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0" r:id="rId1"/>
    <p:sldMasterId id="2147483698" r:id="rId2"/>
  </p:sldMasterIdLst>
  <p:sldIdLst>
    <p:sldId id="256" r:id="rId3"/>
    <p:sldId id="450" r:id="rId4"/>
    <p:sldId id="453" r:id="rId5"/>
    <p:sldId id="449" r:id="rId6"/>
    <p:sldId id="260" r:id="rId7"/>
    <p:sldId id="261" r:id="rId8"/>
    <p:sldId id="262" r:id="rId9"/>
    <p:sldId id="263" r:id="rId10"/>
    <p:sldId id="264" r:id="rId11"/>
    <p:sldId id="480" r:id="rId12"/>
    <p:sldId id="266" r:id="rId13"/>
    <p:sldId id="267" r:id="rId14"/>
    <p:sldId id="268" r:id="rId15"/>
    <p:sldId id="269" r:id="rId16"/>
    <p:sldId id="270" r:id="rId17"/>
    <p:sldId id="479" r:id="rId18"/>
    <p:sldId id="272" r:id="rId19"/>
    <p:sldId id="273" r:id="rId20"/>
    <p:sldId id="274" r:id="rId21"/>
    <p:sldId id="275" r:id="rId22"/>
    <p:sldId id="478" r:id="rId23"/>
    <p:sldId id="277" r:id="rId24"/>
    <p:sldId id="278" r:id="rId25"/>
    <p:sldId id="279" r:id="rId26"/>
    <p:sldId id="477" r:id="rId27"/>
    <p:sldId id="281" r:id="rId28"/>
    <p:sldId id="282" r:id="rId29"/>
    <p:sldId id="283" r:id="rId30"/>
    <p:sldId id="476" r:id="rId31"/>
    <p:sldId id="475" r:id="rId32"/>
    <p:sldId id="286" r:id="rId33"/>
    <p:sldId id="287" r:id="rId34"/>
    <p:sldId id="288" r:id="rId35"/>
    <p:sldId id="289" r:id="rId36"/>
    <p:sldId id="290" r:id="rId37"/>
    <p:sldId id="291" r:id="rId38"/>
    <p:sldId id="292" r:id="rId39"/>
    <p:sldId id="293" r:id="rId40"/>
    <p:sldId id="294" r:id="rId41"/>
    <p:sldId id="474" r:id="rId42"/>
    <p:sldId id="296" r:id="rId43"/>
    <p:sldId id="297" r:id="rId44"/>
    <p:sldId id="298" r:id="rId45"/>
    <p:sldId id="473" r:id="rId46"/>
    <p:sldId id="300" r:id="rId47"/>
    <p:sldId id="472" r:id="rId48"/>
    <p:sldId id="302" r:id="rId49"/>
    <p:sldId id="303" r:id="rId50"/>
    <p:sldId id="304" r:id="rId51"/>
    <p:sldId id="305" r:id="rId52"/>
    <p:sldId id="471" r:id="rId53"/>
    <p:sldId id="307" r:id="rId54"/>
    <p:sldId id="470"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469" r:id="rId70"/>
    <p:sldId id="324" r:id="rId71"/>
    <p:sldId id="325" r:id="rId72"/>
    <p:sldId id="326" r:id="rId73"/>
    <p:sldId id="327" r:id="rId74"/>
    <p:sldId id="328" r:id="rId75"/>
    <p:sldId id="329" r:id="rId76"/>
    <p:sldId id="468" r:id="rId77"/>
    <p:sldId id="331" r:id="rId78"/>
    <p:sldId id="332" r:id="rId79"/>
    <p:sldId id="333" r:id="rId80"/>
    <p:sldId id="334" r:id="rId81"/>
    <p:sldId id="335" r:id="rId82"/>
    <p:sldId id="336" r:id="rId83"/>
    <p:sldId id="337" r:id="rId84"/>
    <p:sldId id="467" r:id="rId85"/>
    <p:sldId id="339" r:id="rId86"/>
    <p:sldId id="340" r:id="rId87"/>
    <p:sldId id="341" r:id="rId88"/>
    <p:sldId id="342" r:id="rId89"/>
    <p:sldId id="343" r:id="rId90"/>
    <p:sldId id="344" r:id="rId91"/>
    <p:sldId id="466" r:id="rId92"/>
    <p:sldId id="346" r:id="rId93"/>
    <p:sldId id="347" r:id="rId94"/>
    <p:sldId id="348" r:id="rId95"/>
    <p:sldId id="349" r:id="rId96"/>
    <p:sldId id="350" r:id="rId97"/>
    <p:sldId id="351" r:id="rId98"/>
    <p:sldId id="352" r:id="rId99"/>
    <p:sldId id="465" r:id="rId100"/>
    <p:sldId id="354" r:id="rId101"/>
    <p:sldId id="355" r:id="rId102"/>
    <p:sldId id="464" r:id="rId103"/>
    <p:sldId id="357" r:id="rId104"/>
    <p:sldId id="358" r:id="rId105"/>
    <p:sldId id="463" r:id="rId106"/>
    <p:sldId id="360" r:id="rId107"/>
    <p:sldId id="361" r:id="rId108"/>
    <p:sldId id="362" r:id="rId109"/>
    <p:sldId id="363" r:id="rId110"/>
    <p:sldId id="462" r:id="rId111"/>
    <p:sldId id="365" r:id="rId112"/>
    <p:sldId id="366" r:id="rId113"/>
    <p:sldId id="367" r:id="rId114"/>
    <p:sldId id="368" r:id="rId115"/>
    <p:sldId id="461" r:id="rId116"/>
    <p:sldId id="370" r:id="rId117"/>
    <p:sldId id="371" r:id="rId118"/>
    <p:sldId id="460" r:id="rId119"/>
    <p:sldId id="373" r:id="rId120"/>
    <p:sldId id="374" r:id="rId121"/>
    <p:sldId id="375" r:id="rId122"/>
    <p:sldId id="376" r:id="rId123"/>
    <p:sldId id="377" r:id="rId124"/>
    <p:sldId id="378" r:id="rId125"/>
    <p:sldId id="459" r:id="rId126"/>
    <p:sldId id="380" r:id="rId127"/>
    <p:sldId id="381" r:id="rId128"/>
    <p:sldId id="382" r:id="rId129"/>
    <p:sldId id="383" r:id="rId130"/>
    <p:sldId id="384" r:id="rId131"/>
    <p:sldId id="385" r:id="rId132"/>
    <p:sldId id="386" r:id="rId133"/>
    <p:sldId id="387" r:id="rId134"/>
    <p:sldId id="458" r:id="rId135"/>
    <p:sldId id="389" r:id="rId136"/>
    <p:sldId id="457" r:id="rId137"/>
    <p:sldId id="391" r:id="rId138"/>
    <p:sldId id="392" r:id="rId139"/>
    <p:sldId id="393" r:id="rId140"/>
    <p:sldId id="394" r:id="rId141"/>
    <p:sldId id="395" r:id="rId142"/>
    <p:sldId id="456" r:id="rId143"/>
    <p:sldId id="397" r:id="rId144"/>
    <p:sldId id="398" r:id="rId145"/>
    <p:sldId id="399" r:id="rId146"/>
    <p:sldId id="400" r:id="rId147"/>
    <p:sldId id="401" r:id="rId148"/>
    <p:sldId id="455" r:id="rId149"/>
    <p:sldId id="403" r:id="rId150"/>
    <p:sldId id="259" r:id="rId151"/>
    <p:sldId id="454" r:id="rId152"/>
    <p:sldId id="406" r:id="rId153"/>
    <p:sldId id="407" r:id="rId154"/>
    <p:sldId id="408" r:id="rId155"/>
    <p:sldId id="409" r:id="rId156"/>
    <p:sldId id="410" r:id="rId157"/>
    <p:sldId id="411" r:id="rId158"/>
    <p:sldId id="412" r:id="rId159"/>
    <p:sldId id="413" r:id="rId160"/>
    <p:sldId id="414" r:id="rId161"/>
    <p:sldId id="415" r:id="rId162"/>
    <p:sldId id="416" r:id="rId163"/>
    <p:sldId id="417" r:id="rId164"/>
    <p:sldId id="418" r:id="rId165"/>
    <p:sldId id="419" r:id="rId166"/>
    <p:sldId id="420" r:id="rId167"/>
    <p:sldId id="421" r:id="rId168"/>
    <p:sldId id="422" r:id="rId169"/>
    <p:sldId id="423" r:id="rId170"/>
    <p:sldId id="424" r:id="rId171"/>
    <p:sldId id="425" r:id="rId172"/>
    <p:sldId id="426" r:id="rId173"/>
    <p:sldId id="427" r:id="rId174"/>
    <p:sldId id="428" r:id="rId175"/>
    <p:sldId id="429" r:id="rId176"/>
    <p:sldId id="430" r:id="rId177"/>
    <p:sldId id="431" r:id="rId178"/>
    <p:sldId id="432" r:id="rId179"/>
    <p:sldId id="433" r:id="rId180"/>
    <p:sldId id="434" r:id="rId181"/>
    <p:sldId id="435" r:id="rId182"/>
    <p:sldId id="436" r:id="rId183"/>
    <p:sldId id="437" r:id="rId184"/>
    <p:sldId id="438" r:id="rId185"/>
    <p:sldId id="439" r:id="rId186"/>
    <p:sldId id="440" r:id="rId187"/>
    <p:sldId id="441" r:id="rId188"/>
    <p:sldId id="442" r:id="rId189"/>
    <p:sldId id="443" r:id="rId190"/>
    <p:sldId id="444" r:id="rId191"/>
    <p:sldId id="445" r:id="rId192"/>
    <p:sldId id="446" r:id="rId193"/>
    <p:sldId id="447" r:id="rId194"/>
    <p:sldId id="448" r:id="rId195"/>
    <p:sldId id="452" r:id="rId196"/>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94660"/>
  </p:normalViewPr>
  <p:slideViewPr>
    <p:cSldViewPr>
      <p:cViewPr varScale="1">
        <p:scale>
          <a:sx n="135" d="100"/>
          <a:sy n="135" d="100"/>
        </p:scale>
        <p:origin x="918"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91" Type="http://schemas.openxmlformats.org/officeDocument/2006/relationships/slide" Target="slides/slide189.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slide" Target="slides/slide179.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92" Type="http://schemas.openxmlformats.org/officeDocument/2006/relationships/slide" Target="slides/slide190.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slide" Target="slides/slide180.xml"/><Relationship Id="rId6" Type="http://schemas.openxmlformats.org/officeDocument/2006/relationships/slide" Target="slides/slide4.xml"/><Relationship Id="rId23" Type="http://schemas.openxmlformats.org/officeDocument/2006/relationships/slide" Target="slides/slide21.xml"/><Relationship Id="rId119" Type="http://schemas.openxmlformats.org/officeDocument/2006/relationships/slide" Target="slides/slide117.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93" Type="http://schemas.openxmlformats.org/officeDocument/2006/relationships/slide" Target="slides/slide191.xml"/><Relationship Id="rId13" Type="http://schemas.openxmlformats.org/officeDocument/2006/relationships/slide" Target="slides/slide11.xml"/><Relationship Id="rId109" Type="http://schemas.openxmlformats.org/officeDocument/2006/relationships/slide" Target="slides/slide107.xml"/><Relationship Id="rId34" Type="http://schemas.openxmlformats.org/officeDocument/2006/relationships/slide" Target="slides/slide32.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20" Type="http://schemas.openxmlformats.org/officeDocument/2006/relationships/slide" Target="slides/slide118.xml"/><Relationship Id="rId141" Type="http://schemas.openxmlformats.org/officeDocument/2006/relationships/slide" Target="slides/slide139.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183" Type="http://schemas.openxmlformats.org/officeDocument/2006/relationships/slide" Target="slides/slide18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199"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189" Type="http://schemas.openxmlformats.org/officeDocument/2006/relationships/slide" Target="slides/slide187.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95" Type="http://schemas.openxmlformats.org/officeDocument/2006/relationships/slide" Target="slides/slide193.xml"/><Relationship Id="rId190" Type="http://schemas.openxmlformats.org/officeDocument/2006/relationships/slide" Target="slides/slide188.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tableStyles" Target="tableStyles.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presProps" Target="presProps.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1" Type="http://schemas.openxmlformats.org/officeDocument/2006/relationships/slideMaster" Target="slideMasters/slideMaster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viewProps" Target="viewProps.xml"/><Relationship Id="rId18" Type="http://schemas.openxmlformats.org/officeDocument/2006/relationships/slide" Target="slides/slide16.xml"/><Relationship Id="rId39" Type="http://schemas.openxmlformats.org/officeDocument/2006/relationships/slide" Target="slides/slide37.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875620" y="841772"/>
            <a:ext cx="5322700" cy="1790700"/>
          </a:xfrm>
        </p:spPr>
        <p:txBody>
          <a:bodyPr anchor="b">
            <a:noAutofit/>
          </a:bodyPr>
          <a:lstStyle>
            <a:lvl1pPr algn="l">
              <a:defRPr sz="45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875620" y="2701529"/>
            <a:ext cx="7125380" cy="605006"/>
          </a:xfrm>
        </p:spPr>
        <p:txBody>
          <a:bodyPr>
            <a:noAutofit/>
          </a:bodyPr>
          <a:lstStyle>
            <a:lvl1pPr marL="0" indent="0" algn="l">
              <a:buNone/>
              <a:defRPr sz="2400">
                <a:latin typeface="+mn-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p:nvSpPr>
        <p:spPr>
          <a:xfrm>
            <a:off x="0" y="3429000"/>
            <a:ext cx="9144000" cy="1714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Oval 4">
            <a:extLst>
              <a:ext uri="{FF2B5EF4-FFF2-40B4-BE49-F238E27FC236}">
                <a16:creationId xmlns:a16="http://schemas.microsoft.com/office/drawing/2014/main" id="{902465C8-266D-104C-9C49-323DF4A8277E}"/>
              </a:ext>
            </a:extLst>
          </p:cNvPr>
          <p:cNvSpPr/>
          <p:nvPr/>
        </p:nvSpPr>
        <p:spPr>
          <a:xfrm>
            <a:off x="437809" y="3720022"/>
            <a:ext cx="1163411" cy="1163411"/>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Freeform 10">
            <a:extLst>
              <a:ext uri="{FF2B5EF4-FFF2-40B4-BE49-F238E27FC236}">
                <a16:creationId xmlns:a16="http://schemas.microsoft.com/office/drawing/2014/main" id="{37979A1C-BF60-B345-A664-2E4F7A3461EB}"/>
              </a:ext>
            </a:extLst>
          </p:cNvPr>
          <p:cNvSpPr/>
          <p:nvPr/>
        </p:nvSpPr>
        <p:spPr>
          <a:xfrm>
            <a:off x="1" y="3428999"/>
            <a:ext cx="838881" cy="838881"/>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9" name="Freeform 8">
            <a:extLst>
              <a:ext uri="{FF2B5EF4-FFF2-40B4-BE49-F238E27FC236}">
                <a16:creationId xmlns:a16="http://schemas.microsoft.com/office/drawing/2014/main" id="{58080B3E-915C-2D4C-8608-596E1BFD6387}"/>
              </a:ext>
            </a:extLst>
          </p:cNvPr>
          <p:cNvSpPr/>
          <p:nvPr/>
        </p:nvSpPr>
        <p:spPr>
          <a:xfrm>
            <a:off x="1" y="4304619"/>
            <a:ext cx="838881" cy="838881"/>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nvGrpSpPr>
          <p:cNvPr id="6" name="Group 5">
            <a:extLst>
              <a:ext uri="{FF2B5EF4-FFF2-40B4-BE49-F238E27FC236}">
                <a16:creationId xmlns:a16="http://schemas.microsoft.com/office/drawing/2014/main" id="{F15FBB50-09C8-B64E-AE57-67C5E70810CB}"/>
              </a:ext>
            </a:extLst>
          </p:cNvPr>
          <p:cNvGrpSpPr/>
          <p:nvPr/>
        </p:nvGrpSpPr>
        <p:grpSpPr>
          <a:xfrm>
            <a:off x="6198321" y="-2565"/>
            <a:ext cx="2945680" cy="2373767"/>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
        <p:nvSpPr>
          <p:cNvPr id="22" name="Freeform 21">
            <a:extLst>
              <a:ext uri="{FF2B5EF4-FFF2-40B4-BE49-F238E27FC236}">
                <a16:creationId xmlns:a16="http://schemas.microsoft.com/office/drawing/2014/main" id="{BC68F289-2744-2F48-893A-3F17911625C8}"/>
              </a:ext>
            </a:extLst>
          </p:cNvPr>
          <p:cNvSpPr/>
          <p:nvPr/>
        </p:nvSpPr>
        <p:spPr>
          <a:xfrm>
            <a:off x="0" y="-1"/>
            <a:ext cx="875620" cy="875620"/>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28" name="Freeform 27">
            <a:extLst>
              <a:ext uri="{FF2B5EF4-FFF2-40B4-BE49-F238E27FC236}">
                <a16:creationId xmlns:a16="http://schemas.microsoft.com/office/drawing/2014/main" id="{9E240E8A-950E-7946-826C-415CB5DACA43}"/>
              </a:ext>
            </a:extLst>
          </p:cNvPr>
          <p:cNvSpPr/>
          <p:nvPr/>
        </p:nvSpPr>
        <p:spPr>
          <a:xfrm>
            <a:off x="8268381" y="3435531"/>
            <a:ext cx="875620" cy="1707969"/>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Tree>
    <p:extLst>
      <p:ext uri="{BB962C8B-B14F-4D97-AF65-F5344CB8AC3E}">
        <p14:creationId xmlns:p14="http://schemas.microsoft.com/office/powerpoint/2010/main" val="1836663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p:nvSpPr>
        <p:spPr>
          <a:xfrm flipH="1">
            <a:off x="6435672" y="1"/>
            <a:ext cx="2708328" cy="270832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5" name="Freeform 4">
            <a:extLst>
              <a:ext uri="{FF2B5EF4-FFF2-40B4-BE49-F238E27FC236}">
                <a16:creationId xmlns:a16="http://schemas.microsoft.com/office/drawing/2014/main" id="{055FD0FC-C8FF-6741-A364-A29CDC6F9495}"/>
              </a:ext>
            </a:extLst>
          </p:cNvPr>
          <p:cNvSpPr/>
          <p:nvPr/>
        </p:nvSpPr>
        <p:spPr>
          <a:xfrm rot="5400000" flipH="1">
            <a:off x="1" y="2435172"/>
            <a:ext cx="2708328" cy="270832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75620" y="285750"/>
            <a:ext cx="7334387" cy="994172"/>
          </a:xfrm>
        </p:spPr>
        <p:txBody>
          <a:bodyPr anchor="b">
            <a:noAutofit/>
          </a:bodyPr>
          <a:lstStyle>
            <a:lvl1pPr>
              <a:defRPr sz="36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75620" y="1565671"/>
            <a:ext cx="7334387" cy="2525111"/>
          </a:xfrm>
        </p:spPr>
        <p:txBody>
          <a:bodyPr>
            <a:noAutofit/>
          </a:bodyPr>
          <a:lstStyle>
            <a:lvl1pPr marL="0" indent="0">
              <a:buNone/>
              <a:defRPr>
                <a:solidFill>
                  <a:schemeClr val="bg1"/>
                </a:solidFill>
                <a:latin typeface="+mn-lt"/>
              </a:defRPr>
            </a:lvl1pPr>
            <a:lvl2pPr marL="342900" indent="0">
              <a:buNone/>
              <a:defRPr>
                <a:solidFill>
                  <a:schemeClr val="bg1"/>
                </a:solidFill>
                <a:latin typeface="+mn-lt"/>
              </a:defRPr>
            </a:lvl2pPr>
            <a:lvl3pPr marL="685800" indent="0">
              <a:buNone/>
              <a:defRPr>
                <a:solidFill>
                  <a:schemeClr val="bg1"/>
                </a:solidFill>
                <a:latin typeface="+mn-lt"/>
              </a:defRPr>
            </a:lvl3pPr>
            <a:lvl4pPr marL="1028700" indent="0">
              <a:buNone/>
              <a:defRPr>
                <a:solidFill>
                  <a:schemeClr val="bg1"/>
                </a:solidFill>
                <a:latin typeface="+mn-lt"/>
              </a:defRPr>
            </a:lvl4pPr>
            <a:lvl5pPr marL="13716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285750" y="4767263"/>
            <a:ext cx="1275764" cy="273844"/>
          </a:xfrm>
          <a:prstGeom prst="rect">
            <a:avLst/>
          </a:prstGeom>
        </p:spPr>
        <p:txBody>
          <a:bodyPr vert="horz" lIns="91440" tIns="45720" rIns="91440" bIns="45720" rtlCol="0" anchor="ctr">
            <a:noAutofit/>
          </a:bodyPr>
          <a:lstStyle>
            <a:lvl1pPr algn="l">
              <a:defRPr sz="900">
                <a:solidFill>
                  <a:schemeClr val="accent3"/>
                </a:solidFill>
                <a:latin typeface="+mn-lt"/>
              </a:defRPr>
            </a:lvl1pPr>
          </a:lstStyle>
          <a:p>
            <a:fld id="{1D8BD707-D9CF-40AE-B4C6-C98DA3205C09}" type="datetimeFigureOut">
              <a:rPr lang="en-US" smtClean="0"/>
              <a:t>11/12/2022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noAutofit/>
          </a:bodyPr>
          <a:lstStyle>
            <a:lvl1pPr algn="ctr">
              <a:defRPr sz="900">
                <a:solidFill>
                  <a:schemeClr val="accent2"/>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7614958" y="4767263"/>
            <a:ext cx="1243292" cy="273844"/>
          </a:xfrm>
          <a:prstGeom prst="rect">
            <a:avLst/>
          </a:prstGeom>
        </p:spPr>
        <p:txBody>
          <a:bodyPr vert="horz" lIns="91440" tIns="45720" rIns="91440" bIns="45720" rtlCol="0" anchor="ctr">
            <a:noAutofit/>
          </a:bodyPr>
          <a:lstStyle>
            <a:lvl1pPr algn="r">
              <a:defRPr sz="900">
                <a:solidFill>
                  <a:schemeClr val="accent2"/>
                </a:solidFill>
                <a:latin typeface="+mn-lt"/>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805571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75620" y="285750"/>
            <a:ext cx="7334387" cy="994172"/>
          </a:xfrm>
        </p:spPr>
        <p:txBody>
          <a:bodyPr anchor="b">
            <a:noAutofit/>
          </a:bodyPr>
          <a:lstStyle>
            <a:lvl1pPr>
              <a:defRPr sz="36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75620" y="1896153"/>
            <a:ext cx="3497580" cy="2121460"/>
          </a:xfrm>
        </p:spPr>
        <p:txBody>
          <a:bodyPr>
            <a:noAutofit/>
          </a:bodyPr>
          <a:lstStyle>
            <a:lvl1pPr marL="0" indent="0">
              <a:buNone/>
              <a:defRPr sz="1500">
                <a:latin typeface="+mn-lt"/>
              </a:defRPr>
            </a:lvl1pPr>
            <a:lvl2pPr marL="342900" indent="0">
              <a:buNone/>
              <a:defRPr sz="1350">
                <a:latin typeface="+mn-lt"/>
              </a:defRPr>
            </a:lvl2pPr>
            <a:lvl3pPr marL="685800" indent="0">
              <a:buNone/>
              <a:defRPr sz="1200">
                <a:latin typeface="+mn-lt"/>
              </a:defRPr>
            </a:lvl3pPr>
            <a:lvl4pPr marL="1028700" indent="0">
              <a:buNone/>
              <a:defRPr sz="1050">
                <a:latin typeface="+mn-lt"/>
              </a:defRPr>
            </a:lvl4pPr>
            <a:lvl5pPr marL="1371600" indent="0">
              <a:buNone/>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p:nvSpPr>
        <p:spPr>
          <a:xfrm flipH="1">
            <a:off x="6435672" y="1"/>
            <a:ext cx="2708328" cy="270832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5" name="Freeform 4">
            <a:extLst>
              <a:ext uri="{FF2B5EF4-FFF2-40B4-BE49-F238E27FC236}">
                <a16:creationId xmlns:a16="http://schemas.microsoft.com/office/drawing/2014/main" id="{055FD0FC-C8FF-6741-A364-A29CDC6F9495}"/>
              </a:ext>
            </a:extLst>
          </p:cNvPr>
          <p:cNvSpPr/>
          <p:nvPr/>
        </p:nvSpPr>
        <p:spPr>
          <a:xfrm flipH="1">
            <a:off x="6435672" y="2435172"/>
            <a:ext cx="2708328" cy="270832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6" name="Freeform 5">
            <a:extLst>
              <a:ext uri="{FF2B5EF4-FFF2-40B4-BE49-F238E27FC236}">
                <a16:creationId xmlns:a16="http://schemas.microsoft.com/office/drawing/2014/main" id="{D11C9832-A021-954E-A34F-2988D1189AE9}"/>
              </a:ext>
            </a:extLst>
          </p:cNvPr>
          <p:cNvSpPr/>
          <p:nvPr/>
        </p:nvSpPr>
        <p:spPr>
          <a:xfrm>
            <a:off x="1" y="0"/>
            <a:ext cx="700392" cy="700392"/>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nvGrpSpPr>
          <p:cNvPr id="9" name="Group 8">
            <a:extLst>
              <a:ext uri="{FF2B5EF4-FFF2-40B4-BE49-F238E27FC236}">
                <a16:creationId xmlns:a16="http://schemas.microsoft.com/office/drawing/2014/main" id="{9861BC34-DFBF-2D4F-B463-FCFBC08391FF}"/>
              </a:ext>
            </a:extLst>
          </p:cNvPr>
          <p:cNvGrpSpPr/>
          <p:nvPr/>
        </p:nvGrpSpPr>
        <p:grpSpPr>
          <a:xfrm>
            <a:off x="6061569" y="4193178"/>
            <a:ext cx="1179285" cy="950323"/>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285750" y="4767263"/>
            <a:ext cx="2057400" cy="273844"/>
          </a:xfrm>
          <a:prstGeom prst="rect">
            <a:avLst/>
          </a:prstGeom>
        </p:spPr>
        <p:txBody>
          <a:bodyPr vert="horz" lIns="91440" tIns="45720" rIns="91440" bIns="45720" rtlCol="0" anchor="ctr">
            <a:noAutofit/>
          </a:bodyPr>
          <a:lstStyle>
            <a:lvl1pPr algn="l">
              <a:defRPr sz="900">
                <a:solidFill>
                  <a:schemeClr val="accent3"/>
                </a:solidFill>
                <a:latin typeface="+mn-lt"/>
              </a:defRPr>
            </a:lvl1pPr>
          </a:lstStyle>
          <a:p>
            <a:fld id="{1D8BD707-D9CF-40AE-B4C6-C98DA3205C09}" type="datetimeFigureOut">
              <a:rPr lang="en-US" smtClean="0"/>
              <a:t>11/12/2022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noAutofit/>
          </a:bodyPr>
          <a:lstStyle>
            <a:lvl1pPr algn="ctr">
              <a:defRPr sz="9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7614958" y="4767263"/>
            <a:ext cx="1243292" cy="273844"/>
          </a:xfrm>
          <a:prstGeom prst="rect">
            <a:avLst/>
          </a:prstGeom>
        </p:spPr>
        <p:txBody>
          <a:bodyPr vert="horz" lIns="91440" tIns="45720" rIns="91440" bIns="45720" rtlCol="0" anchor="ctr">
            <a:noAutofit/>
          </a:bodyPr>
          <a:lstStyle>
            <a:lvl1pPr algn="r">
              <a:defRPr sz="900">
                <a:solidFill>
                  <a:schemeClr val="accent2"/>
                </a:solidFill>
                <a:latin typeface="+mn-lt"/>
              </a:defRPr>
            </a:lvl1pPr>
          </a:lstStyle>
          <a:p>
            <a:fld id="{B6F15528-21DE-4FAA-801E-634DDDAF4B2B}" type="slidenum">
              <a:rPr lang="en-US" smtClean="0"/>
              <a:t>‹#›</a:t>
            </a:fld>
            <a:endParaRPr lang="en-US"/>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712426" y="1896153"/>
            <a:ext cx="3497580" cy="2121460"/>
          </a:xfrm>
        </p:spPr>
        <p:txBody>
          <a:bodyPr>
            <a:noAutofit/>
          </a:bodyPr>
          <a:lstStyle>
            <a:lvl1pPr marL="0" indent="0">
              <a:buNone/>
              <a:defRPr sz="1500">
                <a:latin typeface="+mn-lt"/>
              </a:defRPr>
            </a:lvl1pPr>
            <a:lvl2pPr marL="342900" indent="0">
              <a:buNone/>
              <a:defRPr sz="1350">
                <a:latin typeface="+mn-lt"/>
              </a:defRPr>
            </a:lvl2pPr>
            <a:lvl3pPr marL="685800" indent="0">
              <a:buNone/>
              <a:defRPr sz="1200">
                <a:latin typeface="+mn-lt"/>
              </a:defRPr>
            </a:lvl3pPr>
            <a:lvl4pPr marL="1028700" indent="0">
              <a:buNone/>
              <a:defRPr sz="1050">
                <a:latin typeface="+mn-lt"/>
              </a:defRPr>
            </a:lvl4pPr>
            <a:lvl5pPr marL="1371600" indent="0">
              <a:buNone/>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875620" y="1504267"/>
            <a:ext cx="3497580" cy="391886"/>
          </a:xfrm>
        </p:spPr>
        <p:txBody>
          <a:bodyPr>
            <a:noAutofit/>
          </a:bodyPr>
          <a:lstStyle>
            <a:lvl1pPr marL="0" indent="0">
              <a:buNone/>
              <a:defRPr sz="1800" b="1">
                <a:latin typeface="+mj-lt"/>
              </a:defRPr>
            </a:lvl1pPr>
            <a:lvl2pPr marL="342900" indent="0">
              <a:buNone/>
              <a:defRPr sz="1500" b="1">
                <a:latin typeface="+mj-lt"/>
              </a:defRPr>
            </a:lvl2pPr>
            <a:lvl3pPr marL="685800" indent="0">
              <a:buNone/>
              <a:defRPr sz="1350" b="1">
                <a:latin typeface="+mj-lt"/>
              </a:defRPr>
            </a:lvl3pPr>
            <a:lvl4pPr marL="1028700" indent="0">
              <a:buNone/>
              <a:defRPr sz="1200" b="1">
                <a:latin typeface="+mj-lt"/>
              </a:defRPr>
            </a:lvl4pPr>
            <a:lvl5pPr marL="1371600" indent="0">
              <a:buNone/>
              <a:defRPr sz="12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712426" y="1504267"/>
            <a:ext cx="3497580" cy="391886"/>
          </a:xfrm>
        </p:spPr>
        <p:txBody>
          <a:bodyPr>
            <a:noAutofit/>
          </a:bodyPr>
          <a:lstStyle>
            <a:lvl1pPr marL="0" indent="0">
              <a:buNone/>
              <a:defRPr sz="1800" b="1">
                <a:latin typeface="+mj-lt"/>
              </a:defRPr>
            </a:lvl1pPr>
            <a:lvl2pPr marL="342900" indent="0">
              <a:buNone/>
              <a:defRPr sz="1500" b="1">
                <a:latin typeface="+mj-lt"/>
              </a:defRPr>
            </a:lvl2pPr>
            <a:lvl3pPr marL="685800" indent="0">
              <a:buNone/>
              <a:defRPr sz="1350" b="1">
                <a:latin typeface="+mj-lt"/>
              </a:defRPr>
            </a:lvl3pPr>
            <a:lvl4pPr marL="1028700" indent="0">
              <a:buNone/>
              <a:defRPr sz="1200" b="1">
                <a:latin typeface="+mj-lt"/>
              </a:defRPr>
            </a:lvl4pPr>
            <a:lvl5pPr marL="1371600" indent="0">
              <a:buNone/>
              <a:defRPr sz="12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51465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75620" y="285750"/>
            <a:ext cx="7334387" cy="994172"/>
          </a:xfrm>
        </p:spPr>
        <p:txBody>
          <a:bodyPr anchor="b">
            <a:noAutofit/>
          </a:bodyPr>
          <a:lstStyle>
            <a:lvl1pPr>
              <a:defRPr sz="36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75618" y="1894739"/>
            <a:ext cx="2414016" cy="2121460"/>
          </a:xfrm>
        </p:spPr>
        <p:txBody>
          <a:bodyPr>
            <a:noAutofit/>
          </a:bodyPr>
          <a:lstStyle>
            <a:lvl1pPr marL="0" indent="0">
              <a:buNone/>
              <a:defRPr sz="1500">
                <a:latin typeface="+mn-lt"/>
              </a:defRPr>
            </a:lvl1pPr>
            <a:lvl2pPr marL="342900" indent="0">
              <a:buNone/>
              <a:defRPr sz="1350">
                <a:latin typeface="+mn-lt"/>
              </a:defRPr>
            </a:lvl2pPr>
            <a:lvl3pPr marL="685800" indent="0">
              <a:buNone/>
              <a:defRPr sz="1200">
                <a:latin typeface="+mn-lt"/>
              </a:defRPr>
            </a:lvl3pPr>
            <a:lvl4pPr marL="1028700" indent="0">
              <a:buNone/>
              <a:defRPr sz="1050">
                <a:latin typeface="+mn-lt"/>
              </a:defRPr>
            </a:lvl4pPr>
            <a:lvl5pPr marL="1371600" indent="0">
              <a:buNone/>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p:nvSpPr>
        <p:spPr>
          <a:xfrm rot="5400000">
            <a:off x="6435672" y="0"/>
            <a:ext cx="2708328" cy="270832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5" name="Freeform 4">
            <a:extLst>
              <a:ext uri="{FF2B5EF4-FFF2-40B4-BE49-F238E27FC236}">
                <a16:creationId xmlns:a16="http://schemas.microsoft.com/office/drawing/2014/main" id="{055FD0FC-C8FF-6741-A364-A29CDC6F9495}"/>
              </a:ext>
            </a:extLst>
          </p:cNvPr>
          <p:cNvSpPr/>
          <p:nvPr/>
        </p:nvSpPr>
        <p:spPr>
          <a:xfrm>
            <a:off x="-1773" y="2435172"/>
            <a:ext cx="2708328" cy="270832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sp>
        <p:nvSpPr>
          <p:cNvPr id="6" name="Freeform 5">
            <a:extLst>
              <a:ext uri="{FF2B5EF4-FFF2-40B4-BE49-F238E27FC236}">
                <a16:creationId xmlns:a16="http://schemas.microsoft.com/office/drawing/2014/main" id="{D11C9832-A021-954E-A34F-2988D1189AE9}"/>
              </a:ext>
            </a:extLst>
          </p:cNvPr>
          <p:cNvSpPr/>
          <p:nvPr/>
        </p:nvSpPr>
        <p:spPr>
          <a:xfrm rot="5400000" flipH="1">
            <a:off x="8443608" y="4443108"/>
            <a:ext cx="700392" cy="700392"/>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p:nvGrpSpPr>
        <p:grpSpPr>
          <a:xfrm>
            <a:off x="1940563" y="4193178"/>
            <a:ext cx="1179285" cy="950323"/>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285750" y="4767263"/>
            <a:ext cx="1325336" cy="273844"/>
          </a:xfrm>
          <a:prstGeom prst="rect">
            <a:avLst/>
          </a:prstGeom>
        </p:spPr>
        <p:txBody>
          <a:bodyPr vert="horz" lIns="91440" tIns="45720" rIns="91440" bIns="45720" rtlCol="0" anchor="ctr">
            <a:noAutofit/>
          </a:bodyPr>
          <a:lstStyle>
            <a:lvl1pPr algn="l">
              <a:defRPr sz="900">
                <a:solidFill>
                  <a:schemeClr val="accent2"/>
                </a:solidFill>
                <a:latin typeface="+mn-lt"/>
              </a:defRPr>
            </a:lvl1pPr>
          </a:lstStyle>
          <a:p>
            <a:fld id="{1D8BD707-D9CF-40AE-B4C6-C98DA3205C09}" type="datetimeFigureOut">
              <a:rPr lang="en-US" smtClean="0"/>
              <a:t>11/12/2022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noAutofit/>
          </a:bodyPr>
          <a:lstStyle>
            <a:lvl1pPr algn="ctr">
              <a:defRPr sz="900">
                <a:solidFill>
                  <a:schemeClr val="accent3"/>
                </a:solidFill>
                <a:latin typeface="+mn-lt"/>
              </a:defRPr>
            </a:lvl1pPr>
          </a:lstStyle>
          <a:p>
            <a:endParaRPr lang="en-US"/>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3512841" y="1894739"/>
            <a:ext cx="2379959" cy="2121460"/>
          </a:xfrm>
        </p:spPr>
        <p:txBody>
          <a:bodyPr>
            <a:noAutofit/>
          </a:bodyPr>
          <a:lstStyle>
            <a:lvl1pPr marL="0" indent="0">
              <a:buNone/>
              <a:defRPr sz="1500">
                <a:latin typeface="+mn-lt"/>
              </a:defRPr>
            </a:lvl1pPr>
            <a:lvl2pPr marL="342900" indent="0">
              <a:buNone/>
              <a:defRPr sz="1350">
                <a:latin typeface="+mn-lt"/>
              </a:defRPr>
            </a:lvl2pPr>
            <a:lvl3pPr marL="685800" indent="0">
              <a:buNone/>
              <a:defRPr sz="1200">
                <a:latin typeface="+mn-lt"/>
              </a:defRPr>
            </a:lvl3pPr>
            <a:lvl4pPr marL="1028700" indent="0">
              <a:buNone/>
              <a:defRPr sz="1050">
                <a:latin typeface="+mn-lt"/>
              </a:defRPr>
            </a:lvl4pPr>
            <a:lvl5pPr marL="1371600" indent="0">
              <a:buNone/>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875620" y="1502853"/>
            <a:ext cx="2379959" cy="391886"/>
          </a:xfrm>
        </p:spPr>
        <p:txBody>
          <a:bodyPr>
            <a:noAutofit/>
          </a:bodyPr>
          <a:lstStyle>
            <a:lvl1pPr marL="0" indent="0">
              <a:buNone/>
              <a:defRPr sz="1800" b="1">
                <a:latin typeface="+mj-lt"/>
              </a:defRPr>
            </a:lvl1pPr>
            <a:lvl2pPr marL="342900" indent="0">
              <a:buNone/>
              <a:defRPr sz="1500" b="1">
                <a:latin typeface="+mj-lt"/>
              </a:defRPr>
            </a:lvl2pPr>
            <a:lvl3pPr marL="685800" indent="0">
              <a:buNone/>
              <a:defRPr sz="1350" b="1">
                <a:latin typeface="+mj-lt"/>
              </a:defRPr>
            </a:lvl3pPr>
            <a:lvl4pPr marL="1028700" indent="0">
              <a:buNone/>
              <a:defRPr sz="1200" b="1">
                <a:latin typeface="+mj-lt"/>
              </a:defRPr>
            </a:lvl4pPr>
            <a:lvl5pPr marL="1371600" indent="0">
              <a:buNone/>
              <a:defRPr sz="12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3512841" y="1502853"/>
            <a:ext cx="2379959" cy="391886"/>
          </a:xfrm>
        </p:spPr>
        <p:txBody>
          <a:bodyPr>
            <a:noAutofit/>
          </a:bodyPr>
          <a:lstStyle>
            <a:lvl1pPr marL="0" indent="0">
              <a:buNone/>
              <a:defRPr sz="1800" b="1">
                <a:latin typeface="+mj-lt"/>
              </a:defRPr>
            </a:lvl1pPr>
            <a:lvl2pPr marL="342900" indent="0">
              <a:buNone/>
              <a:defRPr sz="1500" b="1">
                <a:latin typeface="+mj-lt"/>
              </a:defRPr>
            </a:lvl2pPr>
            <a:lvl3pPr marL="685800" indent="0">
              <a:buNone/>
              <a:defRPr sz="1350" b="1">
                <a:latin typeface="+mj-lt"/>
              </a:defRPr>
            </a:lvl3pPr>
            <a:lvl4pPr marL="1028700" indent="0">
              <a:buNone/>
              <a:defRPr sz="1200" b="1">
                <a:latin typeface="+mj-lt"/>
              </a:defRPr>
            </a:lvl4pPr>
            <a:lvl5pPr marL="1371600" indent="0">
              <a:buNone/>
              <a:defRPr sz="12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6150062" y="1894739"/>
            <a:ext cx="2379959" cy="2121460"/>
          </a:xfrm>
        </p:spPr>
        <p:txBody>
          <a:bodyPr>
            <a:noAutofit/>
          </a:bodyPr>
          <a:lstStyle>
            <a:lvl1pPr marL="0" indent="0">
              <a:buNone/>
              <a:defRPr sz="1500">
                <a:latin typeface="+mn-lt"/>
              </a:defRPr>
            </a:lvl1pPr>
            <a:lvl2pPr marL="342900" indent="0">
              <a:buNone/>
              <a:defRPr sz="1350">
                <a:latin typeface="+mn-lt"/>
              </a:defRPr>
            </a:lvl2pPr>
            <a:lvl3pPr marL="685800" indent="0">
              <a:buNone/>
              <a:defRPr sz="1200">
                <a:latin typeface="+mn-lt"/>
              </a:defRPr>
            </a:lvl3pPr>
            <a:lvl4pPr marL="1028700" indent="0">
              <a:buNone/>
              <a:defRPr sz="1050">
                <a:latin typeface="+mn-lt"/>
              </a:defRPr>
            </a:lvl4pPr>
            <a:lvl5pPr marL="1371600" indent="0">
              <a:buNone/>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6150062" y="1502853"/>
            <a:ext cx="2379959" cy="391886"/>
          </a:xfrm>
        </p:spPr>
        <p:txBody>
          <a:bodyPr>
            <a:noAutofit/>
          </a:bodyPr>
          <a:lstStyle>
            <a:lvl1pPr marL="0" indent="0">
              <a:buNone/>
              <a:defRPr sz="1800" b="1">
                <a:latin typeface="+mj-lt"/>
              </a:defRPr>
            </a:lvl1pPr>
            <a:lvl2pPr marL="342900" indent="0">
              <a:buNone/>
              <a:defRPr sz="1500" b="1">
                <a:latin typeface="+mj-lt"/>
              </a:defRPr>
            </a:lvl2pPr>
            <a:lvl3pPr marL="685800" indent="0">
              <a:buNone/>
              <a:defRPr sz="1350" b="1">
                <a:latin typeface="+mj-lt"/>
              </a:defRPr>
            </a:lvl3pPr>
            <a:lvl4pPr marL="1028700" indent="0">
              <a:buNone/>
              <a:defRPr sz="1200" b="1">
                <a:latin typeface="+mj-lt"/>
              </a:defRPr>
            </a:lvl4pPr>
            <a:lvl5pPr marL="1371600" indent="0">
              <a:buNone/>
              <a:defRPr sz="12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7614958" y="4767263"/>
            <a:ext cx="1243292" cy="273844"/>
          </a:xfrm>
          <a:prstGeom prst="rect">
            <a:avLst/>
          </a:prstGeom>
        </p:spPr>
        <p:txBody>
          <a:bodyPr vert="horz" lIns="91440" tIns="45720" rIns="91440" bIns="45720" rtlCol="0" anchor="ctr">
            <a:noAutofit/>
          </a:bodyPr>
          <a:lstStyle>
            <a:lvl1pPr algn="r">
              <a:defRPr sz="900">
                <a:solidFill>
                  <a:schemeClr val="accent2"/>
                </a:solidFill>
                <a:latin typeface="+mn-lt"/>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594192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875620" y="841772"/>
            <a:ext cx="4665209" cy="1790700"/>
          </a:xfrm>
        </p:spPr>
        <p:txBody>
          <a:bodyPr anchor="b">
            <a:noAutofit/>
          </a:bodyPr>
          <a:lstStyle>
            <a:lvl1pPr algn="l">
              <a:defRPr sz="45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875620" y="2701529"/>
            <a:ext cx="4665208" cy="1685414"/>
          </a:xfrm>
        </p:spPr>
        <p:txBody>
          <a:bodyPr>
            <a:noAutofit/>
          </a:bodyPr>
          <a:lstStyle>
            <a:lvl1pPr marL="0" indent="0" algn="l">
              <a:buNone/>
              <a:defRPr sz="2100">
                <a:latin typeface="+mn-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p:nvSpPr>
        <p:spPr>
          <a:xfrm>
            <a:off x="6198319" y="0"/>
            <a:ext cx="2945681"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6" name="Group 5">
            <a:extLst>
              <a:ext uri="{FF2B5EF4-FFF2-40B4-BE49-F238E27FC236}">
                <a16:creationId xmlns:a16="http://schemas.microsoft.com/office/drawing/2014/main" id="{F15FBB50-09C8-B64E-AE57-67C5E70810CB}"/>
              </a:ext>
            </a:extLst>
          </p:cNvPr>
          <p:cNvGrpSpPr/>
          <p:nvPr/>
        </p:nvGrpSpPr>
        <p:grpSpPr>
          <a:xfrm>
            <a:off x="6198321" y="2764454"/>
            <a:ext cx="2945680" cy="238414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
        <p:nvSpPr>
          <p:cNvPr id="22" name="Freeform 21">
            <a:extLst>
              <a:ext uri="{FF2B5EF4-FFF2-40B4-BE49-F238E27FC236}">
                <a16:creationId xmlns:a16="http://schemas.microsoft.com/office/drawing/2014/main" id="{BC68F289-2744-2F48-893A-3F17911625C8}"/>
              </a:ext>
            </a:extLst>
          </p:cNvPr>
          <p:cNvSpPr/>
          <p:nvPr/>
        </p:nvSpPr>
        <p:spPr>
          <a:xfrm>
            <a:off x="0" y="-1"/>
            <a:ext cx="875620" cy="875620"/>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7" name="Freeform 16">
            <a:extLst>
              <a:ext uri="{FF2B5EF4-FFF2-40B4-BE49-F238E27FC236}">
                <a16:creationId xmlns:a16="http://schemas.microsoft.com/office/drawing/2014/main" id="{39563C76-BC00-DE47-88F5-C24D3CE3325A}"/>
              </a:ext>
            </a:extLst>
          </p:cNvPr>
          <p:cNvSpPr/>
          <p:nvPr/>
        </p:nvSpPr>
        <p:spPr>
          <a:xfrm>
            <a:off x="7671161" y="-1"/>
            <a:ext cx="1472840" cy="2384142"/>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Tree>
    <p:extLst>
      <p:ext uri="{BB962C8B-B14F-4D97-AF65-F5344CB8AC3E}">
        <p14:creationId xmlns:p14="http://schemas.microsoft.com/office/powerpoint/2010/main" val="2796018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875620" y="841772"/>
            <a:ext cx="5322700" cy="1790700"/>
          </a:xfrm>
        </p:spPr>
        <p:txBody>
          <a:bodyPr anchor="b">
            <a:noAutofit/>
          </a:bodyPr>
          <a:lstStyle>
            <a:lvl1pPr algn="l">
              <a:defRPr sz="45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875620" y="2701529"/>
            <a:ext cx="7125380" cy="605006"/>
          </a:xfrm>
        </p:spPr>
        <p:txBody>
          <a:bodyPr>
            <a:noAutofit/>
          </a:bodyPr>
          <a:lstStyle>
            <a:lvl1pPr marL="0" indent="0" algn="l">
              <a:buNone/>
              <a:defRPr sz="2400">
                <a:latin typeface="+mn-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3429000"/>
            <a:ext cx="9144000" cy="1714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437809" y="3720022"/>
            <a:ext cx="1163411" cy="1163411"/>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3428999"/>
            <a:ext cx="838881" cy="838881"/>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4304619"/>
            <a:ext cx="838881" cy="838881"/>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6198321" y="-2565"/>
            <a:ext cx="2945680" cy="2373767"/>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875620" cy="875620"/>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8268381" y="3435531"/>
            <a:ext cx="875620" cy="1707969"/>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Tree>
    <p:extLst>
      <p:ext uri="{BB962C8B-B14F-4D97-AF65-F5344CB8AC3E}">
        <p14:creationId xmlns:p14="http://schemas.microsoft.com/office/powerpoint/2010/main" val="13479310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75620" y="285750"/>
            <a:ext cx="7334387" cy="994172"/>
          </a:xfrm>
        </p:spPr>
        <p:txBody>
          <a:bodyPr anchor="b">
            <a:noAutofit/>
          </a:bodyPr>
          <a:lstStyle>
            <a:lvl1pPr>
              <a:defRPr sz="36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75620" y="1513101"/>
            <a:ext cx="7334387" cy="2525111"/>
          </a:xfrm>
        </p:spPr>
        <p:txBody>
          <a:bodyPr>
            <a:noAutofit/>
          </a:bodyPr>
          <a:lstStyle>
            <a:lvl1pPr marL="0" indent="0">
              <a:buNone/>
              <a:defRPr>
                <a:latin typeface="+mn-lt"/>
              </a:defRPr>
            </a:lvl1pPr>
            <a:lvl2pPr marL="342900" indent="0">
              <a:buNone/>
              <a:defRPr>
                <a:latin typeface="+mn-lt"/>
              </a:defRPr>
            </a:lvl2pPr>
            <a:lvl3pPr marL="685800" indent="0">
              <a:buNone/>
              <a:defRPr>
                <a:latin typeface="+mn-lt"/>
              </a:defRPr>
            </a:lvl3pPr>
            <a:lvl4pPr marL="1028700" indent="0">
              <a:buNone/>
              <a:defRPr>
                <a:latin typeface="+mn-lt"/>
              </a:defRPr>
            </a:lvl4pPr>
            <a:lvl5pPr marL="13716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6435672" y="1"/>
            <a:ext cx="2708328" cy="270832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6435672" y="2435172"/>
            <a:ext cx="2708328" cy="270832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700392" cy="700392"/>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6061569" y="4193178"/>
            <a:ext cx="1179285" cy="950323"/>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285750" y="4767263"/>
            <a:ext cx="2057400" cy="273844"/>
          </a:xfrm>
          <a:prstGeom prst="rect">
            <a:avLst/>
          </a:prstGeom>
        </p:spPr>
        <p:txBody>
          <a:bodyPr vert="horz" lIns="91440" tIns="45720" rIns="91440" bIns="45720" rtlCol="0" anchor="ctr">
            <a:noAutofit/>
          </a:bodyPr>
          <a:lstStyle>
            <a:lvl1pPr algn="l">
              <a:defRPr sz="900">
                <a:solidFill>
                  <a:schemeClr val="accent3"/>
                </a:solidFill>
                <a:latin typeface="+mn-lt"/>
              </a:defRPr>
            </a:lvl1pPr>
          </a:lstStyle>
          <a:p>
            <a:fld id="{DD9C8446-696E-6942-B6C8-CC9CAD0B34E0}" type="datetime1">
              <a:rPr lang="en-US" smtClean="0"/>
              <a:pPr/>
              <a:t>11/12/2022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noAutofit/>
          </a:bodyPr>
          <a:lstStyle>
            <a:lvl1pPr algn="ctr">
              <a:defRPr sz="9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7614958" y="4767263"/>
            <a:ext cx="1243292" cy="273844"/>
          </a:xfrm>
          <a:prstGeom prst="rect">
            <a:avLst/>
          </a:prstGeom>
        </p:spPr>
        <p:txBody>
          <a:bodyPr vert="horz" lIns="91440" tIns="45720" rIns="91440" bIns="45720" rtlCol="0" anchor="ctr">
            <a:noAutofit/>
          </a:bodyPr>
          <a:lstStyle>
            <a:lvl1pPr algn="r">
              <a:defRPr sz="9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01120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1714502"/>
            <a:ext cx="9156617"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6448289" y="2435172"/>
            <a:ext cx="2708328" cy="270832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700392" cy="700392"/>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7758076" y="328574"/>
            <a:ext cx="1714499" cy="105735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875620" y="285750"/>
            <a:ext cx="7334387" cy="994172"/>
          </a:xfrm>
        </p:spPr>
        <p:txBody>
          <a:bodyPr anchor="b">
            <a:noAutofit/>
          </a:bodyPr>
          <a:lstStyle>
            <a:lvl1pPr>
              <a:defRPr sz="36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75620" y="1989876"/>
            <a:ext cx="7334387" cy="2577362"/>
          </a:xfrm>
        </p:spPr>
        <p:txBody>
          <a:bodyPr>
            <a:noAutofit/>
          </a:bodyPr>
          <a:lstStyle>
            <a:lvl1pPr marL="0" indent="0">
              <a:lnSpc>
                <a:spcPct val="150000"/>
              </a:lnSpc>
              <a:buNone/>
              <a:defRPr sz="1800">
                <a:solidFill>
                  <a:schemeClr val="bg1"/>
                </a:solidFill>
                <a:latin typeface="+mn-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11/12/2022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7654738" y="4767263"/>
            <a:ext cx="1203512" cy="273844"/>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61773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6019118" cy="51435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875621" y="794550"/>
            <a:ext cx="4684434" cy="1790700"/>
          </a:xfrm>
        </p:spPr>
        <p:txBody>
          <a:bodyPr anchor="b">
            <a:noAutofit/>
          </a:bodyPr>
          <a:lstStyle>
            <a:lvl1pPr algn="l">
              <a:defRPr sz="45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875621" y="2654307"/>
            <a:ext cx="4684434" cy="1054576"/>
          </a:xfrm>
        </p:spPr>
        <p:txBody>
          <a:bodyPr>
            <a:noAutofit/>
          </a:bodyPr>
          <a:lstStyle>
            <a:lvl1pPr marL="0" indent="0" algn="l">
              <a:buNone/>
              <a:defRPr sz="2400">
                <a:solidFill>
                  <a:schemeClr val="bg1"/>
                </a:solidFill>
                <a:latin typeface="+mn-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6214897" y="1655396"/>
            <a:ext cx="2274263" cy="1832708"/>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6435672" y="1"/>
            <a:ext cx="2708328" cy="270832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6435672" y="2435172"/>
            <a:ext cx="2708328" cy="270832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Tree>
    <p:extLst>
      <p:ext uri="{BB962C8B-B14F-4D97-AF65-F5344CB8AC3E}">
        <p14:creationId xmlns:p14="http://schemas.microsoft.com/office/powerpoint/2010/main" val="3364146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75620" y="285750"/>
            <a:ext cx="7334387" cy="994172"/>
          </a:xfrm>
        </p:spPr>
        <p:txBody>
          <a:bodyPr anchor="b">
            <a:noAutofit/>
          </a:bodyPr>
          <a:lstStyle>
            <a:lvl1pPr>
              <a:defRPr sz="36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75620" y="1565671"/>
            <a:ext cx="7334387" cy="2525111"/>
          </a:xfrm>
        </p:spPr>
        <p:txBody>
          <a:bodyPr>
            <a:noAutofit/>
          </a:bodyPr>
          <a:lstStyle>
            <a:lvl1pPr marL="0" indent="0">
              <a:buNone/>
              <a:defRPr>
                <a:latin typeface="+mn-lt"/>
              </a:defRPr>
            </a:lvl1pPr>
            <a:lvl2pPr marL="342900" indent="0">
              <a:buNone/>
              <a:defRPr>
                <a:latin typeface="+mn-lt"/>
              </a:defRPr>
            </a:lvl2pPr>
            <a:lvl3pPr marL="685800" indent="0">
              <a:buNone/>
              <a:defRPr>
                <a:latin typeface="+mn-lt"/>
              </a:defRPr>
            </a:lvl3pPr>
            <a:lvl4pPr marL="1028700" indent="0">
              <a:buNone/>
              <a:defRPr>
                <a:latin typeface="+mn-lt"/>
              </a:defRPr>
            </a:lvl4pPr>
            <a:lvl5pPr marL="13716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6435672" y="1"/>
            <a:ext cx="2708328" cy="270832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2435172"/>
            <a:ext cx="2708328" cy="270832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285750" y="4767263"/>
            <a:ext cx="1275764" cy="273844"/>
          </a:xfrm>
          <a:prstGeom prst="rect">
            <a:avLst/>
          </a:prstGeom>
        </p:spPr>
        <p:txBody>
          <a:bodyPr vert="horz" lIns="91440" tIns="45720" rIns="91440" bIns="45720" rtlCol="0" anchor="ctr">
            <a:noAutofit/>
          </a:bodyPr>
          <a:lstStyle>
            <a:lvl1pPr algn="l">
              <a:defRPr sz="900">
                <a:solidFill>
                  <a:schemeClr val="accent2"/>
                </a:solidFill>
                <a:latin typeface="+mn-lt"/>
              </a:defRPr>
            </a:lvl1pPr>
          </a:lstStyle>
          <a:p>
            <a:fld id="{7E7AB22C-8B7E-9B4A-8C65-396C3C874D86}" type="datetime1">
              <a:rPr lang="en-US" smtClean="0"/>
              <a:pPr/>
              <a:t>11/12/2022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noAutofit/>
          </a:bodyPr>
          <a:lstStyle>
            <a:lvl1pPr algn="ctr">
              <a:defRPr sz="9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7614958" y="4767263"/>
            <a:ext cx="1243292" cy="273844"/>
          </a:xfrm>
          <a:prstGeom prst="rect">
            <a:avLst/>
          </a:prstGeom>
        </p:spPr>
        <p:txBody>
          <a:bodyPr vert="horz" lIns="91440" tIns="45720" rIns="91440" bIns="45720" rtlCol="0" anchor="ctr">
            <a:noAutofit/>
          </a:bodyPr>
          <a:lstStyle>
            <a:lvl1pPr algn="r">
              <a:defRPr sz="9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555581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8079197" y="114481"/>
            <a:ext cx="1179285" cy="950323"/>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75620" y="285750"/>
            <a:ext cx="7334387" cy="994172"/>
          </a:xfrm>
        </p:spPr>
        <p:txBody>
          <a:bodyPr anchor="b">
            <a:noAutofit/>
          </a:bodyPr>
          <a:lstStyle>
            <a:lvl1pPr>
              <a:defRPr sz="36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75620" y="1565673"/>
            <a:ext cx="7334387" cy="2525110"/>
          </a:xfrm>
        </p:spPr>
        <p:txBody>
          <a:bodyPr>
            <a:noAutofit/>
          </a:bodyPr>
          <a:lstStyle>
            <a:lvl1pPr marL="0" indent="0">
              <a:buNone/>
              <a:defRPr>
                <a:latin typeface="+mn-lt"/>
              </a:defRPr>
            </a:lvl1pPr>
            <a:lvl2pPr marL="342900" indent="0">
              <a:buNone/>
              <a:defRPr>
                <a:latin typeface="+mn-lt"/>
              </a:defRPr>
            </a:lvl2pPr>
            <a:lvl3pPr marL="685800" indent="0">
              <a:buNone/>
              <a:defRPr>
                <a:latin typeface="+mn-lt"/>
              </a:defRPr>
            </a:lvl3pPr>
            <a:lvl4pPr marL="1028700" indent="0">
              <a:buNone/>
              <a:defRPr>
                <a:latin typeface="+mn-lt"/>
              </a:defRPr>
            </a:lvl4pPr>
            <a:lvl5pPr marL="13716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285750" y="4767263"/>
            <a:ext cx="1275764" cy="273844"/>
          </a:xfrm>
          <a:prstGeom prst="rect">
            <a:avLst/>
          </a:prstGeom>
        </p:spPr>
        <p:txBody>
          <a:bodyPr vert="horz" lIns="91440" tIns="45720" rIns="91440" bIns="45720" rtlCol="0" anchor="ctr">
            <a:noAutofit/>
          </a:bodyPr>
          <a:lstStyle>
            <a:lvl1pPr algn="l">
              <a:defRPr sz="900">
                <a:solidFill>
                  <a:schemeClr val="accent3"/>
                </a:solidFill>
                <a:latin typeface="+mn-lt"/>
              </a:defRPr>
            </a:lvl1pPr>
          </a:lstStyle>
          <a:p>
            <a:fld id="{8CE9AC2A-20AD-8C48-B5EB-B5322BDBCDEE}" type="datetime1">
              <a:rPr lang="en-US" smtClean="0"/>
              <a:pPr/>
              <a:t>11/12/2022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noAutofit/>
          </a:bodyPr>
          <a:lstStyle>
            <a:lvl1pPr algn="ctr">
              <a:defRPr sz="9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7614958" y="4767263"/>
            <a:ext cx="1243292" cy="273844"/>
          </a:xfrm>
          <a:prstGeom prst="rect">
            <a:avLst/>
          </a:prstGeom>
        </p:spPr>
        <p:txBody>
          <a:bodyPr vert="horz" lIns="91440" tIns="45720" rIns="91440" bIns="45720" rtlCol="0" anchor="ctr">
            <a:noAutofit/>
          </a:bodyPr>
          <a:lstStyle>
            <a:lvl1pPr algn="r">
              <a:defRPr sz="9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78621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75620" y="285750"/>
            <a:ext cx="7334387" cy="994172"/>
          </a:xfrm>
        </p:spPr>
        <p:txBody>
          <a:bodyPr anchor="b">
            <a:noAutofit/>
          </a:bodyPr>
          <a:lstStyle>
            <a:lvl1pPr>
              <a:defRPr sz="36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75620" y="1513101"/>
            <a:ext cx="7334387" cy="2525111"/>
          </a:xfrm>
        </p:spPr>
        <p:txBody>
          <a:bodyPr>
            <a:noAutofit/>
          </a:bodyPr>
          <a:lstStyle>
            <a:lvl1pPr marL="0" indent="0">
              <a:buNone/>
              <a:defRPr>
                <a:latin typeface="+mn-lt"/>
              </a:defRPr>
            </a:lvl1pPr>
            <a:lvl2pPr marL="342900" indent="0">
              <a:buNone/>
              <a:defRPr>
                <a:latin typeface="+mn-lt"/>
              </a:defRPr>
            </a:lvl2pPr>
            <a:lvl3pPr marL="685800" indent="0">
              <a:buNone/>
              <a:defRPr>
                <a:latin typeface="+mn-lt"/>
              </a:defRPr>
            </a:lvl3pPr>
            <a:lvl4pPr marL="1028700" indent="0">
              <a:buNone/>
              <a:defRPr>
                <a:latin typeface="+mn-lt"/>
              </a:defRPr>
            </a:lvl4pPr>
            <a:lvl5pPr marL="13716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p:nvSpPr>
        <p:spPr>
          <a:xfrm flipH="1">
            <a:off x="6435672" y="1"/>
            <a:ext cx="2708328" cy="270832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5" name="Freeform 4">
            <a:extLst>
              <a:ext uri="{FF2B5EF4-FFF2-40B4-BE49-F238E27FC236}">
                <a16:creationId xmlns:a16="http://schemas.microsoft.com/office/drawing/2014/main" id="{055FD0FC-C8FF-6741-A364-A29CDC6F9495}"/>
              </a:ext>
            </a:extLst>
          </p:cNvPr>
          <p:cNvSpPr/>
          <p:nvPr/>
        </p:nvSpPr>
        <p:spPr>
          <a:xfrm flipH="1">
            <a:off x="6435672" y="2435172"/>
            <a:ext cx="2708328" cy="270832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sp>
        <p:nvSpPr>
          <p:cNvPr id="6" name="Freeform 5">
            <a:extLst>
              <a:ext uri="{FF2B5EF4-FFF2-40B4-BE49-F238E27FC236}">
                <a16:creationId xmlns:a16="http://schemas.microsoft.com/office/drawing/2014/main" id="{D11C9832-A021-954E-A34F-2988D1189AE9}"/>
              </a:ext>
            </a:extLst>
          </p:cNvPr>
          <p:cNvSpPr/>
          <p:nvPr/>
        </p:nvSpPr>
        <p:spPr>
          <a:xfrm>
            <a:off x="1" y="0"/>
            <a:ext cx="700392" cy="700392"/>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nvGrpSpPr>
          <p:cNvPr id="9" name="Group 8">
            <a:extLst>
              <a:ext uri="{FF2B5EF4-FFF2-40B4-BE49-F238E27FC236}">
                <a16:creationId xmlns:a16="http://schemas.microsoft.com/office/drawing/2014/main" id="{9861BC34-DFBF-2D4F-B463-FCFBC08391FF}"/>
              </a:ext>
            </a:extLst>
          </p:cNvPr>
          <p:cNvGrpSpPr/>
          <p:nvPr/>
        </p:nvGrpSpPr>
        <p:grpSpPr>
          <a:xfrm>
            <a:off x="6061569" y="4193178"/>
            <a:ext cx="1179285" cy="950323"/>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285750" y="4767263"/>
            <a:ext cx="2057400" cy="273844"/>
          </a:xfrm>
          <a:prstGeom prst="rect">
            <a:avLst/>
          </a:prstGeom>
        </p:spPr>
        <p:txBody>
          <a:bodyPr vert="horz" lIns="91440" tIns="45720" rIns="91440" bIns="45720" rtlCol="0" anchor="ctr">
            <a:noAutofit/>
          </a:bodyPr>
          <a:lstStyle>
            <a:lvl1pPr algn="l">
              <a:defRPr sz="900">
                <a:solidFill>
                  <a:schemeClr val="accent3"/>
                </a:solidFill>
                <a:latin typeface="+mn-lt"/>
              </a:defRPr>
            </a:lvl1pPr>
          </a:lstStyle>
          <a:p>
            <a:fld id="{1D8BD707-D9CF-40AE-B4C6-C98DA3205C09}" type="datetimeFigureOut">
              <a:rPr lang="en-US" smtClean="0"/>
              <a:t>11/12/2022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noAutofit/>
          </a:bodyPr>
          <a:lstStyle>
            <a:lvl1pPr algn="ctr">
              <a:defRPr sz="9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7614958" y="4767263"/>
            <a:ext cx="1243292" cy="273844"/>
          </a:xfrm>
          <a:prstGeom prst="rect">
            <a:avLst/>
          </a:prstGeom>
        </p:spPr>
        <p:txBody>
          <a:bodyPr vert="horz" lIns="91440" tIns="45720" rIns="91440" bIns="45720" rtlCol="0" anchor="ctr">
            <a:noAutofit/>
          </a:bodyPr>
          <a:lstStyle>
            <a:lvl1pPr algn="r">
              <a:defRPr sz="900">
                <a:solidFill>
                  <a:schemeClr val="accent2"/>
                </a:solidFill>
                <a:latin typeface="+mn-lt"/>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3534880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349041" y="1263254"/>
            <a:ext cx="6445919" cy="2107845"/>
          </a:xfrm>
        </p:spPr>
        <p:txBody>
          <a:bodyPr>
            <a:noAutofit/>
          </a:bodyPr>
          <a:lstStyle>
            <a:lvl1pPr algn="ctr">
              <a:lnSpc>
                <a:spcPct val="100000"/>
              </a:lnSpc>
              <a:defRPr sz="345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285750" y="389554"/>
            <a:ext cx="1023223" cy="820891"/>
          </a:xfrm>
        </p:spPr>
        <p:txBody>
          <a:bodyPr>
            <a:noAutofit/>
          </a:bodyPr>
          <a:lstStyle>
            <a:lvl1pPr marL="0" indent="0" algn="ctr">
              <a:buNone/>
              <a:defRPr sz="17925" b="1">
                <a:solidFill>
                  <a:schemeClr val="accent1">
                    <a:lumMod val="75000"/>
                  </a:schemeClr>
                </a:solidFill>
                <a:latin typeface="Tenorite" pitchFamily="2" charset="0"/>
              </a:defRPr>
            </a:lvl1pPr>
            <a:lvl2pPr marL="342900" indent="0">
              <a:buNone/>
              <a:defRPr b="1">
                <a:solidFill>
                  <a:schemeClr val="bg1"/>
                </a:solidFill>
                <a:latin typeface="Tenorite" pitchFamily="2" charset="0"/>
              </a:defRPr>
            </a:lvl2pPr>
            <a:lvl3pPr marL="685800" indent="0">
              <a:buNone/>
              <a:defRPr b="1">
                <a:solidFill>
                  <a:schemeClr val="bg1"/>
                </a:solidFill>
                <a:latin typeface="Tenorite" pitchFamily="2" charset="0"/>
              </a:defRPr>
            </a:lvl3pPr>
            <a:lvl4pPr marL="1028700" indent="0">
              <a:buNone/>
              <a:defRPr b="1">
                <a:solidFill>
                  <a:schemeClr val="bg1"/>
                </a:solidFill>
                <a:latin typeface="Tenorite" pitchFamily="2" charset="0"/>
              </a:defRPr>
            </a:lvl4pPr>
            <a:lvl5pPr marL="13716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5161360" y="3370660"/>
            <a:ext cx="2633663" cy="509588"/>
          </a:xfrm>
        </p:spPr>
        <p:txBody>
          <a:bodyPr>
            <a:noAutofit/>
          </a:bodyPr>
          <a:lstStyle>
            <a:lvl1pPr marL="0" indent="0" algn="r">
              <a:buNone/>
              <a:defRPr sz="1500">
                <a:solidFill>
                  <a:schemeClr val="bg1"/>
                </a:solidFill>
                <a:latin typeface="+mn-lt"/>
              </a:defRPr>
            </a:lvl1pPr>
            <a:lvl2pPr marL="342900" indent="0" algn="r">
              <a:buNone/>
              <a:defRPr sz="1350">
                <a:solidFill>
                  <a:schemeClr val="bg1"/>
                </a:solidFill>
                <a:latin typeface="Tenorite" pitchFamily="2" charset="0"/>
              </a:defRPr>
            </a:lvl2pPr>
            <a:lvl3pPr marL="685800" indent="0" algn="r">
              <a:buNone/>
              <a:defRPr sz="1200">
                <a:solidFill>
                  <a:schemeClr val="bg1"/>
                </a:solidFill>
                <a:latin typeface="Tenorite" pitchFamily="2" charset="0"/>
              </a:defRPr>
            </a:lvl3pPr>
            <a:lvl4pPr marL="1028700" indent="0" algn="r">
              <a:buNone/>
              <a:defRPr sz="1050">
                <a:solidFill>
                  <a:schemeClr val="bg1"/>
                </a:solidFill>
                <a:latin typeface="Tenorite" pitchFamily="2" charset="0"/>
              </a:defRPr>
            </a:lvl4pPr>
            <a:lvl5pPr marL="1371600" indent="0" algn="r">
              <a:buNone/>
              <a:defRPr sz="105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7956828" y="2549769"/>
            <a:ext cx="1023223" cy="820891"/>
          </a:xfrm>
        </p:spPr>
        <p:txBody>
          <a:bodyPr>
            <a:noAutofit/>
          </a:bodyPr>
          <a:lstStyle>
            <a:lvl1pPr marL="0" indent="0" algn="ctr">
              <a:buNone/>
              <a:defRPr sz="17925" b="1">
                <a:solidFill>
                  <a:schemeClr val="accent1">
                    <a:lumMod val="75000"/>
                  </a:schemeClr>
                </a:solidFill>
                <a:latin typeface="Tenorite" pitchFamily="2" charset="0"/>
              </a:defRPr>
            </a:lvl1pPr>
            <a:lvl2pPr marL="342900" indent="0">
              <a:buNone/>
              <a:defRPr b="1">
                <a:solidFill>
                  <a:schemeClr val="bg1"/>
                </a:solidFill>
                <a:latin typeface="Tenorite" pitchFamily="2" charset="0"/>
              </a:defRPr>
            </a:lvl2pPr>
            <a:lvl3pPr marL="685800" indent="0">
              <a:buNone/>
              <a:defRPr b="1">
                <a:solidFill>
                  <a:schemeClr val="bg1"/>
                </a:solidFill>
                <a:latin typeface="Tenorite" pitchFamily="2" charset="0"/>
              </a:defRPr>
            </a:lvl3pPr>
            <a:lvl4pPr marL="1028700" indent="0">
              <a:buNone/>
              <a:defRPr b="1">
                <a:solidFill>
                  <a:schemeClr val="bg1"/>
                </a:solidFill>
                <a:latin typeface="Tenorite" pitchFamily="2" charset="0"/>
              </a:defRPr>
            </a:lvl4pPr>
            <a:lvl5pPr marL="13716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11/12/2022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726260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248"/>
            <a:ext cx="7392759" cy="5144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562822" y="285750"/>
            <a:ext cx="6301218" cy="994172"/>
          </a:xfrm>
        </p:spPr>
        <p:txBody>
          <a:bodyPr lIns="0" anchor="b">
            <a:noAutofit/>
          </a:bodyPr>
          <a:lstStyle>
            <a:lvl1pPr>
              <a:defRPr sz="36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562822" y="1670818"/>
            <a:ext cx="900281" cy="900932"/>
          </a:xfrm>
        </p:spPr>
        <p:txBody>
          <a:bodyPr>
            <a:noAutofit/>
          </a:bodyPr>
          <a:lstStyle>
            <a:lvl1pPr marL="0" indent="0">
              <a:buNone/>
              <a:defRPr sz="105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1592514" y="1819800"/>
            <a:ext cx="1710928" cy="260747"/>
          </a:xfrm>
        </p:spPr>
        <p:txBody>
          <a:bodyPr lIns="0" tIns="0" rIns="0" bIns="0" anchor="b" anchorCtr="0">
            <a:noAutofit/>
          </a:bodyPr>
          <a:lstStyle>
            <a:lvl1pPr marL="0" indent="0" algn="l">
              <a:lnSpc>
                <a:spcPct val="100000"/>
              </a:lnSpc>
              <a:spcBef>
                <a:spcPts val="0"/>
              </a:spcBef>
              <a:buNone/>
              <a:defRPr sz="1350" b="1" spc="15"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1592513" y="2108734"/>
            <a:ext cx="1710928" cy="260747"/>
          </a:xfrm>
        </p:spPr>
        <p:txBody>
          <a:bodyPr lIns="0" tIns="0" rIns="0" bIns="0">
            <a:noAutofit/>
          </a:bodyPr>
          <a:lstStyle>
            <a:lvl1pPr marL="0" indent="0" algn="l">
              <a:lnSpc>
                <a:spcPct val="100000"/>
              </a:lnSpc>
              <a:spcBef>
                <a:spcPts val="0"/>
              </a:spcBef>
              <a:buNone/>
              <a:defRPr sz="1050" b="0" spc="15"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4121860" y="1670818"/>
            <a:ext cx="900281" cy="900932"/>
          </a:xfrm>
        </p:spPr>
        <p:txBody>
          <a:bodyPr>
            <a:noAutofit/>
          </a:bodyPr>
          <a:lstStyle>
            <a:lvl1pPr marL="0" indent="0">
              <a:buNone/>
              <a:defRPr sz="105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5153113" y="1816924"/>
            <a:ext cx="1710928" cy="260747"/>
          </a:xfrm>
        </p:spPr>
        <p:txBody>
          <a:bodyPr lIns="0" tIns="0" rIns="0" bIns="0" anchor="b" anchorCtr="0">
            <a:noAutofit/>
          </a:bodyPr>
          <a:lstStyle>
            <a:lvl1pPr marL="0" indent="0" algn="l">
              <a:lnSpc>
                <a:spcPct val="100000"/>
              </a:lnSpc>
              <a:spcBef>
                <a:spcPts val="0"/>
              </a:spcBef>
              <a:buNone/>
              <a:defRPr sz="1350" b="1" spc="15"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5153112" y="2105858"/>
            <a:ext cx="1710928" cy="260747"/>
          </a:xfrm>
        </p:spPr>
        <p:txBody>
          <a:bodyPr lIns="0" tIns="0" rIns="0" bIns="0">
            <a:noAutofit/>
          </a:bodyPr>
          <a:lstStyle>
            <a:lvl1pPr marL="0" indent="0" algn="l">
              <a:lnSpc>
                <a:spcPct val="100000"/>
              </a:lnSpc>
              <a:spcBef>
                <a:spcPts val="0"/>
              </a:spcBef>
              <a:buNone/>
              <a:defRPr sz="1050" b="0" spc="15"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562822" y="3190705"/>
            <a:ext cx="900281" cy="900932"/>
          </a:xfrm>
        </p:spPr>
        <p:txBody>
          <a:bodyPr>
            <a:noAutofit/>
          </a:bodyPr>
          <a:lstStyle>
            <a:lvl1pPr marL="0" indent="0">
              <a:buNone/>
              <a:defRPr sz="105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1592514" y="3374095"/>
            <a:ext cx="1710928" cy="260747"/>
          </a:xfrm>
        </p:spPr>
        <p:txBody>
          <a:bodyPr lIns="0" tIns="0" rIns="0" bIns="0" anchor="b" anchorCtr="0">
            <a:noAutofit/>
          </a:bodyPr>
          <a:lstStyle>
            <a:lvl1pPr marL="0" indent="0" algn="l">
              <a:lnSpc>
                <a:spcPct val="100000"/>
              </a:lnSpc>
              <a:spcBef>
                <a:spcPts val="0"/>
              </a:spcBef>
              <a:buNone/>
              <a:defRPr sz="1350" b="1" spc="15"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1592513" y="3663029"/>
            <a:ext cx="1710928" cy="260747"/>
          </a:xfrm>
        </p:spPr>
        <p:txBody>
          <a:bodyPr lIns="0" tIns="0" rIns="0" bIns="0">
            <a:noAutofit/>
          </a:bodyPr>
          <a:lstStyle>
            <a:lvl1pPr marL="0" indent="0" algn="l">
              <a:lnSpc>
                <a:spcPct val="100000"/>
              </a:lnSpc>
              <a:spcBef>
                <a:spcPts val="0"/>
              </a:spcBef>
              <a:buNone/>
              <a:defRPr sz="1050" b="0" spc="15"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4121860" y="3190705"/>
            <a:ext cx="900281" cy="900932"/>
          </a:xfrm>
        </p:spPr>
        <p:txBody>
          <a:bodyPr>
            <a:noAutofit/>
          </a:bodyPr>
          <a:lstStyle>
            <a:lvl1pPr marL="0" indent="0">
              <a:buNone/>
              <a:defRPr sz="105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5153113" y="3374095"/>
            <a:ext cx="1710928" cy="260747"/>
          </a:xfrm>
        </p:spPr>
        <p:txBody>
          <a:bodyPr lIns="0" tIns="0" rIns="0" bIns="0" anchor="b" anchorCtr="0">
            <a:noAutofit/>
          </a:bodyPr>
          <a:lstStyle>
            <a:lvl1pPr marL="0" indent="0" algn="l">
              <a:lnSpc>
                <a:spcPct val="100000"/>
              </a:lnSpc>
              <a:spcBef>
                <a:spcPts val="0"/>
              </a:spcBef>
              <a:buNone/>
              <a:defRPr sz="1350" b="1" spc="15"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5153112" y="3663029"/>
            <a:ext cx="1710928" cy="260747"/>
          </a:xfrm>
        </p:spPr>
        <p:txBody>
          <a:bodyPr lIns="0" tIns="0" rIns="0" bIns="0">
            <a:noAutofit/>
          </a:bodyPr>
          <a:lstStyle>
            <a:lvl1pPr marL="0" indent="0" algn="l">
              <a:lnSpc>
                <a:spcPct val="100000"/>
              </a:lnSpc>
              <a:spcBef>
                <a:spcPts val="0"/>
              </a:spcBef>
              <a:buNone/>
              <a:defRPr sz="1050" b="0" spc="15"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285751" y="4767263"/>
            <a:ext cx="1177352" cy="273844"/>
          </a:xfrm>
        </p:spPr>
        <p:txBody>
          <a:bodyPr>
            <a:noAutofit/>
          </a:bodyPr>
          <a:lstStyle>
            <a:lvl1pPr>
              <a:defRPr>
                <a:solidFill>
                  <a:schemeClr val="accent3"/>
                </a:solidFill>
                <a:latin typeface="+mn-lt"/>
              </a:defRPr>
            </a:lvl1pPr>
          </a:lstStyle>
          <a:p>
            <a:fld id="{9A85C5CA-AE29-AB4C-8F85-0373C72001D8}" type="datetime1">
              <a:rPr lang="en-US" smtClean="0"/>
              <a:pPr/>
              <a:t>11/12/2022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153330" y="4767263"/>
            <a:ext cx="3086100" cy="273844"/>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6249251" y="4767263"/>
            <a:ext cx="875621" cy="273844"/>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7124955" y="266558"/>
            <a:ext cx="1411231" cy="875620"/>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8149828" y="1409983"/>
            <a:ext cx="994172" cy="994172"/>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8268380" y="-1248"/>
            <a:ext cx="875621" cy="141123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7750568" y="2053314"/>
            <a:ext cx="1035623" cy="103562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8000574" y="4000074"/>
            <a:ext cx="1411231" cy="875620"/>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7392760" y="2738629"/>
            <a:ext cx="994172" cy="994172"/>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7392760" y="3732270"/>
            <a:ext cx="875621" cy="141123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Tree>
    <p:extLst>
      <p:ext uri="{BB962C8B-B14F-4D97-AF65-F5344CB8AC3E}">
        <p14:creationId xmlns:p14="http://schemas.microsoft.com/office/powerpoint/2010/main" val="36662655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562822" y="285750"/>
            <a:ext cx="8008607" cy="994172"/>
          </a:xfrm>
        </p:spPr>
        <p:txBody>
          <a:bodyPr lIns="0" anchor="b">
            <a:noAutofit/>
          </a:bodyPr>
          <a:lstStyle>
            <a:lvl1pPr>
              <a:defRPr sz="36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562822" y="1551551"/>
            <a:ext cx="678740" cy="679231"/>
          </a:xfrm>
        </p:spPr>
        <p:txBody>
          <a:bodyPr>
            <a:noAutofit/>
          </a:bodyPr>
          <a:lstStyle>
            <a:lvl1pPr marL="0" indent="0">
              <a:buNone/>
              <a:defRPr sz="105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562823" y="2245909"/>
            <a:ext cx="1710928" cy="260747"/>
          </a:xfrm>
        </p:spPr>
        <p:txBody>
          <a:bodyPr lIns="0" tIns="0" rIns="0" bIns="0" anchor="b" anchorCtr="0">
            <a:noAutofit/>
          </a:bodyPr>
          <a:lstStyle>
            <a:lvl1pPr marL="0" indent="0" algn="l">
              <a:lnSpc>
                <a:spcPct val="100000"/>
              </a:lnSpc>
              <a:spcBef>
                <a:spcPts val="0"/>
              </a:spcBef>
              <a:buNone/>
              <a:defRPr sz="1350" b="1" spc="15"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562822" y="2534843"/>
            <a:ext cx="1710928" cy="260747"/>
          </a:xfrm>
        </p:spPr>
        <p:txBody>
          <a:bodyPr lIns="0" tIns="0" rIns="0" bIns="0">
            <a:noAutofit/>
          </a:bodyPr>
          <a:lstStyle>
            <a:lvl1pPr marL="0" indent="0" algn="l">
              <a:lnSpc>
                <a:spcPct val="100000"/>
              </a:lnSpc>
              <a:spcBef>
                <a:spcPts val="0"/>
              </a:spcBef>
              <a:buNone/>
              <a:defRPr sz="1050" b="0" spc="15"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2662048" y="1551551"/>
            <a:ext cx="678740" cy="679231"/>
          </a:xfrm>
        </p:spPr>
        <p:txBody>
          <a:bodyPr>
            <a:noAutofit/>
          </a:bodyPr>
          <a:lstStyle>
            <a:lvl1pPr marL="0" indent="0">
              <a:buNone/>
              <a:defRPr sz="105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2662049" y="2245909"/>
            <a:ext cx="1710928" cy="260747"/>
          </a:xfrm>
        </p:spPr>
        <p:txBody>
          <a:bodyPr lIns="0" tIns="0" rIns="0" bIns="0" anchor="b" anchorCtr="0">
            <a:noAutofit/>
          </a:bodyPr>
          <a:lstStyle>
            <a:lvl1pPr marL="0" indent="0" algn="l">
              <a:lnSpc>
                <a:spcPct val="100000"/>
              </a:lnSpc>
              <a:spcBef>
                <a:spcPts val="0"/>
              </a:spcBef>
              <a:buNone/>
              <a:defRPr sz="1350" b="1" spc="15"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2662048" y="2534843"/>
            <a:ext cx="1710928" cy="260747"/>
          </a:xfrm>
        </p:spPr>
        <p:txBody>
          <a:bodyPr lIns="0" tIns="0" rIns="0" bIns="0">
            <a:noAutofit/>
          </a:bodyPr>
          <a:lstStyle>
            <a:lvl1pPr marL="0" indent="0" algn="l">
              <a:lnSpc>
                <a:spcPct val="100000"/>
              </a:lnSpc>
              <a:spcBef>
                <a:spcPts val="0"/>
              </a:spcBef>
              <a:buNone/>
              <a:defRPr sz="1050" b="0" spc="15"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4761276" y="1551551"/>
            <a:ext cx="678740" cy="679231"/>
          </a:xfrm>
        </p:spPr>
        <p:txBody>
          <a:bodyPr>
            <a:noAutofit/>
          </a:bodyPr>
          <a:lstStyle>
            <a:lvl1pPr marL="0" indent="0">
              <a:buNone/>
              <a:defRPr sz="105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4761276" y="2245909"/>
            <a:ext cx="1710928" cy="260747"/>
          </a:xfrm>
        </p:spPr>
        <p:txBody>
          <a:bodyPr lIns="0" tIns="0" rIns="0" bIns="0" anchor="b" anchorCtr="0">
            <a:noAutofit/>
          </a:bodyPr>
          <a:lstStyle>
            <a:lvl1pPr marL="0" indent="0" algn="l">
              <a:lnSpc>
                <a:spcPct val="100000"/>
              </a:lnSpc>
              <a:spcBef>
                <a:spcPts val="0"/>
              </a:spcBef>
              <a:buNone/>
              <a:defRPr sz="1350" b="1" spc="15"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4761276" y="2534843"/>
            <a:ext cx="1710928" cy="260747"/>
          </a:xfrm>
        </p:spPr>
        <p:txBody>
          <a:bodyPr lIns="0" tIns="0" rIns="0" bIns="0">
            <a:noAutofit/>
          </a:bodyPr>
          <a:lstStyle>
            <a:lvl1pPr marL="0" indent="0" algn="l">
              <a:lnSpc>
                <a:spcPct val="100000"/>
              </a:lnSpc>
              <a:spcBef>
                <a:spcPts val="0"/>
              </a:spcBef>
              <a:buNone/>
              <a:defRPr sz="1050" b="0" spc="15"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6860502" y="1551551"/>
            <a:ext cx="678740" cy="679231"/>
          </a:xfrm>
        </p:spPr>
        <p:txBody>
          <a:bodyPr>
            <a:noAutofit/>
          </a:bodyPr>
          <a:lstStyle>
            <a:lvl1pPr marL="0" indent="0">
              <a:buNone/>
              <a:defRPr sz="105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6860502" y="2245909"/>
            <a:ext cx="1710928" cy="260747"/>
          </a:xfrm>
        </p:spPr>
        <p:txBody>
          <a:bodyPr lIns="0" tIns="0" rIns="0" bIns="0" anchor="b" anchorCtr="0">
            <a:noAutofit/>
          </a:bodyPr>
          <a:lstStyle>
            <a:lvl1pPr marL="0" indent="0" algn="l">
              <a:lnSpc>
                <a:spcPct val="100000"/>
              </a:lnSpc>
              <a:spcBef>
                <a:spcPts val="0"/>
              </a:spcBef>
              <a:buNone/>
              <a:defRPr sz="1350" b="1" spc="15"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6860502" y="2534843"/>
            <a:ext cx="1710928" cy="260747"/>
          </a:xfrm>
        </p:spPr>
        <p:txBody>
          <a:bodyPr lIns="0" tIns="0" rIns="0" bIns="0">
            <a:noAutofit/>
          </a:bodyPr>
          <a:lstStyle>
            <a:lvl1pPr marL="0" indent="0" algn="l">
              <a:lnSpc>
                <a:spcPct val="100000"/>
              </a:lnSpc>
              <a:spcBef>
                <a:spcPts val="0"/>
              </a:spcBef>
              <a:buNone/>
              <a:defRPr sz="1050" b="0" spc="15"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562822" y="3088914"/>
            <a:ext cx="678740" cy="679231"/>
          </a:xfrm>
        </p:spPr>
        <p:txBody>
          <a:bodyPr>
            <a:noAutofit/>
          </a:bodyPr>
          <a:lstStyle>
            <a:lvl1pPr marL="0" indent="0">
              <a:buNone/>
              <a:defRPr sz="105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562823" y="3783271"/>
            <a:ext cx="1710928" cy="260747"/>
          </a:xfrm>
        </p:spPr>
        <p:txBody>
          <a:bodyPr lIns="0" tIns="0" rIns="0" bIns="0" anchor="b" anchorCtr="0">
            <a:noAutofit/>
          </a:bodyPr>
          <a:lstStyle>
            <a:lvl1pPr marL="0" indent="0" algn="l">
              <a:lnSpc>
                <a:spcPct val="100000"/>
              </a:lnSpc>
              <a:spcBef>
                <a:spcPts val="0"/>
              </a:spcBef>
              <a:buNone/>
              <a:defRPr sz="1350" b="1" spc="15"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562822" y="4072206"/>
            <a:ext cx="1710928" cy="260747"/>
          </a:xfrm>
        </p:spPr>
        <p:txBody>
          <a:bodyPr lIns="0" tIns="0" rIns="0" bIns="0">
            <a:noAutofit/>
          </a:bodyPr>
          <a:lstStyle>
            <a:lvl1pPr marL="0" indent="0" algn="l">
              <a:lnSpc>
                <a:spcPct val="100000"/>
              </a:lnSpc>
              <a:spcBef>
                <a:spcPts val="0"/>
              </a:spcBef>
              <a:buNone/>
              <a:defRPr sz="1050" b="0" spc="15"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2662048" y="3088914"/>
            <a:ext cx="678740" cy="679231"/>
          </a:xfrm>
        </p:spPr>
        <p:txBody>
          <a:bodyPr>
            <a:noAutofit/>
          </a:bodyPr>
          <a:lstStyle>
            <a:lvl1pPr marL="0" indent="0">
              <a:buNone/>
              <a:defRPr sz="105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2662049" y="3783271"/>
            <a:ext cx="1710928" cy="260747"/>
          </a:xfrm>
        </p:spPr>
        <p:txBody>
          <a:bodyPr lIns="0" tIns="0" rIns="0" bIns="0" anchor="b" anchorCtr="0">
            <a:noAutofit/>
          </a:bodyPr>
          <a:lstStyle>
            <a:lvl1pPr marL="0" indent="0" algn="l">
              <a:lnSpc>
                <a:spcPct val="100000"/>
              </a:lnSpc>
              <a:spcBef>
                <a:spcPts val="0"/>
              </a:spcBef>
              <a:buNone/>
              <a:defRPr sz="1350" b="1" spc="15"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2662048" y="4072206"/>
            <a:ext cx="1710928" cy="260747"/>
          </a:xfrm>
        </p:spPr>
        <p:txBody>
          <a:bodyPr lIns="0" tIns="0" rIns="0" bIns="0">
            <a:noAutofit/>
          </a:bodyPr>
          <a:lstStyle>
            <a:lvl1pPr marL="0" indent="0" algn="l">
              <a:lnSpc>
                <a:spcPct val="100000"/>
              </a:lnSpc>
              <a:spcBef>
                <a:spcPts val="0"/>
              </a:spcBef>
              <a:buNone/>
              <a:defRPr sz="1050" b="0" spc="15"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4761276" y="3088914"/>
            <a:ext cx="678740" cy="679231"/>
          </a:xfrm>
        </p:spPr>
        <p:txBody>
          <a:bodyPr>
            <a:noAutofit/>
          </a:bodyPr>
          <a:lstStyle>
            <a:lvl1pPr marL="0" indent="0">
              <a:buNone/>
              <a:defRPr sz="105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4761276" y="3783271"/>
            <a:ext cx="1710928" cy="260747"/>
          </a:xfrm>
        </p:spPr>
        <p:txBody>
          <a:bodyPr lIns="0" tIns="0" rIns="0" bIns="0" anchor="b" anchorCtr="0">
            <a:noAutofit/>
          </a:bodyPr>
          <a:lstStyle>
            <a:lvl1pPr marL="0" indent="0" algn="l">
              <a:lnSpc>
                <a:spcPct val="100000"/>
              </a:lnSpc>
              <a:spcBef>
                <a:spcPts val="0"/>
              </a:spcBef>
              <a:buNone/>
              <a:defRPr sz="1350" b="1" spc="15"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4761276" y="4072206"/>
            <a:ext cx="1710928" cy="260747"/>
          </a:xfrm>
        </p:spPr>
        <p:txBody>
          <a:bodyPr lIns="0" tIns="0" rIns="0" bIns="0">
            <a:noAutofit/>
          </a:bodyPr>
          <a:lstStyle>
            <a:lvl1pPr marL="0" indent="0" algn="l">
              <a:lnSpc>
                <a:spcPct val="100000"/>
              </a:lnSpc>
              <a:spcBef>
                <a:spcPts val="0"/>
              </a:spcBef>
              <a:buNone/>
              <a:defRPr sz="1050" b="0" spc="15"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6860502" y="3088914"/>
            <a:ext cx="678740" cy="679231"/>
          </a:xfrm>
        </p:spPr>
        <p:txBody>
          <a:bodyPr>
            <a:noAutofit/>
          </a:bodyPr>
          <a:lstStyle>
            <a:lvl1pPr marL="0" indent="0">
              <a:buNone/>
              <a:defRPr sz="105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6860502" y="3783271"/>
            <a:ext cx="1710928" cy="260747"/>
          </a:xfrm>
        </p:spPr>
        <p:txBody>
          <a:bodyPr lIns="0" tIns="0" rIns="0" bIns="0" anchor="b" anchorCtr="0">
            <a:noAutofit/>
          </a:bodyPr>
          <a:lstStyle>
            <a:lvl1pPr marL="0" indent="0" algn="l">
              <a:lnSpc>
                <a:spcPct val="100000"/>
              </a:lnSpc>
              <a:spcBef>
                <a:spcPts val="0"/>
              </a:spcBef>
              <a:buNone/>
              <a:defRPr sz="1350" b="1" spc="15"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6860502" y="4072206"/>
            <a:ext cx="1710928" cy="260747"/>
          </a:xfrm>
        </p:spPr>
        <p:txBody>
          <a:bodyPr lIns="0" tIns="0" rIns="0" bIns="0">
            <a:noAutofit/>
          </a:bodyPr>
          <a:lstStyle>
            <a:lvl1pPr marL="0" indent="0" algn="l">
              <a:lnSpc>
                <a:spcPct val="100000"/>
              </a:lnSpc>
              <a:spcBef>
                <a:spcPts val="0"/>
              </a:spcBef>
              <a:buNone/>
              <a:defRPr sz="1050" b="0" spc="15"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11/12/2022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26646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6435672" y="1"/>
            <a:ext cx="2708328" cy="270832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2435172"/>
            <a:ext cx="2708328" cy="270832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75620" y="285750"/>
            <a:ext cx="7334387" cy="994172"/>
          </a:xfrm>
        </p:spPr>
        <p:txBody>
          <a:bodyPr anchor="b">
            <a:noAutofit/>
          </a:bodyPr>
          <a:lstStyle>
            <a:lvl1pPr>
              <a:defRPr sz="36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75620" y="1565671"/>
            <a:ext cx="7334387" cy="2525111"/>
          </a:xfrm>
        </p:spPr>
        <p:txBody>
          <a:bodyPr>
            <a:noAutofit/>
          </a:bodyPr>
          <a:lstStyle>
            <a:lvl1pPr marL="0" indent="0">
              <a:buNone/>
              <a:defRPr>
                <a:solidFill>
                  <a:schemeClr val="bg1"/>
                </a:solidFill>
                <a:latin typeface="+mn-lt"/>
              </a:defRPr>
            </a:lvl1pPr>
            <a:lvl2pPr marL="342900" indent="0">
              <a:buNone/>
              <a:defRPr>
                <a:solidFill>
                  <a:schemeClr val="bg1"/>
                </a:solidFill>
                <a:latin typeface="+mn-lt"/>
              </a:defRPr>
            </a:lvl2pPr>
            <a:lvl3pPr marL="685800" indent="0">
              <a:buNone/>
              <a:defRPr>
                <a:solidFill>
                  <a:schemeClr val="bg1"/>
                </a:solidFill>
                <a:latin typeface="+mn-lt"/>
              </a:defRPr>
            </a:lvl3pPr>
            <a:lvl4pPr marL="1028700" indent="0">
              <a:buNone/>
              <a:defRPr>
                <a:solidFill>
                  <a:schemeClr val="bg1"/>
                </a:solidFill>
                <a:latin typeface="+mn-lt"/>
              </a:defRPr>
            </a:lvl4pPr>
            <a:lvl5pPr marL="13716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285750" y="4767263"/>
            <a:ext cx="1275764" cy="273844"/>
          </a:xfrm>
          <a:prstGeom prst="rect">
            <a:avLst/>
          </a:prstGeom>
        </p:spPr>
        <p:txBody>
          <a:bodyPr vert="horz" lIns="91440" tIns="45720" rIns="91440" bIns="45720" rtlCol="0" anchor="ctr">
            <a:noAutofit/>
          </a:bodyPr>
          <a:lstStyle>
            <a:lvl1pPr algn="l">
              <a:defRPr sz="900">
                <a:solidFill>
                  <a:schemeClr val="accent3"/>
                </a:solidFill>
                <a:latin typeface="+mn-lt"/>
              </a:defRPr>
            </a:lvl1pPr>
          </a:lstStyle>
          <a:p>
            <a:fld id="{5F02DCD1-2C6B-F948-9F72-3BB0CF3D512E}" type="datetime1">
              <a:rPr lang="en-US" smtClean="0"/>
              <a:pPr/>
              <a:t>11/12/2022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noAutofit/>
          </a:bodyPr>
          <a:lstStyle>
            <a:lvl1pPr algn="ctr">
              <a:defRPr sz="9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7614958" y="4767263"/>
            <a:ext cx="1243292" cy="273844"/>
          </a:xfrm>
          <a:prstGeom prst="rect">
            <a:avLst/>
          </a:prstGeom>
        </p:spPr>
        <p:txBody>
          <a:bodyPr vert="horz" lIns="91440" tIns="45720" rIns="91440" bIns="45720" rtlCol="0" anchor="ctr">
            <a:noAutofit/>
          </a:bodyPr>
          <a:lstStyle>
            <a:lvl1pPr algn="r">
              <a:defRPr sz="9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162915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75620" y="285750"/>
            <a:ext cx="7334387" cy="994172"/>
          </a:xfrm>
        </p:spPr>
        <p:txBody>
          <a:bodyPr anchor="b">
            <a:noAutofit/>
          </a:bodyPr>
          <a:lstStyle>
            <a:lvl1pPr>
              <a:defRPr sz="36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75620" y="1896153"/>
            <a:ext cx="3497580" cy="2121460"/>
          </a:xfrm>
        </p:spPr>
        <p:txBody>
          <a:bodyPr>
            <a:noAutofit/>
          </a:bodyPr>
          <a:lstStyle>
            <a:lvl1pPr marL="0" indent="0">
              <a:buNone/>
              <a:defRPr sz="1500">
                <a:latin typeface="+mn-lt"/>
              </a:defRPr>
            </a:lvl1pPr>
            <a:lvl2pPr marL="342900" indent="0">
              <a:buNone/>
              <a:defRPr sz="1350">
                <a:latin typeface="+mn-lt"/>
              </a:defRPr>
            </a:lvl2pPr>
            <a:lvl3pPr marL="685800" indent="0">
              <a:buNone/>
              <a:defRPr sz="1200">
                <a:latin typeface="+mn-lt"/>
              </a:defRPr>
            </a:lvl3pPr>
            <a:lvl4pPr marL="1028700" indent="0">
              <a:buNone/>
              <a:defRPr sz="1050">
                <a:latin typeface="+mn-lt"/>
              </a:defRPr>
            </a:lvl4pPr>
            <a:lvl5pPr marL="1371600" indent="0">
              <a:buNone/>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6435672" y="1"/>
            <a:ext cx="2708328" cy="270832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6435672" y="2435172"/>
            <a:ext cx="2708328" cy="270832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700392" cy="700392"/>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6061569" y="4193178"/>
            <a:ext cx="1179285" cy="950323"/>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285750" y="4767263"/>
            <a:ext cx="2057400" cy="273844"/>
          </a:xfrm>
          <a:prstGeom prst="rect">
            <a:avLst/>
          </a:prstGeom>
        </p:spPr>
        <p:txBody>
          <a:bodyPr vert="horz" lIns="91440" tIns="45720" rIns="91440" bIns="45720" rtlCol="0" anchor="ctr">
            <a:noAutofit/>
          </a:bodyPr>
          <a:lstStyle>
            <a:lvl1pPr algn="l">
              <a:defRPr sz="900">
                <a:solidFill>
                  <a:schemeClr val="accent3"/>
                </a:solidFill>
                <a:latin typeface="+mn-lt"/>
              </a:defRPr>
            </a:lvl1pPr>
          </a:lstStyle>
          <a:p>
            <a:fld id="{C1583C39-01BF-7F43-854C-FBB4E9AB6B0C}" type="datetime1">
              <a:rPr lang="en-US" smtClean="0"/>
              <a:pPr/>
              <a:t>11/12/2022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noAutofit/>
          </a:bodyPr>
          <a:lstStyle>
            <a:lvl1pPr algn="ctr">
              <a:defRPr sz="9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7614958" y="4767263"/>
            <a:ext cx="1243292" cy="273844"/>
          </a:xfrm>
          <a:prstGeom prst="rect">
            <a:avLst/>
          </a:prstGeom>
        </p:spPr>
        <p:txBody>
          <a:bodyPr vert="horz" lIns="91440" tIns="45720" rIns="91440" bIns="45720" rtlCol="0" anchor="ctr">
            <a:noAutofit/>
          </a:bodyPr>
          <a:lstStyle>
            <a:lvl1pPr algn="r">
              <a:defRPr sz="9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712426" y="1896153"/>
            <a:ext cx="3497580" cy="2121460"/>
          </a:xfrm>
        </p:spPr>
        <p:txBody>
          <a:bodyPr>
            <a:noAutofit/>
          </a:bodyPr>
          <a:lstStyle>
            <a:lvl1pPr marL="0" indent="0">
              <a:buNone/>
              <a:defRPr sz="1500">
                <a:latin typeface="+mn-lt"/>
              </a:defRPr>
            </a:lvl1pPr>
            <a:lvl2pPr marL="342900" indent="0">
              <a:buNone/>
              <a:defRPr sz="1350">
                <a:latin typeface="+mn-lt"/>
              </a:defRPr>
            </a:lvl2pPr>
            <a:lvl3pPr marL="685800" indent="0">
              <a:buNone/>
              <a:defRPr sz="1200">
                <a:latin typeface="+mn-lt"/>
              </a:defRPr>
            </a:lvl3pPr>
            <a:lvl4pPr marL="1028700" indent="0">
              <a:buNone/>
              <a:defRPr sz="1050">
                <a:latin typeface="+mn-lt"/>
              </a:defRPr>
            </a:lvl4pPr>
            <a:lvl5pPr marL="1371600" indent="0">
              <a:buNone/>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875620" y="1504267"/>
            <a:ext cx="3497580" cy="391886"/>
          </a:xfrm>
        </p:spPr>
        <p:txBody>
          <a:bodyPr>
            <a:noAutofit/>
          </a:bodyPr>
          <a:lstStyle>
            <a:lvl1pPr marL="0" indent="0">
              <a:buNone/>
              <a:defRPr sz="1800" b="1">
                <a:latin typeface="+mj-lt"/>
              </a:defRPr>
            </a:lvl1pPr>
            <a:lvl2pPr marL="342900" indent="0">
              <a:buNone/>
              <a:defRPr sz="1500" b="1">
                <a:latin typeface="+mj-lt"/>
              </a:defRPr>
            </a:lvl2pPr>
            <a:lvl3pPr marL="685800" indent="0">
              <a:buNone/>
              <a:defRPr sz="1350" b="1">
                <a:latin typeface="+mj-lt"/>
              </a:defRPr>
            </a:lvl3pPr>
            <a:lvl4pPr marL="1028700" indent="0">
              <a:buNone/>
              <a:defRPr sz="1200" b="1">
                <a:latin typeface="+mj-lt"/>
              </a:defRPr>
            </a:lvl4pPr>
            <a:lvl5pPr marL="1371600" indent="0">
              <a:buNone/>
              <a:defRPr sz="12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712426" y="1504267"/>
            <a:ext cx="3497580" cy="391886"/>
          </a:xfrm>
        </p:spPr>
        <p:txBody>
          <a:bodyPr>
            <a:noAutofit/>
          </a:bodyPr>
          <a:lstStyle>
            <a:lvl1pPr marL="0" indent="0">
              <a:buNone/>
              <a:defRPr sz="1800" b="1">
                <a:latin typeface="+mj-lt"/>
              </a:defRPr>
            </a:lvl1pPr>
            <a:lvl2pPr marL="342900" indent="0">
              <a:buNone/>
              <a:defRPr sz="1500" b="1">
                <a:latin typeface="+mj-lt"/>
              </a:defRPr>
            </a:lvl2pPr>
            <a:lvl3pPr marL="685800" indent="0">
              <a:buNone/>
              <a:defRPr sz="1350" b="1">
                <a:latin typeface="+mj-lt"/>
              </a:defRPr>
            </a:lvl3pPr>
            <a:lvl4pPr marL="1028700" indent="0">
              <a:buNone/>
              <a:defRPr sz="1200" b="1">
                <a:latin typeface="+mj-lt"/>
              </a:defRPr>
            </a:lvl4pPr>
            <a:lvl5pPr marL="1371600" indent="0">
              <a:buNone/>
              <a:defRPr sz="12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521397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75620" y="285750"/>
            <a:ext cx="7334387" cy="994172"/>
          </a:xfrm>
        </p:spPr>
        <p:txBody>
          <a:bodyPr anchor="b">
            <a:noAutofit/>
          </a:bodyPr>
          <a:lstStyle>
            <a:lvl1pPr>
              <a:defRPr sz="36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75618" y="1894739"/>
            <a:ext cx="2414016" cy="2121460"/>
          </a:xfrm>
        </p:spPr>
        <p:txBody>
          <a:bodyPr>
            <a:noAutofit/>
          </a:bodyPr>
          <a:lstStyle>
            <a:lvl1pPr marL="0" indent="0">
              <a:buNone/>
              <a:defRPr sz="1500">
                <a:latin typeface="+mn-lt"/>
              </a:defRPr>
            </a:lvl1pPr>
            <a:lvl2pPr marL="342900" indent="0">
              <a:buNone/>
              <a:defRPr sz="1350">
                <a:latin typeface="+mn-lt"/>
              </a:defRPr>
            </a:lvl2pPr>
            <a:lvl3pPr marL="685800" indent="0">
              <a:buNone/>
              <a:defRPr sz="1200">
                <a:latin typeface="+mn-lt"/>
              </a:defRPr>
            </a:lvl3pPr>
            <a:lvl4pPr marL="1028700" indent="0">
              <a:buNone/>
              <a:defRPr sz="1050">
                <a:latin typeface="+mn-lt"/>
              </a:defRPr>
            </a:lvl4pPr>
            <a:lvl5pPr marL="1371600" indent="0">
              <a:buNone/>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6435672" y="0"/>
            <a:ext cx="2708328" cy="270832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1773" y="2435172"/>
            <a:ext cx="2708328" cy="270832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8443608" y="4443108"/>
            <a:ext cx="700392" cy="700392"/>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1940563" y="4193178"/>
            <a:ext cx="1179285" cy="950323"/>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285750" y="4767263"/>
            <a:ext cx="1325336" cy="273844"/>
          </a:xfrm>
          <a:prstGeom prst="rect">
            <a:avLst/>
          </a:prstGeom>
        </p:spPr>
        <p:txBody>
          <a:bodyPr vert="horz" lIns="91440" tIns="45720" rIns="91440" bIns="45720" rtlCol="0" anchor="ctr">
            <a:noAutofit/>
          </a:bodyPr>
          <a:lstStyle>
            <a:lvl1pPr algn="l">
              <a:defRPr sz="900">
                <a:solidFill>
                  <a:schemeClr val="accent2"/>
                </a:solidFill>
                <a:latin typeface="+mn-lt"/>
              </a:defRPr>
            </a:lvl1pPr>
          </a:lstStyle>
          <a:p>
            <a:fld id="{4B103E64-1627-9140-8127-1849FED275E1}" type="datetime1">
              <a:rPr lang="en-US" smtClean="0"/>
              <a:pPr/>
              <a:t>11/12/2022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noAutofit/>
          </a:bodyPr>
          <a:lstStyle>
            <a:lvl1pPr algn="ctr">
              <a:defRPr sz="9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3512841" y="1894739"/>
            <a:ext cx="2379959" cy="2121460"/>
          </a:xfrm>
        </p:spPr>
        <p:txBody>
          <a:bodyPr>
            <a:noAutofit/>
          </a:bodyPr>
          <a:lstStyle>
            <a:lvl1pPr marL="0" indent="0">
              <a:buNone/>
              <a:defRPr sz="1500">
                <a:latin typeface="+mn-lt"/>
              </a:defRPr>
            </a:lvl1pPr>
            <a:lvl2pPr marL="342900" indent="0">
              <a:buNone/>
              <a:defRPr sz="1350">
                <a:latin typeface="+mn-lt"/>
              </a:defRPr>
            </a:lvl2pPr>
            <a:lvl3pPr marL="685800" indent="0">
              <a:buNone/>
              <a:defRPr sz="1200">
                <a:latin typeface="+mn-lt"/>
              </a:defRPr>
            </a:lvl3pPr>
            <a:lvl4pPr marL="1028700" indent="0">
              <a:buNone/>
              <a:defRPr sz="1050">
                <a:latin typeface="+mn-lt"/>
              </a:defRPr>
            </a:lvl4pPr>
            <a:lvl5pPr marL="1371600" indent="0">
              <a:buNone/>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875620" y="1502853"/>
            <a:ext cx="2379959" cy="391886"/>
          </a:xfrm>
        </p:spPr>
        <p:txBody>
          <a:bodyPr>
            <a:noAutofit/>
          </a:bodyPr>
          <a:lstStyle>
            <a:lvl1pPr marL="0" indent="0">
              <a:buNone/>
              <a:defRPr sz="1800" b="1">
                <a:latin typeface="+mj-lt"/>
              </a:defRPr>
            </a:lvl1pPr>
            <a:lvl2pPr marL="342900" indent="0">
              <a:buNone/>
              <a:defRPr sz="1500" b="1">
                <a:latin typeface="+mj-lt"/>
              </a:defRPr>
            </a:lvl2pPr>
            <a:lvl3pPr marL="685800" indent="0">
              <a:buNone/>
              <a:defRPr sz="1350" b="1">
                <a:latin typeface="+mj-lt"/>
              </a:defRPr>
            </a:lvl3pPr>
            <a:lvl4pPr marL="1028700" indent="0">
              <a:buNone/>
              <a:defRPr sz="1200" b="1">
                <a:latin typeface="+mj-lt"/>
              </a:defRPr>
            </a:lvl4pPr>
            <a:lvl5pPr marL="1371600" indent="0">
              <a:buNone/>
              <a:defRPr sz="12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3512841" y="1502853"/>
            <a:ext cx="2379959" cy="391886"/>
          </a:xfrm>
        </p:spPr>
        <p:txBody>
          <a:bodyPr>
            <a:noAutofit/>
          </a:bodyPr>
          <a:lstStyle>
            <a:lvl1pPr marL="0" indent="0">
              <a:buNone/>
              <a:defRPr sz="1800" b="1">
                <a:latin typeface="+mj-lt"/>
              </a:defRPr>
            </a:lvl1pPr>
            <a:lvl2pPr marL="342900" indent="0">
              <a:buNone/>
              <a:defRPr sz="1500" b="1">
                <a:latin typeface="+mj-lt"/>
              </a:defRPr>
            </a:lvl2pPr>
            <a:lvl3pPr marL="685800" indent="0">
              <a:buNone/>
              <a:defRPr sz="1350" b="1">
                <a:latin typeface="+mj-lt"/>
              </a:defRPr>
            </a:lvl3pPr>
            <a:lvl4pPr marL="1028700" indent="0">
              <a:buNone/>
              <a:defRPr sz="1200" b="1">
                <a:latin typeface="+mj-lt"/>
              </a:defRPr>
            </a:lvl4pPr>
            <a:lvl5pPr marL="1371600" indent="0">
              <a:buNone/>
              <a:defRPr sz="12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6150062" y="1894739"/>
            <a:ext cx="2379959" cy="2121460"/>
          </a:xfrm>
        </p:spPr>
        <p:txBody>
          <a:bodyPr>
            <a:noAutofit/>
          </a:bodyPr>
          <a:lstStyle>
            <a:lvl1pPr marL="0" indent="0">
              <a:buNone/>
              <a:defRPr sz="1500">
                <a:latin typeface="+mn-lt"/>
              </a:defRPr>
            </a:lvl1pPr>
            <a:lvl2pPr marL="342900" indent="0">
              <a:buNone/>
              <a:defRPr sz="1350">
                <a:latin typeface="+mn-lt"/>
              </a:defRPr>
            </a:lvl2pPr>
            <a:lvl3pPr marL="685800" indent="0">
              <a:buNone/>
              <a:defRPr sz="1200">
                <a:latin typeface="+mn-lt"/>
              </a:defRPr>
            </a:lvl3pPr>
            <a:lvl4pPr marL="1028700" indent="0">
              <a:buNone/>
              <a:defRPr sz="1050">
                <a:latin typeface="+mn-lt"/>
              </a:defRPr>
            </a:lvl4pPr>
            <a:lvl5pPr marL="1371600" indent="0">
              <a:buNone/>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6150062" y="1502853"/>
            <a:ext cx="2379959" cy="391886"/>
          </a:xfrm>
        </p:spPr>
        <p:txBody>
          <a:bodyPr>
            <a:noAutofit/>
          </a:bodyPr>
          <a:lstStyle>
            <a:lvl1pPr marL="0" indent="0">
              <a:buNone/>
              <a:defRPr sz="1800" b="1">
                <a:latin typeface="+mj-lt"/>
              </a:defRPr>
            </a:lvl1pPr>
            <a:lvl2pPr marL="342900" indent="0">
              <a:buNone/>
              <a:defRPr sz="1500" b="1">
                <a:latin typeface="+mj-lt"/>
              </a:defRPr>
            </a:lvl2pPr>
            <a:lvl3pPr marL="685800" indent="0">
              <a:buNone/>
              <a:defRPr sz="1350" b="1">
                <a:latin typeface="+mj-lt"/>
              </a:defRPr>
            </a:lvl3pPr>
            <a:lvl4pPr marL="1028700" indent="0">
              <a:buNone/>
              <a:defRPr sz="1200" b="1">
                <a:latin typeface="+mj-lt"/>
              </a:defRPr>
            </a:lvl4pPr>
            <a:lvl5pPr marL="1371600" indent="0">
              <a:buNone/>
              <a:defRPr sz="12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7614958" y="4767263"/>
            <a:ext cx="1243292" cy="273844"/>
          </a:xfrm>
          <a:prstGeom prst="rect">
            <a:avLst/>
          </a:prstGeom>
        </p:spPr>
        <p:txBody>
          <a:bodyPr vert="horz" lIns="91440" tIns="45720" rIns="91440" bIns="45720" rtlCol="0" anchor="ctr">
            <a:noAutofit/>
          </a:bodyPr>
          <a:lstStyle>
            <a:lvl1pPr algn="r">
              <a:defRPr sz="9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074014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875620" y="841772"/>
            <a:ext cx="4665209" cy="1790700"/>
          </a:xfrm>
        </p:spPr>
        <p:txBody>
          <a:bodyPr anchor="b">
            <a:noAutofit/>
          </a:bodyPr>
          <a:lstStyle>
            <a:lvl1pPr algn="l">
              <a:defRPr sz="45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875620" y="2701529"/>
            <a:ext cx="4665208" cy="1685414"/>
          </a:xfrm>
        </p:spPr>
        <p:txBody>
          <a:bodyPr>
            <a:noAutofit/>
          </a:bodyPr>
          <a:lstStyle>
            <a:lvl1pPr marL="0" indent="0" algn="l">
              <a:buNone/>
              <a:defRPr sz="2100">
                <a:latin typeface="+mn-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6198319" y="0"/>
            <a:ext cx="2945681"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6198321" y="2764454"/>
            <a:ext cx="2945680" cy="238414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875620" cy="875620"/>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7671161" y="-1"/>
            <a:ext cx="1472840" cy="2384142"/>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Tree>
    <p:extLst>
      <p:ext uri="{BB962C8B-B14F-4D97-AF65-F5344CB8AC3E}">
        <p14:creationId xmlns:p14="http://schemas.microsoft.com/office/powerpoint/2010/main" val="780785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p:nvSpPr>
        <p:spPr>
          <a:xfrm>
            <a:off x="0" y="1714502"/>
            <a:ext cx="9156617"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Freeform 11">
            <a:extLst>
              <a:ext uri="{FF2B5EF4-FFF2-40B4-BE49-F238E27FC236}">
                <a16:creationId xmlns:a16="http://schemas.microsoft.com/office/drawing/2014/main" id="{84DB028B-A475-224B-B675-A15A56CAD0BF}"/>
              </a:ext>
            </a:extLst>
          </p:cNvPr>
          <p:cNvSpPr/>
          <p:nvPr/>
        </p:nvSpPr>
        <p:spPr>
          <a:xfrm flipH="1">
            <a:off x="6448289" y="2435172"/>
            <a:ext cx="2708328" cy="270832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4" name="Freeform 13">
            <a:extLst>
              <a:ext uri="{FF2B5EF4-FFF2-40B4-BE49-F238E27FC236}">
                <a16:creationId xmlns:a16="http://schemas.microsoft.com/office/drawing/2014/main" id="{61C34955-105B-4D4D-B51D-754C5D38A85D}"/>
              </a:ext>
            </a:extLst>
          </p:cNvPr>
          <p:cNvSpPr/>
          <p:nvPr/>
        </p:nvSpPr>
        <p:spPr>
          <a:xfrm>
            <a:off x="1" y="0"/>
            <a:ext cx="700392" cy="700392"/>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5" name="Freeform 14">
            <a:extLst>
              <a:ext uri="{FF2B5EF4-FFF2-40B4-BE49-F238E27FC236}">
                <a16:creationId xmlns:a16="http://schemas.microsoft.com/office/drawing/2014/main" id="{2734DEB1-EC02-2E42-9292-4ADD115060A5}"/>
              </a:ext>
            </a:extLst>
          </p:cNvPr>
          <p:cNvSpPr/>
          <p:nvPr/>
        </p:nvSpPr>
        <p:spPr>
          <a:xfrm rot="5400000" flipH="1" flipV="1">
            <a:off x="7758076" y="328574"/>
            <a:ext cx="1714499" cy="105735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875620" y="285750"/>
            <a:ext cx="7334387" cy="994172"/>
          </a:xfrm>
        </p:spPr>
        <p:txBody>
          <a:bodyPr anchor="b">
            <a:noAutofit/>
          </a:bodyPr>
          <a:lstStyle>
            <a:lvl1pPr>
              <a:defRPr sz="36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75620" y="1989876"/>
            <a:ext cx="7334387" cy="2577362"/>
          </a:xfrm>
        </p:spPr>
        <p:txBody>
          <a:bodyPr>
            <a:noAutofit/>
          </a:bodyPr>
          <a:lstStyle>
            <a:lvl1pPr marL="0" indent="0">
              <a:lnSpc>
                <a:spcPct val="150000"/>
              </a:lnSpc>
              <a:buNone/>
              <a:defRPr sz="1800">
                <a:solidFill>
                  <a:schemeClr val="bg1"/>
                </a:solidFill>
                <a:latin typeface="+mn-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1D8BD707-D9CF-40AE-B4C6-C98DA3205C09}" type="datetimeFigureOut">
              <a:rPr lang="en-US" smtClean="0"/>
              <a:t>11/12/2022</a:t>
            </a:fld>
            <a:endParaRPr lang="en-US"/>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7654738" y="4767263"/>
            <a:ext cx="1203512" cy="273844"/>
          </a:xfrm>
        </p:spPr>
        <p:txBody>
          <a:bodyPr>
            <a:noAutofit/>
          </a:bodyPr>
          <a:lstStyle>
            <a:lvl1pPr>
              <a:defRPr>
                <a:solidFill>
                  <a:schemeClr val="accent3"/>
                </a:solidFill>
                <a:latin typeface="+mn-lt"/>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3996520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p:nvSpPr>
        <p:spPr>
          <a:xfrm>
            <a:off x="0" y="0"/>
            <a:ext cx="6019118" cy="51435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875621" y="794550"/>
            <a:ext cx="4684434" cy="1790700"/>
          </a:xfrm>
        </p:spPr>
        <p:txBody>
          <a:bodyPr anchor="b">
            <a:noAutofit/>
          </a:bodyPr>
          <a:lstStyle>
            <a:lvl1pPr algn="l">
              <a:defRPr sz="45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875621" y="2654307"/>
            <a:ext cx="4684434" cy="1054576"/>
          </a:xfrm>
        </p:spPr>
        <p:txBody>
          <a:bodyPr>
            <a:noAutofit/>
          </a:bodyPr>
          <a:lstStyle>
            <a:lvl1pPr marL="0" indent="0" algn="l">
              <a:buNone/>
              <a:defRPr sz="2400">
                <a:solidFill>
                  <a:schemeClr val="bg1"/>
                </a:solidFill>
                <a:latin typeface="+mn-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p:nvGrpSpPr>
        <p:grpSpPr>
          <a:xfrm rot="16200000">
            <a:off x="6214897" y="1655396"/>
            <a:ext cx="2274263" cy="1832708"/>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
        <p:nvSpPr>
          <p:cNvPr id="17" name="Freeform 16">
            <a:extLst>
              <a:ext uri="{FF2B5EF4-FFF2-40B4-BE49-F238E27FC236}">
                <a16:creationId xmlns:a16="http://schemas.microsoft.com/office/drawing/2014/main" id="{0B179973-08D2-EF40-B516-35E75E906394}"/>
              </a:ext>
            </a:extLst>
          </p:cNvPr>
          <p:cNvSpPr/>
          <p:nvPr/>
        </p:nvSpPr>
        <p:spPr>
          <a:xfrm flipH="1">
            <a:off x="6435672" y="1"/>
            <a:ext cx="2708328" cy="270832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8" name="Freeform 17">
            <a:extLst>
              <a:ext uri="{FF2B5EF4-FFF2-40B4-BE49-F238E27FC236}">
                <a16:creationId xmlns:a16="http://schemas.microsoft.com/office/drawing/2014/main" id="{6C811FF3-E48A-194D-8022-65F8C3A17449}"/>
              </a:ext>
            </a:extLst>
          </p:cNvPr>
          <p:cNvSpPr/>
          <p:nvPr/>
        </p:nvSpPr>
        <p:spPr>
          <a:xfrm flipH="1">
            <a:off x="6435672" y="2435172"/>
            <a:ext cx="2708328" cy="270832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Tree>
    <p:extLst>
      <p:ext uri="{BB962C8B-B14F-4D97-AF65-F5344CB8AC3E}">
        <p14:creationId xmlns:p14="http://schemas.microsoft.com/office/powerpoint/2010/main" val="298535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75620" y="285750"/>
            <a:ext cx="7334387" cy="994172"/>
          </a:xfrm>
        </p:spPr>
        <p:txBody>
          <a:bodyPr anchor="b">
            <a:noAutofit/>
          </a:bodyPr>
          <a:lstStyle>
            <a:lvl1pPr>
              <a:defRPr sz="36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75620" y="1565671"/>
            <a:ext cx="7334387" cy="2525111"/>
          </a:xfrm>
        </p:spPr>
        <p:txBody>
          <a:bodyPr>
            <a:noAutofit/>
          </a:bodyPr>
          <a:lstStyle>
            <a:lvl1pPr marL="0" indent="0">
              <a:buNone/>
              <a:defRPr>
                <a:latin typeface="+mn-lt"/>
              </a:defRPr>
            </a:lvl1pPr>
            <a:lvl2pPr marL="342900" indent="0">
              <a:buNone/>
              <a:defRPr>
                <a:latin typeface="+mn-lt"/>
              </a:defRPr>
            </a:lvl2pPr>
            <a:lvl3pPr marL="685800" indent="0">
              <a:buNone/>
              <a:defRPr>
                <a:latin typeface="+mn-lt"/>
              </a:defRPr>
            </a:lvl3pPr>
            <a:lvl4pPr marL="1028700" indent="0">
              <a:buNone/>
              <a:defRPr>
                <a:latin typeface="+mn-lt"/>
              </a:defRPr>
            </a:lvl4pPr>
            <a:lvl5pPr marL="13716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p:nvSpPr>
        <p:spPr>
          <a:xfrm flipH="1">
            <a:off x="6435672" y="1"/>
            <a:ext cx="2708328" cy="270832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5" name="Freeform 4">
            <a:extLst>
              <a:ext uri="{FF2B5EF4-FFF2-40B4-BE49-F238E27FC236}">
                <a16:creationId xmlns:a16="http://schemas.microsoft.com/office/drawing/2014/main" id="{055FD0FC-C8FF-6741-A364-A29CDC6F9495}"/>
              </a:ext>
            </a:extLst>
          </p:cNvPr>
          <p:cNvSpPr/>
          <p:nvPr/>
        </p:nvSpPr>
        <p:spPr>
          <a:xfrm rot="5400000" flipH="1">
            <a:off x="1" y="2435172"/>
            <a:ext cx="2708328" cy="270832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285750" y="4767263"/>
            <a:ext cx="1275764" cy="273844"/>
          </a:xfrm>
          <a:prstGeom prst="rect">
            <a:avLst/>
          </a:prstGeom>
        </p:spPr>
        <p:txBody>
          <a:bodyPr vert="horz" lIns="91440" tIns="45720" rIns="91440" bIns="45720" rtlCol="0" anchor="ctr">
            <a:noAutofit/>
          </a:bodyPr>
          <a:lstStyle>
            <a:lvl1pPr algn="l">
              <a:defRPr sz="900">
                <a:solidFill>
                  <a:schemeClr val="accent2"/>
                </a:solidFill>
                <a:latin typeface="+mn-lt"/>
              </a:defRPr>
            </a:lvl1pPr>
          </a:lstStyle>
          <a:p>
            <a:fld id="{1D8BD707-D9CF-40AE-B4C6-C98DA3205C09}" type="datetimeFigureOut">
              <a:rPr lang="en-US" smtClean="0"/>
              <a:t>11/12/2022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noAutofit/>
          </a:bodyPr>
          <a:lstStyle>
            <a:lvl1pPr algn="ctr">
              <a:defRPr sz="9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7614958" y="4767263"/>
            <a:ext cx="1243292" cy="273844"/>
          </a:xfrm>
          <a:prstGeom prst="rect">
            <a:avLst/>
          </a:prstGeom>
        </p:spPr>
        <p:txBody>
          <a:bodyPr vert="horz" lIns="91440" tIns="45720" rIns="91440" bIns="45720" rtlCol="0" anchor="ctr">
            <a:noAutofit/>
          </a:bodyPr>
          <a:lstStyle>
            <a:lvl1pPr algn="r">
              <a:defRPr sz="900">
                <a:solidFill>
                  <a:schemeClr val="accent3"/>
                </a:solidFill>
                <a:latin typeface="+mn-lt"/>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3657415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p:nvGrpSpPr>
        <p:grpSpPr>
          <a:xfrm rot="16200000">
            <a:off x="8079197" y="114481"/>
            <a:ext cx="1179285" cy="950323"/>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75620" y="285750"/>
            <a:ext cx="7334387" cy="994172"/>
          </a:xfrm>
        </p:spPr>
        <p:txBody>
          <a:bodyPr anchor="b">
            <a:noAutofit/>
          </a:bodyPr>
          <a:lstStyle>
            <a:lvl1pPr>
              <a:defRPr sz="36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75620" y="1565673"/>
            <a:ext cx="7334387" cy="2525110"/>
          </a:xfrm>
        </p:spPr>
        <p:txBody>
          <a:bodyPr>
            <a:noAutofit/>
          </a:bodyPr>
          <a:lstStyle>
            <a:lvl1pPr marL="0" indent="0">
              <a:buNone/>
              <a:defRPr>
                <a:latin typeface="+mn-lt"/>
              </a:defRPr>
            </a:lvl1pPr>
            <a:lvl2pPr marL="342900" indent="0">
              <a:buNone/>
              <a:defRPr>
                <a:latin typeface="+mn-lt"/>
              </a:defRPr>
            </a:lvl2pPr>
            <a:lvl3pPr marL="685800" indent="0">
              <a:buNone/>
              <a:defRPr>
                <a:latin typeface="+mn-lt"/>
              </a:defRPr>
            </a:lvl3pPr>
            <a:lvl4pPr marL="1028700" indent="0">
              <a:buNone/>
              <a:defRPr>
                <a:latin typeface="+mn-lt"/>
              </a:defRPr>
            </a:lvl4pPr>
            <a:lvl5pPr marL="13716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285750" y="4767263"/>
            <a:ext cx="1275764" cy="273844"/>
          </a:xfrm>
          <a:prstGeom prst="rect">
            <a:avLst/>
          </a:prstGeom>
        </p:spPr>
        <p:txBody>
          <a:bodyPr vert="horz" lIns="91440" tIns="45720" rIns="91440" bIns="45720" rtlCol="0" anchor="ctr">
            <a:noAutofit/>
          </a:bodyPr>
          <a:lstStyle>
            <a:lvl1pPr algn="l">
              <a:defRPr sz="900">
                <a:solidFill>
                  <a:schemeClr val="accent3"/>
                </a:solidFill>
                <a:latin typeface="+mn-lt"/>
              </a:defRPr>
            </a:lvl1pPr>
          </a:lstStyle>
          <a:p>
            <a:fld id="{1D8BD707-D9CF-40AE-B4C6-C98DA3205C09}" type="datetimeFigureOut">
              <a:rPr lang="en-US" smtClean="0"/>
              <a:t>11/12/2022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noAutofit/>
          </a:bodyPr>
          <a:lstStyle>
            <a:lvl1pPr algn="ctr">
              <a:defRPr sz="9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7614958" y="4767263"/>
            <a:ext cx="1243292" cy="273844"/>
          </a:xfrm>
          <a:prstGeom prst="rect">
            <a:avLst/>
          </a:prstGeom>
        </p:spPr>
        <p:txBody>
          <a:bodyPr vert="horz" lIns="91440" tIns="45720" rIns="91440" bIns="45720" rtlCol="0" anchor="ctr">
            <a:noAutofit/>
          </a:bodyPr>
          <a:lstStyle>
            <a:lvl1pPr algn="r">
              <a:defRPr sz="900">
                <a:solidFill>
                  <a:schemeClr val="accent3"/>
                </a:solidFill>
                <a:latin typeface="+mn-lt"/>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788155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349041" y="1263254"/>
            <a:ext cx="6445919" cy="2107845"/>
          </a:xfrm>
        </p:spPr>
        <p:txBody>
          <a:bodyPr>
            <a:noAutofit/>
          </a:bodyPr>
          <a:lstStyle>
            <a:lvl1pPr algn="ctr">
              <a:lnSpc>
                <a:spcPct val="100000"/>
              </a:lnSpc>
              <a:defRPr sz="345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285750" y="389554"/>
            <a:ext cx="1023223" cy="820891"/>
          </a:xfrm>
        </p:spPr>
        <p:txBody>
          <a:bodyPr>
            <a:noAutofit/>
          </a:bodyPr>
          <a:lstStyle>
            <a:lvl1pPr marL="0" indent="0" algn="ctr">
              <a:buNone/>
              <a:defRPr sz="17925" b="1">
                <a:solidFill>
                  <a:schemeClr val="accent1">
                    <a:lumMod val="75000"/>
                  </a:schemeClr>
                </a:solidFill>
                <a:latin typeface="Tenorite" pitchFamily="2" charset="0"/>
              </a:defRPr>
            </a:lvl1pPr>
            <a:lvl2pPr marL="342900" indent="0">
              <a:buNone/>
              <a:defRPr b="1">
                <a:solidFill>
                  <a:schemeClr val="bg1"/>
                </a:solidFill>
                <a:latin typeface="Tenorite" pitchFamily="2" charset="0"/>
              </a:defRPr>
            </a:lvl2pPr>
            <a:lvl3pPr marL="685800" indent="0">
              <a:buNone/>
              <a:defRPr b="1">
                <a:solidFill>
                  <a:schemeClr val="bg1"/>
                </a:solidFill>
                <a:latin typeface="Tenorite" pitchFamily="2" charset="0"/>
              </a:defRPr>
            </a:lvl3pPr>
            <a:lvl4pPr marL="1028700" indent="0">
              <a:buNone/>
              <a:defRPr b="1">
                <a:solidFill>
                  <a:schemeClr val="bg1"/>
                </a:solidFill>
                <a:latin typeface="Tenorite" pitchFamily="2" charset="0"/>
              </a:defRPr>
            </a:lvl4pPr>
            <a:lvl5pPr marL="13716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5161360" y="3370660"/>
            <a:ext cx="2633663" cy="509588"/>
          </a:xfrm>
        </p:spPr>
        <p:txBody>
          <a:bodyPr>
            <a:noAutofit/>
          </a:bodyPr>
          <a:lstStyle>
            <a:lvl1pPr marL="0" indent="0" algn="r">
              <a:buNone/>
              <a:defRPr sz="1500">
                <a:solidFill>
                  <a:schemeClr val="bg1"/>
                </a:solidFill>
                <a:latin typeface="+mn-lt"/>
              </a:defRPr>
            </a:lvl1pPr>
            <a:lvl2pPr marL="342900" indent="0" algn="r">
              <a:buNone/>
              <a:defRPr sz="1350">
                <a:solidFill>
                  <a:schemeClr val="bg1"/>
                </a:solidFill>
                <a:latin typeface="Tenorite" pitchFamily="2" charset="0"/>
              </a:defRPr>
            </a:lvl2pPr>
            <a:lvl3pPr marL="685800" indent="0" algn="r">
              <a:buNone/>
              <a:defRPr sz="1200">
                <a:solidFill>
                  <a:schemeClr val="bg1"/>
                </a:solidFill>
                <a:latin typeface="Tenorite" pitchFamily="2" charset="0"/>
              </a:defRPr>
            </a:lvl3pPr>
            <a:lvl4pPr marL="1028700" indent="0" algn="r">
              <a:buNone/>
              <a:defRPr sz="1050">
                <a:solidFill>
                  <a:schemeClr val="bg1"/>
                </a:solidFill>
                <a:latin typeface="Tenorite" pitchFamily="2" charset="0"/>
              </a:defRPr>
            </a:lvl4pPr>
            <a:lvl5pPr marL="1371600" indent="0" algn="r">
              <a:buNone/>
              <a:defRPr sz="105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7956828" y="2549769"/>
            <a:ext cx="1023223" cy="820891"/>
          </a:xfrm>
        </p:spPr>
        <p:txBody>
          <a:bodyPr>
            <a:noAutofit/>
          </a:bodyPr>
          <a:lstStyle>
            <a:lvl1pPr marL="0" indent="0" algn="ctr">
              <a:buNone/>
              <a:defRPr sz="17925" b="1">
                <a:solidFill>
                  <a:schemeClr val="accent1">
                    <a:lumMod val="75000"/>
                  </a:schemeClr>
                </a:solidFill>
                <a:latin typeface="Tenorite" pitchFamily="2" charset="0"/>
              </a:defRPr>
            </a:lvl1pPr>
            <a:lvl2pPr marL="342900" indent="0">
              <a:buNone/>
              <a:defRPr b="1">
                <a:solidFill>
                  <a:schemeClr val="bg1"/>
                </a:solidFill>
                <a:latin typeface="Tenorite" pitchFamily="2" charset="0"/>
              </a:defRPr>
            </a:lvl2pPr>
            <a:lvl3pPr marL="685800" indent="0">
              <a:buNone/>
              <a:defRPr b="1">
                <a:solidFill>
                  <a:schemeClr val="bg1"/>
                </a:solidFill>
                <a:latin typeface="Tenorite" pitchFamily="2" charset="0"/>
              </a:defRPr>
            </a:lvl3pPr>
            <a:lvl4pPr marL="1028700" indent="0">
              <a:buNone/>
              <a:defRPr b="1">
                <a:solidFill>
                  <a:schemeClr val="bg1"/>
                </a:solidFill>
                <a:latin typeface="Tenorite" pitchFamily="2" charset="0"/>
              </a:defRPr>
            </a:lvl4pPr>
            <a:lvl5pPr marL="13716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1D8BD707-D9CF-40AE-B4C6-C98DA3205C09}" type="datetimeFigureOut">
              <a:rPr lang="en-US" smtClean="0"/>
              <a:t>11/12/2022</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1789280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p:nvSpPr>
        <p:spPr>
          <a:xfrm>
            <a:off x="0" y="-1248"/>
            <a:ext cx="7392759" cy="5144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562822" y="285750"/>
            <a:ext cx="6301218" cy="994172"/>
          </a:xfrm>
        </p:spPr>
        <p:txBody>
          <a:bodyPr lIns="0" anchor="b">
            <a:noAutofit/>
          </a:bodyPr>
          <a:lstStyle>
            <a:lvl1pPr>
              <a:defRPr sz="36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562822" y="1670818"/>
            <a:ext cx="900281" cy="900932"/>
          </a:xfrm>
        </p:spPr>
        <p:txBody>
          <a:bodyPr>
            <a:noAutofit/>
          </a:bodyPr>
          <a:lstStyle>
            <a:lvl1pPr marL="0" indent="0">
              <a:buNone/>
              <a:defRPr sz="105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1592514" y="1819800"/>
            <a:ext cx="1710928" cy="260747"/>
          </a:xfrm>
        </p:spPr>
        <p:txBody>
          <a:bodyPr lIns="0" tIns="0" rIns="0" bIns="0" anchor="b" anchorCtr="0">
            <a:noAutofit/>
          </a:bodyPr>
          <a:lstStyle>
            <a:lvl1pPr marL="0" indent="0" algn="l">
              <a:lnSpc>
                <a:spcPct val="100000"/>
              </a:lnSpc>
              <a:spcBef>
                <a:spcPts val="0"/>
              </a:spcBef>
              <a:buNone/>
              <a:defRPr sz="1350" b="1" spc="15"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1592513" y="2108734"/>
            <a:ext cx="1710928" cy="260747"/>
          </a:xfrm>
        </p:spPr>
        <p:txBody>
          <a:bodyPr lIns="0" tIns="0" rIns="0" bIns="0">
            <a:noAutofit/>
          </a:bodyPr>
          <a:lstStyle>
            <a:lvl1pPr marL="0" indent="0" algn="l">
              <a:lnSpc>
                <a:spcPct val="100000"/>
              </a:lnSpc>
              <a:spcBef>
                <a:spcPts val="0"/>
              </a:spcBef>
              <a:buNone/>
              <a:defRPr sz="1050" b="0" spc="15"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4121860" y="1670818"/>
            <a:ext cx="900281" cy="900932"/>
          </a:xfrm>
        </p:spPr>
        <p:txBody>
          <a:bodyPr>
            <a:noAutofit/>
          </a:bodyPr>
          <a:lstStyle>
            <a:lvl1pPr marL="0" indent="0">
              <a:buNone/>
              <a:defRPr sz="105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5153113" y="1816924"/>
            <a:ext cx="1710928" cy="260747"/>
          </a:xfrm>
        </p:spPr>
        <p:txBody>
          <a:bodyPr lIns="0" tIns="0" rIns="0" bIns="0" anchor="b" anchorCtr="0">
            <a:noAutofit/>
          </a:bodyPr>
          <a:lstStyle>
            <a:lvl1pPr marL="0" indent="0" algn="l">
              <a:lnSpc>
                <a:spcPct val="100000"/>
              </a:lnSpc>
              <a:spcBef>
                <a:spcPts val="0"/>
              </a:spcBef>
              <a:buNone/>
              <a:defRPr sz="1350" b="1" spc="15"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5153112" y="2105858"/>
            <a:ext cx="1710928" cy="260747"/>
          </a:xfrm>
        </p:spPr>
        <p:txBody>
          <a:bodyPr lIns="0" tIns="0" rIns="0" bIns="0">
            <a:noAutofit/>
          </a:bodyPr>
          <a:lstStyle>
            <a:lvl1pPr marL="0" indent="0" algn="l">
              <a:lnSpc>
                <a:spcPct val="100000"/>
              </a:lnSpc>
              <a:spcBef>
                <a:spcPts val="0"/>
              </a:spcBef>
              <a:buNone/>
              <a:defRPr sz="1050" b="0" spc="15"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562822" y="3190705"/>
            <a:ext cx="900281" cy="900932"/>
          </a:xfrm>
        </p:spPr>
        <p:txBody>
          <a:bodyPr>
            <a:noAutofit/>
          </a:bodyPr>
          <a:lstStyle>
            <a:lvl1pPr marL="0" indent="0">
              <a:buNone/>
              <a:defRPr sz="105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1592514" y="3374095"/>
            <a:ext cx="1710928" cy="260747"/>
          </a:xfrm>
        </p:spPr>
        <p:txBody>
          <a:bodyPr lIns="0" tIns="0" rIns="0" bIns="0" anchor="b" anchorCtr="0">
            <a:noAutofit/>
          </a:bodyPr>
          <a:lstStyle>
            <a:lvl1pPr marL="0" indent="0" algn="l">
              <a:lnSpc>
                <a:spcPct val="100000"/>
              </a:lnSpc>
              <a:spcBef>
                <a:spcPts val="0"/>
              </a:spcBef>
              <a:buNone/>
              <a:defRPr sz="1350" b="1" spc="15"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1592513" y="3663029"/>
            <a:ext cx="1710928" cy="260747"/>
          </a:xfrm>
        </p:spPr>
        <p:txBody>
          <a:bodyPr lIns="0" tIns="0" rIns="0" bIns="0">
            <a:noAutofit/>
          </a:bodyPr>
          <a:lstStyle>
            <a:lvl1pPr marL="0" indent="0" algn="l">
              <a:lnSpc>
                <a:spcPct val="100000"/>
              </a:lnSpc>
              <a:spcBef>
                <a:spcPts val="0"/>
              </a:spcBef>
              <a:buNone/>
              <a:defRPr sz="1050" b="0" spc="15"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4121860" y="3190705"/>
            <a:ext cx="900281" cy="900932"/>
          </a:xfrm>
        </p:spPr>
        <p:txBody>
          <a:bodyPr>
            <a:noAutofit/>
          </a:bodyPr>
          <a:lstStyle>
            <a:lvl1pPr marL="0" indent="0">
              <a:buNone/>
              <a:defRPr sz="105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5153113" y="3374095"/>
            <a:ext cx="1710928" cy="260747"/>
          </a:xfrm>
        </p:spPr>
        <p:txBody>
          <a:bodyPr lIns="0" tIns="0" rIns="0" bIns="0" anchor="b" anchorCtr="0">
            <a:noAutofit/>
          </a:bodyPr>
          <a:lstStyle>
            <a:lvl1pPr marL="0" indent="0" algn="l">
              <a:lnSpc>
                <a:spcPct val="100000"/>
              </a:lnSpc>
              <a:spcBef>
                <a:spcPts val="0"/>
              </a:spcBef>
              <a:buNone/>
              <a:defRPr sz="1350" b="1" spc="15"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5153112" y="3663029"/>
            <a:ext cx="1710928" cy="260747"/>
          </a:xfrm>
        </p:spPr>
        <p:txBody>
          <a:bodyPr lIns="0" tIns="0" rIns="0" bIns="0">
            <a:noAutofit/>
          </a:bodyPr>
          <a:lstStyle>
            <a:lvl1pPr marL="0" indent="0" algn="l">
              <a:lnSpc>
                <a:spcPct val="100000"/>
              </a:lnSpc>
              <a:spcBef>
                <a:spcPts val="0"/>
              </a:spcBef>
              <a:buNone/>
              <a:defRPr sz="1050" b="0" spc="15"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285751" y="4767263"/>
            <a:ext cx="1177352" cy="273844"/>
          </a:xfrm>
        </p:spPr>
        <p:txBody>
          <a:bodyPr>
            <a:noAutofit/>
          </a:bodyPr>
          <a:lstStyle>
            <a:lvl1pPr>
              <a:defRPr>
                <a:solidFill>
                  <a:schemeClr val="accent3"/>
                </a:solidFill>
                <a:latin typeface="+mn-lt"/>
              </a:defRPr>
            </a:lvl1pPr>
          </a:lstStyle>
          <a:p>
            <a:fld id="{1D8BD707-D9CF-40AE-B4C6-C98DA3205C09}" type="datetimeFigureOut">
              <a:rPr lang="en-US" smtClean="0"/>
              <a:t>11/12/2022</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153330" y="4767263"/>
            <a:ext cx="3086100" cy="273844"/>
          </a:xfrm>
        </p:spPr>
        <p:txBody>
          <a:bodyPr>
            <a:noAutofit/>
          </a:bodyPr>
          <a:lstStyle>
            <a:lvl1pPr>
              <a:defRPr>
                <a:solidFill>
                  <a:schemeClr val="accent3"/>
                </a:solidFill>
                <a:latin typeface="+mn-lt"/>
              </a:defRPr>
            </a:lvl1pPr>
          </a:lstStyle>
          <a:p>
            <a:endParaRPr lang="en-US"/>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6249251" y="4767263"/>
            <a:ext cx="875621" cy="273844"/>
          </a:xfrm>
        </p:spPr>
        <p:txBody>
          <a:bodyPr>
            <a:noAutofit/>
          </a:bodyPr>
          <a:lstStyle>
            <a:lvl1pPr>
              <a:defRPr>
                <a:solidFill>
                  <a:schemeClr val="accent3"/>
                </a:solidFill>
                <a:latin typeface="+mn-lt"/>
              </a:defRPr>
            </a:lvl1pPr>
          </a:lstStyle>
          <a:p>
            <a:fld id="{B6F15528-21DE-4FAA-801E-634DDDAF4B2B}" type="slidenum">
              <a:rPr lang="en-US" smtClean="0"/>
              <a:t>‹#›</a:t>
            </a:fld>
            <a:endParaRPr lang="en-US"/>
          </a:p>
        </p:txBody>
      </p:sp>
      <p:sp>
        <p:nvSpPr>
          <p:cNvPr id="19" name="Freeform 18">
            <a:extLst>
              <a:ext uri="{FF2B5EF4-FFF2-40B4-BE49-F238E27FC236}">
                <a16:creationId xmlns:a16="http://schemas.microsoft.com/office/drawing/2014/main" id="{AAB3BC7E-B34F-EF47-B125-1574C5484E22}"/>
              </a:ext>
            </a:extLst>
          </p:cNvPr>
          <p:cNvSpPr/>
          <p:nvPr/>
        </p:nvSpPr>
        <p:spPr>
          <a:xfrm rot="16200000" flipV="1">
            <a:off x="7124955" y="266558"/>
            <a:ext cx="1411231" cy="875620"/>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21" name="Freeform 20">
            <a:extLst>
              <a:ext uri="{FF2B5EF4-FFF2-40B4-BE49-F238E27FC236}">
                <a16:creationId xmlns:a16="http://schemas.microsoft.com/office/drawing/2014/main" id="{7CBC82D0-4F72-C649-8B7F-D4B087957B6C}"/>
              </a:ext>
            </a:extLst>
          </p:cNvPr>
          <p:cNvSpPr/>
          <p:nvPr/>
        </p:nvSpPr>
        <p:spPr>
          <a:xfrm flipH="1">
            <a:off x="8149828" y="1409983"/>
            <a:ext cx="994172" cy="994172"/>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25" name="Freeform 24">
            <a:extLst>
              <a:ext uri="{FF2B5EF4-FFF2-40B4-BE49-F238E27FC236}">
                <a16:creationId xmlns:a16="http://schemas.microsoft.com/office/drawing/2014/main" id="{9383F23A-D872-2A4C-B386-A9D269BE694D}"/>
              </a:ext>
            </a:extLst>
          </p:cNvPr>
          <p:cNvSpPr/>
          <p:nvPr/>
        </p:nvSpPr>
        <p:spPr>
          <a:xfrm>
            <a:off x="8268380" y="-1248"/>
            <a:ext cx="875621" cy="141123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26" name="Oval 25">
            <a:extLst>
              <a:ext uri="{FF2B5EF4-FFF2-40B4-BE49-F238E27FC236}">
                <a16:creationId xmlns:a16="http://schemas.microsoft.com/office/drawing/2014/main" id="{9221FFDB-AAE2-5943-97A1-82D66AE05DB4}"/>
              </a:ext>
            </a:extLst>
          </p:cNvPr>
          <p:cNvSpPr/>
          <p:nvPr/>
        </p:nvSpPr>
        <p:spPr>
          <a:xfrm>
            <a:off x="7750568" y="2053314"/>
            <a:ext cx="1035623" cy="103562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dirty="0"/>
          </a:p>
        </p:txBody>
      </p:sp>
      <p:sp>
        <p:nvSpPr>
          <p:cNvPr id="27" name="Freeform 26">
            <a:extLst>
              <a:ext uri="{FF2B5EF4-FFF2-40B4-BE49-F238E27FC236}">
                <a16:creationId xmlns:a16="http://schemas.microsoft.com/office/drawing/2014/main" id="{2E58EEF7-63CA-A845-BAC4-9D3BE05918B5}"/>
              </a:ext>
            </a:extLst>
          </p:cNvPr>
          <p:cNvSpPr/>
          <p:nvPr/>
        </p:nvSpPr>
        <p:spPr>
          <a:xfrm rot="16200000" flipH="1">
            <a:off x="8000574" y="4000074"/>
            <a:ext cx="1411231" cy="875620"/>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28" name="Freeform 27">
            <a:extLst>
              <a:ext uri="{FF2B5EF4-FFF2-40B4-BE49-F238E27FC236}">
                <a16:creationId xmlns:a16="http://schemas.microsoft.com/office/drawing/2014/main" id="{757A4624-D8ED-2E4B-AF8C-00DFA6A72D5F}"/>
              </a:ext>
            </a:extLst>
          </p:cNvPr>
          <p:cNvSpPr/>
          <p:nvPr/>
        </p:nvSpPr>
        <p:spPr>
          <a:xfrm flipV="1">
            <a:off x="7392760" y="2738629"/>
            <a:ext cx="994172" cy="994172"/>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29" name="Freeform 28">
            <a:extLst>
              <a:ext uri="{FF2B5EF4-FFF2-40B4-BE49-F238E27FC236}">
                <a16:creationId xmlns:a16="http://schemas.microsoft.com/office/drawing/2014/main" id="{DF312EF8-91BE-5946-BE31-8CFE107A2FEA}"/>
              </a:ext>
            </a:extLst>
          </p:cNvPr>
          <p:cNvSpPr/>
          <p:nvPr/>
        </p:nvSpPr>
        <p:spPr>
          <a:xfrm flipH="1" flipV="1">
            <a:off x="7392760" y="3732270"/>
            <a:ext cx="875621" cy="141123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Tree>
    <p:extLst>
      <p:ext uri="{BB962C8B-B14F-4D97-AF65-F5344CB8AC3E}">
        <p14:creationId xmlns:p14="http://schemas.microsoft.com/office/powerpoint/2010/main" val="2019309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562822" y="285750"/>
            <a:ext cx="8008607" cy="994172"/>
          </a:xfrm>
        </p:spPr>
        <p:txBody>
          <a:bodyPr lIns="0" anchor="b">
            <a:noAutofit/>
          </a:bodyPr>
          <a:lstStyle>
            <a:lvl1pPr>
              <a:defRPr sz="36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562822" y="1551551"/>
            <a:ext cx="678740" cy="679231"/>
          </a:xfrm>
        </p:spPr>
        <p:txBody>
          <a:bodyPr>
            <a:noAutofit/>
          </a:bodyPr>
          <a:lstStyle>
            <a:lvl1pPr marL="0" indent="0">
              <a:buNone/>
              <a:defRPr sz="105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562823" y="2245909"/>
            <a:ext cx="1710928" cy="260747"/>
          </a:xfrm>
        </p:spPr>
        <p:txBody>
          <a:bodyPr lIns="0" tIns="0" rIns="0" bIns="0" anchor="b" anchorCtr="0">
            <a:noAutofit/>
          </a:bodyPr>
          <a:lstStyle>
            <a:lvl1pPr marL="0" indent="0" algn="l">
              <a:lnSpc>
                <a:spcPct val="100000"/>
              </a:lnSpc>
              <a:spcBef>
                <a:spcPts val="0"/>
              </a:spcBef>
              <a:buNone/>
              <a:defRPr sz="1350" b="1" spc="15"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562822" y="2534843"/>
            <a:ext cx="1710928" cy="260747"/>
          </a:xfrm>
        </p:spPr>
        <p:txBody>
          <a:bodyPr lIns="0" tIns="0" rIns="0" bIns="0">
            <a:noAutofit/>
          </a:bodyPr>
          <a:lstStyle>
            <a:lvl1pPr marL="0" indent="0" algn="l">
              <a:lnSpc>
                <a:spcPct val="100000"/>
              </a:lnSpc>
              <a:spcBef>
                <a:spcPts val="0"/>
              </a:spcBef>
              <a:buNone/>
              <a:defRPr sz="1050" b="0" spc="15"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2662048" y="1551551"/>
            <a:ext cx="678740" cy="679231"/>
          </a:xfrm>
        </p:spPr>
        <p:txBody>
          <a:bodyPr>
            <a:noAutofit/>
          </a:bodyPr>
          <a:lstStyle>
            <a:lvl1pPr marL="0" indent="0">
              <a:buNone/>
              <a:defRPr sz="105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2662049" y="2245909"/>
            <a:ext cx="1710928" cy="260747"/>
          </a:xfrm>
        </p:spPr>
        <p:txBody>
          <a:bodyPr lIns="0" tIns="0" rIns="0" bIns="0" anchor="b" anchorCtr="0">
            <a:noAutofit/>
          </a:bodyPr>
          <a:lstStyle>
            <a:lvl1pPr marL="0" indent="0" algn="l">
              <a:lnSpc>
                <a:spcPct val="100000"/>
              </a:lnSpc>
              <a:spcBef>
                <a:spcPts val="0"/>
              </a:spcBef>
              <a:buNone/>
              <a:defRPr sz="1350" b="1" spc="15"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2662048" y="2534843"/>
            <a:ext cx="1710928" cy="260747"/>
          </a:xfrm>
        </p:spPr>
        <p:txBody>
          <a:bodyPr lIns="0" tIns="0" rIns="0" bIns="0">
            <a:noAutofit/>
          </a:bodyPr>
          <a:lstStyle>
            <a:lvl1pPr marL="0" indent="0" algn="l">
              <a:lnSpc>
                <a:spcPct val="100000"/>
              </a:lnSpc>
              <a:spcBef>
                <a:spcPts val="0"/>
              </a:spcBef>
              <a:buNone/>
              <a:defRPr sz="1050" b="0" spc="15"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4761276" y="1551551"/>
            <a:ext cx="678740" cy="679231"/>
          </a:xfrm>
        </p:spPr>
        <p:txBody>
          <a:bodyPr>
            <a:noAutofit/>
          </a:bodyPr>
          <a:lstStyle>
            <a:lvl1pPr marL="0" indent="0">
              <a:buNone/>
              <a:defRPr sz="105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4761276" y="2245909"/>
            <a:ext cx="1710928" cy="260747"/>
          </a:xfrm>
        </p:spPr>
        <p:txBody>
          <a:bodyPr lIns="0" tIns="0" rIns="0" bIns="0" anchor="b" anchorCtr="0">
            <a:noAutofit/>
          </a:bodyPr>
          <a:lstStyle>
            <a:lvl1pPr marL="0" indent="0" algn="l">
              <a:lnSpc>
                <a:spcPct val="100000"/>
              </a:lnSpc>
              <a:spcBef>
                <a:spcPts val="0"/>
              </a:spcBef>
              <a:buNone/>
              <a:defRPr sz="1350" b="1" spc="15"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4761276" y="2534843"/>
            <a:ext cx="1710928" cy="260747"/>
          </a:xfrm>
        </p:spPr>
        <p:txBody>
          <a:bodyPr lIns="0" tIns="0" rIns="0" bIns="0">
            <a:noAutofit/>
          </a:bodyPr>
          <a:lstStyle>
            <a:lvl1pPr marL="0" indent="0" algn="l">
              <a:lnSpc>
                <a:spcPct val="100000"/>
              </a:lnSpc>
              <a:spcBef>
                <a:spcPts val="0"/>
              </a:spcBef>
              <a:buNone/>
              <a:defRPr sz="1050" b="0" spc="15"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6860502" y="1551551"/>
            <a:ext cx="678740" cy="679231"/>
          </a:xfrm>
        </p:spPr>
        <p:txBody>
          <a:bodyPr>
            <a:noAutofit/>
          </a:bodyPr>
          <a:lstStyle>
            <a:lvl1pPr marL="0" indent="0">
              <a:buNone/>
              <a:defRPr sz="105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6860502" y="2245909"/>
            <a:ext cx="1710928" cy="260747"/>
          </a:xfrm>
        </p:spPr>
        <p:txBody>
          <a:bodyPr lIns="0" tIns="0" rIns="0" bIns="0" anchor="b" anchorCtr="0">
            <a:noAutofit/>
          </a:bodyPr>
          <a:lstStyle>
            <a:lvl1pPr marL="0" indent="0" algn="l">
              <a:lnSpc>
                <a:spcPct val="100000"/>
              </a:lnSpc>
              <a:spcBef>
                <a:spcPts val="0"/>
              </a:spcBef>
              <a:buNone/>
              <a:defRPr sz="1350" b="1" spc="15"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6860502" y="2534843"/>
            <a:ext cx="1710928" cy="260747"/>
          </a:xfrm>
        </p:spPr>
        <p:txBody>
          <a:bodyPr lIns="0" tIns="0" rIns="0" bIns="0">
            <a:noAutofit/>
          </a:bodyPr>
          <a:lstStyle>
            <a:lvl1pPr marL="0" indent="0" algn="l">
              <a:lnSpc>
                <a:spcPct val="100000"/>
              </a:lnSpc>
              <a:spcBef>
                <a:spcPts val="0"/>
              </a:spcBef>
              <a:buNone/>
              <a:defRPr sz="1050" b="0" spc="15"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562822" y="3088914"/>
            <a:ext cx="678740" cy="679231"/>
          </a:xfrm>
        </p:spPr>
        <p:txBody>
          <a:bodyPr>
            <a:noAutofit/>
          </a:bodyPr>
          <a:lstStyle>
            <a:lvl1pPr marL="0" indent="0">
              <a:buNone/>
              <a:defRPr sz="105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562823" y="3783271"/>
            <a:ext cx="1710928" cy="260747"/>
          </a:xfrm>
        </p:spPr>
        <p:txBody>
          <a:bodyPr lIns="0" tIns="0" rIns="0" bIns="0" anchor="b" anchorCtr="0">
            <a:noAutofit/>
          </a:bodyPr>
          <a:lstStyle>
            <a:lvl1pPr marL="0" indent="0" algn="l">
              <a:lnSpc>
                <a:spcPct val="100000"/>
              </a:lnSpc>
              <a:spcBef>
                <a:spcPts val="0"/>
              </a:spcBef>
              <a:buNone/>
              <a:defRPr sz="1350" b="1" spc="15"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562822" y="4072206"/>
            <a:ext cx="1710928" cy="260747"/>
          </a:xfrm>
        </p:spPr>
        <p:txBody>
          <a:bodyPr lIns="0" tIns="0" rIns="0" bIns="0">
            <a:noAutofit/>
          </a:bodyPr>
          <a:lstStyle>
            <a:lvl1pPr marL="0" indent="0" algn="l">
              <a:lnSpc>
                <a:spcPct val="100000"/>
              </a:lnSpc>
              <a:spcBef>
                <a:spcPts val="0"/>
              </a:spcBef>
              <a:buNone/>
              <a:defRPr sz="1050" b="0" spc="15"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2662048" y="3088914"/>
            <a:ext cx="678740" cy="679231"/>
          </a:xfrm>
        </p:spPr>
        <p:txBody>
          <a:bodyPr>
            <a:noAutofit/>
          </a:bodyPr>
          <a:lstStyle>
            <a:lvl1pPr marL="0" indent="0">
              <a:buNone/>
              <a:defRPr sz="105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2662049" y="3783271"/>
            <a:ext cx="1710928" cy="260747"/>
          </a:xfrm>
        </p:spPr>
        <p:txBody>
          <a:bodyPr lIns="0" tIns="0" rIns="0" bIns="0" anchor="b" anchorCtr="0">
            <a:noAutofit/>
          </a:bodyPr>
          <a:lstStyle>
            <a:lvl1pPr marL="0" indent="0" algn="l">
              <a:lnSpc>
                <a:spcPct val="100000"/>
              </a:lnSpc>
              <a:spcBef>
                <a:spcPts val="0"/>
              </a:spcBef>
              <a:buNone/>
              <a:defRPr sz="1350" b="1" spc="15"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2662048" y="4072206"/>
            <a:ext cx="1710928" cy="260747"/>
          </a:xfrm>
        </p:spPr>
        <p:txBody>
          <a:bodyPr lIns="0" tIns="0" rIns="0" bIns="0">
            <a:noAutofit/>
          </a:bodyPr>
          <a:lstStyle>
            <a:lvl1pPr marL="0" indent="0" algn="l">
              <a:lnSpc>
                <a:spcPct val="100000"/>
              </a:lnSpc>
              <a:spcBef>
                <a:spcPts val="0"/>
              </a:spcBef>
              <a:buNone/>
              <a:defRPr sz="1050" b="0" spc="15"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4761276" y="3088914"/>
            <a:ext cx="678740" cy="679231"/>
          </a:xfrm>
        </p:spPr>
        <p:txBody>
          <a:bodyPr>
            <a:noAutofit/>
          </a:bodyPr>
          <a:lstStyle>
            <a:lvl1pPr marL="0" indent="0">
              <a:buNone/>
              <a:defRPr sz="105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4761276" y="3783271"/>
            <a:ext cx="1710928" cy="260747"/>
          </a:xfrm>
        </p:spPr>
        <p:txBody>
          <a:bodyPr lIns="0" tIns="0" rIns="0" bIns="0" anchor="b" anchorCtr="0">
            <a:noAutofit/>
          </a:bodyPr>
          <a:lstStyle>
            <a:lvl1pPr marL="0" indent="0" algn="l">
              <a:lnSpc>
                <a:spcPct val="100000"/>
              </a:lnSpc>
              <a:spcBef>
                <a:spcPts val="0"/>
              </a:spcBef>
              <a:buNone/>
              <a:defRPr sz="1350" b="1" spc="15"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4761276" y="4072206"/>
            <a:ext cx="1710928" cy="260747"/>
          </a:xfrm>
        </p:spPr>
        <p:txBody>
          <a:bodyPr lIns="0" tIns="0" rIns="0" bIns="0">
            <a:noAutofit/>
          </a:bodyPr>
          <a:lstStyle>
            <a:lvl1pPr marL="0" indent="0" algn="l">
              <a:lnSpc>
                <a:spcPct val="100000"/>
              </a:lnSpc>
              <a:spcBef>
                <a:spcPts val="0"/>
              </a:spcBef>
              <a:buNone/>
              <a:defRPr sz="1050" b="0" spc="15"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6860502" y="3088914"/>
            <a:ext cx="678740" cy="679231"/>
          </a:xfrm>
        </p:spPr>
        <p:txBody>
          <a:bodyPr>
            <a:noAutofit/>
          </a:bodyPr>
          <a:lstStyle>
            <a:lvl1pPr marL="0" indent="0">
              <a:buNone/>
              <a:defRPr sz="105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6860502" y="3783271"/>
            <a:ext cx="1710928" cy="260747"/>
          </a:xfrm>
        </p:spPr>
        <p:txBody>
          <a:bodyPr lIns="0" tIns="0" rIns="0" bIns="0" anchor="b" anchorCtr="0">
            <a:noAutofit/>
          </a:bodyPr>
          <a:lstStyle>
            <a:lvl1pPr marL="0" indent="0" algn="l">
              <a:lnSpc>
                <a:spcPct val="100000"/>
              </a:lnSpc>
              <a:spcBef>
                <a:spcPts val="0"/>
              </a:spcBef>
              <a:buNone/>
              <a:defRPr sz="1350" b="1" spc="15"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6860502" y="4072206"/>
            <a:ext cx="1710928" cy="260747"/>
          </a:xfrm>
        </p:spPr>
        <p:txBody>
          <a:bodyPr lIns="0" tIns="0" rIns="0" bIns="0">
            <a:noAutofit/>
          </a:bodyPr>
          <a:lstStyle>
            <a:lvl1pPr marL="0" indent="0" algn="l">
              <a:lnSpc>
                <a:spcPct val="100000"/>
              </a:lnSpc>
              <a:spcBef>
                <a:spcPts val="0"/>
              </a:spcBef>
              <a:buNone/>
              <a:defRPr sz="1050" b="0" spc="15"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1D8BD707-D9CF-40AE-B4C6-C98DA3205C09}" type="datetimeFigureOut">
              <a:rPr lang="en-US" smtClean="0"/>
              <a:t>11/12/2022</a:t>
            </a:fld>
            <a:endParaRPr lang="en-US"/>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endParaRPr lang="en-US"/>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540354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285750" y="285750"/>
            <a:ext cx="8572500" cy="994172"/>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285750" y="1369219"/>
            <a:ext cx="8572500" cy="3263504"/>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285750" y="4767263"/>
            <a:ext cx="2057400" cy="273844"/>
          </a:xfrm>
          <a:prstGeom prst="rect">
            <a:avLst/>
          </a:prstGeom>
        </p:spPr>
        <p:txBody>
          <a:bodyPr vert="horz" lIns="91440" tIns="45720" rIns="91440" bIns="45720" rtlCol="0" anchor="ctr">
            <a:noAutofit/>
          </a:bodyPr>
          <a:lstStyle>
            <a:lvl1pPr algn="l">
              <a:defRPr sz="900">
                <a:solidFill>
                  <a:schemeClr val="tx2"/>
                </a:solidFill>
                <a:latin typeface="+mn-lt"/>
              </a:defRPr>
            </a:lvl1pPr>
          </a:lstStyle>
          <a:p>
            <a:fld id="{1D8BD707-D9CF-40AE-B4C6-C98DA3205C09}" type="datetimeFigureOut">
              <a:rPr lang="en-US" smtClean="0"/>
              <a:t>11/12/2022</a:t>
            </a:fld>
            <a:endParaRPr lang="en-US"/>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noAutofit/>
          </a:bodyPr>
          <a:lstStyle>
            <a:lvl1pPr algn="ctr">
              <a:defRPr sz="900">
                <a:solidFill>
                  <a:schemeClr val="tx2"/>
                </a:solidFill>
                <a:latin typeface="+mn-lt"/>
              </a:defRPr>
            </a:lvl1pPr>
          </a:lstStyle>
          <a:p>
            <a:endParaRPr lang="en-US"/>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6800850" y="4767263"/>
            <a:ext cx="2057400" cy="273844"/>
          </a:xfrm>
          <a:prstGeom prst="rect">
            <a:avLst/>
          </a:prstGeom>
        </p:spPr>
        <p:txBody>
          <a:bodyPr vert="horz" lIns="91440" tIns="45720" rIns="91440" bIns="45720" rtlCol="0" anchor="ctr">
            <a:noAutofit/>
          </a:bodyPr>
          <a:lstStyle>
            <a:lvl1pPr algn="r">
              <a:defRPr sz="900">
                <a:solidFill>
                  <a:schemeClr val="tx2"/>
                </a:solidFill>
                <a:latin typeface="+mn-lt"/>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315886815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285750" y="285750"/>
            <a:ext cx="8572500" cy="994172"/>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285750" y="1369219"/>
            <a:ext cx="8572500" cy="3263504"/>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285750" y="4767263"/>
            <a:ext cx="2057400" cy="273844"/>
          </a:xfrm>
          <a:prstGeom prst="rect">
            <a:avLst/>
          </a:prstGeom>
        </p:spPr>
        <p:txBody>
          <a:bodyPr vert="horz" lIns="91440" tIns="45720" rIns="91440" bIns="45720" rtlCol="0" anchor="ctr">
            <a:noAutofit/>
          </a:bodyPr>
          <a:lstStyle>
            <a:lvl1pPr algn="l">
              <a:defRPr sz="900">
                <a:solidFill>
                  <a:schemeClr val="tx2"/>
                </a:solidFill>
                <a:latin typeface="+mn-lt"/>
              </a:defRPr>
            </a:lvl1pPr>
          </a:lstStyle>
          <a:p>
            <a:fld id="{B562DF68-3089-814D-8A14-C651FE91885E}" type="datetime1">
              <a:rPr lang="en-US" smtClean="0"/>
              <a:pPr/>
              <a:t>11/12/2022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noAutofit/>
          </a:bodyPr>
          <a:lstStyle>
            <a:lvl1pPr algn="ctr">
              <a:defRPr sz="9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6800850" y="4767263"/>
            <a:ext cx="2057400" cy="273844"/>
          </a:xfrm>
          <a:prstGeom prst="rect">
            <a:avLst/>
          </a:prstGeom>
        </p:spPr>
        <p:txBody>
          <a:bodyPr vert="horz" lIns="91440" tIns="45720" rIns="91440" bIns="45720" rtlCol="0" anchor="ctr">
            <a:noAutofit/>
          </a:bodyPr>
          <a:lstStyle>
            <a:lvl1pPr algn="r">
              <a:defRPr sz="9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02771592"/>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875620" y="841772"/>
            <a:ext cx="5322700" cy="1790700"/>
          </a:xfrm>
        </p:spPr>
        <p:txBody>
          <a:bodyPr/>
          <a:lstStyle/>
          <a:p>
            <a:r>
              <a:rPr lang="en-US" dirty="0"/>
              <a:t>Working Effectively with Legacy Code</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875620" y="2701529"/>
            <a:ext cx="7125380" cy="605006"/>
          </a:xfrm>
        </p:spPr>
        <p:txBody>
          <a:bodyPr/>
          <a:lstStyle/>
          <a:p>
            <a:r>
              <a:rPr lang="en-US" dirty="0"/>
              <a:t>N8 Swalley</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875620" y="841772"/>
            <a:ext cx="4665209" cy="1790700"/>
          </a:xfrm>
        </p:spPr>
        <p:txBody>
          <a:bodyPr/>
          <a:lstStyle/>
          <a:p>
            <a:r>
              <a:rPr lang="en-US" dirty="0"/>
              <a:t>Chapter 2</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875620" y="2701529"/>
            <a:ext cx="4665208" cy="1685414"/>
          </a:xfrm>
        </p:spPr>
        <p:txBody>
          <a:bodyPr>
            <a:normAutofit/>
          </a:bodyPr>
          <a:lstStyle/>
          <a:p>
            <a:r>
              <a:rPr lang="en-US" dirty="0"/>
              <a:t>Working with Feedback </a:t>
            </a:r>
          </a:p>
        </p:txBody>
      </p:sp>
    </p:spTree>
    <p:extLst>
      <p:ext uri="{BB962C8B-B14F-4D97-AF65-F5344CB8AC3E}">
        <p14:creationId xmlns:p14="http://schemas.microsoft.com/office/powerpoint/2010/main" val="19184129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4800" y="1123950"/>
            <a:ext cx="8261984" cy="2587625"/>
          </a:xfrm>
          <a:prstGeom prst="rect">
            <a:avLst/>
          </a:prstGeom>
        </p:spPr>
        <p:txBody>
          <a:bodyPr vert="horz" wrap="square" lIns="0" tIns="12700" rIns="0" bIns="0" rtlCol="0">
            <a:spAutoFit/>
          </a:bodyPr>
          <a:lstStyle/>
          <a:p>
            <a:pPr marL="379095" marR="713740" indent="-367030">
              <a:lnSpc>
                <a:spcPct val="114599"/>
              </a:lnSpc>
              <a:spcBef>
                <a:spcPts val="100"/>
              </a:spcBef>
              <a:buChar char="●"/>
              <a:tabLst>
                <a:tab pos="379095" algn="l"/>
                <a:tab pos="379730" algn="l"/>
              </a:tabLst>
            </a:pPr>
            <a:r>
              <a:rPr sz="1800" dirty="0">
                <a:cs typeface="Arial"/>
              </a:rPr>
              <a:t>A</a:t>
            </a:r>
            <a:r>
              <a:rPr sz="1800" spc="35" dirty="0">
                <a:cs typeface="Arial"/>
              </a:rPr>
              <a:t> </a:t>
            </a:r>
            <a:r>
              <a:rPr sz="1800" spc="70" dirty="0">
                <a:cs typeface="Arial"/>
              </a:rPr>
              <a:t>fundamental</a:t>
            </a:r>
            <a:r>
              <a:rPr sz="1800" spc="35" dirty="0">
                <a:cs typeface="Arial"/>
              </a:rPr>
              <a:t> </a:t>
            </a:r>
            <a:r>
              <a:rPr sz="1800" spc="55" dirty="0">
                <a:cs typeface="Arial"/>
              </a:rPr>
              <a:t>tension</a:t>
            </a:r>
            <a:r>
              <a:rPr sz="1800" spc="35" dirty="0">
                <a:cs typeface="Arial"/>
              </a:rPr>
              <a:t> </a:t>
            </a:r>
            <a:r>
              <a:rPr sz="1800" dirty="0">
                <a:cs typeface="Arial"/>
              </a:rPr>
              <a:t>exists</a:t>
            </a:r>
            <a:r>
              <a:rPr sz="1800" spc="45" dirty="0">
                <a:cs typeface="Arial"/>
              </a:rPr>
              <a:t> </a:t>
            </a:r>
            <a:r>
              <a:rPr sz="1800" spc="55" dirty="0">
                <a:cs typeface="Arial"/>
              </a:rPr>
              <a:t>between</a:t>
            </a:r>
            <a:r>
              <a:rPr sz="1800" spc="35" dirty="0">
                <a:cs typeface="Arial"/>
              </a:rPr>
              <a:t> </a:t>
            </a:r>
            <a:r>
              <a:rPr sz="1800" dirty="0">
                <a:cs typeface="Arial"/>
              </a:rPr>
              <a:t>language</a:t>
            </a:r>
            <a:r>
              <a:rPr sz="1800" spc="45" dirty="0">
                <a:cs typeface="Arial"/>
              </a:rPr>
              <a:t> </a:t>
            </a:r>
            <a:r>
              <a:rPr sz="1800" dirty="0">
                <a:cs typeface="Arial"/>
              </a:rPr>
              <a:t>features</a:t>
            </a:r>
            <a:r>
              <a:rPr sz="1800" spc="40" dirty="0">
                <a:cs typeface="Arial"/>
              </a:rPr>
              <a:t> </a:t>
            </a:r>
            <a:r>
              <a:rPr sz="1800" spc="90" dirty="0">
                <a:cs typeface="Arial"/>
              </a:rPr>
              <a:t>that</a:t>
            </a:r>
            <a:r>
              <a:rPr sz="1800" spc="45" dirty="0">
                <a:cs typeface="Arial"/>
              </a:rPr>
              <a:t> </a:t>
            </a:r>
            <a:r>
              <a:rPr sz="1800" spc="85" dirty="0">
                <a:cs typeface="Arial"/>
              </a:rPr>
              <a:t>try</a:t>
            </a:r>
            <a:r>
              <a:rPr sz="1800" spc="35" dirty="0">
                <a:cs typeface="Arial"/>
              </a:rPr>
              <a:t> </a:t>
            </a:r>
            <a:r>
              <a:rPr sz="1800" spc="80" dirty="0">
                <a:cs typeface="Arial"/>
              </a:rPr>
              <a:t>to </a:t>
            </a:r>
            <a:r>
              <a:rPr sz="1800" spc="50" dirty="0">
                <a:cs typeface="Arial"/>
              </a:rPr>
              <a:t>enforce</a:t>
            </a:r>
            <a:r>
              <a:rPr sz="1800" spc="-5" dirty="0">
                <a:cs typeface="Arial"/>
              </a:rPr>
              <a:t> </a:t>
            </a:r>
            <a:r>
              <a:rPr sz="1800" spc="55" dirty="0">
                <a:cs typeface="Arial"/>
              </a:rPr>
              <a:t>good</a:t>
            </a:r>
            <a:r>
              <a:rPr sz="1800" spc="-10" dirty="0">
                <a:cs typeface="Arial"/>
              </a:rPr>
              <a:t> </a:t>
            </a:r>
            <a:r>
              <a:rPr sz="1800" dirty="0">
                <a:cs typeface="Arial"/>
              </a:rPr>
              <a:t>design</a:t>
            </a:r>
            <a:r>
              <a:rPr sz="1800" spc="-10" dirty="0">
                <a:cs typeface="Arial"/>
              </a:rPr>
              <a:t> </a:t>
            </a:r>
            <a:r>
              <a:rPr sz="1800" spc="60" dirty="0">
                <a:cs typeface="Arial"/>
              </a:rPr>
              <a:t>and</a:t>
            </a:r>
            <a:r>
              <a:rPr sz="1800" spc="-5" dirty="0">
                <a:cs typeface="Arial"/>
              </a:rPr>
              <a:t> </a:t>
            </a:r>
            <a:r>
              <a:rPr sz="1800" spc="50" dirty="0">
                <a:cs typeface="Arial"/>
              </a:rPr>
              <a:t>things</a:t>
            </a:r>
            <a:r>
              <a:rPr sz="1800" spc="-5" dirty="0">
                <a:cs typeface="Arial"/>
              </a:rPr>
              <a:t> </a:t>
            </a:r>
            <a:r>
              <a:rPr sz="1800" spc="55" dirty="0">
                <a:cs typeface="Arial"/>
              </a:rPr>
              <a:t>you</a:t>
            </a:r>
            <a:r>
              <a:rPr sz="1800" spc="-10" dirty="0">
                <a:cs typeface="Arial"/>
              </a:rPr>
              <a:t> </a:t>
            </a:r>
            <a:r>
              <a:rPr sz="1800" dirty="0">
                <a:cs typeface="Arial"/>
              </a:rPr>
              <a:t>have </a:t>
            </a:r>
            <a:r>
              <a:rPr sz="1800" spc="105" dirty="0">
                <a:cs typeface="Arial"/>
              </a:rPr>
              <a:t>to</a:t>
            </a:r>
            <a:r>
              <a:rPr sz="1800" spc="-5" dirty="0">
                <a:cs typeface="Arial"/>
              </a:rPr>
              <a:t> </a:t>
            </a:r>
            <a:r>
              <a:rPr sz="1800" spc="85" dirty="0">
                <a:cs typeface="Arial"/>
              </a:rPr>
              <a:t>do</a:t>
            </a:r>
            <a:r>
              <a:rPr sz="1800" spc="-5" dirty="0">
                <a:cs typeface="Arial"/>
              </a:rPr>
              <a:t> </a:t>
            </a:r>
            <a:r>
              <a:rPr sz="1800" spc="105" dirty="0">
                <a:cs typeface="Arial"/>
              </a:rPr>
              <a:t>to</a:t>
            </a:r>
            <a:r>
              <a:rPr sz="1800" dirty="0">
                <a:cs typeface="Arial"/>
              </a:rPr>
              <a:t> </a:t>
            </a:r>
            <a:r>
              <a:rPr sz="1800" spc="55" dirty="0">
                <a:cs typeface="Arial"/>
              </a:rPr>
              <a:t>test</a:t>
            </a:r>
            <a:r>
              <a:rPr sz="1800" spc="-5" dirty="0">
                <a:cs typeface="Arial"/>
              </a:rPr>
              <a:t> </a:t>
            </a:r>
            <a:r>
              <a:rPr sz="1800" spc="-20" dirty="0">
                <a:cs typeface="Arial"/>
              </a:rPr>
              <a:t>code</a:t>
            </a:r>
            <a:endParaRPr sz="1800" dirty="0">
              <a:cs typeface="Arial"/>
            </a:endParaRPr>
          </a:p>
          <a:p>
            <a:pPr marL="836294" marR="5080" lvl="1" indent="-336550">
              <a:lnSpc>
                <a:spcPct val="116100"/>
              </a:lnSpc>
              <a:spcBef>
                <a:spcPts val="60"/>
              </a:spcBef>
              <a:buChar char="○"/>
              <a:tabLst>
                <a:tab pos="836294" algn="l"/>
                <a:tab pos="836930" algn="l"/>
              </a:tabLst>
            </a:pPr>
            <a:r>
              <a:rPr sz="1400" dirty="0">
                <a:cs typeface="Arial"/>
              </a:rPr>
              <a:t>Once</a:t>
            </a:r>
            <a:r>
              <a:rPr sz="1400" spc="10" dirty="0">
                <a:cs typeface="Arial"/>
              </a:rPr>
              <a:t> </a:t>
            </a:r>
            <a:r>
              <a:rPr sz="1400" spc="55" dirty="0">
                <a:cs typeface="Arial"/>
              </a:rPr>
              <a:t>dilemma</a:t>
            </a:r>
            <a:r>
              <a:rPr sz="1400" spc="15" dirty="0">
                <a:cs typeface="Arial"/>
              </a:rPr>
              <a:t> </a:t>
            </a:r>
            <a:r>
              <a:rPr sz="1400" dirty="0">
                <a:cs typeface="Arial"/>
              </a:rPr>
              <a:t>-</a:t>
            </a:r>
            <a:r>
              <a:rPr sz="1400" spc="15" dirty="0">
                <a:cs typeface="Arial"/>
              </a:rPr>
              <a:t> </a:t>
            </a:r>
            <a:r>
              <a:rPr sz="1400" spc="60" dirty="0">
                <a:cs typeface="Arial"/>
              </a:rPr>
              <a:t>if</a:t>
            </a:r>
            <a:r>
              <a:rPr sz="1400" spc="15" dirty="0">
                <a:cs typeface="Arial"/>
              </a:rPr>
              <a:t> </a:t>
            </a:r>
            <a:r>
              <a:rPr sz="1400" spc="55" dirty="0">
                <a:cs typeface="Arial"/>
              </a:rPr>
              <a:t>the</a:t>
            </a:r>
            <a:r>
              <a:rPr sz="1400" spc="15" dirty="0">
                <a:cs typeface="Arial"/>
              </a:rPr>
              <a:t> </a:t>
            </a:r>
            <a:r>
              <a:rPr sz="1400" spc="45" dirty="0">
                <a:cs typeface="Arial"/>
              </a:rPr>
              <a:t>library</a:t>
            </a:r>
            <a:r>
              <a:rPr sz="1400" spc="10" dirty="0">
                <a:cs typeface="Arial"/>
              </a:rPr>
              <a:t> </a:t>
            </a:r>
            <a:r>
              <a:rPr sz="1400" dirty="0">
                <a:cs typeface="Arial"/>
              </a:rPr>
              <a:t>assumes</a:t>
            </a:r>
            <a:r>
              <a:rPr sz="1400" spc="15" dirty="0">
                <a:cs typeface="Arial"/>
              </a:rPr>
              <a:t> </a:t>
            </a:r>
            <a:r>
              <a:rPr sz="1400" spc="55" dirty="0">
                <a:cs typeface="Arial"/>
              </a:rPr>
              <a:t>there</a:t>
            </a:r>
            <a:r>
              <a:rPr sz="1400" spc="15" dirty="0">
                <a:cs typeface="Arial"/>
              </a:rPr>
              <a:t> </a:t>
            </a:r>
            <a:r>
              <a:rPr sz="1400" dirty="0">
                <a:cs typeface="Arial"/>
              </a:rPr>
              <a:t>is</a:t>
            </a:r>
            <a:r>
              <a:rPr sz="1400" spc="15" dirty="0">
                <a:cs typeface="Arial"/>
              </a:rPr>
              <a:t> </a:t>
            </a:r>
            <a:r>
              <a:rPr sz="1400" dirty="0">
                <a:cs typeface="Arial"/>
              </a:rPr>
              <a:t>going</a:t>
            </a:r>
            <a:r>
              <a:rPr sz="1400" spc="15" dirty="0">
                <a:cs typeface="Arial"/>
              </a:rPr>
              <a:t> </a:t>
            </a:r>
            <a:r>
              <a:rPr sz="1400" spc="80" dirty="0">
                <a:cs typeface="Arial"/>
              </a:rPr>
              <a:t>to</a:t>
            </a:r>
            <a:r>
              <a:rPr sz="1400" spc="10" dirty="0">
                <a:cs typeface="Arial"/>
              </a:rPr>
              <a:t> </a:t>
            </a:r>
            <a:r>
              <a:rPr sz="1400" dirty="0">
                <a:cs typeface="Arial"/>
              </a:rPr>
              <a:t>be</a:t>
            </a:r>
            <a:r>
              <a:rPr sz="1400" spc="15" dirty="0">
                <a:cs typeface="Arial"/>
              </a:rPr>
              <a:t> </a:t>
            </a:r>
            <a:r>
              <a:rPr sz="1400" dirty="0">
                <a:cs typeface="Arial"/>
              </a:rPr>
              <a:t>only</a:t>
            </a:r>
            <a:r>
              <a:rPr sz="1400" spc="15" dirty="0">
                <a:cs typeface="Arial"/>
              </a:rPr>
              <a:t> </a:t>
            </a:r>
            <a:r>
              <a:rPr sz="1400" dirty="0">
                <a:cs typeface="Arial"/>
              </a:rPr>
              <a:t>one</a:t>
            </a:r>
            <a:r>
              <a:rPr sz="1400" spc="15" dirty="0">
                <a:cs typeface="Arial"/>
              </a:rPr>
              <a:t> </a:t>
            </a:r>
            <a:r>
              <a:rPr sz="1400" dirty="0">
                <a:cs typeface="Arial"/>
              </a:rPr>
              <a:t>instance</a:t>
            </a:r>
            <a:r>
              <a:rPr sz="1400" spc="15" dirty="0">
                <a:cs typeface="Arial"/>
              </a:rPr>
              <a:t> </a:t>
            </a:r>
            <a:r>
              <a:rPr sz="1400" spc="70" dirty="0">
                <a:cs typeface="Arial"/>
              </a:rPr>
              <a:t>of</a:t>
            </a:r>
            <a:r>
              <a:rPr sz="1400" spc="15" dirty="0">
                <a:cs typeface="Arial"/>
              </a:rPr>
              <a:t> </a:t>
            </a:r>
            <a:r>
              <a:rPr sz="1400" dirty="0">
                <a:cs typeface="Arial"/>
              </a:rPr>
              <a:t>a</a:t>
            </a:r>
            <a:r>
              <a:rPr sz="1400" spc="10" dirty="0">
                <a:cs typeface="Arial"/>
              </a:rPr>
              <a:t> </a:t>
            </a:r>
            <a:r>
              <a:rPr sz="1400" spc="-10" dirty="0">
                <a:cs typeface="Arial"/>
              </a:rPr>
              <a:t>class</a:t>
            </a:r>
            <a:r>
              <a:rPr sz="1400" spc="15" dirty="0">
                <a:cs typeface="Arial"/>
              </a:rPr>
              <a:t> </a:t>
            </a:r>
            <a:r>
              <a:rPr sz="1400" spc="55" dirty="0">
                <a:cs typeface="Arial"/>
              </a:rPr>
              <a:t>in</a:t>
            </a:r>
            <a:r>
              <a:rPr sz="1400" spc="15" dirty="0">
                <a:cs typeface="Arial"/>
              </a:rPr>
              <a:t> </a:t>
            </a:r>
            <a:r>
              <a:rPr sz="1400" spc="-50" dirty="0">
                <a:cs typeface="Arial"/>
              </a:rPr>
              <a:t>a </a:t>
            </a:r>
            <a:r>
              <a:rPr sz="1400" dirty="0">
                <a:cs typeface="Arial"/>
              </a:rPr>
              <a:t>system</a:t>
            </a:r>
            <a:r>
              <a:rPr sz="1400" spc="40" dirty="0">
                <a:cs typeface="Arial"/>
              </a:rPr>
              <a:t> </a:t>
            </a:r>
            <a:r>
              <a:rPr sz="1400" spc="70" dirty="0">
                <a:cs typeface="Arial"/>
              </a:rPr>
              <a:t>it</a:t>
            </a:r>
            <a:r>
              <a:rPr sz="1400" spc="45" dirty="0">
                <a:cs typeface="Arial"/>
              </a:rPr>
              <a:t> </a:t>
            </a:r>
            <a:r>
              <a:rPr sz="1400" dirty="0">
                <a:cs typeface="Arial"/>
              </a:rPr>
              <a:t>can</a:t>
            </a:r>
            <a:r>
              <a:rPr sz="1400" spc="45" dirty="0">
                <a:cs typeface="Arial"/>
              </a:rPr>
              <a:t> </a:t>
            </a:r>
            <a:r>
              <a:rPr sz="1400" dirty="0">
                <a:cs typeface="Arial"/>
              </a:rPr>
              <a:t>make</a:t>
            </a:r>
            <a:r>
              <a:rPr sz="1400" spc="45" dirty="0">
                <a:cs typeface="Arial"/>
              </a:rPr>
              <a:t> </a:t>
            </a:r>
            <a:r>
              <a:rPr sz="1400" spc="55" dirty="0">
                <a:cs typeface="Arial"/>
              </a:rPr>
              <a:t>the</a:t>
            </a:r>
            <a:r>
              <a:rPr sz="1400" spc="40" dirty="0">
                <a:cs typeface="Arial"/>
              </a:rPr>
              <a:t> </a:t>
            </a:r>
            <a:r>
              <a:rPr sz="1400" dirty="0">
                <a:cs typeface="Arial"/>
              </a:rPr>
              <a:t>use</a:t>
            </a:r>
            <a:r>
              <a:rPr sz="1400" spc="45" dirty="0">
                <a:cs typeface="Arial"/>
              </a:rPr>
              <a:t> </a:t>
            </a:r>
            <a:r>
              <a:rPr sz="1400" spc="70" dirty="0">
                <a:cs typeface="Arial"/>
              </a:rPr>
              <a:t>of</a:t>
            </a:r>
            <a:r>
              <a:rPr sz="1400" spc="45" dirty="0">
                <a:cs typeface="Arial"/>
              </a:rPr>
              <a:t> </a:t>
            </a:r>
            <a:r>
              <a:rPr sz="1400" dirty="0">
                <a:cs typeface="Arial"/>
              </a:rPr>
              <a:t>fake</a:t>
            </a:r>
            <a:r>
              <a:rPr sz="1400" spc="45" dirty="0">
                <a:cs typeface="Arial"/>
              </a:rPr>
              <a:t> </a:t>
            </a:r>
            <a:r>
              <a:rPr sz="1400" dirty="0">
                <a:cs typeface="Arial"/>
              </a:rPr>
              <a:t>objects</a:t>
            </a:r>
            <a:r>
              <a:rPr sz="1400" spc="45" dirty="0">
                <a:cs typeface="Arial"/>
              </a:rPr>
              <a:t> </a:t>
            </a:r>
            <a:r>
              <a:rPr sz="1400" spc="40" dirty="0">
                <a:cs typeface="Arial"/>
              </a:rPr>
              <a:t>difficult</a:t>
            </a:r>
            <a:endParaRPr sz="1400" dirty="0">
              <a:cs typeface="Arial"/>
            </a:endParaRPr>
          </a:p>
          <a:p>
            <a:pPr marL="836294" lvl="1" indent="-336550">
              <a:lnSpc>
                <a:spcPct val="100000"/>
              </a:lnSpc>
              <a:spcBef>
                <a:spcPts val="270"/>
              </a:spcBef>
              <a:buChar char="○"/>
              <a:tabLst>
                <a:tab pos="836294" algn="l"/>
                <a:tab pos="836930" algn="l"/>
              </a:tabLst>
            </a:pPr>
            <a:r>
              <a:rPr sz="1400" dirty="0">
                <a:cs typeface="Arial"/>
              </a:rPr>
              <a:t>There</a:t>
            </a:r>
            <a:r>
              <a:rPr sz="1400" spc="25" dirty="0">
                <a:cs typeface="Arial"/>
              </a:rPr>
              <a:t> </a:t>
            </a:r>
            <a:r>
              <a:rPr sz="1400" dirty="0">
                <a:cs typeface="Arial"/>
              </a:rPr>
              <a:t>may</a:t>
            </a:r>
            <a:r>
              <a:rPr sz="1400" spc="30" dirty="0">
                <a:cs typeface="Arial"/>
              </a:rPr>
              <a:t> </a:t>
            </a:r>
            <a:r>
              <a:rPr sz="1400" spc="75" dirty="0">
                <a:cs typeface="Arial"/>
              </a:rPr>
              <a:t>not</a:t>
            </a:r>
            <a:r>
              <a:rPr sz="1400" spc="30" dirty="0">
                <a:cs typeface="Arial"/>
              </a:rPr>
              <a:t> </a:t>
            </a:r>
            <a:r>
              <a:rPr sz="1400" dirty="0">
                <a:cs typeface="Arial"/>
              </a:rPr>
              <a:t>be</a:t>
            </a:r>
            <a:r>
              <a:rPr sz="1400" spc="30" dirty="0">
                <a:cs typeface="Arial"/>
              </a:rPr>
              <a:t> </a:t>
            </a:r>
            <a:r>
              <a:rPr sz="1400" dirty="0">
                <a:cs typeface="Arial"/>
              </a:rPr>
              <a:t>any</a:t>
            </a:r>
            <a:r>
              <a:rPr sz="1400" spc="25" dirty="0">
                <a:cs typeface="Arial"/>
              </a:rPr>
              <a:t> </a:t>
            </a:r>
            <a:r>
              <a:rPr sz="1400" dirty="0">
                <a:cs typeface="Arial"/>
              </a:rPr>
              <a:t>way</a:t>
            </a:r>
            <a:r>
              <a:rPr sz="1400" spc="30" dirty="0">
                <a:cs typeface="Arial"/>
              </a:rPr>
              <a:t> </a:t>
            </a:r>
            <a:r>
              <a:rPr sz="1400" spc="80" dirty="0">
                <a:cs typeface="Arial"/>
              </a:rPr>
              <a:t>to</a:t>
            </a:r>
            <a:r>
              <a:rPr sz="1400" spc="30" dirty="0">
                <a:cs typeface="Arial"/>
              </a:rPr>
              <a:t> </a:t>
            </a:r>
            <a:r>
              <a:rPr sz="1400" spc="50" dirty="0">
                <a:cs typeface="Arial"/>
              </a:rPr>
              <a:t>introduce</a:t>
            </a:r>
            <a:r>
              <a:rPr sz="1400" spc="25" dirty="0">
                <a:cs typeface="Arial"/>
              </a:rPr>
              <a:t> </a:t>
            </a:r>
            <a:r>
              <a:rPr sz="1400" dirty="0">
                <a:cs typeface="Arial"/>
              </a:rPr>
              <a:t>a</a:t>
            </a:r>
            <a:r>
              <a:rPr sz="1400" spc="30" dirty="0">
                <a:cs typeface="Arial"/>
              </a:rPr>
              <a:t> </a:t>
            </a:r>
            <a:r>
              <a:rPr sz="1400" dirty="0">
                <a:cs typeface="Arial"/>
              </a:rPr>
              <a:t>static</a:t>
            </a:r>
            <a:r>
              <a:rPr sz="1400" spc="30" dirty="0">
                <a:cs typeface="Arial"/>
              </a:rPr>
              <a:t> </a:t>
            </a:r>
            <a:r>
              <a:rPr sz="1400" spc="-10" dirty="0">
                <a:cs typeface="Arial"/>
              </a:rPr>
              <a:t>setter</a:t>
            </a:r>
            <a:endParaRPr sz="1400" dirty="0">
              <a:cs typeface="Arial"/>
            </a:endParaRPr>
          </a:p>
          <a:p>
            <a:pPr marL="836294" lvl="1" indent="-336550">
              <a:lnSpc>
                <a:spcPct val="100000"/>
              </a:lnSpc>
              <a:spcBef>
                <a:spcPts val="270"/>
              </a:spcBef>
              <a:buChar char="○"/>
              <a:tabLst>
                <a:tab pos="836294" algn="l"/>
                <a:tab pos="836930" algn="l"/>
              </a:tabLst>
            </a:pPr>
            <a:r>
              <a:rPr sz="1400" dirty="0">
                <a:cs typeface="Arial"/>
              </a:rPr>
              <a:t>Dependency</a:t>
            </a:r>
            <a:r>
              <a:rPr sz="1400" spc="170" dirty="0">
                <a:cs typeface="Arial"/>
              </a:rPr>
              <a:t> </a:t>
            </a:r>
            <a:r>
              <a:rPr sz="1400" dirty="0">
                <a:cs typeface="Arial"/>
              </a:rPr>
              <a:t>breaking</a:t>
            </a:r>
            <a:r>
              <a:rPr sz="1400" spc="170" dirty="0">
                <a:cs typeface="Arial"/>
              </a:rPr>
              <a:t> </a:t>
            </a:r>
            <a:r>
              <a:rPr sz="1400" dirty="0">
                <a:cs typeface="Arial"/>
              </a:rPr>
              <a:t>techniques</a:t>
            </a:r>
            <a:r>
              <a:rPr sz="1400" spc="170" dirty="0">
                <a:cs typeface="Arial"/>
              </a:rPr>
              <a:t> </a:t>
            </a:r>
            <a:r>
              <a:rPr sz="1400" dirty="0">
                <a:cs typeface="Arial"/>
              </a:rPr>
              <a:t>can</a:t>
            </a:r>
            <a:r>
              <a:rPr sz="1400" spc="170" dirty="0">
                <a:cs typeface="Arial"/>
              </a:rPr>
              <a:t> </a:t>
            </a:r>
            <a:r>
              <a:rPr sz="1400" dirty="0">
                <a:cs typeface="Arial"/>
              </a:rPr>
              <a:t>be</a:t>
            </a:r>
            <a:r>
              <a:rPr sz="1400" spc="170" dirty="0">
                <a:cs typeface="Arial"/>
              </a:rPr>
              <a:t> </a:t>
            </a:r>
            <a:r>
              <a:rPr sz="1400" spc="-10" dirty="0">
                <a:cs typeface="Arial"/>
              </a:rPr>
              <a:t>impossible</a:t>
            </a:r>
            <a:endParaRPr sz="1400" dirty="0">
              <a:cs typeface="Arial"/>
            </a:endParaRPr>
          </a:p>
          <a:p>
            <a:pPr marL="379095" indent="-367030">
              <a:lnSpc>
                <a:spcPct val="100000"/>
              </a:lnSpc>
              <a:spcBef>
                <a:spcPts val="254"/>
              </a:spcBef>
              <a:buChar char="●"/>
              <a:tabLst>
                <a:tab pos="379095" algn="l"/>
                <a:tab pos="379730" algn="l"/>
              </a:tabLst>
            </a:pPr>
            <a:r>
              <a:rPr sz="1800" dirty="0">
                <a:cs typeface="Arial"/>
              </a:rPr>
              <a:t>best</a:t>
            </a:r>
            <a:r>
              <a:rPr sz="1800" spc="25" dirty="0">
                <a:cs typeface="Arial"/>
              </a:rPr>
              <a:t> </a:t>
            </a:r>
            <a:r>
              <a:rPr sz="1800" spc="90" dirty="0">
                <a:cs typeface="Arial"/>
              </a:rPr>
              <a:t>of</a:t>
            </a:r>
            <a:r>
              <a:rPr sz="1800" spc="25" dirty="0">
                <a:cs typeface="Arial"/>
              </a:rPr>
              <a:t> </a:t>
            </a:r>
            <a:r>
              <a:rPr sz="1800" spc="100" dirty="0">
                <a:cs typeface="Arial"/>
              </a:rPr>
              <a:t>both</a:t>
            </a:r>
            <a:r>
              <a:rPr sz="1800" spc="25" dirty="0">
                <a:cs typeface="Arial"/>
              </a:rPr>
              <a:t> </a:t>
            </a:r>
            <a:r>
              <a:rPr sz="1800" spc="40" dirty="0">
                <a:cs typeface="Arial"/>
              </a:rPr>
              <a:t>worlds.</a:t>
            </a:r>
            <a:endParaRPr sz="1800" dirty="0">
              <a:cs typeface="Arial"/>
            </a:endParaRPr>
          </a:p>
          <a:p>
            <a:pPr marL="379095" marR="58419" indent="-367030">
              <a:lnSpc>
                <a:spcPct val="114599"/>
              </a:lnSpc>
              <a:buChar char="●"/>
              <a:tabLst>
                <a:tab pos="379095" algn="l"/>
                <a:tab pos="379730" algn="l"/>
              </a:tabLst>
            </a:pPr>
            <a:r>
              <a:rPr sz="1800" dirty="0">
                <a:cs typeface="Arial"/>
              </a:rPr>
              <a:t>Sometimes</a:t>
            </a:r>
            <a:r>
              <a:rPr sz="1800" spc="35" dirty="0">
                <a:cs typeface="Arial"/>
              </a:rPr>
              <a:t> </a:t>
            </a:r>
            <a:r>
              <a:rPr sz="1800" dirty="0">
                <a:cs typeface="Arial"/>
              </a:rPr>
              <a:t>using</a:t>
            </a:r>
            <a:r>
              <a:rPr sz="1800" spc="35" dirty="0">
                <a:cs typeface="Arial"/>
              </a:rPr>
              <a:t> </a:t>
            </a:r>
            <a:r>
              <a:rPr sz="1800" dirty="0">
                <a:cs typeface="Arial"/>
              </a:rPr>
              <a:t>a</a:t>
            </a:r>
            <a:r>
              <a:rPr sz="1800" spc="35" dirty="0">
                <a:cs typeface="Arial"/>
              </a:rPr>
              <a:t> </a:t>
            </a:r>
            <a:r>
              <a:rPr sz="1800" dirty="0">
                <a:cs typeface="Arial"/>
              </a:rPr>
              <a:t>coding</a:t>
            </a:r>
            <a:r>
              <a:rPr sz="1800" spc="35" dirty="0">
                <a:cs typeface="Arial"/>
              </a:rPr>
              <a:t> </a:t>
            </a:r>
            <a:r>
              <a:rPr sz="1800" spc="55" dirty="0">
                <a:cs typeface="Arial"/>
              </a:rPr>
              <a:t>convention</a:t>
            </a:r>
            <a:r>
              <a:rPr sz="1800" spc="30" dirty="0">
                <a:cs typeface="Arial"/>
              </a:rPr>
              <a:t> </a:t>
            </a:r>
            <a:r>
              <a:rPr sz="1800" dirty="0">
                <a:cs typeface="Arial"/>
              </a:rPr>
              <a:t>is</a:t>
            </a:r>
            <a:r>
              <a:rPr sz="1800" spc="40" dirty="0">
                <a:cs typeface="Arial"/>
              </a:rPr>
              <a:t> </a:t>
            </a:r>
            <a:r>
              <a:rPr sz="1800" spc="55" dirty="0">
                <a:cs typeface="Arial"/>
              </a:rPr>
              <a:t>just</a:t>
            </a:r>
            <a:r>
              <a:rPr sz="1800" spc="35" dirty="0">
                <a:cs typeface="Arial"/>
              </a:rPr>
              <a:t> </a:t>
            </a:r>
            <a:r>
              <a:rPr sz="1800" dirty="0">
                <a:cs typeface="Arial"/>
              </a:rPr>
              <a:t>as</a:t>
            </a:r>
            <a:r>
              <a:rPr sz="1800" spc="40" dirty="0">
                <a:cs typeface="Arial"/>
              </a:rPr>
              <a:t> </a:t>
            </a:r>
            <a:r>
              <a:rPr sz="1800" spc="55" dirty="0">
                <a:cs typeface="Arial"/>
              </a:rPr>
              <a:t>good</a:t>
            </a:r>
            <a:r>
              <a:rPr sz="1800" spc="30" dirty="0">
                <a:cs typeface="Arial"/>
              </a:rPr>
              <a:t> </a:t>
            </a:r>
            <a:r>
              <a:rPr sz="1800" dirty="0">
                <a:cs typeface="Arial"/>
              </a:rPr>
              <a:t>as</a:t>
            </a:r>
            <a:r>
              <a:rPr sz="1800" spc="40" dirty="0">
                <a:cs typeface="Arial"/>
              </a:rPr>
              <a:t> </a:t>
            </a:r>
            <a:r>
              <a:rPr sz="1800" dirty="0">
                <a:cs typeface="Arial"/>
              </a:rPr>
              <a:t>using</a:t>
            </a:r>
            <a:r>
              <a:rPr sz="1800" spc="35" dirty="0">
                <a:cs typeface="Arial"/>
              </a:rPr>
              <a:t> </a:t>
            </a:r>
            <a:r>
              <a:rPr sz="1800" dirty="0">
                <a:cs typeface="Arial"/>
              </a:rPr>
              <a:t>a</a:t>
            </a:r>
            <a:r>
              <a:rPr sz="1800" spc="35" dirty="0">
                <a:cs typeface="Arial"/>
              </a:rPr>
              <a:t> </a:t>
            </a:r>
            <a:r>
              <a:rPr sz="1800" spc="-10" dirty="0">
                <a:cs typeface="Arial"/>
              </a:rPr>
              <a:t>restrictive </a:t>
            </a:r>
            <a:r>
              <a:rPr sz="1800" dirty="0">
                <a:cs typeface="Arial"/>
              </a:rPr>
              <a:t>language</a:t>
            </a:r>
            <a:r>
              <a:rPr sz="1800" spc="40" dirty="0">
                <a:cs typeface="Arial"/>
              </a:rPr>
              <a:t> </a:t>
            </a:r>
            <a:r>
              <a:rPr sz="1800" spc="50" dirty="0">
                <a:cs typeface="Arial"/>
              </a:rPr>
              <a:t>feature.</a:t>
            </a:r>
            <a:r>
              <a:rPr sz="1800" spc="40" dirty="0">
                <a:cs typeface="Arial"/>
              </a:rPr>
              <a:t> </a:t>
            </a:r>
            <a:r>
              <a:rPr sz="1800" dirty="0">
                <a:cs typeface="Arial"/>
              </a:rPr>
              <a:t>Think</a:t>
            </a:r>
            <a:r>
              <a:rPr sz="1800" spc="40" dirty="0">
                <a:cs typeface="Arial"/>
              </a:rPr>
              <a:t> </a:t>
            </a:r>
            <a:r>
              <a:rPr sz="1800" spc="80" dirty="0">
                <a:cs typeface="Arial"/>
              </a:rPr>
              <a:t>about</a:t>
            </a:r>
            <a:r>
              <a:rPr sz="1800" spc="40" dirty="0">
                <a:cs typeface="Arial"/>
              </a:rPr>
              <a:t> </a:t>
            </a:r>
            <a:r>
              <a:rPr sz="1800" spc="75" dirty="0">
                <a:cs typeface="Arial"/>
              </a:rPr>
              <a:t>what</a:t>
            </a:r>
            <a:r>
              <a:rPr sz="1800" spc="40" dirty="0">
                <a:cs typeface="Arial"/>
              </a:rPr>
              <a:t> </a:t>
            </a:r>
            <a:r>
              <a:rPr sz="1800" spc="75" dirty="0">
                <a:cs typeface="Arial"/>
              </a:rPr>
              <a:t>your</a:t>
            </a:r>
            <a:r>
              <a:rPr sz="1800" spc="45" dirty="0">
                <a:cs typeface="Arial"/>
              </a:rPr>
              <a:t> </a:t>
            </a:r>
            <a:r>
              <a:rPr sz="1800" dirty="0">
                <a:cs typeface="Arial"/>
              </a:rPr>
              <a:t>tests</a:t>
            </a:r>
            <a:r>
              <a:rPr sz="1800" spc="40" dirty="0">
                <a:cs typeface="Arial"/>
              </a:rPr>
              <a:t> </a:t>
            </a:r>
            <a:r>
              <a:rPr sz="1800" spc="-10" dirty="0">
                <a:cs typeface="Arial"/>
              </a:rPr>
              <a:t>need.</a:t>
            </a:r>
            <a:endParaRPr sz="1800" dirty="0">
              <a:cs typeface="Arial"/>
            </a:endParaRPr>
          </a:p>
        </p:txBody>
      </p:sp>
      <p:sp>
        <p:nvSpPr>
          <p:cNvPr id="5" name="TextBox 4">
            <a:extLst>
              <a:ext uri="{FF2B5EF4-FFF2-40B4-BE49-F238E27FC236}">
                <a16:creationId xmlns:a16="http://schemas.microsoft.com/office/drawing/2014/main" id="{E15A9860-5008-4B03-A9CC-E827B102C1BC}"/>
              </a:ext>
            </a:extLst>
          </p:cNvPr>
          <p:cNvSpPr txBox="1"/>
          <p:nvPr/>
        </p:nvSpPr>
        <p:spPr>
          <a:xfrm>
            <a:off x="685800" y="57150"/>
            <a:ext cx="708660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Tenorite"/>
                <a:ea typeface="+mn-ea"/>
                <a:cs typeface="+mn-cs"/>
              </a:rPr>
              <a:t>Dependencies on Libraries Are Killing Me</a:t>
            </a:r>
            <a:endParaRPr kumimoji="0" lang="en-US" sz="14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875620" y="841772"/>
            <a:ext cx="4665209" cy="1790700"/>
          </a:xfrm>
        </p:spPr>
        <p:txBody>
          <a:bodyPr/>
          <a:lstStyle/>
          <a:p>
            <a:r>
              <a:rPr lang="en-US" dirty="0"/>
              <a:t>Chapter 15</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875620" y="2701529"/>
            <a:ext cx="4665208" cy="1685414"/>
          </a:xfrm>
        </p:spPr>
        <p:txBody>
          <a:bodyPr>
            <a:normAutofit/>
          </a:bodyPr>
          <a:lstStyle/>
          <a:p>
            <a:r>
              <a:rPr lang="en-US" dirty="0"/>
              <a:t>My Application is All API Calls</a:t>
            </a:r>
          </a:p>
        </p:txBody>
      </p:sp>
    </p:spTree>
    <p:extLst>
      <p:ext uri="{BB962C8B-B14F-4D97-AF65-F5344CB8AC3E}">
        <p14:creationId xmlns:p14="http://schemas.microsoft.com/office/powerpoint/2010/main" val="97220839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4800" y="1047750"/>
            <a:ext cx="8270875" cy="2843530"/>
          </a:xfrm>
          <a:prstGeom prst="rect">
            <a:avLst/>
          </a:prstGeom>
        </p:spPr>
        <p:txBody>
          <a:bodyPr vert="horz" wrap="square" lIns="0" tIns="52704" rIns="0" bIns="0" rtlCol="0">
            <a:spAutoFit/>
          </a:bodyPr>
          <a:lstStyle/>
          <a:p>
            <a:pPr marL="379095" indent="-367030">
              <a:lnSpc>
                <a:spcPct val="100000"/>
              </a:lnSpc>
              <a:spcBef>
                <a:spcPts val="414"/>
              </a:spcBef>
              <a:buChar char="●"/>
              <a:tabLst>
                <a:tab pos="379095" algn="l"/>
                <a:tab pos="379730" algn="l"/>
              </a:tabLst>
            </a:pPr>
            <a:r>
              <a:rPr sz="1800" dirty="0">
                <a:cs typeface="Arial"/>
              </a:rPr>
              <a:t>Do</a:t>
            </a:r>
            <a:r>
              <a:rPr sz="1800" spc="30" dirty="0">
                <a:cs typeface="Arial"/>
              </a:rPr>
              <a:t> </a:t>
            </a:r>
            <a:r>
              <a:rPr sz="1800" spc="100" dirty="0">
                <a:cs typeface="Arial"/>
              </a:rPr>
              <a:t>not</a:t>
            </a:r>
            <a:r>
              <a:rPr sz="1800" spc="30" dirty="0">
                <a:cs typeface="Arial"/>
              </a:rPr>
              <a:t> </a:t>
            </a:r>
            <a:r>
              <a:rPr sz="1800" dirty="0">
                <a:cs typeface="Arial"/>
              </a:rPr>
              <a:t>assume</a:t>
            </a:r>
            <a:r>
              <a:rPr sz="1800" spc="35" dirty="0">
                <a:cs typeface="Arial"/>
              </a:rPr>
              <a:t> </a:t>
            </a:r>
            <a:r>
              <a:rPr sz="1800" spc="55" dirty="0">
                <a:cs typeface="Arial"/>
              </a:rPr>
              <a:t>you</a:t>
            </a:r>
            <a:r>
              <a:rPr sz="1800" spc="25" dirty="0">
                <a:cs typeface="Arial"/>
              </a:rPr>
              <a:t> </a:t>
            </a:r>
            <a:r>
              <a:rPr sz="1800" spc="85" dirty="0">
                <a:cs typeface="Arial"/>
              </a:rPr>
              <a:t>do</a:t>
            </a:r>
            <a:r>
              <a:rPr sz="1800" spc="35" dirty="0">
                <a:cs typeface="Arial"/>
              </a:rPr>
              <a:t> </a:t>
            </a:r>
            <a:r>
              <a:rPr sz="1800" spc="100" dirty="0">
                <a:cs typeface="Arial"/>
              </a:rPr>
              <a:t>not</a:t>
            </a:r>
            <a:r>
              <a:rPr sz="1800" spc="30" dirty="0">
                <a:cs typeface="Arial"/>
              </a:rPr>
              <a:t> </a:t>
            </a:r>
            <a:r>
              <a:rPr sz="1800" dirty="0">
                <a:cs typeface="Arial"/>
              </a:rPr>
              <a:t>need</a:t>
            </a:r>
            <a:r>
              <a:rPr sz="1800" spc="25" dirty="0">
                <a:cs typeface="Arial"/>
              </a:rPr>
              <a:t> </a:t>
            </a:r>
            <a:r>
              <a:rPr sz="1800" spc="-10" dirty="0">
                <a:cs typeface="Arial"/>
              </a:rPr>
              <a:t>tests</a:t>
            </a:r>
            <a:endParaRPr sz="1800" dirty="0">
              <a:cs typeface="Arial"/>
            </a:endParaRPr>
          </a:p>
          <a:p>
            <a:pPr marL="379095" marR="351155" indent="-367030">
              <a:lnSpc>
                <a:spcPct val="114599"/>
              </a:lnSpc>
              <a:buChar char="●"/>
              <a:tabLst>
                <a:tab pos="379095" algn="l"/>
                <a:tab pos="379730" algn="l"/>
              </a:tabLst>
            </a:pPr>
            <a:r>
              <a:rPr sz="1800" dirty="0">
                <a:cs typeface="Arial"/>
              </a:rPr>
              <a:t>Changes</a:t>
            </a:r>
            <a:r>
              <a:rPr sz="1800" spc="5" dirty="0">
                <a:cs typeface="Arial"/>
              </a:rPr>
              <a:t> </a:t>
            </a:r>
            <a:r>
              <a:rPr sz="1800" dirty="0">
                <a:cs typeface="Arial"/>
              </a:rPr>
              <a:t>can</a:t>
            </a:r>
            <a:r>
              <a:rPr sz="1800" spc="5" dirty="0">
                <a:cs typeface="Arial"/>
              </a:rPr>
              <a:t> </a:t>
            </a:r>
            <a:r>
              <a:rPr sz="1800" dirty="0">
                <a:cs typeface="Arial"/>
              </a:rPr>
              <a:t>still be</a:t>
            </a:r>
            <a:r>
              <a:rPr sz="1800" spc="10" dirty="0">
                <a:cs typeface="Arial"/>
              </a:rPr>
              <a:t> </a:t>
            </a:r>
            <a:r>
              <a:rPr sz="1800" spc="55" dirty="0">
                <a:cs typeface="Arial"/>
              </a:rPr>
              <a:t>uncertain</a:t>
            </a:r>
            <a:r>
              <a:rPr sz="1800" dirty="0">
                <a:cs typeface="Arial"/>
              </a:rPr>
              <a:t> </a:t>
            </a:r>
            <a:r>
              <a:rPr sz="1800" spc="60" dirty="0">
                <a:cs typeface="Arial"/>
              </a:rPr>
              <a:t>and</a:t>
            </a:r>
            <a:r>
              <a:rPr sz="1800" spc="5" dirty="0">
                <a:cs typeface="Arial"/>
              </a:rPr>
              <a:t> </a:t>
            </a:r>
            <a:r>
              <a:rPr sz="1800" spc="55" dirty="0">
                <a:cs typeface="Arial"/>
              </a:rPr>
              <a:t>you</a:t>
            </a:r>
            <a:r>
              <a:rPr sz="1800" dirty="0">
                <a:cs typeface="Arial"/>
              </a:rPr>
              <a:t> have</a:t>
            </a:r>
            <a:r>
              <a:rPr sz="1800" spc="10" dirty="0">
                <a:cs typeface="Arial"/>
              </a:rPr>
              <a:t> </a:t>
            </a:r>
            <a:r>
              <a:rPr sz="1800" spc="105" dirty="0">
                <a:cs typeface="Arial"/>
              </a:rPr>
              <a:t>to</a:t>
            </a:r>
            <a:r>
              <a:rPr sz="1800" spc="5" dirty="0">
                <a:cs typeface="Arial"/>
              </a:rPr>
              <a:t> </a:t>
            </a:r>
            <a:r>
              <a:rPr sz="1800" spc="70" dirty="0">
                <a:cs typeface="Arial"/>
              </a:rPr>
              <a:t>maintain</a:t>
            </a:r>
            <a:r>
              <a:rPr sz="1800" spc="5" dirty="0">
                <a:cs typeface="Arial"/>
              </a:rPr>
              <a:t> </a:t>
            </a:r>
            <a:r>
              <a:rPr sz="1800" spc="90" dirty="0">
                <a:cs typeface="Arial"/>
              </a:rPr>
              <a:t>it</a:t>
            </a:r>
            <a:r>
              <a:rPr sz="1800" spc="5" dirty="0">
                <a:cs typeface="Arial"/>
              </a:rPr>
              <a:t> </a:t>
            </a:r>
            <a:r>
              <a:rPr sz="1800" dirty="0">
                <a:cs typeface="Arial"/>
              </a:rPr>
              <a:t>even</a:t>
            </a:r>
            <a:r>
              <a:rPr sz="1800" spc="5" dirty="0">
                <a:cs typeface="Arial"/>
              </a:rPr>
              <a:t> </a:t>
            </a:r>
            <a:r>
              <a:rPr sz="1800" spc="65" dirty="0">
                <a:cs typeface="Arial"/>
              </a:rPr>
              <a:t>though </a:t>
            </a:r>
            <a:r>
              <a:rPr sz="1800" spc="55" dirty="0">
                <a:cs typeface="Arial"/>
              </a:rPr>
              <a:t>you</a:t>
            </a:r>
            <a:r>
              <a:rPr sz="1800" spc="-20" dirty="0">
                <a:cs typeface="Arial"/>
              </a:rPr>
              <a:t> </a:t>
            </a:r>
            <a:r>
              <a:rPr sz="1800" spc="75" dirty="0">
                <a:cs typeface="Arial"/>
              </a:rPr>
              <a:t>did</a:t>
            </a:r>
            <a:r>
              <a:rPr sz="1800" spc="-15" dirty="0">
                <a:cs typeface="Arial"/>
              </a:rPr>
              <a:t> </a:t>
            </a:r>
            <a:r>
              <a:rPr sz="1800" spc="100" dirty="0">
                <a:cs typeface="Arial"/>
              </a:rPr>
              <a:t>not</a:t>
            </a:r>
            <a:r>
              <a:rPr sz="1800" spc="-15" dirty="0">
                <a:cs typeface="Arial"/>
              </a:rPr>
              <a:t> </a:t>
            </a:r>
            <a:r>
              <a:rPr sz="1800" spc="75" dirty="0">
                <a:cs typeface="Arial"/>
              </a:rPr>
              <a:t>write</a:t>
            </a:r>
            <a:r>
              <a:rPr sz="1800" spc="-10" dirty="0">
                <a:cs typeface="Arial"/>
              </a:rPr>
              <a:t> </a:t>
            </a:r>
            <a:r>
              <a:rPr sz="1800" dirty="0">
                <a:cs typeface="Arial"/>
              </a:rPr>
              <a:t>all</a:t>
            </a:r>
            <a:r>
              <a:rPr sz="1800" spc="-15" dirty="0">
                <a:cs typeface="Arial"/>
              </a:rPr>
              <a:t> </a:t>
            </a:r>
            <a:r>
              <a:rPr sz="1800" spc="90" dirty="0">
                <a:cs typeface="Arial"/>
              </a:rPr>
              <a:t>of</a:t>
            </a:r>
            <a:r>
              <a:rPr sz="1800" spc="-20" dirty="0">
                <a:cs typeface="Arial"/>
              </a:rPr>
              <a:t> </a:t>
            </a:r>
            <a:r>
              <a:rPr sz="1800" spc="65" dirty="0">
                <a:cs typeface="Arial"/>
              </a:rPr>
              <a:t>it</a:t>
            </a:r>
            <a:endParaRPr sz="1800" dirty="0">
              <a:cs typeface="Arial"/>
            </a:endParaRPr>
          </a:p>
          <a:p>
            <a:pPr marL="379095" marR="462915" indent="-367030">
              <a:lnSpc>
                <a:spcPct val="114599"/>
              </a:lnSpc>
              <a:buChar char="●"/>
              <a:tabLst>
                <a:tab pos="379095" algn="l"/>
                <a:tab pos="379730" algn="l"/>
              </a:tabLst>
            </a:pPr>
            <a:r>
              <a:rPr sz="1800" dirty="0">
                <a:cs typeface="Arial"/>
              </a:rPr>
              <a:t>Systems</a:t>
            </a:r>
            <a:r>
              <a:rPr sz="1800" spc="-5" dirty="0">
                <a:cs typeface="Arial"/>
              </a:rPr>
              <a:t> </a:t>
            </a:r>
            <a:r>
              <a:rPr sz="1800" spc="90" dirty="0">
                <a:cs typeface="Arial"/>
              </a:rPr>
              <a:t>that</a:t>
            </a:r>
            <a:r>
              <a:rPr sz="1800" dirty="0">
                <a:cs typeface="Arial"/>
              </a:rPr>
              <a:t> are </a:t>
            </a:r>
            <a:r>
              <a:rPr sz="1800" spc="70" dirty="0">
                <a:cs typeface="Arial"/>
              </a:rPr>
              <a:t>littered</a:t>
            </a:r>
            <a:r>
              <a:rPr sz="1800" spc="-5" dirty="0">
                <a:cs typeface="Arial"/>
              </a:rPr>
              <a:t> </a:t>
            </a:r>
            <a:r>
              <a:rPr sz="1800" spc="90" dirty="0">
                <a:cs typeface="Arial"/>
              </a:rPr>
              <a:t>with</a:t>
            </a:r>
            <a:r>
              <a:rPr sz="1800" spc="-5" dirty="0">
                <a:cs typeface="Arial"/>
              </a:rPr>
              <a:t> </a:t>
            </a:r>
            <a:r>
              <a:rPr sz="1800" spc="60" dirty="0">
                <a:cs typeface="Arial"/>
              </a:rPr>
              <a:t>library</a:t>
            </a:r>
            <a:r>
              <a:rPr sz="1800" spc="-5" dirty="0">
                <a:cs typeface="Arial"/>
              </a:rPr>
              <a:t> </a:t>
            </a:r>
            <a:r>
              <a:rPr sz="1800" dirty="0">
                <a:cs typeface="Arial"/>
              </a:rPr>
              <a:t>calls are </a:t>
            </a:r>
            <a:r>
              <a:rPr sz="1800" spc="70" dirty="0">
                <a:cs typeface="Arial"/>
              </a:rPr>
              <a:t>harder</a:t>
            </a:r>
            <a:r>
              <a:rPr sz="1800" dirty="0">
                <a:cs typeface="Arial"/>
              </a:rPr>
              <a:t> </a:t>
            </a:r>
            <a:r>
              <a:rPr sz="1800" spc="105" dirty="0">
                <a:cs typeface="Arial"/>
              </a:rPr>
              <a:t>to</a:t>
            </a:r>
            <a:r>
              <a:rPr sz="1800" dirty="0">
                <a:cs typeface="Arial"/>
              </a:rPr>
              <a:t> deal</a:t>
            </a:r>
            <a:r>
              <a:rPr sz="1800" spc="-5" dirty="0">
                <a:cs typeface="Arial"/>
              </a:rPr>
              <a:t> </a:t>
            </a:r>
            <a:r>
              <a:rPr sz="1800" spc="90" dirty="0">
                <a:cs typeface="Arial"/>
              </a:rPr>
              <a:t>with</a:t>
            </a:r>
            <a:r>
              <a:rPr sz="1800" spc="-5" dirty="0">
                <a:cs typeface="Arial"/>
              </a:rPr>
              <a:t> </a:t>
            </a:r>
            <a:r>
              <a:rPr sz="1800" spc="60" dirty="0">
                <a:cs typeface="Arial"/>
              </a:rPr>
              <a:t>than </a:t>
            </a:r>
            <a:r>
              <a:rPr sz="1800" spc="75" dirty="0">
                <a:cs typeface="Arial"/>
              </a:rPr>
              <a:t>homegrown</a:t>
            </a:r>
            <a:r>
              <a:rPr sz="1800" spc="-15" dirty="0">
                <a:cs typeface="Arial"/>
              </a:rPr>
              <a:t> </a:t>
            </a:r>
            <a:r>
              <a:rPr sz="1800" dirty="0">
                <a:cs typeface="Arial"/>
              </a:rPr>
              <a:t>systems,</a:t>
            </a:r>
            <a:r>
              <a:rPr sz="1800" spc="-5" dirty="0">
                <a:cs typeface="Arial"/>
              </a:rPr>
              <a:t> </a:t>
            </a:r>
            <a:r>
              <a:rPr sz="1800" spc="70" dirty="0">
                <a:cs typeface="Arial"/>
              </a:rPr>
              <a:t>in</a:t>
            </a:r>
            <a:r>
              <a:rPr sz="1800" spc="-10" dirty="0">
                <a:cs typeface="Arial"/>
              </a:rPr>
              <a:t> </a:t>
            </a:r>
            <a:r>
              <a:rPr sz="1800" spc="55" dirty="0">
                <a:cs typeface="Arial"/>
              </a:rPr>
              <a:t>many</a:t>
            </a:r>
            <a:r>
              <a:rPr sz="1800" spc="-10" dirty="0">
                <a:cs typeface="Arial"/>
              </a:rPr>
              <a:t> respects.</a:t>
            </a:r>
            <a:endParaRPr sz="1800" dirty="0">
              <a:cs typeface="Arial"/>
            </a:endParaRPr>
          </a:p>
          <a:p>
            <a:pPr marL="836294" marR="255904" lvl="1" indent="-336550">
              <a:lnSpc>
                <a:spcPct val="116100"/>
              </a:lnSpc>
              <a:spcBef>
                <a:spcPts val="60"/>
              </a:spcBef>
              <a:buChar char="○"/>
              <a:tabLst>
                <a:tab pos="836294" algn="l"/>
                <a:tab pos="836930" algn="l"/>
              </a:tabLst>
            </a:pPr>
            <a:r>
              <a:rPr sz="1400" spc="50" dirty="0">
                <a:cs typeface="Arial"/>
              </a:rPr>
              <a:t>It</a:t>
            </a:r>
            <a:r>
              <a:rPr sz="1400" dirty="0">
                <a:cs typeface="Arial"/>
              </a:rPr>
              <a:t> is </a:t>
            </a:r>
            <a:r>
              <a:rPr sz="1400" spc="60" dirty="0">
                <a:cs typeface="Arial"/>
              </a:rPr>
              <a:t>often</a:t>
            </a:r>
            <a:r>
              <a:rPr sz="1400" dirty="0">
                <a:cs typeface="Arial"/>
              </a:rPr>
              <a:t> </a:t>
            </a:r>
            <a:r>
              <a:rPr sz="1400" spc="55" dirty="0">
                <a:cs typeface="Arial"/>
              </a:rPr>
              <a:t>hard</a:t>
            </a:r>
            <a:r>
              <a:rPr sz="1400" spc="5" dirty="0">
                <a:cs typeface="Arial"/>
              </a:rPr>
              <a:t> </a:t>
            </a:r>
            <a:r>
              <a:rPr sz="1400" spc="80" dirty="0">
                <a:cs typeface="Arial"/>
              </a:rPr>
              <a:t>to</a:t>
            </a:r>
            <a:r>
              <a:rPr sz="1400" dirty="0">
                <a:cs typeface="Arial"/>
              </a:rPr>
              <a:t> see </a:t>
            </a:r>
            <a:r>
              <a:rPr sz="1400" spc="65" dirty="0">
                <a:cs typeface="Arial"/>
              </a:rPr>
              <a:t>how</a:t>
            </a:r>
            <a:r>
              <a:rPr sz="1400" dirty="0">
                <a:cs typeface="Arial"/>
              </a:rPr>
              <a:t> </a:t>
            </a:r>
            <a:r>
              <a:rPr sz="1400" spc="80" dirty="0">
                <a:cs typeface="Arial"/>
              </a:rPr>
              <a:t>to</a:t>
            </a:r>
            <a:r>
              <a:rPr sz="1400" spc="5" dirty="0">
                <a:cs typeface="Arial"/>
              </a:rPr>
              <a:t> </a:t>
            </a:r>
            <a:r>
              <a:rPr sz="1400" dirty="0">
                <a:cs typeface="Arial"/>
              </a:rPr>
              <a:t>make </a:t>
            </a:r>
            <a:r>
              <a:rPr sz="1400" spc="55" dirty="0">
                <a:cs typeface="Arial"/>
              </a:rPr>
              <a:t>the</a:t>
            </a:r>
            <a:r>
              <a:rPr sz="1400" dirty="0">
                <a:cs typeface="Arial"/>
              </a:rPr>
              <a:t> </a:t>
            </a:r>
            <a:r>
              <a:rPr sz="1400" spc="50" dirty="0">
                <a:cs typeface="Arial"/>
              </a:rPr>
              <a:t>structure</a:t>
            </a:r>
            <a:r>
              <a:rPr sz="1400" dirty="0">
                <a:cs typeface="Arial"/>
              </a:rPr>
              <a:t> </a:t>
            </a:r>
            <a:r>
              <a:rPr sz="1400" spc="60" dirty="0">
                <a:cs typeface="Arial"/>
              </a:rPr>
              <a:t>better</a:t>
            </a:r>
            <a:r>
              <a:rPr sz="1400" spc="5" dirty="0">
                <a:cs typeface="Arial"/>
              </a:rPr>
              <a:t> </a:t>
            </a:r>
            <a:r>
              <a:rPr sz="1400" dirty="0">
                <a:cs typeface="Arial"/>
              </a:rPr>
              <a:t>because all you can</a:t>
            </a:r>
            <a:r>
              <a:rPr sz="1400" spc="5" dirty="0">
                <a:cs typeface="Arial"/>
              </a:rPr>
              <a:t> </a:t>
            </a:r>
            <a:r>
              <a:rPr sz="1400" dirty="0">
                <a:cs typeface="Arial"/>
              </a:rPr>
              <a:t>see are </a:t>
            </a:r>
            <a:r>
              <a:rPr sz="1400" spc="30" dirty="0">
                <a:cs typeface="Arial"/>
              </a:rPr>
              <a:t>the </a:t>
            </a:r>
            <a:r>
              <a:rPr sz="1400" spc="-50" dirty="0">
                <a:cs typeface="Arial"/>
              </a:rPr>
              <a:t>API</a:t>
            </a:r>
            <a:r>
              <a:rPr sz="1400" spc="60" dirty="0">
                <a:cs typeface="Arial"/>
              </a:rPr>
              <a:t> </a:t>
            </a:r>
            <a:r>
              <a:rPr sz="1400" dirty="0">
                <a:cs typeface="Arial"/>
              </a:rPr>
              <a:t>calls.</a:t>
            </a:r>
            <a:r>
              <a:rPr sz="1400" spc="65" dirty="0">
                <a:cs typeface="Arial"/>
              </a:rPr>
              <a:t> </a:t>
            </a:r>
            <a:r>
              <a:rPr sz="1400" dirty="0">
                <a:cs typeface="Arial"/>
              </a:rPr>
              <a:t>Anything</a:t>
            </a:r>
            <a:r>
              <a:rPr sz="1400" spc="65" dirty="0">
                <a:cs typeface="Arial"/>
              </a:rPr>
              <a:t> that </a:t>
            </a:r>
            <a:r>
              <a:rPr sz="1400" dirty="0">
                <a:cs typeface="Arial"/>
              </a:rPr>
              <a:t>would’ve</a:t>
            </a:r>
            <a:r>
              <a:rPr sz="1400" spc="65" dirty="0">
                <a:cs typeface="Arial"/>
              </a:rPr>
              <a:t> </a:t>
            </a:r>
            <a:r>
              <a:rPr sz="1400" dirty="0">
                <a:cs typeface="Arial"/>
              </a:rPr>
              <a:t>been</a:t>
            </a:r>
            <a:r>
              <a:rPr sz="1400" spc="60" dirty="0">
                <a:cs typeface="Arial"/>
              </a:rPr>
              <a:t> </a:t>
            </a:r>
            <a:r>
              <a:rPr sz="1400" dirty="0">
                <a:cs typeface="Arial"/>
              </a:rPr>
              <a:t>a</a:t>
            </a:r>
            <a:r>
              <a:rPr sz="1400" spc="65" dirty="0">
                <a:cs typeface="Arial"/>
              </a:rPr>
              <a:t> hint </a:t>
            </a:r>
            <a:r>
              <a:rPr sz="1400" spc="50" dirty="0">
                <a:cs typeface="Arial"/>
              </a:rPr>
              <a:t>at</a:t>
            </a:r>
            <a:r>
              <a:rPr sz="1400" spc="65" dirty="0">
                <a:cs typeface="Arial"/>
              </a:rPr>
              <a:t> </a:t>
            </a:r>
            <a:r>
              <a:rPr sz="1400" dirty="0">
                <a:cs typeface="Arial"/>
              </a:rPr>
              <a:t>a</a:t>
            </a:r>
            <a:r>
              <a:rPr sz="1400" spc="65" dirty="0">
                <a:cs typeface="Arial"/>
              </a:rPr>
              <a:t> </a:t>
            </a:r>
            <a:r>
              <a:rPr sz="1400" dirty="0">
                <a:cs typeface="Arial"/>
              </a:rPr>
              <a:t>design</a:t>
            </a:r>
            <a:r>
              <a:rPr sz="1400" spc="60" dirty="0">
                <a:cs typeface="Arial"/>
              </a:rPr>
              <a:t> </a:t>
            </a:r>
            <a:r>
              <a:rPr sz="1400" dirty="0">
                <a:cs typeface="Arial"/>
              </a:rPr>
              <a:t>just</a:t>
            </a:r>
            <a:r>
              <a:rPr sz="1400" spc="65" dirty="0">
                <a:cs typeface="Arial"/>
              </a:rPr>
              <a:t> </a:t>
            </a:r>
            <a:r>
              <a:rPr sz="1400" dirty="0">
                <a:cs typeface="Arial"/>
              </a:rPr>
              <a:t>isn’t</a:t>
            </a:r>
            <a:r>
              <a:rPr sz="1400" spc="65" dirty="0">
                <a:cs typeface="Arial"/>
              </a:rPr>
              <a:t> </a:t>
            </a:r>
            <a:r>
              <a:rPr sz="1400" dirty="0">
                <a:cs typeface="Arial"/>
              </a:rPr>
              <a:t>there.</a:t>
            </a:r>
          </a:p>
          <a:p>
            <a:pPr marL="836294" marR="5080" lvl="1" indent="-336550">
              <a:lnSpc>
                <a:spcPct val="116100"/>
              </a:lnSpc>
              <a:buChar char="○"/>
              <a:tabLst>
                <a:tab pos="836294" algn="l"/>
                <a:tab pos="836930" algn="l"/>
              </a:tabLst>
            </a:pPr>
            <a:r>
              <a:rPr sz="1400" spc="-40" dirty="0">
                <a:cs typeface="Arial"/>
              </a:rPr>
              <a:t>API-</a:t>
            </a:r>
            <a:r>
              <a:rPr sz="1400" dirty="0">
                <a:cs typeface="Arial"/>
              </a:rPr>
              <a:t>intensive</a:t>
            </a:r>
            <a:r>
              <a:rPr sz="1400" spc="50" dirty="0">
                <a:cs typeface="Arial"/>
              </a:rPr>
              <a:t> </a:t>
            </a:r>
            <a:r>
              <a:rPr sz="1400" dirty="0">
                <a:cs typeface="Arial"/>
              </a:rPr>
              <a:t>systems</a:t>
            </a:r>
            <a:r>
              <a:rPr sz="1400" spc="55" dirty="0">
                <a:cs typeface="Arial"/>
              </a:rPr>
              <a:t> </a:t>
            </a:r>
            <a:r>
              <a:rPr sz="1400" dirty="0">
                <a:cs typeface="Arial"/>
              </a:rPr>
              <a:t>are</a:t>
            </a:r>
            <a:r>
              <a:rPr sz="1400" spc="50" dirty="0">
                <a:cs typeface="Arial"/>
              </a:rPr>
              <a:t> difficult</a:t>
            </a:r>
            <a:r>
              <a:rPr sz="1400" spc="55" dirty="0">
                <a:cs typeface="Arial"/>
              </a:rPr>
              <a:t> </a:t>
            </a:r>
            <a:r>
              <a:rPr sz="1400" dirty="0">
                <a:cs typeface="Arial"/>
              </a:rPr>
              <a:t>is</a:t>
            </a:r>
            <a:r>
              <a:rPr sz="1400" spc="50" dirty="0">
                <a:cs typeface="Arial"/>
              </a:rPr>
              <a:t> </a:t>
            </a:r>
            <a:r>
              <a:rPr sz="1400" spc="65" dirty="0">
                <a:cs typeface="Arial"/>
              </a:rPr>
              <a:t>that</a:t>
            </a:r>
            <a:r>
              <a:rPr sz="1400" spc="55" dirty="0">
                <a:cs typeface="Arial"/>
              </a:rPr>
              <a:t> </a:t>
            </a:r>
            <a:r>
              <a:rPr sz="1400" dirty="0">
                <a:cs typeface="Arial"/>
              </a:rPr>
              <a:t>we</a:t>
            </a:r>
            <a:r>
              <a:rPr sz="1400" spc="55" dirty="0">
                <a:cs typeface="Arial"/>
              </a:rPr>
              <a:t> </a:t>
            </a:r>
            <a:r>
              <a:rPr sz="1400" dirty="0">
                <a:cs typeface="Arial"/>
              </a:rPr>
              <a:t>don’t</a:t>
            </a:r>
            <a:r>
              <a:rPr sz="1400" spc="50" dirty="0">
                <a:cs typeface="Arial"/>
              </a:rPr>
              <a:t> </a:t>
            </a:r>
            <a:r>
              <a:rPr sz="1400" spc="65" dirty="0">
                <a:cs typeface="Arial"/>
              </a:rPr>
              <a:t>own</a:t>
            </a:r>
            <a:r>
              <a:rPr sz="1400" spc="55" dirty="0">
                <a:cs typeface="Arial"/>
              </a:rPr>
              <a:t> the</a:t>
            </a:r>
            <a:r>
              <a:rPr sz="1400" spc="50" dirty="0">
                <a:cs typeface="Arial"/>
              </a:rPr>
              <a:t> </a:t>
            </a:r>
            <a:r>
              <a:rPr sz="1400" spc="-45" dirty="0">
                <a:cs typeface="Arial"/>
              </a:rPr>
              <a:t>API.</a:t>
            </a:r>
            <a:r>
              <a:rPr sz="1400" spc="55" dirty="0">
                <a:cs typeface="Arial"/>
              </a:rPr>
              <a:t> </a:t>
            </a:r>
            <a:r>
              <a:rPr sz="1400" dirty="0">
                <a:cs typeface="Arial"/>
              </a:rPr>
              <a:t>If</a:t>
            </a:r>
            <a:r>
              <a:rPr sz="1400" spc="50" dirty="0">
                <a:cs typeface="Arial"/>
              </a:rPr>
              <a:t> </a:t>
            </a:r>
            <a:r>
              <a:rPr sz="1400" dirty="0">
                <a:cs typeface="Arial"/>
              </a:rPr>
              <a:t>we</a:t>
            </a:r>
            <a:r>
              <a:rPr sz="1400" spc="55" dirty="0">
                <a:cs typeface="Arial"/>
              </a:rPr>
              <a:t> </a:t>
            </a:r>
            <a:r>
              <a:rPr sz="1400" dirty="0">
                <a:cs typeface="Arial"/>
              </a:rPr>
              <a:t>did,</a:t>
            </a:r>
            <a:r>
              <a:rPr sz="1400" spc="55" dirty="0">
                <a:cs typeface="Arial"/>
              </a:rPr>
              <a:t> </a:t>
            </a:r>
            <a:r>
              <a:rPr sz="1400" dirty="0">
                <a:cs typeface="Arial"/>
              </a:rPr>
              <a:t>we</a:t>
            </a:r>
            <a:r>
              <a:rPr sz="1400" spc="50" dirty="0">
                <a:cs typeface="Arial"/>
              </a:rPr>
              <a:t> </a:t>
            </a:r>
            <a:r>
              <a:rPr sz="1400" dirty="0">
                <a:cs typeface="Arial"/>
              </a:rPr>
              <a:t>could</a:t>
            </a:r>
            <a:r>
              <a:rPr sz="1400" spc="55" dirty="0">
                <a:cs typeface="Arial"/>
              </a:rPr>
              <a:t> </a:t>
            </a:r>
            <a:r>
              <a:rPr sz="1400" spc="40" dirty="0">
                <a:cs typeface="Arial"/>
              </a:rPr>
              <a:t>rename </a:t>
            </a:r>
            <a:r>
              <a:rPr sz="1400" dirty="0">
                <a:cs typeface="Arial"/>
              </a:rPr>
              <a:t>interfaces,</a:t>
            </a:r>
            <a:r>
              <a:rPr sz="1400" spc="45" dirty="0">
                <a:cs typeface="Arial"/>
              </a:rPr>
              <a:t> </a:t>
            </a:r>
            <a:r>
              <a:rPr sz="1400" spc="-25" dirty="0">
                <a:cs typeface="Arial"/>
              </a:rPr>
              <a:t>classes,</a:t>
            </a:r>
            <a:r>
              <a:rPr sz="1400" spc="50" dirty="0">
                <a:cs typeface="Arial"/>
              </a:rPr>
              <a:t> </a:t>
            </a:r>
            <a:r>
              <a:rPr sz="1400" dirty="0">
                <a:cs typeface="Arial"/>
              </a:rPr>
              <a:t>and</a:t>
            </a:r>
            <a:r>
              <a:rPr sz="1400" spc="50" dirty="0">
                <a:cs typeface="Arial"/>
              </a:rPr>
              <a:t> </a:t>
            </a:r>
            <a:r>
              <a:rPr sz="1400" spc="55" dirty="0">
                <a:cs typeface="Arial"/>
              </a:rPr>
              <a:t>methods</a:t>
            </a:r>
            <a:r>
              <a:rPr sz="1400" spc="50" dirty="0">
                <a:cs typeface="Arial"/>
              </a:rPr>
              <a:t> </a:t>
            </a:r>
            <a:r>
              <a:rPr sz="1400" spc="80" dirty="0">
                <a:cs typeface="Arial"/>
              </a:rPr>
              <a:t>to</a:t>
            </a:r>
            <a:r>
              <a:rPr sz="1400" spc="45" dirty="0">
                <a:cs typeface="Arial"/>
              </a:rPr>
              <a:t> </a:t>
            </a:r>
            <a:r>
              <a:rPr sz="1400" dirty="0">
                <a:cs typeface="Arial"/>
              </a:rPr>
              <a:t>make</a:t>
            </a:r>
            <a:r>
              <a:rPr sz="1400" spc="50" dirty="0">
                <a:cs typeface="Arial"/>
              </a:rPr>
              <a:t> </a:t>
            </a:r>
            <a:r>
              <a:rPr sz="1400" dirty="0">
                <a:cs typeface="Arial"/>
              </a:rPr>
              <a:t>things</a:t>
            </a:r>
            <a:r>
              <a:rPr sz="1400" spc="50" dirty="0">
                <a:cs typeface="Arial"/>
              </a:rPr>
              <a:t> </a:t>
            </a:r>
            <a:r>
              <a:rPr sz="1400" dirty="0">
                <a:cs typeface="Arial"/>
              </a:rPr>
              <a:t>clearer</a:t>
            </a:r>
            <a:r>
              <a:rPr sz="1400" spc="50" dirty="0">
                <a:cs typeface="Arial"/>
              </a:rPr>
              <a:t> </a:t>
            </a:r>
            <a:r>
              <a:rPr sz="1400" spc="75" dirty="0">
                <a:cs typeface="Arial"/>
              </a:rPr>
              <a:t>for</a:t>
            </a:r>
            <a:r>
              <a:rPr sz="1400" spc="45" dirty="0">
                <a:cs typeface="Arial"/>
              </a:rPr>
              <a:t> </a:t>
            </a:r>
            <a:r>
              <a:rPr sz="1400" dirty="0">
                <a:cs typeface="Arial"/>
              </a:rPr>
              <a:t>us,</a:t>
            </a:r>
            <a:r>
              <a:rPr sz="1400" spc="50" dirty="0">
                <a:cs typeface="Arial"/>
              </a:rPr>
              <a:t> </a:t>
            </a:r>
            <a:r>
              <a:rPr sz="1400" spc="80" dirty="0">
                <a:cs typeface="Arial"/>
              </a:rPr>
              <a:t>or</a:t>
            </a:r>
            <a:r>
              <a:rPr sz="1400" spc="50" dirty="0">
                <a:cs typeface="Arial"/>
              </a:rPr>
              <a:t> </a:t>
            </a:r>
            <a:r>
              <a:rPr sz="1400" dirty="0">
                <a:cs typeface="Arial"/>
              </a:rPr>
              <a:t>add</a:t>
            </a:r>
            <a:r>
              <a:rPr sz="1400" spc="50" dirty="0">
                <a:cs typeface="Arial"/>
              </a:rPr>
              <a:t> </a:t>
            </a:r>
            <a:r>
              <a:rPr sz="1400" spc="55" dirty="0">
                <a:cs typeface="Arial"/>
              </a:rPr>
              <a:t>methods</a:t>
            </a:r>
            <a:r>
              <a:rPr sz="1400" spc="45" dirty="0">
                <a:cs typeface="Arial"/>
              </a:rPr>
              <a:t> </a:t>
            </a:r>
            <a:r>
              <a:rPr sz="1400" spc="80" dirty="0">
                <a:cs typeface="Arial"/>
              </a:rPr>
              <a:t>to</a:t>
            </a:r>
            <a:r>
              <a:rPr sz="1400" spc="50" dirty="0">
                <a:cs typeface="Arial"/>
              </a:rPr>
              <a:t> </a:t>
            </a:r>
            <a:r>
              <a:rPr sz="1400" spc="-10" dirty="0">
                <a:cs typeface="Arial"/>
              </a:rPr>
              <a:t>classes </a:t>
            </a:r>
            <a:r>
              <a:rPr sz="1400" spc="80" dirty="0">
                <a:cs typeface="Arial"/>
              </a:rPr>
              <a:t>to</a:t>
            </a:r>
            <a:r>
              <a:rPr sz="1400" spc="35" dirty="0">
                <a:cs typeface="Arial"/>
              </a:rPr>
              <a:t> </a:t>
            </a:r>
            <a:r>
              <a:rPr sz="1400" dirty="0">
                <a:cs typeface="Arial"/>
              </a:rPr>
              <a:t>make</a:t>
            </a:r>
            <a:r>
              <a:rPr sz="1400" spc="35" dirty="0">
                <a:cs typeface="Arial"/>
              </a:rPr>
              <a:t> </a:t>
            </a:r>
            <a:r>
              <a:rPr sz="1400" spc="75" dirty="0">
                <a:cs typeface="Arial"/>
              </a:rPr>
              <a:t>them</a:t>
            </a:r>
            <a:r>
              <a:rPr sz="1400" spc="40" dirty="0">
                <a:cs typeface="Arial"/>
              </a:rPr>
              <a:t> </a:t>
            </a:r>
            <a:r>
              <a:rPr sz="1400" dirty="0">
                <a:cs typeface="Arial"/>
              </a:rPr>
              <a:t>available</a:t>
            </a:r>
            <a:r>
              <a:rPr sz="1400" spc="35" dirty="0">
                <a:cs typeface="Arial"/>
              </a:rPr>
              <a:t> </a:t>
            </a:r>
            <a:r>
              <a:rPr sz="1400" spc="80" dirty="0">
                <a:cs typeface="Arial"/>
              </a:rPr>
              <a:t>to</a:t>
            </a:r>
            <a:r>
              <a:rPr sz="1400" spc="40" dirty="0">
                <a:cs typeface="Arial"/>
              </a:rPr>
              <a:t> </a:t>
            </a:r>
            <a:r>
              <a:rPr sz="1400" spc="55" dirty="0">
                <a:cs typeface="Arial"/>
              </a:rPr>
              <a:t>different</a:t>
            </a:r>
            <a:r>
              <a:rPr sz="1400" spc="35" dirty="0">
                <a:cs typeface="Arial"/>
              </a:rPr>
              <a:t> </a:t>
            </a:r>
            <a:r>
              <a:rPr sz="1400" dirty="0">
                <a:cs typeface="Arial"/>
              </a:rPr>
              <a:t>parts</a:t>
            </a:r>
            <a:r>
              <a:rPr sz="1400" spc="35" dirty="0">
                <a:cs typeface="Arial"/>
              </a:rPr>
              <a:t> </a:t>
            </a:r>
            <a:r>
              <a:rPr sz="1400" spc="70" dirty="0">
                <a:cs typeface="Arial"/>
              </a:rPr>
              <a:t>of</a:t>
            </a:r>
            <a:r>
              <a:rPr sz="1400" spc="40" dirty="0">
                <a:cs typeface="Arial"/>
              </a:rPr>
              <a:t> </a:t>
            </a:r>
            <a:r>
              <a:rPr sz="1400" spc="55" dirty="0">
                <a:cs typeface="Arial"/>
              </a:rPr>
              <a:t>the</a:t>
            </a:r>
            <a:r>
              <a:rPr sz="1400" spc="35" dirty="0">
                <a:cs typeface="Arial"/>
              </a:rPr>
              <a:t> </a:t>
            </a:r>
            <a:r>
              <a:rPr sz="1400" spc="-10" dirty="0">
                <a:cs typeface="Arial"/>
              </a:rPr>
              <a:t>code.</a:t>
            </a:r>
            <a:endParaRPr sz="1400" dirty="0">
              <a:cs typeface="Arial"/>
            </a:endParaRPr>
          </a:p>
        </p:txBody>
      </p:sp>
      <p:sp>
        <p:nvSpPr>
          <p:cNvPr id="5" name="TextBox 4">
            <a:extLst>
              <a:ext uri="{FF2B5EF4-FFF2-40B4-BE49-F238E27FC236}">
                <a16:creationId xmlns:a16="http://schemas.microsoft.com/office/drawing/2014/main" id="{9FCB27F2-D766-4FCE-BE06-BA9845FDBF76}"/>
              </a:ext>
            </a:extLst>
          </p:cNvPr>
          <p:cNvSpPr txBox="1"/>
          <p:nvPr/>
        </p:nvSpPr>
        <p:spPr>
          <a:xfrm>
            <a:off x="762000" y="2215"/>
            <a:ext cx="67056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My Application is All API Calls</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52400" y="742950"/>
            <a:ext cx="7989570" cy="3452868"/>
          </a:xfrm>
          <a:prstGeom prst="rect">
            <a:avLst/>
          </a:prstGeom>
        </p:spPr>
        <p:txBody>
          <a:bodyPr vert="horz" wrap="square" lIns="0" tIns="66675" rIns="0" bIns="0" rtlCol="0">
            <a:spAutoFit/>
          </a:bodyPr>
          <a:lstStyle/>
          <a:p>
            <a:pPr marL="379095" indent="-367030">
              <a:lnSpc>
                <a:spcPct val="100000"/>
              </a:lnSpc>
              <a:spcBef>
                <a:spcPts val="525"/>
              </a:spcBef>
              <a:buChar char="●"/>
              <a:tabLst>
                <a:tab pos="379095" algn="l"/>
                <a:tab pos="379730" algn="l"/>
              </a:tabLst>
            </a:pPr>
            <a:r>
              <a:rPr sz="1800" spc="60" dirty="0">
                <a:cs typeface="Arial"/>
              </a:rPr>
              <a:t>How</a:t>
            </a:r>
            <a:r>
              <a:rPr sz="1800" spc="-5" dirty="0">
                <a:cs typeface="Arial"/>
              </a:rPr>
              <a:t> </a:t>
            </a:r>
            <a:r>
              <a:rPr sz="1800" spc="105" dirty="0">
                <a:cs typeface="Arial"/>
              </a:rPr>
              <a:t>to</a:t>
            </a:r>
            <a:r>
              <a:rPr sz="1800" dirty="0">
                <a:cs typeface="Arial"/>
              </a:rPr>
              <a:t> </a:t>
            </a:r>
            <a:r>
              <a:rPr sz="1800" spc="65" dirty="0">
                <a:cs typeface="Arial"/>
              </a:rPr>
              <a:t>structure</a:t>
            </a:r>
            <a:r>
              <a:rPr sz="1800" spc="5" dirty="0">
                <a:cs typeface="Arial"/>
              </a:rPr>
              <a:t> </a:t>
            </a:r>
            <a:r>
              <a:rPr sz="1800" dirty="0">
                <a:cs typeface="Arial"/>
              </a:rPr>
              <a:t>code </a:t>
            </a:r>
            <a:r>
              <a:rPr sz="1800" spc="75" dirty="0">
                <a:cs typeface="Arial"/>
              </a:rPr>
              <a:t>better</a:t>
            </a:r>
            <a:r>
              <a:rPr sz="1800" spc="5" dirty="0">
                <a:cs typeface="Arial"/>
              </a:rPr>
              <a:t> </a:t>
            </a:r>
            <a:r>
              <a:rPr sz="1800" spc="-30" dirty="0">
                <a:cs typeface="Arial"/>
              </a:rPr>
              <a:t>-</a:t>
            </a:r>
            <a:r>
              <a:rPr sz="1800" dirty="0">
                <a:cs typeface="Arial"/>
              </a:rPr>
              <a:t>&gt;</a:t>
            </a:r>
            <a:r>
              <a:rPr sz="1800" spc="-5" dirty="0">
                <a:cs typeface="Arial"/>
              </a:rPr>
              <a:t> </a:t>
            </a:r>
            <a:r>
              <a:rPr sz="1800" spc="55" dirty="0">
                <a:cs typeface="Arial"/>
              </a:rPr>
              <a:t>Identify</a:t>
            </a:r>
            <a:r>
              <a:rPr sz="1800" spc="-5" dirty="0">
                <a:cs typeface="Arial"/>
              </a:rPr>
              <a:t> </a:t>
            </a:r>
            <a:r>
              <a:rPr sz="1800" spc="75" dirty="0">
                <a:cs typeface="Arial"/>
              </a:rPr>
              <a:t>the</a:t>
            </a:r>
            <a:r>
              <a:rPr sz="1800" spc="5" dirty="0">
                <a:cs typeface="Arial"/>
              </a:rPr>
              <a:t> </a:t>
            </a:r>
            <a:r>
              <a:rPr sz="1800" spc="65" dirty="0">
                <a:cs typeface="Arial"/>
              </a:rPr>
              <a:t>computational</a:t>
            </a:r>
            <a:r>
              <a:rPr sz="1800" spc="-5" dirty="0">
                <a:cs typeface="Arial"/>
              </a:rPr>
              <a:t> </a:t>
            </a:r>
            <a:r>
              <a:rPr sz="1800" dirty="0">
                <a:cs typeface="Arial"/>
              </a:rPr>
              <a:t>core </a:t>
            </a:r>
            <a:r>
              <a:rPr sz="1800" spc="90" dirty="0">
                <a:cs typeface="Arial"/>
              </a:rPr>
              <a:t>of</a:t>
            </a:r>
            <a:r>
              <a:rPr sz="1800" dirty="0">
                <a:cs typeface="Arial"/>
              </a:rPr>
              <a:t> </a:t>
            </a:r>
            <a:r>
              <a:rPr sz="1800" spc="-20" dirty="0">
                <a:cs typeface="Arial"/>
              </a:rPr>
              <a:t>code</a:t>
            </a:r>
            <a:endParaRPr sz="1800" dirty="0">
              <a:cs typeface="Arial"/>
            </a:endParaRPr>
          </a:p>
          <a:p>
            <a:pPr marL="836294" lvl="1" indent="-336550">
              <a:lnSpc>
                <a:spcPct val="100000"/>
              </a:lnSpc>
              <a:spcBef>
                <a:spcPts val="330"/>
              </a:spcBef>
              <a:buChar char="○"/>
              <a:tabLst>
                <a:tab pos="836294" algn="l"/>
                <a:tab pos="836930" algn="l"/>
              </a:tabLst>
            </a:pPr>
            <a:r>
              <a:rPr sz="1400" dirty="0">
                <a:cs typeface="Arial"/>
              </a:rPr>
              <a:t>Skin</a:t>
            </a:r>
            <a:r>
              <a:rPr sz="1400" spc="35" dirty="0">
                <a:cs typeface="Arial"/>
              </a:rPr>
              <a:t> </a:t>
            </a:r>
            <a:r>
              <a:rPr sz="1400" dirty="0">
                <a:cs typeface="Arial"/>
              </a:rPr>
              <a:t>and</a:t>
            </a:r>
            <a:r>
              <a:rPr sz="1400" spc="40" dirty="0">
                <a:cs typeface="Arial"/>
              </a:rPr>
              <a:t> </a:t>
            </a:r>
            <a:r>
              <a:rPr sz="1400" dirty="0">
                <a:cs typeface="Arial"/>
              </a:rPr>
              <a:t>Wrap</a:t>
            </a:r>
            <a:r>
              <a:rPr sz="1400" spc="40" dirty="0">
                <a:cs typeface="Arial"/>
              </a:rPr>
              <a:t> </a:t>
            </a:r>
            <a:r>
              <a:rPr sz="1400" spc="-25" dirty="0">
                <a:cs typeface="Arial"/>
              </a:rPr>
              <a:t>API</a:t>
            </a:r>
            <a:endParaRPr sz="1400" dirty="0">
              <a:cs typeface="Arial"/>
            </a:endParaRPr>
          </a:p>
          <a:p>
            <a:pPr marL="1293495" lvl="2" indent="-336550">
              <a:lnSpc>
                <a:spcPct val="100000"/>
              </a:lnSpc>
              <a:spcBef>
                <a:spcPts val="270"/>
              </a:spcBef>
              <a:buChar char="■"/>
              <a:tabLst>
                <a:tab pos="1293495" algn="l"/>
                <a:tab pos="1294130" algn="l"/>
              </a:tabLst>
            </a:pPr>
            <a:r>
              <a:rPr sz="1400" dirty="0">
                <a:cs typeface="Arial"/>
              </a:rPr>
              <a:t>Can</a:t>
            </a:r>
            <a:r>
              <a:rPr sz="1400" spc="75" dirty="0">
                <a:cs typeface="Arial"/>
              </a:rPr>
              <a:t> </a:t>
            </a:r>
            <a:r>
              <a:rPr sz="1400" dirty="0">
                <a:cs typeface="Arial"/>
              </a:rPr>
              <a:t>remove</a:t>
            </a:r>
            <a:r>
              <a:rPr sz="1400" spc="75" dirty="0">
                <a:cs typeface="Arial"/>
              </a:rPr>
              <a:t> </a:t>
            </a:r>
            <a:r>
              <a:rPr sz="1400" dirty="0">
                <a:cs typeface="Arial"/>
              </a:rPr>
              <a:t>dependencies</a:t>
            </a:r>
            <a:r>
              <a:rPr sz="1400" spc="75" dirty="0">
                <a:cs typeface="Arial"/>
              </a:rPr>
              <a:t> </a:t>
            </a:r>
            <a:r>
              <a:rPr sz="1400" spc="70" dirty="0">
                <a:cs typeface="Arial"/>
              </a:rPr>
              <a:t>on</a:t>
            </a:r>
            <a:r>
              <a:rPr sz="1400" spc="75" dirty="0">
                <a:cs typeface="Arial"/>
              </a:rPr>
              <a:t> </a:t>
            </a:r>
            <a:r>
              <a:rPr sz="1400" spc="-50" dirty="0">
                <a:cs typeface="Arial"/>
              </a:rPr>
              <a:t>API</a:t>
            </a:r>
            <a:r>
              <a:rPr sz="1400" spc="75" dirty="0">
                <a:cs typeface="Arial"/>
              </a:rPr>
              <a:t> </a:t>
            </a:r>
            <a:r>
              <a:rPr sz="1400" spc="-20" dirty="0">
                <a:cs typeface="Arial"/>
              </a:rPr>
              <a:t>Code</a:t>
            </a:r>
            <a:endParaRPr sz="1400" dirty="0">
              <a:cs typeface="Arial"/>
            </a:endParaRPr>
          </a:p>
          <a:p>
            <a:pPr marL="1293495" lvl="2" indent="-336550">
              <a:lnSpc>
                <a:spcPct val="100000"/>
              </a:lnSpc>
              <a:spcBef>
                <a:spcPts val="270"/>
              </a:spcBef>
              <a:buChar char="■"/>
              <a:tabLst>
                <a:tab pos="1293495" algn="l"/>
                <a:tab pos="1294130" algn="l"/>
              </a:tabLst>
            </a:pPr>
            <a:r>
              <a:rPr sz="1400" dirty="0">
                <a:cs typeface="Arial"/>
              </a:rPr>
              <a:t>Wrappers</a:t>
            </a:r>
            <a:r>
              <a:rPr sz="1400" spc="470" dirty="0">
                <a:cs typeface="Arial"/>
              </a:rPr>
              <a:t> </a:t>
            </a:r>
            <a:r>
              <a:rPr sz="1400" dirty="0">
                <a:cs typeface="Arial"/>
              </a:rPr>
              <a:t>can</a:t>
            </a:r>
            <a:r>
              <a:rPr sz="1400" spc="40" dirty="0">
                <a:cs typeface="Arial"/>
              </a:rPr>
              <a:t> </a:t>
            </a:r>
            <a:r>
              <a:rPr sz="1400" dirty="0">
                <a:cs typeface="Arial"/>
              </a:rPr>
              <a:t>allow</a:t>
            </a:r>
            <a:r>
              <a:rPr sz="1400" spc="45" dirty="0">
                <a:cs typeface="Arial"/>
              </a:rPr>
              <a:t> </a:t>
            </a:r>
            <a:r>
              <a:rPr sz="1400" dirty="0">
                <a:cs typeface="Arial"/>
              </a:rPr>
              <a:t>us</a:t>
            </a:r>
            <a:r>
              <a:rPr sz="1400" spc="40" dirty="0">
                <a:cs typeface="Arial"/>
              </a:rPr>
              <a:t> </a:t>
            </a:r>
            <a:r>
              <a:rPr sz="1400" spc="80" dirty="0">
                <a:cs typeface="Arial"/>
              </a:rPr>
              <a:t>to</a:t>
            </a:r>
            <a:r>
              <a:rPr sz="1400" spc="40" dirty="0">
                <a:cs typeface="Arial"/>
              </a:rPr>
              <a:t> </a:t>
            </a:r>
            <a:r>
              <a:rPr sz="1400" dirty="0">
                <a:cs typeface="Arial"/>
              </a:rPr>
              <a:t>use</a:t>
            </a:r>
            <a:r>
              <a:rPr sz="1400" spc="40" dirty="0">
                <a:cs typeface="Arial"/>
              </a:rPr>
              <a:t> </a:t>
            </a:r>
            <a:r>
              <a:rPr sz="1400" dirty="0">
                <a:cs typeface="Arial"/>
              </a:rPr>
              <a:t>fakes</a:t>
            </a:r>
            <a:r>
              <a:rPr sz="1400" spc="45" dirty="0">
                <a:cs typeface="Arial"/>
              </a:rPr>
              <a:t> </a:t>
            </a:r>
            <a:r>
              <a:rPr sz="1400" spc="55" dirty="0">
                <a:cs typeface="Arial"/>
              </a:rPr>
              <a:t>in</a:t>
            </a:r>
            <a:r>
              <a:rPr sz="1400" spc="40" dirty="0">
                <a:cs typeface="Arial"/>
              </a:rPr>
              <a:t> </a:t>
            </a:r>
            <a:r>
              <a:rPr sz="1400" spc="-10" dirty="0">
                <a:cs typeface="Arial"/>
              </a:rPr>
              <a:t>testing</a:t>
            </a:r>
            <a:endParaRPr sz="1400" dirty="0">
              <a:cs typeface="Arial"/>
            </a:endParaRPr>
          </a:p>
          <a:p>
            <a:pPr marL="836294" lvl="1" indent="-336550">
              <a:lnSpc>
                <a:spcPct val="100000"/>
              </a:lnSpc>
              <a:spcBef>
                <a:spcPts val="270"/>
              </a:spcBef>
              <a:buChar char="○"/>
              <a:tabLst>
                <a:tab pos="836294" algn="l"/>
                <a:tab pos="836930" algn="l"/>
              </a:tabLst>
            </a:pPr>
            <a:r>
              <a:rPr sz="1400" dirty="0">
                <a:cs typeface="Arial"/>
              </a:rPr>
              <a:t>Responsibility-Based</a:t>
            </a:r>
            <a:r>
              <a:rPr sz="1400" spc="215" dirty="0">
                <a:cs typeface="Arial"/>
              </a:rPr>
              <a:t> </a:t>
            </a:r>
            <a:r>
              <a:rPr sz="1400" spc="-10" dirty="0">
                <a:cs typeface="Arial"/>
              </a:rPr>
              <a:t>Extraction</a:t>
            </a:r>
            <a:endParaRPr sz="1400" dirty="0">
              <a:cs typeface="Arial"/>
            </a:endParaRPr>
          </a:p>
          <a:p>
            <a:pPr marL="379095" indent="-367030">
              <a:lnSpc>
                <a:spcPct val="100000"/>
              </a:lnSpc>
              <a:spcBef>
                <a:spcPts val="254"/>
              </a:spcBef>
              <a:buChar char="●"/>
              <a:tabLst>
                <a:tab pos="379095" algn="l"/>
                <a:tab pos="379730" algn="l"/>
              </a:tabLst>
            </a:pPr>
            <a:r>
              <a:rPr sz="1800" dirty="0">
                <a:cs typeface="Arial"/>
              </a:rPr>
              <a:t>Trade-</a:t>
            </a:r>
            <a:r>
              <a:rPr sz="1800" spc="55" dirty="0">
                <a:cs typeface="Arial"/>
              </a:rPr>
              <a:t>offs</a:t>
            </a:r>
            <a:r>
              <a:rPr sz="1800" dirty="0">
                <a:cs typeface="Arial"/>
              </a:rPr>
              <a:t> </a:t>
            </a:r>
            <a:r>
              <a:rPr sz="1800" spc="55" dirty="0">
                <a:cs typeface="Arial"/>
              </a:rPr>
              <a:t>between</a:t>
            </a:r>
            <a:r>
              <a:rPr sz="1800" dirty="0">
                <a:cs typeface="Arial"/>
              </a:rPr>
              <a:t> API  </a:t>
            </a:r>
            <a:r>
              <a:rPr sz="1800" spc="45" dirty="0">
                <a:cs typeface="Arial"/>
              </a:rPr>
              <a:t>Wrapping</a:t>
            </a:r>
            <a:r>
              <a:rPr sz="1800" spc="5" dirty="0">
                <a:cs typeface="Arial"/>
              </a:rPr>
              <a:t> </a:t>
            </a:r>
            <a:r>
              <a:rPr sz="1800" spc="60" dirty="0">
                <a:cs typeface="Arial"/>
              </a:rPr>
              <a:t>and</a:t>
            </a:r>
            <a:r>
              <a:rPr sz="1800" spc="-5" dirty="0">
                <a:cs typeface="Arial"/>
              </a:rPr>
              <a:t> </a:t>
            </a:r>
            <a:r>
              <a:rPr sz="1800" dirty="0">
                <a:cs typeface="Arial"/>
              </a:rPr>
              <a:t>Responsibility Based</a:t>
            </a:r>
            <a:r>
              <a:rPr sz="1800" spc="-5" dirty="0">
                <a:cs typeface="Arial"/>
              </a:rPr>
              <a:t> </a:t>
            </a:r>
            <a:r>
              <a:rPr sz="1800" spc="-10" dirty="0">
                <a:cs typeface="Arial"/>
              </a:rPr>
              <a:t>Extraction:</a:t>
            </a:r>
            <a:endParaRPr sz="1800" dirty="0">
              <a:cs typeface="Arial"/>
            </a:endParaRPr>
          </a:p>
          <a:p>
            <a:pPr marL="836294" lvl="1" indent="-336550">
              <a:lnSpc>
                <a:spcPct val="100000"/>
              </a:lnSpc>
              <a:spcBef>
                <a:spcPts val="330"/>
              </a:spcBef>
              <a:buChar char="○"/>
              <a:tabLst>
                <a:tab pos="836294" algn="l"/>
                <a:tab pos="836930" algn="l"/>
              </a:tabLst>
            </a:pPr>
            <a:r>
              <a:rPr sz="1400" dirty="0">
                <a:cs typeface="Arial"/>
              </a:rPr>
              <a:t>Skin</a:t>
            </a:r>
            <a:r>
              <a:rPr sz="1400" spc="10" dirty="0">
                <a:cs typeface="Arial"/>
              </a:rPr>
              <a:t> </a:t>
            </a:r>
            <a:r>
              <a:rPr sz="1400" dirty="0">
                <a:cs typeface="Arial"/>
              </a:rPr>
              <a:t>and</a:t>
            </a:r>
            <a:r>
              <a:rPr sz="1400" spc="15" dirty="0">
                <a:cs typeface="Arial"/>
              </a:rPr>
              <a:t> </a:t>
            </a:r>
            <a:r>
              <a:rPr sz="1400" spc="-20" dirty="0">
                <a:cs typeface="Arial"/>
              </a:rPr>
              <a:t>Wrap</a:t>
            </a:r>
            <a:endParaRPr sz="1400" dirty="0">
              <a:cs typeface="Arial"/>
            </a:endParaRPr>
          </a:p>
          <a:p>
            <a:pPr marL="1293495" lvl="2" indent="-336550">
              <a:lnSpc>
                <a:spcPct val="100000"/>
              </a:lnSpc>
              <a:spcBef>
                <a:spcPts val="270"/>
              </a:spcBef>
              <a:buChar char="■"/>
              <a:tabLst>
                <a:tab pos="1293495" algn="l"/>
                <a:tab pos="1294130" algn="l"/>
              </a:tabLst>
            </a:pPr>
            <a:r>
              <a:rPr sz="1400" spc="-50" dirty="0">
                <a:cs typeface="Arial"/>
              </a:rPr>
              <a:t>API</a:t>
            </a:r>
            <a:r>
              <a:rPr sz="1400" spc="-35" dirty="0">
                <a:cs typeface="Arial"/>
              </a:rPr>
              <a:t> </a:t>
            </a:r>
            <a:r>
              <a:rPr sz="1400" dirty="0">
                <a:cs typeface="Arial"/>
              </a:rPr>
              <a:t>is</a:t>
            </a:r>
            <a:r>
              <a:rPr sz="1400" spc="-35" dirty="0">
                <a:cs typeface="Arial"/>
              </a:rPr>
              <a:t> </a:t>
            </a:r>
            <a:r>
              <a:rPr sz="1400" spc="-20" dirty="0">
                <a:cs typeface="Arial"/>
              </a:rPr>
              <a:t>small</a:t>
            </a:r>
            <a:endParaRPr sz="1400" dirty="0">
              <a:cs typeface="Arial"/>
            </a:endParaRPr>
          </a:p>
          <a:p>
            <a:pPr marL="1293495" lvl="2" indent="-336550">
              <a:lnSpc>
                <a:spcPct val="100000"/>
              </a:lnSpc>
              <a:spcBef>
                <a:spcPts val="270"/>
              </a:spcBef>
              <a:buChar char="■"/>
              <a:tabLst>
                <a:tab pos="1293495" algn="l"/>
                <a:tab pos="1294130" algn="l"/>
              </a:tabLst>
            </a:pPr>
            <a:r>
              <a:rPr sz="1400" dirty="0">
                <a:cs typeface="Arial"/>
              </a:rPr>
              <a:t>You</a:t>
            </a:r>
            <a:r>
              <a:rPr sz="1400" spc="65" dirty="0">
                <a:cs typeface="Arial"/>
              </a:rPr>
              <a:t> </a:t>
            </a:r>
            <a:r>
              <a:rPr sz="1400" spc="60" dirty="0">
                <a:cs typeface="Arial"/>
              </a:rPr>
              <a:t>want</a:t>
            </a:r>
            <a:r>
              <a:rPr sz="1400" spc="65" dirty="0">
                <a:cs typeface="Arial"/>
              </a:rPr>
              <a:t> </a:t>
            </a:r>
            <a:r>
              <a:rPr sz="1400" spc="80" dirty="0">
                <a:cs typeface="Arial"/>
              </a:rPr>
              <a:t>to</a:t>
            </a:r>
            <a:r>
              <a:rPr sz="1400" spc="65" dirty="0">
                <a:cs typeface="Arial"/>
              </a:rPr>
              <a:t> </a:t>
            </a:r>
            <a:r>
              <a:rPr sz="1400" dirty="0">
                <a:cs typeface="Arial"/>
              </a:rPr>
              <a:t>completely</a:t>
            </a:r>
            <a:r>
              <a:rPr sz="1400" spc="65" dirty="0">
                <a:cs typeface="Arial"/>
              </a:rPr>
              <a:t> </a:t>
            </a:r>
            <a:r>
              <a:rPr sz="1400" dirty="0">
                <a:cs typeface="Arial"/>
              </a:rPr>
              <a:t>separate</a:t>
            </a:r>
            <a:r>
              <a:rPr sz="1400" spc="65" dirty="0">
                <a:cs typeface="Arial"/>
              </a:rPr>
              <a:t> </a:t>
            </a:r>
            <a:r>
              <a:rPr sz="1400" spc="80" dirty="0">
                <a:cs typeface="Arial"/>
              </a:rPr>
              <a:t>out</a:t>
            </a:r>
            <a:r>
              <a:rPr sz="1400" spc="65" dirty="0">
                <a:cs typeface="Arial"/>
              </a:rPr>
              <a:t> </a:t>
            </a:r>
            <a:r>
              <a:rPr sz="1400" dirty="0">
                <a:cs typeface="Arial"/>
              </a:rPr>
              <a:t>dependencies</a:t>
            </a:r>
            <a:r>
              <a:rPr sz="1400" spc="65" dirty="0">
                <a:cs typeface="Arial"/>
              </a:rPr>
              <a:t> </a:t>
            </a:r>
            <a:r>
              <a:rPr sz="1400" spc="70" dirty="0">
                <a:cs typeface="Arial"/>
              </a:rPr>
              <a:t>on</a:t>
            </a:r>
            <a:r>
              <a:rPr sz="1400" spc="65" dirty="0">
                <a:cs typeface="Arial"/>
              </a:rPr>
              <a:t> </a:t>
            </a:r>
            <a:r>
              <a:rPr sz="1400" dirty="0">
                <a:cs typeface="Arial"/>
              </a:rPr>
              <a:t>a</a:t>
            </a:r>
            <a:r>
              <a:rPr sz="1400" spc="65" dirty="0">
                <a:cs typeface="Arial"/>
              </a:rPr>
              <a:t> </a:t>
            </a:r>
            <a:r>
              <a:rPr sz="1400" spc="55" dirty="0">
                <a:cs typeface="Arial"/>
              </a:rPr>
              <a:t>third-</a:t>
            </a:r>
            <a:r>
              <a:rPr sz="1400" spc="50" dirty="0">
                <a:cs typeface="Arial"/>
              </a:rPr>
              <a:t>party</a:t>
            </a:r>
            <a:r>
              <a:rPr sz="1400" spc="65" dirty="0">
                <a:cs typeface="Arial"/>
              </a:rPr>
              <a:t> </a:t>
            </a:r>
            <a:r>
              <a:rPr sz="1400" spc="-10" dirty="0">
                <a:cs typeface="Arial"/>
              </a:rPr>
              <a:t>library</a:t>
            </a:r>
            <a:endParaRPr sz="1400" dirty="0">
              <a:cs typeface="Arial"/>
            </a:endParaRPr>
          </a:p>
          <a:p>
            <a:pPr marL="1293495" lvl="2" indent="-336550">
              <a:lnSpc>
                <a:spcPct val="100000"/>
              </a:lnSpc>
              <a:spcBef>
                <a:spcPts val="270"/>
              </a:spcBef>
              <a:buChar char="■"/>
              <a:tabLst>
                <a:tab pos="1293495" algn="l"/>
                <a:tab pos="1294130" algn="l"/>
              </a:tabLst>
            </a:pPr>
            <a:r>
              <a:rPr sz="1400" dirty="0">
                <a:cs typeface="Arial"/>
              </a:rPr>
              <a:t>You</a:t>
            </a:r>
            <a:r>
              <a:rPr sz="1400" spc="25" dirty="0">
                <a:cs typeface="Arial"/>
              </a:rPr>
              <a:t> </a:t>
            </a:r>
            <a:r>
              <a:rPr sz="1400" spc="65" dirty="0">
                <a:cs typeface="Arial"/>
              </a:rPr>
              <a:t>do</a:t>
            </a:r>
            <a:r>
              <a:rPr sz="1400" spc="25" dirty="0">
                <a:cs typeface="Arial"/>
              </a:rPr>
              <a:t> </a:t>
            </a:r>
            <a:r>
              <a:rPr sz="1400" spc="75" dirty="0">
                <a:cs typeface="Arial"/>
              </a:rPr>
              <a:t>not</a:t>
            </a:r>
            <a:r>
              <a:rPr sz="1400" spc="30" dirty="0">
                <a:cs typeface="Arial"/>
              </a:rPr>
              <a:t> </a:t>
            </a:r>
            <a:r>
              <a:rPr sz="1400" dirty="0">
                <a:cs typeface="Arial"/>
              </a:rPr>
              <a:t>have</a:t>
            </a:r>
            <a:r>
              <a:rPr sz="1400" spc="25" dirty="0">
                <a:cs typeface="Arial"/>
              </a:rPr>
              <a:t> </a:t>
            </a:r>
            <a:r>
              <a:rPr sz="1400" dirty="0">
                <a:cs typeface="Arial"/>
              </a:rPr>
              <a:t>tests</a:t>
            </a:r>
            <a:r>
              <a:rPr sz="1400" spc="25" dirty="0">
                <a:cs typeface="Arial"/>
              </a:rPr>
              <a:t> </a:t>
            </a:r>
            <a:r>
              <a:rPr sz="1400" dirty="0">
                <a:cs typeface="Arial"/>
              </a:rPr>
              <a:t>and</a:t>
            </a:r>
            <a:r>
              <a:rPr sz="1400" spc="30" dirty="0">
                <a:cs typeface="Arial"/>
              </a:rPr>
              <a:t> </a:t>
            </a:r>
            <a:r>
              <a:rPr sz="1400" dirty="0">
                <a:cs typeface="Arial"/>
              </a:rPr>
              <a:t>cannot</a:t>
            </a:r>
            <a:r>
              <a:rPr sz="1400" spc="25" dirty="0">
                <a:cs typeface="Arial"/>
              </a:rPr>
              <a:t> </a:t>
            </a:r>
            <a:r>
              <a:rPr sz="1400" spc="60" dirty="0">
                <a:cs typeface="Arial"/>
              </a:rPr>
              <a:t>write</a:t>
            </a:r>
            <a:r>
              <a:rPr sz="1400" spc="30" dirty="0">
                <a:cs typeface="Arial"/>
              </a:rPr>
              <a:t> </a:t>
            </a:r>
            <a:r>
              <a:rPr sz="1400" spc="75" dirty="0">
                <a:cs typeface="Arial"/>
              </a:rPr>
              <a:t>them</a:t>
            </a:r>
            <a:r>
              <a:rPr sz="1400" spc="25" dirty="0">
                <a:cs typeface="Arial"/>
              </a:rPr>
              <a:t> </a:t>
            </a:r>
            <a:r>
              <a:rPr sz="1400" dirty="0">
                <a:cs typeface="Arial"/>
              </a:rPr>
              <a:t>because</a:t>
            </a:r>
            <a:r>
              <a:rPr sz="1400" spc="25" dirty="0">
                <a:cs typeface="Arial"/>
              </a:rPr>
              <a:t> </a:t>
            </a:r>
            <a:r>
              <a:rPr sz="1400" spc="70" dirty="0">
                <a:cs typeface="Arial"/>
              </a:rPr>
              <a:t>of</a:t>
            </a:r>
            <a:r>
              <a:rPr sz="1400" spc="30" dirty="0">
                <a:cs typeface="Arial"/>
              </a:rPr>
              <a:t> </a:t>
            </a:r>
            <a:r>
              <a:rPr sz="1400" spc="55" dirty="0">
                <a:cs typeface="Arial"/>
              </a:rPr>
              <a:t>the</a:t>
            </a:r>
            <a:r>
              <a:rPr sz="1400" spc="25" dirty="0">
                <a:cs typeface="Arial"/>
              </a:rPr>
              <a:t> </a:t>
            </a:r>
            <a:r>
              <a:rPr sz="1400" spc="-25" dirty="0">
                <a:cs typeface="Arial"/>
              </a:rPr>
              <a:t>API</a:t>
            </a:r>
            <a:endParaRPr sz="1400" dirty="0">
              <a:cs typeface="Arial"/>
            </a:endParaRPr>
          </a:p>
          <a:p>
            <a:pPr marL="836294" lvl="1" indent="-336550">
              <a:lnSpc>
                <a:spcPct val="100000"/>
              </a:lnSpc>
              <a:spcBef>
                <a:spcPts val="270"/>
              </a:spcBef>
              <a:buChar char="○"/>
              <a:tabLst>
                <a:tab pos="836294" algn="l"/>
                <a:tab pos="836930" algn="l"/>
              </a:tabLst>
            </a:pPr>
            <a:r>
              <a:rPr sz="1400" dirty="0">
                <a:cs typeface="Arial"/>
              </a:rPr>
              <a:t>Responsibility-Based</a:t>
            </a:r>
            <a:r>
              <a:rPr sz="1400" spc="215" dirty="0">
                <a:cs typeface="Arial"/>
              </a:rPr>
              <a:t> </a:t>
            </a:r>
            <a:r>
              <a:rPr sz="1400" spc="-10" dirty="0">
                <a:cs typeface="Arial"/>
              </a:rPr>
              <a:t>Extraction</a:t>
            </a:r>
            <a:endParaRPr sz="1400" dirty="0">
              <a:cs typeface="Arial"/>
            </a:endParaRPr>
          </a:p>
          <a:p>
            <a:pPr marL="1293495" lvl="2" indent="-336550">
              <a:lnSpc>
                <a:spcPct val="100000"/>
              </a:lnSpc>
              <a:spcBef>
                <a:spcPts val="270"/>
              </a:spcBef>
              <a:buChar char="■"/>
              <a:tabLst>
                <a:tab pos="1293495" algn="l"/>
                <a:tab pos="1294130" algn="l"/>
              </a:tabLst>
            </a:pPr>
            <a:r>
              <a:rPr sz="1400" dirty="0">
                <a:cs typeface="Arial"/>
              </a:rPr>
              <a:t>The</a:t>
            </a:r>
            <a:r>
              <a:rPr sz="1400" spc="-40" dirty="0">
                <a:cs typeface="Arial"/>
              </a:rPr>
              <a:t> </a:t>
            </a:r>
            <a:r>
              <a:rPr sz="1400" spc="-50" dirty="0">
                <a:cs typeface="Arial"/>
              </a:rPr>
              <a:t>API</a:t>
            </a:r>
            <a:r>
              <a:rPr sz="1400" spc="-35" dirty="0">
                <a:cs typeface="Arial"/>
              </a:rPr>
              <a:t> </a:t>
            </a:r>
            <a:r>
              <a:rPr sz="1400" dirty="0">
                <a:cs typeface="Arial"/>
              </a:rPr>
              <a:t>is</a:t>
            </a:r>
            <a:r>
              <a:rPr sz="1400" spc="-35" dirty="0">
                <a:cs typeface="Arial"/>
              </a:rPr>
              <a:t> </a:t>
            </a:r>
            <a:r>
              <a:rPr sz="1400" spc="-10" dirty="0">
                <a:cs typeface="Arial"/>
              </a:rPr>
              <a:t>complicated</a:t>
            </a:r>
            <a:endParaRPr sz="1400" dirty="0">
              <a:cs typeface="Arial"/>
            </a:endParaRPr>
          </a:p>
          <a:p>
            <a:pPr marL="1293495" lvl="2" indent="-336550">
              <a:lnSpc>
                <a:spcPct val="100000"/>
              </a:lnSpc>
              <a:spcBef>
                <a:spcPts val="270"/>
              </a:spcBef>
              <a:buChar char="■"/>
              <a:tabLst>
                <a:tab pos="1293495" algn="l"/>
                <a:tab pos="1294130" algn="l"/>
              </a:tabLst>
            </a:pPr>
            <a:r>
              <a:rPr sz="1400" dirty="0">
                <a:cs typeface="Arial"/>
              </a:rPr>
              <a:t>You</a:t>
            </a:r>
            <a:r>
              <a:rPr sz="1400" spc="35" dirty="0">
                <a:cs typeface="Arial"/>
              </a:rPr>
              <a:t> </a:t>
            </a:r>
            <a:r>
              <a:rPr sz="1400" dirty="0">
                <a:cs typeface="Arial"/>
              </a:rPr>
              <a:t>have</a:t>
            </a:r>
            <a:r>
              <a:rPr sz="1400" spc="40" dirty="0">
                <a:cs typeface="Arial"/>
              </a:rPr>
              <a:t> </a:t>
            </a:r>
            <a:r>
              <a:rPr sz="1400" dirty="0">
                <a:cs typeface="Arial"/>
              </a:rPr>
              <a:t>a</a:t>
            </a:r>
            <a:r>
              <a:rPr sz="1400" spc="35" dirty="0">
                <a:cs typeface="Arial"/>
              </a:rPr>
              <a:t> </a:t>
            </a:r>
            <a:r>
              <a:rPr sz="1400" spc="65" dirty="0">
                <a:cs typeface="Arial"/>
              </a:rPr>
              <a:t>tool</a:t>
            </a:r>
            <a:r>
              <a:rPr sz="1400" spc="40" dirty="0">
                <a:cs typeface="Arial"/>
              </a:rPr>
              <a:t> </a:t>
            </a:r>
            <a:r>
              <a:rPr sz="1400" spc="65" dirty="0">
                <a:cs typeface="Arial"/>
              </a:rPr>
              <a:t>that</a:t>
            </a:r>
            <a:r>
              <a:rPr sz="1400" spc="35" dirty="0">
                <a:cs typeface="Arial"/>
              </a:rPr>
              <a:t> </a:t>
            </a:r>
            <a:r>
              <a:rPr sz="1400" dirty="0">
                <a:cs typeface="Arial"/>
              </a:rPr>
              <a:t>provides</a:t>
            </a:r>
            <a:r>
              <a:rPr sz="1400" spc="40" dirty="0">
                <a:cs typeface="Arial"/>
              </a:rPr>
              <a:t> </a:t>
            </a:r>
            <a:r>
              <a:rPr sz="1400" dirty="0">
                <a:cs typeface="Arial"/>
              </a:rPr>
              <a:t>a</a:t>
            </a:r>
            <a:r>
              <a:rPr sz="1400" spc="40" dirty="0">
                <a:cs typeface="Arial"/>
              </a:rPr>
              <a:t> </a:t>
            </a:r>
            <a:r>
              <a:rPr sz="1400" dirty="0">
                <a:cs typeface="Arial"/>
              </a:rPr>
              <a:t>safe</a:t>
            </a:r>
            <a:r>
              <a:rPr sz="1400" spc="35" dirty="0">
                <a:cs typeface="Arial"/>
              </a:rPr>
              <a:t> </a:t>
            </a:r>
            <a:r>
              <a:rPr sz="1400" dirty="0">
                <a:cs typeface="Arial"/>
              </a:rPr>
              <a:t>extract</a:t>
            </a:r>
            <a:r>
              <a:rPr sz="1400" spc="40" dirty="0">
                <a:cs typeface="Arial"/>
              </a:rPr>
              <a:t> </a:t>
            </a:r>
            <a:r>
              <a:rPr sz="1400" spc="70" dirty="0">
                <a:cs typeface="Arial"/>
              </a:rPr>
              <a:t>method</a:t>
            </a:r>
            <a:r>
              <a:rPr sz="1400" spc="35" dirty="0">
                <a:cs typeface="Arial"/>
              </a:rPr>
              <a:t> </a:t>
            </a:r>
            <a:r>
              <a:rPr sz="1400" spc="50" dirty="0">
                <a:cs typeface="Arial"/>
              </a:rPr>
              <a:t>support</a:t>
            </a:r>
            <a:endParaRPr sz="1400" dirty="0">
              <a:cs typeface="Arial"/>
            </a:endParaRPr>
          </a:p>
        </p:txBody>
      </p:sp>
      <p:sp>
        <p:nvSpPr>
          <p:cNvPr id="5" name="TextBox 4">
            <a:extLst>
              <a:ext uri="{FF2B5EF4-FFF2-40B4-BE49-F238E27FC236}">
                <a16:creationId xmlns:a16="http://schemas.microsoft.com/office/drawing/2014/main" id="{4FC90EAE-4521-4E7F-B0AA-5B6D4BA4C823}"/>
              </a:ext>
            </a:extLst>
          </p:cNvPr>
          <p:cNvSpPr txBox="1"/>
          <p:nvPr/>
        </p:nvSpPr>
        <p:spPr>
          <a:xfrm>
            <a:off x="685800" y="0"/>
            <a:ext cx="65532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My Application is All API Calls</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875620" y="841772"/>
            <a:ext cx="4665209" cy="1790700"/>
          </a:xfrm>
        </p:spPr>
        <p:txBody>
          <a:bodyPr/>
          <a:lstStyle/>
          <a:p>
            <a:r>
              <a:rPr lang="en-US" dirty="0"/>
              <a:t>Chapter 16</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875620" y="2701529"/>
            <a:ext cx="4665208" cy="1685414"/>
          </a:xfrm>
        </p:spPr>
        <p:txBody>
          <a:bodyPr>
            <a:normAutofit/>
          </a:bodyPr>
          <a:lstStyle/>
          <a:p>
            <a:r>
              <a:rPr lang="en-US" dirty="0"/>
              <a:t>I Don’t Understand the Code Well Enough to Change It</a:t>
            </a:r>
          </a:p>
        </p:txBody>
      </p:sp>
    </p:spTree>
    <p:extLst>
      <p:ext uri="{BB962C8B-B14F-4D97-AF65-F5344CB8AC3E}">
        <p14:creationId xmlns:p14="http://schemas.microsoft.com/office/powerpoint/2010/main" val="339184588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idx="1"/>
          </p:nvPr>
        </p:nvSpPr>
        <p:spPr>
          <a:xfrm>
            <a:off x="381000" y="1276350"/>
            <a:ext cx="7334387" cy="2525111"/>
          </a:xfrm>
          <a:prstGeom prst="rect">
            <a:avLst/>
          </a:prstGeom>
        </p:spPr>
        <p:txBody>
          <a:bodyPr vert="horz" wrap="square" lIns="0" tIns="12700" rIns="0" bIns="0" rtlCol="0">
            <a:spAutoFit/>
          </a:bodyPr>
          <a:lstStyle/>
          <a:p>
            <a:pPr marL="432434" marR="5080" indent="-367030">
              <a:lnSpc>
                <a:spcPct val="114599"/>
              </a:lnSpc>
              <a:spcBef>
                <a:spcPts val="100"/>
              </a:spcBef>
              <a:buChar char="●"/>
              <a:tabLst>
                <a:tab pos="432434" algn="l"/>
                <a:tab pos="433070" algn="l"/>
              </a:tabLst>
            </a:pPr>
            <a:r>
              <a:rPr dirty="0"/>
              <a:t>Start</a:t>
            </a:r>
            <a:r>
              <a:rPr spc="30" dirty="0"/>
              <a:t> </a:t>
            </a:r>
            <a:r>
              <a:rPr spc="60" dirty="0"/>
              <a:t>drawing</a:t>
            </a:r>
            <a:r>
              <a:rPr spc="20" dirty="0"/>
              <a:t> </a:t>
            </a:r>
            <a:r>
              <a:rPr spc="50" dirty="0"/>
              <a:t>pictures</a:t>
            </a:r>
            <a:r>
              <a:rPr spc="30" dirty="0"/>
              <a:t> </a:t>
            </a:r>
            <a:r>
              <a:rPr spc="60" dirty="0"/>
              <a:t>and</a:t>
            </a:r>
            <a:r>
              <a:rPr spc="25" dirty="0"/>
              <a:t> </a:t>
            </a:r>
            <a:r>
              <a:rPr dirty="0"/>
              <a:t>making</a:t>
            </a:r>
            <a:r>
              <a:rPr spc="25" dirty="0"/>
              <a:t> </a:t>
            </a:r>
            <a:r>
              <a:rPr spc="50" dirty="0"/>
              <a:t>notes</a:t>
            </a:r>
            <a:r>
              <a:rPr spc="30" dirty="0"/>
              <a:t> </a:t>
            </a:r>
            <a:r>
              <a:rPr spc="65" dirty="0"/>
              <a:t>when</a:t>
            </a:r>
            <a:r>
              <a:rPr spc="25" dirty="0"/>
              <a:t> </a:t>
            </a:r>
            <a:r>
              <a:rPr spc="45" dirty="0"/>
              <a:t>reading</a:t>
            </a:r>
            <a:r>
              <a:rPr spc="25" dirty="0"/>
              <a:t> </a:t>
            </a:r>
            <a:r>
              <a:rPr spc="85" dirty="0"/>
              <a:t>through</a:t>
            </a:r>
            <a:r>
              <a:rPr spc="25" dirty="0"/>
              <a:t> </a:t>
            </a:r>
            <a:r>
              <a:rPr dirty="0"/>
              <a:t>code</a:t>
            </a:r>
            <a:r>
              <a:rPr spc="30" dirty="0"/>
              <a:t> </a:t>
            </a:r>
            <a:r>
              <a:rPr spc="-20" dirty="0"/>
              <a:t>gets </a:t>
            </a:r>
            <a:r>
              <a:rPr spc="-10" dirty="0"/>
              <a:t>confusing</a:t>
            </a:r>
          </a:p>
          <a:p>
            <a:pPr marL="432434" indent="-367030">
              <a:lnSpc>
                <a:spcPct val="100000"/>
              </a:lnSpc>
              <a:spcBef>
                <a:spcPts val="315"/>
              </a:spcBef>
              <a:buChar char="●"/>
              <a:tabLst>
                <a:tab pos="432434" algn="l"/>
                <a:tab pos="433070" algn="l"/>
              </a:tabLst>
            </a:pPr>
            <a:r>
              <a:rPr spc="50" dirty="0"/>
              <a:t>Write</a:t>
            </a:r>
            <a:r>
              <a:rPr spc="10" dirty="0"/>
              <a:t> </a:t>
            </a:r>
            <a:r>
              <a:rPr spc="85" dirty="0"/>
              <a:t>down</a:t>
            </a:r>
            <a:r>
              <a:rPr spc="10" dirty="0"/>
              <a:t> </a:t>
            </a:r>
            <a:r>
              <a:rPr spc="75" dirty="0"/>
              <a:t>the</a:t>
            </a:r>
            <a:r>
              <a:rPr spc="10" dirty="0"/>
              <a:t> </a:t>
            </a:r>
            <a:r>
              <a:rPr dirty="0"/>
              <a:t>names</a:t>
            </a:r>
            <a:r>
              <a:rPr spc="15" dirty="0"/>
              <a:t> </a:t>
            </a:r>
            <a:r>
              <a:rPr spc="90" dirty="0"/>
              <a:t>of</a:t>
            </a:r>
            <a:r>
              <a:rPr spc="5" dirty="0"/>
              <a:t> </a:t>
            </a:r>
            <a:r>
              <a:rPr spc="50" dirty="0"/>
              <a:t>things</a:t>
            </a:r>
            <a:r>
              <a:rPr spc="15" dirty="0"/>
              <a:t> </a:t>
            </a:r>
            <a:r>
              <a:rPr spc="90" dirty="0"/>
              <a:t>that</a:t>
            </a:r>
            <a:r>
              <a:rPr spc="10" dirty="0"/>
              <a:t> </a:t>
            </a:r>
            <a:r>
              <a:rPr dirty="0"/>
              <a:t>seem</a:t>
            </a:r>
            <a:r>
              <a:rPr spc="15" dirty="0"/>
              <a:t> </a:t>
            </a:r>
            <a:r>
              <a:rPr spc="85" dirty="0"/>
              <a:t>important</a:t>
            </a:r>
          </a:p>
          <a:p>
            <a:pPr marL="432434" marR="238760" indent="-367030">
              <a:lnSpc>
                <a:spcPct val="114599"/>
              </a:lnSpc>
              <a:buChar char="●"/>
              <a:tabLst>
                <a:tab pos="432434" algn="l"/>
                <a:tab pos="433070" algn="l"/>
              </a:tabLst>
            </a:pPr>
            <a:r>
              <a:rPr dirty="0"/>
              <a:t>Can</a:t>
            </a:r>
            <a:r>
              <a:rPr spc="10" dirty="0"/>
              <a:t> </a:t>
            </a:r>
            <a:r>
              <a:rPr spc="55" dirty="0"/>
              <a:t>help</a:t>
            </a:r>
            <a:r>
              <a:rPr spc="15" dirty="0"/>
              <a:t> </a:t>
            </a:r>
            <a:r>
              <a:rPr spc="55" dirty="0"/>
              <a:t>you</a:t>
            </a:r>
            <a:r>
              <a:rPr spc="15" dirty="0"/>
              <a:t> </a:t>
            </a:r>
            <a:r>
              <a:rPr dirty="0"/>
              <a:t>explain</a:t>
            </a:r>
            <a:r>
              <a:rPr spc="15" dirty="0"/>
              <a:t> </a:t>
            </a:r>
            <a:r>
              <a:rPr spc="105" dirty="0"/>
              <a:t>to</a:t>
            </a:r>
            <a:r>
              <a:rPr spc="25" dirty="0"/>
              <a:t> </a:t>
            </a:r>
            <a:r>
              <a:rPr spc="65" dirty="0"/>
              <a:t>others</a:t>
            </a:r>
            <a:r>
              <a:rPr spc="20" dirty="0"/>
              <a:t> </a:t>
            </a:r>
            <a:r>
              <a:rPr spc="75" dirty="0"/>
              <a:t>the</a:t>
            </a:r>
            <a:r>
              <a:rPr spc="20" dirty="0"/>
              <a:t> </a:t>
            </a:r>
            <a:r>
              <a:rPr dirty="0"/>
              <a:t>way</a:t>
            </a:r>
            <a:r>
              <a:rPr spc="15" dirty="0"/>
              <a:t> </a:t>
            </a:r>
            <a:r>
              <a:rPr spc="55" dirty="0"/>
              <a:t>you</a:t>
            </a:r>
            <a:r>
              <a:rPr spc="15" dirty="0"/>
              <a:t> </a:t>
            </a:r>
            <a:r>
              <a:rPr dirty="0"/>
              <a:t>believe</a:t>
            </a:r>
            <a:r>
              <a:rPr spc="20" dirty="0"/>
              <a:t> </a:t>
            </a:r>
            <a:r>
              <a:rPr spc="50" dirty="0"/>
              <a:t>things</a:t>
            </a:r>
            <a:r>
              <a:rPr spc="20" dirty="0"/>
              <a:t> </a:t>
            </a:r>
            <a:r>
              <a:rPr dirty="0"/>
              <a:t>are</a:t>
            </a:r>
            <a:r>
              <a:rPr spc="20" dirty="0"/>
              <a:t> </a:t>
            </a:r>
            <a:r>
              <a:rPr spc="40" dirty="0"/>
              <a:t>occurring </a:t>
            </a:r>
            <a:r>
              <a:rPr spc="60" dirty="0"/>
              <a:t>and</a:t>
            </a:r>
            <a:r>
              <a:rPr spc="-35" dirty="0"/>
              <a:t> </a:t>
            </a:r>
            <a:r>
              <a:rPr spc="65" dirty="0"/>
              <a:t>identify</a:t>
            </a:r>
            <a:r>
              <a:rPr spc="-35" dirty="0"/>
              <a:t> </a:t>
            </a:r>
            <a:r>
              <a:rPr spc="75" dirty="0"/>
              <a:t>the</a:t>
            </a:r>
            <a:r>
              <a:rPr spc="-30" dirty="0"/>
              <a:t> </a:t>
            </a:r>
            <a:r>
              <a:rPr spc="50" dirty="0"/>
              <a:t>relationships</a:t>
            </a:r>
            <a:r>
              <a:rPr spc="-30" dirty="0"/>
              <a:t> </a:t>
            </a:r>
            <a:r>
              <a:rPr spc="70" dirty="0"/>
              <a:t>in</a:t>
            </a:r>
            <a:r>
              <a:rPr spc="-30" dirty="0"/>
              <a:t> </a:t>
            </a:r>
            <a:r>
              <a:rPr spc="75" dirty="0"/>
              <a:t>your</a:t>
            </a:r>
            <a:r>
              <a:rPr spc="-30" dirty="0"/>
              <a:t> </a:t>
            </a:r>
            <a:r>
              <a:rPr spc="-20" dirty="0"/>
              <a:t>code</a:t>
            </a:r>
          </a:p>
          <a:p>
            <a:pPr marL="432434" marR="199390" indent="-367030">
              <a:lnSpc>
                <a:spcPct val="114599"/>
              </a:lnSpc>
              <a:buChar char="●"/>
              <a:tabLst>
                <a:tab pos="432434" algn="l"/>
                <a:tab pos="433070" algn="l"/>
              </a:tabLst>
            </a:pPr>
            <a:r>
              <a:rPr dirty="0"/>
              <a:t>You</a:t>
            </a:r>
            <a:r>
              <a:rPr spc="-15" dirty="0"/>
              <a:t> </a:t>
            </a:r>
            <a:r>
              <a:rPr dirty="0"/>
              <a:t>may</a:t>
            </a:r>
            <a:r>
              <a:rPr spc="-10" dirty="0"/>
              <a:t> </a:t>
            </a:r>
            <a:r>
              <a:rPr dirty="0"/>
              <a:t>be</a:t>
            </a:r>
            <a:r>
              <a:rPr spc="-10" dirty="0"/>
              <a:t> </a:t>
            </a:r>
            <a:r>
              <a:rPr dirty="0"/>
              <a:t>able</a:t>
            </a:r>
            <a:r>
              <a:rPr spc="-5" dirty="0"/>
              <a:t> </a:t>
            </a:r>
            <a:r>
              <a:rPr spc="105" dirty="0"/>
              <a:t>to</a:t>
            </a:r>
            <a:r>
              <a:rPr spc="-5" dirty="0"/>
              <a:t> </a:t>
            </a:r>
            <a:r>
              <a:rPr spc="65" dirty="0"/>
              <a:t>identify</a:t>
            </a:r>
            <a:r>
              <a:rPr spc="-15" dirty="0"/>
              <a:t> </a:t>
            </a:r>
            <a:r>
              <a:rPr spc="75" dirty="0"/>
              <a:t>the</a:t>
            </a:r>
            <a:r>
              <a:rPr spc="-5" dirty="0"/>
              <a:t> </a:t>
            </a:r>
            <a:r>
              <a:rPr spc="65" dirty="0"/>
              <a:t>structure</a:t>
            </a:r>
            <a:r>
              <a:rPr spc="-10" dirty="0"/>
              <a:t> </a:t>
            </a:r>
            <a:r>
              <a:rPr spc="90" dirty="0"/>
              <a:t>of</a:t>
            </a:r>
            <a:r>
              <a:rPr spc="-10" dirty="0"/>
              <a:t> </a:t>
            </a:r>
            <a:r>
              <a:rPr spc="75" dirty="0"/>
              <a:t>your</a:t>
            </a:r>
            <a:r>
              <a:rPr spc="-5" dirty="0"/>
              <a:t> </a:t>
            </a:r>
            <a:r>
              <a:rPr dirty="0"/>
              <a:t>code,</a:t>
            </a:r>
            <a:r>
              <a:rPr spc="-10" dirty="0"/>
              <a:t> </a:t>
            </a:r>
            <a:r>
              <a:rPr spc="100" dirty="0"/>
              <a:t>or</a:t>
            </a:r>
            <a:r>
              <a:rPr spc="-5" dirty="0"/>
              <a:t> </a:t>
            </a:r>
            <a:r>
              <a:rPr dirty="0"/>
              <a:t>see</a:t>
            </a:r>
            <a:r>
              <a:rPr spc="-10" dirty="0"/>
              <a:t> </a:t>
            </a:r>
            <a:r>
              <a:rPr spc="90" dirty="0"/>
              <a:t>that</a:t>
            </a:r>
            <a:r>
              <a:rPr spc="-5" dirty="0"/>
              <a:t> </a:t>
            </a:r>
            <a:r>
              <a:rPr spc="90" dirty="0"/>
              <a:t>it</a:t>
            </a:r>
            <a:r>
              <a:rPr spc="-5" dirty="0"/>
              <a:t> </a:t>
            </a:r>
            <a:r>
              <a:rPr spc="-25" dirty="0"/>
              <a:t>has </a:t>
            </a:r>
            <a:r>
              <a:rPr spc="85" dirty="0"/>
              <a:t>no</a:t>
            </a:r>
            <a:r>
              <a:rPr spc="-30" dirty="0"/>
              <a:t> </a:t>
            </a:r>
            <a:r>
              <a:rPr spc="55" dirty="0"/>
              <a:t>structure</a:t>
            </a:r>
          </a:p>
        </p:txBody>
      </p:sp>
      <p:sp>
        <p:nvSpPr>
          <p:cNvPr id="5" name="TextBox 4">
            <a:extLst>
              <a:ext uri="{FF2B5EF4-FFF2-40B4-BE49-F238E27FC236}">
                <a16:creationId xmlns:a16="http://schemas.microsoft.com/office/drawing/2014/main" id="{4AC80F08-79A6-449C-8A97-13A99535B009}"/>
              </a:ext>
            </a:extLst>
          </p:cNvPr>
          <p:cNvSpPr txBox="1"/>
          <p:nvPr/>
        </p:nvSpPr>
        <p:spPr>
          <a:xfrm>
            <a:off x="762000" y="2095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Notes/Sketching </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200" y="1123950"/>
            <a:ext cx="7627620" cy="3157855"/>
          </a:xfrm>
          <a:prstGeom prst="rect">
            <a:avLst/>
          </a:prstGeom>
        </p:spPr>
        <p:txBody>
          <a:bodyPr vert="horz" wrap="square" lIns="0" tIns="52704" rIns="0" bIns="0" rtlCol="0">
            <a:spAutoFit/>
          </a:bodyPr>
          <a:lstStyle/>
          <a:p>
            <a:pPr marL="379095" indent="-367030">
              <a:lnSpc>
                <a:spcPct val="100000"/>
              </a:lnSpc>
              <a:spcBef>
                <a:spcPts val="414"/>
              </a:spcBef>
              <a:buChar char="●"/>
              <a:tabLst>
                <a:tab pos="379095" algn="l"/>
                <a:tab pos="379730" algn="l"/>
              </a:tabLst>
            </a:pPr>
            <a:r>
              <a:rPr sz="1800" b="1" dirty="0">
                <a:cs typeface="Arial"/>
              </a:rPr>
              <a:t>Listing</a:t>
            </a:r>
            <a:r>
              <a:rPr sz="1800" b="1" spc="-20" dirty="0">
                <a:cs typeface="Arial"/>
              </a:rPr>
              <a:t> </a:t>
            </a:r>
            <a:r>
              <a:rPr sz="1800" b="1" spc="100" dirty="0">
                <a:cs typeface="Arial"/>
              </a:rPr>
              <a:t>Markup</a:t>
            </a:r>
            <a:r>
              <a:rPr sz="1800" b="1" spc="5" dirty="0">
                <a:cs typeface="Arial"/>
              </a:rPr>
              <a:t> </a:t>
            </a:r>
            <a:r>
              <a:rPr sz="1800" dirty="0">
                <a:cs typeface="Arial"/>
              </a:rPr>
              <a:t>is</a:t>
            </a:r>
            <a:r>
              <a:rPr sz="1800" spc="-10" dirty="0">
                <a:cs typeface="Arial"/>
              </a:rPr>
              <a:t> </a:t>
            </a:r>
            <a:r>
              <a:rPr sz="1800" spc="50" dirty="0">
                <a:cs typeface="Arial"/>
              </a:rPr>
              <a:t>useful</a:t>
            </a:r>
            <a:r>
              <a:rPr sz="1800" spc="-15" dirty="0">
                <a:cs typeface="Arial"/>
              </a:rPr>
              <a:t> </a:t>
            </a:r>
            <a:r>
              <a:rPr sz="1800" spc="105" dirty="0">
                <a:cs typeface="Arial"/>
              </a:rPr>
              <a:t>to</a:t>
            </a:r>
            <a:r>
              <a:rPr sz="1800" spc="-10" dirty="0">
                <a:cs typeface="Arial"/>
              </a:rPr>
              <a:t> </a:t>
            </a:r>
            <a:r>
              <a:rPr sz="1800" dirty="0">
                <a:cs typeface="Arial"/>
              </a:rPr>
              <a:t>use</a:t>
            </a:r>
            <a:r>
              <a:rPr sz="1800" spc="-10" dirty="0">
                <a:cs typeface="Arial"/>
              </a:rPr>
              <a:t> </a:t>
            </a:r>
            <a:r>
              <a:rPr sz="1800" spc="90" dirty="0">
                <a:cs typeface="Arial"/>
              </a:rPr>
              <a:t>with</a:t>
            </a:r>
            <a:r>
              <a:rPr sz="1800" spc="-15" dirty="0">
                <a:cs typeface="Arial"/>
              </a:rPr>
              <a:t> </a:t>
            </a:r>
            <a:r>
              <a:rPr sz="1800" dirty="0">
                <a:cs typeface="Arial"/>
              </a:rPr>
              <a:t>very</a:t>
            </a:r>
            <a:r>
              <a:rPr sz="1800" spc="-15" dirty="0">
                <a:cs typeface="Arial"/>
              </a:rPr>
              <a:t> </a:t>
            </a:r>
            <a:r>
              <a:rPr sz="1800" spc="50" dirty="0">
                <a:cs typeface="Arial"/>
              </a:rPr>
              <a:t>long</a:t>
            </a:r>
            <a:r>
              <a:rPr sz="1800" spc="-15" dirty="0">
                <a:cs typeface="Arial"/>
              </a:rPr>
              <a:t> </a:t>
            </a:r>
            <a:r>
              <a:rPr sz="1800" spc="60" dirty="0">
                <a:cs typeface="Arial"/>
              </a:rPr>
              <a:t>methods</a:t>
            </a:r>
            <a:endParaRPr sz="1800" dirty="0">
              <a:cs typeface="Arial"/>
            </a:endParaRPr>
          </a:p>
          <a:p>
            <a:pPr marL="379095" indent="-367030">
              <a:lnSpc>
                <a:spcPct val="100000"/>
              </a:lnSpc>
              <a:spcBef>
                <a:spcPts val="315"/>
              </a:spcBef>
              <a:buChar char="●"/>
              <a:tabLst>
                <a:tab pos="379095" algn="l"/>
                <a:tab pos="379730" algn="l"/>
              </a:tabLst>
            </a:pPr>
            <a:r>
              <a:rPr sz="1800" dirty="0">
                <a:cs typeface="Arial"/>
              </a:rPr>
              <a:t>Use</a:t>
            </a:r>
            <a:r>
              <a:rPr sz="1800" spc="-35" dirty="0">
                <a:cs typeface="Arial"/>
              </a:rPr>
              <a:t> </a:t>
            </a:r>
            <a:r>
              <a:rPr sz="1800" spc="45" dirty="0">
                <a:cs typeface="Arial"/>
              </a:rPr>
              <a:t>depends</a:t>
            </a:r>
            <a:r>
              <a:rPr sz="1800" spc="-35" dirty="0">
                <a:cs typeface="Arial"/>
              </a:rPr>
              <a:t> </a:t>
            </a:r>
            <a:r>
              <a:rPr sz="1800" spc="90" dirty="0">
                <a:cs typeface="Arial"/>
              </a:rPr>
              <a:t>on</a:t>
            </a:r>
            <a:r>
              <a:rPr sz="1800" spc="-40" dirty="0">
                <a:cs typeface="Arial"/>
              </a:rPr>
              <a:t> </a:t>
            </a:r>
            <a:r>
              <a:rPr sz="1800" spc="75" dirty="0">
                <a:cs typeface="Arial"/>
              </a:rPr>
              <a:t>what</a:t>
            </a:r>
            <a:r>
              <a:rPr sz="1800" spc="-35" dirty="0">
                <a:cs typeface="Arial"/>
              </a:rPr>
              <a:t> </a:t>
            </a:r>
            <a:r>
              <a:rPr sz="1800" spc="55" dirty="0">
                <a:cs typeface="Arial"/>
              </a:rPr>
              <a:t>you</a:t>
            </a:r>
            <a:r>
              <a:rPr sz="1800" spc="-40" dirty="0">
                <a:cs typeface="Arial"/>
              </a:rPr>
              <a:t> </a:t>
            </a:r>
            <a:r>
              <a:rPr sz="1800" spc="75" dirty="0">
                <a:cs typeface="Arial"/>
              </a:rPr>
              <a:t>want</a:t>
            </a:r>
            <a:r>
              <a:rPr sz="1800" spc="-35" dirty="0">
                <a:cs typeface="Arial"/>
              </a:rPr>
              <a:t> </a:t>
            </a:r>
            <a:r>
              <a:rPr sz="1800" spc="105" dirty="0">
                <a:cs typeface="Arial"/>
              </a:rPr>
              <a:t>to</a:t>
            </a:r>
            <a:r>
              <a:rPr sz="1800" spc="-35" dirty="0">
                <a:cs typeface="Arial"/>
              </a:rPr>
              <a:t> </a:t>
            </a:r>
            <a:r>
              <a:rPr sz="1800" spc="55" dirty="0">
                <a:cs typeface="Arial"/>
              </a:rPr>
              <a:t>understand</a:t>
            </a:r>
            <a:endParaRPr sz="1800" dirty="0">
              <a:cs typeface="Arial"/>
            </a:endParaRPr>
          </a:p>
          <a:p>
            <a:pPr marL="379095" indent="-367030">
              <a:lnSpc>
                <a:spcPct val="100000"/>
              </a:lnSpc>
              <a:spcBef>
                <a:spcPts val="315"/>
              </a:spcBef>
              <a:buChar char="●"/>
              <a:tabLst>
                <a:tab pos="379095" algn="l"/>
                <a:tab pos="379730" algn="l"/>
              </a:tabLst>
            </a:pPr>
            <a:r>
              <a:rPr sz="1800" dirty="0">
                <a:cs typeface="Arial"/>
              </a:rPr>
              <a:t>Separating</a:t>
            </a:r>
            <a:r>
              <a:rPr sz="1800" spc="190" dirty="0">
                <a:cs typeface="Arial"/>
              </a:rPr>
              <a:t> </a:t>
            </a:r>
            <a:r>
              <a:rPr sz="1800" spc="-10" dirty="0">
                <a:cs typeface="Arial"/>
              </a:rPr>
              <a:t>Responsibilities</a:t>
            </a:r>
            <a:endParaRPr sz="1800" dirty="0">
              <a:cs typeface="Arial"/>
            </a:endParaRPr>
          </a:p>
          <a:p>
            <a:pPr marL="836294" lvl="1" indent="-336550">
              <a:lnSpc>
                <a:spcPct val="100000"/>
              </a:lnSpc>
              <a:spcBef>
                <a:spcPts val="330"/>
              </a:spcBef>
              <a:buChar char="○"/>
              <a:tabLst>
                <a:tab pos="836294" algn="l"/>
                <a:tab pos="836930" algn="l"/>
              </a:tabLst>
            </a:pPr>
            <a:r>
              <a:rPr sz="1400" dirty="0">
                <a:cs typeface="Arial"/>
              </a:rPr>
              <a:t>Use</a:t>
            </a:r>
            <a:r>
              <a:rPr sz="1400" spc="20" dirty="0">
                <a:cs typeface="Arial"/>
              </a:rPr>
              <a:t> </a:t>
            </a:r>
            <a:r>
              <a:rPr sz="1400" dirty="0">
                <a:cs typeface="Arial"/>
              </a:rPr>
              <a:t>a</a:t>
            </a:r>
            <a:r>
              <a:rPr sz="1400" spc="25" dirty="0">
                <a:cs typeface="Arial"/>
              </a:rPr>
              <a:t> </a:t>
            </a:r>
            <a:r>
              <a:rPr sz="1400" spc="60" dirty="0">
                <a:cs typeface="Arial"/>
              </a:rPr>
              <a:t>marker</a:t>
            </a:r>
            <a:r>
              <a:rPr sz="1400" spc="25" dirty="0">
                <a:cs typeface="Arial"/>
              </a:rPr>
              <a:t> </a:t>
            </a:r>
            <a:r>
              <a:rPr sz="1400" spc="80" dirty="0">
                <a:cs typeface="Arial"/>
              </a:rPr>
              <a:t>to</a:t>
            </a:r>
            <a:r>
              <a:rPr sz="1400" spc="20" dirty="0">
                <a:cs typeface="Arial"/>
              </a:rPr>
              <a:t> </a:t>
            </a:r>
            <a:r>
              <a:rPr sz="1400" spc="55" dirty="0">
                <a:cs typeface="Arial"/>
              </a:rPr>
              <a:t>group</a:t>
            </a:r>
            <a:r>
              <a:rPr sz="1400" spc="25" dirty="0">
                <a:cs typeface="Arial"/>
              </a:rPr>
              <a:t> </a:t>
            </a:r>
            <a:r>
              <a:rPr sz="1400" dirty="0">
                <a:cs typeface="Arial"/>
              </a:rPr>
              <a:t>things</a:t>
            </a:r>
            <a:r>
              <a:rPr sz="1400" spc="25" dirty="0">
                <a:cs typeface="Arial"/>
              </a:rPr>
              <a:t> </a:t>
            </a:r>
            <a:r>
              <a:rPr sz="1400" dirty="0">
                <a:cs typeface="Arial"/>
              </a:rPr>
              <a:t>-</a:t>
            </a:r>
            <a:r>
              <a:rPr sz="1400" spc="20" dirty="0">
                <a:cs typeface="Arial"/>
              </a:rPr>
              <a:t> </a:t>
            </a:r>
            <a:r>
              <a:rPr sz="1400" dirty="0">
                <a:cs typeface="Arial"/>
              </a:rPr>
              <a:t>color</a:t>
            </a:r>
            <a:r>
              <a:rPr sz="1400" spc="25" dirty="0">
                <a:cs typeface="Arial"/>
              </a:rPr>
              <a:t> </a:t>
            </a:r>
            <a:r>
              <a:rPr sz="1400" spc="-10" dirty="0">
                <a:cs typeface="Arial"/>
              </a:rPr>
              <a:t>coding</a:t>
            </a:r>
            <a:endParaRPr sz="1400" dirty="0">
              <a:cs typeface="Arial"/>
            </a:endParaRPr>
          </a:p>
          <a:p>
            <a:pPr marL="379095" indent="-367030">
              <a:lnSpc>
                <a:spcPct val="100000"/>
              </a:lnSpc>
              <a:spcBef>
                <a:spcPts val="254"/>
              </a:spcBef>
              <a:buChar char="●"/>
              <a:tabLst>
                <a:tab pos="379095" algn="l"/>
                <a:tab pos="379730" algn="l"/>
              </a:tabLst>
            </a:pPr>
            <a:r>
              <a:rPr sz="1800" spc="50" dirty="0">
                <a:cs typeface="Arial"/>
              </a:rPr>
              <a:t>Understanding</a:t>
            </a:r>
            <a:r>
              <a:rPr sz="1800" spc="-40" dirty="0">
                <a:cs typeface="Arial"/>
              </a:rPr>
              <a:t> </a:t>
            </a:r>
            <a:r>
              <a:rPr sz="1800" spc="85" dirty="0">
                <a:cs typeface="Arial"/>
              </a:rPr>
              <a:t>Method</a:t>
            </a:r>
            <a:r>
              <a:rPr sz="1800" spc="-35" dirty="0">
                <a:cs typeface="Arial"/>
              </a:rPr>
              <a:t> </a:t>
            </a:r>
            <a:r>
              <a:rPr sz="1800" spc="35" dirty="0">
                <a:cs typeface="Arial"/>
              </a:rPr>
              <a:t>Structure</a:t>
            </a:r>
            <a:endParaRPr sz="1800" dirty="0">
              <a:cs typeface="Arial"/>
            </a:endParaRPr>
          </a:p>
          <a:p>
            <a:pPr marL="836294" lvl="1" indent="-336550">
              <a:lnSpc>
                <a:spcPct val="100000"/>
              </a:lnSpc>
              <a:spcBef>
                <a:spcPts val="330"/>
              </a:spcBef>
              <a:buChar char="○"/>
              <a:tabLst>
                <a:tab pos="836294" algn="l"/>
                <a:tab pos="836930" algn="l"/>
              </a:tabLst>
            </a:pPr>
            <a:r>
              <a:rPr sz="1400" dirty="0">
                <a:cs typeface="Arial"/>
              </a:rPr>
              <a:t>Line</a:t>
            </a:r>
            <a:r>
              <a:rPr sz="1400" spc="50" dirty="0">
                <a:cs typeface="Arial"/>
              </a:rPr>
              <a:t> </a:t>
            </a:r>
            <a:r>
              <a:rPr sz="1400" spc="75" dirty="0">
                <a:cs typeface="Arial"/>
              </a:rPr>
              <a:t>up</a:t>
            </a:r>
            <a:r>
              <a:rPr sz="1400" spc="55" dirty="0">
                <a:cs typeface="Arial"/>
              </a:rPr>
              <a:t> </a:t>
            </a:r>
            <a:r>
              <a:rPr sz="1400" dirty="0">
                <a:cs typeface="Arial"/>
              </a:rPr>
              <a:t>blocks</a:t>
            </a:r>
            <a:r>
              <a:rPr sz="1400" spc="55" dirty="0">
                <a:cs typeface="Arial"/>
              </a:rPr>
              <a:t> </a:t>
            </a:r>
            <a:r>
              <a:rPr sz="1400" dirty="0">
                <a:cs typeface="Arial"/>
              </a:rPr>
              <a:t>by</a:t>
            </a:r>
            <a:r>
              <a:rPr sz="1400" spc="55" dirty="0">
                <a:cs typeface="Arial"/>
              </a:rPr>
              <a:t> </a:t>
            </a:r>
            <a:r>
              <a:rPr sz="1400" dirty="0">
                <a:cs typeface="Arial"/>
              </a:rPr>
              <a:t>drawing</a:t>
            </a:r>
            <a:r>
              <a:rPr sz="1400" spc="55" dirty="0">
                <a:cs typeface="Arial"/>
              </a:rPr>
              <a:t> </a:t>
            </a:r>
            <a:r>
              <a:rPr sz="1400" dirty="0">
                <a:cs typeface="Arial"/>
              </a:rPr>
              <a:t>lines</a:t>
            </a:r>
            <a:r>
              <a:rPr sz="1400" spc="55" dirty="0">
                <a:cs typeface="Arial"/>
              </a:rPr>
              <a:t> </a:t>
            </a:r>
            <a:r>
              <a:rPr sz="1400" spc="90" dirty="0">
                <a:cs typeface="Arial"/>
              </a:rPr>
              <a:t>from</a:t>
            </a:r>
            <a:r>
              <a:rPr sz="1400" spc="55" dirty="0">
                <a:cs typeface="Arial"/>
              </a:rPr>
              <a:t> the </a:t>
            </a:r>
            <a:r>
              <a:rPr sz="1400" dirty="0">
                <a:cs typeface="Arial"/>
              </a:rPr>
              <a:t>beginning</a:t>
            </a:r>
            <a:r>
              <a:rPr sz="1400" spc="55" dirty="0">
                <a:cs typeface="Arial"/>
              </a:rPr>
              <a:t> </a:t>
            </a:r>
            <a:r>
              <a:rPr sz="1400" spc="80" dirty="0">
                <a:cs typeface="Arial"/>
              </a:rPr>
              <a:t>to</a:t>
            </a:r>
            <a:r>
              <a:rPr sz="1400" spc="55" dirty="0">
                <a:cs typeface="Arial"/>
              </a:rPr>
              <a:t> </a:t>
            </a:r>
            <a:r>
              <a:rPr sz="1400" spc="50" dirty="0">
                <a:cs typeface="Arial"/>
              </a:rPr>
              <a:t>end</a:t>
            </a:r>
            <a:r>
              <a:rPr sz="1400" spc="55" dirty="0">
                <a:cs typeface="Arial"/>
              </a:rPr>
              <a:t> </a:t>
            </a:r>
            <a:r>
              <a:rPr sz="1400" spc="70" dirty="0">
                <a:cs typeface="Arial"/>
              </a:rPr>
              <a:t>of</a:t>
            </a:r>
            <a:r>
              <a:rPr sz="1400" spc="55" dirty="0">
                <a:cs typeface="Arial"/>
              </a:rPr>
              <a:t> </a:t>
            </a:r>
            <a:r>
              <a:rPr sz="1400" spc="-10" dirty="0">
                <a:cs typeface="Arial"/>
              </a:rPr>
              <a:t>blocks</a:t>
            </a:r>
            <a:endParaRPr sz="1400" dirty="0">
              <a:cs typeface="Arial"/>
            </a:endParaRPr>
          </a:p>
          <a:p>
            <a:pPr marL="379095" indent="-367030">
              <a:lnSpc>
                <a:spcPct val="100000"/>
              </a:lnSpc>
              <a:spcBef>
                <a:spcPts val="254"/>
              </a:spcBef>
              <a:buChar char="●"/>
              <a:tabLst>
                <a:tab pos="379095" algn="l"/>
                <a:tab pos="379730" algn="l"/>
              </a:tabLst>
            </a:pPr>
            <a:r>
              <a:rPr sz="1800" dirty="0">
                <a:cs typeface="Arial"/>
              </a:rPr>
              <a:t>Extract</a:t>
            </a:r>
            <a:r>
              <a:rPr sz="1800" spc="135" dirty="0">
                <a:cs typeface="Arial"/>
              </a:rPr>
              <a:t> </a:t>
            </a:r>
            <a:r>
              <a:rPr sz="1800" spc="55" dirty="0">
                <a:cs typeface="Arial"/>
              </a:rPr>
              <a:t>Methods</a:t>
            </a:r>
            <a:endParaRPr sz="1800" dirty="0">
              <a:cs typeface="Arial"/>
            </a:endParaRPr>
          </a:p>
          <a:p>
            <a:pPr marL="836294" lvl="1" indent="-336550">
              <a:lnSpc>
                <a:spcPct val="100000"/>
              </a:lnSpc>
              <a:spcBef>
                <a:spcPts val="330"/>
              </a:spcBef>
              <a:buChar char="○"/>
              <a:tabLst>
                <a:tab pos="836294" algn="l"/>
                <a:tab pos="836930" algn="l"/>
              </a:tabLst>
            </a:pPr>
            <a:r>
              <a:rPr sz="1400" dirty="0">
                <a:cs typeface="Arial"/>
              </a:rPr>
              <a:t>Circle</a:t>
            </a:r>
            <a:r>
              <a:rPr sz="1400" spc="50" dirty="0">
                <a:cs typeface="Arial"/>
              </a:rPr>
              <a:t> </a:t>
            </a:r>
            <a:r>
              <a:rPr sz="1400" dirty="0">
                <a:cs typeface="Arial"/>
              </a:rPr>
              <a:t>code</a:t>
            </a:r>
            <a:r>
              <a:rPr sz="1400" spc="55" dirty="0">
                <a:cs typeface="Arial"/>
              </a:rPr>
              <a:t> </a:t>
            </a:r>
            <a:r>
              <a:rPr sz="1400" dirty="0">
                <a:cs typeface="Arial"/>
              </a:rPr>
              <a:t>you</a:t>
            </a:r>
            <a:r>
              <a:rPr sz="1400" spc="50" dirty="0">
                <a:cs typeface="Arial"/>
              </a:rPr>
              <a:t> </a:t>
            </a:r>
            <a:r>
              <a:rPr sz="1400" spc="60" dirty="0">
                <a:cs typeface="Arial"/>
              </a:rPr>
              <a:t>want</a:t>
            </a:r>
            <a:r>
              <a:rPr sz="1400" spc="55" dirty="0">
                <a:cs typeface="Arial"/>
              </a:rPr>
              <a:t> </a:t>
            </a:r>
            <a:r>
              <a:rPr sz="1400" spc="80" dirty="0">
                <a:cs typeface="Arial"/>
              </a:rPr>
              <a:t>to</a:t>
            </a:r>
            <a:r>
              <a:rPr sz="1400" spc="50" dirty="0">
                <a:cs typeface="Arial"/>
              </a:rPr>
              <a:t> </a:t>
            </a:r>
            <a:r>
              <a:rPr sz="1400" dirty="0">
                <a:cs typeface="Arial"/>
              </a:rPr>
              <a:t>extract</a:t>
            </a:r>
            <a:r>
              <a:rPr sz="1400" spc="55" dirty="0">
                <a:cs typeface="Arial"/>
              </a:rPr>
              <a:t> </a:t>
            </a:r>
            <a:r>
              <a:rPr sz="1400" dirty="0">
                <a:cs typeface="Arial"/>
              </a:rPr>
              <a:t>and</a:t>
            </a:r>
            <a:r>
              <a:rPr sz="1400" spc="50" dirty="0">
                <a:cs typeface="Arial"/>
              </a:rPr>
              <a:t> identify</a:t>
            </a:r>
            <a:r>
              <a:rPr sz="1400" spc="55" dirty="0">
                <a:cs typeface="Arial"/>
              </a:rPr>
              <a:t> </a:t>
            </a:r>
            <a:r>
              <a:rPr sz="1400" spc="-10" dirty="0">
                <a:cs typeface="Arial"/>
              </a:rPr>
              <a:t>coupling</a:t>
            </a:r>
            <a:endParaRPr sz="1400" dirty="0">
              <a:cs typeface="Arial"/>
            </a:endParaRPr>
          </a:p>
          <a:p>
            <a:pPr marL="379095" indent="-367030">
              <a:lnSpc>
                <a:spcPct val="100000"/>
              </a:lnSpc>
              <a:spcBef>
                <a:spcPts val="254"/>
              </a:spcBef>
              <a:buChar char="●"/>
              <a:tabLst>
                <a:tab pos="379095" algn="l"/>
                <a:tab pos="379730" algn="l"/>
              </a:tabLst>
            </a:pPr>
            <a:r>
              <a:rPr sz="1800" spc="50" dirty="0">
                <a:cs typeface="Arial"/>
              </a:rPr>
              <a:t>Understanding</a:t>
            </a:r>
            <a:r>
              <a:rPr sz="1800" spc="-40" dirty="0">
                <a:cs typeface="Arial"/>
              </a:rPr>
              <a:t> </a:t>
            </a:r>
            <a:r>
              <a:rPr sz="1800" spc="75" dirty="0">
                <a:cs typeface="Arial"/>
              </a:rPr>
              <a:t>the</a:t>
            </a:r>
            <a:r>
              <a:rPr sz="1800" spc="-30" dirty="0">
                <a:cs typeface="Arial"/>
              </a:rPr>
              <a:t> </a:t>
            </a:r>
            <a:r>
              <a:rPr sz="1800" dirty="0">
                <a:cs typeface="Arial"/>
              </a:rPr>
              <a:t>Effects</a:t>
            </a:r>
            <a:r>
              <a:rPr sz="1800" spc="-30" dirty="0">
                <a:cs typeface="Arial"/>
              </a:rPr>
              <a:t> </a:t>
            </a:r>
            <a:r>
              <a:rPr sz="1800" spc="90" dirty="0">
                <a:cs typeface="Arial"/>
              </a:rPr>
              <a:t>of</a:t>
            </a:r>
            <a:r>
              <a:rPr sz="1800" spc="-35" dirty="0">
                <a:cs typeface="Arial"/>
              </a:rPr>
              <a:t> </a:t>
            </a:r>
            <a:r>
              <a:rPr sz="1800" dirty="0">
                <a:cs typeface="Arial"/>
              </a:rPr>
              <a:t>a</a:t>
            </a:r>
            <a:r>
              <a:rPr sz="1800" spc="-30" dirty="0">
                <a:cs typeface="Arial"/>
              </a:rPr>
              <a:t> </a:t>
            </a:r>
            <a:r>
              <a:rPr sz="1800" spc="-10" dirty="0">
                <a:cs typeface="Arial"/>
              </a:rPr>
              <a:t>Change</a:t>
            </a:r>
            <a:endParaRPr sz="1800" dirty="0">
              <a:cs typeface="Arial"/>
            </a:endParaRPr>
          </a:p>
          <a:p>
            <a:pPr marL="836294" lvl="1" indent="-336550">
              <a:lnSpc>
                <a:spcPct val="100000"/>
              </a:lnSpc>
              <a:spcBef>
                <a:spcPts val="330"/>
              </a:spcBef>
              <a:buChar char="○"/>
              <a:tabLst>
                <a:tab pos="836294" algn="l"/>
                <a:tab pos="836930" algn="l"/>
              </a:tabLst>
            </a:pPr>
            <a:r>
              <a:rPr sz="1400" spc="50" dirty="0">
                <a:cs typeface="Arial"/>
              </a:rPr>
              <a:t>Mark</a:t>
            </a:r>
            <a:r>
              <a:rPr sz="1400" spc="30" dirty="0">
                <a:cs typeface="Arial"/>
              </a:rPr>
              <a:t> </a:t>
            </a:r>
            <a:r>
              <a:rPr sz="1400" dirty="0">
                <a:cs typeface="Arial"/>
              </a:rPr>
              <a:t>lines</a:t>
            </a:r>
            <a:r>
              <a:rPr sz="1400" spc="35" dirty="0">
                <a:cs typeface="Arial"/>
              </a:rPr>
              <a:t> </a:t>
            </a:r>
            <a:r>
              <a:rPr sz="1400" spc="70" dirty="0">
                <a:cs typeface="Arial"/>
              </a:rPr>
              <a:t>of</a:t>
            </a:r>
            <a:r>
              <a:rPr sz="1400" spc="35" dirty="0">
                <a:cs typeface="Arial"/>
              </a:rPr>
              <a:t> </a:t>
            </a:r>
            <a:r>
              <a:rPr sz="1400" dirty="0">
                <a:cs typeface="Arial"/>
              </a:rPr>
              <a:t>code</a:t>
            </a:r>
            <a:r>
              <a:rPr sz="1400" spc="35" dirty="0">
                <a:cs typeface="Arial"/>
              </a:rPr>
              <a:t> </a:t>
            </a:r>
            <a:r>
              <a:rPr sz="1400" dirty="0">
                <a:cs typeface="Arial"/>
              </a:rPr>
              <a:t>you</a:t>
            </a:r>
            <a:r>
              <a:rPr sz="1400" spc="35" dirty="0">
                <a:cs typeface="Arial"/>
              </a:rPr>
              <a:t> </a:t>
            </a:r>
            <a:r>
              <a:rPr sz="1400" spc="60" dirty="0">
                <a:cs typeface="Arial"/>
              </a:rPr>
              <a:t>want</a:t>
            </a:r>
            <a:r>
              <a:rPr sz="1400" spc="35" dirty="0">
                <a:cs typeface="Arial"/>
              </a:rPr>
              <a:t> </a:t>
            </a:r>
            <a:r>
              <a:rPr sz="1400" spc="80" dirty="0">
                <a:cs typeface="Arial"/>
              </a:rPr>
              <a:t>to</a:t>
            </a:r>
            <a:r>
              <a:rPr sz="1400" spc="30" dirty="0">
                <a:cs typeface="Arial"/>
              </a:rPr>
              <a:t> </a:t>
            </a:r>
            <a:r>
              <a:rPr sz="1400" dirty="0">
                <a:cs typeface="Arial"/>
              </a:rPr>
              <a:t>change</a:t>
            </a:r>
            <a:r>
              <a:rPr sz="1400" spc="35" dirty="0">
                <a:cs typeface="Arial"/>
              </a:rPr>
              <a:t> </a:t>
            </a:r>
            <a:r>
              <a:rPr sz="1400" dirty="0">
                <a:cs typeface="Arial"/>
              </a:rPr>
              <a:t>and</a:t>
            </a:r>
            <a:r>
              <a:rPr sz="1400" spc="35" dirty="0">
                <a:cs typeface="Arial"/>
              </a:rPr>
              <a:t> </a:t>
            </a:r>
            <a:r>
              <a:rPr sz="1400" spc="60" dirty="0">
                <a:cs typeface="Arial"/>
              </a:rPr>
              <a:t>mark</a:t>
            </a:r>
            <a:r>
              <a:rPr sz="1400" spc="35" dirty="0">
                <a:cs typeface="Arial"/>
              </a:rPr>
              <a:t> </a:t>
            </a:r>
            <a:r>
              <a:rPr sz="1400" dirty="0">
                <a:cs typeface="Arial"/>
              </a:rPr>
              <a:t>all</a:t>
            </a:r>
            <a:r>
              <a:rPr sz="1400" spc="35" dirty="0">
                <a:cs typeface="Arial"/>
              </a:rPr>
              <a:t> </a:t>
            </a:r>
            <a:r>
              <a:rPr sz="1400" spc="55" dirty="0">
                <a:cs typeface="Arial"/>
              </a:rPr>
              <a:t>the</a:t>
            </a:r>
            <a:r>
              <a:rPr sz="1400" spc="35" dirty="0">
                <a:cs typeface="Arial"/>
              </a:rPr>
              <a:t> </a:t>
            </a:r>
            <a:r>
              <a:rPr sz="1400" dirty="0">
                <a:cs typeface="Arial"/>
              </a:rPr>
              <a:t>variables</a:t>
            </a:r>
            <a:r>
              <a:rPr sz="1400" spc="30" dirty="0">
                <a:cs typeface="Arial"/>
              </a:rPr>
              <a:t> </a:t>
            </a:r>
            <a:r>
              <a:rPr sz="1400" spc="65" dirty="0">
                <a:cs typeface="Arial"/>
              </a:rPr>
              <a:t>that</a:t>
            </a:r>
            <a:r>
              <a:rPr sz="1400" spc="35" dirty="0">
                <a:cs typeface="Arial"/>
              </a:rPr>
              <a:t> </a:t>
            </a:r>
            <a:r>
              <a:rPr sz="1400" dirty="0">
                <a:cs typeface="Arial"/>
              </a:rPr>
              <a:t>are</a:t>
            </a:r>
            <a:r>
              <a:rPr sz="1400" spc="35" dirty="0">
                <a:cs typeface="Arial"/>
              </a:rPr>
              <a:t> </a:t>
            </a:r>
            <a:r>
              <a:rPr sz="1400" spc="-10" dirty="0">
                <a:cs typeface="Arial"/>
              </a:rPr>
              <a:t>affected</a:t>
            </a:r>
            <a:endParaRPr sz="1400" dirty="0">
              <a:cs typeface="Arial"/>
            </a:endParaRPr>
          </a:p>
          <a:p>
            <a:pPr marL="836294" lvl="1" indent="-336550">
              <a:lnSpc>
                <a:spcPct val="100000"/>
              </a:lnSpc>
              <a:spcBef>
                <a:spcPts val="270"/>
              </a:spcBef>
              <a:buChar char="○"/>
              <a:tabLst>
                <a:tab pos="836294" algn="l"/>
                <a:tab pos="836930" algn="l"/>
              </a:tabLst>
            </a:pPr>
            <a:r>
              <a:rPr sz="1400" dirty="0">
                <a:cs typeface="Arial"/>
              </a:rPr>
              <a:t>This</a:t>
            </a:r>
            <a:r>
              <a:rPr sz="1400" spc="30" dirty="0">
                <a:cs typeface="Arial"/>
              </a:rPr>
              <a:t> </a:t>
            </a:r>
            <a:r>
              <a:rPr sz="1400" dirty="0">
                <a:cs typeface="Arial"/>
              </a:rPr>
              <a:t>helps</a:t>
            </a:r>
            <a:r>
              <a:rPr sz="1400" spc="30" dirty="0">
                <a:cs typeface="Arial"/>
              </a:rPr>
              <a:t> </a:t>
            </a:r>
            <a:r>
              <a:rPr sz="1400" spc="50" dirty="0">
                <a:cs typeface="Arial"/>
              </a:rPr>
              <a:t>identify</a:t>
            </a:r>
            <a:r>
              <a:rPr sz="1400" spc="30" dirty="0">
                <a:cs typeface="Arial"/>
              </a:rPr>
              <a:t> </a:t>
            </a:r>
            <a:r>
              <a:rPr sz="1400" spc="60" dirty="0">
                <a:cs typeface="Arial"/>
              </a:rPr>
              <a:t>what</a:t>
            </a:r>
            <a:r>
              <a:rPr sz="1400" spc="30" dirty="0">
                <a:cs typeface="Arial"/>
              </a:rPr>
              <a:t> </a:t>
            </a:r>
            <a:r>
              <a:rPr sz="1400" dirty="0">
                <a:cs typeface="Arial"/>
              </a:rPr>
              <a:t>all</a:t>
            </a:r>
            <a:r>
              <a:rPr sz="1400" spc="30" dirty="0">
                <a:cs typeface="Arial"/>
              </a:rPr>
              <a:t> </a:t>
            </a:r>
            <a:r>
              <a:rPr sz="1400" dirty="0">
                <a:cs typeface="Arial"/>
              </a:rPr>
              <a:t>needs</a:t>
            </a:r>
            <a:r>
              <a:rPr sz="1400" spc="30" dirty="0">
                <a:cs typeface="Arial"/>
              </a:rPr>
              <a:t> </a:t>
            </a:r>
            <a:r>
              <a:rPr sz="1400" spc="80" dirty="0">
                <a:cs typeface="Arial"/>
              </a:rPr>
              <a:t>to</a:t>
            </a:r>
            <a:r>
              <a:rPr sz="1400" spc="30" dirty="0">
                <a:cs typeface="Arial"/>
              </a:rPr>
              <a:t> </a:t>
            </a:r>
            <a:r>
              <a:rPr sz="1400" dirty="0">
                <a:cs typeface="Arial"/>
              </a:rPr>
              <a:t>be</a:t>
            </a:r>
            <a:r>
              <a:rPr sz="1400" spc="30" dirty="0">
                <a:cs typeface="Arial"/>
              </a:rPr>
              <a:t> </a:t>
            </a:r>
            <a:r>
              <a:rPr sz="1400" dirty="0">
                <a:cs typeface="Arial"/>
              </a:rPr>
              <a:t>covered</a:t>
            </a:r>
            <a:r>
              <a:rPr sz="1400" spc="30" dirty="0">
                <a:cs typeface="Arial"/>
              </a:rPr>
              <a:t> </a:t>
            </a:r>
            <a:r>
              <a:rPr sz="1400" dirty="0">
                <a:cs typeface="Arial"/>
              </a:rPr>
              <a:t>by</a:t>
            </a:r>
            <a:r>
              <a:rPr sz="1400" spc="30" dirty="0">
                <a:cs typeface="Arial"/>
              </a:rPr>
              <a:t> </a:t>
            </a:r>
            <a:r>
              <a:rPr sz="1400" dirty="0">
                <a:cs typeface="Arial"/>
              </a:rPr>
              <a:t>a</a:t>
            </a:r>
            <a:r>
              <a:rPr sz="1400" spc="30" dirty="0">
                <a:cs typeface="Arial"/>
              </a:rPr>
              <a:t> </a:t>
            </a:r>
            <a:r>
              <a:rPr sz="1400" spc="-20" dirty="0">
                <a:cs typeface="Arial"/>
              </a:rPr>
              <a:t>test</a:t>
            </a:r>
            <a:endParaRPr sz="1400" dirty="0">
              <a:cs typeface="Arial"/>
            </a:endParaRPr>
          </a:p>
        </p:txBody>
      </p:sp>
      <p:sp>
        <p:nvSpPr>
          <p:cNvPr id="5" name="TextBox 4">
            <a:extLst>
              <a:ext uri="{FF2B5EF4-FFF2-40B4-BE49-F238E27FC236}">
                <a16:creationId xmlns:a16="http://schemas.microsoft.com/office/drawing/2014/main" id="{8C64A3F3-3377-4166-A6B2-4527851548BC}"/>
              </a:ext>
            </a:extLst>
          </p:cNvPr>
          <p:cNvSpPr txBox="1"/>
          <p:nvPr/>
        </p:nvSpPr>
        <p:spPr>
          <a:xfrm>
            <a:off x="838200" y="1333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Listing Markup</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5249" y="1290200"/>
            <a:ext cx="8092440" cy="2854325"/>
          </a:xfrm>
          <a:prstGeom prst="rect">
            <a:avLst/>
          </a:prstGeom>
        </p:spPr>
        <p:txBody>
          <a:bodyPr vert="horz" wrap="square" lIns="0" tIns="52704" rIns="0" bIns="0" rtlCol="0">
            <a:spAutoFit/>
          </a:bodyPr>
          <a:lstStyle/>
          <a:p>
            <a:pPr marL="379095" indent="-367030">
              <a:lnSpc>
                <a:spcPct val="100000"/>
              </a:lnSpc>
              <a:spcBef>
                <a:spcPts val="414"/>
              </a:spcBef>
              <a:buChar char="●"/>
              <a:tabLst>
                <a:tab pos="379095" algn="l"/>
                <a:tab pos="379730" algn="l"/>
              </a:tabLst>
            </a:pPr>
            <a:r>
              <a:rPr sz="1800" dirty="0">
                <a:cs typeface="Arial"/>
              </a:rPr>
              <a:t>Best</a:t>
            </a:r>
            <a:r>
              <a:rPr sz="1800" spc="-5" dirty="0">
                <a:cs typeface="Arial"/>
              </a:rPr>
              <a:t> </a:t>
            </a:r>
            <a:r>
              <a:rPr sz="1800" spc="55" dirty="0">
                <a:cs typeface="Arial"/>
              </a:rPr>
              <a:t>technique</a:t>
            </a:r>
            <a:r>
              <a:rPr sz="1800" spc="-5" dirty="0">
                <a:cs typeface="Arial"/>
              </a:rPr>
              <a:t> </a:t>
            </a:r>
            <a:r>
              <a:rPr sz="1800" spc="100" dirty="0">
                <a:cs typeface="Arial"/>
              </a:rPr>
              <a:t>for</a:t>
            </a:r>
            <a:r>
              <a:rPr sz="1800" spc="-5" dirty="0">
                <a:cs typeface="Arial"/>
              </a:rPr>
              <a:t> </a:t>
            </a:r>
            <a:r>
              <a:rPr sz="1800" spc="45" dirty="0">
                <a:cs typeface="Arial"/>
              </a:rPr>
              <a:t>learning</a:t>
            </a:r>
            <a:r>
              <a:rPr sz="1800" spc="-5" dirty="0">
                <a:cs typeface="Arial"/>
              </a:rPr>
              <a:t> </a:t>
            </a:r>
            <a:r>
              <a:rPr sz="1800" spc="80" dirty="0">
                <a:cs typeface="Arial"/>
              </a:rPr>
              <a:t>about</a:t>
            </a:r>
            <a:r>
              <a:rPr sz="1800" spc="-5" dirty="0">
                <a:cs typeface="Arial"/>
              </a:rPr>
              <a:t> </a:t>
            </a:r>
            <a:r>
              <a:rPr sz="1800" dirty="0">
                <a:cs typeface="Arial"/>
              </a:rPr>
              <a:t>code</a:t>
            </a:r>
            <a:r>
              <a:rPr sz="1800" spc="-5" dirty="0">
                <a:cs typeface="Arial"/>
              </a:rPr>
              <a:t> </a:t>
            </a:r>
            <a:r>
              <a:rPr sz="1800" dirty="0">
                <a:cs typeface="Arial"/>
              </a:rPr>
              <a:t>is </a:t>
            </a:r>
            <a:r>
              <a:rPr sz="1800" spc="45" dirty="0">
                <a:cs typeface="Arial"/>
              </a:rPr>
              <a:t>refactoring</a:t>
            </a:r>
            <a:endParaRPr sz="1800" dirty="0">
              <a:cs typeface="Arial"/>
            </a:endParaRPr>
          </a:p>
          <a:p>
            <a:pPr marL="379095" indent="-367030">
              <a:lnSpc>
                <a:spcPct val="100000"/>
              </a:lnSpc>
              <a:spcBef>
                <a:spcPts val="315"/>
              </a:spcBef>
              <a:buChar char="●"/>
              <a:tabLst>
                <a:tab pos="379095" algn="l"/>
                <a:tab pos="379730" algn="l"/>
              </a:tabLst>
            </a:pPr>
            <a:r>
              <a:rPr sz="1800" dirty="0">
                <a:cs typeface="Arial"/>
              </a:rPr>
              <a:t>Be</a:t>
            </a:r>
            <a:r>
              <a:rPr sz="1800" spc="15" dirty="0">
                <a:cs typeface="Arial"/>
              </a:rPr>
              <a:t> </a:t>
            </a:r>
            <a:r>
              <a:rPr sz="1800" dirty="0">
                <a:cs typeface="Arial"/>
              </a:rPr>
              <a:t>careful</a:t>
            </a:r>
            <a:r>
              <a:rPr sz="1800" spc="15" dirty="0">
                <a:cs typeface="Arial"/>
              </a:rPr>
              <a:t> </a:t>
            </a:r>
            <a:r>
              <a:rPr sz="1800" spc="75" dirty="0">
                <a:cs typeface="Arial"/>
              </a:rPr>
              <a:t>if</a:t>
            </a:r>
            <a:r>
              <a:rPr sz="1800" spc="15" dirty="0">
                <a:cs typeface="Arial"/>
              </a:rPr>
              <a:t> </a:t>
            </a:r>
            <a:r>
              <a:rPr sz="1800" spc="55" dirty="0">
                <a:cs typeface="Arial"/>
              </a:rPr>
              <a:t>you</a:t>
            </a:r>
            <a:r>
              <a:rPr sz="1800" spc="15" dirty="0">
                <a:cs typeface="Arial"/>
              </a:rPr>
              <a:t> </a:t>
            </a:r>
            <a:r>
              <a:rPr sz="1800" spc="85" dirty="0">
                <a:cs typeface="Arial"/>
              </a:rPr>
              <a:t>do</a:t>
            </a:r>
            <a:r>
              <a:rPr sz="1800" spc="15" dirty="0">
                <a:cs typeface="Arial"/>
              </a:rPr>
              <a:t> </a:t>
            </a:r>
            <a:r>
              <a:rPr sz="1800" spc="100" dirty="0">
                <a:cs typeface="Arial"/>
              </a:rPr>
              <a:t>not</a:t>
            </a:r>
            <a:r>
              <a:rPr sz="1800" spc="20" dirty="0">
                <a:cs typeface="Arial"/>
              </a:rPr>
              <a:t> </a:t>
            </a:r>
            <a:r>
              <a:rPr sz="1800" dirty="0">
                <a:cs typeface="Arial"/>
              </a:rPr>
              <a:t>have</a:t>
            </a:r>
            <a:r>
              <a:rPr sz="1800" spc="20" dirty="0">
                <a:cs typeface="Arial"/>
              </a:rPr>
              <a:t> </a:t>
            </a:r>
            <a:r>
              <a:rPr sz="1800" spc="-20" dirty="0">
                <a:cs typeface="Arial"/>
              </a:rPr>
              <a:t>tests</a:t>
            </a:r>
            <a:endParaRPr sz="1800" dirty="0">
              <a:cs typeface="Arial"/>
            </a:endParaRPr>
          </a:p>
          <a:p>
            <a:pPr marL="379095" marR="5080" indent="-367030">
              <a:lnSpc>
                <a:spcPct val="114599"/>
              </a:lnSpc>
              <a:buChar char="●"/>
              <a:tabLst>
                <a:tab pos="379095" algn="l"/>
                <a:tab pos="379730" algn="l"/>
              </a:tabLst>
            </a:pPr>
            <a:r>
              <a:rPr sz="1800" dirty="0">
                <a:cs typeface="Arial"/>
              </a:rPr>
              <a:t>Scratch</a:t>
            </a:r>
            <a:r>
              <a:rPr sz="1800" spc="5" dirty="0">
                <a:cs typeface="Arial"/>
              </a:rPr>
              <a:t> </a:t>
            </a:r>
            <a:r>
              <a:rPr sz="1800" spc="55" dirty="0">
                <a:cs typeface="Arial"/>
              </a:rPr>
              <a:t>refactoring</a:t>
            </a:r>
            <a:r>
              <a:rPr sz="1800" spc="5" dirty="0">
                <a:cs typeface="Arial"/>
              </a:rPr>
              <a:t> </a:t>
            </a:r>
            <a:r>
              <a:rPr sz="1800" dirty="0">
                <a:cs typeface="Arial"/>
              </a:rPr>
              <a:t>-</a:t>
            </a:r>
            <a:r>
              <a:rPr sz="1800" spc="5" dirty="0">
                <a:cs typeface="Arial"/>
              </a:rPr>
              <a:t> </a:t>
            </a:r>
            <a:r>
              <a:rPr sz="1800" dirty="0">
                <a:cs typeface="Arial"/>
              </a:rPr>
              <a:t>checking</a:t>
            </a:r>
            <a:r>
              <a:rPr sz="1800" spc="5" dirty="0">
                <a:cs typeface="Arial"/>
              </a:rPr>
              <a:t> </a:t>
            </a:r>
            <a:r>
              <a:rPr sz="1800" spc="100" dirty="0">
                <a:cs typeface="Arial"/>
              </a:rPr>
              <a:t>out</a:t>
            </a:r>
            <a:r>
              <a:rPr sz="1800" spc="10" dirty="0">
                <a:cs typeface="Arial"/>
              </a:rPr>
              <a:t> </a:t>
            </a:r>
            <a:r>
              <a:rPr sz="1800" dirty="0">
                <a:cs typeface="Arial"/>
              </a:rPr>
              <a:t>code</a:t>
            </a:r>
            <a:r>
              <a:rPr sz="1800" spc="10" dirty="0">
                <a:cs typeface="Arial"/>
              </a:rPr>
              <a:t> </a:t>
            </a:r>
            <a:r>
              <a:rPr sz="1800" spc="60" dirty="0">
                <a:cs typeface="Arial"/>
              </a:rPr>
              <a:t>and</a:t>
            </a:r>
            <a:r>
              <a:rPr sz="1800" spc="5" dirty="0">
                <a:cs typeface="Arial"/>
              </a:rPr>
              <a:t> </a:t>
            </a:r>
            <a:r>
              <a:rPr sz="1800" dirty="0">
                <a:cs typeface="Arial"/>
              </a:rPr>
              <a:t>play</a:t>
            </a:r>
            <a:r>
              <a:rPr sz="1800" spc="5" dirty="0">
                <a:cs typeface="Arial"/>
              </a:rPr>
              <a:t> </a:t>
            </a:r>
            <a:r>
              <a:rPr sz="1800" spc="90" dirty="0">
                <a:cs typeface="Arial"/>
              </a:rPr>
              <a:t>with</a:t>
            </a:r>
            <a:r>
              <a:rPr sz="1800" spc="5" dirty="0">
                <a:cs typeface="Arial"/>
              </a:rPr>
              <a:t> </a:t>
            </a:r>
            <a:r>
              <a:rPr sz="1800" dirty="0">
                <a:cs typeface="Arial"/>
              </a:rPr>
              <a:t>it,</a:t>
            </a:r>
            <a:r>
              <a:rPr sz="1800" spc="10" dirty="0">
                <a:cs typeface="Arial"/>
              </a:rPr>
              <a:t> </a:t>
            </a:r>
            <a:r>
              <a:rPr sz="1800" spc="105" dirty="0">
                <a:cs typeface="Arial"/>
              </a:rPr>
              <a:t>but</a:t>
            </a:r>
            <a:r>
              <a:rPr sz="1800" spc="10" dirty="0">
                <a:cs typeface="Arial"/>
              </a:rPr>
              <a:t> </a:t>
            </a:r>
            <a:r>
              <a:rPr sz="1800" spc="85" dirty="0">
                <a:cs typeface="Arial"/>
              </a:rPr>
              <a:t>do</a:t>
            </a:r>
            <a:r>
              <a:rPr sz="1800" spc="10" dirty="0">
                <a:cs typeface="Arial"/>
              </a:rPr>
              <a:t> </a:t>
            </a:r>
            <a:r>
              <a:rPr sz="1800" spc="100" dirty="0">
                <a:cs typeface="Arial"/>
              </a:rPr>
              <a:t>not</a:t>
            </a:r>
            <a:r>
              <a:rPr sz="1800" spc="15" dirty="0">
                <a:cs typeface="Arial"/>
              </a:rPr>
              <a:t> </a:t>
            </a:r>
            <a:r>
              <a:rPr sz="1800" spc="-10" dirty="0">
                <a:cs typeface="Arial"/>
              </a:rPr>
              <a:t>check </a:t>
            </a:r>
            <a:r>
              <a:rPr sz="1800" spc="90" dirty="0">
                <a:cs typeface="Arial"/>
              </a:rPr>
              <a:t>it</a:t>
            </a:r>
            <a:r>
              <a:rPr sz="1800" spc="5" dirty="0">
                <a:cs typeface="Arial"/>
              </a:rPr>
              <a:t> </a:t>
            </a:r>
            <a:r>
              <a:rPr sz="1800" dirty="0">
                <a:cs typeface="Arial"/>
              </a:rPr>
              <a:t>in.</a:t>
            </a:r>
            <a:r>
              <a:rPr sz="1800" spc="10" dirty="0">
                <a:cs typeface="Arial"/>
              </a:rPr>
              <a:t> </a:t>
            </a:r>
            <a:r>
              <a:rPr sz="1800" spc="50" dirty="0">
                <a:cs typeface="Arial"/>
              </a:rPr>
              <a:t>Throw</a:t>
            </a:r>
            <a:r>
              <a:rPr sz="1800" dirty="0">
                <a:cs typeface="Arial"/>
              </a:rPr>
              <a:t> </a:t>
            </a:r>
            <a:r>
              <a:rPr sz="1800" spc="90" dirty="0">
                <a:cs typeface="Arial"/>
              </a:rPr>
              <a:t>it</a:t>
            </a:r>
            <a:r>
              <a:rPr sz="1800" spc="10" dirty="0">
                <a:cs typeface="Arial"/>
              </a:rPr>
              <a:t> </a:t>
            </a:r>
            <a:r>
              <a:rPr sz="1800" dirty="0">
                <a:cs typeface="Arial"/>
              </a:rPr>
              <a:t>away</a:t>
            </a:r>
            <a:r>
              <a:rPr sz="1800" spc="5" dirty="0">
                <a:cs typeface="Arial"/>
              </a:rPr>
              <a:t> </a:t>
            </a:r>
            <a:r>
              <a:rPr sz="1800" spc="65" dirty="0">
                <a:cs typeface="Arial"/>
              </a:rPr>
              <a:t>when</a:t>
            </a:r>
            <a:r>
              <a:rPr sz="1800" dirty="0">
                <a:cs typeface="Arial"/>
              </a:rPr>
              <a:t> </a:t>
            </a:r>
            <a:r>
              <a:rPr sz="1800" spc="55" dirty="0">
                <a:cs typeface="Arial"/>
              </a:rPr>
              <a:t>you</a:t>
            </a:r>
            <a:r>
              <a:rPr sz="1800" spc="5" dirty="0">
                <a:cs typeface="Arial"/>
              </a:rPr>
              <a:t> </a:t>
            </a:r>
            <a:r>
              <a:rPr sz="1800" dirty="0">
                <a:cs typeface="Arial"/>
              </a:rPr>
              <a:t>are</a:t>
            </a:r>
            <a:r>
              <a:rPr sz="1800" spc="5" dirty="0">
                <a:cs typeface="Arial"/>
              </a:rPr>
              <a:t> </a:t>
            </a:r>
            <a:r>
              <a:rPr sz="1800" spc="45" dirty="0">
                <a:cs typeface="Arial"/>
              </a:rPr>
              <a:t>done</a:t>
            </a:r>
            <a:endParaRPr sz="1800" dirty="0">
              <a:cs typeface="Arial"/>
            </a:endParaRPr>
          </a:p>
          <a:p>
            <a:pPr marL="379095" marR="11430" indent="-367030">
              <a:lnSpc>
                <a:spcPct val="114599"/>
              </a:lnSpc>
              <a:buChar char="●"/>
              <a:tabLst>
                <a:tab pos="379095" algn="l"/>
                <a:tab pos="379730" algn="l"/>
              </a:tabLst>
            </a:pPr>
            <a:r>
              <a:rPr sz="1800" dirty="0">
                <a:cs typeface="Arial"/>
              </a:rPr>
              <a:t>You can </a:t>
            </a:r>
            <a:r>
              <a:rPr sz="1800" spc="50" dirty="0">
                <a:cs typeface="Arial"/>
              </a:rPr>
              <a:t>learn</a:t>
            </a:r>
            <a:r>
              <a:rPr sz="1800" dirty="0">
                <a:cs typeface="Arial"/>
              </a:rPr>
              <a:t> </a:t>
            </a:r>
            <a:r>
              <a:rPr sz="1800" spc="60" dirty="0">
                <a:cs typeface="Arial"/>
              </a:rPr>
              <a:t>alot</a:t>
            </a:r>
            <a:r>
              <a:rPr sz="1800" spc="5" dirty="0">
                <a:cs typeface="Arial"/>
              </a:rPr>
              <a:t> </a:t>
            </a:r>
            <a:r>
              <a:rPr sz="1800" spc="80" dirty="0">
                <a:cs typeface="Arial"/>
              </a:rPr>
              <a:t>about</a:t>
            </a:r>
            <a:r>
              <a:rPr sz="1800" spc="10" dirty="0">
                <a:cs typeface="Arial"/>
              </a:rPr>
              <a:t> </a:t>
            </a:r>
            <a:r>
              <a:rPr sz="1800" spc="75" dirty="0">
                <a:cs typeface="Arial"/>
              </a:rPr>
              <a:t>the</a:t>
            </a:r>
            <a:r>
              <a:rPr sz="1800" spc="5" dirty="0">
                <a:cs typeface="Arial"/>
              </a:rPr>
              <a:t> </a:t>
            </a:r>
            <a:r>
              <a:rPr sz="1800" dirty="0">
                <a:cs typeface="Arial"/>
              </a:rPr>
              <a:t>code</a:t>
            </a:r>
            <a:r>
              <a:rPr sz="1800" spc="5" dirty="0">
                <a:cs typeface="Arial"/>
              </a:rPr>
              <a:t> </a:t>
            </a:r>
            <a:r>
              <a:rPr sz="1800" spc="60" dirty="0">
                <a:cs typeface="Arial"/>
              </a:rPr>
              <a:t>and</a:t>
            </a:r>
            <a:r>
              <a:rPr sz="1800" spc="5" dirty="0">
                <a:cs typeface="Arial"/>
              </a:rPr>
              <a:t> </a:t>
            </a:r>
            <a:r>
              <a:rPr sz="1800" dirty="0">
                <a:cs typeface="Arial"/>
              </a:rPr>
              <a:t>see</a:t>
            </a:r>
            <a:r>
              <a:rPr sz="1800" spc="5" dirty="0">
                <a:cs typeface="Arial"/>
              </a:rPr>
              <a:t> </a:t>
            </a:r>
            <a:r>
              <a:rPr sz="1800" spc="75" dirty="0">
                <a:cs typeface="Arial"/>
              </a:rPr>
              <a:t>the</a:t>
            </a:r>
            <a:r>
              <a:rPr sz="1800" spc="5" dirty="0">
                <a:cs typeface="Arial"/>
              </a:rPr>
              <a:t> </a:t>
            </a:r>
            <a:r>
              <a:rPr sz="1800" dirty="0">
                <a:cs typeface="Arial"/>
              </a:rPr>
              <a:t>essentials</a:t>
            </a:r>
            <a:r>
              <a:rPr sz="1800" spc="10" dirty="0">
                <a:cs typeface="Arial"/>
              </a:rPr>
              <a:t> </a:t>
            </a:r>
            <a:r>
              <a:rPr sz="1800" spc="60" dirty="0">
                <a:cs typeface="Arial"/>
              </a:rPr>
              <a:t>and</a:t>
            </a:r>
            <a:r>
              <a:rPr sz="1800" dirty="0">
                <a:cs typeface="Arial"/>
              </a:rPr>
              <a:t> really </a:t>
            </a:r>
            <a:r>
              <a:rPr sz="1800" spc="40" dirty="0">
                <a:cs typeface="Arial"/>
              </a:rPr>
              <a:t>learn </a:t>
            </a:r>
            <a:r>
              <a:rPr sz="1800" spc="85" dirty="0">
                <a:cs typeface="Arial"/>
              </a:rPr>
              <a:t>how</a:t>
            </a:r>
            <a:r>
              <a:rPr sz="1800" spc="25" dirty="0">
                <a:cs typeface="Arial"/>
              </a:rPr>
              <a:t> </a:t>
            </a:r>
            <a:r>
              <a:rPr sz="1800" dirty="0">
                <a:cs typeface="Arial"/>
              </a:rPr>
              <a:t>code</a:t>
            </a:r>
            <a:r>
              <a:rPr sz="1800" spc="30" dirty="0">
                <a:cs typeface="Arial"/>
              </a:rPr>
              <a:t> </a:t>
            </a:r>
            <a:r>
              <a:rPr sz="1800" spc="45" dirty="0">
                <a:cs typeface="Arial"/>
              </a:rPr>
              <a:t>works</a:t>
            </a:r>
            <a:endParaRPr sz="1800" dirty="0">
              <a:cs typeface="Arial"/>
            </a:endParaRPr>
          </a:p>
          <a:p>
            <a:pPr marL="379095" indent="-367030">
              <a:lnSpc>
                <a:spcPct val="100000"/>
              </a:lnSpc>
              <a:spcBef>
                <a:spcPts val="315"/>
              </a:spcBef>
              <a:buChar char="●"/>
              <a:tabLst>
                <a:tab pos="379095" algn="l"/>
                <a:tab pos="379730" algn="l"/>
              </a:tabLst>
            </a:pPr>
            <a:r>
              <a:rPr sz="1800" dirty="0">
                <a:cs typeface="Arial"/>
              </a:rPr>
              <a:t>Be</a:t>
            </a:r>
            <a:r>
              <a:rPr sz="1800" spc="30" dirty="0">
                <a:cs typeface="Arial"/>
              </a:rPr>
              <a:t> </a:t>
            </a:r>
            <a:r>
              <a:rPr sz="1800" dirty="0">
                <a:cs typeface="Arial"/>
              </a:rPr>
              <a:t>cautious</a:t>
            </a:r>
            <a:r>
              <a:rPr sz="1800" spc="30" dirty="0">
                <a:cs typeface="Arial"/>
              </a:rPr>
              <a:t> </a:t>
            </a:r>
            <a:r>
              <a:rPr sz="1800" spc="60" dirty="0">
                <a:cs typeface="Arial"/>
              </a:rPr>
              <a:t>and</a:t>
            </a:r>
            <a:r>
              <a:rPr sz="1800" spc="25" dirty="0">
                <a:cs typeface="Arial"/>
              </a:rPr>
              <a:t> </a:t>
            </a:r>
            <a:r>
              <a:rPr sz="1800" spc="85" dirty="0">
                <a:cs typeface="Arial"/>
              </a:rPr>
              <a:t>do</a:t>
            </a:r>
            <a:r>
              <a:rPr sz="1800" spc="30" dirty="0">
                <a:cs typeface="Arial"/>
              </a:rPr>
              <a:t> </a:t>
            </a:r>
            <a:r>
              <a:rPr sz="1800" dirty="0">
                <a:cs typeface="Arial"/>
              </a:rPr>
              <a:t>be</a:t>
            </a:r>
            <a:r>
              <a:rPr sz="1800" spc="30" dirty="0">
                <a:cs typeface="Arial"/>
              </a:rPr>
              <a:t> </a:t>
            </a:r>
            <a:r>
              <a:rPr sz="1800" dirty="0">
                <a:cs typeface="Arial"/>
              </a:rPr>
              <a:t>aware</a:t>
            </a:r>
            <a:r>
              <a:rPr sz="1800" spc="30" dirty="0">
                <a:cs typeface="Arial"/>
              </a:rPr>
              <a:t> </a:t>
            </a:r>
            <a:r>
              <a:rPr sz="1800" spc="90" dirty="0">
                <a:cs typeface="Arial"/>
              </a:rPr>
              <a:t>of</a:t>
            </a:r>
            <a:r>
              <a:rPr sz="1800" spc="25" dirty="0">
                <a:cs typeface="Arial"/>
              </a:rPr>
              <a:t> </a:t>
            </a:r>
            <a:r>
              <a:rPr sz="1800" spc="75" dirty="0">
                <a:cs typeface="Arial"/>
              </a:rPr>
              <a:t>what</a:t>
            </a:r>
            <a:r>
              <a:rPr sz="1800" spc="30" dirty="0">
                <a:cs typeface="Arial"/>
              </a:rPr>
              <a:t> </a:t>
            </a:r>
            <a:r>
              <a:rPr sz="1800" spc="75" dirty="0">
                <a:cs typeface="Arial"/>
              </a:rPr>
              <a:t>the</a:t>
            </a:r>
            <a:r>
              <a:rPr sz="1800" spc="30" dirty="0">
                <a:cs typeface="Arial"/>
              </a:rPr>
              <a:t> </a:t>
            </a:r>
            <a:r>
              <a:rPr sz="1800" dirty="0">
                <a:cs typeface="Arial"/>
              </a:rPr>
              <a:t>system</a:t>
            </a:r>
            <a:r>
              <a:rPr sz="1800" spc="35" dirty="0">
                <a:cs typeface="Arial"/>
              </a:rPr>
              <a:t> </a:t>
            </a:r>
            <a:r>
              <a:rPr sz="1800" dirty="0">
                <a:cs typeface="Arial"/>
              </a:rPr>
              <a:t>is</a:t>
            </a:r>
            <a:r>
              <a:rPr sz="1800" spc="30" dirty="0">
                <a:cs typeface="Arial"/>
              </a:rPr>
              <a:t> </a:t>
            </a:r>
            <a:r>
              <a:rPr sz="1800" spc="60" dirty="0">
                <a:cs typeface="Arial"/>
              </a:rPr>
              <a:t>trying</a:t>
            </a:r>
            <a:r>
              <a:rPr sz="1800" spc="25" dirty="0">
                <a:cs typeface="Arial"/>
              </a:rPr>
              <a:t> </a:t>
            </a:r>
            <a:r>
              <a:rPr sz="1800" spc="105" dirty="0">
                <a:cs typeface="Arial"/>
              </a:rPr>
              <a:t>to</a:t>
            </a:r>
            <a:r>
              <a:rPr sz="1800" spc="30" dirty="0">
                <a:cs typeface="Arial"/>
              </a:rPr>
              <a:t> </a:t>
            </a:r>
            <a:r>
              <a:rPr sz="1800" spc="60" dirty="0">
                <a:cs typeface="Arial"/>
              </a:rPr>
              <a:t>do</a:t>
            </a:r>
            <a:endParaRPr sz="1800" dirty="0">
              <a:cs typeface="Arial"/>
            </a:endParaRPr>
          </a:p>
          <a:p>
            <a:pPr marL="379095" marR="465455" indent="-367030">
              <a:lnSpc>
                <a:spcPct val="114599"/>
              </a:lnSpc>
              <a:buChar char="●"/>
              <a:tabLst>
                <a:tab pos="379095" algn="l"/>
                <a:tab pos="379730" algn="l"/>
              </a:tabLst>
            </a:pPr>
            <a:r>
              <a:rPr sz="1800" spc="-30" dirty="0">
                <a:cs typeface="Arial"/>
              </a:rPr>
              <a:t>False</a:t>
            </a:r>
            <a:r>
              <a:rPr sz="1800" spc="-15" dirty="0">
                <a:cs typeface="Arial"/>
              </a:rPr>
              <a:t> </a:t>
            </a:r>
            <a:r>
              <a:rPr sz="1800" dirty="0">
                <a:cs typeface="Arial"/>
              </a:rPr>
              <a:t>views</a:t>
            </a:r>
            <a:r>
              <a:rPr sz="1800" spc="-10" dirty="0">
                <a:cs typeface="Arial"/>
              </a:rPr>
              <a:t> </a:t>
            </a:r>
            <a:r>
              <a:rPr sz="1800" spc="90" dirty="0">
                <a:cs typeface="Arial"/>
              </a:rPr>
              <a:t>of</a:t>
            </a:r>
            <a:r>
              <a:rPr sz="1800" spc="-15" dirty="0">
                <a:cs typeface="Arial"/>
              </a:rPr>
              <a:t> </a:t>
            </a:r>
            <a:r>
              <a:rPr sz="1800" spc="75" dirty="0">
                <a:cs typeface="Arial"/>
              </a:rPr>
              <a:t>the</a:t>
            </a:r>
            <a:r>
              <a:rPr sz="1800" spc="-10" dirty="0">
                <a:cs typeface="Arial"/>
              </a:rPr>
              <a:t> </a:t>
            </a:r>
            <a:r>
              <a:rPr sz="1800" dirty="0">
                <a:cs typeface="Arial"/>
              </a:rPr>
              <a:t>system</a:t>
            </a:r>
            <a:r>
              <a:rPr sz="1800" spc="-10" dirty="0">
                <a:cs typeface="Arial"/>
              </a:rPr>
              <a:t> </a:t>
            </a:r>
            <a:r>
              <a:rPr sz="1800" dirty="0">
                <a:cs typeface="Arial"/>
              </a:rPr>
              <a:t>can</a:t>
            </a:r>
            <a:r>
              <a:rPr sz="1800" spc="-15" dirty="0">
                <a:cs typeface="Arial"/>
              </a:rPr>
              <a:t> </a:t>
            </a:r>
            <a:r>
              <a:rPr sz="1800" dirty="0">
                <a:cs typeface="Arial"/>
              </a:rPr>
              <a:t>cause</a:t>
            </a:r>
            <a:r>
              <a:rPr sz="1800" spc="-10" dirty="0">
                <a:cs typeface="Arial"/>
              </a:rPr>
              <a:t> </a:t>
            </a:r>
            <a:r>
              <a:rPr sz="1800" spc="70" dirty="0">
                <a:cs typeface="Arial"/>
              </a:rPr>
              <a:t>problems</a:t>
            </a:r>
            <a:r>
              <a:rPr sz="1800" spc="-10" dirty="0">
                <a:cs typeface="Arial"/>
              </a:rPr>
              <a:t> </a:t>
            </a:r>
            <a:r>
              <a:rPr sz="1800" spc="65" dirty="0">
                <a:cs typeface="Arial"/>
              </a:rPr>
              <a:t>when</a:t>
            </a:r>
            <a:r>
              <a:rPr sz="1800" spc="-15" dirty="0">
                <a:cs typeface="Arial"/>
              </a:rPr>
              <a:t> </a:t>
            </a:r>
            <a:r>
              <a:rPr sz="1800" spc="55" dirty="0">
                <a:cs typeface="Arial"/>
              </a:rPr>
              <a:t>you</a:t>
            </a:r>
            <a:r>
              <a:rPr sz="1800" spc="-15" dirty="0">
                <a:cs typeface="Arial"/>
              </a:rPr>
              <a:t> </a:t>
            </a:r>
            <a:r>
              <a:rPr sz="1800" spc="85" dirty="0">
                <a:cs typeface="Arial"/>
              </a:rPr>
              <a:t>try</a:t>
            </a:r>
            <a:r>
              <a:rPr sz="1800" spc="-15" dirty="0">
                <a:cs typeface="Arial"/>
              </a:rPr>
              <a:t> </a:t>
            </a:r>
            <a:r>
              <a:rPr sz="1800" spc="105" dirty="0">
                <a:cs typeface="Arial"/>
              </a:rPr>
              <a:t>to</a:t>
            </a:r>
            <a:r>
              <a:rPr sz="1800" spc="-10" dirty="0">
                <a:cs typeface="Arial"/>
              </a:rPr>
              <a:t> </a:t>
            </a:r>
            <a:r>
              <a:rPr sz="1800" spc="-20" dirty="0">
                <a:cs typeface="Arial"/>
              </a:rPr>
              <a:t>make </a:t>
            </a:r>
            <a:r>
              <a:rPr sz="1800" dirty="0">
                <a:cs typeface="Arial"/>
              </a:rPr>
              <a:t>changes</a:t>
            </a:r>
            <a:r>
              <a:rPr sz="1800" spc="25" dirty="0">
                <a:cs typeface="Arial"/>
              </a:rPr>
              <a:t> </a:t>
            </a:r>
            <a:r>
              <a:rPr sz="1800" spc="105" dirty="0">
                <a:cs typeface="Arial"/>
              </a:rPr>
              <a:t>to</a:t>
            </a:r>
            <a:r>
              <a:rPr sz="1800" spc="25" dirty="0">
                <a:cs typeface="Arial"/>
              </a:rPr>
              <a:t> </a:t>
            </a:r>
            <a:r>
              <a:rPr sz="1800" spc="75" dirty="0">
                <a:cs typeface="Arial"/>
              </a:rPr>
              <a:t>the</a:t>
            </a:r>
            <a:r>
              <a:rPr sz="1800" spc="25" dirty="0">
                <a:cs typeface="Arial"/>
              </a:rPr>
              <a:t> </a:t>
            </a:r>
            <a:r>
              <a:rPr sz="1800" dirty="0">
                <a:cs typeface="Arial"/>
              </a:rPr>
              <a:t>real</a:t>
            </a:r>
            <a:r>
              <a:rPr sz="1800" spc="15" dirty="0">
                <a:cs typeface="Arial"/>
              </a:rPr>
              <a:t> </a:t>
            </a:r>
            <a:r>
              <a:rPr sz="1800" spc="-10" dirty="0">
                <a:cs typeface="Arial"/>
              </a:rPr>
              <a:t>system</a:t>
            </a:r>
            <a:endParaRPr sz="1800" dirty="0">
              <a:cs typeface="Arial"/>
            </a:endParaRPr>
          </a:p>
        </p:txBody>
      </p:sp>
      <p:sp>
        <p:nvSpPr>
          <p:cNvPr id="5" name="TextBox 4">
            <a:extLst>
              <a:ext uri="{FF2B5EF4-FFF2-40B4-BE49-F238E27FC236}">
                <a16:creationId xmlns:a16="http://schemas.microsoft.com/office/drawing/2014/main" id="{30ED7A94-B497-49A5-8027-954788709029}"/>
              </a:ext>
            </a:extLst>
          </p:cNvPr>
          <p:cNvSpPr txBox="1"/>
          <p:nvPr/>
        </p:nvSpPr>
        <p:spPr>
          <a:xfrm>
            <a:off x="838200" y="1333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Scratch Refactoring </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600" y="1200150"/>
            <a:ext cx="5312410" cy="1053493"/>
          </a:xfrm>
          <a:prstGeom prst="rect">
            <a:avLst/>
          </a:prstGeom>
        </p:spPr>
        <p:txBody>
          <a:bodyPr vert="horz" wrap="square" lIns="0" tIns="52704" rIns="0" bIns="0" rtlCol="0">
            <a:spAutoFit/>
          </a:bodyPr>
          <a:lstStyle/>
          <a:p>
            <a:pPr marL="379095" indent="-367030">
              <a:lnSpc>
                <a:spcPct val="100000"/>
              </a:lnSpc>
              <a:spcBef>
                <a:spcPts val="414"/>
              </a:spcBef>
              <a:buChar char="●"/>
              <a:tabLst>
                <a:tab pos="379095" algn="l"/>
                <a:tab pos="379730" algn="l"/>
              </a:tabLst>
            </a:pPr>
            <a:r>
              <a:rPr sz="2000" spc="50" dirty="0">
                <a:cs typeface="Arial"/>
              </a:rPr>
              <a:t>If</a:t>
            </a:r>
            <a:r>
              <a:rPr sz="2000" spc="15" dirty="0">
                <a:cs typeface="Arial"/>
              </a:rPr>
              <a:t> </a:t>
            </a:r>
            <a:r>
              <a:rPr sz="2000" spc="55" dirty="0">
                <a:cs typeface="Arial"/>
              </a:rPr>
              <a:t>you</a:t>
            </a:r>
            <a:r>
              <a:rPr sz="2000" spc="15" dirty="0">
                <a:cs typeface="Arial"/>
              </a:rPr>
              <a:t> </a:t>
            </a:r>
            <a:r>
              <a:rPr sz="2000" spc="80" dirty="0">
                <a:cs typeface="Arial"/>
              </a:rPr>
              <a:t>find</a:t>
            </a:r>
            <a:r>
              <a:rPr sz="2000" spc="20" dirty="0">
                <a:cs typeface="Arial"/>
              </a:rPr>
              <a:t> </a:t>
            </a:r>
            <a:r>
              <a:rPr sz="2000" dirty="0">
                <a:cs typeface="Arial"/>
              </a:rPr>
              <a:t>code</a:t>
            </a:r>
            <a:r>
              <a:rPr sz="2000" spc="20" dirty="0">
                <a:cs typeface="Arial"/>
              </a:rPr>
              <a:t> </a:t>
            </a:r>
            <a:r>
              <a:rPr sz="2000" spc="90" dirty="0">
                <a:cs typeface="Arial"/>
              </a:rPr>
              <a:t>that</a:t>
            </a:r>
            <a:r>
              <a:rPr sz="2000" spc="25" dirty="0">
                <a:cs typeface="Arial"/>
              </a:rPr>
              <a:t> </a:t>
            </a:r>
            <a:r>
              <a:rPr sz="2000" dirty="0">
                <a:cs typeface="Arial"/>
              </a:rPr>
              <a:t>is</a:t>
            </a:r>
            <a:r>
              <a:rPr sz="2000" spc="25" dirty="0">
                <a:cs typeface="Arial"/>
              </a:rPr>
              <a:t> </a:t>
            </a:r>
            <a:r>
              <a:rPr sz="2000" spc="100" dirty="0">
                <a:cs typeface="Arial"/>
              </a:rPr>
              <a:t>not</a:t>
            </a:r>
            <a:r>
              <a:rPr sz="2000" spc="20" dirty="0">
                <a:cs typeface="Arial"/>
              </a:rPr>
              <a:t> </a:t>
            </a:r>
            <a:r>
              <a:rPr sz="2000" dirty="0">
                <a:cs typeface="Arial"/>
              </a:rPr>
              <a:t>used,</a:t>
            </a:r>
            <a:r>
              <a:rPr sz="2000" spc="25" dirty="0">
                <a:cs typeface="Arial"/>
              </a:rPr>
              <a:t> </a:t>
            </a:r>
            <a:r>
              <a:rPr sz="2000" dirty="0">
                <a:cs typeface="Arial"/>
              </a:rPr>
              <a:t>delete</a:t>
            </a:r>
            <a:r>
              <a:rPr sz="2000" spc="20" dirty="0">
                <a:cs typeface="Arial"/>
              </a:rPr>
              <a:t> </a:t>
            </a:r>
            <a:r>
              <a:rPr sz="2000" spc="25" dirty="0">
                <a:cs typeface="Arial"/>
              </a:rPr>
              <a:t>it.</a:t>
            </a:r>
            <a:endParaRPr sz="2000" dirty="0">
              <a:cs typeface="Arial"/>
            </a:endParaRPr>
          </a:p>
          <a:p>
            <a:pPr marL="379095" indent="-367030">
              <a:lnSpc>
                <a:spcPct val="100000"/>
              </a:lnSpc>
              <a:spcBef>
                <a:spcPts val="315"/>
              </a:spcBef>
              <a:buChar char="●"/>
              <a:tabLst>
                <a:tab pos="379095" algn="l"/>
                <a:tab pos="379730" algn="l"/>
              </a:tabLst>
            </a:pPr>
            <a:r>
              <a:rPr sz="2000" dirty="0">
                <a:cs typeface="Arial"/>
              </a:rPr>
              <a:t>Version</a:t>
            </a:r>
            <a:r>
              <a:rPr sz="2000" spc="30" dirty="0">
                <a:cs typeface="Arial"/>
              </a:rPr>
              <a:t> </a:t>
            </a:r>
            <a:r>
              <a:rPr sz="2000" spc="55" dirty="0">
                <a:cs typeface="Arial"/>
              </a:rPr>
              <a:t>controls</a:t>
            </a:r>
            <a:r>
              <a:rPr sz="2000" spc="35" dirty="0">
                <a:cs typeface="Arial"/>
              </a:rPr>
              <a:t> </a:t>
            </a:r>
            <a:r>
              <a:rPr sz="2000" dirty="0">
                <a:cs typeface="Arial"/>
              </a:rPr>
              <a:t>exist</a:t>
            </a:r>
            <a:r>
              <a:rPr sz="2000" spc="35" dirty="0">
                <a:cs typeface="Arial"/>
              </a:rPr>
              <a:t> </a:t>
            </a:r>
            <a:r>
              <a:rPr sz="2000" spc="100" dirty="0">
                <a:cs typeface="Arial"/>
              </a:rPr>
              <a:t>for</a:t>
            </a:r>
            <a:r>
              <a:rPr sz="2000" spc="35" dirty="0">
                <a:cs typeface="Arial"/>
              </a:rPr>
              <a:t> </a:t>
            </a:r>
            <a:r>
              <a:rPr sz="2000" dirty="0">
                <a:cs typeface="Arial"/>
              </a:rPr>
              <a:t>a</a:t>
            </a:r>
            <a:r>
              <a:rPr sz="2000" spc="35" dirty="0">
                <a:cs typeface="Arial"/>
              </a:rPr>
              <a:t> </a:t>
            </a:r>
            <a:r>
              <a:rPr sz="2000" spc="-10" dirty="0">
                <a:cs typeface="Arial"/>
              </a:rPr>
              <a:t>reason</a:t>
            </a:r>
            <a:endParaRPr sz="2000" dirty="0">
              <a:cs typeface="Arial"/>
            </a:endParaRPr>
          </a:p>
          <a:p>
            <a:pPr marL="379095" indent="-367030">
              <a:lnSpc>
                <a:spcPct val="100000"/>
              </a:lnSpc>
              <a:spcBef>
                <a:spcPts val="315"/>
              </a:spcBef>
              <a:buChar char="●"/>
              <a:tabLst>
                <a:tab pos="379095" algn="l"/>
                <a:tab pos="379730" algn="l"/>
              </a:tabLst>
            </a:pPr>
            <a:r>
              <a:rPr sz="2000" spc="50" dirty="0">
                <a:cs typeface="Arial"/>
              </a:rPr>
              <a:t>If</a:t>
            </a:r>
            <a:r>
              <a:rPr sz="2000" spc="25" dirty="0">
                <a:cs typeface="Arial"/>
              </a:rPr>
              <a:t> </a:t>
            </a:r>
            <a:r>
              <a:rPr sz="2000" spc="55" dirty="0">
                <a:cs typeface="Arial"/>
              </a:rPr>
              <a:t>you</a:t>
            </a:r>
            <a:r>
              <a:rPr sz="2000" spc="30" dirty="0">
                <a:cs typeface="Arial"/>
              </a:rPr>
              <a:t> </a:t>
            </a:r>
            <a:r>
              <a:rPr sz="2000" dirty="0">
                <a:cs typeface="Arial"/>
              </a:rPr>
              <a:t>need</a:t>
            </a:r>
            <a:r>
              <a:rPr sz="2000" spc="25" dirty="0">
                <a:cs typeface="Arial"/>
              </a:rPr>
              <a:t> </a:t>
            </a:r>
            <a:r>
              <a:rPr sz="2000" spc="90" dirty="0">
                <a:cs typeface="Arial"/>
              </a:rPr>
              <a:t>it</a:t>
            </a:r>
            <a:r>
              <a:rPr sz="2000" spc="35" dirty="0">
                <a:cs typeface="Arial"/>
              </a:rPr>
              <a:t> </a:t>
            </a:r>
            <a:r>
              <a:rPr sz="2000" dirty="0">
                <a:cs typeface="Arial"/>
              </a:rPr>
              <a:t>later,</a:t>
            </a:r>
            <a:r>
              <a:rPr sz="2000" spc="35" dirty="0">
                <a:cs typeface="Arial"/>
              </a:rPr>
              <a:t> </a:t>
            </a:r>
            <a:r>
              <a:rPr sz="2000" spc="55" dirty="0">
                <a:cs typeface="Arial"/>
              </a:rPr>
              <a:t>you</a:t>
            </a:r>
            <a:r>
              <a:rPr sz="2000" spc="25" dirty="0">
                <a:cs typeface="Arial"/>
              </a:rPr>
              <a:t> </a:t>
            </a:r>
            <a:r>
              <a:rPr sz="2000" dirty="0">
                <a:cs typeface="Arial"/>
              </a:rPr>
              <a:t>can</a:t>
            </a:r>
            <a:r>
              <a:rPr sz="2000" spc="30" dirty="0">
                <a:cs typeface="Arial"/>
              </a:rPr>
              <a:t> </a:t>
            </a:r>
            <a:r>
              <a:rPr sz="2000" dirty="0">
                <a:cs typeface="Arial"/>
              </a:rPr>
              <a:t>go</a:t>
            </a:r>
            <a:r>
              <a:rPr sz="2000" spc="30" dirty="0">
                <a:cs typeface="Arial"/>
              </a:rPr>
              <a:t> </a:t>
            </a:r>
            <a:r>
              <a:rPr sz="2000" spc="-20" dirty="0">
                <a:cs typeface="Arial"/>
              </a:rPr>
              <a:t>back</a:t>
            </a:r>
            <a:endParaRPr sz="2000" dirty="0">
              <a:cs typeface="Arial"/>
            </a:endParaRPr>
          </a:p>
        </p:txBody>
      </p:sp>
      <p:sp>
        <p:nvSpPr>
          <p:cNvPr id="5" name="TextBox 4">
            <a:extLst>
              <a:ext uri="{FF2B5EF4-FFF2-40B4-BE49-F238E27FC236}">
                <a16:creationId xmlns:a16="http://schemas.microsoft.com/office/drawing/2014/main" id="{F1B3C9B1-6355-4C74-8705-13802BD64444}"/>
              </a:ext>
            </a:extLst>
          </p:cNvPr>
          <p:cNvSpPr txBox="1"/>
          <p:nvPr/>
        </p:nvSpPr>
        <p:spPr>
          <a:xfrm>
            <a:off x="762000" y="1333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Delete Unused Code</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875620" y="841772"/>
            <a:ext cx="4665209" cy="1790700"/>
          </a:xfrm>
        </p:spPr>
        <p:txBody>
          <a:bodyPr/>
          <a:lstStyle/>
          <a:p>
            <a:r>
              <a:rPr lang="en-US" dirty="0"/>
              <a:t>Chapter 17</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875620" y="2701529"/>
            <a:ext cx="4665208" cy="1685414"/>
          </a:xfrm>
        </p:spPr>
        <p:txBody>
          <a:bodyPr>
            <a:normAutofit/>
          </a:bodyPr>
          <a:lstStyle/>
          <a:p>
            <a:r>
              <a:rPr lang="en-US" dirty="0"/>
              <a:t>My Application Has No Structure</a:t>
            </a:r>
          </a:p>
        </p:txBody>
      </p:sp>
    </p:spTree>
    <p:extLst>
      <p:ext uri="{BB962C8B-B14F-4D97-AF65-F5344CB8AC3E}">
        <p14:creationId xmlns:p14="http://schemas.microsoft.com/office/powerpoint/2010/main" val="771155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8600" y="954087"/>
            <a:ext cx="8201025" cy="3235325"/>
          </a:xfrm>
          <a:prstGeom prst="rect">
            <a:avLst/>
          </a:prstGeom>
        </p:spPr>
        <p:txBody>
          <a:bodyPr vert="horz" wrap="square" lIns="0" tIns="52704" rIns="0" bIns="0" rtlCol="0">
            <a:spAutoFit/>
          </a:bodyPr>
          <a:lstStyle/>
          <a:p>
            <a:pPr marL="379095" indent="-367030">
              <a:lnSpc>
                <a:spcPct val="100000"/>
              </a:lnSpc>
              <a:spcBef>
                <a:spcPts val="414"/>
              </a:spcBef>
              <a:buChar char="●"/>
              <a:tabLst>
                <a:tab pos="379095" algn="l"/>
                <a:tab pos="379730" algn="l"/>
              </a:tabLst>
            </a:pPr>
            <a:r>
              <a:rPr sz="1800" dirty="0">
                <a:cs typeface="Arial"/>
              </a:rPr>
              <a:t>Edit</a:t>
            </a:r>
            <a:r>
              <a:rPr sz="1800" spc="15" dirty="0">
                <a:cs typeface="Arial"/>
              </a:rPr>
              <a:t> </a:t>
            </a:r>
            <a:r>
              <a:rPr sz="1800" spc="60" dirty="0">
                <a:cs typeface="Arial"/>
              </a:rPr>
              <a:t>and</a:t>
            </a:r>
            <a:r>
              <a:rPr sz="1800" spc="10" dirty="0">
                <a:cs typeface="Arial"/>
              </a:rPr>
              <a:t> </a:t>
            </a:r>
            <a:r>
              <a:rPr sz="1800" dirty="0">
                <a:cs typeface="Arial"/>
              </a:rPr>
              <a:t>Pray</a:t>
            </a:r>
            <a:r>
              <a:rPr sz="1800" spc="25" dirty="0">
                <a:cs typeface="Arial"/>
              </a:rPr>
              <a:t> </a:t>
            </a:r>
            <a:r>
              <a:rPr sz="1800" dirty="0">
                <a:cs typeface="Arial"/>
              </a:rPr>
              <a:t>→</a:t>
            </a:r>
            <a:r>
              <a:rPr sz="1800" spc="20" dirty="0">
                <a:cs typeface="Arial"/>
              </a:rPr>
              <a:t> </a:t>
            </a:r>
            <a:r>
              <a:rPr sz="1800" spc="55" dirty="0">
                <a:cs typeface="Arial"/>
              </a:rPr>
              <a:t>Industry</a:t>
            </a:r>
            <a:r>
              <a:rPr sz="1800" spc="10" dirty="0">
                <a:cs typeface="Arial"/>
              </a:rPr>
              <a:t> </a:t>
            </a:r>
            <a:r>
              <a:rPr sz="1800" dirty="0">
                <a:cs typeface="Arial"/>
              </a:rPr>
              <a:t>Standard</a:t>
            </a:r>
            <a:r>
              <a:rPr sz="1800" spc="10" dirty="0">
                <a:cs typeface="Arial"/>
              </a:rPr>
              <a:t> </a:t>
            </a:r>
            <a:r>
              <a:rPr sz="1800" spc="90" dirty="0">
                <a:cs typeface="Arial"/>
              </a:rPr>
              <a:t>of</a:t>
            </a:r>
            <a:r>
              <a:rPr sz="1800" spc="10" dirty="0">
                <a:cs typeface="Arial"/>
              </a:rPr>
              <a:t> </a:t>
            </a:r>
            <a:r>
              <a:rPr sz="1800" spc="60" dirty="0">
                <a:cs typeface="Arial"/>
              </a:rPr>
              <a:t>working</a:t>
            </a:r>
            <a:r>
              <a:rPr sz="1800" spc="10" dirty="0">
                <a:cs typeface="Arial"/>
              </a:rPr>
              <a:t> </a:t>
            </a:r>
            <a:r>
              <a:rPr sz="1800" spc="90" dirty="0">
                <a:cs typeface="Arial"/>
              </a:rPr>
              <a:t>with</a:t>
            </a:r>
            <a:r>
              <a:rPr sz="1800" spc="15" dirty="0">
                <a:cs typeface="Arial"/>
              </a:rPr>
              <a:t> </a:t>
            </a:r>
            <a:r>
              <a:rPr sz="1800" spc="-20" dirty="0">
                <a:cs typeface="Arial"/>
              </a:rPr>
              <a:t>care</a:t>
            </a:r>
            <a:endParaRPr sz="1800" dirty="0">
              <a:cs typeface="Arial"/>
            </a:endParaRPr>
          </a:p>
          <a:p>
            <a:pPr marL="379095" indent="-367030">
              <a:lnSpc>
                <a:spcPct val="100000"/>
              </a:lnSpc>
              <a:spcBef>
                <a:spcPts val="315"/>
              </a:spcBef>
              <a:buChar char="●"/>
              <a:tabLst>
                <a:tab pos="379095" algn="l"/>
                <a:tab pos="379730" algn="l"/>
              </a:tabLst>
            </a:pPr>
            <a:r>
              <a:rPr sz="1800" dirty="0">
                <a:cs typeface="Arial"/>
              </a:rPr>
              <a:t>Cover</a:t>
            </a:r>
            <a:r>
              <a:rPr sz="1800" spc="10" dirty="0">
                <a:cs typeface="Arial"/>
              </a:rPr>
              <a:t> </a:t>
            </a:r>
            <a:r>
              <a:rPr sz="1800" spc="60" dirty="0">
                <a:cs typeface="Arial"/>
              </a:rPr>
              <a:t>and</a:t>
            </a:r>
            <a:r>
              <a:rPr sz="1800" dirty="0">
                <a:cs typeface="Arial"/>
              </a:rPr>
              <a:t> </a:t>
            </a:r>
            <a:r>
              <a:rPr sz="1800" spc="70" dirty="0">
                <a:cs typeface="Arial"/>
              </a:rPr>
              <a:t>Modify</a:t>
            </a:r>
            <a:r>
              <a:rPr sz="1800" spc="30" dirty="0">
                <a:cs typeface="Arial"/>
              </a:rPr>
              <a:t> </a:t>
            </a:r>
            <a:r>
              <a:rPr sz="1800" dirty="0">
                <a:cs typeface="Arial"/>
              </a:rPr>
              <a:t>→</a:t>
            </a:r>
            <a:r>
              <a:rPr sz="1800" spc="10" dirty="0">
                <a:cs typeface="Arial"/>
              </a:rPr>
              <a:t> </a:t>
            </a:r>
            <a:r>
              <a:rPr sz="1800" spc="50" dirty="0">
                <a:cs typeface="Arial"/>
              </a:rPr>
              <a:t>Work</a:t>
            </a:r>
            <a:r>
              <a:rPr sz="1800" spc="5" dirty="0">
                <a:cs typeface="Arial"/>
              </a:rPr>
              <a:t> </a:t>
            </a:r>
            <a:r>
              <a:rPr sz="1800" spc="90" dirty="0">
                <a:cs typeface="Arial"/>
              </a:rPr>
              <a:t>with</a:t>
            </a:r>
            <a:r>
              <a:rPr sz="1800" spc="5" dirty="0">
                <a:cs typeface="Arial"/>
              </a:rPr>
              <a:t> </a:t>
            </a:r>
            <a:r>
              <a:rPr sz="1800" dirty="0">
                <a:cs typeface="Arial"/>
              </a:rPr>
              <a:t>a</a:t>
            </a:r>
            <a:r>
              <a:rPr sz="1800" spc="10" dirty="0">
                <a:cs typeface="Arial"/>
              </a:rPr>
              <a:t> </a:t>
            </a:r>
            <a:r>
              <a:rPr sz="1800" dirty="0">
                <a:cs typeface="Arial"/>
              </a:rPr>
              <a:t>safety </a:t>
            </a:r>
            <a:r>
              <a:rPr sz="1800" spc="75" dirty="0">
                <a:cs typeface="Arial"/>
              </a:rPr>
              <a:t>net</a:t>
            </a:r>
            <a:r>
              <a:rPr sz="1800" spc="10" dirty="0">
                <a:cs typeface="Arial"/>
              </a:rPr>
              <a:t> </a:t>
            </a:r>
            <a:r>
              <a:rPr sz="1800" spc="65" dirty="0">
                <a:cs typeface="Arial"/>
              </a:rPr>
              <a:t>when</a:t>
            </a:r>
            <a:r>
              <a:rPr sz="1800" spc="5" dirty="0">
                <a:cs typeface="Arial"/>
              </a:rPr>
              <a:t> </a:t>
            </a:r>
            <a:r>
              <a:rPr sz="1800" dirty="0">
                <a:cs typeface="Arial"/>
              </a:rPr>
              <a:t>changing</a:t>
            </a:r>
            <a:r>
              <a:rPr sz="1800" spc="5" dirty="0">
                <a:cs typeface="Arial"/>
              </a:rPr>
              <a:t> </a:t>
            </a:r>
            <a:r>
              <a:rPr sz="1800" spc="45" dirty="0">
                <a:cs typeface="Arial"/>
              </a:rPr>
              <a:t>software</a:t>
            </a:r>
            <a:endParaRPr sz="1800" dirty="0">
              <a:cs typeface="Arial"/>
            </a:endParaRPr>
          </a:p>
          <a:p>
            <a:pPr marL="836294" lvl="1" indent="-336550">
              <a:lnSpc>
                <a:spcPct val="100000"/>
              </a:lnSpc>
              <a:spcBef>
                <a:spcPts val="330"/>
              </a:spcBef>
              <a:buChar char="○"/>
              <a:tabLst>
                <a:tab pos="836294" algn="l"/>
                <a:tab pos="836930" algn="l"/>
              </a:tabLst>
            </a:pPr>
            <a:r>
              <a:rPr sz="1400" dirty="0">
                <a:cs typeface="Arial"/>
              </a:rPr>
              <a:t>Using</a:t>
            </a:r>
            <a:r>
              <a:rPr sz="1400" spc="55" dirty="0">
                <a:cs typeface="Arial"/>
              </a:rPr>
              <a:t> </a:t>
            </a:r>
            <a:r>
              <a:rPr sz="1400" dirty="0">
                <a:cs typeface="Arial"/>
              </a:rPr>
              <a:t>testing</a:t>
            </a:r>
            <a:r>
              <a:rPr sz="1400" spc="60" dirty="0">
                <a:cs typeface="Arial"/>
              </a:rPr>
              <a:t> </a:t>
            </a:r>
            <a:r>
              <a:rPr lang="en-US" sz="1400" spc="55" dirty="0">
                <a:cs typeface="Arial"/>
              </a:rPr>
              <a:t>to</a:t>
            </a:r>
            <a:r>
              <a:rPr sz="1400" spc="60" dirty="0">
                <a:cs typeface="Arial"/>
              </a:rPr>
              <a:t> </a:t>
            </a:r>
            <a:r>
              <a:rPr sz="1400" dirty="0">
                <a:cs typeface="Arial"/>
              </a:rPr>
              <a:t>show</a:t>
            </a:r>
            <a:r>
              <a:rPr sz="1400" spc="60" dirty="0">
                <a:cs typeface="Arial"/>
              </a:rPr>
              <a:t> </a:t>
            </a:r>
            <a:r>
              <a:rPr sz="1400" spc="-10" dirty="0">
                <a:cs typeface="Arial"/>
              </a:rPr>
              <a:t>correctness</a:t>
            </a:r>
            <a:endParaRPr sz="1400" dirty="0">
              <a:cs typeface="Arial"/>
            </a:endParaRPr>
          </a:p>
          <a:p>
            <a:pPr marL="836294" lvl="1" indent="-336550">
              <a:lnSpc>
                <a:spcPct val="100000"/>
              </a:lnSpc>
              <a:spcBef>
                <a:spcPts val="270"/>
              </a:spcBef>
              <a:buChar char="○"/>
              <a:tabLst>
                <a:tab pos="836294" algn="l"/>
                <a:tab pos="836930" algn="l"/>
              </a:tabLst>
            </a:pPr>
            <a:r>
              <a:rPr sz="1400" dirty="0">
                <a:cs typeface="Arial"/>
              </a:rPr>
              <a:t>Acts</a:t>
            </a:r>
            <a:r>
              <a:rPr sz="1400" spc="40" dirty="0">
                <a:cs typeface="Arial"/>
              </a:rPr>
              <a:t> </a:t>
            </a:r>
            <a:r>
              <a:rPr sz="1400" dirty="0">
                <a:cs typeface="Arial"/>
              </a:rPr>
              <a:t>like</a:t>
            </a:r>
            <a:r>
              <a:rPr sz="1400" spc="40" dirty="0">
                <a:cs typeface="Arial"/>
              </a:rPr>
              <a:t> </a:t>
            </a:r>
            <a:r>
              <a:rPr sz="1400" dirty="0">
                <a:cs typeface="Arial"/>
              </a:rPr>
              <a:t>a</a:t>
            </a:r>
            <a:r>
              <a:rPr sz="1400" spc="40" dirty="0">
                <a:cs typeface="Arial"/>
              </a:rPr>
              <a:t> </a:t>
            </a:r>
            <a:r>
              <a:rPr sz="1400" dirty="0">
                <a:cs typeface="Arial"/>
              </a:rPr>
              <a:t>vise</a:t>
            </a:r>
            <a:r>
              <a:rPr sz="1400" spc="40" dirty="0">
                <a:cs typeface="Arial"/>
              </a:rPr>
              <a:t> </a:t>
            </a:r>
            <a:r>
              <a:rPr sz="1400" spc="60" dirty="0">
                <a:cs typeface="Arial"/>
              </a:rPr>
              <a:t>around</a:t>
            </a:r>
            <a:r>
              <a:rPr sz="1400" spc="35" dirty="0">
                <a:cs typeface="Arial"/>
              </a:rPr>
              <a:t> </a:t>
            </a:r>
            <a:r>
              <a:rPr sz="1400" dirty="0">
                <a:cs typeface="Arial"/>
              </a:rPr>
              <a:t>code</a:t>
            </a:r>
            <a:r>
              <a:rPr sz="1400" spc="40" dirty="0">
                <a:cs typeface="Arial"/>
              </a:rPr>
              <a:t> </a:t>
            </a:r>
            <a:r>
              <a:rPr sz="1400" spc="65" dirty="0">
                <a:cs typeface="Arial"/>
              </a:rPr>
              <a:t>that</a:t>
            </a:r>
            <a:r>
              <a:rPr sz="1400" spc="40" dirty="0">
                <a:cs typeface="Arial"/>
              </a:rPr>
              <a:t> </a:t>
            </a:r>
            <a:r>
              <a:rPr sz="1400" dirty="0">
                <a:cs typeface="Arial"/>
              </a:rPr>
              <a:t>detects</a:t>
            </a:r>
            <a:r>
              <a:rPr sz="1400" spc="40" dirty="0">
                <a:cs typeface="Arial"/>
              </a:rPr>
              <a:t> </a:t>
            </a:r>
            <a:r>
              <a:rPr sz="1400" spc="60" dirty="0">
                <a:cs typeface="Arial"/>
              </a:rPr>
              <a:t>if</a:t>
            </a:r>
            <a:r>
              <a:rPr sz="1400" spc="40" dirty="0">
                <a:cs typeface="Arial"/>
              </a:rPr>
              <a:t> </a:t>
            </a:r>
            <a:r>
              <a:rPr sz="1400" spc="60" dirty="0">
                <a:cs typeface="Arial"/>
              </a:rPr>
              <a:t>major</a:t>
            </a:r>
            <a:r>
              <a:rPr sz="1400" spc="40" dirty="0">
                <a:cs typeface="Arial"/>
              </a:rPr>
              <a:t> </a:t>
            </a:r>
            <a:r>
              <a:rPr sz="1400" dirty="0">
                <a:cs typeface="Arial"/>
              </a:rPr>
              <a:t>behavioral</a:t>
            </a:r>
            <a:r>
              <a:rPr sz="1400" spc="40" dirty="0">
                <a:cs typeface="Arial"/>
              </a:rPr>
              <a:t> </a:t>
            </a:r>
            <a:r>
              <a:rPr sz="1400" dirty="0">
                <a:cs typeface="Arial"/>
              </a:rPr>
              <a:t>changes</a:t>
            </a:r>
            <a:r>
              <a:rPr sz="1400" spc="40" dirty="0">
                <a:cs typeface="Arial"/>
              </a:rPr>
              <a:t> </a:t>
            </a:r>
            <a:r>
              <a:rPr sz="1400" dirty="0">
                <a:cs typeface="Arial"/>
              </a:rPr>
              <a:t>are</a:t>
            </a:r>
            <a:r>
              <a:rPr sz="1400" spc="40" dirty="0">
                <a:cs typeface="Arial"/>
              </a:rPr>
              <a:t> </a:t>
            </a:r>
            <a:r>
              <a:rPr sz="1400" spc="-20" dirty="0">
                <a:cs typeface="Arial"/>
              </a:rPr>
              <a:t>made</a:t>
            </a:r>
            <a:endParaRPr sz="1400" dirty="0">
              <a:cs typeface="Arial"/>
            </a:endParaRPr>
          </a:p>
          <a:p>
            <a:pPr marL="379095" indent="-367030">
              <a:lnSpc>
                <a:spcPct val="100000"/>
              </a:lnSpc>
              <a:spcBef>
                <a:spcPts val="254"/>
              </a:spcBef>
              <a:buChar char="●"/>
              <a:tabLst>
                <a:tab pos="379095" algn="l"/>
                <a:tab pos="379730" algn="l"/>
              </a:tabLst>
            </a:pPr>
            <a:r>
              <a:rPr sz="1800" dirty="0">
                <a:cs typeface="Arial"/>
              </a:rPr>
              <a:t>Regression</a:t>
            </a:r>
            <a:r>
              <a:rPr sz="1800" spc="120" dirty="0">
                <a:cs typeface="Arial"/>
              </a:rPr>
              <a:t> </a:t>
            </a:r>
            <a:r>
              <a:rPr sz="1800" dirty="0">
                <a:cs typeface="Arial"/>
              </a:rPr>
              <a:t>Testing</a:t>
            </a:r>
            <a:r>
              <a:rPr lang="en-US" spc="120" dirty="0">
                <a:cs typeface="Arial"/>
              </a:rPr>
              <a:t>:</a:t>
            </a:r>
            <a:r>
              <a:rPr sz="1800" spc="120" dirty="0">
                <a:cs typeface="Arial"/>
              </a:rPr>
              <a:t> </a:t>
            </a:r>
            <a:r>
              <a:rPr sz="1800" dirty="0">
                <a:cs typeface="Arial"/>
              </a:rPr>
              <a:t>application-level</a:t>
            </a:r>
            <a:r>
              <a:rPr sz="1800" spc="120" dirty="0">
                <a:cs typeface="Arial"/>
              </a:rPr>
              <a:t> </a:t>
            </a:r>
            <a:r>
              <a:rPr sz="1800" dirty="0">
                <a:cs typeface="Arial"/>
              </a:rPr>
              <a:t>style</a:t>
            </a:r>
            <a:r>
              <a:rPr sz="1800" spc="125" dirty="0">
                <a:cs typeface="Arial"/>
              </a:rPr>
              <a:t> </a:t>
            </a:r>
            <a:r>
              <a:rPr sz="1800" spc="40" dirty="0">
                <a:cs typeface="Arial"/>
              </a:rPr>
              <a:t>testing</a:t>
            </a:r>
            <a:endParaRPr sz="1800" dirty="0">
              <a:cs typeface="Arial"/>
            </a:endParaRPr>
          </a:p>
          <a:p>
            <a:pPr marL="379095" indent="-367030">
              <a:lnSpc>
                <a:spcPct val="100000"/>
              </a:lnSpc>
              <a:spcBef>
                <a:spcPts val="315"/>
              </a:spcBef>
              <a:buChar char="●"/>
              <a:tabLst>
                <a:tab pos="379095" algn="l"/>
                <a:tab pos="379730" algn="l"/>
              </a:tabLst>
            </a:pPr>
            <a:r>
              <a:rPr sz="1800" spc="65" dirty="0">
                <a:cs typeface="Arial"/>
              </a:rPr>
              <a:t>Unit</a:t>
            </a:r>
            <a:r>
              <a:rPr sz="1800" spc="-5" dirty="0">
                <a:cs typeface="Arial"/>
              </a:rPr>
              <a:t> </a:t>
            </a:r>
            <a:r>
              <a:rPr sz="1800" dirty="0">
                <a:cs typeface="Arial"/>
              </a:rPr>
              <a:t>Testing</a:t>
            </a:r>
            <a:r>
              <a:rPr lang="en-US" spc="-5" dirty="0">
                <a:cs typeface="Arial"/>
              </a:rPr>
              <a:t>:</a:t>
            </a:r>
            <a:r>
              <a:rPr sz="1800" spc="-5" dirty="0">
                <a:cs typeface="Arial"/>
              </a:rPr>
              <a:t> </a:t>
            </a:r>
            <a:r>
              <a:rPr sz="1800" dirty="0">
                <a:cs typeface="Arial"/>
              </a:rPr>
              <a:t>an</a:t>
            </a:r>
            <a:r>
              <a:rPr sz="1800" spc="-10" dirty="0">
                <a:cs typeface="Arial"/>
              </a:rPr>
              <a:t> </a:t>
            </a:r>
            <a:r>
              <a:rPr sz="1800" spc="95" dirty="0">
                <a:cs typeface="Arial"/>
              </a:rPr>
              <a:t>important</a:t>
            </a:r>
            <a:r>
              <a:rPr sz="1800" dirty="0">
                <a:cs typeface="Arial"/>
              </a:rPr>
              <a:t> </a:t>
            </a:r>
            <a:r>
              <a:rPr sz="1800" spc="60" dirty="0">
                <a:cs typeface="Arial"/>
              </a:rPr>
              <a:t>components</a:t>
            </a:r>
            <a:r>
              <a:rPr sz="1800" dirty="0">
                <a:cs typeface="Arial"/>
              </a:rPr>
              <a:t> </a:t>
            </a:r>
            <a:r>
              <a:rPr sz="1800" spc="70" dirty="0">
                <a:cs typeface="Arial"/>
              </a:rPr>
              <a:t>in</a:t>
            </a:r>
            <a:r>
              <a:rPr sz="1800" spc="-5" dirty="0">
                <a:cs typeface="Arial"/>
              </a:rPr>
              <a:t> </a:t>
            </a:r>
            <a:r>
              <a:rPr sz="1800" dirty="0">
                <a:cs typeface="Arial"/>
              </a:rPr>
              <a:t>legacy</a:t>
            </a:r>
            <a:r>
              <a:rPr sz="1800" spc="-10" dirty="0">
                <a:cs typeface="Arial"/>
              </a:rPr>
              <a:t> </a:t>
            </a:r>
            <a:r>
              <a:rPr sz="1800" dirty="0">
                <a:cs typeface="Arial"/>
              </a:rPr>
              <a:t>code </a:t>
            </a:r>
            <a:r>
              <a:rPr sz="1800" spc="60" dirty="0">
                <a:cs typeface="Arial"/>
              </a:rPr>
              <a:t>work</a:t>
            </a:r>
            <a:endParaRPr sz="1800" dirty="0">
              <a:cs typeface="Arial"/>
            </a:endParaRPr>
          </a:p>
          <a:p>
            <a:pPr marL="379095" marR="5080">
              <a:lnSpc>
                <a:spcPct val="114599"/>
              </a:lnSpc>
              <a:spcBef>
                <a:spcPts val="1575"/>
              </a:spcBef>
            </a:pPr>
            <a:r>
              <a:rPr sz="1800" b="1" spc="55" dirty="0">
                <a:cs typeface="Arial"/>
              </a:rPr>
              <a:t>When</a:t>
            </a:r>
            <a:r>
              <a:rPr sz="1800" b="1" spc="5" dirty="0">
                <a:cs typeface="Arial"/>
              </a:rPr>
              <a:t> </a:t>
            </a:r>
            <a:r>
              <a:rPr sz="1800" b="1" spc="90" dirty="0">
                <a:cs typeface="Arial"/>
              </a:rPr>
              <a:t>we</a:t>
            </a:r>
            <a:r>
              <a:rPr sz="1800" b="1" dirty="0">
                <a:cs typeface="Arial"/>
              </a:rPr>
              <a:t> </a:t>
            </a:r>
            <a:r>
              <a:rPr sz="1800" b="1" spc="55" dirty="0">
                <a:cs typeface="Arial"/>
              </a:rPr>
              <a:t>have</a:t>
            </a:r>
            <a:r>
              <a:rPr sz="1800" b="1" spc="5" dirty="0">
                <a:cs typeface="Arial"/>
              </a:rPr>
              <a:t> </a:t>
            </a:r>
            <a:r>
              <a:rPr sz="1800" b="1" dirty="0">
                <a:cs typeface="Arial"/>
              </a:rPr>
              <a:t>tests</a:t>
            </a:r>
            <a:r>
              <a:rPr sz="1800" b="1" spc="5" dirty="0">
                <a:cs typeface="Arial"/>
              </a:rPr>
              <a:t> </a:t>
            </a:r>
            <a:r>
              <a:rPr sz="1800" b="1" spc="125" dirty="0">
                <a:cs typeface="Arial"/>
              </a:rPr>
              <a:t>that</a:t>
            </a:r>
            <a:r>
              <a:rPr sz="1800" b="1" spc="10" dirty="0">
                <a:cs typeface="Arial"/>
              </a:rPr>
              <a:t> </a:t>
            </a:r>
            <a:r>
              <a:rPr sz="1800" b="1" spc="65" dirty="0">
                <a:cs typeface="Arial"/>
              </a:rPr>
              <a:t>detect</a:t>
            </a:r>
            <a:r>
              <a:rPr sz="1800" b="1" spc="5" dirty="0">
                <a:cs typeface="Arial"/>
              </a:rPr>
              <a:t> </a:t>
            </a:r>
            <a:r>
              <a:rPr sz="1800" b="1" dirty="0">
                <a:cs typeface="Arial"/>
              </a:rPr>
              <a:t>change,</a:t>
            </a:r>
            <a:r>
              <a:rPr sz="1800" b="1" spc="5" dirty="0">
                <a:cs typeface="Arial"/>
              </a:rPr>
              <a:t> </a:t>
            </a:r>
            <a:r>
              <a:rPr sz="1800" b="1" spc="110" dirty="0">
                <a:cs typeface="Arial"/>
              </a:rPr>
              <a:t>it</a:t>
            </a:r>
            <a:r>
              <a:rPr sz="1800" b="1" spc="10" dirty="0">
                <a:cs typeface="Arial"/>
              </a:rPr>
              <a:t> </a:t>
            </a:r>
            <a:r>
              <a:rPr sz="1800" b="1" dirty="0">
                <a:cs typeface="Arial"/>
              </a:rPr>
              <a:t>is</a:t>
            </a:r>
            <a:r>
              <a:rPr sz="1800" b="1" spc="5" dirty="0">
                <a:cs typeface="Arial"/>
              </a:rPr>
              <a:t> </a:t>
            </a:r>
            <a:r>
              <a:rPr sz="1800" b="1" spc="60" dirty="0">
                <a:cs typeface="Arial"/>
              </a:rPr>
              <a:t>like</a:t>
            </a:r>
            <a:r>
              <a:rPr sz="1800" b="1" spc="5" dirty="0">
                <a:cs typeface="Arial"/>
              </a:rPr>
              <a:t> </a:t>
            </a:r>
            <a:r>
              <a:rPr sz="1800" b="1" dirty="0">
                <a:cs typeface="Arial"/>
              </a:rPr>
              <a:t>having </a:t>
            </a:r>
            <a:r>
              <a:rPr sz="1800" b="1" spc="80" dirty="0">
                <a:cs typeface="Arial"/>
              </a:rPr>
              <a:t>a</a:t>
            </a:r>
            <a:r>
              <a:rPr sz="1800" b="1" spc="10" dirty="0">
                <a:cs typeface="Arial"/>
              </a:rPr>
              <a:t> </a:t>
            </a:r>
            <a:r>
              <a:rPr sz="1800" b="1" spc="-20" dirty="0">
                <a:cs typeface="Arial"/>
              </a:rPr>
              <a:t>vise </a:t>
            </a:r>
            <a:r>
              <a:rPr sz="1800" b="1" spc="60" dirty="0">
                <a:cs typeface="Arial"/>
              </a:rPr>
              <a:t>around</a:t>
            </a:r>
            <a:r>
              <a:rPr sz="1800" b="1" spc="30" dirty="0">
                <a:cs typeface="Arial"/>
              </a:rPr>
              <a:t> </a:t>
            </a:r>
            <a:r>
              <a:rPr sz="1800" b="1" spc="60" dirty="0">
                <a:cs typeface="Arial"/>
              </a:rPr>
              <a:t>our</a:t>
            </a:r>
            <a:r>
              <a:rPr sz="1800" b="1" spc="35" dirty="0">
                <a:cs typeface="Arial"/>
              </a:rPr>
              <a:t> </a:t>
            </a:r>
            <a:r>
              <a:rPr sz="1800" b="1" dirty="0">
                <a:cs typeface="Arial"/>
              </a:rPr>
              <a:t>code.</a:t>
            </a:r>
            <a:r>
              <a:rPr sz="1800" b="1" spc="40" dirty="0">
                <a:cs typeface="Arial"/>
              </a:rPr>
              <a:t> </a:t>
            </a:r>
            <a:r>
              <a:rPr sz="1800" b="1" dirty="0">
                <a:cs typeface="Arial"/>
              </a:rPr>
              <a:t>The</a:t>
            </a:r>
            <a:r>
              <a:rPr sz="1800" b="1" spc="30" dirty="0">
                <a:cs typeface="Arial"/>
              </a:rPr>
              <a:t> </a:t>
            </a:r>
            <a:r>
              <a:rPr sz="1800" b="1" dirty="0">
                <a:cs typeface="Arial"/>
              </a:rPr>
              <a:t>behavior</a:t>
            </a:r>
            <a:r>
              <a:rPr sz="1800" b="1" spc="40" dirty="0">
                <a:cs typeface="Arial"/>
              </a:rPr>
              <a:t> </a:t>
            </a:r>
            <a:r>
              <a:rPr sz="1800" b="1" dirty="0">
                <a:cs typeface="Arial"/>
              </a:rPr>
              <a:t>of</a:t>
            </a:r>
            <a:r>
              <a:rPr sz="1800" b="1" spc="35" dirty="0">
                <a:cs typeface="Arial"/>
              </a:rPr>
              <a:t> </a:t>
            </a:r>
            <a:r>
              <a:rPr sz="1800" b="1" spc="100" dirty="0">
                <a:cs typeface="Arial"/>
              </a:rPr>
              <a:t>the</a:t>
            </a:r>
            <a:r>
              <a:rPr sz="1800" b="1" spc="30" dirty="0">
                <a:cs typeface="Arial"/>
              </a:rPr>
              <a:t> </a:t>
            </a:r>
            <a:r>
              <a:rPr sz="1800" b="1" dirty="0">
                <a:cs typeface="Arial"/>
              </a:rPr>
              <a:t>code</a:t>
            </a:r>
            <a:r>
              <a:rPr sz="1800" b="1" spc="35" dirty="0">
                <a:cs typeface="Arial"/>
              </a:rPr>
              <a:t> </a:t>
            </a:r>
            <a:r>
              <a:rPr sz="1800" b="1" dirty="0">
                <a:cs typeface="Arial"/>
              </a:rPr>
              <a:t>is</a:t>
            </a:r>
            <a:r>
              <a:rPr sz="1800" b="1" spc="35" dirty="0">
                <a:cs typeface="Arial"/>
              </a:rPr>
              <a:t> </a:t>
            </a:r>
            <a:r>
              <a:rPr sz="1800" b="1" dirty="0">
                <a:cs typeface="Arial"/>
              </a:rPr>
              <a:t>fixed</a:t>
            </a:r>
            <a:r>
              <a:rPr sz="1800" b="1" spc="30" dirty="0">
                <a:cs typeface="Arial"/>
              </a:rPr>
              <a:t> </a:t>
            </a:r>
            <a:r>
              <a:rPr sz="1800" b="1" spc="60" dirty="0">
                <a:cs typeface="Arial"/>
              </a:rPr>
              <a:t>in</a:t>
            </a:r>
            <a:r>
              <a:rPr sz="1800" b="1" spc="40" dirty="0">
                <a:cs typeface="Arial"/>
              </a:rPr>
              <a:t> </a:t>
            </a:r>
            <a:r>
              <a:rPr sz="1800" b="1" dirty="0">
                <a:cs typeface="Arial"/>
              </a:rPr>
              <a:t>place.</a:t>
            </a:r>
            <a:r>
              <a:rPr sz="1800" b="1" spc="35" dirty="0">
                <a:cs typeface="Arial"/>
              </a:rPr>
              <a:t> </a:t>
            </a:r>
            <a:r>
              <a:rPr sz="1800" b="1" spc="55" dirty="0">
                <a:cs typeface="Arial"/>
              </a:rPr>
              <a:t>When</a:t>
            </a:r>
            <a:r>
              <a:rPr sz="1800" b="1" spc="40" dirty="0">
                <a:cs typeface="Arial"/>
              </a:rPr>
              <a:t> </a:t>
            </a:r>
            <a:r>
              <a:rPr sz="1800" b="1" spc="65" dirty="0">
                <a:cs typeface="Arial"/>
              </a:rPr>
              <a:t>we </a:t>
            </a:r>
            <a:r>
              <a:rPr sz="1800" b="1" spc="100" dirty="0">
                <a:cs typeface="Arial"/>
              </a:rPr>
              <a:t>make</a:t>
            </a:r>
            <a:r>
              <a:rPr sz="1800" b="1" spc="10" dirty="0">
                <a:cs typeface="Arial"/>
              </a:rPr>
              <a:t> </a:t>
            </a:r>
            <a:r>
              <a:rPr sz="1800" b="1" dirty="0">
                <a:cs typeface="Arial"/>
              </a:rPr>
              <a:t>changes,</a:t>
            </a:r>
            <a:r>
              <a:rPr sz="1800" b="1" spc="20" dirty="0">
                <a:cs typeface="Arial"/>
              </a:rPr>
              <a:t> </a:t>
            </a:r>
            <a:r>
              <a:rPr sz="1800" b="1" spc="90" dirty="0">
                <a:cs typeface="Arial"/>
              </a:rPr>
              <a:t>we</a:t>
            </a:r>
            <a:r>
              <a:rPr sz="1800" b="1" spc="10" dirty="0">
                <a:cs typeface="Arial"/>
              </a:rPr>
              <a:t> </a:t>
            </a:r>
            <a:r>
              <a:rPr sz="1800" b="1" dirty="0">
                <a:cs typeface="Arial"/>
              </a:rPr>
              <a:t>can</a:t>
            </a:r>
            <a:r>
              <a:rPr sz="1800" b="1" spc="20" dirty="0">
                <a:cs typeface="Arial"/>
              </a:rPr>
              <a:t> </a:t>
            </a:r>
            <a:r>
              <a:rPr sz="1800" b="1" spc="75" dirty="0">
                <a:cs typeface="Arial"/>
              </a:rPr>
              <a:t>know</a:t>
            </a:r>
            <a:r>
              <a:rPr sz="1800" b="1" spc="10" dirty="0">
                <a:cs typeface="Arial"/>
              </a:rPr>
              <a:t> </a:t>
            </a:r>
            <a:r>
              <a:rPr sz="1800" b="1" spc="125" dirty="0">
                <a:cs typeface="Arial"/>
              </a:rPr>
              <a:t>that</a:t>
            </a:r>
            <a:r>
              <a:rPr sz="1800" b="1" spc="20" dirty="0">
                <a:cs typeface="Arial"/>
              </a:rPr>
              <a:t> </a:t>
            </a:r>
            <a:r>
              <a:rPr sz="1800" b="1" spc="90" dirty="0">
                <a:cs typeface="Arial"/>
              </a:rPr>
              <a:t>we</a:t>
            </a:r>
            <a:r>
              <a:rPr sz="1800" b="1" spc="10" dirty="0">
                <a:cs typeface="Arial"/>
              </a:rPr>
              <a:t> </a:t>
            </a:r>
            <a:r>
              <a:rPr sz="1800" b="1" spc="80" dirty="0">
                <a:cs typeface="Arial"/>
              </a:rPr>
              <a:t>are</a:t>
            </a:r>
            <a:r>
              <a:rPr sz="1800" b="1" spc="15" dirty="0">
                <a:cs typeface="Arial"/>
              </a:rPr>
              <a:t> </a:t>
            </a:r>
            <a:r>
              <a:rPr sz="1800" b="1" dirty="0">
                <a:cs typeface="Arial"/>
              </a:rPr>
              <a:t>changing</a:t>
            </a:r>
            <a:r>
              <a:rPr sz="1800" b="1" spc="15" dirty="0">
                <a:cs typeface="Arial"/>
              </a:rPr>
              <a:t> </a:t>
            </a:r>
            <a:r>
              <a:rPr sz="1800" b="1" dirty="0">
                <a:cs typeface="Arial"/>
              </a:rPr>
              <a:t>only</a:t>
            </a:r>
            <a:r>
              <a:rPr sz="1800" b="1" spc="10" dirty="0">
                <a:cs typeface="Arial"/>
              </a:rPr>
              <a:t> </a:t>
            </a:r>
            <a:r>
              <a:rPr sz="1800" b="1" dirty="0">
                <a:cs typeface="Arial"/>
              </a:rPr>
              <a:t>one</a:t>
            </a:r>
            <a:r>
              <a:rPr sz="1800" b="1" spc="15" dirty="0">
                <a:cs typeface="Arial"/>
              </a:rPr>
              <a:t> </a:t>
            </a:r>
            <a:r>
              <a:rPr sz="1800" b="1" dirty="0">
                <a:cs typeface="Arial"/>
              </a:rPr>
              <a:t>piece</a:t>
            </a:r>
            <a:r>
              <a:rPr sz="1800" b="1" spc="10" dirty="0">
                <a:cs typeface="Arial"/>
              </a:rPr>
              <a:t> </a:t>
            </a:r>
            <a:r>
              <a:rPr sz="1800" b="1" spc="-25" dirty="0">
                <a:cs typeface="Arial"/>
              </a:rPr>
              <a:t>of </a:t>
            </a:r>
            <a:r>
              <a:rPr sz="1800" b="1" dirty="0">
                <a:cs typeface="Arial"/>
              </a:rPr>
              <a:t>behavior</a:t>
            </a:r>
            <a:r>
              <a:rPr sz="1800" b="1" spc="60" dirty="0">
                <a:cs typeface="Arial"/>
              </a:rPr>
              <a:t> </a:t>
            </a:r>
            <a:r>
              <a:rPr sz="1800" b="1" spc="125" dirty="0">
                <a:cs typeface="Arial"/>
              </a:rPr>
              <a:t>at</a:t>
            </a:r>
            <a:r>
              <a:rPr sz="1800" b="1" spc="60" dirty="0">
                <a:cs typeface="Arial"/>
              </a:rPr>
              <a:t> </a:t>
            </a:r>
            <a:r>
              <a:rPr sz="1800" b="1" spc="80" dirty="0">
                <a:cs typeface="Arial"/>
              </a:rPr>
              <a:t>a</a:t>
            </a:r>
            <a:r>
              <a:rPr sz="1800" b="1" spc="60" dirty="0">
                <a:cs typeface="Arial"/>
              </a:rPr>
              <a:t> </a:t>
            </a:r>
            <a:r>
              <a:rPr sz="1800" b="1" spc="85" dirty="0">
                <a:cs typeface="Arial"/>
              </a:rPr>
              <a:t>time.</a:t>
            </a:r>
            <a:r>
              <a:rPr sz="1800" b="1" spc="60" dirty="0">
                <a:cs typeface="Arial"/>
              </a:rPr>
              <a:t> </a:t>
            </a:r>
            <a:r>
              <a:rPr sz="1800" b="1" spc="85" dirty="0">
                <a:cs typeface="Arial"/>
              </a:rPr>
              <a:t>In</a:t>
            </a:r>
            <a:r>
              <a:rPr sz="1800" b="1" spc="65" dirty="0">
                <a:cs typeface="Arial"/>
              </a:rPr>
              <a:t> </a:t>
            </a:r>
            <a:r>
              <a:rPr sz="1800" b="1" dirty="0">
                <a:cs typeface="Arial"/>
              </a:rPr>
              <a:t>short,</a:t>
            </a:r>
            <a:r>
              <a:rPr sz="1800" b="1" spc="60" dirty="0">
                <a:cs typeface="Arial"/>
              </a:rPr>
              <a:t> </a:t>
            </a:r>
            <a:r>
              <a:rPr sz="1800" b="1" dirty="0">
                <a:cs typeface="Arial"/>
              </a:rPr>
              <a:t>we’re</a:t>
            </a:r>
            <a:r>
              <a:rPr sz="1800" b="1" spc="55" dirty="0">
                <a:cs typeface="Arial"/>
              </a:rPr>
              <a:t> </a:t>
            </a:r>
            <a:r>
              <a:rPr sz="1800" b="1" spc="60" dirty="0">
                <a:cs typeface="Arial"/>
              </a:rPr>
              <a:t>in </a:t>
            </a:r>
            <a:r>
              <a:rPr sz="1800" b="1" spc="45" dirty="0">
                <a:cs typeface="Arial"/>
              </a:rPr>
              <a:t>control</a:t>
            </a:r>
            <a:r>
              <a:rPr sz="1800" b="1" spc="60" dirty="0">
                <a:cs typeface="Arial"/>
              </a:rPr>
              <a:t> </a:t>
            </a:r>
            <a:r>
              <a:rPr sz="1800" b="1" dirty="0">
                <a:cs typeface="Arial"/>
              </a:rPr>
              <a:t>of</a:t>
            </a:r>
            <a:r>
              <a:rPr sz="1800" b="1" spc="65" dirty="0">
                <a:cs typeface="Arial"/>
              </a:rPr>
              <a:t> </a:t>
            </a:r>
            <a:r>
              <a:rPr sz="1800" b="1" spc="60" dirty="0">
                <a:cs typeface="Arial"/>
              </a:rPr>
              <a:t>our </a:t>
            </a:r>
            <a:r>
              <a:rPr sz="1800" b="1" spc="55" dirty="0">
                <a:cs typeface="Arial"/>
              </a:rPr>
              <a:t>work.</a:t>
            </a:r>
            <a:endParaRPr sz="1800" dirty="0">
              <a:cs typeface="Arial"/>
            </a:endParaRPr>
          </a:p>
        </p:txBody>
      </p:sp>
      <p:sp>
        <p:nvSpPr>
          <p:cNvPr id="5" name="TextBox 4">
            <a:extLst>
              <a:ext uri="{FF2B5EF4-FFF2-40B4-BE49-F238E27FC236}">
                <a16:creationId xmlns:a16="http://schemas.microsoft.com/office/drawing/2014/main" id="{D9FCDA28-F280-49A3-9890-7FE2B0F9BB6B}"/>
              </a:ext>
            </a:extLst>
          </p:cNvPr>
          <p:cNvSpPr txBox="1"/>
          <p:nvPr/>
        </p:nvSpPr>
        <p:spPr>
          <a:xfrm>
            <a:off x="838200" y="-29683"/>
            <a:ext cx="5334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Working with Feedback</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8937" y="1047750"/>
            <a:ext cx="7985125" cy="3223061"/>
          </a:xfrm>
          <a:prstGeom prst="rect">
            <a:avLst/>
          </a:prstGeom>
        </p:spPr>
        <p:txBody>
          <a:bodyPr vert="horz" wrap="square" lIns="0" tIns="52704" rIns="0" bIns="0" rtlCol="0">
            <a:spAutoFit/>
          </a:bodyPr>
          <a:lstStyle/>
          <a:p>
            <a:pPr marL="379095" indent="-367030">
              <a:lnSpc>
                <a:spcPct val="100000"/>
              </a:lnSpc>
              <a:spcBef>
                <a:spcPts val="414"/>
              </a:spcBef>
              <a:buChar char="●"/>
              <a:tabLst>
                <a:tab pos="379095" algn="l"/>
                <a:tab pos="379730" algn="l"/>
              </a:tabLst>
            </a:pPr>
            <a:r>
              <a:rPr sz="2000" dirty="0">
                <a:cs typeface="Arial"/>
              </a:rPr>
              <a:t>Long-lived</a:t>
            </a:r>
            <a:r>
              <a:rPr sz="2000" spc="145" dirty="0">
                <a:cs typeface="Arial"/>
              </a:rPr>
              <a:t> </a:t>
            </a:r>
            <a:r>
              <a:rPr sz="2000" dirty="0">
                <a:cs typeface="Arial"/>
              </a:rPr>
              <a:t>applications</a:t>
            </a:r>
            <a:r>
              <a:rPr sz="2000" spc="155" dirty="0">
                <a:cs typeface="Arial"/>
              </a:rPr>
              <a:t> </a:t>
            </a:r>
            <a:r>
              <a:rPr sz="2000" spc="80" dirty="0">
                <a:cs typeface="Arial"/>
              </a:rPr>
              <a:t>tend</a:t>
            </a:r>
            <a:r>
              <a:rPr sz="2000" spc="150" dirty="0">
                <a:cs typeface="Arial"/>
              </a:rPr>
              <a:t> </a:t>
            </a:r>
            <a:r>
              <a:rPr sz="2000" spc="105" dirty="0">
                <a:cs typeface="Arial"/>
              </a:rPr>
              <a:t>to</a:t>
            </a:r>
            <a:r>
              <a:rPr sz="2000" spc="155" dirty="0">
                <a:cs typeface="Arial"/>
              </a:rPr>
              <a:t> </a:t>
            </a:r>
            <a:r>
              <a:rPr sz="2000" spc="40" dirty="0">
                <a:cs typeface="Arial"/>
              </a:rPr>
              <a:t>sprawl</a:t>
            </a:r>
            <a:endParaRPr sz="2000" dirty="0">
              <a:cs typeface="Arial"/>
            </a:endParaRPr>
          </a:p>
          <a:p>
            <a:pPr marL="379095" indent="-367030">
              <a:lnSpc>
                <a:spcPct val="100000"/>
              </a:lnSpc>
              <a:spcBef>
                <a:spcPts val="315"/>
              </a:spcBef>
              <a:buChar char="●"/>
              <a:tabLst>
                <a:tab pos="379095" algn="l"/>
                <a:tab pos="379730" algn="l"/>
              </a:tabLst>
            </a:pPr>
            <a:r>
              <a:rPr sz="2000" dirty="0">
                <a:cs typeface="Arial"/>
              </a:rPr>
              <a:t>There</a:t>
            </a:r>
            <a:r>
              <a:rPr sz="2000" spc="-10" dirty="0">
                <a:cs typeface="Arial"/>
              </a:rPr>
              <a:t> </a:t>
            </a:r>
            <a:r>
              <a:rPr sz="2000" dirty="0">
                <a:cs typeface="Arial"/>
              </a:rPr>
              <a:t>is</a:t>
            </a:r>
            <a:r>
              <a:rPr sz="2000" spc="-10" dirty="0">
                <a:cs typeface="Arial"/>
              </a:rPr>
              <a:t> </a:t>
            </a:r>
            <a:r>
              <a:rPr sz="2000" spc="85" dirty="0">
                <a:cs typeface="Arial"/>
              </a:rPr>
              <a:t>no</a:t>
            </a:r>
            <a:r>
              <a:rPr sz="2000" spc="-5" dirty="0">
                <a:cs typeface="Arial"/>
              </a:rPr>
              <a:t> </a:t>
            </a:r>
            <a:r>
              <a:rPr sz="2000" spc="55" dirty="0">
                <a:cs typeface="Arial"/>
              </a:rPr>
              <a:t>remedy</a:t>
            </a:r>
            <a:r>
              <a:rPr sz="2000" spc="-15" dirty="0">
                <a:cs typeface="Arial"/>
              </a:rPr>
              <a:t> </a:t>
            </a:r>
            <a:r>
              <a:rPr sz="2000" spc="100" dirty="0">
                <a:cs typeface="Arial"/>
              </a:rPr>
              <a:t>for</a:t>
            </a:r>
            <a:r>
              <a:rPr sz="2000" spc="-10" dirty="0">
                <a:cs typeface="Arial"/>
              </a:rPr>
              <a:t> </a:t>
            </a:r>
            <a:r>
              <a:rPr sz="2000" spc="50" dirty="0">
                <a:cs typeface="Arial"/>
              </a:rPr>
              <a:t>fixing</a:t>
            </a:r>
            <a:r>
              <a:rPr sz="2000" spc="-10" dirty="0">
                <a:cs typeface="Arial"/>
              </a:rPr>
              <a:t> </a:t>
            </a:r>
            <a:r>
              <a:rPr sz="2000" spc="55" dirty="0">
                <a:cs typeface="Arial"/>
              </a:rPr>
              <a:t>this</a:t>
            </a:r>
            <a:r>
              <a:rPr sz="2000" spc="-10" dirty="0">
                <a:cs typeface="Arial"/>
              </a:rPr>
              <a:t> </a:t>
            </a:r>
            <a:r>
              <a:rPr sz="2000" spc="45" dirty="0">
                <a:cs typeface="Arial"/>
              </a:rPr>
              <a:t>immediately</a:t>
            </a:r>
            <a:endParaRPr sz="2000" dirty="0">
              <a:cs typeface="Arial"/>
            </a:endParaRPr>
          </a:p>
          <a:p>
            <a:pPr marL="379095" indent="-367030">
              <a:lnSpc>
                <a:spcPct val="100000"/>
              </a:lnSpc>
              <a:spcBef>
                <a:spcPts val="315"/>
              </a:spcBef>
              <a:buChar char="●"/>
              <a:tabLst>
                <a:tab pos="379095" algn="l"/>
                <a:tab pos="379730" algn="l"/>
              </a:tabLst>
            </a:pPr>
            <a:r>
              <a:rPr sz="2000" dirty="0">
                <a:cs typeface="Arial"/>
              </a:rPr>
              <a:t>What</a:t>
            </a:r>
            <a:r>
              <a:rPr sz="2000" spc="30" dirty="0">
                <a:cs typeface="Arial"/>
              </a:rPr>
              <a:t> </a:t>
            </a:r>
            <a:r>
              <a:rPr sz="2000" dirty="0">
                <a:cs typeface="Arial"/>
              </a:rPr>
              <a:t>gets</a:t>
            </a:r>
            <a:r>
              <a:rPr sz="2000" spc="35" dirty="0">
                <a:cs typeface="Arial"/>
              </a:rPr>
              <a:t> </a:t>
            </a:r>
            <a:r>
              <a:rPr sz="2000" spc="70" dirty="0">
                <a:cs typeface="Arial"/>
              </a:rPr>
              <a:t>in</a:t>
            </a:r>
            <a:r>
              <a:rPr sz="2000" spc="30" dirty="0">
                <a:cs typeface="Arial"/>
              </a:rPr>
              <a:t> </a:t>
            </a:r>
            <a:r>
              <a:rPr sz="2000" spc="75" dirty="0">
                <a:cs typeface="Arial"/>
              </a:rPr>
              <a:t>the</a:t>
            </a:r>
            <a:r>
              <a:rPr sz="2000" spc="30" dirty="0">
                <a:cs typeface="Arial"/>
              </a:rPr>
              <a:t> </a:t>
            </a:r>
            <a:r>
              <a:rPr sz="2000" dirty="0">
                <a:cs typeface="Arial"/>
              </a:rPr>
              <a:t>way</a:t>
            </a:r>
            <a:r>
              <a:rPr sz="2000" spc="30" dirty="0">
                <a:cs typeface="Arial"/>
              </a:rPr>
              <a:t> </a:t>
            </a:r>
            <a:r>
              <a:rPr sz="2000" spc="90" dirty="0">
                <a:cs typeface="Arial"/>
              </a:rPr>
              <a:t>of</a:t>
            </a:r>
            <a:r>
              <a:rPr sz="2000" spc="30" dirty="0">
                <a:cs typeface="Arial"/>
              </a:rPr>
              <a:t> </a:t>
            </a:r>
            <a:r>
              <a:rPr sz="2000" dirty="0">
                <a:cs typeface="Arial"/>
              </a:rPr>
              <a:t>system</a:t>
            </a:r>
            <a:r>
              <a:rPr sz="2000" spc="35" dirty="0">
                <a:cs typeface="Arial"/>
              </a:rPr>
              <a:t> </a:t>
            </a:r>
            <a:r>
              <a:rPr sz="2000" spc="55" dirty="0">
                <a:cs typeface="Arial"/>
              </a:rPr>
              <a:t>architecture</a:t>
            </a:r>
            <a:r>
              <a:rPr sz="2000" spc="30" dirty="0">
                <a:cs typeface="Arial"/>
              </a:rPr>
              <a:t> </a:t>
            </a:r>
            <a:r>
              <a:rPr sz="2000" spc="-10" dirty="0">
                <a:cs typeface="Arial"/>
              </a:rPr>
              <a:t>awareness:</a:t>
            </a:r>
            <a:endParaRPr sz="2000" dirty="0">
              <a:cs typeface="Arial"/>
            </a:endParaRPr>
          </a:p>
          <a:p>
            <a:pPr marL="882015" lvl="1" indent="-382270">
              <a:lnSpc>
                <a:spcPct val="100000"/>
              </a:lnSpc>
              <a:spcBef>
                <a:spcPts val="330"/>
              </a:spcBef>
              <a:buChar char="○"/>
              <a:tabLst>
                <a:tab pos="882015" algn="l"/>
                <a:tab pos="882650" algn="l"/>
              </a:tabLst>
            </a:pPr>
            <a:r>
              <a:rPr sz="1600" dirty="0">
                <a:cs typeface="Arial"/>
              </a:rPr>
              <a:t>The</a:t>
            </a:r>
            <a:r>
              <a:rPr sz="1600" spc="30" dirty="0">
                <a:cs typeface="Arial"/>
              </a:rPr>
              <a:t> </a:t>
            </a:r>
            <a:r>
              <a:rPr sz="1600" dirty="0">
                <a:cs typeface="Arial"/>
              </a:rPr>
              <a:t>system</a:t>
            </a:r>
            <a:r>
              <a:rPr sz="1600" spc="35" dirty="0">
                <a:cs typeface="Arial"/>
              </a:rPr>
              <a:t> </a:t>
            </a:r>
            <a:r>
              <a:rPr sz="1600" dirty="0">
                <a:cs typeface="Arial"/>
              </a:rPr>
              <a:t>can</a:t>
            </a:r>
            <a:r>
              <a:rPr sz="1600" spc="35" dirty="0">
                <a:cs typeface="Arial"/>
              </a:rPr>
              <a:t> </a:t>
            </a:r>
            <a:r>
              <a:rPr sz="1600" dirty="0">
                <a:cs typeface="Arial"/>
              </a:rPr>
              <a:t>be</a:t>
            </a:r>
            <a:r>
              <a:rPr sz="1600" spc="35" dirty="0">
                <a:cs typeface="Arial"/>
              </a:rPr>
              <a:t> </a:t>
            </a:r>
            <a:r>
              <a:rPr sz="1600" dirty="0">
                <a:cs typeface="Arial"/>
              </a:rPr>
              <a:t>so</a:t>
            </a:r>
            <a:r>
              <a:rPr sz="1600" spc="35" dirty="0">
                <a:cs typeface="Arial"/>
              </a:rPr>
              <a:t> </a:t>
            </a:r>
            <a:r>
              <a:rPr sz="1600" dirty="0">
                <a:cs typeface="Arial"/>
              </a:rPr>
              <a:t>complex</a:t>
            </a:r>
            <a:r>
              <a:rPr sz="1600" spc="30" dirty="0">
                <a:cs typeface="Arial"/>
              </a:rPr>
              <a:t> </a:t>
            </a:r>
            <a:r>
              <a:rPr sz="1600" spc="65" dirty="0">
                <a:cs typeface="Arial"/>
              </a:rPr>
              <a:t>that</a:t>
            </a:r>
            <a:r>
              <a:rPr sz="1600" spc="35" dirty="0">
                <a:cs typeface="Arial"/>
              </a:rPr>
              <a:t> </a:t>
            </a:r>
            <a:r>
              <a:rPr sz="1600" spc="70" dirty="0">
                <a:cs typeface="Arial"/>
              </a:rPr>
              <a:t>it</a:t>
            </a:r>
            <a:r>
              <a:rPr sz="1600" spc="35" dirty="0">
                <a:cs typeface="Arial"/>
              </a:rPr>
              <a:t> </a:t>
            </a:r>
            <a:r>
              <a:rPr sz="1600" dirty="0">
                <a:cs typeface="Arial"/>
              </a:rPr>
              <a:t>takes</a:t>
            </a:r>
            <a:r>
              <a:rPr sz="1600" spc="35" dirty="0">
                <a:cs typeface="Arial"/>
              </a:rPr>
              <a:t> </a:t>
            </a:r>
            <a:r>
              <a:rPr sz="1600" dirty="0">
                <a:cs typeface="Arial"/>
              </a:rPr>
              <a:t>a</a:t>
            </a:r>
            <a:r>
              <a:rPr sz="1600" spc="35" dirty="0">
                <a:cs typeface="Arial"/>
              </a:rPr>
              <a:t> </a:t>
            </a:r>
            <a:r>
              <a:rPr sz="1600" dirty="0">
                <a:cs typeface="Arial"/>
              </a:rPr>
              <a:t>long</a:t>
            </a:r>
            <a:r>
              <a:rPr sz="1600" spc="30" dirty="0">
                <a:cs typeface="Arial"/>
              </a:rPr>
              <a:t> </a:t>
            </a:r>
            <a:r>
              <a:rPr sz="1600" spc="65" dirty="0">
                <a:cs typeface="Arial"/>
              </a:rPr>
              <a:t>time</a:t>
            </a:r>
            <a:r>
              <a:rPr sz="1600" spc="35" dirty="0">
                <a:cs typeface="Arial"/>
              </a:rPr>
              <a:t> </a:t>
            </a:r>
            <a:r>
              <a:rPr sz="1600" spc="80" dirty="0">
                <a:cs typeface="Arial"/>
              </a:rPr>
              <a:t>to</a:t>
            </a:r>
            <a:r>
              <a:rPr sz="1600" spc="35" dirty="0">
                <a:cs typeface="Arial"/>
              </a:rPr>
              <a:t> </a:t>
            </a:r>
            <a:r>
              <a:rPr sz="1600" dirty="0">
                <a:cs typeface="Arial"/>
              </a:rPr>
              <a:t>get</a:t>
            </a:r>
            <a:r>
              <a:rPr sz="1600" spc="35" dirty="0">
                <a:cs typeface="Arial"/>
              </a:rPr>
              <a:t> </a:t>
            </a:r>
            <a:r>
              <a:rPr sz="1600" spc="55" dirty="0">
                <a:cs typeface="Arial"/>
              </a:rPr>
              <a:t>the</a:t>
            </a:r>
            <a:r>
              <a:rPr sz="1600" spc="35" dirty="0">
                <a:cs typeface="Arial"/>
              </a:rPr>
              <a:t> </a:t>
            </a:r>
            <a:r>
              <a:rPr sz="1600" dirty="0">
                <a:cs typeface="Arial"/>
              </a:rPr>
              <a:t>big</a:t>
            </a:r>
            <a:r>
              <a:rPr sz="1600" spc="30" dirty="0">
                <a:cs typeface="Arial"/>
              </a:rPr>
              <a:t> </a:t>
            </a:r>
            <a:r>
              <a:rPr sz="1600" spc="-10" dirty="0">
                <a:cs typeface="Arial"/>
              </a:rPr>
              <a:t>picture.</a:t>
            </a:r>
            <a:endParaRPr sz="1600" dirty="0">
              <a:cs typeface="Arial"/>
            </a:endParaRPr>
          </a:p>
          <a:p>
            <a:pPr marL="836294" lvl="1" indent="-336550">
              <a:lnSpc>
                <a:spcPct val="100000"/>
              </a:lnSpc>
              <a:spcBef>
                <a:spcPts val="270"/>
              </a:spcBef>
              <a:buChar char="○"/>
              <a:tabLst>
                <a:tab pos="836294" algn="l"/>
                <a:tab pos="836930" algn="l"/>
              </a:tabLst>
            </a:pPr>
            <a:r>
              <a:rPr sz="1600" dirty="0">
                <a:cs typeface="Arial"/>
              </a:rPr>
              <a:t>The</a:t>
            </a:r>
            <a:r>
              <a:rPr sz="1600" spc="30" dirty="0">
                <a:cs typeface="Arial"/>
              </a:rPr>
              <a:t> </a:t>
            </a:r>
            <a:r>
              <a:rPr sz="1600" dirty="0">
                <a:cs typeface="Arial"/>
              </a:rPr>
              <a:t>system</a:t>
            </a:r>
            <a:r>
              <a:rPr sz="1600" spc="30" dirty="0">
                <a:cs typeface="Arial"/>
              </a:rPr>
              <a:t> </a:t>
            </a:r>
            <a:r>
              <a:rPr sz="1600" dirty="0">
                <a:cs typeface="Arial"/>
              </a:rPr>
              <a:t>can</a:t>
            </a:r>
            <a:r>
              <a:rPr sz="1600" spc="30" dirty="0">
                <a:cs typeface="Arial"/>
              </a:rPr>
              <a:t> </a:t>
            </a:r>
            <a:r>
              <a:rPr sz="1600" dirty="0">
                <a:cs typeface="Arial"/>
              </a:rPr>
              <a:t>be</a:t>
            </a:r>
            <a:r>
              <a:rPr sz="1600" spc="30" dirty="0">
                <a:cs typeface="Arial"/>
              </a:rPr>
              <a:t> </a:t>
            </a:r>
            <a:r>
              <a:rPr sz="1600" dirty="0">
                <a:cs typeface="Arial"/>
              </a:rPr>
              <a:t>so</a:t>
            </a:r>
            <a:r>
              <a:rPr sz="1600" spc="30" dirty="0">
                <a:cs typeface="Arial"/>
              </a:rPr>
              <a:t> </a:t>
            </a:r>
            <a:r>
              <a:rPr sz="1600" dirty="0">
                <a:cs typeface="Arial"/>
              </a:rPr>
              <a:t>complex</a:t>
            </a:r>
            <a:r>
              <a:rPr sz="1600" spc="30" dirty="0">
                <a:cs typeface="Arial"/>
              </a:rPr>
              <a:t> </a:t>
            </a:r>
            <a:r>
              <a:rPr sz="1600" spc="65" dirty="0">
                <a:cs typeface="Arial"/>
              </a:rPr>
              <a:t>that</a:t>
            </a:r>
            <a:r>
              <a:rPr sz="1600" spc="30" dirty="0">
                <a:cs typeface="Arial"/>
              </a:rPr>
              <a:t> </a:t>
            </a:r>
            <a:r>
              <a:rPr sz="1600" spc="55" dirty="0">
                <a:cs typeface="Arial"/>
              </a:rPr>
              <a:t>there</a:t>
            </a:r>
            <a:r>
              <a:rPr sz="1600" spc="35" dirty="0">
                <a:cs typeface="Arial"/>
              </a:rPr>
              <a:t> </a:t>
            </a:r>
            <a:r>
              <a:rPr sz="1600" dirty="0">
                <a:cs typeface="Arial"/>
              </a:rPr>
              <a:t>is</a:t>
            </a:r>
            <a:r>
              <a:rPr sz="1600" spc="30" dirty="0">
                <a:cs typeface="Arial"/>
              </a:rPr>
              <a:t> </a:t>
            </a:r>
            <a:r>
              <a:rPr sz="1600" spc="65" dirty="0">
                <a:cs typeface="Arial"/>
              </a:rPr>
              <a:t>no</a:t>
            </a:r>
            <a:r>
              <a:rPr sz="1600" spc="30" dirty="0">
                <a:cs typeface="Arial"/>
              </a:rPr>
              <a:t> </a:t>
            </a:r>
            <a:r>
              <a:rPr sz="1600" dirty="0">
                <a:cs typeface="Arial"/>
              </a:rPr>
              <a:t>big</a:t>
            </a:r>
            <a:r>
              <a:rPr sz="1600" spc="30" dirty="0">
                <a:cs typeface="Arial"/>
              </a:rPr>
              <a:t> </a:t>
            </a:r>
            <a:r>
              <a:rPr sz="1600" spc="-10" dirty="0">
                <a:cs typeface="Arial"/>
              </a:rPr>
              <a:t>picture.</a:t>
            </a:r>
            <a:endParaRPr sz="1600" dirty="0">
              <a:cs typeface="Arial"/>
            </a:endParaRPr>
          </a:p>
          <a:p>
            <a:pPr marL="836294" marR="5080" lvl="1" indent="-336550">
              <a:lnSpc>
                <a:spcPct val="116100"/>
              </a:lnSpc>
              <a:buChar char="○"/>
              <a:tabLst>
                <a:tab pos="836294" algn="l"/>
                <a:tab pos="836930" algn="l"/>
              </a:tabLst>
            </a:pPr>
            <a:r>
              <a:rPr sz="1600" dirty="0">
                <a:cs typeface="Arial"/>
              </a:rPr>
              <a:t>The</a:t>
            </a:r>
            <a:r>
              <a:rPr sz="1600" spc="55" dirty="0">
                <a:cs typeface="Arial"/>
              </a:rPr>
              <a:t> </a:t>
            </a:r>
            <a:r>
              <a:rPr sz="1600" spc="50" dirty="0">
                <a:cs typeface="Arial"/>
              </a:rPr>
              <a:t>team</a:t>
            </a:r>
            <a:r>
              <a:rPr sz="1600" spc="55" dirty="0">
                <a:cs typeface="Arial"/>
              </a:rPr>
              <a:t> </a:t>
            </a:r>
            <a:r>
              <a:rPr sz="1600" dirty="0">
                <a:cs typeface="Arial"/>
              </a:rPr>
              <a:t>is</a:t>
            </a:r>
            <a:r>
              <a:rPr sz="1600" spc="60" dirty="0">
                <a:cs typeface="Arial"/>
              </a:rPr>
              <a:t> </a:t>
            </a:r>
            <a:r>
              <a:rPr sz="1600" spc="55" dirty="0">
                <a:cs typeface="Arial"/>
              </a:rPr>
              <a:t>in </a:t>
            </a:r>
            <a:r>
              <a:rPr sz="1600" dirty="0">
                <a:cs typeface="Arial"/>
              </a:rPr>
              <a:t>a</a:t>
            </a:r>
            <a:r>
              <a:rPr sz="1600" spc="60" dirty="0">
                <a:cs typeface="Arial"/>
              </a:rPr>
              <a:t> </a:t>
            </a:r>
            <a:r>
              <a:rPr sz="1600" dirty="0">
                <a:cs typeface="Arial"/>
              </a:rPr>
              <a:t>very</a:t>
            </a:r>
            <a:r>
              <a:rPr sz="1600" spc="55" dirty="0">
                <a:cs typeface="Arial"/>
              </a:rPr>
              <a:t> </a:t>
            </a:r>
            <a:r>
              <a:rPr sz="1600" dirty="0">
                <a:cs typeface="Arial"/>
              </a:rPr>
              <a:t>reactive</a:t>
            </a:r>
            <a:r>
              <a:rPr sz="1600" spc="60" dirty="0">
                <a:cs typeface="Arial"/>
              </a:rPr>
              <a:t> </a:t>
            </a:r>
            <a:r>
              <a:rPr sz="1600" dirty="0">
                <a:cs typeface="Arial"/>
              </a:rPr>
              <a:t>mode,</a:t>
            </a:r>
            <a:r>
              <a:rPr sz="1600" spc="55" dirty="0">
                <a:cs typeface="Arial"/>
              </a:rPr>
              <a:t> </a:t>
            </a:r>
            <a:r>
              <a:rPr sz="1600" dirty="0">
                <a:cs typeface="Arial"/>
              </a:rPr>
              <a:t>dealing</a:t>
            </a:r>
            <a:r>
              <a:rPr sz="1600" spc="60" dirty="0">
                <a:cs typeface="Arial"/>
              </a:rPr>
              <a:t> </a:t>
            </a:r>
            <a:r>
              <a:rPr sz="1600" spc="70" dirty="0">
                <a:cs typeface="Arial"/>
              </a:rPr>
              <a:t>with</a:t>
            </a:r>
            <a:r>
              <a:rPr sz="1600" spc="55" dirty="0">
                <a:cs typeface="Arial"/>
              </a:rPr>
              <a:t> </a:t>
            </a:r>
            <a:r>
              <a:rPr sz="1600" dirty="0">
                <a:cs typeface="Arial"/>
              </a:rPr>
              <a:t>emergency</a:t>
            </a:r>
            <a:r>
              <a:rPr sz="1600" spc="60" dirty="0">
                <a:cs typeface="Arial"/>
              </a:rPr>
              <a:t> </a:t>
            </a:r>
            <a:r>
              <a:rPr sz="1600" spc="55" dirty="0">
                <a:cs typeface="Arial"/>
              </a:rPr>
              <a:t>after </a:t>
            </a:r>
            <a:r>
              <a:rPr sz="1600" dirty="0">
                <a:cs typeface="Arial"/>
              </a:rPr>
              <a:t>emergency</a:t>
            </a:r>
            <a:r>
              <a:rPr sz="1600" spc="60" dirty="0">
                <a:cs typeface="Arial"/>
              </a:rPr>
              <a:t> </a:t>
            </a:r>
            <a:r>
              <a:rPr sz="1600" dirty="0">
                <a:cs typeface="Arial"/>
              </a:rPr>
              <a:t>so</a:t>
            </a:r>
            <a:r>
              <a:rPr sz="1600" spc="55" dirty="0">
                <a:cs typeface="Arial"/>
              </a:rPr>
              <a:t> </a:t>
            </a:r>
            <a:r>
              <a:rPr sz="1600" spc="30" dirty="0">
                <a:cs typeface="Arial"/>
              </a:rPr>
              <a:t>much </a:t>
            </a:r>
            <a:r>
              <a:rPr sz="1600" spc="65" dirty="0">
                <a:cs typeface="Arial"/>
              </a:rPr>
              <a:t>that</a:t>
            </a:r>
            <a:r>
              <a:rPr sz="1600" spc="40" dirty="0">
                <a:cs typeface="Arial"/>
              </a:rPr>
              <a:t> </a:t>
            </a:r>
            <a:r>
              <a:rPr sz="1600" dirty="0">
                <a:cs typeface="Arial"/>
              </a:rPr>
              <a:t>they</a:t>
            </a:r>
            <a:r>
              <a:rPr sz="1600" spc="45" dirty="0">
                <a:cs typeface="Arial"/>
              </a:rPr>
              <a:t> </a:t>
            </a:r>
            <a:r>
              <a:rPr sz="1600" dirty="0">
                <a:cs typeface="Arial"/>
              </a:rPr>
              <a:t>lose</a:t>
            </a:r>
            <a:r>
              <a:rPr sz="1600" spc="45" dirty="0">
                <a:cs typeface="Arial"/>
              </a:rPr>
              <a:t> </a:t>
            </a:r>
            <a:r>
              <a:rPr sz="1600" dirty="0">
                <a:cs typeface="Arial"/>
              </a:rPr>
              <a:t>sight</a:t>
            </a:r>
            <a:r>
              <a:rPr sz="1600" spc="45" dirty="0">
                <a:cs typeface="Arial"/>
              </a:rPr>
              <a:t> </a:t>
            </a:r>
            <a:r>
              <a:rPr sz="1600" spc="70" dirty="0">
                <a:cs typeface="Arial"/>
              </a:rPr>
              <a:t>of</a:t>
            </a:r>
            <a:r>
              <a:rPr sz="1600" spc="40" dirty="0">
                <a:cs typeface="Arial"/>
              </a:rPr>
              <a:t> </a:t>
            </a:r>
            <a:r>
              <a:rPr sz="1600" spc="55" dirty="0">
                <a:cs typeface="Arial"/>
              </a:rPr>
              <a:t>the</a:t>
            </a:r>
            <a:r>
              <a:rPr sz="1600" spc="45" dirty="0">
                <a:cs typeface="Arial"/>
              </a:rPr>
              <a:t> </a:t>
            </a:r>
            <a:r>
              <a:rPr sz="1600" dirty="0">
                <a:cs typeface="Arial"/>
              </a:rPr>
              <a:t>big</a:t>
            </a:r>
            <a:r>
              <a:rPr sz="1600" spc="45" dirty="0">
                <a:cs typeface="Arial"/>
              </a:rPr>
              <a:t> </a:t>
            </a:r>
            <a:r>
              <a:rPr sz="1600" spc="-10" dirty="0">
                <a:cs typeface="Arial"/>
              </a:rPr>
              <a:t>picture.</a:t>
            </a:r>
            <a:endParaRPr sz="1600" dirty="0">
              <a:cs typeface="Arial"/>
            </a:endParaRPr>
          </a:p>
          <a:p>
            <a:pPr marL="379095" indent="-367030">
              <a:lnSpc>
                <a:spcPct val="100000"/>
              </a:lnSpc>
              <a:spcBef>
                <a:spcPts val="254"/>
              </a:spcBef>
              <a:buChar char="●"/>
              <a:tabLst>
                <a:tab pos="379095" algn="l"/>
                <a:tab pos="379730" algn="l"/>
              </a:tabLst>
            </a:pPr>
            <a:r>
              <a:rPr sz="2000" spc="50" dirty="0">
                <a:cs typeface="Arial"/>
              </a:rPr>
              <a:t>Architecture</a:t>
            </a:r>
            <a:r>
              <a:rPr sz="2000" spc="-10" dirty="0">
                <a:cs typeface="Arial"/>
              </a:rPr>
              <a:t> </a:t>
            </a:r>
            <a:r>
              <a:rPr sz="2000" dirty="0">
                <a:cs typeface="Arial"/>
              </a:rPr>
              <a:t>is</a:t>
            </a:r>
            <a:r>
              <a:rPr sz="2000" spc="-5" dirty="0">
                <a:cs typeface="Arial"/>
              </a:rPr>
              <a:t> </a:t>
            </a:r>
            <a:r>
              <a:rPr sz="2000" spc="100" dirty="0">
                <a:cs typeface="Arial"/>
              </a:rPr>
              <a:t>too</a:t>
            </a:r>
            <a:r>
              <a:rPr sz="2000" spc="-10" dirty="0">
                <a:cs typeface="Arial"/>
              </a:rPr>
              <a:t> </a:t>
            </a:r>
            <a:r>
              <a:rPr sz="2000" spc="95" dirty="0">
                <a:cs typeface="Arial"/>
              </a:rPr>
              <a:t>important</a:t>
            </a:r>
            <a:r>
              <a:rPr sz="2000" spc="-5" dirty="0">
                <a:cs typeface="Arial"/>
              </a:rPr>
              <a:t> </a:t>
            </a:r>
            <a:r>
              <a:rPr sz="2000" spc="105" dirty="0">
                <a:cs typeface="Arial"/>
              </a:rPr>
              <a:t>to</a:t>
            </a:r>
            <a:r>
              <a:rPr sz="2000" spc="-10" dirty="0">
                <a:cs typeface="Arial"/>
              </a:rPr>
              <a:t> </a:t>
            </a:r>
            <a:r>
              <a:rPr sz="2000" dirty="0">
                <a:cs typeface="Arial"/>
              </a:rPr>
              <a:t>be</a:t>
            </a:r>
            <a:r>
              <a:rPr sz="2000" spc="-5" dirty="0">
                <a:cs typeface="Arial"/>
              </a:rPr>
              <a:t> </a:t>
            </a:r>
            <a:r>
              <a:rPr sz="2000" spc="65" dirty="0">
                <a:cs typeface="Arial"/>
              </a:rPr>
              <a:t>left</a:t>
            </a:r>
            <a:r>
              <a:rPr sz="2000" spc="-5" dirty="0">
                <a:cs typeface="Arial"/>
              </a:rPr>
              <a:t> </a:t>
            </a:r>
            <a:r>
              <a:rPr sz="2000" dirty="0">
                <a:cs typeface="Arial"/>
              </a:rPr>
              <a:t>exclusively</a:t>
            </a:r>
            <a:r>
              <a:rPr sz="2000" spc="-15" dirty="0">
                <a:cs typeface="Arial"/>
              </a:rPr>
              <a:t> </a:t>
            </a:r>
            <a:r>
              <a:rPr sz="2000" spc="105" dirty="0">
                <a:cs typeface="Arial"/>
              </a:rPr>
              <a:t>to</a:t>
            </a:r>
            <a:r>
              <a:rPr sz="2000" spc="-5" dirty="0">
                <a:cs typeface="Arial"/>
              </a:rPr>
              <a:t> </a:t>
            </a:r>
            <a:r>
              <a:rPr sz="2000" dirty="0">
                <a:cs typeface="Arial"/>
              </a:rPr>
              <a:t>a</a:t>
            </a:r>
            <a:r>
              <a:rPr sz="2000" spc="-10" dirty="0">
                <a:cs typeface="Arial"/>
              </a:rPr>
              <a:t> </a:t>
            </a:r>
            <a:r>
              <a:rPr sz="2000" spc="60" dirty="0">
                <a:cs typeface="Arial"/>
              </a:rPr>
              <a:t>few</a:t>
            </a:r>
            <a:r>
              <a:rPr sz="2000" spc="-10" dirty="0">
                <a:cs typeface="Arial"/>
              </a:rPr>
              <a:t> </a:t>
            </a:r>
            <a:r>
              <a:rPr sz="2000" spc="40" dirty="0">
                <a:cs typeface="Arial"/>
              </a:rPr>
              <a:t>people</a:t>
            </a:r>
            <a:endParaRPr sz="2000" dirty="0">
              <a:cs typeface="Arial"/>
            </a:endParaRPr>
          </a:p>
          <a:p>
            <a:pPr marL="379095" marR="414655" indent="-367030">
              <a:lnSpc>
                <a:spcPct val="114599"/>
              </a:lnSpc>
              <a:buChar char="●"/>
              <a:tabLst>
                <a:tab pos="379095" algn="l"/>
                <a:tab pos="379730" algn="l"/>
              </a:tabLst>
            </a:pPr>
            <a:r>
              <a:rPr sz="2000" dirty="0">
                <a:cs typeface="Arial"/>
              </a:rPr>
              <a:t>Everyone</a:t>
            </a:r>
            <a:r>
              <a:rPr sz="2000" spc="5" dirty="0">
                <a:cs typeface="Arial"/>
              </a:rPr>
              <a:t> </a:t>
            </a:r>
            <a:r>
              <a:rPr sz="2000" spc="80" dirty="0">
                <a:cs typeface="Arial"/>
              </a:rPr>
              <a:t>must</a:t>
            </a:r>
            <a:r>
              <a:rPr sz="2000" spc="10" dirty="0">
                <a:cs typeface="Arial"/>
              </a:rPr>
              <a:t> </a:t>
            </a:r>
            <a:r>
              <a:rPr sz="2000" dirty="0">
                <a:cs typeface="Arial"/>
              </a:rPr>
              <a:t>be</a:t>
            </a:r>
            <a:r>
              <a:rPr sz="2000" spc="10" dirty="0">
                <a:cs typeface="Arial"/>
              </a:rPr>
              <a:t> </a:t>
            </a:r>
            <a:r>
              <a:rPr sz="2000" spc="60" dirty="0">
                <a:cs typeface="Arial"/>
              </a:rPr>
              <a:t>working</a:t>
            </a:r>
            <a:r>
              <a:rPr sz="2000" spc="5" dirty="0">
                <a:cs typeface="Arial"/>
              </a:rPr>
              <a:t> </a:t>
            </a:r>
            <a:r>
              <a:rPr sz="2000" spc="95" dirty="0">
                <a:cs typeface="Arial"/>
              </a:rPr>
              <a:t>off</a:t>
            </a:r>
            <a:r>
              <a:rPr sz="2000" dirty="0">
                <a:cs typeface="Arial"/>
              </a:rPr>
              <a:t> </a:t>
            </a:r>
            <a:r>
              <a:rPr sz="2000" spc="75" dirty="0">
                <a:cs typeface="Arial"/>
              </a:rPr>
              <a:t>the</a:t>
            </a:r>
            <a:r>
              <a:rPr sz="2000" spc="10" dirty="0">
                <a:cs typeface="Arial"/>
              </a:rPr>
              <a:t> </a:t>
            </a:r>
            <a:r>
              <a:rPr sz="2000" dirty="0">
                <a:cs typeface="Arial"/>
              </a:rPr>
              <a:t>same</a:t>
            </a:r>
            <a:r>
              <a:rPr sz="2000" spc="10" dirty="0">
                <a:cs typeface="Arial"/>
              </a:rPr>
              <a:t> </a:t>
            </a:r>
            <a:r>
              <a:rPr sz="2000" dirty="0">
                <a:cs typeface="Arial"/>
              </a:rPr>
              <a:t>set</a:t>
            </a:r>
            <a:r>
              <a:rPr sz="2000" spc="10" dirty="0">
                <a:cs typeface="Arial"/>
              </a:rPr>
              <a:t> </a:t>
            </a:r>
            <a:r>
              <a:rPr sz="2000" spc="90" dirty="0">
                <a:cs typeface="Arial"/>
              </a:rPr>
              <a:t>of</a:t>
            </a:r>
            <a:r>
              <a:rPr sz="2000" spc="5" dirty="0">
                <a:cs typeface="Arial"/>
              </a:rPr>
              <a:t> </a:t>
            </a:r>
            <a:r>
              <a:rPr sz="2000" dirty="0">
                <a:cs typeface="Arial"/>
              </a:rPr>
              <a:t>ideas</a:t>
            </a:r>
            <a:r>
              <a:rPr sz="2000" spc="10" dirty="0">
                <a:cs typeface="Arial"/>
              </a:rPr>
              <a:t> </a:t>
            </a:r>
            <a:r>
              <a:rPr sz="2000" spc="60" dirty="0">
                <a:cs typeface="Arial"/>
              </a:rPr>
              <a:t>and</a:t>
            </a:r>
            <a:r>
              <a:rPr sz="2000" dirty="0">
                <a:cs typeface="Arial"/>
              </a:rPr>
              <a:t> </a:t>
            </a:r>
            <a:r>
              <a:rPr sz="2000" spc="85" dirty="0">
                <a:cs typeface="Arial"/>
              </a:rPr>
              <a:t>uphold</a:t>
            </a:r>
            <a:r>
              <a:rPr sz="2000" spc="5" dirty="0">
                <a:cs typeface="Arial"/>
              </a:rPr>
              <a:t> </a:t>
            </a:r>
            <a:r>
              <a:rPr sz="2000" spc="50" dirty="0">
                <a:cs typeface="Arial"/>
              </a:rPr>
              <a:t>the </a:t>
            </a:r>
            <a:r>
              <a:rPr sz="2000" spc="45" dirty="0">
                <a:cs typeface="Arial"/>
              </a:rPr>
              <a:t>architecture</a:t>
            </a:r>
            <a:endParaRPr sz="2000" dirty="0">
              <a:cs typeface="Arial"/>
            </a:endParaRPr>
          </a:p>
        </p:txBody>
      </p:sp>
      <p:sp>
        <p:nvSpPr>
          <p:cNvPr id="5" name="TextBox 4">
            <a:extLst>
              <a:ext uri="{FF2B5EF4-FFF2-40B4-BE49-F238E27FC236}">
                <a16:creationId xmlns:a16="http://schemas.microsoft.com/office/drawing/2014/main" id="{021EEF67-5283-4963-8B25-9BB0ECE014D0}"/>
              </a:ext>
            </a:extLst>
          </p:cNvPr>
          <p:cNvSpPr txBox="1"/>
          <p:nvPr/>
        </p:nvSpPr>
        <p:spPr>
          <a:xfrm>
            <a:off x="838200" y="89871"/>
            <a:ext cx="70866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My Application Has No Structure</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5249" y="1290200"/>
            <a:ext cx="8100059" cy="2105575"/>
          </a:xfrm>
          <a:prstGeom prst="rect">
            <a:avLst/>
          </a:prstGeom>
        </p:spPr>
        <p:txBody>
          <a:bodyPr vert="horz" wrap="square" lIns="0" tIns="52704" rIns="0" bIns="0" rtlCol="0">
            <a:spAutoFit/>
          </a:bodyPr>
          <a:lstStyle/>
          <a:p>
            <a:pPr marL="379095" indent="-367030">
              <a:lnSpc>
                <a:spcPct val="100000"/>
              </a:lnSpc>
              <a:spcBef>
                <a:spcPts val="414"/>
              </a:spcBef>
              <a:buChar char="●"/>
              <a:tabLst>
                <a:tab pos="379095" algn="l"/>
                <a:tab pos="379730" algn="l"/>
              </a:tabLst>
            </a:pPr>
            <a:r>
              <a:rPr sz="2000" dirty="0">
                <a:cs typeface="Arial"/>
              </a:rPr>
              <a:t>Get</a:t>
            </a:r>
            <a:r>
              <a:rPr sz="2000" spc="-15" dirty="0">
                <a:cs typeface="Arial"/>
              </a:rPr>
              <a:t> </a:t>
            </a:r>
            <a:r>
              <a:rPr sz="2000" spc="50" dirty="0">
                <a:cs typeface="Arial"/>
              </a:rPr>
              <a:t>some</a:t>
            </a:r>
            <a:r>
              <a:rPr sz="2000" spc="-10" dirty="0">
                <a:cs typeface="Arial"/>
              </a:rPr>
              <a:t> </a:t>
            </a:r>
            <a:r>
              <a:rPr sz="2000" spc="50" dirty="0">
                <a:cs typeface="Arial"/>
              </a:rPr>
              <a:t>people</a:t>
            </a:r>
            <a:r>
              <a:rPr sz="2000" spc="-15" dirty="0">
                <a:cs typeface="Arial"/>
              </a:rPr>
              <a:t> </a:t>
            </a:r>
            <a:r>
              <a:rPr sz="2000" spc="60" dirty="0">
                <a:cs typeface="Arial"/>
              </a:rPr>
              <a:t>and</a:t>
            </a:r>
            <a:r>
              <a:rPr sz="2000" spc="-15" dirty="0">
                <a:cs typeface="Arial"/>
              </a:rPr>
              <a:t> </a:t>
            </a:r>
            <a:r>
              <a:rPr sz="2000" dirty="0">
                <a:cs typeface="Arial"/>
              </a:rPr>
              <a:t>ask</a:t>
            </a:r>
            <a:r>
              <a:rPr sz="2000" spc="-20" dirty="0">
                <a:cs typeface="Arial"/>
              </a:rPr>
              <a:t> </a:t>
            </a:r>
            <a:r>
              <a:rPr sz="2000" dirty="0">
                <a:cs typeface="Arial"/>
              </a:rPr>
              <a:t>“What</a:t>
            </a:r>
            <a:r>
              <a:rPr sz="2000" spc="-10" dirty="0">
                <a:cs typeface="Arial"/>
              </a:rPr>
              <a:t> </a:t>
            </a:r>
            <a:r>
              <a:rPr sz="2000" dirty="0">
                <a:cs typeface="Arial"/>
              </a:rPr>
              <a:t>is</a:t>
            </a:r>
            <a:r>
              <a:rPr sz="2000" spc="-10" dirty="0">
                <a:cs typeface="Arial"/>
              </a:rPr>
              <a:t> </a:t>
            </a:r>
            <a:r>
              <a:rPr sz="2000" spc="75" dirty="0">
                <a:cs typeface="Arial"/>
              </a:rPr>
              <a:t>the</a:t>
            </a:r>
            <a:r>
              <a:rPr sz="2000" spc="-15" dirty="0">
                <a:cs typeface="Arial"/>
              </a:rPr>
              <a:t> </a:t>
            </a:r>
            <a:r>
              <a:rPr sz="2000" spc="50" dirty="0">
                <a:cs typeface="Arial"/>
              </a:rPr>
              <a:t>Architecture</a:t>
            </a:r>
            <a:r>
              <a:rPr sz="2000" spc="-10" dirty="0">
                <a:cs typeface="Arial"/>
              </a:rPr>
              <a:t> </a:t>
            </a:r>
            <a:r>
              <a:rPr sz="2000" spc="90" dirty="0">
                <a:cs typeface="Arial"/>
              </a:rPr>
              <a:t>of</a:t>
            </a:r>
            <a:r>
              <a:rPr sz="2000" spc="-20" dirty="0">
                <a:cs typeface="Arial"/>
              </a:rPr>
              <a:t> </a:t>
            </a:r>
            <a:r>
              <a:rPr sz="2000" spc="75" dirty="0">
                <a:cs typeface="Arial"/>
              </a:rPr>
              <a:t>the</a:t>
            </a:r>
            <a:r>
              <a:rPr sz="2000" spc="-10" dirty="0">
                <a:cs typeface="Arial"/>
              </a:rPr>
              <a:t> System?”</a:t>
            </a:r>
            <a:endParaRPr sz="2000" dirty="0">
              <a:cs typeface="Arial"/>
            </a:endParaRPr>
          </a:p>
          <a:p>
            <a:pPr marL="379095" marR="5080" indent="-367030">
              <a:lnSpc>
                <a:spcPct val="114599"/>
              </a:lnSpc>
              <a:buChar char="●"/>
              <a:tabLst>
                <a:tab pos="379095" algn="l"/>
                <a:tab pos="379730" algn="l"/>
              </a:tabLst>
            </a:pPr>
            <a:r>
              <a:rPr sz="2000" dirty="0">
                <a:cs typeface="Arial"/>
              </a:rPr>
              <a:t>Everyone</a:t>
            </a:r>
            <a:r>
              <a:rPr sz="2000" spc="45" dirty="0">
                <a:cs typeface="Arial"/>
              </a:rPr>
              <a:t> </a:t>
            </a:r>
            <a:r>
              <a:rPr sz="2000" dirty="0">
                <a:cs typeface="Arial"/>
              </a:rPr>
              <a:t>explains</a:t>
            </a:r>
            <a:r>
              <a:rPr sz="2000" spc="50" dirty="0">
                <a:cs typeface="Arial"/>
              </a:rPr>
              <a:t> </a:t>
            </a:r>
            <a:r>
              <a:rPr sz="2000" dirty="0">
                <a:cs typeface="Arial"/>
              </a:rPr>
              <a:t>using</a:t>
            </a:r>
            <a:r>
              <a:rPr sz="2000" spc="45" dirty="0">
                <a:cs typeface="Arial"/>
              </a:rPr>
              <a:t> </a:t>
            </a:r>
            <a:r>
              <a:rPr sz="2000" dirty="0">
                <a:cs typeface="Arial"/>
              </a:rPr>
              <a:t>a</a:t>
            </a:r>
            <a:r>
              <a:rPr sz="2000" spc="50" dirty="0">
                <a:cs typeface="Arial"/>
              </a:rPr>
              <a:t> </a:t>
            </a:r>
            <a:r>
              <a:rPr sz="2000" spc="60" dirty="0">
                <a:cs typeface="Arial"/>
              </a:rPr>
              <a:t>few</a:t>
            </a:r>
            <a:r>
              <a:rPr sz="2000" spc="45" dirty="0">
                <a:cs typeface="Arial"/>
              </a:rPr>
              <a:t> </a:t>
            </a:r>
            <a:r>
              <a:rPr sz="2000" dirty="0">
                <a:cs typeface="Arial"/>
              </a:rPr>
              <a:t>concepts</a:t>
            </a:r>
            <a:r>
              <a:rPr sz="2000" spc="45" dirty="0">
                <a:cs typeface="Arial"/>
              </a:rPr>
              <a:t> </a:t>
            </a:r>
            <a:r>
              <a:rPr sz="2000" spc="60" dirty="0">
                <a:cs typeface="Arial"/>
              </a:rPr>
              <a:t>pretending</a:t>
            </a:r>
            <a:r>
              <a:rPr sz="2000" spc="45" dirty="0">
                <a:cs typeface="Arial"/>
              </a:rPr>
              <a:t> </a:t>
            </a:r>
            <a:r>
              <a:rPr sz="2000" spc="90" dirty="0">
                <a:cs typeface="Arial"/>
              </a:rPr>
              <a:t>that</a:t>
            </a:r>
            <a:r>
              <a:rPr sz="2000" spc="50" dirty="0">
                <a:cs typeface="Arial"/>
              </a:rPr>
              <a:t> </a:t>
            </a:r>
            <a:r>
              <a:rPr sz="2000" spc="75" dirty="0">
                <a:cs typeface="Arial"/>
              </a:rPr>
              <a:t>the</a:t>
            </a:r>
            <a:r>
              <a:rPr sz="2000" spc="50" dirty="0">
                <a:cs typeface="Arial"/>
              </a:rPr>
              <a:t> </a:t>
            </a:r>
            <a:r>
              <a:rPr sz="2000" spc="65" dirty="0">
                <a:cs typeface="Arial"/>
              </a:rPr>
              <a:t>others</a:t>
            </a:r>
            <a:r>
              <a:rPr sz="2000" spc="50" dirty="0">
                <a:cs typeface="Arial"/>
              </a:rPr>
              <a:t> know </a:t>
            </a:r>
            <a:r>
              <a:rPr sz="2000" spc="75" dirty="0">
                <a:cs typeface="Arial"/>
              </a:rPr>
              <a:t>nothing</a:t>
            </a:r>
            <a:r>
              <a:rPr sz="2000" spc="-40" dirty="0">
                <a:cs typeface="Arial"/>
              </a:rPr>
              <a:t> </a:t>
            </a:r>
            <a:r>
              <a:rPr sz="2000" spc="80" dirty="0">
                <a:cs typeface="Arial"/>
              </a:rPr>
              <a:t>about</a:t>
            </a:r>
            <a:r>
              <a:rPr sz="2000" spc="-30" dirty="0">
                <a:cs typeface="Arial"/>
              </a:rPr>
              <a:t> </a:t>
            </a:r>
            <a:r>
              <a:rPr sz="2000" spc="75" dirty="0">
                <a:cs typeface="Arial"/>
              </a:rPr>
              <a:t>the</a:t>
            </a:r>
            <a:r>
              <a:rPr sz="2000" spc="-35" dirty="0">
                <a:cs typeface="Arial"/>
              </a:rPr>
              <a:t> </a:t>
            </a:r>
            <a:r>
              <a:rPr sz="2000" spc="-10" dirty="0">
                <a:cs typeface="Arial"/>
              </a:rPr>
              <a:t>system</a:t>
            </a:r>
            <a:endParaRPr sz="2000" dirty="0">
              <a:cs typeface="Arial"/>
            </a:endParaRPr>
          </a:p>
          <a:p>
            <a:pPr marL="379095" marR="259079" indent="-367030">
              <a:lnSpc>
                <a:spcPct val="114599"/>
              </a:lnSpc>
              <a:buChar char="●"/>
              <a:tabLst>
                <a:tab pos="379095" algn="l"/>
                <a:tab pos="379730" algn="l"/>
              </a:tabLst>
            </a:pPr>
            <a:r>
              <a:rPr sz="2000" dirty="0">
                <a:cs typeface="Arial"/>
              </a:rPr>
              <a:t>This</a:t>
            </a:r>
            <a:r>
              <a:rPr sz="2000" spc="25" dirty="0">
                <a:cs typeface="Arial"/>
              </a:rPr>
              <a:t> </a:t>
            </a:r>
            <a:r>
              <a:rPr sz="2000" dirty="0">
                <a:cs typeface="Arial"/>
              </a:rPr>
              <a:t>makes</a:t>
            </a:r>
            <a:r>
              <a:rPr sz="2000" spc="25" dirty="0">
                <a:cs typeface="Arial"/>
              </a:rPr>
              <a:t> </a:t>
            </a:r>
            <a:r>
              <a:rPr sz="2000" spc="75" dirty="0">
                <a:cs typeface="Arial"/>
              </a:rPr>
              <a:t>the</a:t>
            </a:r>
            <a:r>
              <a:rPr sz="2000" spc="30" dirty="0">
                <a:cs typeface="Arial"/>
              </a:rPr>
              <a:t> </a:t>
            </a:r>
            <a:r>
              <a:rPr sz="2000" spc="55" dirty="0">
                <a:cs typeface="Arial"/>
              </a:rPr>
              <a:t>architecture</a:t>
            </a:r>
            <a:r>
              <a:rPr sz="2000" spc="25" dirty="0">
                <a:cs typeface="Arial"/>
              </a:rPr>
              <a:t> </a:t>
            </a:r>
            <a:r>
              <a:rPr sz="2000" dirty="0">
                <a:cs typeface="Arial"/>
              </a:rPr>
              <a:t>easier</a:t>
            </a:r>
            <a:r>
              <a:rPr sz="2000" spc="30" dirty="0">
                <a:cs typeface="Arial"/>
              </a:rPr>
              <a:t> </a:t>
            </a:r>
            <a:r>
              <a:rPr sz="2000" spc="105" dirty="0">
                <a:cs typeface="Arial"/>
              </a:rPr>
              <a:t>to</a:t>
            </a:r>
            <a:r>
              <a:rPr sz="2000" spc="25" dirty="0">
                <a:cs typeface="Arial"/>
              </a:rPr>
              <a:t> </a:t>
            </a:r>
            <a:r>
              <a:rPr sz="2000" spc="65" dirty="0">
                <a:cs typeface="Arial"/>
              </a:rPr>
              <a:t>understand</a:t>
            </a:r>
            <a:r>
              <a:rPr sz="2000" spc="20" dirty="0">
                <a:cs typeface="Arial"/>
              </a:rPr>
              <a:t> </a:t>
            </a:r>
            <a:r>
              <a:rPr sz="2000" spc="60" dirty="0">
                <a:cs typeface="Arial"/>
              </a:rPr>
              <a:t>and</a:t>
            </a:r>
            <a:r>
              <a:rPr sz="2000" spc="25" dirty="0">
                <a:cs typeface="Arial"/>
              </a:rPr>
              <a:t> </a:t>
            </a:r>
            <a:r>
              <a:rPr sz="2000" dirty="0">
                <a:cs typeface="Arial"/>
              </a:rPr>
              <a:t>everyone</a:t>
            </a:r>
            <a:r>
              <a:rPr sz="2000" spc="25" dirty="0">
                <a:cs typeface="Arial"/>
              </a:rPr>
              <a:t> </a:t>
            </a:r>
            <a:r>
              <a:rPr sz="2000" spc="-25" dirty="0">
                <a:cs typeface="Arial"/>
              </a:rPr>
              <a:t>can </a:t>
            </a:r>
            <a:r>
              <a:rPr sz="2000" dirty="0">
                <a:cs typeface="Arial"/>
              </a:rPr>
              <a:t>develop</a:t>
            </a:r>
            <a:r>
              <a:rPr sz="2000" spc="30" dirty="0">
                <a:cs typeface="Arial"/>
              </a:rPr>
              <a:t> </a:t>
            </a:r>
            <a:r>
              <a:rPr sz="2000" dirty="0">
                <a:cs typeface="Arial"/>
              </a:rPr>
              <a:t>an</a:t>
            </a:r>
            <a:r>
              <a:rPr sz="2000" spc="35" dirty="0">
                <a:cs typeface="Arial"/>
              </a:rPr>
              <a:t> </a:t>
            </a:r>
            <a:r>
              <a:rPr sz="2000" dirty="0">
                <a:cs typeface="Arial"/>
              </a:rPr>
              <a:t>idea</a:t>
            </a:r>
            <a:r>
              <a:rPr sz="2000" spc="40" dirty="0">
                <a:cs typeface="Arial"/>
              </a:rPr>
              <a:t> </a:t>
            </a:r>
            <a:r>
              <a:rPr sz="2000" spc="90" dirty="0">
                <a:cs typeface="Arial"/>
              </a:rPr>
              <a:t>of</a:t>
            </a:r>
            <a:r>
              <a:rPr sz="2000" spc="35" dirty="0">
                <a:cs typeface="Arial"/>
              </a:rPr>
              <a:t> </a:t>
            </a:r>
            <a:r>
              <a:rPr sz="2000" spc="75" dirty="0">
                <a:cs typeface="Arial"/>
              </a:rPr>
              <a:t>what</a:t>
            </a:r>
            <a:r>
              <a:rPr sz="2000" spc="40" dirty="0">
                <a:cs typeface="Arial"/>
              </a:rPr>
              <a:t> </a:t>
            </a:r>
            <a:r>
              <a:rPr sz="2000" dirty="0">
                <a:cs typeface="Arial"/>
              </a:rPr>
              <a:t>is</a:t>
            </a:r>
            <a:r>
              <a:rPr sz="2000" spc="40" dirty="0">
                <a:cs typeface="Arial"/>
              </a:rPr>
              <a:t> </a:t>
            </a:r>
            <a:r>
              <a:rPr sz="2000" spc="75" dirty="0">
                <a:cs typeface="Arial"/>
              </a:rPr>
              <a:t>the</a:t>
            </a:r>
            <a:r>
              <a:rPr sz="2000" spc="40" dirty="0">
                <a:cs typeface="Arial"/>
              </a:rPr>
              <a:t> </a:t>
            </a:r>
            <a:r>
              <a:rPr sz="2000" dirty="0">
                <a:cs typeface="Arial"/>
              </a:rPr>
              <a:t>best</a:t>
            </a:r>
            <a:r>
              <a:rPr sz="2000" spc="40" dirty="0">
                <a:cs typeface="Arial"/>
              </a:rPr>
              <a:t> </a:t>
            </a:r>
            <a:r>
              <a:rPr sz="2000" spc="60" dirty="0">
                <a:cs typeface="Arial"/>
              </a:rPr>
              <a:t>and</a:t>
            </a:r>
            <a:r>
              <a:rPr sz="2000" spc="35" dirty="0">
                <a:cs typeface="Arial"/>
              </a:rPr>
              <a:t> </a:t>
            </a:r>
            <a:r>
              <a:rPr sz="2000" spc="80" dirty="0">
                <a:cs typeface="Arial"/>
              </a:rPr>
              <a:t>most</a:t>
            </a:r>
            <a:r>
              <a:rPr sz="2000" spc="40" dirty="0">
                <a:cs typeface="Arial"/>
              </a:rPr>
              <a:t> </a:t>
            </a:r>
            <a:r>
              <a:rPr sz="2000" dirty="0">
                <a:cs typeface="Arial"/>
              </a:rPr>
              <a:t>ideal</a:t>
            </a:r>
            <a:r>
              <a:rPr sz="2000" spc="35" dirty="0">
                <a:cs typeface="Arial"/>
              </a:rPr>
              <a:t> </a:t>
            </a:r>
            <a:r>
              <a:rPr sz="2000" spc="55" dirty="0">
                <a:cs typeface="Arial"/>
              </a:rPr>
              <a:t>architecture</a:t>
            </a:r>
            <a:r>
              <a:rPr sz="2000" spc="40" dirty="0">
                <a:cs typeface="Arial"/>
              </a:rPr>
              <a:t> </a:t>
            </a:r>
            <a:r>
              <a:rPr sz="2000" spc="100" dirty="0">
                <a:cs typeface="Arial"/>
              </a:rPr>
              <a:t>for</a:t>
            </a:r>
            <a:r>
              <a:rPr sz="2000" spc="35" dirty="0">
                <a:cs typeface="Arial"/>
              </a:rPr>
              <a:t> </a:t>
            </a:r>
            <a:r>
              <a:rPr sz="2000" spc="50" dirty="0">
                <a:cs typeface="Arial"/>
              </a:rPr>
              <a:t>the </a:t>
            </a:r>
            <a:r>
              <a:rPr sz="2000" dirty="0">
                <a:cs typeface="Arial"/>
              </a:rPr>
              <a:t>system</a:t>
            </a:r>
            <a:r>
              <a:rPr sz="2000" spc="90" dirty="0">
                <a:cs typeface="Arial"/>
              </a:rPr>
              <a:t> </a:t>
            </a:r>
            <a:r>
              <a:rPr sz="2000" spc="100" dirty="0">
                <a:cs typeface="Arial"/>
              </a:rPr>
              <a:t>for</a:t>
            </a:r>
            <a:r>
              <a:rPr sz="2000" spc="90" dirty="0">
                <a:cs typeface="Arial"/>
              </a:rPr>
              <a:t> </a:t>
            </a:r>
            <a:r>
              <a:rPr sz="2000" dirty="0">
                <a:cs typeface="Arial"/>
              </a:rPr>
              <a:t>everyone</a:t>
            </a:r>
            <a:r>
              <a:rPr sz="2000" spc="90" dirty="0">
                <a:cs typeface="Arial"/>
              </a:rPr>
              <a:t> </a:t>
            </a:r>
            <a:r>
              <a:rPr sz="2000" spc="105" dirty="0">
                <a:cs typeface="Arial"/>
              </a:rPr>
              <a:t>to</a:t>
            </a:r>
            <a:r>
              <a:rPr sz="2000" spc="95" dirty="0">
                <a:cs typeface="Arial"/>
              </a:rPr>
              <a:t> </a:t>
            </a:r>
            <a:r>
              <a:rPr sz="2000" spc="60" dirty="0">
                <a:cs typeface="Arial"/>
              </a:rPr>
              <a:t>follow</a:t>
            </a:r>
            <a:endParaRPr sz="2000" dirty="0">
              <a:cs typeface="Arial"/>
            </a:endParaRPr>
          </a:p>
        </p:txBody>
      </p:sp>
      <p:sp>
        <p:nvSpPr>
          <p:cNvPr id="5" name="TextBox 4">
            <a:extLst>
              <a:ext uri="{FF2B5EF4-FFF2-40B4-BE49-F238E27FC236}">
                <a16:creationId xmlns:a16="http://schemas.microsoft.com/office/drawing/2014/main" id="{C70B4376-D369-48F5-84C9-01B84A9C2F9D}"/>
              </a:ext>
            </a:extLst>
          </p:cNvPr>
          <p:cNvSpPr txBox="1"/>
          <p:nvPr/>
        </p:nvSpPr>
        <p:spPr>
          <a:xfrm>
            <a:off x="838200" y="89871"/>
            <a:ext cx="7239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Telling the Story of the System</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5249" y="1290200"/>
            <a:ext cx="8154034" cy="3254375"/>
          </a:xfrm>
          <a:prstGeom prst="rect">
            <a:avLst/>
          </a:prstGeom>
        </p:spPr>
        <p:txBody>
          <a:bodyPr vert="horz" wrap="square" lIns="0" tIns="12700" rIns="0" bIns="0" rtlCol="0">
            <a:spAutoFit/>
          </a:bodyPr>
          <a:lstStyle/>
          <a:p>
            <a:pPr marL="379095" marR="409575" indent="-367030">
              <a:lnSpc>
                <a:spcPct val="114599"/>
              </a:lnSpc>
              <a:spcBef>
                <a:spcPts val="100"/>
              </a:spcBef>
              <a:buChar char="●"/>
              <a:tabLst>
                <a:tab pos="379095" algn="l"/>
                <a:tab pos="379730" algn="l"/>
              </a:tabLst>
            </a:pPr>
            <a:r>
              <a:rPr sz="1800" dirty="0">
                <a:cs typeface="Arial"/>
              </a:rPr>
              <a:t>We</a:t>
            </a:r>
            <a:r>
              <a:rPr sz="1800" spc="-20" dirty="0">
                <a:cs typeface="Arial"/>
              </a:rPr>
              <a:t> </a:t>
            </a:r>
            <a:r>
              <a:rPr sz="1800" spc="80" dirty="0">
                <a:cs typeface="Arial"/>
              </a:rPr>
              <a:t>think</a:t>
            </a:r>
            <a:r>
              <a:rPr sz="1800" spc="-25" dirty="0">
                <a:cs typeface="Arial"/>
              </a:rPr>
              <a:t> </a:t>
            </a:r>
            <a:r>
              <a:rPr sz="1800" spc="80" dirty="0">
                <a:cs typeface="Arial"/>
              </a:rPr>
              <a:t>about</a:t>
            </a:r>
            <a:r>
              <a:rPr sz="1800" spc="-20" dirty="0">
                <a:cs typeface="Arial"/>
              </a:rPr>
              <a:t> </a:t>
            </a:r>
            <a:r>
              <a:rPr sz="1800" dirty="0">
                <a:cs typeface="Arial"/>
              </a:rPr>
              <a:t>code</a:t>
            </a:r>
            <a:r>
              <a:rPr sz="1800" spc="-20" dirty="0">
                <a:cs typeface="Arial"/>
              </a:rPr>
              <a:t> </a:t>
            </a:r>
            <a:r>
              <a:rPr sz="1800" spc="65" dirty="0">
                <a:cs typeface="Arial"/>
              </a:rPr>
              <a:t>differently</a:t>
            </a:r>
            <a:r>
              <a:rPr sz="1800" spc="-20" dirty="0">
                <a:cs typeface="Arial"/>
              </a:rPr>
              <a:t> </a:t>
            </a:r>
            <a:r>
              <a:rPr sz="1800" spc="60" dirty="0">
                <a:cs typeface="Arial"/>
              </a:rPr>
              <a:t>today</a:t>
            </a:r>
            <a:r>
              <a:rPr sz="1800" spc="-25" dirty="0">
                <a:cs typeface="Arial"/>
              </a:rPr>
              <a:t> </a:t>
            </a:r>
            <a:r>
              <a:rPr sz="1800" spc="80" dirty="0">
                <a:cs typeface="Arial"/>
              </a:rPr>
              <a:t>than</a:t>
            </a:r>
            <a:r>
              <a:rPr sz="1800" spc="-25" dirty="0">
                <a:cs typeface="Arial"/>
              </a:rPr>
              <a:t> </a:t>
            </a:r>
            <a:r>
              <a:rPr sz="1800" spc="65" dirty="0">
                <a:cs typeface="Arial"/>
              </a:rPr>
              <a:t>when</a:t>
            </a:r>
            <a:r>
              <a:rPr sz="1800" spc="-25" dirty="0">
                <a:cs typeface="Arial"/>
              </a:rPr>
              <a:t> </a:t>
            </a:r>
            <a:r>
              <a:rPr sz="1800" spc="90" dirty="0">
                <a:cs typeface="Arial"/>
              </a:rPr>
              <a:t>it</a:t>
            </a:r>
            <a:r>
              <a:rPr sz="1800" spc="-15" dirty="0">
                <a:cs typeface="Arial"/>
              </a:rPr>
              <a:t> </a:t>
            </a:r>
            <a:r>
              <a:rPr sz="1800" dirty="0">
                <a:cs typeface="Arial"/>
              </a:rPr>
              <a:t>was</a:t>
            </a:r>
            <a:r>
              <a:rPr sz="1800" spc="-20" dirty="0">
                <a:cs typeface="Arial"/>
              </a:rPr>
              <a:t> </a:t>
            </a:r>
            <a:r>
              <a:rPr sz="1800" spc="85" dirty="0">
                <a:cs typeface="Arial"/>
              </a:rPr>
              <a:t>written</a:t>
            </a:r>
            <a:r>
              <a:rPr sz="1800" spc="-25" dirty="0">
                <a:cs typeface="Arial"/>
              </a:rPr>
              <a:t> </a:t>
            </a:r>
            <a:r>
              <a:rPr sz="1800" spc="70" dirty="0">
                <a:cs typeface="Arial"/>
              </a:rPr>
              <a:t>in</a:t>
            </a:r>
            <a:r>
              <a:rPr sz="1800" spc="-25" dirty="0">
                <a:cs typeface="Arial"/>
              </a:rPr>
              <a:t> </a:t>
            </a:r>
            <a:r>
              <a:rPr sz="1800" spc="50" dirty="0">
                <a:cs typeface="Arial"/>
              </a:rPr>
              <a:t>the </a:t>
            </a:r>
            <a:r>
              <a:rPr sz="1800" dirty="0">
                <a:cs typeface="Arial"/>
              </a:rPr>
              <a:t>early</a:t>
            </a:r>
            <a:r>
              <a:rPr sz="1800" spc="25" dirty="0">
                <a:cs typeface="Arial"/>
              </a:rPr>
              <a:t> </a:t>
            </a:r>
            <a:r>
              <a:rPr sz="1800" dirty="0">
                <a:cs typeface="Arial"/>
              </a:rPr>
              <a:t>days</a:t>
            </a:r>
            <a:r>
              <a:rPr sz="1800" spc="35" dirty="0">
                <a:cs typeface="Arial"/>
              </a:rPr>
              <a:t> </a:t>
            </a:r>
            <a:r>
              <a:rPr sz="1800" spc="90" dirty="0">
                <a:cs typeface="Arial"/>
              </a:rPr>
              <a:t>of</a:t>
            </a:r>
            <a:r>
              <a:rPr sz="1800" spc="30" dirty="0">
                <a:cs typeface="Arial"/>
              </a:rPr>
              <a:t> </a:t>
            </a:r>
            <a:r>
              <a:rPr sz="1800" spc="65" dirty="0">
                <a:cs typeface="Arial"/>
              </a:rPr>
              <a:t>programming</a:t>
            </a:r>
            <a:endParaRPr sz="1800" dirty="0">
              <a:cs typeface="Arial"/>
            </a:endParaRPr>
          </a:p>
          <a:p>
            <a:pPr marL="379095" indent="-367030">
              <a:lnSpc>
                <a:spcPct val="100000"/>
              </a:lnSpc>
              <a:spcBef>
                <a:spcPts val="315"/>
              </a:spcBef>
              <a:buChar char="●"/>
              <a:tabLst>
                <a:tab pos="379095" algn="l"/>
                <a:tab pos="379730" algn="l"/>
              </a:tabLst>
            </a:pPr>
            <a:r>
              <a:rPr sz="1800" spc="-190" dirty="0">
                <a:cs typeface="Arial"/>
              </a:rPr>
              <a:t>CRC</a:t>
            </a:r>
            <a:r>
              <a:rPr sz="1800" spc="50" dirty="0">
                <a:cs typeface="Arial"/>
              </a:rPr>
              <a:t> </a:t>
            </a:r>
            <a:r>
              <a:rPr sz="1800" dirty="0">
                <a:cs typeface="Arial"/>
              </a:rPr>
              <a:t>stands</a:t>
            </a:r>
            <a:r>
              <a:rPr sz="1800" spc="55" dirty="0">
                <a:cs typeface="Arial"/>
              </a:rPr>
              <a:t> </a:t>
            </a:r>
            <a:r>
              <a:rPr sz="1800" spc="100" dirty="0">
                <a:cs typeface="Arial"/>
              </a:rPr>
              <a:t>for</a:t>
            </a:r>
            <a:r>
              <a:rPr sz="1800" spc="55" dirty="0">
                <a:cs typeface="Arial"/>
              </a:rPr>
              <a:t> </a:t>
            </a:r>
            <a:r>
              <a:rPr sz="1800" spc="-45" dirty="0">
                <a:cs typeface="Arial"/>
              </a:rPr>
              <a:t>Class,</a:t>
            </a:r>
            <a:r>
              <a:rPr sz="1800" spc="55" dirty="0">
                <a:cs typeface="Arial"/>
              </a:rPr>
              <a:t> </a:t>
            </a:r>
            <a:r>
              <a:rPr sz="1800" dirty="0">
                <a:cs typeface="Arial"/>
              </a:rPr>
              <a:t>Responsibility,</a:t>
            </a:r>
            <a:r>
              <a:rPr sz="1800" spc="60" dirty="0">
                <a:cs typeface="Arial"/>
              </a:rPr>
              <a:t> and</a:t>
            </a:r>
            <a:r>
              <a:rPr sz="1800" spc="50" dirty="0">
                <a:cs typeface="Arial"/>
              </a:rPr>
              <a:t> </a:t>
            </a:r>
            <a:r>
              <a:rPr sz="1800" spc="40" dirty="0">
                <a:cs typeface="Arial"/>
              </a:rPr>
              <a:t>Collaboration</a:t>
            </a:r>
            <a:endParaRPr sz="1800" dirty="0">
              <a:cs typeface="Arial"/>
            </a:endParaRPr>
          </a:p>
          <a:p>
            <a:pPr marL="379095" marR="5080" indent="-367030">
              <a:lnSpc>
                <a:spcPct val="114599"/>
              </a:lnSpc>
              <a:buChar char="●"/>
              <a:tabLst>
                <a:tab pos="379095" algn="l"/>
                <a:tab pos="379730" algn="l"/>
              </a:tabLst>
            </a:pPr>
            <a:r>
              <a:rPr sz="1800" dirty="0">
                <a:cs typeface="Arial"/>
              </a:rPr>
              <a:t>You</a:t>
            </a:r>
            <a:r>
              <a:rPr sz="1800" spc="55" dirty="0">
                <a:cs typeface="Arial"/>
              </a:rPr>
              <a:t> </a:t>
            </a:r>
            <a:r>
              <a:rPr sz="1800" spc="80" dirty="0">
                <a:cs typeface="Arial"/>
              </a:rPr>
              <a:t>mark</a:t>
            </a:r>
            <a:r>
              <a:rPr sz="1800" spc="55" dirty="0">
                <a:cs typeface="Arial"/>
              </a:rPr>
              <a:t> </a:t>
            </a:r>
            <a:r>
              <a:rPr sz="1800" spc="95" dirty="0">
                <a:cs typeface="Arial"/>
              </a:rPr>
              <a:t>up</a:t>
            </a:r>
            <a:r>
              <a:rPr sz="1800" spc="55" dirty="0">
                <a:cs typeface="Arial"/>
              </a:rPr>
              <a:t> </a:t>
            </a:r>
            <a:r>
              <a:rPr sz="1800" dirty="0">
                <a:cs typeface="Arial"/>
              </a:rPr>
              <a:t>each</a:t>
            </a:r>
            <a:r>
              <a:rPr sz="1800" spc="55" dirty="0">
                <a:cs typeface="Arial"/>
              </a:rPr>
              <a:t> </a:t>
            </a:r>
            <a:r>
              <a:rPr sz="1800" dirty="0">
                <a:cs typeface="Arial"/>
              </a:rPr>
              <a:t>card</a:t>
            </a:r>
            <a:r>
              <a:rPr sz="1800" spc="55" dirty="0">
                <a:cs typeface="Arial"/>
              </a:rPr>
              <a:t> </a:t>
            </a:r>
            <a:r>
              <a:rPr sz="1800" spc="90" dirty="0">
                <a:cs typeface="Arial"/>
              </a:rPr>
              <a:t>with</a:t>
            </a:r>
            <a:r>
              <a:rPr sz="1800" spc="55" dirty="0">
                <a:cs typeface="Arial"/>
              </a:rPr>
              <a:t> </a:t>
            </a:r>
            <a:r>
              <a:rPr sz="1800" dirty="0">
                <a:cs typeface="Arial"/>
              </a:rPr>
              <a:t>a</a:t>
            </a:r>
            <a:r>
              <a:rPr sz="1800" spc="60" dirty="0">
                <a:cs typeface="Arial"/>
              </a:rPr>
              <a:t> </a:t>
            </a:r>
            <a:r>
              <a:rPr sz="1800" spc="-10" dirty="0">
                <a:cs typeface="Arial"/>
              </a:rPr>
              <a:t>class</a:t>
            </a:r>
            <a:r>
              <a:rPr sz="1800" spc="60" dirty="0">
                <a:cs typeface="Arial"/>
              </a:rPr>
              <a:t> </a:t>
            </a:r>
            <a:r>
              <a:rPr sz="1800" dirty="0">
                <a:cs typeface="Arial"/>
              </a:rPr>
              <a:t>name,</a:t>
            </a:r>
            <a:r>
              <a:rPr sz="1800" spc="60" dirty="0">
                <a:cs typeface="Arial"/>
              </a:rPr>
              <a:t> </a:t>
            </a:r>
            <a:r>
              <a:rPr sz="1800" dirty="0">
                <a:cs typeface="Arial"/>
              </a:rPr>
              <a:t>its</a:t>
            </a:r>
            <a:r>
              <a:rPr sz="1800" spc="60" dirty="0">
                <a:cs typeface="Arial"/>
              </a:rPr>
              <a:t> </a:t>
            </a:r>
            <a:r>
              <a:rPr sz="1800" dirty="0">
                <a:cs typeface="Arial"/>
              </a:rPr>
              <a:t>responsibilities,</a:t>
            </a:r>
            <a:r>
              <a:rPr sz="1800" spc="65" dirty="0">
                <a:cs typeface="Arial"/>
              </a:rPr>
              <a:t> </a:t>
            </a:r>
            <a:r>
              <a:rPr sz="1800" spc="60" dirty="0">
                <a:cs typeface="Arial"/>
              </a:rPr>
              <a:t>and</a:t>
            </a:r>
            <a:r>
              <a:rPr sz="1800" spc="55" dirty="0">
                <a:cs typeface="Arial"/>
              </a:rPr>
              <a:t> </a:t>
            </a:r>
            <a:r>
              <a:rPr sz="1800" dirty="0">
                <a:cs typeface="Arial"/>
              </a:rPr>
              <a:t>a</a:t>
            </a:r>
            <a:r>
              <a:rPr sz="1800" spc="60" dirty="0">
                <a:cs typeface="Arial"/>
              </a:rPr>
              <a:t> </a:t>
            </a:r>
            <a:r>
              <a:rPr sz="1800" dirty="0">
                <a:cs typeface="Arial"/>
              </a:rPr>
              <a:t>list</a:t>
            </a:r>
            <a:r>
              <a:rPr sz="1800" spc="60" dirty="0">
                <a:cs typeface="Arial"/>
              </a:rPr>
              <a:t> </a:t>
            </a:r>
            <a:r>
              <a:rPr sz="1800" spc="65" dirty="0">
                <a:cs typeface="Arial"/>
              </a:rPr>
              <a:t>of </a:t>
            </a:r>
            <a:r>
              <a:rPr sz="1800" dirty="0">
                <a:cs typeface="Arial"/>
              </a:rPr>
              <a:t>its</a:t>
            </a:r>
            <a:r>
              <a:rPr sz="1800" spc="95" dirty="0">
                <a:cs typeface="Arial"/>
              </a:rPr>
              <a:t> </a:t>
            </a:r>
            <a:r>
              <a:rPr sz="1800" spc="45" dirty="0">
                <a:cs typeface="Arial"/>
              </a:rPr>
              <a:t>collaborators</a:t>
            </a:r>
            <a:endParaRPr sz="1800" dirty="0">
              <a:cs typeface="Arial"/>
            </a:endParaRPr>
          </a:p>
          <a:p>
            <a:pPr marL="379095" indent="-367030">
              <a:lnSpc>
                <a:spcPct val="100000"/>
              </a:lnSpc>
              <a:spcBef>
                <a:spcPts val="315"/>
              </a:spcBef>
              <a:buChar char="●"/>
              <a:tabLst>
                <a:tab pos="379095" algn="l"/>
                <a:tab pos="379730" algn="l"/>
              </a:tabLst>
            </a:pPr>
            <a:r>
              <a:rPr sz="1800" dirty="0">
                <a:cs typeface="Arial"/>
              </a:rPr>
              <a:t>Use</a:t>
            </a:r>
            <a:r>
              <a:rPr sz="1800" spc="100" dirty="0">
                <a:cs typeface="Arial"/>
              </a:rPr>
              <a:t> </a:t>
            </a:r>
            <a:r>
              <a:rPr sz="1800" dirty="0">
                <a:cs typeface="Arial"/>
              </a:rPr>
              <a:t>cards</a:t>
            </a:r>
            <a:r>
              <a:rPr sz="1800" spc="105" dirty="0">
                <a:cs typeface="Arial"/>
              </a:rPr>
              <a:t> </a:t>
            </a:r>
            <a:r>
              <a:rPr sz="1800" spc="60" dirty="0">
                <a:cs typeface="Arial"/>
              </a:rPr>
              <a:t>and</a:t>
            </a:r>
            <a:r>
              <a:rPr sz="1800" spc="95" dirty="0">
                <a:cs typeface="Arial"/>
              </a:rPr>
              <a:t> </a:t>
            </a:r>
            <a:r>
              <a:rPr sz="1800" dirty="0">
                <a:cs typeface="Arial"/>
              </a:rPr>
              <a:t>describe</a:t>
            </a:r>
            <a:r>
              <a:rPr sz="1800" spc="105" dirty="0">
                <a:cs typeface="Arial"/>
              </a:rPr>
              <a:t> </a:t>
            </a:r>
            <a:r>
              <a:rPr sz="1800" dirty="0">
                <a:cs typeface="Arial"/>
              </a:rPr>
              <a:t>connections</a:t>
            </a:r>
            <a:r>
              <a:rPr sz="1800" spc="105" dirty="0">
                <a:cs typeface="Arial"/>
              </a:rPr>
              <a:t> </a:t>
            </a:r>
            <a:r>
              <a:rPr sz="1800" spc="55" dirty="0">
                <a:cs typeface="Arial"/>
              </a:rPr>
              <a:t>between</a:t>
            </a:r>
            <a:r>
              <a:rPr sz="1800" spc="95" dirty="0">
                <a:cs typeface="Arial"/>
              </a:rPr>
              <a:t> </a:t>
            </a:r>
            <a:r>
              <a:rPr sz="1800" spc="-10" dirty="0">
                <a:cs typeface="Arial"/>
              </a:rPr>
              <a:t>cards</a:t>
            </a:r>
            <a:endParaRPr sz="1800" dirty="0">
              <a:cs typeface="Arial"/>
            </a:endParaRPr>
          </a:p>
          <a:p>
            <a:pPr marL="379095" indent="-367030">
              <a:lnSpc>
                <a:spcPct val="100000"/>
              </a:lnSpc>
              <a:spcBef>
                <a:spcPts val="315"/>
              </a:spcBef>
              <a:buChar char="●"/>
              <a:tabLst>
                <a:tab pos="379095" algn="l"/>
                <a:tab pos="379730" algn="l"/>
              </a:tabLst>
            </a:pPr>
            <a:r>
              <a:rPr sz="1800" dirty="0">
                <a:cs typeface="Arial"/>
              </a:rPr>
              <a:t>There</a:t>
            </a:r>
            <a:r>
              <a:rPr sz="1800" spc="75" dirty="0">
                <a:cs typeface="Arial"/>
              </a:rPr>
              <a:t> </a:t>
            </a:r>
            <a:r>
              <a:rPr sz="1800" dirty="0">
                <a:cs typeface="Arial"/>
              </a:rPr>
              <a:t>are</a:t>
            </a:r>
            <a:r>
              <a:rPr sz="1800" spc="75" dirty="0">
                <a:cs typeface="Arial"/>
              </a:rPr>
              <a:t> </a:t>
            </a:r>
            <a:r>
              <a:rPr sz="1800" spc="55" dirty="0">
                <a:cs typeface="Arial"/>
              </a:rPr>
              <a:t>just</a:t>
            </a:r>
            <a:r>
              <a:rPr sz="1800" spc="75" dirty="0">
                <a:cs typeface="Arial"/>
              </a:rPr>
              <a:t> </a:t>
            </a:r>
            <a:r>
              <a:rPr sz="1800" spc="100" dirty="0">
                <a:cs typeface="Arial"/>
              </a:rPr>
              <a:t>two</a:t>
            </a:r>
            <a:r>
              <a:rPr sz="1800" spc="75" dirty="0">
                <a:cs typeface="Arial"/>
              </a:rPr>
              <a:t> </a:t>
            </a:r>
            <a:r>
              <a:rPr sz="1800" dirty="0">
                <a:cs typeface="Arial"/>
              </a:rPr>
              <a:t>guidelines</a:t>
            </a:r>
            <a:r>
              <a:rPr sz="1800" spc="80" dirty="0">
                <a:cs typeface="Arial"/>
              </a:rPr>
              <a:t> </a:t>
            </a:r>
            <a:r>
              <a:rPr sz="1800" spc="70" dirty="0">
                <a:cs typeface="Arial"/>
              </a:rPr>
              <a:t>in </a:t>
            </a:r>
            <a:r>
              <a:rPr sz="1800" dirty="0">
                <a:cs typeface="Arial"/>
              </a:rPr>
              <a:t>Naked</a:t>
            </a:r>
            <a:r>
              <a:rPr sz="1800" spc="70" dirty="0">
                <a:cs typeface="Arial"/>
              </a:rPr>
              <a:t> </a:t>
            </a:r>
            <a:r>
              <a:rPr sz="1800" spc="-20" dirty="0">
                <a:cs typeface="Arial"/>
              </a:rPr>
              <a:t>CRC:</a:t>
            </a:r>
            <a:endParaRPr sz="1800" dirty="0">
              <a:cs typeface="Arial"/>
            </a:endParaRPr>
          </a:p>
          <a:p>
            <a:pPr marL="629920" lvl="1" indent="-250825">
              <a:lnSpc>
                <a:spcPct val="100000"/>
              </a:lnSpc>
              <a:spcBef>
                <a:spcPts val="1890"/>
              </a:spcBef>
              <a:buAutoNum type="arabicPeriod"/>
              <a:tabLst>
                <a:tab pos="629920" algn="l"/>
              </a:tabLst>
            </a:pPr>
            <a:r>
              <a:rPr sz="1800" dirty="0">
                <a:cs typeface="Arial"/>
              </a:rPr>
              <a:t>Cards</a:t>
            </a:r>
            <a:r>
              <a:rPr sz="1800" spc="-15" dirty="0">
                <a:cs typeface="Arial"/>
              </a:rPr>
              <a:t> </a:t>
            </a:r>
            <a:r>
              <a:rPr sz="1800" spc="60" dirty="0">
                <a:cs typeface="Arial"/>
              </a:rPr>
              <a:t>represent</a:t>
            </a:r>
            <a:r>
              <a:rPr sz="1800" spc="-5" dirty="0">
                <a:cs typeface="Arial"/>
              </a:rPr>
              <a:t> </a:t>
            </a:r>
            <a:r>
              <a:rPr sz="1800" dirty="0">
                <a:cs typeface="Arial"/>
              </a:rPr>
              <a:t>instances,</a:t>
            </a:r>
            <a:r>
              <a:rPr sz="1800" spc="-5" dirty="0">
                <a:cs typeface="Arial"/>
              </a:rPr>
              <a:t> </a:t>
            </a:r>
            <a:r>
              <a:rPr sz="1800" spc="100" dirty="0">
                <a:cs typeface="Arial"/>
              </a:rPr>
              <a:t>not</a:t>
            </a:r>
            <a:r>
              <a:rPr sz="1800" spc="-5" dirty="0">
                <a:cs typeface="Arial"/>
              </a:rPr>
              <a:t> </a:t>
            </a:r>
            <a:r>
              <a:rPr sz="1800" spc="-10" dirty="0">
                <a:cs typeface="Arial"/>
              </a:rPr>
              <a:t>classes.</a:t>
            </a:r>
            <a:endParaRPr sz="1800" dirty="0">
              <a:cs typeface="Arial"/>
            </a:endParaRPr>
          </a:p>
          <a:p>
            <a:pPr marL="629920" lvl="1" indent="-250825">
              <a:lnSpc>
                <a:spcPct val="100000"/>
              </a:lnSpc>
              <a:spcBef>
                <a:spcPts val="1890"/>
              </a:spcBef>
              <a:buAutoNum type="arabicPeriod"/>
              <a:tabLst>
                <a:tab pos="629920" algn="l"/>
              </a:tabLst>
            </a:pPr>
            <a:r>
              <a:rPr sz="1800" dirty="0">
                <a:cs typeface="Arial"/>
              </a:rPr>
              <a:t>Overlap</a:t>
            </a:r>
            <a:r>
              <a:rPr sz="1800" spc="75" dirty="0">
                <a:cs typeface="Arial"/>
              </a:rPr>
              <a:t> </a:t>
            </a:r>
            <a:r>
              <a:rPr sz="1800" dirty="0">
                <a:cs typeface="Arial"/>
              </a:rPr>
              <a:t>cards</a:t>
            </a:r>
            <a:r>
              <a:rPr sz="1800" spc="85" dirty="0">
                <a:cs typeface="Arial"/>
              </a:rPr>
              <a:t> </a:t>
            </a:r>
            <a:r>
              <a:rPr sz="1800" spc="105" dirty="0">
                <a:cs typeface="Arial"/>
              </a:rPr>
              <a:t>to</a:t>
            </a:r>
            <a:r>
              <a:rPr sz="1800" spc="85" dirty="0">
                <a:cs typeface="Arial"/>
              </a:rPr>
              <a:t> </a:t>
            </a:r>
            <a:r>
              <a:rPr sz="1800" spc="50" dirty="0">
                <a:cs typeface="Arial"/>
              </a:rPr>
              <a:t>show</a:t>
            </a:r>
            <a:r>
              <a:rPr sz="1800" spc="75" dirty="0">
                <a:cs typeface="Arial"/>
              </a:rPr>
              <a:t> </a:t>
            </a:r>
            <a:r>
              <a:rPr sz="1800" dirty="0">
                <a:cs typeface="Arial"/>
              </a:rPr>
              <a:t>a</a:t>
            </a:r>
            <a:r>
              <a:rPr sz="1800" spc="85" dirty="0">
                <a:cs typeface="Arial"/>
              </a:rPr>
              <a:t> </a:t>
            </a:r>
            <a:r>
              <a:rPr sz="1800" dirty="0">
                <a:cs typeface="Arial"/>
              </a:rPr>
              <a:t>collection</a:t>
            </a:r>
            <a:r>
              <a:rPr sz="1800" spc="80" dirty="0">
                <a:cs typeface="Arial"/>
              </a:rPr>
              <a:t> </a:t>
            </a:r>
            <a:r>
              <a:rPr sz="1800" spc="90" dirty="0">
                <a:cs typeface="Arial"/>
              </a:rPr>
              <a:t>of</a:t>
            </a:r>
            <a:r>
              <a:rPr sz="1800" spc="75" dirty="0">
                <a:cs typeface="Arial"/>
              </a:rPr>
              <a:t> </a:t>
            </a:r>
            <a:r>
              <a:rPr sz="1800" spc="50" dirty="0">
                <a:cs typeface="Arial"/>
              </a:rPr>
              <a:t>them.</a:t>
            </a:r>
            <a:endParaRPr sz="1800" dirty="0">
              <a:cs typeface="Arial"/>
            </a:endParaRPr>
          </a:p>
        </p:txBody>
      </p:sp>
      <p:sp>
        <p:nvSpPr>
          <p:cNvPr id="5" name="TextBox 4">
            <a:extLst>
              <a:ext uri="{FF2B5EF4-FFF2-40B4-BE49-F238E27FC236}">
                <a16:creationId xmlns:a16="http://schemas.microsoft.com/office/drawing/2014/main" id="{0A6DBD39-EDD1-412A-92C9-6A60E4DFF5DD}"/>
              </a:ext>
            </a:extLst>
          </p:cNvPr>
          <p:cNvSpPr txBox="1"/>
          <p:nvPr/>
        </p:nvSpPr>
        <p:spPr>
          <a:xfrm>
            <a:off x="838200" y="571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b="1" dirty="0">
                <a:solidFill>
                  <a:srgbClr val="000000"/>
                </a:solidFill>
                <a:latin typeface="Tenorite"/>
              </a:rPr>
              <a:t>Naked CRC</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idx="1"/>
          </p:nvPr>
        </p:nvSpPr>
        <p:spPr>
          <a:xfrm>
            <a:off x="381000" y="842078"/>
            <a:ext cx="7334387" cy="3459344"/>
          </a:xfrm>
          <a:prstGeom prst="rect">
            <a:avLst/>
          </a:prstGeom>
        </p:spPr>
        <p:txBody>
          <a:bodyPr vert="horz" wrap="square" lIns="0" tIns="52704" rIns="0" bIns="0" rtlCol="0">
            <a:spAutoFit/>
          </a:bodyPr>
          <a:lstStyle/>
          <a:p>
            <a:pPr marL="432434" indent="-367030">
              <a:lnSpc>
                <a:spcPct val="100000"/>
              </a:lnSpc>
              <a:spcBef>
                <a:spcPts val="414"/>
              </a:spcBef>
              <a:buChar char="●"/>
              <a:tabLst>
                <a:tab pos="432434" algn="l"/>
                <a:tab pos="433070" algn="l"/>
              </a:tabLst>
            </a:pPr>
            <a:r>
              <a:rPr sz="1800" dirty="0"/>
              <a:t>Listen</a:t>
            </a:r>
            <a:r>
              <a:rPr sz="1800" spc="80" dirty="0"/>
              <a:t> </a:t>
            </a:r>
            <a:r>
              <a:rPr sz="1800" spc="105" dirty="0"/>
              <a:t>to</a:t>
            </a:r>
            <a:r>
              <a:rPr sz="1800" spc="90" dirty="0"/>
              <a:t> </a:t>
            </a:r>
            <a:r>
              <a:rPr sz="1800" dirty="0"/>
              <a:t>conversations</a:t>
            </a:r>
            <a:r>
              <a:rPr sz="1800" spc="90" dirty="0"/>
              <a:t> </a:t>
            </a:r>
            <a:r>
              <a:rPr sz="1800" spc="80" dirty="0"/>
              <a:t>about</a:t>
            </a:r>
            <a:r>
              <a:rPr sz="1800" spc="90" dirty="0"/>
              <a:t> </a:t>
            </a:r>
            <a:r>
              <a:rPr sz="1800" spc="75" dirty="0"/>
              <a:t>your</a:t>
            </a:r>
            <a:r>
              <a:rPr sz="1800" spc="90" dirty="0"/>
              <a:t> </a:t>
            </a:r>
            <a:r>
              <a:rPr sz="1800" spc="-10" dirty="0"/>
              <a:t>design</a:t>
            </a:r>
          </a:p>
          <a:p>
            <a:pPr marL="432434" indent="-367030">
              <a:lnSpc>
                <a:spcPct val="100000"/>
              </a:lnSpc>
              <a:spcBef>
                <a:spcPts val="315"/>
              </a:spcBef>
              <a:buChar char="●"/>
              <a:tabLst>
                <a:tab pos="432434" algn="l"/>
                <a:tab pos="433070" algn="l"/>
              </a:tabLst>
            </a:pPr>
            <a:r>
              <a:rPr sz="1800" dirty="0"/>
              <a:t>Software</a:t>
            </a:r>
            <a:r>
              <a:rPr sz="1800" spc="25" dirty="0"/>
              <a:t> </a:t>
            </a:r>
            <a:r>
              <a:rPr sz="1800" dirty="0"/>
              <a:t>has</a:t>
            </a:r>
            <a:r>
              <a:rPr sz="1800" spc="30" dirty="0"/>
              <a:t> </a:t>
            </a:r>
            <a:r>
              <a:rPr sz="1800" spc="105" dirty="0"/>
              <a:t>to</a:t>
            </a:r>
            <a:r>
              <a:rPr sz="1800" spc="30" dirty="0"/>
              <a:t> </a:t>
            </a:r>
            <a:r>
              <a:rPr sz="1800" dirty="0"/>
              <a:t>satisfy</a:t>
            </a:r>
            <a:r>
              <a:rPr sz="1800" spc="25" dirty="0"/>
              <a:t> </a:t>
            </a:r>
            <a:r>
              <a:rPr sz="1800" spc="60" dirty="0"/>
              <a:t>stronger</a:t>
            </a:r>
            <a:r>
              <a:rPr sz="1800" spc="30" dirty="0"/>
              <a:t> </a:t>
            </a:r>
            <a:r>
              <a:rPr sz="1800" spc="45" dirty="0"/>
              <a:t>constraints</a:t>
            </a:r>
            <a:r>
              <a:rPr sz="1800" spc="30" dirty="0"/>
              <a:t> </a:t>
            </a:r>
            <a:r>
              <a:rPr sz="1800" spc="80" dirty="0"/>
              <a:t>than</a:t>
            </a:r>
            <a:r>
              <a:rPr sz="1800" spc="25" dirty="0"/>
              <a:t> </a:t>
            </a:r>
            <a:r>
              <a:rPr sz="1800" spc="55" dirty="0"/>
              <a:t>just</a:t>
            </a:r>
            <a:r>
              <a:rPr sz="1800" spc="30" dirty="0"/>
              <a:t> </a:t>
            </a:r>
            <a:r>
              <a:rPr sz="1800" dirty="0"/>
              <a:t>being</a:t>
            </a:r>
            <a:r>
              <a:rPr sz="1800" spc="25" dirty="0"/>
              <a:t> </a:t>
            </a:r>
            <a:r>
              <a:rPr sz="1800" dirty="0"/>
              <a:t>easy</a:t>
            </a:r>
            <a:r>
              <a:rPr sz="1800" spc="20" dirty="0"/>
              <a:t> </a:t>
            </a:r>
            <a:r>
              <a:rPr sz="1800" spc="105" dirty="0"/>
              <a:t>to</a:t>
            </a:r>
            <a:r>
              <a:rPr sz="1800" spc="30" dirty="0"/>
              <a:t> talk</a:t>
            </a:r>
          </a:p>
          <a:p>
            <a:pPr marL="432434" marR="140335" indent="-367030">
              <a:lnSpc>
                <a:spcPct val="114599"/>
              </a:lnSpc>
              <a:buChar char="●"/>
              <a:tabLst>
                <a:tab pos="432434" algn="l"/>
                <a:tab pos="433070" algn="l"/>
              </a:tabLst>
            </a:pPr>
            <a:r>
              <a:rPr sz="1800" spc="55" dirty="0"/>
              <a:t>about,</a:t>
            </a:r>
            <a:r>
              <a:rPr sz="1800" spc="25" dirty="0"/>
              <a:t> </a:t>
            </a:r>
            <a:r>
              <a:rPr sz="1800" spc="105" dirty="0"/>
              <a:t>but</a:t>
            </a:r>
            <a:r>
              <a:rPr sz="1800" spc="30" dirty="0"/>
              <a:t> </a:t>
            </a:r>
            <a:r>
              <a:rPr sz="1800" spc="75" dirty="0"/>
              <a:t>if</a:t>
            </a:r>
            <a:r>
              <a:rPr sz="1800" spc="25" dirty="0"/>
              <a:t> </a:t>
            </a:r>
            <a:r>
              <a:rPr sz="1800" spc="70" dirty="0"/>
              <a:t>there</a:t>
            </a:r>
            <a:r>
              <a:rPr sz="1800" spc="30" dirty="0"/>
              <a:t> </a:t>
            </a:r>
            <a:r>
              <a:rPr sz="1800" dirty="0"/>
              <a:t>isn’t</a:t>
            </a:r>
            <a:r>
              <a:rPr sz="1800" spc="30" dirty="0"/>
              <a:t> </a:t>
            </a:r>
            <a:r>
              <a:rPr sz="1800" dirty="0"/>
              <a:t>a</a:t>
            </a:r>
            <a:r>
              <a:rPr sz="1800" spc="30" dirty="0"/>
              <a:t> </a:t>
            </a:r>
            <a:r>
              <a:rPr sz="1800" spc="55" dirty="0"/>
              <a:t>strong</a:t>
            </a:r>
            <a:r>
              <a:rPr sz="1800" spc="25" dirty="0"/>
              <a:t> </a:t>
            </a:r>
            <a:r>
              <a:rPr sz="1800" spc="50" dirty="0"/>
              <a:t>overlap</a:t>
            </a:r>
            <a:r>
              <a:rPr sz="1800" spc="25" dirty="0"/>
              <a:t> </a:t>
            </a:r>
            <a:r>
              <a:rPr sz="1800" spc="55" dirty="0"/>
              <a:t>between</a:t>
            </a:r>
            <a:r>
              <a:rPr sz="1800" spc="20" dirty="0"/>
              <a:t> </a:t>
            </a:r>
            <a:r>
              <a:rPr sz="1800" dirty="0"/>
              <a:t>conversation</a:t>
            </a:r>
            <a:r>
              <a:rPr sz="1800" spc="25" dirty="0"/>
              <a:t> </a:t>
            </a:r>
            <a:r>
              <a:rPr sz="1800" spc="60" dirty="0"/>
              <a:t>and</a:t>
            </a:r>
            <a:r>
              <a:rPr sz="1800" spc="25" dirty="0"/>
              <a:t> </a:t>
            </a:r>
            <a:r>
              <a:rPr sz="1800" spc="-10" dirty="0"/>
              <a:t>code, </a:t>
            </a:r>
            <a:r>
              <a:rPr sz="1800" dirty="0"/>
              <a:t>it’s</a:t>
            </a:r>
            <a:r>
              <a:rPr sz="1800" spc="-30" dirty="0"/>
              <a:t> </a:t>
            </a:r>
            <a:r>
              <a:rPr sz="1800" spc="95" dirty="0"/>
              <a:t>important</a:t>
            </a:r>
            <a:r>
              <a:rPr sz="1800" spc="-30" dirty="0"/>
              <a:t> </a:t>
            </a:r>
            <a:r>
              <a:rPr sz="1800" spc="105" dirty="0"/>
              <a:t>to</a:t>
            </a:r>
            <a:r>
              <a:rPr sz="1800" spc="-30" dirty="0"/>
              <a:t> </a:t>
            </a:r>
            <a:r>
              <a:rPr sz="1800" dirty="0"/>
              <a:t>ask</a:t>
            </a:r>
            <a:r>
              <a:rPr sz="1800" spc="-35" dirty="0"/>
              <a:t> </a:t>
            </a:r>
            <a:r>
              <a:rPr sz="1800" spc="-20" dirty="0"/>
              <a:t>why.</a:t>
            </a:r>
          </a:p>
          <a:p>
            <a:pPr marL="432434" indent="-367030">
              <a:lnSpc>
                <a:spcPct val="100000"/>
              </a:lnSpc>
              <a:spcBef>
                <a:spcPts val="315"/>
              </a:spcBef>
              <a:buChar char="●"/>
              <a:tabLst>
                <a:tab pos="432434" algn="l"/>
                <a:tab pos="433070" algn="l"/>
              </a:tabLst>
            </a:pPr>
            <a:r>
              <a:rPr sz="1800" dirty="0"/>
              <a:t>The</a:t>
            </a:r>
            <a:r>
              <a:rPr sz="1800" spc="25" dirty="0"/>
              <a:t> </a:t>
            </a:r>
            <a:r>
              <a:rPr sz="1800" dirty="0"/>
              <a:t>answer</a:t>
            </a:r>
            <a:r>
              <a:rPr sz="1800" spc="30" dirty="0"/>
              <a:t> </a:t>
            </a:r>
            <a:r>
              <a:rPr sz="1800" dirty="0"/>
              <a:t>is</a:t>
            </a:r>
            <a:r>
              <a:rPr sz="1800" spc="30" dirty="0"/>
              <a:t> </a:t>
            </a:r>
            <a:r>
              <a:rPr sz="1800" dirty="0"/>
              <a:t>usually</a:t>
            </a:r>
            <a:r>
              <a:rPr sz="1800" spc="20" dirty="0"/>
              <a:t> </a:t>
            </a:r>
            <a:r>
              <a:rPr sz="1800" dirty="0"/>
              <a:t>a</a:t>
            </a:r>
            <a:r>
              <a:rPr sz="1800" spc="30" dirty="0"/>
              <a:t> </a:t>
            </a:r>
            <a:r>
              <a:rPr sz="1800" spc="85" dirty="0"/>
              <a:t>mixture</a:t>
            </a:r>
            <a:r>
              <a:rPr sz="1800" spc="25" dirty="0"/>
              <a:t> </a:t>
            </a:r>
            <a:r>
              <a:rPr sz="1800" spc="90" dirty="0"/>
              <a:t>of</a:t>
            </a:r>
            <a:r>
              <a:rPr sz="1800" spc="25" dirty="0"/>
              <a:t> </a:t>
            </a:r>
            <a:r>
              <a:rPr sz="1800" spc="100" dirty="0"/>
              <a:t>two</a:t>
            </a:r>
            <a:r>
              <a:rPr sz="1800" spc="30" dirty="0"/>
              <a:t> </a:t>
            </a:r>
            <a:r>
              <a:rPr sz="1800" spc="-10" dirty="0"/>
              <a:t>things:</a:t>
            </a:r>
          </a:p>
          <a:p>
            <a:pPr marL="889635" marR="5080" lvl="1" indent="-336550">
              <a:lnSpc>
                <a:spcPct val="116100"/>
              </a:lnSpc>
              <a:spcBef>
                <a:spcPts val="60"/>
              </a:spcBef>
              <a:buChar char="○"/>
              <a:tabLst>
                <a:tab pos="889635" algn="l"/>
                <a:tab pos="890269" algn="l"/>
              </a:tabLst>
            </a:pPr>
            <a:r>
              <a:rPr sz="1100" dirty="0">
                <a:cs typeface="Arial"/>
              </a:rPr>
              <a:t>The</a:t>
            </a:r>
            <a:r>
              <a:rPr sz="1100" spc="80" dirty="0">
                <a:cs typeface="Arial"/>
              </a:rPr>
              <a:t> </a:t>
            </a:r>
            <a:r>
              <a:rPr sz="1100" dirty="0">
                <a:cs typeface="Arial"/>
              </a:rPr>
              <a:t>code</a:t>
            </a:r>
            <a:r>
              <a:rPr sz="1100" spc="80" dirty="0">
                <a:cs typeface="Arial"/>
              </a:rPr>
              <a:t> </a:t>
            </a:r>
            <a:r>
              <a:rPr sz="1100" dirty="0">
                <a:cs typeface="Arial"/>
              </a:rPr>
              <a:t>hasn’t</a:t>
            </a:r>
            <a:r>
              <a:rPr sz="1100" spc="80" dirty="0">
                <a:cs typeface="Arial"/>
              </a:rPr>
              <a:t> </a:t>
            </a:r>
            <a:r>
              <a:rPr sz="1100" dirty="0">
                <a:cs typeface="Arial"/>
              </a:rPr>
              <a:t>been</a:t>
            </a:r>
            <a:r>
              <a:rPr sz="1100" spc="80" dirty="0">
                <a:cs typeface="Arial"/>
              </a:rPr>
              <a:t> </a:t>
            </a:r>
            <a:r>
              <a:rPr sz="1100" dirty="0">
                <a:cs typeface="Arial"/>
              </a:rPr>
              <a:t>allowed</a:t>
            </a:r>
            <a:r>
              <a:rPr sz="1100" spc="80" dirty="0">
                <a:cs typeface="Arial"/>
              </a:rPr>
              <a:t> to </a:t>
            </a:r>
            <a:r>
              <a:rPr sz="1100" dirty="0">
                <a:cs typeface="Arial"/>
              </a:rPr>
              <a:t>adapt</a:t>
            </a:r>
            <a:r>
              <a:rPr sz="1100" spc="80" dirty="0">
                <a:cs typeface="Arial"/>
              </a:rPr>
              <a:t> to</a:t>
            </a:r>
            <a:r>
              <a:rPr sz="1100" spc="85" dirty="0">
                <a:cs typeface="Arial"/>
              </a:rPr>
              <a:t> </a:t>
            </a:r>
            <a:r>
              <a:rPr sz="1100" spc="55" dirty="0">
                <a:cs typeface="Arial"/>
              </a:rPr>
              <a:t>the</a:t>
            </a:r>
            <a:r>
              <a:rPr sz="1100" spc="80" dirty="0">
                <a:cs typeface="Arial"/>
              </a:rPr>
              <a:t> </a:t>
            </a:r>
            <a:r>
              <a:rPr sz="1100" dirty="0">
                <a:cs typeface="Arial"/>
              </a:rPr>
              <a:t>team’s</a:t>
            </a:r>
            <a:r>
              <a:rPr sz="1100" spc="80" dirty="0">
                <a:cs typeface="Arial"/>
              </a:rPr>
              <a:t> </a:t>
            </a:r>
            <a:r>
              <a:rPr sz="1100" dirty="0">
                <a:cs typeface="Arial"/>
              </a:rPr>
              <a:t>understanding,</a:t>
            </a:r>
            <a:r>
              <a:rPr sz="1100" spc="80" dirty="0">
                <a:cs typeface="Arial"/>
              </a:rPr>
              <a:t> or </a:t>
            </a:r>
            <a:r>
              <a:rPr sz="1100" spc="55" dirty="0">
                <a:cs typeface="Arial"/>
              </a:rPr>
              <a:t>the</a:t>
            </a:r>
            <a:r>
              <a:rPr sz="1100" spc="80" dirty="0">
                <a:cs typeface="Arial"/>
              </a:rPr>
              <a:t> </a:t>
            </a:r>
            <a:r>
              <a:rPr sz="1100" spc="50" dirty="0">
                <a:cs typeface="Arial"/>
              </a:rPr>
              <a:t>team</a:t>
            </a:r>
            <a:r>
              <a:rPr sz="1100" spc="80" dirty="0">
                <a:cs typeface="Arial"/>
              </a:rPr>
              <a:t> </a:t>
            </a:r>
            <a:r>
              <a:rPr sz="1100" dirty="0">
                <a:cs typeface="Arial"/>
              </a:rPr>
              <a:t>needs</a:t>
            </a:r>
            <a:r>
              <a:rPr sz="1100" spc="80" dirty="0">
                <a:cs typeface="Arial"/>
              </a:rPr>
              <a:t> </a:t>
            </a:r>
            <a:r>
              <a:rPr sz="1100" spc="55" dirty="0">
                <a:cs typeface="Arial"/>
              </a:rPr>
              <a:t>to </a:t>
            </a:r>
            <a:r>
              <a:rPr sz="1100" spc="50" dirty="0">
                <a:cs typeface="Arial"/>
              </a:rPr>
              <a:t>understand</a:t>
            </a:r>
            <a:r>
              <a:rPr sz="1100" spc="-20" dirty="0">
                <a:cs typeface="Arial"/>
              </a:rPr>
              <a:t> </a:t>
            </a:r>
            <a:r>
              <a:rPr sz="1100" spc="70" dirty="0">
                <a:cs typeface="Arial"/>
              </a:rPr>
              <a:t>it</a:t>
            </a:r>
            <a:r>
              <a:rPr sz="1100" spc="-15" dirty="0">
                <a:cs typeface="Arial"/>
              </a:rPr>
              <a:t> </a:t>
            </a:r>
            <a:r>
              <a:rPr sz="1100" spc="35" dirty="0">
                <a:cs typeface="Arial"/>
              </a:rPr>
              <a:t>differently.</a:t>
            </a:r>
            <a:endParaRPr sz="1100" dirty="0">
              <a:cs typeface="Arial"/>
            </a:endParaRPr>
          </a:p>
          <a:p>
            <a:pPr marL="1346835" marR="207010" lvl="2" indent="-336550">
              <a:lnSpc>
                <a:spcPct val="116100"/>
              </a:lnSpc>
              <a:buChar char="■"/>
              <a:tabLst>
                <a:tab pos="1346835" algn="l"/>
                <a:tab pos="1347470" algn="l"/>
              </a:tabLst>
            </a:pPr>
            <a:r>
              <a:rPr sz="1100" dirty="0">
                <a:cs typeface="Arial"/>
              </a:rPr>
              <a:t>In</a:t>
            </a:r>
            <a:r>
              <a:rPr sz="1100" spc="75" dirty="0">
                <a:cs typeface="Arial"/>
              </a:rPr>
              <a:t> </a:t>
            </a:r>
            <a:r>
              <a:rPr sz="1100" dirty="0">
                <a:cs typeface="Arial"/>
              </a:rPr>
              <a:t>any</a:t>
            </a:r>
            <a:r>
              <a:rPr sz="1100" spc="80" dirty="0">
                <a:cs typeface="Arial"/>
              </a:rPr>
              <a:t> </a:t>
            </a:r>
            <a:r>
              <a:rPr sz="1100" spc="-25" dirty="0">
                <a:cs typeface="Arial"/>
              </a:rPr>
              <a:t>case,</a:t>
            </a:r>
            <a:r>
              <a:rPr sz="1100" spc="80" dirty="0">
                <a:cs typeface="Arial"/>
              </a:rPr>
              <a:t> </a:t>
            </a:r>
            <a:r>
              <a:rPr sz="1100" dirty="0">
                <a:cs typeface="Arial"/>
              </a:rPr>
              <a:t>being</a:t>
            </a:r>
            <a:r>
              <a:rPr sz="1100" spc="75" dirty="0">
                <a:cs typeface="Arial"/>
              </a:rPr>
              <a:t> </a:t>
            </a:r>
            <a:r>
              <a:rPr sz="1100" dirty="0">
                <a:cs typeface="Arial"/>
              </a:rPr>
              <a:t>very</a:t>
            </a:r>
            <a:r>
              <a:rPr sz="1100" spc="80" dirty="0">
                <a:cs typeface="Arial"/>
              </a:rPr>
              <a:t> </a:t>
            </a:r>
            <a:r>
              <a:rPr sz="1100" spc="65" dirty="0">
                <a:cs typeface="Arial"/>
              </a:rPr>
              <a:t>tuned</a:t>
            </a:r>
            <a:r>
              <a:rPr sz="1100" spc="80" dirty="0">
                <a:cs typeface="Arial"/>
              </a:rPr>
              <a:t> to</a:t>
            </a:r>
            <a:r>
              <a:rPr sz="1100" spc="75" dirty="0">
                <a:cs typeface="Arial"/>
              </a:rPr>
              <a:t> </a:t>
            </a:r>
            <a:r>
              <a:rPr sz="1100" spc="55" dirty="0">
                <a:cs typeface="Arial"/>
              </a:rPr>
              <a:t>the</a:t>
            </a:r>
            <a:r>
              <a:rPr sz="1100" spc="80" dirty="0">
                <a:cs typeface="Arial"/>
              </a:rPr>
              <a:t> </a:t>
            </a:r>
            <a:r>
              <a:rPr sz="1100" dirty="0">
                <a:cs typeface="Arial"/>
              </a:rPr>
              <a:t>concepts</a:t>
            </a:r>
            <a:r>
              <a:rPr sz="1100" spc="80" dirty="0">
                <a:cs typeface="Arial"/>
              </a:rPr>
              <a:t> </a:t>
            </a:r>
            <a:r>
              <a:rPr sz="1100" dirty="0">
                <a:cs typeface="Arial"/>
              </a:rPr>
              <a:t>people</a:t>
            </a:r>
            <a:r>
              <a:rPr sz="1100" spc="75" dirty="0">
                <a:cs typeface="Arial"/>
              </a:rPr>
              <a:t> </a:t>
            </a:r>
            <a:r>
              <a:rPr sz="1100" dirty="0">
                <a:cs typeface="Arial"/>
              </a:rPr>
              <a:t>naturally</a:t>
            </a:r>
            <a:r>
              <a:rPr sz="1100" spc="80" dirty="0">
                <a:cs typeface="Arial"/>
              </a:rPr>
              <a:t> </a:t>
            </a:r>
            <a:r>
              <a:rPr sz="1100" dirty="0">
                <a:cs typeface="Arial"/>
              </a:rPr>
              <a:t>use</a:t>
            </a:r>
            <a:r>
              <a:rPr sz="1100" spc="80" dirty="0">
                <a:cs typeface="Arial"/>
              </a:rPr>
              <a:t> to</a:t>
            </a:r>
            <a:r>
              <a:rPr sz="1100" spc="75" dirty="0">
                <a:cs typeface="Arial"/>
              </a:rPr>
              <a:t> </a:t>
            </a:r>
            <a:r>
              <a:rPr sz="1100" dirty="0">
                <a:cs typeface="Arial"/>
              </a:rPr>
              <a:t>describe</a:t>
            </a:r>
            <a:r>
              <a:rPr sz="1100" spc="80" dirty="0">
                <a:cs typeface="Arial"/>
              </a:rPr>
              <a:t> </a:t>
            </a:r>
            <a:r>
              <a:rPr sz="1100" spc="30" dirty="0">
                <a:cs typeface="Arial"/>
              </a:rPr>
              <a:t>the </a:t>
            </a:r>
            <a:r>
              <a:rPr sz="1100" dirty="0">
                <a:cs typeface="Arial"/>
              </a:rPr>
              <a:t>design</a:t>
            </a:r>
            <a:r>
              <a:rPr sz="1100" spc="85" dirty="0">
                <a:cs typeface="Arial"/>
              </a:rPr>
              <a:t> </a:t>
            </a:r>
            <a:r>
              <a:rPr sz="1100" dirty="0">
                <a:cs typeface="Arial"/>
              </a:rPr>
              <a:t>is</a:t>
            </a:r>
            <a:r>
              <a:rPr sz="1100" spc="85" dirty="0">
                <a:cs typeface="Arial"/>
              </a:rPr>
              <a:t> </a:t>
            </a:r>
            <a:r>
              <a:rPr sz="1100" spc="50" dirty="0">
                <a:cs typeface="Arial"/>
              </a:rPr>
              <a:t>powerful.</a:t>
            </a:r>
            <a:r>
              <a:rPr sz="1100" spc="85" dirty="0">
                <a:cs typeface="Arial"/>
              </a:rPr>
              <a:t> </a:t>
            </a:r>
            <a:r>
              <a:rPr sz="1100" dirty="0">
                <a:cs typeface="Arial"/>
              </a:rPr>
              <a:t>When</a:t>
            </a:r>
            <a:r>
              <a:rPr sz="1100" spc="90" dirty="0">
                <a:cs typeface="Arial"/>
              </a:rPr>
              <a:t> </a:t>
            </a:r>
            <a:r>
              <a:rPr sz="1100" dirty="0">
                <a:cs typeface="Arial"/>
              </a:rPr>
              <a:t>people</a:t>
            </a:r>
            <a:r>
              <a:rPr sz="1100" spc="85" dirty="0">
                <a:cs typeface="Arial"/>
              </a:rPr>
              <a:t> </a:t>
            </a:r>
            <a:r>
              <a:rPr sz="1100" dirty="0">
                <a:cs typeface="Arial"/>
              </a:rPr>
              <a:t>talk</a:t>
            </a:r>
            <a:r>
              <a:rPr sz="1100" spc="85" dirty="0">
                <a:cs typeface="Arial"/>
              </a:rPr>
              <a:t> </a:t>
            </a:r>
            <a:r>
              <a:rPr sz="1100" spc="55" dirty="0">
                <a:cs typeface="Arial"/>
              </a:rPr>
              <a:t>about</a:t>
            </a:r>
            <a:r>
              <a:rPr sz="1100" spc="90" dirty="0">
                <a:cs typeface="Arial"/>
              </a:rPr>
              <a:t> </a:t>
            </a:r>
            <a:r>
              <a:rPr sz="1100" dirty="0">
                <a:cs typeface="Arial"/>
              </a:rPr>
              <a:t>design,</a:t>
            </a:r>
            <a:r>
              <a:rPr sz="1100" spc="85" dirty="0">
                <a:cs typeface="Arial"/>
              </a:rPr>
              <a:t> </a:t>
            </a:r>
            <a:r>
              <a:rPr sz="1100" dirty="0">
                <a:cs typeface="Arial"/>
              </a:rPr>
              <a:t>they</a:t>
            </a:r>
            <a:r>
              <a:rPr sz="1100" spc="85" dirty="0">
                <a:cs typeface="Arial"/>
              </a:rPr>
              <a:t> </a:t>
            </a:r>
            <a:r>
              <a:rPr sz="1100" dirty="0">
                <a:cs typeface="Arial"/>
              </a:rPr>
              <a:t>are</a:t>
            </a:r>
            <a:r>
              <a:rPr sz="1100" spc="90" dirty="0">
                <a:cs typeface="Arial"/>
              </a:rPr>
              <a:t> </a:t>
            </a:r>
            <a:r>
              <a:rPr sz="1100" dirty="0">
                <a:cs typeface="Arial"/>
              </a:rPr>
              <a:t>trying</a:t>
            </a:r>
            <a:r>
              <a:rPr sz="1100" spc="85" dirty="0">
                <a:cs typeface="Arial"/>
              </a:rPr>
              <a:t> </a:t>
            </a:r>
            <a:r>
              <a:rPr sz="1100" spc="80" dirty="0">
                <a:cs typeface="Arial"/>
              </a:rPr>
              <a:t>to</a:t>
            </a:r>
            <a:r>
              <a:rPr sz="1100" spc="85" dirty="0">
                <a:cs typeface="Arial"/>
              </a:rPr>
              <a:t> </a:t>
            </a:r>
            <a:r>
              <a:rPr sz="1100" dirty="0">
                <a:cs typeface="Arial"/>
              </a:rPr>
              <a:t>make</a:t>
            </a:r>
            <a:r>
              <a:rPr sz="1100" spc="90" dirty="0">
                <a:cs typeface="Arial"/>
              </a:rPr>
              <a:t> </a:t>
            </a:r>
            <a:r>
              <a:rPr sz="1100" spc="55" dirty="0">
                <a:cs typeface="Arial"/>
              </a:rPr>
              <a:t>other </a:t>
            </a:r>
            <a:r>
              <a:rPr sz="1100" dirty="0">
                <a:cs typeface="Arial"/>
              </a:rPr>
              <a:t>people</a:t>
            </a:r>
            <a:r>
              <a:rPr sz="1100" spc="25" dirty="0">
                <a:cs typeface="Arial"/>
              </a:rPr>
              <a:t> </a:t>
            </a:r>
            <a:r>
              <a:rPr sz="1100" spc="50" dirty="0">
                <a:cs typeface="Arial"/>
              </a:rPr>
              <a:t>understand</a:t>
            </a:r>
            <a:r>
              <a:rPr sz="1100" spc="25" dirty="0">
                <a:cs typeface="Arial"/>
              </a:rPr>
              <a:t> </a:t>
            </a:r>
            <a:r>
              <a:rPr sz="1100" spc="55" dirty="0">
                <a:cs typeface="Arial"/>
              </a:rPr>
              <a:t>them.</a:t>
            </a:r>
            <a:r>
              <a:rPr sz="1100" spc="30" dirty="0">
                <a:cs typeface="Arial"/>
              </a:rPr>
              <a:t> </a:t>
            </a:r>
            <a:r>
              <a:rPr sz="1100" dirty="0">
                <a:cs typeface="Arial"/>
              </a:rPr>
              <a:t>Put</a:t>
            </a:r>
            <a:r>
              <a:rPr sz="1100" spc="25" dirty="0">
                <a:cs typeface="Arial"/>
              </a:rPr>
              <a:t> </a:t>
            </a:r>
            <a:r>
              <a:rPr sz="1100" dirty="0">
                <a:cs typeface="Arial"/>
              </a:rPr>
              <a:t>some</a:t>
            </a:r>
            <a:r>
              <a:rPr sz="1100" spc="30" dirty="0">
                <a:cs typeface="Arial"/>
              </a:rPr>
              <a:t> </a:t>
            </a:r>
            <a:r>
              <a:rPr sz="1100" spc="70" dirty="0">
                <a:cs typeface="Arial"/>
              </a:rPr>
              <a:t>of</a:t>
            </a:r>
            <a:r>
              <a:rPr sz="1100" spc="25" dirty="0">
                <a:cs typeface="Arial"/>
              </a:rPr>
              <a:t> </a:t>
            </a:r>
            <a:r>
              <a:rPr sz="1100" spc="65" dirty="0">
                <a:cs typeface="Arial"/>
              </a:rPr>
              <a:t>that</a:t>
            </a:r>
            <a:r>
              <a:rPr sz="1100" spc="30" dirty="0">
                <a:cs typeface="Arial"/>
              </a:rPr>
              <a:t> </a:t>
            </a:r>
            <a:r>
              <a:rPr sz="1100" spc="45" dirty="0">
                <a:cs typeface="Arial"/>
              </a:rPr>
              <a:t>understanding</a:t>
            </a:r>
            <a:r>
              <a:rPr sz="1100" spc="25" dirty="0">
                <a:cs typeface="Arial"/>
              </a:rPr>
              <a:t> </a:t>
            </a:r>
            <a:r>
              <a:rPr sz="1100" spc="55" dirty="0">
                <a:cs typeface="Arial"/>
              </a:rPr>
              <a:t>in</a:t>
            </a:r>
            <a:r>
              <a:rPr sz="1100" spc="30" dirty="0">
                <a:cs typeface="Arial"/>
              </a:rPr>
              <a:t> </a:t>
            </a:r>
            <a:r>
              <a:rPr sz="1100" spc="55" dirty="0">
                <a:cs typeface="Arial"/>
              </a:rPr>
              <a:t>the</a:t>
            </a:r>
            <a:r>
              <a:rPr sz="1100" spc="25" dirty="0">
                <a:cs typeface="Arial"/>
              </a:rPr>
              <a:t> </a:t>
            </a:r>
            <a:r>
              <a:rPr sz="1100" spc="-10" dirty="0">
                <a:cs typeface="Arial"/>
              </a:rPr>
              <a:t>code.</a:t>
            </a:r>
            <a:endParaRPr sz="1100" dirty="0">
              <a:cs typeface="Arial"/>
            </a:endParaRPr>
          </a:p>
          <a:p>
            <a:pPr marL="432434" indent="-367030">
              <a:lnSpc>
                <a:spcPct val="100000"/>
              </a:lnSpc>
              <a:spcBef>
                <a:spcPts val="250"/>
              </a:spcBef>
              <a:buChar char="●"/>
              <a:tabLst>
                <a:tab pos="432434" algn="l"/>
                <a:tab pos="433070" algn="l"/>
              </a:tabLst>
            </a:pPr>
            <a:r>
              <a:rPr sz="1800" dirty="0"/>
              <a:t>Bloating</a:t>
            </a:r>
            <a:r>
              <a:rPr sz="1800" spc="-10" dirty="0"/>
              <a:t> </a:t>
            </a:r>
            <a:r>
              <a:rPr sz="1800" dirty="0"/>
              <a:t>is </a:t>
            </a:r>
            <a:r>
              <a:rPr sz="1800" spc="75" dirty="0"/>
              <a:t>the</a:t>
            </a:r>
            <a:r>
              <a:rPr sz="1800" spc="-5" dirty="0"/>
              <a:t> </a:t>
            </a:r>
            <a:r>
              <a:rPr sz="1800" spc="75" dirty="0"/>
              <a:t>worst</a:t>
            </a:r>
            <a:r>
              <a:rPr sz="1800" dirty="0"/>
              <a:t> </a:t>
            </a:r>
            <a:r>
              <a:rPr sz="1800" spc="70" dirty="0"/>
              <a:t>thing</a:t>
            </a:r>
            <a:r>
              <a:rPr sz="1800" spc="-5" dirty="0"/>
              <a:t> </a:t>
            </a:r>
            <a:r>
              <a:rPr sz="1800" spc="55" dirty="0"/>
              <a:t>you</a:t>
            </a:r>
            <a:r>
              <a:rPr sz="1800" spc="-10" dirty="0"/>
              <a:t> </a:t>
            </a:r>
            <a:r>
              <a:rPr sz="1800" dirty="0"/>
              <a:t>can</a:t>
            </a:r>
            <a:r>
              <a:rPr sz="1800" spc="-5" dirty="0"/>
              <a:t> </a:t>
            </a:r>
            <a:r>
              <a:rPr sz="1800" spc="85" dirty="0"/>
              <a:t>do</a:t>
            </a:r>
            <a:r>
              <a:rPr sz="1800" dirty="0"/>
              <a:t> </a:t>
            </a:r>
            <a:r>
              <a:rPr sz="1800" spc="105" dirty="0"/>
              <a:t>to</a:t>
            </a:r>
            <a:r>
              <a:rPr sz="1800" spc="-5" dirty="0"/>
              <a:t> </a:t>
            </a:r>
            <a:r>
              <a:rPr sz="1800" dirty="0"/>
              <a:t>a legacy</a:t>
            </a:r>
            <a:r>
              <a:rPr sz="1800" spc="-5" dirty="0"/>
              <a:t> </a:t>
            </a:r>
            <a:r>
              <a:rPr sz="1800" spc="-10" dirty="0"/>
              <a:t>system</a:t>
            </a:r>
          </a:p>
        </p:txBody>
      </p:sp>
      <p:sp>
        <p:nvSpPr>
          <p:cNvPr id="5" name="TextBox 4">
            <a:extLst>
              <a:ext uri="{FF2B5EF4-FFF2-40B4-BE49-F238E27FC236}">
                <a16:creationId xmlns:a16="http://schemas.microsoft.com/office/drawing/2014/main" id="{A551F971-CEBB-42E7-B9D3-CFD8CF65BF2A}"/>
              </a:ext>
            </a:extLst>
          </p:cNvPr>
          <p:cNvSpPr txBox="1"/>
          <p:nvPr/>
        </p:nvSpPr>
        <p:spPr>
          <a:xfrm>
            <a:off x="685800" y="571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b="1" dirty="0">
                <a:solidFill>
                  <a:srgbClr val="000000"/>
                </a:solidFill>
                <a:latin typeface="Tenorite"/>
              </a:rPr>
              <a:t>Conversation Scrutiny </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875620" y="841772"/>
            <a:ext cx="4665209" cy="1790700"/>
          </a:xfrm>
        </p:spPr>
        <p:txBody>
          <a:bodyPr/>
          <a:lstStyle/>
          <a:p>
            <a:r>
              <a:rPr lang="en-US" dirty="0"/>
              <a:t>Chapter 18</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875620" y="2701529"/>
            <a:ext cx="4665208" cy="1685414"/>
          </a:xfrm>
        </p:spPr>
        <p:txBody>
          <a:bodyPr>
            <a:normAutofit/>
          </a:bodyPr>
          <a:lstStyle/>
          <a:p>
            <a:r>
              <a:rPr lang="en-US" dirty="0"/>
              <a:t>My Test Code Is in the Way</a:t>
            </a:r>
          </a:p>
          <a:p>
            <a:endParaRPr lang="en-US" dirty="0"/>
          </a:p>
        </p:txBody>
      </p:sp>
    </p:spTree>
    <p:extLst>
      <p:ext uri="{BB962C8B-B14F-4D97-AF65-F5344CB8AC3E}">
        <p14:creationId xmlns:p14="http://schemas.microsoft.com/office/powerpoint/2010/main" val="350306289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5249" y="1290200"/>
            <a:ext cx="8074025" cy="2456954"/>
          </a:xfrm>
          <a:prstGeom prst="rect">
            <a:avLst/>
          </a:prstGeom>
        </p:spPr>
        <p:txBody>
          <a:bodyPr vert="horz" wrap="square" lIns="0" tIns="52704" rIns="0" bIns="0" rtlCol="0">
            <a:spAutoFit/>
          </a:bodyPr>
          <a:lstStyle/>
          <a:p>
            <a:pPr marL="379095" indent="-367030">
              <a:lnSpc>
                <a:spcPct val="100000"/>
              </a:lnSpc>
              <a:spcBef>
                <a:spcPts val="414"/>
              </a:spcBef>
              <a:buChar char="●"/>
              <a:tabLst>
                <a:tab pos="379095" algn="l"/>
                <a:tab pos="379730" algn="l"/>
              </a:tabLst>
            </a:pPr>
            <a:r>
              <a:rPr sz="2400" dirty="0">
                <a:cs typeface="Arial"/>
              </a:rPr>
              <a:t>Make</a:t>
            </a:r>
            <a:r>
              <a:rPr sz="2400" spc="-30" dirty="0">
                <a:cs typeface="Arial"/>
              </a:rPr>
              <a:t> </a:t>
            </a:r>
            <a:r>
              <a:rPr sz="2400" spc="75" dirty="0">
                <a:cs typeface="Arial"/>
              </a:rPr>
              <a:t>the</a:t>
            </a:r>
            <a:r>
              <a:rPr sz="2400" spc="-25" dirty="0">
                <a:cs typeface="Arial"/>
              </a:rPr>
              <a:t> </a:t>
            </a:r>
            <a:r>
              <a:rPr sz="2400" spc="90" dirty="0">
                <a:cs typeface="Arial"/>
              </a:rPr>
              <a:t>unit</a:t>
            </a:r>
            <a:r>
              <a:rPr sz="2400" spc="-25" dirty="0">
                <a:cs typeface="Arial"/>
              </a:rPr>
              <a:t> </a:t>
            </a:r>
            <a:r>
              <a:rPr sz="2400" spc="55" dirty="0">
                <a:cs typeface="Arial"/>
              </a:rPr>
              <a:t>test</a:t>
            </a:r>
            <a:r>
              <a:rPr sz="2400" spc="-30" dirty="0">
                <a:cs typeface="Arial"/>
              </a:rPr>
              <a:t> </a:t>
            </a:r>
            <a:r>
              <a:rPr sz="2400" spc="-10" dirty="0">
                <a:cs typeface="Arial"/>
              </a:rPr>
              <a:t>class</a:t>
            </a:r>
            <a:r>
              <a:rPr sz="2400" spc="-25" dirty="0">
                <a:cs typeface="Arial"/>
              </a:rPr>
              <a:t> </a:t>
            </a:r>
            <a:r>
              <a:rPr sz="2400" spc="65" dirty="0">
                <a:cs typeface="Arial"/>
              </a:rPr>
              <a:t>name</a:t>
            </a:r>
            <a:r>
              <a:rPr sz="2400" spc="-25" dirty="0">
                <a:cs typeface="Arial"/>
              </a:rPr>
              <a:t> </a:t>
            </a:r>
            <a:r>
              <a:rPr sz="2400" dirty="0">
                <a:cs typeface="Arial"/>
              </a:rPr>
              <a:t>a</a:t>
            </a:r>
            <a:r>
              <a:rPr sz="2400" spc="-30" dirty="0">
                <a:cs typeface="Arial"/>
              </a:rPr>
              <a:t> </a:t>
            </a:r>
            <a:r>
              <a:rPr sz="2400" spc="55" dirty="0">
                <a:cs typeface="Arial"/>
              </a:rPr>
              <a:t>variation</a:t>
            </a:r>
            <a:r>
              <a:rPr sz="2400" spc="-30" dirty="0">
                <a:cs typeface="Arial"/>
              </a:rPr>
              <a:t> </a:t>
            </a:r>
            <a:r>
              <a:rPr sz="2400" spc="90" dirty="0">
                <a:cs typeface="Arial"/>
              </a:rPr>
              <a:t>of</a:t>
            </a:r>
            <a:r>
              <a:rPr sz="2400" spc="-30" dirty="0">
                <a:cs typeface="Arial"/>
              </a:rPr>
              <a:t> </a:t>
            </a:r>
            <a:r>
              <a:rPr sz="2400" spc="75" dirty="0">
                <a:cs typeface="Arial"/>
              </a:rPr>
              <a:t>the</a:t>
            </a:r>
            <a:r>
              <a:rPr sz="2400" spc="-30" dirty="0">
                <a:cs typeface="Arial"/>
              </a:rPr>
              <a:t> </a:t>
            </a:r>
            <a:r>
              <a:rPr sz="2400" spc="-10" dirty="0">
                <a:cs typeface="Arial"/>
              </a:rPr>
              <a:t>class</a:t>
            </a:r>
            <a:r>
              <a:rPr sz="2400" spc="-25" dirty="0">
                <a:cs typeface="Arial"/>
              </a:rPr>
              <a:t> </a:t>
            </a:r>
            <a:r>
              <a:rPr sz="2400" spc="40" dirty="0">
                <a:cs typeface="Arial"/>
              </a:rPr>
              <a:t>name</a:t>
            </a:r>
            <a:endParaRPr sz="2400" dirty="0">
              <a:cs typeface="Arial"/>
            </a:endParaRPr>
          </a:p>
          <a:p>
            <a:pPr marL="379095" indent="-367030">
              <a:lnSpc>
                <a:spcPct val="100000"/>
              </a:lnSpc>
              <a:spcBef>
                <a:spcPts val="315"/>
              </a:spcBef>
              <a:buChar char="●"/>
              <a:tabLst>
                <a:tab pos="379095" algn="l"/>
                <a:tab pos="379730" algn="l"/>
              </a:tabLst>
            </a:pPr>
            <a:r>
              <a:rPr sz="2400" dirty="0">
                <a:cs typeface="Arial"/>
              </a:rPr>
              <a:t>Make</a:t>
            </a:r>
            <a:r>
              <a:rPr sz="2400" spc="15" dirty="0">
                <a:cs typeface="Arial"/>
              </a:rPr>
              <a:t> </a:t>
            </a:r>
            <a:r>
              <a:rPr sz="2400" dirty="0">
                <a:cs typeface="Arial"/>
              </a:rPr>
              <a:t>a</a:t>
            </a:r>
            <a:r>
              <a:rPr sz="2400" spc="15" dirty="0">
                <a:cs typeface="Arial"/>
              </a:rPr>
              <a:t> </a:t>
            </a:r>
            <a:r>
              <a:rPr sz="2400" spc="55" dirty="0">
                <a:cs typeface="Arial"/>
              </a:rPr>
              <a:t>convention</a:t>
            </a:r>
            <a:r>
              <a:rPr sz="2400" spc="10" dirty="0">
                <a:cs typeface="Arial"/>
              </a:rPr>
              <a:t> </a:t>
            </a:r>
            <a:r>
              <a:rPr sz="2400" spc="60" dirty="0">
                <a:cs typeface="Arial"/>
              </a:rPr>
              <a:t>and</a:t>
            </a:r>
            <a:r>
              <a:rPr sz="2400" spc="10" dirty="0">
                <a:cs typeface="Arial"/>
              </a:rPr>
              <a:t> </a:t>
            </a:r>
            <a:r>
              <a:rPr sz="2400" dirty="0">
                <a:cs typeface="Arial"/>
              </a:rPr>
              <a:t>keep</a:t>
            </a:r>
            <a:r>
              <a:rPr sz="2400" spc="15" dirty="0">
                <a:cs typeface="Arial"/>
              </a:rPr>
              <a:t> </a:t>
            </a:r>
            <a:r>
              <a:rPr sz="2400" spc="90" dirty="0">
                <a:cs typeface="Arial"/>
              </a:rPr>
              <a:t>with</a:t>
            </a:r>
            <a:r>
              <a:rPr sz="2400" spc="10" dirty="0">
                <a:cs typeface="Arial"/>
              </a:rPr>
              <a:t> </a:t>
            </a:r>
            <a:r>
              <a:rPr sz="2400" spc="65" dirty="0">
                <a:cs typeface="Arial"/>
              </a:rPr>
              <a:t>it</a:t>
            </a:r>
            <a:endParaRPr sz="2400" dirty="0">
              <a:cs typeface="Arial"/>
            </a:endParaRPr>
          </a:p>
          <a:p>
            <a:pPr marL="379095" marR="5080" indent="-367030">
              <a:lnSpc>
                <a:spcPct val="114599"/>
              </a:lnSpc>
              <a:buChar char="●"/>
              <a:tabLst>
                <a:tab pos="379095" algn="l"/>
                <a:tab pos="379730" algn="l"/>
              </a:tabLst>
            </a:pPr>
            <a:r>
              <a:rPr sz="2400" dirty="0">
                <a:cs typeface="Arial"/>
              </a:rPr>
              <a:t>Use</a:t>
            </a:r>
            <a:r>
              <a:rPr sz="2400" spc="-10" dirty="0">
                <a:cs typeface="Arial"/>
              </a:rPr>
              <a:t> </a:t>
            </a:r>
            <a:r>
              <a:rPr sz="2400" dirty="0">
                <a:cs typeface="Arial"/>
              </a:rPr>
              <a:t>fake</a:t>
            </a:r>
            <a:r>
              <a:rPr sz="2400" spc="-5" dirty="0">
                <a:cs typeface="Arial"/>
              </a:rPr>
              <a:t> </a:t>
            </a:r>
            <a:r>
              <a:rPr sz="2400" spc="-20" dirty="0">
                <a:cs typeface="Arial"/>
              </a:rPr>
              <a:t>classes</a:t>
            </a:r>
            <a:r>
              <a:rPr sz="2400" spc="-5" dirty="0">
                <a:cs typeface="Arial"/>
              </a:rPr>
              <a:t> </a:t>
            </a:r>
            <a:r>
              <a:rPr sz="2400" spc="60" dirty="0">
                <a:cs typeface="Arial"/>
              </a:rPr>
              <a:t>and</a:t>
            </a:r>
            <a:r>
              <a:rPr sz="2400" spc="-15" dirty="0">
                <a:cs typeface="Arial"/>
              </a:rPr>
              <a:t> </a:t>
            </a:r>
            <a:r>
              <a:rPr sz="2400" dirty="0">
                <a:cs typeface="Arial"/>
              </a:rPr>
              <a:t>have</a:t>
            </a:r>
            <a:r>
              <a:rPr sz="2400" spc="-5" dirty="0">
                <a:cs typeface="Arial"/>
              </a:rPr>
              <a:t> </a:t>
            </a:r>
            <a:r>
              <a:rPr sz="2400" dirty="0">
                <a:cs typeface="Arial"/>
              </a:rPr>
              <a:t>a</a:t>
            </a:r>
            <a:r>
              <a:rPr sz="2400" spc="-5" dirty="0">
                <a:cs typeface="Arial"/>
              </a:rPr>
              <a:t> </a:t>
            </a:r>
            <a:r>
              <a:rPr sz="2400" spc="65" dirty="0">
                <a:cs typeface="Arial"/>
              </a:rPr>
              <a:t>prefix</a:t>
            </a:r>
            <a:r>
              <a:rPr sz="2400" spc="-10" dirty="0">
                <a:cs typeface="Arial"/>
              </a:rPr>
              <a:t> </a:t>
            </a:r>
            <a:r>
              <a:rPr sz="2400" spc="90" dirty="0">
                <a:cs typeface="Arial"/>
              </a:rPr>
              <a:t>of</a:t>
            </a:r>
            <a:r>
              <a:rPr sz="2400" spc="-15" dirty="0">
                <a:cs typeface="Arial"/>
              </a:rPr>
              <a:t> </a:t>
            </a:r>
            <a:r>
              <a:rPr sz="2400" dirty="0">
                <a:cs typeface="Arial"/>
              </a:rPr>
              <a:t>fake</a:t>
            </a:r>
            <a:r>
              <a:rPr sz="2400" spc="-5" dirty="0">
                <a:cs typeface="Arial"/>
              </a:rPr>
              <a:t> </a:t>
            </a:r>
            <a:r>
              <a:rPr sz="2400" spc="100" dirty="0">
                <a:cs typeface="Arial"/>
              </a:rPr>
              <a:t>or</a:t>
            </a:r>
            <a:r>
              <a:rPr sz="2400" spc="-5" dirty="0">
                <a:cs typeface="Arial"/>
              </a:rPr>
              <a:t> </a:t>
            </a:r>
            <a:r>
              <a:rPr sz="2400" spc="50" dirty="0">
                <a:cs typeface="Arial"/>
              </a:rPr>
              <a:t>some</a:t>
            </a:r>
            <a:r>
              <a:rPr sz="2400" spc="-10" dirty="0">
                <a:cs typeface="Arial"/>
              </a:rPr>
              <a:t> </a:t>
            </a:r>
            <a:r>
              <a:rPr sz="2400" spc="85" dirty="0">
                <a:cs typeface="Arial"/>
              </a:rPr>
              <a:t>other</a:t>
            </a:r>
            <a:r>
              <a:rPr sz="2400" spc="-5" dirty="0">
                <a:cs typeface="Arial"/>
              </a:rPr>
              <a:t> </a:t>
            </a:r>
            <a:r>
              <a:rPr sz="2400" spc="55" dirty="0">
                <a:cs typeface="Arial"/>
              </a:rPr>
              <a:t>convention</a:t>
            </a:r>
            <a:r>
              <a:rPr sz="2400" spc="-10" dirty="0">
                <a:cs typeface="Arial"/>
              </a:rPr>
              <a:t> </a:t>
            </a:r>
            <a:r>
              <a:rPr sz="2400" spc="30" dirty="0">
                <a:cs typeface="Arial"/>
              </a:rPr>
              <a:t>you </a:t>
            </a:r>
            <a:r>
              <a:rPr sz="2400" spc="55" dirty="0">
                <a:cs typeface="Arial"/>
              </a:rPr>
              <a:t>will</a:t>
            </a:r>
            <a:r>
              <a:rPr sz="2400" spc="20" dirty="0">
                <a:cs typeface="Arial"/>
              </a:rPr>
              <a:t> </a:t>
            </a:r>
            <a:r>
              <a:rPr sz="2400" dirty="0">
                <a:cs typeface="Arial"/>
              </a:rPr>
              <a:t>stick</a:t>
            </a:r>
            <a:r>
              <a:rPr sz="2400" spc="20" dirty="0">
                <a:cs typeface="Arial"/>
              </a:rPr>
              <a:t> </a:t>
            </a:r>
            <a:r>
              <a:rPr sz="2400" spc="70" dirty="0">
                <a:cs typeface="Arial"/>
              </a:rPr>
              <a:t>with</a:t>
            </a:r>
            <a:endParaRPr sz="2400" dirty="0">
              <a:cs typeface="Arial"/>
            </a:endParaRPr>
          </a:p>
          <a:p>
            <a:pPr marL="379095" indent="-367030">
              <a:lnSpc>
                <a:spcPct val="100000"/>
              </a:lnSpc>
              <a:spcBef>
                <a:spcPts val="315"/>
              </a:spcBef>
              <a:buChar char="●"/>
              <a:tabLst>
                <a:tab pos="379095" algn="l"/>
                <a:tab pos="379730" algn="l"/>
              </a:tabLst>
            </a:pPr>
            <a:r>
              <a:rPr sz="2400" spc="-20" dirty="0">
                <a:cs typeface="Arial"/>
              </a:rPr>
              <a:t>Subclasses</a:t>
            </a:r>
            <a:r>
              <a:rPr sz="2400" spc="140" dirty="0">
                <a:cs typeface="Arial"/>
              </a:rPr>
              <a:t> </a:t>
            </a:r>
            <a:r>
              <a:rPr sz="2400" dirty="0">
                <a:cs typeface="Arial"/>
              </a:rPr>
              <a:t>are</a:t>
            </a:r>
            <a:r>
              <a:rPr sz="2400" spc="140" dirty="0">
                <a:cs typeface="Arial"/>
              </a:rPr>
              <a:t> </a:t>
            </a:r>
            <a:r>
              <a:rPr sz="2400" dirty="0">
                <a:cs typeface="Arial"/>
              </a:rPr>
              <a:t>similarly</a:t>
            </a:r>
            <a:r>
              <a:rPr sz="2400" spc="130" dirty="0">
                <a:cs typeface="Arial"/>
              </a:rPr>
              <a:t> </a:t>
            </a:r>
            <a:r>
              <a:rPr sz="2400" spc="45" dirty="0">
                <a:cs typeface="Arial"/>
              </a:rPr>
              <a:t>handled</a:t>
            </a:r>
            <a:endParaRPr sz="2400" dirty="0">
              <a:cs typeface="Arial"/>
            </a:endParaRPr>
          </a:p>
        </p:txBody>
      </p:sp>
      <p:sp>
        <p:nvSpPr>
          <p:cNvPr id="5" name="TextBox 4">
            <a:extLst>
              <a:ext uri="{FF2B5EF4-FFF2-40B4-BE49-F238E27FC236}">
                <a16:creationId xmlns:a16="http://schemas.microsoft.com/office/drawing/2014/main" id="{DD533B83-7BDC-4608-A62C-CF25D0DA47EB}"/>
              </a:ext>
            </a:extLst>
          </p:cNvPr>
          <p:cNvSpPr txBox="1"/>
          <p:nvPr/>
        </p:nvSpPr>
        <p:spPr>
          <a:xfrm>
            <a:off x="838200" y="131072"/>
            <a:ext cx="59436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Class Naming Conventions </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04190" y="1276350"/>
            <a:ext cx="8135620" cy="2423098"/>
          </a:xfrm>
          <a:prstGeom prst="rect">
            <a:avLst/>
          </a:prstGeom>
        </p:spPr>
        <p:txBody>
          <a:bodyPr vert="horz" wrap="square" lIns="0" tIns="52704" rIns="0" bIns="0" rtlCol="0">
            <a:spAutoFit/>
          </a:bodyPr>
          <a:lstStyle/>
          <a:p>
            <a:pPr marL="379095" indent="-367030">
              <a:lnSpc>
                <a:spcPct val="100000"/>
              </a:lnSpc>
              <a:spcBef>
                <a:spcPts val="414"/>
              </a:spcBef>
              <a:buChar char="●"/>
              <a:tabLst>
                <a:tab pos="379095" algn="l"/>
                <a:tab pos="379730" algn="l"/>
              </a:tabLst>
            </a:pPr>
            <a:r>
              <a:rPr sz="2000" dirty="0">
                <a:cs typeface="Arial"/>
              </a:rPr>
              <a:t>Placing</a:t>
            </a:r>
            <a:r>
              <a:rPr sz="2000" spc="-30" dirty="0">
                <a:cs typeface="Arial"/>
              </a:rPr>
              <a:t> </a:t>
            </a:r>
            <a:r>
              <a:rPr sz="2000" dirty="0">
                <a:cs typeface="Arial"/>
              </a:rPr>
              <a:t>code</a:t>
            </a:r>
            <a:r>
              <a:rPr sz="2000" spc="-10" dirty="0">
                <a:cs typeface="Arial"/>
              </a:rPr>
              <a:t> </a:t>
            </a:r>
            <a:r>
              <a:rPr sz="2000" spc="70" dirty="0">
                <a:cs typeface="Arial"/>
              </a:rPr>
              <a:t>in</a:t>
            </a:r>
            <a:r>
              <a:rPr sz="2000" spc="-15" dirty="0">
                <a:cs typeface="Arial"/>
              </a:rPr>
              <a:t> </a:t>
            </a:r>
            <a:r>
              <a:rPr sz="2000" spc="75" dirty="0">
                <a:cs typeface="Arial"/>
              </a:rPr>
              <a:t>the</a:t>
            </a:r>
            <a:r>
              <a:rPr sz="2000" spc="-10" dirty="0">
                <a:cs typeface="Arial"/>
              </a:rPr>
              <a:t> </a:t>
            </a:r>
            <a:r>
              <a:rPr sz="2000" dirty="0">
                <a:cs typeface="Arial"/>
              </a:rPr>
              <a:t>same</a:t>
            </a:r>
            <a:r>
              <a:rPr sz="2000" spc="-15" dirty="0">
                <a:cs typeface="Arial"/>
              </a:rPr>
              <a:t> </a:t>
            </a:r>
            <a:r>
              <a:rPr sz="2000" spc="55" dirty="0">
                <a:cs typeface="Arial"/>
              </a:rPr>
              <a:t>directory</a:t>
            </a:r>
            <a:r>
              <a:rPr sz="2000" spc="-15" dirty="0">
                <a:cs typeface="Arial"/>
              </a:rPr>
              <a:t> </a:t>
            </a:r>
            <a:r>
              <a:rPr sz="2000" dirty="0">
                <a:cs typeface="Arial"/>
              </a:rPr>
              <a:t>is</a:t>
            </a:r>
            <a:r>
              <a:rPr sz="2000" spc="-10" dirty="0">
                <a:cs typeface="Arial"/>
              </a:rPr>
              <a:t> </a:t>
            </a:r>
            <a:r>
              <a:rPr sz="2000" dirty="0">
                <a:cs typeface="Arial"/>
              </a:rPr>
              <a:t>a</a:t>
            </a:r>
            <a:r>
              <a:rPr sz="2000" spc="-10" dirty="0">
                <a:cs typeface="Arial"/>
              </a:rPr>
              <a:t> </a:t>
            </a:r>
            <a:r>
              <a:rPr sz="2000" dirty="0">
                <a:cs typeface="Arial"/>
              </a:rPr>
              <a:t>easy</a:t>
            </a:r>
            <a:r>
              <a:rPr sz="2000" spc="-20" dirty="0">
                <a:cs typeface="Arial"/>
              </a:rPr>
              <a:t> </a:t>
            </a:r>
            <a:r>
              <a:rPr sz="2000" dirty="0">
                <a:cs typeface="Arial"/>
              </a:rPr>
              <a:t>way</a:t>
            </a:r>
            <a:r>
              <a:rPr sz="2000" spc="-15" dirty="0">
                <a:cs typeface="Arial"/>
              </a:rPr>
              <a:t> </a:t>
            </a:r>
            <a:r>
              <a:rPr sz="2000" spc="105" dirty="0">
                <a:cs typeface="Arial"/>
              </a:rPr>
              <a:t>to</a:t>
            </a:r>
            <a:r>
              <a:rPr sz="2000" spc="-10" dirty="0">
                <a:cs typeface="Arial"/>
              </a:rPr>
              <a:t> </a:t>
            </a:r>
            <a:r>
              <a:rPr sz="2000" spc="65" dirty="0">
                <a:cs typeface="Arial"/>
              </a:rPr>
              <a:t>structure</a:t>
            </a:r>
            <a:r>
              <a:rPr sz="2000" spc="-10" dirty="0">
                <a:cs typeface="Arial"/>
              </a:rPr>
              <a:t> </a:t>
            </a:r>
            <a:r>
              <a:rPr sz="2000" dirty="0">
                <a:cs typeface="Arial"/>
              </a:rPr>
              <a:t>a</a:t>
            </a:r>
            <a:r>
              <a:rPr sz="2000" spc="-10" dirty="0">
                <a:cs typeface="Arial"/>
              </a:rPr>
              <a:t> </a:t>
            </a:r>
            <a:r>
              <a:rPr sz="2000" spc="50" dirty="0">
                <a:cs typeface="Arial"/>
              </a:rPr>
              <a:t>project</a:t>
            </a:r>
            <a:endParaRPr sz="2000" dirty="0">
              <a:cs typeface="Arial"/>
            </a:endParaRPr>
          </a:p>
          <a:p>
            <a:pPr marL="379095" indent="-367030">
              <a:lnSpc>
                <a:spcPct val="100000"/>
              </a:lnSpc>
              <a:spcBef>
                <a:spcPts val="315"/>
              </a:spcBef>
              <a:buChar char="●"/>
              <a:tabLst>
                <a:tab pos="379095" algn="l"/>
                <a:tab pos="379730" algn="l"/>
              </a:tabLst>
            </a:pPr>
            <a:r>
              <a:rPr sz="2000" dirty="0">
                <a:cs typeface="Arial"/>
              </a:rPr>
              <a:t>Be</a:t>
            </a:r>
            <a:r>
              <a:rPr sz="2000" spc="-25" dirty="0">
                <a:cs typeface="Arial"/>
              </a:rPr>
              <a:t> </a:t>
            </a:r>
            <a:r>
              <a:rPr sz="2000" dirty="0">
                <a:cs typeface="Arial"/>
              </a:rPr>
              <a:t>aware</a:t>
            </a:r>
            <a:r>
              <a:rPr sz="2000" spc="-25" dirty="0">
                <a:cs typeface="Arial"/>
              </a:rPr>
              <a:t> </a:t>
            </a:r>
            <a:r>
              <a:rPr sz="2000" spc="90" dirty="0">
                <a:cs typeface="Arial"/>
              </a:rPr>
              <a:t>of</a:t>
            </a:r>
            <a:r>
              <a:rPr sz="2000" spc="-30" dirty="0">
                <a:cs typeface="Arial"/>
              </a:rPr>
              <a:t> </a:t>
            </a:r>
            <a:r>
              <a:rPr sz="2000" spc="75" dirty="0">
                <a:cs typeface="Arial"/>
              </a:rPr>
              <a:t>the</a:t>
            </a:r>
            <a:r>
              <a:rPr sz="2000" spc="-25" dirty="0">
                <a:cs typeface="Arial"/>
              </a:rPr>
              <a:t> </a:t>
            </a:r>
            <a:r>
              <a:rPr sz="2000" dirty="0">
                <a:cs typeface="Arial"/>
              </a:rPr>
              <a:t>size</a:t>
            </a:r>
            <a:r>
              <a:rPr sz="2000" spc="-25" dirty="0">
                <a:cs typeface="Arial"/>
              </a:rPr>
              <a:t> </a:t>
            </a:r>
            <a:r>
              <a:rPr sz="2000" spc="90" dirty="0">
                <a:cs typeface="Arial"/>
              </a:rPr>
              <a:t>of</a:t>
            </a:r>
            <a:r>
              <a:rPr sz="2000" spc="-30" dirty="0">
                <a:cs typeface="Arial"/>
              </a:rPr>
              <a:t> </a:t>
            </a:r>
            <a:r>
              <a:rPr sz="2000" spc="70" dirty="0">
                <a:cs typeface="Arial"/>
              </a:rPr>
              <a:t>deployment</a:t>
            </a:r>
            <a:r>
              <a:rPr sz="2000" spc="-25" dirty="0">
                <a:cs typeface="Arial"/>
              </a:rPr>
              <a:t> </a:t>
            </a:r>
            <a:r>
              <a:rPr sz="2000" spc="75" dirty="0">
                <a:cs typeface="Arial"/>
              </a:rPr>
              <a:t>if</a:t>
            </a:r>
            <a:r>
              <a:rPr sz="2000" spc="-25" dirty="0">
                <a:cs typeface="Arial"/>
              </a:rPr>
              <a:t> </a:t>
            </a:r>
            <a:r>
              <a:rPr sz="2000" spc="90" dirty="0">
                <a:cs typeface="Arial"/>
              </a:rPr>
              <a:t>on</a:t>
            </a:r>
            <a:r>
              <a:rPr sz="2000" spc="-30" dirty="0">
                <a:cs typeface="Arial"/>
              </a:rPr>
              <a:t> </a:t>
            </a:r>
            <a:r>
              <a:rPr sz="2000" dirty="0">
                <a:cs typeface="Arial"/>
              </a:rPr>
              <a:t>a</a:t>
            </a:r>
            <a:r>
              <a:rPr sz="2000" spc="-25" dirty="0">
                <a:cs typeface="Arial"/>
              </a:rPr>
              <a:t> </a:t>
            </a:r>
            <a:r>
              <a:rPr sz="2000" spc="50" dirty="0">
                <a:cs typeface="Arial"/>
              </a:rPr>
              <a:t>commercial</a:t>
            </a:r>
            <a:r>
              <a:rPr sz="2000" spc="-30" dirty="0">
                <a:cs typeface="Arial"/>
              </a:rPr>
              <a:t> </a:t>
            </a:r>
            <a:r>
              <a:rPr sz="2000" spc="-10" dirty="0">
                <a:cs typeface="Arial"/>
              </a:rPr>
              <a:t>system</a:t>
            </a:r>
            <a:endParaRPr sz="2000" dirty="0">
              <a:cs typeface="Arial"/>
            </a:endParaRPr>
          </a:p>
          <a:p>
            <a:pPr marL="379095" marR="5080" indent="-367030">
              <a:lnSpc>
                <a:spcPct val="114599"/>
              </a:lnSpc>
              <a:buChar char="●"/>
              <a:tabLst>
                <a:tab pos="379095" algn="l"/>
                <a:tab pos="379730" algn="l"/>
              </a:tabLst>
            </a:pPr>
            <a:r>
              <a:rPr sz="2000" dirty="0">
                <a:cs typeface="Arial"/>
              </a:rPr>
              <a:t>An</a:t>
            </a:r>
            <a:r>
              <a:rPr sz="2000" spc="-5" dirty="0">
                <a:cs typeface="Arial"/>
              </a:rPr>
              <a:t> </a:t>
            </a:r>
            <a:r>
              <a:rPr sz="2000" spc="50" dirty="0">
                <a:cs typeface="Arial"/>
              </a:rPr>
              <a:t>alternative</a:t>
            </a:r>
            <a:r>
              <a:rPr sz="2000" spc="5" dirty="0">
                <a:cs typeface="Arial"/>
              </a:rPr>
              <a:t> </a:t>
            </a:r>
            <a:r>
              <a:rPr sz="2000" dirty="0">
                <a:cs typeface="Arial"/>
              </a:rPr>
              <a:t>is </a:t>
            </a:r>
            <a:r>
              <a:rPr sz="2000" spc="105" dirty="0">
                <a:cs typeface="Arial"/>
              </a:rPr>
              <a:t>to</a:t>
            </a:r>
            <a:r>
              <a:rPr sz="2000" spc="5" dirty="0">
                <a:cs typeface="Arial"/>
              </a:rPr>
              <a:t> </a:t>
            </a:r>
            <a:r>
              <a:rPr sz="2000" dirty="0">
                <a:cs typeface="Arial"/>
              </a:rPr>
              <a:t>keep</a:t>
            </a:r>
            <a:r>
              <a:rPr sz="2000" spc="-5" dirty="0">
                <a:cs typeface="Arial"/>
              </a:rPr>
              <a:t> </a:t>
            </a:r>
            <a:r>
              <a:rPr sz="2000" spc="75" dirty="0">
                <a:cs typeface="Arial"/>
              </a:rPr>
              <a:t>the</a:t>
            </a:r>
            <a:r>
              <a:rPr sz="2000" spc="5" dirty="0">
                <a:cs typeface="Arial"/>
              </a:rPr>
              <a:t> </a:t>
            </a:r>
            <a:r>
              <a:rPr sz="2000" spc="75" dirty="0">
                <a:cs typeface="Arial"/>
              </a:rPr>
              <a:t>production</a:t>
            </a:r>
            <a:r>
              <a:rPr sz="2000" spc="-5" dirty="0">
                <a:cs typeface="Arial"/>
              </a:rPr>
              <a:t> </a:t>
            </a:r>
            <a:r>
              <a:rPr sz="2000" dirty="0">
                <a:cs typeface="Arial"/>
              </a:rPr>
              <a:t>code</a:t>
            </a:r>
            <a:r>
              <a:rPr sz="2000" spc="5" dirty="0">
                <a:cs typeface="Arial"/>
              </a:rPr>
              <a:t> </a:t>
            </a:r>
            <a:r>
              <a:rPr sz="2000" spc="60" dirty="0">
                <a:cs typeface="Arial"/>
              </a:rPr>
              <a:t>and</a:t>
            </a:r>
            <a:r>
              <a:rPr sz="2000" spc="-5" dirty="0">
                <a:cs typeface="Arial"/>
              </a:rPr>
              <a:t> </a:t>
            </a:r>
            <a:r>
              <a:rPr sz="2000" spc="75" dirty="0">
                <a:cs typeface="Arial"/>
              </a:rPr>
              <a:t>the</a:t>
            </a:r>
            <a:r>
              <a:rPr sz="2000" spc="5" dirty="0">
                <a:cs typeface="Arial"/>
              </a:rPr>
              <a:t> </a:t>
            </a:r>
            <a:r>
              <a:rPr sz="2000" spc="55" dirty="0">
                <a:cs typeface="Arial"/>
              </a:rPr>
              <a:t>test</a:t>
            </a:r>
            <a:r>
              <a:rPr sz="2000" dirty="0">
                <a:cs typeface="Arial"/>
              </a:rPr>
              <a:t> code</a:t>
            </a:r>
            <a:r>
              <a:rPr sz="2000" spc="5" dirty="0">
                <a:cs typeface="Arial"/>
              </a:rPr>
              <a:t> </a:t>
            </a:r>
            <a:r>
              <a:rPr sz="2000" spc="70" dirty="0">
                <a:cs typeface="Arial"/>
              </a:rPr>
              <a:t>in</a:t>
            </a:r>
            <a:r>
              <a:rPr sz="2000" dirty="0">
                <a:cs typeface="Arial"/>
              </a:rPr>
              <a:t> </a:t>
            </a:r>
            <a:r>
              <a:rPr sz="2000" spc="50" dirty="0">
                <a:cs typeface="Arial"/>
              </a:rPr>
              <a:t>the </a:t>
            </a:r>
            <a:r>
              <a:rPr sz="2000" dirty="0">
                <a:cs typeface="Arial"/>
              </a:rPr>
              <a:t>same</a:t>
            </a:r>
            <a:r>
              <a:rPr sz="2000" spc="25" dirty="0">
                <a:cs typeface="Arial"/>
              </a:rPr>
              <a:t> </a:t>
            </a:r>
            <a:r>
              <a:rPr sz="2000" spc="55" dirty="0">
                <a:cs typeface="Arial"/>
              </a:rPr>
              <a:t>location</a:t>
            </a:r>
            <a:r>
              <a:rPr sz="2000" spc="20" dirty="0">
                <a:cs typeface="Arial"/>
              </a:rPr>
              <a:t> </a:t>
            </a:r>
            <a:r>
              <a:rPr sz="2000" spc="105" dirty="0">
                <a:cs typeface="Arial"/>
              </a:rPr>
              <a:t>but</a:t>
            </a:r>
            <a:r>
              <a:rPr sz="2000" spc="30" dirty="0">
                <a:cs typeface="Arial"/>
              </a:rPr>
              <a:t> </a:t>
            </a:r>
            <a:r>
              <a:rPr sz="2000" spc="105" dirty="0">
                <a:cs typeface="Arial"/>
              </a:rPr>
              <a:t>to</a:t>
            </a:r>
            <a:r>
              <a:rPr sz="2000" spc="25" dirty="0">
                <a:cs typeface="Arial"/>
              </a:rPr>
              <a:t> </a:t>
            </a:r>
            <a:r>
              <a:rPr sz="2000" dirty="0">
                <a:cs typeface="Arial"/>
              </a:rPr>
              <a:t>use</a:t>
            </a:r>
            <a:r>
              <a:rPr sz="2000" spc="25" dirty="0">
                <a:cs typeface="Arial"/>
              </a:rPr>
              <a:t> </a:t>
            </a:r>
            <a:r>
              <a:rPr sz="2000" dirty="0">
                <a:cs typeface="Arial"/>
              </a:rPr>
              <a:t>scripts</a:t>
            </a:r>
            <a:r>
              <a:rPr sz="2000" spc="30" dirty="0">
                <a:cs typeface="Arial"/>
              </a:rPr>
              <a:t> </a:t>
            </a:r>
            <a:r>
              <a:rPr sz="2000" spc="100" dirty="0">
                <a:cs typeface="Arial"/>
              </a:rPr>
              <a:t>or</a:t>
            </a:r>
            <a:r>
              <a:rPr sz="2000" spc="25" dirty="0">
                <a:cs typeface="Arial"/>
              </a:rPr>
              <a:t> </a:t>
            </a:r>
            <a:r>
              <a:rPr sz="2000" spc="75" dirty="0">
                <a:cs typeface="Arial"/>
              </a:rPr>
              <a:t>build</a:t>
            </a:r>
            <a:r>
              <a:rPr sz="2000" spc="20" dirty="0">
                <a:cs typeface="Arial"/>
              </a:rPr>
              <a:t> </a:t>
            </a:r>
            <a:r>
              <a:rPr sz="2000" dirty="0">
                <a:cs typeface="Arial"/>
              </a:rPr>
              <a:t>settings</a:t>
            </a:r>
            <a:r>
              <a:rPr sz="2000" spc="30" dirty="0">
                <a:cs typeface="Arial"/>
              </a:rPr>
              <a:t> </a:t>
            </a:r>
            <a:r>
              <a:rPr sz="2000" spc="105" dirty="0">
                <a:cs typeface="Arial"/>
              </a:rPr>
              <a:t>to</a:t>
            </a:r>
            <a:r>
              <a:rPr sz="2000" spc="25" dirty="0">
                <a:cs typeface="Arial"/>
              </a:rPr>
              <a:t> </a:t>
            </a:r>
            <a:r>
              <a:rPr sz="2000" spc="55" dirty="0">
                <a:cs typeface="Arial"/>
              </a:rPr>
              <a:t>remove</a:t>
            </a:r>
            <a:r>
              <a:rPr sz="2000" spc="30" dirty="0">
                <a:cs typeface="Arial"/>
              </a:rPr>
              <a:t> </a:t>
            </a:r>
            <a:r>
              <a:rPr sz="2000" spc="75" dirty="0">
                <a:cs typeface="Arial"/>
              </a:rPr>
              <a:t>the</a:t>
            </a:r>
            <a:r>
              <a:rPr sz="2000" spc="25" dirty="0">
                <a:cs typeface="Arial"/>
              </a:rPr>
              <a:t> </a:t>
            </a:r>
            <a:r>
              <a:rPr sz="2000" spc="55" dirty="0">
                <a:cs typeface="Arial"/>
              </a:rPr>
              <a:t>test</a:t>
            </a:r>
            <a:r>
              <a:rPr sz="2000" spc="25" dirty="0">
                <a:cs typeface="Arial"/>
              </a:rPr>
              <a:t> </a:t>
            </a:r>
            <a:r>
              <a:rPr sz="2000" spc="-20" dirty="0">
                <a:cs typeface="Arial"/>
              </a:rPr>
              <a:t>code </a:t>
            </a:r>
            <a:r>
              <a:rPr sz="2000" spc="114" dirty="0">
                <a:cs typeface="Arial"/>
              </a:rPr>
              <a:t>from</a:t>
            </a:r>
            <a:r>
              <a:rPr sz="2000" spc="-35" dirty="0">
                <a:cs typeface="Arial"/>
              </a:rPr>
              <a:t> </a:t>
            </a:r>
            <a:r>
              <a:rPr sz="2000" spc="75" dirty="0">
                <a:cs typeface="Arial"/>
              </a:rPr>
              <a:t>the</a:t>
            </a:r>
            <a:r>
              <a:rPr sz="2000" spc="-30" dirty="0">
                <a:cs typeface="Arial"/>
              </a:rPr>
              <a:t> </a:t>
            </a:r>
            <a:r>
              <a:rPr sz="2000" spc="50" dirty="0">
                <a:cs typeface="Arial"/>
              </a:rPr>
              <a:t>deployment.</a:t>
            </a:r>
            <a:endParaRPr sz="2000" dirty="0">
              <a:cs typeface="Arial"/>
            </a:endParaRPr>
          </a:p>
          <a:p>
            <a:pPr marL="379095" indent="-367030">
              <a:lnSpc>
                <a:spcPct val="100000"/>
              </a:lnSpc>
              <a:spcBef>
                <a:spcPts val="315"/>
              </a:spcBef>
              <a:buChar char="●"/>
              <a:tabLst>
                <a:tab pos="379095" algn="l"/>
                <a:tab pos="379730" algn="l"/>
              </a:tabLst>
            </a:pPr>
            <a:r>
              <a:rPr sz="2000" dirty="0">
                <a:cs typeface="Arial"/>
              </a:rPr>
              <a:t>Have</a:t>
            </a:r>
            <a:r>
              <a:rPr sz="2000" spc="50" dirty="0">
                <a:cs typeface="Arial"/>
              </a:rPr>
              <a:t> </a:t>
            </a:r>
            <a:r>
              <a:rPr sz="2000" spc="55" dirty="0">
                <a:cs typeface="Arial"/>
              </a:rPr>
              <a:t>good</a:t>
            </a:r>
            <a:r>
              <a:rPr sz="2000" spc="50" dirty="0">
                <a:cs typeface="Arial"/>
              </a:rPr>
              <a:t> </a:t>
            </a:r>
            <a:r>
              <a:rPr sz="2000" dirty="0">
                <a:cs typeface="Arial"/>
              </a:rPr>
              <a:t>reasons</a:t>
            </a:r>
            <a:r>
              <a:rPr sz="2000" spc="55" dirty="0">
                <a:cs typeface="Arial"/>
              </a:rPr>
              <a:t> </a:t>
            </a:r>
            <a:r>
              <a:rPr sz="2000" spc="100" dirty="0">
                <a:cs typeface="Arial"/>
              </a:rPr>
              <a:t>for</a:t>
            </a:r>
            <a:r>
              <a:rPr sz="2000" spc="50" dirty="0">
                <a:cs typeface="Arial"/>
              </a:rPr>
              <a:t> </a:t>
            </a:r>
            <a:r>
              <a:rPr sz="2000" dirty="0">
                <a:cs typeface="Arial"/>
              </a:rPr>
              <a:t>separating</a:t>
            </a:r>
            <a:r>
              <a:rPr sz="2000" spc="50" dirty="0">
                <a:cs typeface="Arial"/>
              </a:rPr>
              <a:t> </a:t>
            </a:r>
            <a:r>
              <a:rPr sz="2000" spc="55" dirty="0">
                <a:cs typeface="Arial"/>
              </a:rPr>
              <a:t>test </a:t>
            </a:r>
            <a:r>
              <a:rPr sz="2000" spc="60" dirty="0">
                <a:cs typeface="Arial"/>
              </a:rPr>
              <a:t>and</a:t>
            </a:r>
            <a:r>
              <a:rPr sz="2000" spc="45" dirty="0">
                <a:cs typeface="Arial"/>
              </a:rPr>
              <a:t> </a:t>
            </a:r>
            <a:r>
              <a:rPr sz="2000" spc="75" dirty="0">
                <a:cs typeface="Arial"/>
              </a:rPr>
              <a:t>production</a:t>
            </a:r>
            <a:r>
              <a:rPr sz="2000" spc="50" dirty="0">
                <a:cs typeface="Arial"/>
              </a:rPr>
              <a:t> </a:t>
            </a:r>
            <a:r>
              <a:rPr sz="2000" spc="-20" dirty="0">
                <a:cs typeface="Arial"/>
              </a:rPr>
              <a:t>code</a:t>
            </a:r>
            <a:endParaRPr sz="2000" dirty="0">
              <a:cs typeface="Arial"/>
            </a:endParaRPr>
          </a:p>
        </p:txBody>
      </p:sp>
      <p:sp>
        <p:nvSpPr>
          <p:cNvPr id="5" name="TextBox 4">
            <a:extLst>
              <a:ext uri="{FF2B5EF4-FFF2-40B4-BE49-F238E27FC236}">
                <a16:creationId xmlns:a16="http://schemas.microsoft.com/office/drawing/2014/main" id="{A51FE89A-01AC-4D39-BF90-022E0063CF1C}"/>
              </a:ext>
            </a:extLst>
          </p:cNvPr>
          <p:cNvSpPr txBox="1"/>
          <p:nvPr/>
        </p:nvSpPr>
        <p:spPr>
          <a:xfrm>
            <a:off x="762000" y="571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Test Location</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875620" y="841772"/>
            <a:ext cx="4665209" cy="1790700"/>
          </a:xfrm>
        </p:spPr>
        <p:txBody>
          <a:bodyPr/>
          <a:lstStyle/>
          <a:p>
            <a:r>
              <a:rPr lang="en-US" dirty="0"/>
              <a:t>Chapter 19</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875620" y="2701529"/>
            <a:ext cx="4665208" cy="1685414"/>
          </a:xfrm>
        </p:spPr>
        <p:txBody>
          <a:bodyPr>
            <a:normAutofit/>
          </a:bodyPr>
          <a:lstStyle/>
          <a:p>
            <a:r>
              <a:rPr lang="en-US" dirty="0"/>
              <a:t>My Project Is Not Object Oriented. How Do I Make Safe Changes?</a:t>
            </a:r>
          </a:p>
          <a:p>
            <a:endParaRPr lang="en-US" dirty="0"/>
          </a:p>
        </p:txBody>
      </p:sp>
    </p:spTree>
    <p:extLst>
      <p:ext uri="{BB962C8B-B14F-4D97-AF65-F5344CB8AC3E}">
        <p14:creationId xmlns:p14="http://schemas.microsoft.com/office/powerpoint/2010/main" val="378915586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4725" y="1352550"/>
            <a:ext cx="8115300" cy="2719334"/>
          </a:xfrm>
          <a:prstGeom prst="rect">
            <a:avLst/>
          </a:prstGeom>
        </p:spPr>
        <p:txBody>
          <a:bodyPr vert="horz" wrap="square" lIns="0" tIns="12700" rIns="0" bIns="0" rtlCol="0">
            <a:spAutoFit/>
          </a:bodyPr>
          <a:lstStyle/>
          <a:p>
            <a:pPr marL="469900" marR="5080" indent="-367030">
              <a:lnSpc>
                <a:spcPct val="114599"/>
              </a:lnSpc>
              <a:spcBef>
                <a:spcPts val="100"/>
              </a:spcBef>
              <a:buChar char="●"/>
              <a:tabLst>
                <a:tab pos="469265" algn="l"/>
                <a:tab pos="469900" algn="l"/>
              </a:tabLst>
            </a:pPr>
            <a:r>
              <a:rPr sz="2400" dirty="0">
                <a:cs typeface="Arial"/>
              </a:rPr>
              <a:t>Some</a:t>
            </a:r>
            <a:r>
              <a:rPr sz="2400" spc="5" dirty="0">
                <a:cs typeface="Arial"/>
              </a:rPr>
              <a:t> </a:t>
            </a:r>
            <a:r>
              <a:rPr sz="2400" dirty="0">
                <a:cs typeface="Arial"/>
              </a:rPr>
              <a:t>languages</a:t>
            </a:r>
            <a:r>
              <a:rPr sz="2400" spc="10" dirty="0">
                <a:cs typeface="Arial"/>
              </a:rPr>
              <a:t> </a:t>
            </a:r>
            <a:r>
              <a:rPr sz="2400" dirty="0">
                <a:cs typeface="Arial"/>
              </a:rPr>
              <a:t>are</a:t>
            </a:r>
            <a:r>
              <a:rPr sz="2400" spc="5" dirty="0">
                <a:cs typeface="Arial"/>
              </a:rPr>
              <a:t> </a:t>
            </a:r>
            <a:r>
              <a:rPr sz="2400" spc="100" dirty="0">
                <a:cs typeface="Arial"/>
              </a:rPr>
              <a:t>not</a:t>
            </a:r>
            <a:r>
              <a:rPr sz="2400" spc="10" dirty="0">
                <a:cs typeface="Arial"/>
              </a:rPr>
              <a:t> </a:t>
            </a:r>
            <a:r>
              <a:rPr sz="2400" spc="50" dirty="0">
                <a:cs typeface="Arial"/>
              </a:rPr>
              <a:t>object</a:t>
            </a:r>
            <a:r>
              <a:rPr sz="2400" spc="10" dirty="0">
                <a:cs typeface="Arial"/>
              </a:rPr>
              <a:t> </a:t>
            </a:r>
            <a:r>
              <a:rPr sz="2400" spc="70" dirty="0">
                <a:cs typeface="Arial"/>
              </a:rPr>
              <a:t>oriented</a:t>
            </a:r>
            <a:r>
              <a:rPr sz="2400" dirty="0">
                <a:cs typeface="Arial"/>
              </a:rPr>
              <a:t> </a:t>
            </a:r>
            <a:r>
              <a:rPr sz="2400" spc="60" dirty="0">
                <a:cs typeface="Arial"/>
              </a:rPr>
              <a:t>and</a:t>
            </a:r>
            <a:r>
              <a:rPr sz="2400" spc="5" dirty="0">
                <a:cs typeface="Arial"/>
              </a:rPr>
              <a:t> </a:t>
            </a:r>
            <a:r>
              <a:rPr sz="2400" spc="70" dirty="0">
                <a:cs typeface="Arial"/>
              </a:rPr>
              <a:t>there</a:t>
            </a:r>
            <a:r>
              <a:rPr sz="2400" spc="5" dirty="0">
                <a:cs typeface="Arial"/>
              </a:rPr>
              <a:t> </a:t>
            </a:r>
            <a:r>
              <a:rPr sz="2400" dirty="0">
                <a:cs typeface="Arial"/>
              </a:rPr>
              <a:t>are</a:t>
            </a:r>
            <a:r>
              <a:rPr sz="2400" spc="10" dirty="0">
                <a:cs typeface="Arial"/>
              </a:rPr>
              <a:t> </a:t>
            </a:r>
            <a:r>
              <a:rPr sz="2400" spc="55" dirty="0">
                <a:cs typeface="Arial"/>
              </a:rPr>
              <a:t>many</a:t>
            </a:r>
            <a:r>
              <a:rPr sz="2400" spc="5" dirty="0">
                <a:cs typeface="Arial"/>
              </a:rPr>
              <a:t> </a:t>
            </a:r>
            <a:r>
              <a:rPr sz="2400" spc="85" dirty="0">
                <a:cs typeface="Arial"/>
              </a:rPr>
              <a:t>other</a:t>
            </a:r>
            <a:r>
              <a:rPr sz="2400" spc="5" dirty="0">
                <a:cs typeface="Arial"/>
              </a:rPr>
              <a:t> </a:t>
            </a:r>
            <a:r>
              <a:rPr sz="2400" spc="-20" dirty="0">
                <a:cs typeface="Arial"/>
              </a:rPr>
              <a:t>ways </a:t>
            </a:r>
            <a:r>
              <a:rPr sz="2400" spc="90" dirty="0">
                <a:cs typeface="Arial"/>
              </a:rPr>
              <a:t>of</a:t>
            </a:r>
            <a:r>
              <a:rPr sz="2400" spc="-40" dirty="0">
                <a:cs typeface="Arial"/>
              </a:rPr>
              <a:t> </a:t>
            </a:r>
            <a:r>
              <a:rPr sz="2400" spc="75" dirty="0">
                <a:cs typeface="Arial"/>
              </a:rPr>
              <a:t>writing</a:t>
            </a:r>
            <a:r>
              <a:rPr sz="2400" spc="-35" dirty="0">
                <a:cs typeface="Arial"/>
              </a:rPr>
              <a:t> </a:t>
            </a:r>
            <a:r>
              <a:rPr sz="2400" spc="-20" dirty="0">
                <a:cs typeface="Arial"/>
              </a:rPr>
              <a:t>code</a:t>
            </a:r>
            <a:endParaRPr sz="2400" dirty="0">
              <a:cs typeface="Arial"/>
            </a:endParaRPr>
          </a:p>
          <a:p>
            <a:pPr marL="469900" indent="-367030">
              <a:lnSpc>
                <a:spcPct val="100000"/>
              </a:lnSpc>
              <a:spcBef>
                <a:spcPts val="315"/>
              </a:spcBef>
              <a:buChar char="●"/>
              <a:tabLst>
                <a:tab pos="469265" algn="l"/>
                <a:tab pos="469900" algn="l"/>
              </a:tabLst>
            </a:pPr>
            <a:r>
              <a:rPr sz="2400" dirty="0">
                <a:cs typeface="Arial"/>
              </a:rPr>
              <a:t>Extremely</a:t>
            </a:r>
            <a:r>
              <a:rPr sz="2400" spc="5" dirty="0">
                <a:cs typeface="Arial"/>
              </a:rPr>
              <a:t> </a:t>
            </a:r>
            <a:r>
              <a:rPr sz="2400" spc="75" dirty="0">
                <a:cs typeface="Arial"/>
              </a:rPr>
              <a:t>hard</a:t>
            </a:r>
            <a:r>
              <a:rPr sz="2400" spc="10" dirty="0">
                <a:cs typeface="Arial"/>
              </a:rPr>
              <a:t> </a:t>
            </a:r>
            <a:r>
              <a:rPr sz="2400" spc="105" dirty="0">
                <a:cs typeface="Arial"/>
              </a:rPr>
              <a:t>to</a:t>
            </a:r>
            <a:r>
              <a:rPr sz="2400" spc="15" dirty="0">
                <a:cs typeface="Arial"/>
              </a:rPr>
              <a:t> </a:t>
            </a:r>
            <a:r>
              <a:rPr sz="2400" spc="55" dirty="0">
                <a:cs typeface="Arial"/>
              </a:rPr>
              <a:t>test</a:t>
            </a:r>
            <a:r>
              <a:rPr sz="2400" spc="15" dirty="0">
                <a:cs typeface="Arial"/>
              </a:rPr>
              <a:t> </a:t>
            </a:r>
            <a:r>
              <a:rPr sz="2400" dirty="0">
                <a:cs typeface="Arial"/>
              </a:rPr>
              <a:t>-</a:t>
            </a:r>
            <a:r>
              <a:rPr sz="2400" spc="10" dirty="0">
                <a:cs typeface="Arial"/>
              </a:rPr>
              <a:t> </a:t>
            </a:r>
            <a:r>
              <a:rPr sz="2400" spc="65" dirty="0">
                <a:cs typeface="Arial"/>
              </a:rPr>
              <a:t>little</a:t>
            </a:r>
            <a:r>
              <a:rPr sz="2400" spc="15" dirty="0">
                <a:cs typeface="Arial"/>
              </a:rPr>
              <a:t> </a:t>
            </a:r>
            <a:r>
              <a:rPr sz="2400" spc="55" dirty="0">
                <a:cs typeface="Arial"/>
              </a:rPr>
              <a:t>you</a:t>
            </a:r>
            <a:r>
              <a:rPr sz="2400" spc="10" dirty="0">
                <a:cs typeface="Arial"/>
              </a:rPr>
              <a:t> </a:t>
            </a:r>
            <a:r>
              <a:rPr sz="2400" dirty="0">
                <a:cs typeface="Arial"/>
              </a:rPr>
              <a:t>can</a:t>
            </a:r>
            <a:r>
              <a:rPr sz="2400" spc="5" dirty="0">
                <a:cs typeface="Arial"/>
              </a:rPr>
              <a:t> </a:t>
            </a:r>
            <a:r>
              <a:rPr sz="2400" spc="60" dirty="0">
                <a:cs typeface="Arial"/>
              </a:rPr>
              <a:t>do</a:t>
            </a:r>
            <a:endParaRPr sz="2400" dirty="0">
              <a:cs typeface="Arial"/>
            </a:endParaRPr>
          </a:p>
          <a:p>
            <a:pPr marL="12700" marR="125095">
              <a:lnSpc>
                <a:spcPct val="114599"/>
              </a:lnSpc>
              <a:spcBef>
                <a:spcPts val="1575"/>
              </a:spcBef>
            </a:pPr>
            <a:r>
              <a:rPr sz="2400" dirty="0">
                <a:cs typeface="Arial"/>
              </a:rPr>
              <a:t>Best</a:t>
            </a:r>
            <a:r>
              <a:rPr sz="2400" spc="-10" dirty="0">
                <a:cs typeface="Arial"/>
              </a:rPr>
              <a:t> </a:t>
            </a:r>
            <a:r>
              <a:rPr sz="2400" dirty="0">
                <a:cs typeface="Arial"/>
              </a:rPr>
              <a:t>Strategy:</a:t>
            </a:r>
            <a:r>
              <a:rPr sz="2400" spc="-5" dirty="0">
                <a:cs typeface="Arial"/>
              </a:rPr>
              <a:t> </a:t>
            </a:r>
            <a:r>
              <a:rPr sz="2400" dirty="0">
                <a:cs typeface="Arial"/>
              </a:rPr>
              <a:t>Get</a:t>
            </a:r>
            <a:r>
              <a:rPr sz="2400" spc="-5" dirty="0">
                <a:cs typeface="Arial"/>
              </a:rPr>
              <a:t> </a:t>
            </a:r>
            <a:r>
              <a:rPr sz="2400" dirty="0">
                <a:cs typeface="Arial"/>
              </a:rPr>
              <a:t>a</a:t>
            </a:r>
            <a:r>
              <a:rPr sz="2400" spc="-5" dirty="0">
                <a:cs typeface="Arial"/>
              </a:rPr>
              <a:t> </a:t>
            </a:r>
            <a:r>
              <a:rPr sz="2400" spc="85" dirty="0">
                <a:cs typeface="Arial"/>
              </a:rPr>
              <a:t>lot</a:t>
            </a:r>
            <a:r>
              <a:rPr sz="2400" spc="-5" dirty="0">
                <a:cs typeface="Arial"/>
              </a:rPr>
              <a:t> </a:t>
            </a:r>
            <a:r>
              <a:rPr sz="2400" spc="90" dirty="0">
                <a:cs typeface="Arial"/>
              </a:rPr>
              <a:t>of</a:t>
            </a:r>
            <a:r>
              <a:rPr sz="2400" spc="-10" dirty="0">
                <a:cs typeface="Arial"/>
              </a:rPr>
              <a:t> </a:t>
            </a:r>
            <a:r>
              <a:rPr sz="2400" dirty="0">
                <a:cs typeface="Arial"/>
              </a:rPr>
              <a:t>code</a:t>
            </a:r>
            <a:r>
              <a:rPr sz="2400" spc="-5" dirty="0">
                <a:cs typeface="Arial"/>
              </a:rPr>
              <a:t> </a:t>
            </a:r>
            <a:r>
              <a:rPr sz="2400" spc="80" dirty="0">
                <a:cs typeface="Arial"/>
              </a:rPr>
              <a:t>under</a:t>
            </a:r>
            <a:r>
              <a:rPr sz="2400" spc="-5" dirty="0">
                <a:cs typeface="Arial"/>
              </a:rPr>
              <a:t> </a:t>
            </a:r>
            <a:r>
              <a:rPr sz="2400" dirty="0">
                <a:cs typeface="Arial"/>
              </a:rPr>
              <a:t>a</a:t>
            </a:r>
            <a:r>
              <a:rPr sz="2400" spc="-5" dirty="0">
                <a:cs typeface="Arial"/>
              </a:rPr>
              <a:t> </a:t>
            </a:r>
            <a:r>
              <a:rPr sz="2400" spc="55" dirty="0">
                <a:cs typeface="Arial"/>
              </a:rPr>
              <a:t>test</a:t>
            </a:r>
            <a:r>
              <a:rPr sz="2400" spc="-5" dirty="0">
                <a:cs typeface="Arial"/>
              </a:rPr>
              <a:t> </a:t>
            </a:r>
            <a:r>
              <a:rPr sz="2400" spc="65" dirty="0">
                <a:cs typeface="Arial"/>
              </a:rPr>
              <a:t>before</a:t>
            </a:r>
            <a:r>
              <a:rPr sz="2400" spc="-5" dirty="0">
                <a:cs typeface="Arial"/>
              </a:rPr>
              <a:t> </a:t>
            </a:r>
            <a:r>
              <a:rPr sz="2400" spc="60" dirty="0">
                <a:cs typeface="Arial"/>
              </a:rPr>
              <a:t>doing</a:t>
            </a:r>
            <a:r>
              <a:rPr sz="2400" spc="-10" dirty="0">
                <a:cs typeface="Arial"/>
              </a:rPr>
              <a:t> </a:t>
            </a:r>
            <a:r>
              <a:rPr sz="2400" spc="50" dirty="0">
                <a:cs typeface="Arial"/>
              </a:rPr>
              <a:t>anything</a:t>
            </a:r>
            <a:r>
              <a:rPr sz="2400" spc="-10" dirty="0">
                <a:cs typeface="Arial"/>
              </a:rPr>
              <a:t> </a:t>
            </a:r>
            <a:r>
              <a:rPr sz="2400" dirty="0">
                <a:cs typeface="Arial"/>
              </a:rPr>
              <a:t>else</a:t>
            </a:r>
            <a:r>
              <a:rPr sz="2400" spc="-5" dirty="0">
                <a:cs typeface="Arial"/>
              </a:rPr>
              <a:t> </a:t>
            </a:r>
            <a:r>
              <a:rPr sz="2400" spc="35" dirty="0">
                <a:cs typeface="Arial"/>
              </a:rPr>
              <a:t>and </a:t>
            </a:r>
            <a:r>
              <a:rPr sz="2400" spc="80" dirty="0">
                <a:cs typeface="Arial"/>
              </a:rPr>
              <a:t>then</a:t>
            </a:r>
            <a:r>
              <a:rPr sz="2400" spc="15" dirty="0">
                <a:cs typeface="Arial"/>
              </a:rPr>
              <a:t> </a:t>
            </a:r>
            <a:r>
              <a:rPr sz="2400" dirty="0">
                <a:cs typeface="Arial"/>
              </a:rPr>
              <a:t>use</a:t>
            </a:r>
            <a:r>
              <a:rPr sz="2400" spc="20" dirty="0">
                <a:cs typeface="Arial"/>
              </a:rPr>
              <a:t> </a:t>
            </a:r>
            <a:r>
              <a:rPr sz="2400" spc="75" dirty="0">
                <a:cs typeface="Arial"/>
              </a:rPr>
              <a:t>the</a:t>
            </a:r>
            <a:r>
              <a:rPr sz="2400" spc="20" dirty="0">
                <a:cs typeface="Arial"/>
              </a:rPr>
              <a:t> </a:t>
            </a:r>
            <a:r>
              <a:rPr sz="2400" spc="55" dirty="0">
                <a:cs typeface="Arial"/>
              </a:rPr>
              <a:t>test</a:t>
            </a:r>
            <a:r>
              <a:rPr sz="2400" spc="20" dirty="0">
                <a:cs typeface="Arial"/>
              </a:rPr>
              <a:t> </a:t>
            </a:r>
            <a:r>
              <a:rPr sz="2400" spc="105" dirty="0">
                <a:cs typeface="Arial"/>
              </a:rPr>
              <a:t>to</a:t>
            </a:r>
            <a:r>
              <a:rPr sz="2400" spc="20" dirty="0">
                <a:cs typeface="Arial"/>
              </a:rPr>
              <a:t> </a:t>
            </a:r>
            <a:r>
              <a:rPr sz="2400" dirty="0">
                <a:cs typeface="Arial"/>
              </a:rPr>
              <a:t>get</a:t>
            </a:r>
            <a:r>
              <a:rPr sz="2400" spc="20" dirty="0">
                <a:cs typeface="Arial"/>
              </a:rPr>
              <a:t> </a:t>
            </a:r>
            <a:r>
              <a:rPr sz="2400" dirty="0">
                <a:cs typeface="Arial"/>
              </a:rPr>
              <a:t>feedback</a:t>
            </a:r>
            <a:r>
              <a:rPr sz="2400" spc="15" dirty="0">
                <a:cs typeface="Arial"/>
              </a:rPr>
              <a:t> </a:t>
            </a:r>
            <a:r>
              <a:rPr sz="2400" spc="55" dirty="0">
                <a:cs typeface="Arial"/>
              </a:rPr>
              <a:t>while</a:t>
            </a:r>
            <a:r>
              <a:rPr sz="2400" spc="20" dirty="0">
                <a:cs typeface="Arial"/>
              </a:rPr>
              <a:t> </a:t>
            </a:r>
            <a:r>
              <a:rPr sz="2400" spc="-10" dirty="0">
                <a:cs typeface="Arial"/>
              </a:rPr>
              <a:t>developing.</a:t>
            </a:r>
            <a:endParaRPr sz="2400" dirty="0">
              <a:cs typeface="Arial"/>
            </a:endParaRPr>
          </a:p>
        </p:txBody>
      </p:sp>
      <p:sp>
        <p:nvSpPr>
          <p:cNvPr id="5" name="TextBox 4">
            <a:extLst>
              <a:ext uri="{FF2B5EF4-FFF2-40B4-BE49-F238E27FC236}">
                <a16:creationId xmlns:a16="http://schemas.microsoft.com/office/drawing/2014/main" id="{2BF0E747-C915-4308-AE02-48645BE4D87C}"/>
              </a:ext>
            </a:extLst>
          </p:cNvPr>
          <p:cNvSpPr txBox="1"/>
          <p:nvPr/>
        </p:nvSpPr>
        <p:spPr>
          <a:xfrm>
            <a:off x="670475" y="133350"/>
            <a:ext cx="7543800"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Tenorite"/>
                <a:ea typeface="+mn-ea"/>
                <a:cs typeface="+mn-cs"/>
              </a:rPr>
              <a:t>My Project Is Not Object Oriented. How Do I Make Safe Changes?</a:t>
            </a:r>
            <a:endParaRPr kumimoji="0" lang="en-US" sz="14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5249" y="1290200"/>
            <a:ext cx="8120380" cy="2420020"/>
          </a:xfrm>
          <a:prstGeom prst="rect">
            <a:avLst/>
          </a:prstGeom>
        </p:spPr>
        <p:txBody>
          <a:bodyPr vert="horz" wrap="square" lIns="0" tIns="52704" rIns="0" bIns="0" rtlCol="0">
            <a:spAutoFit/>
          </a:bodyPr>
          <a:lstStyle/>
          <a:p>
            <a:pPr marL="379095" indent="-367030">
              <a:lnSpc>
                <a:spcPct val="100000"/>
              </a:lnSpc>
              <a:spcBef>
                <a:spcPts val="414"/>
              </a:spcBef>
              <a:buChar char="●"/>
              <a:tabLst>
                <a:tab pos="379095" algn="l"/>
                <a:tab pos="379730" algn="l"/>
              </a:tabLst>
            </a:pPr>
            <a:r>
              <a:rPr sz="2400" dirty="0">
                <a:cs typeface="Arial"/>
              </a:rPr>
              <a:t>Procedural</a:t>
            </a:r>
            <a:r>
              <a:rPr sz="2400" spc="55" dirty="0">
                <a:cs typeface="Arial"/>
              </a:rPr>
              <a:t> </a:t>
            </a:r>
            <a:r>
              <a:rPr sz="2400" dirty="0">
                <a:cs typeface="Arial"/>
              </a:rPr>
              <a:t>code</a:t>
            </a:r>
            <a:r>
              <a:rPr sz="2400" spc="65" dirty="0">
                <a:cs typeface="Arial"/>
              </a:rPr>
              <a:t> </a:t>
            </a:r>
            <a:r>
              <a:rPr sz="2400" dirty="0">
                <a:cs typeface="Arial"/>
              </a:rPr>
              <a:t>is</a:t>
            </a:r>
            <a:r>
              <a:rPr sz="2400" spc="65" dirty="0">
                <a:cs typeface="Arial"/>
              </a:rPr>
              <a:t> </a:t>
            </a:r>
            <a:r>
              <a:rPr sz="2400" spc="100" dirty="0">
                <a:cs typeface="Arial"/>
              </a:rPr>
              <a:t>not</a:t>
            </a:r>
            <a:r>
              <a:rPr sz="2400" spc="65" dirty="0">
                <a:cs typeface="Arial"/>
              </a:rPr>
              <a:t> </a:t>
            </a:r>
            <a:r>
              <a:rPr sz="2400" dirty="0">
                <a:cs typeface="Arial"/>
              </a:rPr>
              <a:t>always</a:t>
            </a:r>
            <a:r>
              <a:rPr sz="2400" spc="65" dirty="0">
                <a:cs typeface="Arial"/>
              </a:rPr>
              <a:t> </a:t>
            </a:r>
            <a:r>
              <a:rPr sz="2400" dirty="0">
                <a:cs typeface="Arial"/>
              </a:rPr>
              <a:t>a</a:t>
            </a:r>
            <a:r>
              <a:rPr sz="2400" spc="65" dirty="0">
                <a:cs typeface="Arial"/>
              </a:rPr>
              <a:t> </a:t>
            </a:r>
            <a:r>
              <a:rPr sz="2400" spc="75" dirty="0">
                <a:cs typeface="Arial"/>
              </a:rPr>
              <a:t>problem</a:t>
            </a:r>
            <a:endParaRPr sz="2400" dirty="0">
              <a:cs typeface="Arial"/>
            </a:endParaRPr>
          </a:p>
          <a:p>
            <a:pPr marL="379095" marR="5080" indent="-367030">
              <a:lnSpc>
                <a:spcPct val="114599"/>
              </a:lnSpc>
              <a:buChar char="●"/>
              <a:tabLst>
                <a:tab pos="379095" algn="l"/>
                <a:tab pos="379730" algn="l"/>
              </a:tabLst>
            </a:pPr>
            <a:r>
              <a:rPr sz="2400" dirty="0">
                <a:cs typeface="Arial"/>
              </a:rPr>
              <a:t>Some</a:t>
            </a:r>
            <a:r>
              <a:rPr sz="2400" spc="55" dirty="0">
                <a:cs typeface="Arial"/>
              </a:rPr>
              <a:t> functions </a:t>
            </a:r>
            <a:r>
              <a:rPr sz="2400" dirty="0">
                <a:cs typeface="Arial"/>
              </a:rPr>
              <a:t>are</a:t>
            </a:r>
            <a:r>
              <a:rPr sz="2400" spc="55" dirty="0">
                <a:cs typeface="Arial"/>
              </a:rPr>
              <a:t> </a:t>
            </a:r>
            <a:r>
              <a:rPr sz="2400" dirty="0">
                <a:cs typeface="Arial"/>
              </a:rPr>
              <a:t>easily</a:t>
            </a:r>
            <a:r>
              <a:rPr sz="2400" spc="50" dirty="0">
                <a:cs typeface="Arial"/>
              </a:rPr>
              <a:t> </a:t>
            </a:r>
            <a:r>
              <a:rPr sz="2400" dirty="0">
                <a:cs typeface="Arial"/>
              </a:rPr>
              <a:t>testable,</a:t>
            </a:r>
            <a:r>
              <a:rPr sz="2400" spc="55" dirty="0">
                <a:cs typeface="Arial"/>
              </a:rPr>
              <a:t> </a:t>
            </a:r>
            <a:r>
              <a:rPr sz="2400" dirty="0">
                <a:cs typeface="Arial"/>
              </a:rPr>
              <a:t>as</a:t>
            </a:r>
            <a:r>
              <a:rPr sz="2400" spc="60" dirty="0">
                <a:cs typeface="Arial"/>
              </a:rPr>
              <a:t> </a:t>
            </a:r>
            <a:r>
              <a:rPr sz="2400" dirty="0">
                <a:cs typeface="Arial"/>
              </a:rPr>
              <a:t>we</a:t>
            </a:r>
            <a:r>
              <a:rPr sz="2400" spc="55" dirty="0">
                <a:cs typeface="Arial"/>
              </a:rPr>
              <a:t> </a:t>
            </a:r>
            <a:r>
              <a:rPr sz="2400" dirty="0">
                <a:cs typeface="Arial"/>
              </a:rPr>
              <a:t>can</a:t>
            </a:r>
            <a:r>
              <a:rPr sz="2400" spc="50" dirty="0">
                <a:cs typeface="Arial"/>
              </a:rPr>
              <a:t> </a:t>
            </a:r>
            <a:r>
              <a:rPr sz="2400" dirty="0">
                <a:cs typeface="Arial"/>
              </a:rPr>
              <a:t>make</a:t>
            </a:r>
            <a:r>
              <a:rPr sz="2400" spc="55" dirty="0">
                <a:cs typeface="Arial"/>
              </a:rPr>
              <a:t> </a:t>
            </a:r>
            <a:r>
              <a:rPr sz="2400" dirty="0">
                <a:cs typeface="Arial"/>
              </a:rPr>
              <a:t>objects</a:t>
            </a:r>
            <a:r>
              <a:rPr sz="2400" spc="55" dirty="0">
                <a:cs typeface="Arial"/>
              </a:rPr>
              <a:t> </a:t>
            </a:r>
            <a:r>
              <a:rPr sz="2400" spc="60" dirty="0">
                <a:cs typeface="Arial"/>
              </a:rPr>
              <a:t>and</a:t>
            </a:r>
            <a:r>
              <a:rPr sz="2400" spc="50" dirty="0">
                <a:cs typeface="Arial"/>
              </a:rPr>
              <a:t> </a:t>
            </a:r>
            <a:r>
              <a:rPr sz="2400" spc="-10" dirty="0">
                <a:cs typeface="Arial"/>
              </a:rPr>
              <a:t>vairables </a:t>
            </a:r>
            <a:r>
              <a:rPr sz="2400" spc="60" dirty="0">
                <a:cs typeface="Arial"/>
              </a:rPr>
              <a:t>and</a:t>
            </a:r>
            <a:r>
              <a:rPr sz="2400" spc="-35" dirty="0">
                <a:cs typeface="Arial"/>
              </a:rPr>
              <a:t> </a:t>
            </a:r>
            <a:r>
              <a:rPr sz="2400" dirty="0">
                <a:cs typeface="Arial"/>
              </a:rPr>
              <a:t>pass</a:t>
            </a:r>
            <a:r>
              <a:rPr sz="2400" spc="-25" dirty="0">
                <a:cs typeface="Arial"/>
              </a:rPr>
              <a:t> </a:t>
            </a:r>
            <a:r>
              <a:rPr sz="2400" spc="100" dirty="0">
                <a:cs typeface="Arial"/>
              </a:rPr>
              <a:t>them</a:t>
            </a:r>
            <a:r>
              <a:rPr sz="2400" spc="-30" dirty="0">
                <a:cs typeface="Arial"/>
              </a:rPr>
              <a:t> </a:t>
            </a:r>
            <a:r>
              <a:rPr sz="2400" spc="85" dirty="0">
                <a:cs typeface="Arial"/>
              </a:rPr>
              <a:t>into</a:t>
            </a:r>
            <a:r>
              <a:rPr sz="2400" spc="-25" dirty="0">
                <a:cs typeface="Arial"/>
              </a:rPr>
              <a:t> </a:t>
            </a:r>
            <a:r>
              <a:rPr sz="2400" dirty="0">
                <a:cs typeface="Arial"/>
              </a:rPr>
              <a:t>a</a:t>
            </a:r>
            <a:r>
              <a:rPr sz="2400" spc="-25" dirty="0">
                <a:cs typeface="Arial"/>
              </a:rPr>
              <a:t> </a:t>
            </a:r>
            <a:r>
              <a:rPr sz="2400" spc="70" dirty="0">
                <a:cs typeface="Arial"/>
              </a:rPr>
              <a:t>function</a:t>
            </a:r>
            <a:r>
              <a:rPr sz="2400" spc="-35" dirty="0">
                <a:cs typeface="Arial"/>
              </a:rPr>
              <a:t> </a:t>
            </a:r>
            <a:r>
              <a:rPr sz="2400" spc="105" dirty="0">
                <a:cs typeface="Arial"/>
              </a:rPr>
              <a:t>to</a:t>
            </a:r>
            <a:r>
              <a:rPr sz="2400" spc="-25" dirty="0">
                <a:cs typeface="Arial"/>
              </a:rPr>
              <a:t> </a:t>
            </a:r>
            <a:r>
              <a:rPr sz="2400" spc="55" dirty="0">
                <a:cs typeface="Arial"/>
              </a:rPr>
              <a:t>test</a:t>
            </a:r>
            <a:r>
              <a:rPr sz="2400" spc="-30" dirty="0">
                <a:cs typeface="Arial"/>
              </a:rPr>
              <a:t> </a:t>
            </a:r>
            <a:r>
              <a:rPr sz="2400" spc="75" dirty="0">
                <a:cs typeface="Arial"/>
              </a:rPr>
              <a:t>them</a:t>
            </a:r>
            <a:endParaRPr sz="2400" dirty="0">
              <a:cs typeface="Arial"/>
            </a:endParaRPr>
          </a:p>
          <a:p>
            <a:pPr marL="379095" indent="-367030">
              <a:lnSpc>
                <a:spcPct val="100000"/>
              </a:lnSpc>
              <a:spcBef>
                <a:spcPts val="315"/>
              </a:spcBef>
              <a:buChar char="●"/>
              <a:tabLst>
                <a:tab pos="379095" algn="l"/>
                <a:tab pos="379730" algn="l"/>
              </a:tabLst>
            </a:pPr>
            <a:r>
              <a:rPr sz="2400" spc="70" dirty="0">
                <a:cs typeface="Arial"/>
              </a:rPr>
              <a:t>Other</a:t>
            </a:r>
            <a:r>
              <a:rPr sz="2400" spc="20" dirty="0">
                <a:cs typeface="Arial"/>
              </a:rPr>
              <a:t> </a:t>
            </a:r>
            <a:r>
              <a:rPr sz="2400" spc="55" dirty="0">
                <a:cs typeface="Arial"/>
              </a:rPr>
              <a:t>functions</a:t>
            </a:r>
            <a:r>
              <a:rPr sz="2400" spc="20" dirty="0">
                <a:cs typeface="Arial"/>
              </a:rPr>
              <a:t> </a:t>
            </a:r>
            <a:r>
              <a:rPr sz="2400" dirty="0">
                <a:cs typeface="Arial"/>
              </a:rPr>
              <a:t>are</a:t>
            </a:r>
            <a:r>
              <a:rPr sz="2400" spc="25" dirty="0">
                <a:cs typeface="Arial"/>
              </a:rPr>
              <a:t> </a:t>
            </a:r>
            <a:r>
              <a:rPr sz="2400" spc="70" dirty="0">
                <a:cs typeface="Arial"/>
              </a:rPr>
              <a:t>harder</a:t>
            </a:r>
            <a:r>
              <a:rPr sz="2400" spc="20" dirty="0">
                <a:cs typeface="Arial"/>
              </a:rPr>
              <a:t> </a:t>
            </a:r>
            <a:r>
              <a:rPr sz="2400" spc="105" dirty="0">
                <a:cs typeface="Arial"/>
              </a:rPr>
              <a:t>to</a:t>
            </a:r>
            <a:r>
              <a:rPr sz="2400" spc="20" dirty="0">
                <a:cs typeface="Arial"/>
              </a:rPr>
              <a:t> </a:t>
            </a:r>
            <a:r>
              <a:rPr sz="2400" dirty="0">
                <a:cs typeface="Arial"/>
              </a:rPr>
              <a:t>deal</a:t>
            </a:r>
            <a:r>
              <a:rPr sz="2400" spc="20" dirty="0">
                <a:cs typeface="Arial"/>
              </a:rPr>
              <a:t> </a:t>
            </a:r>
            <a:r>
              <a:rPr sz="2400" spc="70" dirty="0">
                <a:cs typeface="Arial"/>
              </a:rPr>
              <a:t>with</a:t>
            </a:r>
            <a:endParaRPr sz="2400" dirty="0">
              <a:cs typeface="Arial"/>
            </a:endParaRPr>
          </a:p>
          <a:p>
            <a:pPr marL="836294" lvl="1" indent="-336550">
              <a:lnSpc>
                <a:spcPct val="100000"/>
              </a:lnSpc>
              <a:spcBef>
                <a:spcPts val="330"/>
              </a:spcBef>
              <a:buChar char="○"/>
              <a:tabLst>
                <a:tab pos="836294" algn="l"/>
                <a:tab pos="836930" algn="l"/>
              </a:tabLst>
            </a:pPr>
            <a:r>
              <a:rPr spc="-50" dirty="0">
                <a:cs typeface="Arial"/>
              </a:rPr>
              <a:t>Ex.</a:t>
            </a:r>
            <a:r>
              <a:rPr spc="60" dirty="0">
                <a:cs typeface="Arial"/>
              </a:rPr>
              <a:t> </a:t>
            </a:r>
            <a:r>
              <a:rPr dirty="0">
                <a:cs typeface="Arial"/>
              </a:rPr>
              <a:t>Functions</a:t>
            </a:r>
            <a:r>
              <a:rPr spc="65" dirty="0">
                <a:cs typeface="Arial"/>
              </a:rPr>
              <a:t> that </a:t>
            </a:r>
            <a:r>
              <a:rPr dirty="0">
                <a:cs typeface="Arial"/>
              </a:rPr>
              <a:t>does</a:t>
            </a:r>
            <a:r>
              <a:rPr spc="65" dirty="0">
                <a:cs typeface="Arial"/>
              </a:rPr>
              <a:t> </a:t>
            </a:r>
            <a:r>
              <a:rPr dirty="0">
                <a:cs typeface="Arial"/>
              </a:rPr>
              <a:t>some</a:t>
            </a:r>
            <a:r>
              <a:rPr spc="65" dirty="0">
                <a:cs typeface="Arial"/>
              </a:rPr>
              <a:t> </a:t>
            </a:r>
            <a:r>
              <a:rPr dirty="0">
                <a:cs typeface="Arial"/>
              </a:rPr>
              <a:t>I/O</a:t>
            </a:r>
            <a:r>
              <a:rPr spc="65" dirty="0">
                <a:cs typeface="Arial"/>
              </a:rPr>
              <a:t> </a:t>
            </a:r>
            <a:r>
              <a:rPr spc="80" dirty="0">
                <a:cs typeface="Arial"/>
              </a:rPr>
              <a:t>or</a:t>
            </a:r>
            <a:r>
              <a:rPr spc="65" dirty="0">
                <a:cs typeface="Arial"/>
              </a:rPr>
              <a:t> </a:t>
            </a:r>
            <a:r>
              <a:rPr dirty="0">
                <a:cs typeface="Arial"/>
              </a:rPr>
              <a:t>includes</a:t>
            </a:r>
            <a:r>
              <a:rPr spc="65" dirty="0">
                <a:cs typeface="Arial"/>
              </a:rPr>
              <a:t> </a:t>
            </a:r>
            <a:r>
              <a:rPr dirty="0">
                <a:cs typeface="Arial"/>
              </a:rPr>
              <a:t>a</a:t>
            </a:r>
            <a:r>
              <a:rPr spc="60" dirty="0">
                <a:cs typeface="Arial"/>
              </a:rPr>
              <a:t> </a:t>
            </a:r>
            <a:r>
              <a:rPr dirty="0">
                <a:cs typeface="Arial"/>
              </a:rPr>
              <a:t>vendor’s</a:t>
            </a:r>
            <a:r>
              <a:rPr spc="65" dirty="0">
                <a:cs typeface="Arial"/>
              </a:rPr>
              <a:t> </a:t>
            </a:r>
            <a:r>
              <a:rPr spc="-10" dirty="0">
                <a:cs typeface="Arial"/>
              </a:rPr>
              <a:t>library</a:t>
            </a:r>
            <a:endParaRPr dirty="0">
              <a:cs typeface="Arial"/>
            </a:endParaRPr>
          </a:p>
        </p:txBody>
      </p:sp>
      <p:sp>
        <p:nvSpPr>
          <p:cNvPr id="5" name="TextBox 4">
            <a:extLst>
              <a:ext uri="{FF2B5EF4-FFF2-40B4-BE49-F238E27FC236}">
                <a16:creationId xmlns:a16="http://schemas.microsoft.com/office/drawing/2014/main" id="{BDD58C28-26ED-429C-9A92-1CA3C79D36CE}"/>
              </a:ext>
            </a:extLst>
          </p:cNvPr>
          <p:cNvSpPr txBox="1"/>
          <p:nvPr/>
        </p:nvSpPr>
        <p:spPr>
          <a:xfrm>
            <a:off x="762000" y="1333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An Easy Case</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1000" y="1123950"/>
            <a:ext cx="8157209" cy="3364229"/>
          </a:xfrm>
          <a:prstGeom prst="rect">
            <a:avLst/>
          </a:prstGeom>
        </p:spPr>
        <p:txBody>
          <a:bodyPr vert="horz" wrap="square" lIns="0" tIns="66675" rIns="0" bIns="0" rtlCol="0">
            <a:spAutoFit/>
          </a:bodyPr>
          <a:lstStyle/>
          <a:p>
            <a:pPr marL="379095" indent="-367030">
              <a:lnSpc>
                <a:spcPct val="100000"/>
              </a:lnSpc>
              <a:spcBef>
                <a:spcPts val="525"/>
              </a:spcBef>
              <a:buChar char="●"/>
              <a:tabLst>
                <a:tab pos="379095" algn="l"/>
                <a:tab pos="379730" algn="l"/>
              </a:tabLst>
            </a:pPr>
            <a:r>
              <a:rPr sz="1800" spc="65" dirty="0">
                <a:cs typeface="Arial"/>
              </a:rPr>
              <a:t>Unit</a:t>
            </a:r>
            <a:r>
              <a:rPr sz="1800" spc="-15" dirty="0">
                <a:cs typeface="Arial"/>
              </a:rPr>
              <a:t> </a:t>
            </a:r>
            <a:r>
              <a:rPr sz="1800" dirty="0">
                <a:cs typeface="Arial"/>
              </a:rPr>
              <a:t>Testing</a:t>
            </a:r>
            <a:r>
              <a:rPr sz="1800" spc="-20" dirty="0">
                <a:cs typeface="Arial"/>
              </a:rPr>
              <a:t> </a:t>
            </a:r>
            <a:r>
              <a:rPr sz="1800" dirty="0">
                <a:cs typeface="Arial"/>
              </a:rPr>
              <a:t>-</a:t>
            </a:r>
            <a:r>
              <a:rPr sz="1800" spc="-25" dirty="0">
                <a:cs typeface="Arial"/>
              </a:rPr>
              <a:t> </a:t>
            </a:r>
            <a:r>
              <a:rPr sz="1800" spc="50" dirty="0">
                <a:cs typeface="Arial"/>
              </a:rPr>
              <a:t>testing</a:t>
            </a:r>
            <a:r>
              <a:rPr sz="1800" spc="-20" dirty="0">
                <a:cs typeface="Arial"/>
              </a:rPr>
              <a:t> </a:t>
            </a:r>
            <a:r>
              <a:rPr sz="1800" spc="70" dirty="0">
                <a:cs typeface="Arial"/>
              </a:rPr>
              <a:t>in</a:t>
            </a:r>
            <a:r>
              <a:rPr sz="1800" spc="-20" dirty="0">
                <a:cs typeface="Arial"/>
              </a:rPr>
              <a:t> </a:t>
            </a:r>
            <a:r>
              <a:rPr sz="1800" spc="-10" dirty="0">
                <a:cs typeface="Arial"/>
              </a:rPr>
              <a:t>isolation…</a:t>
            </a:r>
            <a:endParaRPr sz="1800" dirty="0">
              <a:cs typeface="Arial"/>
            </a:endParaRPr>
          </a:p>
          <a:p>
            <a:pPr marL="836294" lvl="1" indent="-336550">
              <a:lnSpc>
                <a:spcPct val="100000"/>
              </a:lnSpc>
              <a:spcBef>
                <a:spcPts val="330"/>
              </a:spcBef>
              <a:buChar char="○"/>
              <a:tabLst>
                <a:tab pos="836294" algn="l"/>
                <a:tab pos="836930" algn="l"/>
              </a:tabLst>
            </a:pPr>
            <a:r>
              <a:rPr sz="1400" dirty="0">
                <a:cs typeface="Arial"/>
              </a:rPr>
              <a:t>Run</a:t>
            </a:r>
            <a:r>
              <a:rPr sz="1400" spc="-10" dirty="0">
                <a:cs typeface="Arial"/>
              </a:rPr>
              <a:t> Fast</a:t>
            </a:r>
            <a:r>
              <a:rPr sz="1400" spc="-5" dirty="0">
                <a:cs typeface="Arial"/>
              </a:rPr>
              <a:t> </a:t>
            </a:r>
            <a:r>
              <a:rPr sz="1400" dirty="0">
                <a:cs typeface="Arial"/>
              </a:rPr>
              <a:t>-</a:t>
            </a:r>
            <a:r>
              <a:rPr sz="1400" spc="-5" dirty="0">
                <a:cs typeface="Arial"/>
              </a:rPr>
              <a:t> </a:t>
            </a:r>
            <a:r>
              <a:rPr sz="1400" spc="55" dirty="0">
                <a:cs typeface="Arial"/>
              </a:rPr>
              <a:t>1/10th</a:t>
            </a:r>
            <a:r>
              <a:rPr sz="1400" spc="-5" dirty="0">
                <a:cs typeface="Arial"/>
              </a:rPr>
              <a:t> </a:t>
            </a:r>
            <a:r>
              <a:rPr sz="1400" spc="70" dirty="0">
                <a:cs typeface="Arial"/>
              </a:rPr>
              <a:t>of</a:t>
            </a:r>
            <a:r>
              <a:rPr sz="1400" spc="-5" dirty="0">
                <a:cs typeface="Arial"/>
              </a:rPr>
              <a:t> </a:t>
            </a:r>
            <a:r>
              <a:rPr sz="1400" dirty="0">
                <a:cs typeface="Arial"/>
              </a:rPr>
              <a:t>a</a:t>
            </a:r>
            <a:r>
              <a:rPr sz="1400" spc="-5" dirty="0">
                <a:cs typeface="Arial"/>
              </a:rPr>
              <a:t> </a:t>
            </a:r>
            <a:r>
              <a:rPr sz="1400" dirty="0">
                <a:cs typeface="Arial"/>
              </a:rPr>
              <a:t>second</a:t>
            </a:r>
            <a:r>
              <a:rPr sz="1400" spc="-5" dirty="0">
                <a:cs typeface="Arial"/>
              </a:rPr>
              <a:t> </a:t>
            </a:r>
            <a:r>
              <a:rPr sz="1400" spc="60" dirty="0">
                <a:cs typeface="Arial"/>
              </a:rPr>
              <a:t>per</a:t>
            </a:r>
            <a:r>
              <a:rPr sz="1400" spc="-10" dirty="0">
                <a:cs typeface="Arial"/>
              </a:rPr>
              <a:t> </a:t>
            </a:r>
            <a:r>
              <a:rPr sz="1400" dirty="0">
                <a:cs typeface="Arial"/>
              </a:rPr>
              <a:t>test</a:t>
            </a:r>
            <a:r>
              <a:rPr sz="1400" spc="-5" dirty="0">
                <a:cs typeface="Arial"/>
              </a:rPr>
              <a:t> </a:t>
            </a:r>
            <a:r>
              <a:rPr sz="1400" dirty="0">
                <a:cs typeface="Arial"/>
              </a:rPr>
              <a:t>is</a:t>
            </a:r>
            <a:r>
              <a:rPr sz="1400" spc="-5" dirty="0">
                <a:cs typeface="Arial"/>
              </a:rPr>
              <a:t> </a:t>
            </a:r>
            <a:r>
              <a:rPr sz="1400" spc="75" dirty="0">
                <a:cs typeface="Arial"/>
              </a:rPr>
              <a:t>too</a:t>
            </a:r>
            <a:r>
              <a:rPr sz="1400" spc="-5" dirty="0">
                <a:cs typeface="Arial"/>
              </a:rPr>
              <a:t> </a:t>
            </a:r>
            <a:r>
              <a:rPr sz="1400" spc="-20" dirty="0">
                <a:cs typeface="Arial"/>
              </a:rPr>
              <a:t>slow</a:t>
            </a:r>
            <a:endParaRPr sz="1400" dirty="0">
              <a:cs typeface="Arial"/>
            </a:endParaRPr>
          </a:p>
          <a:p>
            <a:pPr marL="836294" lvl="1" indent="-336550">
              <a:lnSpc>
                <a:spcPct val="100000"/>
              </a:lnSpc>
              <a:spcBef>
                <a:spcPts val="270"/>
              </a:spcBef>
              <a:buChar char="○"/>
              <a:tabLst>
                <a:tab pos="836294" algn="l"/>
                <a:tab pos="836930" algn="l"/>
              </a:tabLst>
            </a:pPr>
            <a:r>
              <a:rPr sz="1400" dirty="0">
                <a:cs typeface="Arial"/>
              </a:rPr>
              <a:t>Localize</a:t>
            </a:r>
            <a:r>
              <a:rPr sz="1400" spc="-60" dirty="0">
                <a:cs typeface="Arial"/>
              </a:rPr>
              <a:t> </a:t>
            </a:r>
            <a:r>
              <a:rPr sz="1400" spc="45" dirty="0">
                <a:cs typeface="Arial"/>
              </a:rPr>
              <a:t>problems</a:t>
            </a:r>
            <a:endParaRPr sz="1400" dirty="0">
              <a:cs typeface="Arial"/>
            </a:endParaRPr>
          </a:p>
          <a:p>
            <a:pPr marL="438150" indent="-426084">
              <a:lnSpc>
                <a:spcPct val="100000"/>
              </a:lnSpc>
              <a:spcBef>
                <a:spcPts val="254"/>
              </a:spcBef>
              <a:buFont typeface="Arial"/>
              <a:buChar char="●"/>
              <a:tabLst>
                <a:tab pos="438150" algn="l"/>
                <a:tab pos="438784" algn="l"/>
              </a:tabLst>
            </a:pPr>
            <a:r>
              <a:rPr sz="1800" b="1" i="1" spc="-55" dirty="0">
                <a:cs typeface="Trebuchet MS"/>
              </a:rPr>
              <a:t>Error</a:t>
            </a:r>
            <a:r>
              <a:rPr sz="1800" b="1" i="1" spc="-45" dirty="0">
                <a:cs typeface="Trebuchet MS"/>
              </a:rPr>
              <a:t> </a:t>
            </a:r>
            <a:r>
              <a:rPr sz="1800" b="1" i="1" spc="-30" dirty="0">
                <a:cs typeface="Trebuchet MS"/>
              </a:rPr>
              <a:t>localization</a:t>
            </a:r>
            <a:r>
              <a:rPr lang="en-US" b="1" i="1" spc="-15" dirty="0">
                <a:cs typeface="Trebuchet MS"/>
              </a:rPr>
              <a:t>: </a:t>
            </a:r>
            <a:r>
              <a:rPr sz="1800" spc="-30" dirty="0">
                <a:cs typeface="Arial"/>
              </a:rPr>
              <a:t>As</a:t>
            </a:r>
            <a:r>
              <a:rPr sz="1800" spc="5" dirty="0">
                <a:cs typeface="Arial"/>
              </a:rPr>
              <a:t> </a:t>
            </a:r>
            <a:r>
              <a:rPr sz="1800" dirty="0">
                <a:cs typeface="Arial"/>
              </a:rPr>
              <a:t>tests</a:t>
            </a:r>
            <a:r>
              <a:rPr sz="1800" spc="5" dirty="0">
                <a:cs typeface="Arial"/>
              </a:rPr>
              <a:t> </a:t>
            </a:r>
            <a:r>
              <a:rPr sz="1800" dirty="0">
                <a:cs typeface="Arial"/>
              </a:rPr>
              <a:t>get </a:t>
            </a:r>
            <a:r>
              <a:rPr sz="1800" spc="95" dirty="0">
                <a:cs typeface="Arial"/>
              </a:rPr>
              <a:t>further</a:t>
            </a:r>
            <a:r>
              <a:rPr sz="1800" spc="5" dirty="0">
                <a:cs typeface="Arial"/>
              </a:rPr>
              <a:t> </a:t>
            </a:r>
            <a:r>
              <a:rPr sz="1800" spc="114" dirty="0">
                <a:cs typeface="Arial"/>
              </a:rPr>
              <a:t>from</a:t>
            </a:r>
            <a:r>
              <a:rPr sz="1800" spc="5" dirty="0">
                <a:cs typeface="Arial"/>
              </a:rPr>
              <a:t> </a:t>
            </a:r>
            <a:r>
              <a:rPr sz="1800" spc="75" dirty="0">
                <a:cs typeface="Arial"/>
              </a:rPr>
              <a:t>what</a:t>
            </a:r>
            <a:r>
              <a:rPr sz="1800" spc="5" dirty="0">
                <a:cs typeface="Arial"/>
              </a:rPr>
              <a:t> </a:t>
            </a:r>
            <a:r>
              <a:rPr sz="1800" spc="55" dirty="0">
                <a:cs typeface="Arial"/>
              </a:rPr>
              <a:t>they</a:t>
            </a:r>
            <a:r>
              <a:rPr sz="1800" spc="-5" dirty="0">
                <a:cs typeface="Arial"/>
              </a:rPr>
              <a:t> </a:t>
            </a:r>
            <a:r>
              <a:rPr sz="1800" dirty="0">
                <a:cs typeface="Arial"/>
              </a:rPr>
              <a:t>test,</a:t>
            </a:r>
            <a:r>
              <a:rPr sz="1800" spc="5" dirty="0">
                <a:cs typeface="Arial"/>
              </a:rPr>
              <a:t> </a:t>
            </a:r>
            <a:r>
              <a:rPr sz="1800" spc="90" dirty="0">
                <a:cs typeface="Arial"/>
              </a:rPr>
              <a:t>it</a:t>
            </a:r>
            <a:r>
              <a:rPr sz="1800" spc="5" dirty="0">
                <a:cs typeface="Arial"/>
              </a:rPr>
              <a:t> </a:t>
            </a:r>
            <a:r>
              <a:rPr sz="1800" dirty="0">
                <a:cs typeface="Arial"/>
              </a:rPr>
              <a:t>is </a:t>
            </a:r>
            <a:r>
              <a:rPr sz="1800" spc="70" dirty="0">
                <a:cs typeface="Arial"/>
              </a:rPr>
              <a:t>harder</a:t>
            </a:r>
            <a:r>
              <a:rPr sz="1800" spc="5" dirty="0">
                <a:cs typeface="Arial"/>
              </a:rPr>
              <a:t> </a:t>
            </a:r>
            <a:r>
              <a:rPr sz="1800" spc="80" dirty="0">
                <a:cs typeface="Arial"/>
              </a:rPr>
              <a:t>to</a:t>
            </a:r>
            <a:endParaRPr sz="1800" dirty="0">
              <a:cs typeface="Arial"/>
            </a:endParaRPr>
          </a:p>
          <a:p>
            <a:pPr marL="379095" indent="-367030">
              <a:lnSpc>
                <a:spcPct val="100000"/>
              </a:lnSpc>
              <a:spcBef>
                <a:spcPts val="315"/>
              </a:spcBef>
              <a:buChar char="●"/>
              <a:tabLst>
                <a:tab pos="379095" algn="l"/>
                <a:tab pos="379730" algn="l"/>
              </a:tabLst>
            </a:pPr>
            <a:r>
              <a:rPr sz="1800" spc="70" dirty="0">
                <a:cs typeface="Arial"/>
              </a:rPr>
              <a:t>determine</a:t>
            </a:r>
            <a:r>
              <a:rPr sz="1800" spc="-20" dirty="0">
                <a:cs typeface="Arial"/>
              </a:rPr>
              <a:t> </a:t>
            </a:r>
            <a:r>
              <a:rPr sz="1800" spc="75" dirty="0">
                <a:cs typeface="Arial"/>
              </a:rPr>
              <a:t>what</a:t>
            </a:r>
            <a:r>
              <a:rPr sz="1800" spc="-15" dirty="0">
                <a:cs typeface="Arial"/>
              </a:rPr>
              <a:t> </a:t>
            </a:r>
            <a:r>
              <a:rPr sz="1800" dirty="0">
                <a:cs typeface="Arial"/>
              </a:rPr>
              <a:t>a</a:t>
            </a:r>
            <a:r>
              <a:rPr sz="1800" spc="-15" dirty="0">
                <a:cs typeface="Arial"/>
              </a:rPr>
              <a:t> </a:t>
            </a:r>
            <a:r>
              <a:rPr sz="1800" spc="55" dirty="0">
                <a:cs typeface="Arial"/>
              </a:rPr>
              <a:t>test</a:t>
            </a:r>
            <a:r>
              <a:rPr sz="1800" spc="-20" dirty="0">
                <a:cs typeface="Arial"/>
              </a:rPr>
              <a:t> </a:t>
            </a:r>
            <a:r>
              <a:rPr sz="1800" spc="55" dirty="0">
                <a:cs typeface="Arial"/>
              </a:rPr>
              <a:t>failure</a:t>
            </a:r>
            <a:r>
              <a:rPr sz="1800" spc="-15" dirty="0">
                <a:cs typeface="Arial"/>
              </a:rPr>
              <a:t> </a:t>
            </a:r>
            <a:r>
              <a:rPr sz="1800" spc="-10" dirty="0">
                <a:cs typeface="Arial"/>
              </a:rPr>
              <a:t>means</a:t>
            </a:r>
            <a:endParaRPr sz="1800" dirty="0">
              <a:cs typeface="Arial"/>
            </a:endParaRPr>
          </a:p>
          <a:p>
            <a:pPr marL="379095" indent="-367030">
              <a:lnSpc>
                <a:spcPct val="100000"/>
              </a:lnSpc>
              <a:spcBef>
                <a:spcPts val="315"/>
              </a:spcBef>
              <a:buFont typeface="Arial"/>
              <a:buChar char="●"/>
              <a:tabLst>
                <a:tab pos="379095" algn="l"/>
                <a:tab pos="379730" algn="l"/>
              </a:tabLst>
            </a:pPr>
            <a:r>
              <a:rPr sz="1800" b="1" i="1" spc="-20" dirty="0">
                <a:cs typeface="Trebuchet MS"/>
              </a:rPr>
              <a:t>Execution </a:t>
            </a:r>
            <a:r>
              <a:rPr sz="1800" b="1" i="1" spc="-55" dirty="0">
                <a:cs typeface="Trebuchet MS"/>
              </a:rPr>
              <a:t>Time</a:t>
            </a:r>
            <a:r>
              <a:rPr lang="en-US" b="1" i="1" spc="-5" dirty="0">
                <a:cs typeface="Trebuchet MS"/>
              </a:rPr>
              <a:t>: </a:t>
            </a:r>
            <a:r>
              <a:rPr sz="1800" dirty="0">
                <a:cs typeface="Arial"/>
              </a:rPr>
              <a:t>Larger</a:t>
            </a:r>
            <a:r>
              <a:rPr sz="1800" spc="25" dirty="0">
                <a:cs typeface="Arial"/>
              </a:rPr>
              <a:t> </a:t>
            </a:r>
            <a:r>
              <a:rPr sz="1800" dirty="0">
                <a:cs typeface="Arial"/>
              </a:rPr>
              <a:t>tests</a:t>
            </a:r>
            <a:r>
              <a:rPr sz="1800" spc="25" dirty="0">
                <a:cs typeface="Arial"/>
              </a:rPr>
              <a:t> </a:t>
            </a:r>
            <a:r>
              <a:rPr sz="1800" dirty="0">
                <a:cs typeface="Arial"/>
              </a:rPr>
              <a:t>take</a:t>
            </a:r>
            <a:r>
              <a:rPr sz="1800" spc="30" dirty="0">
                <a:cs typeface="Arial"/>
              </a:rPr>
              <a:t> </a:t>
            </a:r>
            <a:r>
              <a:rPr sz="1800" spc="55" dirty="0">
                <a:cs typeface="Arial"/>
              </a:rPr>
              <a:t>longer</a:t>
            </a:r>
            <a:r>
              <a:rPr sz="1800" spc="25" dirty="0">
                <a:cs typeface="Arial"/>
              </a:rPr>
              <a:t> </a:t>
            </a:r>
            <a:r>
              <a:rPr sz="1800" spc="105" dirty="0">
                <a:cs typeface="Arial"/>
              </a:rPr>
              <a:t>to</a:t>
            </a:r>
            <a:r>
              <a:rPr sz="1800" spc="30" dirty="0">
                <a:cs typeface="Arial"/>
              </a:rPr>
              <a:t> </a:t>
            </a:r>
            <a:r>
              <a:rPr sz="1800" spc="-10" dirty="0">
                <a:cs typeface="Arial"/>
              </a:rPr>
              <a:t>execute</a:t>
            </a:r>
            <a:endParaRPr sz="1800" dirty="0">
              <a:cs typeface="Arial"/>
            </a:endParaRPr>
          </a:p>
          <a:p>
            <a:pPr marL="379095" marR="328930" indent="-367030">
              <a:lnSpc>
                <a:spcPct val="114599"/>
              </a:lnSpc>
              <a:buFont typeface="Arial"/>
              <a:buChar char="●"/>
              <a:tabLst>
                <a:tab pos="379095" algn="l"/>
                <a:tab pos="379730" algn="l"/>
              </a:tabLst>
            </a:pPr>
            <a:r>
              <a:rPr sz="1800" b="1" i="1" spc="-20" dirty="0">
                <a:cs typeface="Trebuchet MS"/>
              </a:rPr>
              <a:t>Coverage</a:t>
            </a:r>
            <a:r>
              <a:rPr lang="en-US" sz="1800" b="1" i="1" spc="-20" dirty="0">
                <a:cs typeface="Trebuchet MS"/>
              </a:rPr>
              <a:t>: </a:t>
            </a:r>
            <a:r>
              <a:rPr sz="1800" dirty="0">
                <a:cs typeface="Arial"/>
              </a:rPr>
              <a:t>Observing</a:t>
            </a:r>
            <a:r>
              <a:rPr sz="1800" spc="15" dirty="0">
                <a:cs typeface="Arial"/>
              </a:rPr>
              <a:t> </a:t>
            </a:r>
            <a:r>
              <a:rPr sz="1800" spc="75" dirty="0">
                <a:cs typeface="Arial"/>
              </a:rPr>
              <a:t>the</a:t>
            </a:r>
            <a:r>
              <a:rPr sz="1800" spc="15" dirty="0">
                <a:cs typeface="Arial"/>
              </a:rPr>
              <a:t> </a:t>
            </a:r>
            <a:r>
              <a:rPr sz="1800" spc="50" dirty="0">
                <a:cs typeface="Arial"/>
              </a:rPr>
              <a:t>connection</a:t>
            </a:r>
            <a:r>
              <a:rPr sz="1800" spc="10" dirty="0">
                <a:cs typeface="Arial"/>
              </a:rPr>
              <a:t> </a:t>
            </a:r>
            <a:r>
              <a:rPr sz="1800" spc="55" dirty="0">
                <a:cs typeface="Arial"/>
              </a:rPr>
              <a:t>between</a:t>
            </a:r>
            <a:r>
              <a:rPr sz="1800" spc="15" dirty="0">
                <a:cs typeface="Arial"/>
              </a:rPr>
              <a:t> </a:t>
            </a:r>
            <a:r>
              <a:rPr sz="1800" dirty="0">
                <a:cs typeface="Arial"/>
              </a:rPr>
              <a:t>a</a:t>
            </a:r>
            <a:r>
              <a:rPr sz="1800" spc="15" dirty="0">
                <a:cs typeface="Arial"/>
              </a:rPr>
              <a:t> </a:t>
            </a:r>
            <a:r>
              <a:rPr sz="1800" dirty="0">
                <a:cs typeface="Arial"/>
              </a:rPr>
              <a:t>piece</a:t>
            </a:r>
            <a:r>
              <a:rPr sz="1800" spc="15" dirty="0">
                <a:cs typeface="Arial"/>
              </a:rPr>
              <a:t> </a:t>
            </a:r>
            <a:r>
              <a:rPr sz="1800" spc="90" dirty="0">
                <a:cs typeface="Arial"/>
              </a:rPr>
              <a:t>of</a:t>
            </a:r>
            <a:r>
              <a:rPr sz="1800" spc="15" dirty="0">
                <a:cs typeface="Arial"/>
              </a:rPr>
              <a:t> </a:t>
            </a:r>
            <a:r>
              <a:rPr sz="1800" dirty="0">
                <a:cs typeface="Arial"/>
              </a:rPr>
              <a:t>code</a:t>
            </a:r>
            <a:r>
              <a:rPr sz="1800" spc="15" dirty="0">
                <a:cs typeface="Arial"/>
              </a:rPr>
              <a:t> </a:t>
            </a:r>
            <a:r>
              <a:rPr sz="1800" spc="60" dirty="0">
                <a:cs typeface="Arial"/>
              </a:rPr>
              <a:t>and</a:t>
            </a:r>
            <a:r>
              <a:rPr sz="1800" spc="10" dirty="0">
                <a:cs typeface="Arial"/>
              </a:rPr>
              <a:t> </a:t>
            </a:r>
            <a:r>
              <a:rPr sz="1800" spc="50" dirty="0">
                <a:cs typeface="Arial"/>
              </a:rPr>
              <a:t>the </a:t>
            </a:r>
            <a:r>
              <a:rPr sz="1800" dirty="0">
                <a:cs typeface="Arial"/>
              </a:rPr>
              <a:t>values</a:t>
            </a:r>
            <a:r>
              <a:rPr sz="1800" spc="30" dirty="0">
                <a:cs typeface="Arial"/>
              </a:rPr>
              <a:t> </a:t>
            </a:r>
            <a:r>
              <a:rPr sz="1800" spc="90" dirty="0">
                <a:cs typeface="Arial"/>
              </a:rPr>
              <a:t>that</a:t>
            </a:r>
            <a:r>
              <a:rPr sz="1800" spc="35" dirty="0">
                <a:cs typeface="Arial"/>
              </a:rPr>
              <a:t> </a:t>
            </a:r>
            <a:r>
              <a:rPr sz="1800" dirty="0">
                <a:cs typeface="Arial"/>
              </a:rPr>
              <a:t>exercise</a:t>
            </a:r>
            <a:r>
              <a:rPr sz="1800" spc="35" dirty="0">
                <a:cs typeface="Arial"/>
              </a:rPr>
              <a:t> </a:t>
            </a:r>
            <a:r>
              <a:rPr sz="1800" spc="65" dirty="0">
                <a:cs typeface="Arial"/>
              </a:rPr>
              <a:t>it</a:t>
            </a:r>
            <a:endParaRPr sz="1800" dirty="0">
              <a:cs typeface="Arial"/>
            </a:endParaRPr>
          </a:p>
          <a:p>
            <a:pPr marL="379095" marR="71120" indent="-367030">
              <a:lnSpc>
                <a:spcPct val="114599"/>
              </a:lnSpc>
              <a:buChar char="●"/>
              <a:tabLst>
                <a:tab pos="379095" algn="l"/>
                <a:tab pos="379730" algn="l"/>
              </a:tabLst>
            </a:pPr>
            <a:r>
              <a:rPr sz="1800" dirty="0">
                <a:cs typeface="Arial"/>
              </a:rPr>
              <a:t>A</a:t>
            </a:r>
            <a:r>
              <a:rPr sz="1800" spc="-20" dirty="0">
                <a:cs typeface="Arial"/>
              </a:rPr>
              <a:t> </a:t>
            </a:r>
            <a:r>
              <a:rPr sz="1800" spc="55" dirty="0">
                <a:cs typeface="Arial"/>
              </a:rPr>
              <a:t>test</a:t>
            </a:r>
            <a:r>
              <a:rPr sz="1800" spc="-10" dirty="0">
                <a:cs typeface="Arial"/>
              </a:rPr>
              <a:t> </a:t>
            </a:r>
            <a:r>
              <a:rPr sz="1800" dirty="0">
                <a:cs typeface="Arial"/>
              </a:rPr>
              <a:t>is</a:t>
            </a:r>
            <a:r>
              <a:rPr sz="1800" spc="-10" dirty="0">
                <a:cs typeface="Arial"/>
              </a:rPr>
              <a:t> </a:t>
            </a:r>
            <a:r>
              <a:rPr sz="1800" spc="100" dirty="0">
                <a:cs typeface="Arial"/>
              </a:rPr>
              <a:t>not</a:t>
            </a:r>
            <a:r>
              <a:rPr sz="1800" spc="-10" dirty="0">
                <a:cs typeface="Arial"/>
              </a:rPr>
              <a:t> </a:t>
            </a:r>
            <a:r>
              <a:rPr sz="1800" dirty="0">
                <a:cs typeface="Arial"/>
              </a:rPr>
              <a:t>a</a:t>
            </a:r>
            <a:r>
              <a:rPr sz="1800" spc="-10" dirty="0">
                <a:cs typeface="Arial"/>
              </a:rPr>
              <a:t> </a:t>
            </a:r>
            <a:r>
              <a:rPr sz="1800" spc="90" dirty="0">
                <a:cs typeface="Arial"/>
              </a:rPr>
              <a:t>unit</a:t>
            </a:r>
            <a:r>
              <a:rPr sz="1800" spc="-10" dirty="0">
                <a:cs typeface="Arial"/>
              </a:rPr>
              <a:t> </a:t>
            </a:r>
            <a:r>
              <a:rPr sz="1800" spc="55" dirty="0">
                <a:cs typeface="Arial"/>
              </a:rPr>
              <a:t>test</a:t>
            </a:r>
            <a:r>
              <a:rPr sz="1800" spc="-10" dirty="0">
                <a:cs typeface="Arial"/>
              </a:rPr>
              <a:t> </a:t>
            </a:r>
            <a:r>
              <a:rPr sz="1800" spc="75" dirty="0">
                <a:cs typeface="Arial"/>
              </a:rPr>
              <a:t>if</a:t>
            </a:r>
            <a:r>
              <a:rPr sz="1800" spc="-15" dirty="0">
                <a:cs typeface="Arial"/>
              </a:rPr>
              <a:t> </a:t>
            </a:r>
            <a:r>
              <a:rPr sz="1800" spc="90" dirty="0">
                <a:cs typeface="Arial"/>
              </a:rPr>
              <a:t>it</a:t>
            </a:r>
            <a:r>
              <a:rPr sz="1800" spc="-10" dirty="0">
                <a:cs typeface="Arial"/>
              </a:rPr>
              <a:t> </a:t>
            </a:r>
            <a:r>
              <a:rPr sz="1800" dirty="0">
                <a:cs typeface="Arial"/>
              </a:rPr>
              <a:t>talks</a:t>
            </a:r>
            <a:r>
              <a:rPr sz="1800" spc="-10" dirty="0">
                <a:cs typeface="Arial"/>
              </a:rPr>
              <a:t> </a:t>
            </a:r>
            <a:r>
              <a:rPr sz="1800" spc="105" dirty="0">
                <a:cs typeface="Arial"/>
              </a:rPr>
              <a:t>to</a:t>
            </a:r>
            <a:r>
              <a:rPr sz="1800" spc="-10" dirty="0">
                <a:cs typeface="Arial"/>
              </a:rPr>
              <a:t> </a:t>
            </a:r>
            <a:r>
              <a:rPr sz="1800" dirty="0">
                <a:cs typeface="Arial"/>
              </a:rPr>
              <a:t>a</a:t>
            </a:r>
            <a:r>
              <a:rPr sz="1800" spc="-10" dirty="0">
                <a:cs typeface="Arial"/>
              </a:rPr>
              <a:t> </a:t>
            </a:r>
            <a:r>
              <a:rPr sz="1800" dirty="0">
                <a:cs typeface="Arial"/>
              </a:rPr>
              <a:t>database,</a:t>
            </a:r>
            <a:r>
              <a:rPr sz="1800" spc="-10" dirty="0">
                <a:cs typeface="Arial"/>
              </a:rPr>
              <a:t> </a:t>
            </a:r>
            <a:r>
              <a:rPr sz="1800" spc="50" dirty="0">
                <a:cs typeface="Arial"/>
              </a:rPr>
              <a:t>communicates</a:t>
            </a:r>
            <a:r>
              <a:rPr sz="1800" spc="-10" dirty="0">
                <a:cs typeface="Arial"/>
              </a:rPr>
              <a:t> </a:t>
            </a:r>
            <a:r>
              <a:rPr sz="1800" dirty="0">
                <a:cs typeface="Arial"/>
              </a:rPr>
              <a:t>across</a:t>
            </a:r>
            <a:r>
              <a:rPr sz="1800" spc="-10" dirty="0">
                <a:cs typeface="Arial"/>
              </a:rPr>
              <a:t> </a:t>
            </a:r>
            <a:r>
              <a:rPr sz="1800" spc="-50" dirty="0">
                <a:cs typeface="Arial"/>
              </a:rPr>
              <a:t>a </a:t>
            </a:r>
            <a:r>
              <a:rPr sz="1800" spc="60" dirty="0">
                <a:cs typeface="Arial"/>
              </a:rPr>
              <a:t>network,</a:t>
            </a:r>
            <a:r>
              <a:rPr sz="1800" spc="45" dirty="0">
                <a:cs typeface="Arial"/>
              </a:rPr>
              <a:t> </a:t>
            </a:r>
            <a:r>
              <a:rPr sz="1800" dirty="0">
                <a:cs typeface="Arial"/>
              </a:rPr>
              <a:t>touches</a:t>
            </a:r>
            <a:r>
              <a:rPr sz="1800" spc="50" dirty="0">
                <a:cs typeface="Arial"/>
              </a:rPr>
              <a:t> </a:t>
            </a:r>
            <a:r>
              <a:rPr sz="1800" dirty="0">
                <a:cs typeface="Arial"/>
              </a:rPr>
              <a:t>a</a:t>
            </a:r>
            <a:r>
              <a:rPr sz="1800" spc="50" dirty="0">
                <a:cs typeface="Arial"/>
              </a:rPr>
              <a:t> </a:t>
            </a:r>
            <a:r>
              <a:rPr sz="1800" dirty="0">
                <a:cs typeface="Arial"/>
              </a:rPr>
              <a:t>filesystem,</a:t>
            </a:r>
            <a:r>
              <a:rPr sz="1800" spc="50" dirty="0">
                <a:cs typeface="Arial"/>
              </a:rPr>
              <a:t> </a:t>
            </a:r>
            <a:r>
              <a:rPr sz="1800" spc="100" dirty="0">
                <a:cs typeface="Arial"/>
              </a:rPr>
              <a:t>or</a:t>
            </a:r>
            <a:r>
              <a:rPr sz="1800" spc="50" dirty="0">
                <a:cs typeface="Arial"/>
              </a:rPr>
              <a:t> </a:t>
            </a:r>
            <a:r>
              <a:rPr sz="1800" dirty="0">
                <a:cs typeface="Arial"/>
              </a:rPr>
              <a:t>does</a:t>
            </a:r>
            <a:r>
              <a:rPr sz="1800" spc="50" dirty="0">
                <a:cs typeface="Arial"/>
              </a:rPr>
              <a:t> </a:t>
            </a:r>
            <a:r>
              <a:rPr sz="1800" dirty="0">
                <a:cs typeface="Arial"/>
              </a:rPr>
              <a:t>special</a:t>
            </a:r>
            <a:r>
              <a:rPr sz="1800" spc="45" dirty="0">
                <a:cs typeface="Arial"/>
              </a:rPr>
              <a:t> </a:t>
            </a:r>
            <a:r>
              <a:rPr sz="1800" spc="50" dirty="0">
                <a:cs typeface="Arial"/>
              </a:rPr>
              <a:t>things </a:t>
            </a:r>
            <a:r>
              <a:rPr sz="1800" spc="105" dirty="0">
                <a:cs typeface="Arial"/>
              </a:rPr>
              <a:t>to</a:t>
            </a:r>
            <a:r>
              <a:rPr sz="1800" spc="50" dirty="0">
                <a:cs typeface="Arial"/>
              </a:rPr>
              <a:t> </a:t>
            </a:r>
            <a:r>
              <a:rPr sz="1800" spc="75" dirty="0">
                <a:cs typeface="Arial"/>
              </a:rPr>
              <a:t>the</a:t>
            </a:r>
            <a:r>
              <a:rPr sz="1800" spc="50" dirty="0">
                <a:cs typeface="Arial"/>
              </a:rPr>
              <a:t> </a:t>
            </a:r>
            <a:r>
              <a:rPr sz="1800" spc="60" dirty="0">
                <a:cs typeface="Arial"/>
              </a:rPr>
              <a:t>environment </a:t>
            </a:r>
            <a:r>
              <a:rPr sz="1800" spc="105" dirty="0">
                <a:cs typeface="Arial"/>
              </a:rPr>
              <a:t>to</a:t>
            </a:r>
            <a:r>
              <a:rPr sz="1800" spc="-35" dirty="0">
                <a:cs typeface="Arial"/>
              </a:rPr>
              <a:t> </a:t>
            </a:r>
            <a:r>
              <a:rPr sz="1800" spc="105" dirty="0">
                <a:cs typeface="Arial"/>
              </a:rPr>
              <a:t>run</a:t>
            </a:r>
            <a:r>
              <a:rPr sz="1800" spc="-35" dirty="0">
                <a:cs typeface="Arial"/>
              </a:rPr>
              <a:t> </a:t>
            </a:r>
            <a:r>
              <a:rPr sz="1800" spc="25" dirty="0">
                <a:cs typeface="Arial"/>
              </a:rPr>
              <a:t>it.</a:t>
            </a:r>
            <a:endParaRPr sz="1800" dirty="0">
              <a:cs typeface="Arial"/>
            </a:endParaRPr>
          </a:p>
        </p:txBody>
      </p:sp>
      <p:sp>
        <p:nvSpPr>
          <p:cNvPr id="5" name="TextBox 4">
            <a:extLst>
              <a:ext uri="{FF2B5EF4-FFF2-40B4-BE49-F238E27FC236}">
                <a16:creationId xmlns:a16="http://schemas.microsoft.com/office/drawing/2014/main" id="{C8A6CCFB-1450-4BB0-A1AE-97D95CA88853}"/>
              </a:ext>
            </a:extLst>
          </p:cNvPr>
          <p:cNvSpPr txBox="1"/>
          <p:nvPr/>
        </p:nvSpPr>
        <p:spPr>
          <a:xfrm>
            <a:off x="685800" y="179947"/>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What is Unit Testing?</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1000" y="1011066"/>
            <a:ext cx="8187690" cy="3121367"/>
          </a:xfrm>
          <a:prstGeom prst="rect">
            <a:avLst/>
          </a:prstGeom>
        </p:spPr>
        <p:txBody>
          <a:bodyPr vert="horz" wrap="square" lIns="0" tIns="12700" rIns="0" bIns="0" rtlCol="0">
            <a:spAutoFit/>
          </a:bodyPr>
          <a:lstStyle/>
          <a:p>
            <a:pPr marL="379095" marR="116205" indent="-367030">
              <a:lnSpc>
                <a:spcPct val="114599"/>
              </a:lnSpc>
              <a:spcBef>
                <a:spcPts val="100"/>
              </a:spcBef>
              <a:buChar char="●"/>
              <a:tabLst>
                <a:tab pos="379095" algn="l"/>
                <a:tab pos="379730" algn="l"/>
              </a:tabLst>
            </a:pPr>
            <a:r>
              <a:rPr sz="2000" dirty="0">
                <a:cs typeface="Arial"/>
              </a:rPr>
              <a:t>Code</a:t>
            </a:r>
            <a:r>
              <a:rPr sz="2000" spc="5" dirty="0">
                <a:cs typeface="Arial"/>
              </a:rPr>
              <a:t> </a:t>
            </a:r>
            <a:r>
              <a:rPr sz="2000" spc="90" dirty="0">
                <a:cs typeface="Arial"/>
              </a:rPr>
              <a:t>that</a:t>
            </a:r>
            <a:r>
              <a:rPr sz="2000" spc="5" dirty="0">
                <a:cs typeface="Arial"/>
              </a:rPr>
              <a:t> </a:t>
            </a:r>
            <a:r>
              <a:rPr sz="2000" spc="55" dirty="0">
                <a:cs typeface="Arial"/>
              </a:rPr>
              <a:t>works</a:t>
            </a:r>
            <a:r>
              <a:rPr sz="2000" spc="5" dirty="0">
                <a:cs typeface="Arial"/>
              </a:rPr>
              <a:t> </a:t>
            </a:r>
            <a:r>
              <a:rPr sz="2000" spc="90" dirty="0">
                <a:cs typeface="Arial"/>
              </a:rPr>
              <a:t>with</a:t>
            </a:r>
            <a:r>
              <a:rPr sz="2000" dirty="0">
                <a:cs typeface="Arial"/>
              </a:rPr>
              <a:t> a</a:t>
            </a:r>
            <a:r>
              <a:rPr sz="2000" spc="5" dirty="0">
                <a:cs typeface="Arial"/>
              </a:rPr>
              <a:t> </a:t>
            </a:r>
            <a:r>
              <a:rPr sz="2000" spc="80" dirty="0">
                <a:cs typeface="Arial"/>
              </a:rPr>
              <a:t>third-</a:t>
            </a:r>
            <a:r>
              <a:rPr sz="2000" spc="60" dirty="0">
                <a:cs typeface="Arial"/>
              </a:rPr>
              <a:t>party</a:t>
            </a:r>
            <a:r>
              <a:rPr sz="2000" dirty="0">
                <a:cs typeface="Arial"/>
              </a:rPr>
              <a:t> system</a:t>
            </a:r>
            <a:r>
              <a:rPr sz="2000" spc="5" dirty="0">
                <a:cs typeface="Arial"/>
              </a:rPr>
              <a:t> </a:t>
            </a:r>
            <a:r>
              <a:rPr sz="2000" dirty="0">
                <a:cs typeface="Arial"/>
              </a:rPr>
              <a:t>makes</a:t>
            </a:r>
            <a:r>
              <a:rPr sz="2000" spc="5" dirty="0">
                <a:cs typeface="Arial"/>
              </a:rPr>
              <a:t> </a:t>
            </a:r>
            <a:r>
              <a:rPr sz="2000" spc="55" dirty="0">
                <a:cs typeface="Arial"/>
              </a:rPr>
              <a:t>functions</a:t>
            </a:r>
            <a:r>
              <a:rPr sz="2000" spc="5" dirty="0">
                <a:cs typeface="Arial"/>
              </a:rPr>
              <a:t> </a:t>
            </a:r>
            <a:r>
              <a:rPr sz="2000" spc="75" dirty="0">
                <a:cs typeface="Arial"/>
              </a:rPr>
              <a:t>hard</a:t>
            </a:r>
            <a:r>
              <a:rPr sz="2000" dirty="0">
                <a:cs typeface="Arial"/>
              </a:rPr>
              <a:t> </a:t>
            </a:r>
            <a:r>
              <a:rPr sz="2000" spc="105" dirty="0">
                <a:cs typeface="Arial"/>
              </a:rPr>
              <a:t>to</a:t>
            </a:r>
            <a:r>
              <a:rPr sz="2000" spc="5" dirty="0">
                <a:cs typeface="Arial"/>
              </a:rPr>
              <a:t> </a:t>
            </a:r>
            <a:r>
              <a:rPr sz="2000" spc="60" dirty="0">
                <a:cs typeface="Arial"/>
              </a:rPr>
              <a:t>work </a:t>
            </a:r>
            <a:r>
              <a:rPr sz="2000" spc="70" dirty="0">
                <a:cs typeface="Arial"/>
              </a:rPr>
              <a:t>with</a:t>
            </a:r>
            <a:endParaRPr sz="2000" dirty="0">
              <a:cs typeface="Arial"/>
            </a:endParaRPr>
          </a:p>
          <a:p>
            <a:pPr marL="379095" indent="-367030">
              <a:lnSpc>
                <a:spcPct val="100000"/>
              </a:lnSpc>
              <a:spcBef>
                <a:spcPts val="315"/>
              </a:spcBef>
              <a:buChar char="●"/>
              <a:tabLst>
                <a:tab pos="379095" algn="l"/>
                <a:tab pos="379730" algn="l"/>
              </a:tabLst>
            </a:pPr>
            <a:r>
              <a:rPr sz="2000" dirty="0">
                <a:cs typeface="Arial"/>
              </a:rPr>
              <a:t>Can</a:t>
            </a:r>
            <a:r>
              <a:rPr sz="2000" spc="-40" dirty="0">
                <a:cs typeface="Arial"/>
              </a:rPr>
              <a:t> </a:t>
            </a:r>
            <a:r>
              <a:rPr sz="2000" dirty="0">
                <a:cs typeface="Arial"/>
              </a:rPr>
              <a:t>use</a:t>
            </a:r>
            <a:r>
              <a:rPr sz="2000" spc="-30" dirty="0">
                <a:cs typeface="Arial"/>
              </a:rPr>
              <a:t> </a:t>
            </a:r>
            <a:r>
              <a:rPr sz="2000" spc="55" dirty="0">
                <a:cs typeface="Arial"/>
              </a:rPr>
              <a:t>link</a:t>
            </a:r>
            <a:r>
              <a:rPr sz="2000" spc="-35" dirty="0">
                <a:cs typeface="Arial"/>
              </a:rPr>
              <a:t> </a:t>
            </a:r>
            <a:r>
              <a:rPr sz="2000" dirty="0">
                <a:cs typeface="Arial"/>
              </a:rPr>
              <a:t>seams</a:t>
            </a:r>
            <a:r>
              <a:rPr sz="2000" spc="-30" dirty="0">
                <a:cs typeface="Arial"/>
              </a:rPr>
              <a:t> </a:t>
            </a:r>
            <a:r>
              <a:rPr sz="2000" spc="70" dirty="0">
                <a:cs typeface="Arial"/>
              </a:rPr>
              <a:t>in</a:t>
            </a:r>
            <a:r>
              <a:rPr sz="2000" spc="-35" dirty="0">
                <a:cs typeface="Arial"/>
              </a:rPr>
              <a:t> </a:t>
            </a:r>
            <a:r>
              <a:rPr sz="2000" spc="50" dirty="0">
                <a:cs typeface="Arial"/>
              </a:rPr>
              <a:t>some</a:t>
            </a:r>
            <a:r>
              <a:rPr sz="2000" spc="-30" dirty="0">
                <a:cs typeface="Arial"/>
              </a:rPr>
              <a:t> </a:t>
            </a:r>
            <a:r>
              <a:rPr sz="2000" spc="-20" dirty="0">
                <a:cs typeface="Arial"/>
              </a:rPr>
              <a:t>cases</a:t>
            </a:r>
            <a:endParaRPr sz="2000" dirty="0">
              <a:cs typeface="Arial"/>
            </a:endParaRPr>
          </a:p>
          <a:p>
            <a:pPr marL="379095" marR="5080" indent="-367030">
              <a:lnSpc>
                <a:spcPct val="114599"/>
              </a:lnSpc>
              <a:buChar char="●"/>
              <a:tabLst>
                <a:tab pos="379095" algn="l"/>
                <a:tab pos="379730" algn="l"/>
              </a:tabLst>
            </a:pPr>
            <a:r>
              <a:rPr sz="2000" dirty="0">
                <a:cs typeface="Arial"/>
              </a:rPr>
              <a:t>Can</a:t>
            </a:r>
            <a:r>
              <a:rPr sz="2000" spc="30" dirty="0">
                <a:cs typeface="Arial"/>
              </a:rPr>
              <a:t> </a:t>
            </a:r>
            <a:r>
              <a:rPr sz="2000" dirty="0">
                <a:cs typeface="Arial"/>
              </a:rPr>
              <a:t>make</a:t>
            </a:r>
            <a:r>
              <a:rPr sz="2000" spc="40" dirty="0">
                <a:cs typeface="Arial"/>
              </a:rPr>
              <a:t> </a:t>
            </a:r>
            <a:r>
              <a:rPr sz="2000" dirty="0">
                <a:cs typeface="Arial"/>
              </a:rPr>
              <a:t>a</a:t>
            </a:r>
            <a:r>
              <a:rPr sz="2000" spc="35" dirty="0">
                <a:cs typeface="Arial"/>
              </a:rPr>
              <a:t> </a:t>
            </a:r>
            <a:r>
              <a:rPr sz="2000" spc="60" dirty="0">
                <a:cs typeface="Arial"/>
              </a:rPr>
              <a:t>library</a:t>
            </a:r>
            <a:r>
              <a:rPr sz="2000" spc="35" dirty="0">
                <a:cs typeface="Arial"/>
              </a:rPr>
              <a:t> </a:t>
            </a:r>
            <a:r>
              <a:rPr sz="2000" spc="90" dirty="0">
                <a:cs typeface="Arial"/>
              </a:rPr>
              <a:t>that</a:t>
            </a:r>
            <a:r>
              <a:rPr sz="2000" spc="35" dirty="0">
                <a:cs typeface="Arial"/>
              </a:rPr>
              <a:t> </a:t>
            </a:r>
            <a:r>
              <a:rPr sz="2000" dirty="0">
                <a:cs typeface="Arial"/>
              </a:rPr>
              <a:t>contains</a:t>
            </a:r>
            <a:r>
              <a:rPr sz="2000" spc="40" dirty="0">
                <a:cs typeface="Arial"/>
              </a:rPr>
              <a:t> </a:t>
            </a:r>
            <a:r>
              <a:rPr sz="2000" dirty="0">
                <a:cs typeface="Arial"/>
              </a:rPr>
              <a:t>fakes,</a:t>
            </a:r>
            <a:r>
              <a:rPr sz="2000" spc="40" dirty="0">
                <a:cs typeface="Arial"/>
              </a:rPr>
              <a:t> </a:t>
            </a:r>
            <a:r>
              <a:rPr sz="2000" spc="55" dirty="0">
                <a:cs typeface="Arial"/>
              </a:rPr>
              <a:t>functions</a:t>
            </a:r>
            <a:r>
              <a:rPr sz="2000" spc="35" dirty="0">
                <a:cs typeface="Arial"/>
              </a:rPr>
              <a:t> </a:t>
            </a:r>
            <a:r>
              <a:rPr sz="2000" spc="90" dirty="0">
                <a:cs typeface="Arial"/>
              </a:rPr>
              <a:t>with</a:t>
            </a:r>
            <a:r>
              <a:rPr sz="2000" spc="35" dirty="0">
                <a:cs typeface="Arial"/>
              </a:rPr>
              <a:t> </a:t>
            </a:r>
            <a:r>
              <a:rPr sz="2000" spc="75" dirty="0">
                <a:cs typeface="Arial"/>
              </a:rPr>
              <a:t>the</a:t>
            </a:r>
            <a:r>
              <a:rPr sz="2000" spc="35" dirty="0">
                <a:cs typeface="Arial"/>
              </a:rPr>
              <a:t> </a:t>
            </a:r>
            <a:r>
              <a:rPr sz="2000" dirty="0">
                <a:cs typeface="Arial"/>
              </a:rPr>
              <a:t>same</a:t>
            </a:r>
            <a:r>
              <a:rPr sz="2000" spc="40" dirty="0">
                <a:cs typeface="Arial"/>
              </a:rPr>
              <a:t> </a:t>
            </a:r>
            <a:r>
              <a:rPr sz="2000" dirty="0">
                <a:cs typeface="Arial"/>
              </a:rPr>
              <a:t>names</a:t>
            </a:r>
            <a:r>
              <a:rPr sz="2000" spc="40" dirty="0">
                <a:cs typeface="Arial"/>
              </a:rPr>
              <a:t> </a:t>
            </a:r>
            <a:r>
              <a:rPr sz="2000" spc="-25" dirty="0">
                <a:cs typeface="Arial"/>
              </a:rPr>
              <a:t>as </a:t>
            </a:r>
            <a:r>
              <a:rPr sz="2000" spc="75" dirty="0">
                <a:cs typeface="Arial"/>
              </a:rPr>
              <a:t>the</a:t>
            </a:r>
            <a:r>
              <a:rPr sz="2000" spc="-15" dirty="0">
                <a:cs typeface="Arial"/>
              </a:rPr>
              <a:t> </a:t>
            </a:r>
            <a:r>
              <a:rPr sz="2000" spc="50" dirty="0">
                <a:cs typeface="Arial"/>
              </a:rPr>
              <a:t>original</a:t>
            </a:r>
            <a:r>
              <a:rPr sz="2000" spc="-20" dirty="0">
                <a:cs typeface="Arial"/>
              </a:rPr>
              <a:t> </a:t>
            </a:r>
            <a:r>
              <a:rPr sz="2000" spc="55" dirty="0">
                <a:cs typeface="Arial"/>
              </a:rPr>
              <a:t>functions</a:t>
            </a:r>
            <a:r>
              <a:rPr sz="2000" spc="-15" dirty="0">
                <a:cs typeface="Arial"/>
              </a:rPr>
              <a:t> </a:t>
            </a:r>
            <a:r>
              <a:rPr sz="2000" spc="90" dirty="0">
                <a:cs typeface="Arial"/>
              </a:rPr>
              <a:t>that</a:t>
            </a:r>
            <a:r>
              <a:rPr sz="2000" spc="-15" dirty="0">
                <a:cs typeface="Arial"/>
              </a:rPr>
              <a:t> </a:t>
            </a:r>
            <a:r>
              <a:rPr sz="2000" spc="85" dirty="0">
                <a:cs typeface="Arial"/>
              </a:rPr>
              <a:t>do</a:t>
            </a:r>
            <a:r>
              <a:rPr sz="2000" spc="-15" dirty="0">
                <a:cs typeface="Arial"/>
              </a:rPr>
              <a:t> </a:t>
            </a:r>
            <a:r>
              <a:rPr sz="2000" spc="100" dirty="0">
                <a:cs typeface="Arial"/>
              </a:rPr>
              <a:t>not</a:t>
            </a:r>
            <a:r>
              <a:rPr sz="2000" spc="-15" dirty="0">
                <a:cs typeface="Arial"/>
              </a:rPr>
              <a:t> </a:t>
            </a:r>
            <a:r>
              <a:rPr sz="2000" spc="85" dirty="0">
                <a:cs typeface="Arial"/>
              </a:rPr>
              <a:t>do</a:t>
            </a:r>
            <a:r>
              <a:rPr sz="2000" spc="-10" dirty="0">
                <a:cs typeface="Arial"/>
              </a:rPr>
              <a:t> </a:t>
            </a:r>
            <a:r>
              <a:rPr sz="2000" spc="75" dirty="0">
                <a:cs typeface="Arial"/>
              </a:rPr>
              <a:t>what</a:t>
            </a:r>
            <a:r>
              <a:rPr sz="2000" spc="-15" dirty="0">
                <a:cs typeface="Arial"/>
              </a:rPr>
              <a:t> </a:t>
            </a:r>
            <a:r>
              <a:rPr sz="2000" spc="55" dirty="0">
                <a:cs typeface="Arial"/>
              </a:rPr>
              <a:t>they</a:t>
            </a:r>
            <a:r>
              <a:rPr sz="2000" spc="-20" dirty="0">
                <a:cs typeface="Arial"/>
              </a:rPr>
              <a:t> </a:t>
            </a:r>
            <a:r>
              <a:rPr sz="2000" dirty="0">
                <a:cs typeface="Arial"/>
              </a:rPr>
              <a:t>are</a:t>
            </a:r>
            <a:r>
              <a:rPr sz="2000" spc="-15" dirty="0">
                <a:cs typeface="Arial"/>
              </a:rPr>
              <a:t> </a:t>
            </a:r>
            <a:r>
              <a:rPr sz="2000" spc="45" dirty="0">
                <a:cs typeface="Arial"/>
              </a:rPr>
              <a:t>supposed</a:t>
            </a:r>
            <a:r>
              <a:rPr sz="2000" spc="-20" dirty="0">
                <a:cs typeface="Arial"/>
              </a:rPr>
              <a:t> </a:t>
            </a:r>
            <a:r>
              <a:rPr sz="2000" spc="80" dirty="0">
                <a:cs typeface="Arial"/>
              </a:rPr>
              <a:t>to</a:t>
            </a:r>
            <a:endParaRPr sz="2000" dirty="0">
              <a:cs typeface="Arial"/>
            </a:endParaRPr>
          </a:p>
          <a:p>
            <a:pPr marL="379095" marR="873125" indent="-367030">
              <a:lnSpc>
                <a:spcPct val="114599"/>
              </a:lnSpc>
              <a:buChar char="●"/>
              <a:tabLst>
                <a:tab pos="379095" algn="l"/>
                <a:tab pos="379730" algn="l"/>
              </a:tabLst>
            </a:pPr>
            <a:r>
              <a:rPr sz="2000" dirty="0">
                <a:cs typeface="Arial"/>
              </a:rPr>
              <a:t>Sometimes</a:t>
            </a:r>
            <a:r>
              <a:rPr sz="2000" spc="30" dirty="0">
                <a:cs typeface="Arial"/>
              </a:rPr>
              <a:t> </a:t>
            </a:r>
            <a:r>
              <a:rPr sz="2000" spc="55" dirty="0">
                <a:cs typeface="Arial"/>
              </a:rPr>
              <a:t>link</a:t>
            </a:r>
            <a:r>
              <a:rPr sz="2000" spc="30" dirty="0">
                <a:cs typeface="Arial"/>
              </a:rPr>
              <a:t> </a:t>
            </a:r>
            <a:r>
              <a:rPr sz="2000" dirty="0">
                <a:cs typeface="Arial"/>
              </a:rPr>
              <a:t>seams</a:t>
            </a:r>
            <a:r>
              <a:rPr sz="2000" spc="30" dirty="0">
                <a:cs typeface="Arial"/>
              </a:rPr>
              <a:t> </a:t>
            </a:r>
            <a:r>
              <a:rPr sz="2000" dirty="0">
                <a:cs typeface="Arial"/>
              </a:rPr>
              <a:t>are</a:t>
            </a:r>
            <a:r>
              <a:rPr sz="2000" spc="35" dirty="0">
                <a:cs typeface="Arial"/>
              </a:rPr>
              <a:t> </a:t>
            </a:r>
            <a:r>
              <a:rPr sz="2000" spc="75" dirty="0">
                <a:cs typeface="Arial"/>
              </a:rPr>
              <a:t>better</a:t>
            </a:r>
            <a:r>
              <a:rPr sz="2000" spc="35" dirty="0">
                <a:cs typeface="Arial"/>
              </a:rPr>
              <a:t> </a:t>
            </a:r>
            <a:r>
              <a:rPr sz="2000" spc="80" dirty="0">
                <a:cs typeface="Arial"/>
              </a:rPr>
              <a:t>than</a:t>
            </a:r>
            <a:r>
              <a:rPr sz="2000" spc="25" dirty="0">
                <a:cs typeface="Arial"/>
              </a:rPr>
              <a:t> </a:t>
            </a:r>
            <a:r>
              <a:rPr sz="2000" dirty="0">
                <a:cs typeface="Arial"/>
              </a:rPr>
              <a:t>fake</a:t>
            </a:r>
            <a:r>
              <a:rPr sz="2000" spc="35" dirty="0">
                <a:cs typeface="Arial"/>
              </a:rPr>
              <a:t> </a:t>
            </a:r>
            <a:r>
              <a:rPr sz="2000" spc="45" dirty="0">
                <a:cs typeface="Arial"/>
              </a:rPr>
              <a:t>libraries</a:t>
            </a:r>
            <a:r>
              <a:rPr sz="2000" spc="35" dirty="0">
                <a:cs typeface="Arial"/>
              </a:rPr>
              <a:t> </a:t>
            </a:r>
            <a:r>
              <a:rPr sz="2000" dirty="0">
                <a:cs typeface="Arial"/>
              </a:rPr>
              <a:t>-</a:t>
            </a:r>
            <a:r>
              <a:rPr sz="2000" spc="25" dirty="0">
                <a:cs typeface="Arial"/>
              </a:rPr>
              <a:t> </a:t>
            </a:r>
            <a:r>
              <a:rPr sz="2000" spc="45" dirty="0">
                <a:cs typeface="Arial"/>
              </a:rPr>
              <a:t>depends</a:t>
            </a:r>
            <a:r>
              <a:rPr sz="2000" spc="35" dirty="0">
                <a:cs typeface="Arial"/>
              </a:rPr>
              <a:t> </a:t>
            </a:r>
            <a:r>
              <a:rPr sz="2000" spc="65" dirty="0">
                <a:cs typeface="Arial"/>
              </a:rPr>
              <a:t>on </a:t>
            </a:r>
            <a:r>
              <a:rPr sz="2000" spc="50" dirty="0">
                <a:cs typeface="Arial"/>
              </a:rPr>
              <a:t>situation</a:t>
            </a:r>
            <a:endParaRPr sz="2000" dirty="0">
              <a:cs typeface="Arial"/>
            </a:endParaRPr>
          </a:p>
          <a:p>
            <a:pPr marL="836294" lvl="1" indent="-336550">
              <a:lnSpc>
                <a:spcPct val="100000"/>
              </a:lnSpc>
              <a:spcBef>
                <a:spcPts val="330"/>
              </a:spcBef>
              <a:buChar char="○"/>
              <a:tabLst>
                <a:tab pos="836294" algn="l"/>
                <a:tab pos="836930" algn="l"/>
              </a:tabLst>
            </a:pPr>
            <a:r>
              <a:rPr sz="1600" spc="-25" dirty="0">
                <a:cs typeface="Arial"/>
              </a:rPr>
              <a:t>Fake</a:t>
            </a:r>
            <a:r>
              <a:rPr sz="1600" spc="75" dirty="0">
                <a:cs typeface="Arial"/>
              </a:rPr>
              <a:t> </a:t>
            </a:r>
            <a:r>
              <a:rPr sz="1600" dirty="0">
                <a:cs typeface="Arial"/>
              </a:rPr>
              <a:t>libraries</a:t>
            </a:r>
            <a:r>
              <a:rPr sz="1600" spc="80" dirty="0">
                <a:cs typeface="Arial"/>
              </a:rPr>
              <a:t> </a:t>
            </a:r>
            <a:r>
              <a:rPr sz="1600" dirty="0">
                <a:cs typeface="Arial"/>
              </a:rPr>
              <a:t>are</a:t>
            </a:r>
            <a:r>
              <a:rPr sz="1600" spc="80" dirty="0">
                <a:cs typeface="Arial"/>
              </a:rPr>
              <a:t> </a:t>
            </a:r>
            <a:r>
              <a:rPr sz="1600" dirty="0">
                <a:cs typeface="Arial"/>
              </a:rPr>
              <a:t>good</a:t>
            </a:r>
            <a:r>
              <a:rPr sz="1600" spc="80" dirty="0">
                <a:cs typeface="Arial"/>
              </a:rPr>
              <a:t> </a:t>
            </a:r>
            <a:r>
              <a:rPr sz="1600" spc="50" dirty="0">
                <a:cs typeface="Arial"/>
              </a:rPr>
              <a:t>when</a:t>
            </a:r>
            <a:r>
              <a:rPr sz="1600" spc="80" dirty="0">
                <a:cs typeface="Arial"/>
              </a:rPr>
              <a:t> </a:t>
            </a:r>
            <a:r>
              <a:rPr sz="1600" dirty="0">
                <a:cs typeface="Arial"/>
              </a:rPr>
              <a:t>they</a:t>
            </a:r>
            <a:r>
              <a:rPr sz="1600" spc="75" dirty="0">
                <a:cs typeface="Arial"/>
              </a:rPr>
              <a:t> </a:t>
            </a:r>
            <a:r>
              <a:rPr sz="1600" dirty="0">
                <a:cs typeface="Arial"/>
              </a:rPr>
              <a:t>can</a:t>
            </a:r>
            <a:r>
              <a:rPr sz="1600" spc="80" dirty="0">
                <a:cs typeface="Arial"/>
              </a:rPr>
              <a:t> </a:t>
            </a:r>
            <a:r>
              <a:rPr sz="1600" dirty="0">
                <a:cs typeface="Arial"/>
              </a:rPr>
              <a:t>be</a:t>
            </a:r>
            <a:r>
              <a:rPr sz="1600" spc="80" dirty="0">
                <a:cs typeface="Arial"/>
              </a:rPr>
              <a:t> </a:t>
            </a:r>
            <a:r>
              <a:rPr sz="1600" dirty="0">
                <a:cs typeface="Arial"/>
              </a:rPr>
              <a:t>used</a:t>
            </a:r>
            <a:r>
              <a:rPr sz="1600" spc="80" dirty="0">
                <a:cs typeface="Arial"/>
              </a:rPr>
              <a:t> </a:t>
            </a:r>
            <a:r>
              <a:rPr sz="1600" spc="40" dirty="0">
                <a:cs typeface="Arial"/>
              </a:rPr>
              <a:t>frequently</a:t>
            </a:r>
            <a:endParaRPr sz="1600" dirty="0">
              <a:cs typeface="Arial"/>
            </a:endParaRPr>
          </a:p>
        </p:txBody>
      </p:sp>
      <p:sp>
        <p:nvSpPr>
          <p:cNvPr id="5" name="TextBox 4">
            <a:extLst>
              <a:ext uri="{FF2B5EF4-FFF2-40B4-BE49-F238E27FC236}">
                <a16:creationId xmlns:a16="http://schemas.microsoft.com/office/drawing/2014/main" id="{2C8A7D3C-29D1-4032-870D-6C1F1D21924B}"/>
              </a:ext>
            </a:extLst>
          </p:cNvPr>
          <p:cNvSpPr txBox="1"/>
          <p:nvPr/>
        </p:nvSpPr>
        <p:spPr>
          <a:xfrm>
            <a:off x="762000" y="571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A Hard Case</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4800" y="1177925"/>
            <a:ext cx="8168640" cy="3039294"/>
          </a:xfrm>
          <a:prstGeom prst="rect">
            <a:avLst/>
          </a:prstGeom>
        </p:spPr>
        <p:txBody>
          <a:bodyPr vert="horz" wrap="square" lIns="0" tIns="12700" rIns="0" bIns="0" rtlCol="0">
            <a:spAutoFit/>
          </a:bodyPr>
          <a:lstStyle/>
          <a:p>
            <a:pPr marL="379095" marR="5080" indent="-367030">
              <a:lnSpc>
                <a:spcPct val="114599"/>
              </a:lnSpc>
              <a:spcBef>
                <a:spcPts val="100"/>
              </a:spcBef>
              <a:buChar char="●"/>
              <a:tabLst>
                <a:tab pos="379095" algn="l"/>
                <a:tab pos="379730" algn="l"/>
              </a:tabLst>
            </a:pPr>
            <a:r>
              <a:rPr sz="2000" spc="50" dirty="0">
                <a:cs typeface="Arial"/>
              </a:rPr>
              <a:t>In</a:t>
            </a:r>
            <a:r>
              <a:rPr sz="2000" spc="-25" dirty="0">
                <a:cs typeface="Arial"/>
              </a:rPr>
              <a:t> </a:t>
            </a:r>
            <a:r>
              <a:rPr sz="2000" spc="60" dirty="0">
                <a:cs typeface="Arial"/>
              </a:rPr>
              <a:t>procedural</a:t>
            </a:r>
            <a:r>
              <a:rPr sz="2000" spc="-20" dirty="0">
                <a:cs typeface="Arial"/>
              </a:rPr>
              <a:t> </a:t>
            </a:r>
            <a:r>
              <a:rPr sz="2000" dirty="0">
                <a:cs typeface="Arial"/>
              </a:rPr>
              <a:t>legacy</a:t>
            </a:r>
            <a:r>
              <a:rPr sz="2000" spc="-20" dirty="0">
                <a:cs typeface="Arial"/>
              </a:rPr>
              <a:t> </a:t>
            </a:r>
            <a:r>
              <a:rPr sz="2000" dirty="0">
                <a:cs typeface="Arial"/>
              </a:rPr>
              <a:t>code,</a:t>
            </a:r>
            <a:r>
              <a:rPr sz="2000" spc="-20" dirty="0">
                <a:cs typeface="Arial"/>
              </a:rPr>
              <a:t> </a:t>
            </a:r>
            <a:r>
              <a:rPr sz="2000" spc="90" dirty="0">
                <a:cs typeface="Arial"/>
              </a:rPr>
              <a:t>it</a:t>
            </a:r>
            <a:r>
              <a:rPr sz="2000" spc="-15" dirty="0">
                <a:cs typeface="Arial"/>
              </a:rPr>
              <a:t> </a:t>
            </a:r>
            <a:r>
              <a:rPr sz="2000" dirty="0">
                <a:cs typeface="Arial"/>
              </a:rPr>
              <a:t>pays</a:t>
            </a:r>
            <a:r>
              <a:rPr sz="2000" spc="-15" dirty="0">
                <a:cs typeface="Arial"/>
              </a:rPr>
              <a:t> </a:t>
            </a:r>
            <a:r>
              <a:rPr sz="2000" spc="105" dirty="0">
                <a:cs typeface="Arial"/>
              </a:rPr>
              <a:t>to</a:t>
            </a:r>
            <a:r>
              <a:rPr sz="2000" spc="-15" dirty="0">
                <a:cs typeface="Arial"/>
              </a:rPr>
              <a:t> </a:t>
            </a:r>
            <a:r>
              <a:rPr sz="2000" dirty="0">
                <a:cs typeface="Arial"/>
              </a:rPr>
              <a:t>bias</a:t>
            </a:r>
            <a:r>
              <a:rPr sz="2000" spc="-20" dirty="0">
                <a:cs typeface="Arial"/>
              </a:rPr>
              <a:t> </a:t>
            </a:r>
            <a:r>
              <a:rPr sz="2000" spc="85" dirty="0">
                <a:cs typeface="Arial"/>
              </a:rPr>
              <a:t>toward</a:t>
            </a:r>
            <a:r>
              <a:rPr sz="2000" spc="-20" dirty="0">
                <a:cs typeface="Arial"/>
              </a:rPr>
              <a:t> </a:t>
            </a:r>
            <a:r>
              <a:rPr sz="2000" spc="65" dirty="0">
                <a:cs typeface="Arial"/>
              </a:rPr>
              <a:t>introducing</a:t>
            </a:r>
            <a:r>
              <a:rPr sz="2000" spc="-20" dirty="0">
                <a:cs typeface="Arial"/>
              </a:rPr>
              <a:t> </a:t>
            </a:r>
            <a:r>
              <a:rPr sz="2000" spc="35" dirty="0">
                <a:cs typeface="Arial"/>
              </a:rPr>
              <a:t>new </a:t>
            </a:r>
            <a:r>
              <a:rPr sz="2000" spc="55" dirty="0">
                <a:cs typeface="Arial"/>
              </a:rPr>
              <a:t>functions</a:t>
            </a:r>
            <a:r>
              <a:rPr sz="2000" spc="30" dirty="0">
                <a:cs typeface="Arial"/>
              </a:rPr>
              <a:t> </a:t>
            </a:r>
            <a:r>
              <a:rPr sz="2000" spc="75" dirty="0">
                <a:cs typeface="Arial"/>
              </a:rPr>
              <a:t>rather</a:t>
            </a:r>
            <a:r>
              <a:rPr sz="2000" spc="35" dirty="0">
                <a:cs typeface="Arial"/>
              </a:rPr>
              <a:t> </a:t>
            </a:r>
            <a:r>
              <a:rPr sz="2000" spc="80" dirty="0">
                <a:cs typeface="Arial"/>
              </a:rPr>
              <a:t>than</a:t>
            </a:r>
            <a:r>
              <a:rPr sz="2000" spc="30" dirty="0">
                <a:cs typeface="Arial"/>
              </a:rPr>
              <a:t> </a:t>
            </a:r>
            <a:r>
              <a:rPr sz="2000" dirty="0">
                <a:cs typeface="Arial"/>
              </a:rPr>
              <a:t>adding</a:t>
            </a:r>
            <a:r>
              <a:rPr sz="2000" spc="25" dirty="0">
                <a:cs typeface="Arial"/>
              </a:rPr>
              <a:t> </a:t>
            </a:r>
            <a:r>
              <a:rPr sz="2000" dirty="0">
                <a:cs typeface="Arial"/>
              </a:rPr>
              <a:t>code</a:t>
            </a:r>
            <a:r>
              <a:rPr sz="2000" spc="35" dirty="0">
                <a:cs typeface="Arial"/>
              </a:rPr>
              <a:t> </a:t>
            </a:r>
            <a:r>
              <a:rPr sz="2000" spc="105" dirty="0">
                <a:cs typeface="Arial"/>
              </a:rPr>
              <a:t>to</a:t>
            </a:r>
            <a:r>
              <a:rPr sz="2000" spc="35" dirty="0">
                <a:cs typeface="Arial"/>
              </a:rPr>
              <a:t> </a:t>
            </a:r>
            <a:r>
              <a:rPr sz="2000" spc="75" dirty="0">
                <a:cs typeface="Arial"/>
              </a:rPr>
              <a:t>old</a:t>
            </a:r>
            <a:r>
              <a:rPr sz="2000" spc="30" dirty="0">
                <a:cs typeface="Arial"/>
              </a:rPr>
              <a:t> </a:t>
            </a:r>
            <a:r>
              <a:rPr sz="2000" dirty="0">
                <a:cs typeface="Arial"/>
              </a:rPr>
              <a:t>ones</a:t>
            </a:r>
            <a:r>
              <a:rPr sz="2000" spc="30" dirty="0">
                <a:cs typeface="Arial"/>
              </a:rPr>
              <a:t> </a:t>
            </a:r>
            <a:r>
              <a:rPr sz="2000" dirty="0">
                <a:cs typeface="Arial"/>
              </a:rPr>
              <a:t>because</a:t>
            </a:r>
            <a:r>
              <a:rPr sz="2000" spc="35" dirty="0">
                <a:cs typeface="Arial"/>
              </a:rPr>
              <a:t> </a:t>
            </a:r>
            <a:r>
              <a:rPr sz="2000" dirty="0">
                <a:cs typeface="Arial"/>
              </a:rPr>
              <a:t>we</a:t>
            </a:r>
            <a:r>
              <a:rPr sz="2000" spc="35" dirty="0">
                <a:cs typeface="Arial"/>
              </a:rPr>
              <a:t> </a:t>
            </a:r>
            <a:r>
              <a:rPr sz="2000" dirty="0">
                <a:cs typeface="Arial"/>
              </a:rPr>
              <a:t>can</a:t>
            </a:r>
            <a:r>
              <a:rPr sz="2000" spc="30" dirty="0">
                <a:cs typeface="Arial"/>
              </a:rPr>
              <a:t> </a:t>
            </a:r>
            <a:r>
              <a:rPr sz="2000" spc="75" dirty="0">
                <a:cs typeface="Arial"/>
              </a:rPr>
              <a:t>write</a:t>
            </a:r>
            <a:r>
              <a:rPr sz="2000" spc="30" dirty="0">
                <a:cs typeface="Arial"/>
              </a:rPr>
              <a:t> </a:t>
            </a:r>
            <a:r>
              <a:rPr sz="2000" spc="-10" dirty="0">
                <a:cs typeface="Arial"/>
              </a:rPr>
              <a:t>tests </a:t>
            </a:r>
            <a:r>
              <a:rPr sz="2000" spc="100" dirty="0">
                <a:cs typeface="Arial"/>
              </a:rPr>
              <a:t>for</a:t>
            </a:r>
            <a:r>
              <a:rPr sz="2000" spc="20" dirty="0">
                <a:cs typeface="Arial"/>
              </a:rPr>
              <a:t> </a:t>
            </a:r>
            <a:r>
              <a:rPr sz="2000" spc="75" dirty="0">
                <a:cs typeface="Arial"/>
              </a:rPr>
              <a:t>the</a:t>
            </a:r>
            <a:r>
              <a:rPr sz="2000" spc="25" dirty="0">
                <a:cs typeface="Arial"/>
              </a:rPr>
              <a:t> </a:t>
            </a:r>
            <a:r>
              <a:rPr sz="2000" dirty="0">
                <a:cs typeface="Arial"/>
              </a:rPr>
              <a:t>ones</a:t>
            </a:r>
            <a:r>
              <a:rPr sz="2000" spc="20" dirty="0">
                <a:cs typeface="Arial"/>
              </a:rPr>
              <a:t> </a:t>
            </a:r>
            <a:r>
              <a:rPr sz="2000" dirty="0">
                <a:cs typeface="Arial"/>
              </a:rPr>
              <a:t>we</a:t>
            </a:r>
            <a:r>
              <a:rPr sz="2000" spc="25" dirty="0">
                <a:cs typeface="Arial"/>
              </a:rPr>
              <a:t> </a:t>
            </a:r>
            <a:r>
              <a:rPr sz="2000" spc="55" dirty="0">
                <a:cs typeface="Arial"/>
              </a:rPr>
              <a:t>write</a:t>
            </a:r>
            <a:endParaRPr sz="2000" dirty="0">
              <a:cs typeface="Arial"/>
            </a:endParaRPr>
          </a:p>
          <a:p>
            <a:pPr marL="379095" indent="-367030">
              <a:lnSpc>
                <a:spcPct val="100000"/>
              </a:lnSpc>
              <a:spcBef>
                <a:spcPts val="315"/>
              </a:spcBef>
              <a:buChar char="●"/>
              <a:tabLst>
                <a:tab pos="379095" algn="l"/>
                <a:tab pos="379730" algn="l"/>
              </a:tabLst>
            </a:pPr>
            <a:r>
              <a:rPr sz="2000" spc="70" dirty="0">
                <a:cs typeface="Arial"/>
              </a:rPr>
              <a:t>Must</a:t>
            </a:r>
            <a:r>
              <a:rPr sz="2000" spc="65" dirty="0">
                <a:cs typeface="Arial"/>
              </a:rPr>
              <a:t> </a:t>
            </a:r>
            <a:r>
              <a:rPr sz="2000" dirty="0">
                <a:cs typeface="Arial"/>
              </a:rPr>
              <a:t>avoid</a:t>
            </a:r>
            <a:r>
              <a:rPr sz="2000" spc="60" dirty="0">
                <a:cs typeface="Arial"/>
              </a:rPr>
              <a:t> </a:t>
            </a:r>
            <a:r>
              <a:rPr sz="2000" spc="65" dirty="0">
                <a:cs typeface="Arial"/>
              </a:rPr>
              <a:t>introducing</a:t>
            </a:r>
            <a:r>
              <a:rPr sz="2000" spc="60" dirty="0">
                <a:cs typeface="Arial"/>
              </a:rPr>
              <a:t> </a:t>
            </a:r>
            <a:r>
              <a:rPr sz="2000" dirty="0">
                <a:cs typeface="Arial"/>
              </a:rPr>
              <a:t>dependency</a:t>
            </a:r>
            <a:r>
              <a:rPr sz="2000" spc="60" dirty="0">
                <a:cs typeface="Arial"/>
              </a:rPr>
              <a:t> traps</a:t>
            </a:r>
            <a:r>
              <a:rPr sz="2000" spc="65" dirty="0">
                <a:cs typeface="Arial"/>
              </a:rPr>
              <a:t> </a:t>
            </a:r>
            <a:r>
              <a:rPr sz="2000" spc="70" dirty="0">
                <a:cs typeface="Arial"/>
              </a:rPr>
              <a:t>in</a:t>
            </a:r>
            <a:r>
              <a:rPr sz="2000" spc="60" dirty="0">
                <a:cs typeface="Arial"/>
              </a:rPr>
              <a:t> procedural</a:t>
            </a:r>
            <a:r>
              <a:rPr sz="2000" spc="65" dirty="0">
                <a:cs typeface="Arial"/>
              </a:rPr>
              <a:t> </a:t>
            </a:r>
            <a:r>
              <a:rPr sz="2000" spc="-20" dirty="0">
                <a:cs typeface="Arial"/>
              </a:rPr>
              <a:t>code</a:t>
            </a:r>
            <a:endParaRPr sz="2000" dirty="0">
              <a:cs typeface="Arial"/>
            </a:endParaRPr>
          </a:p>
          <a:p>
            <a:pPr marL="836294" lvl="1" indent="-336550">
              <a:lnSpc>
                <a:spcPct val="100000"/>
              </a:lnSpc>
              <a:spcBef>
                <a:spcPts val="330"/>
              </a:spcBef>
              <a:buChar char="○"/>
              <a:tabLst>
                <a:tab pos="836294" algn="l"/>
                <a:tab pos="836930" algn="l"/>
              </a:tabLst>
            </a:pPr>
            <a:r>
              <a:rPr sz="1600" dirty="0">
                <a:cs typeface="Arial"/>
              </a:rPr>
              <a:t>Can</a:t>
            </a:r>
            <a:r>
              <a:rPr sz="1600" spc="135" dirty="0">
                <a:cs typeface="Arial"/>
              </a:rPr>
              <a:t> </a:t>
            </a:r>
            <a:r>
              <a:rPr sz="1600" dirty="0">
                <a:cs typeface="Arial"/>
              </a:rPr>
              <a:t>be</a:t>
            </a:r>
            <a:r>
              <a:rPr sz="1600" spc="140" dirty="0">
                <a:cs typeface="Arial"/>
              </a:rPr>
              <a:t> </a:t>
            </a:r>
            <a:r>
              <a:rPr sz="1600" spc="50" dirty="0">
                <a:cs typeface="Arial"/>
              </a:rPr>
              <a:t>done</a:t>
            </a:r>
            <a:r>
              <a:rPr sz="1600" spc="140" dirty="0">
                <a:cs typeface="Arial"/>
              </a:rPr>
              <a:t> </a:t>
            </a:r>
            <a:r>
              <a:rPr sz="1600" dirty="0">
                <a:cs typeface="Arial"/>
              </a:rPr>
              <a:t>using</a:t>
            </a:r>
            <a:r>
              <a:rPr sz="1600" spc="140" dirty="0">
                <a:cs typeface="Arial"/>
              </a:rPr>
              <a:t> </a:t>
            </a:r>
            <a:r>
              <a:rPr sz="1600" dirty="0">
                <a:cs typeface="Arial"/>
              </a:rPr>
              <a:t>test-driven</a:t>
            </a:r>
            <a:r>
              <a:rPr sz="1600" spc="135" dirty="0">
                <a:cs typeface="Arial"/>
              </a:rPr>
              <a:t> </a:t>
            </a:r>
            <a:r>
              <a:rPr sz="1600" dirty="0">
                <a:cs typeface="Arial"/>
              </a:rPr>
              <a:t>development</a:t>
            </a:r>
            <a:r>
              <a:rPr sz="1600" spc="140" dirty="0">
                <a:cs typeface="Arial"/>
              </a:rPr>
              <a:t> </a:t>
            </a:r>
            <a:r>
              <a:rPr sz="1600" dirty="0">
                <a:cs typeface="Arial"/>
              </a:rPr>
              <a:t>(works</a:t>
            </a:r>
            <a:r>
              <a:rPr sz="1600" spc="140" dirty="0">
                <a:cs typeface="Arial"/>
              </a:rPr>
              <a:t> </a:t>
            </a:r>
            <a:r>
              <a:rPr sz="1600" spc="55" dirty="0">
                <a:cs typeface="Arial"/>
              </a:rPr>
              <a:t>in</a:t>
            </a:r>
            <a:r>
              <a:rPr sz="1600" spc="140" dirty="0">
                <a:cs typeface="Arial"/>
              </a:rPr>
              <a:t> </a:t>
            </a:r>
            <a:r>
              <a:rPr sz="1600" dirty="0">
                <a:cs typeface="Arial"/>
              </a:rPr>
              <a:t>OO</a:t>
            </a:r>
            <a:r>
              <a:rPr sz="1600" spc="135" dirty="0">
                <a:cs typeface="Arial"/>
              </a:rPr>
              <a:t> </a:t>
            </a:r>
            <a:r>
              <a:rPr sz="1600" dirty="0">
                <a:cs typeface="Arial"/>
              </a:rPr>
              <a:t>and</a:t>
            </a:r>
            <a:r>
              <a:rPr sz="1600" spc="140" dirty="0">
                <a:cs typeface="Arial"/>
              </a:rPr>
              <a:t> </a:t>
            </a:r>
            <a:r>
              <a:rPr sz="1600" dirty="0">
                <a:cs typeface="Arial"/>
              </a:rPr>
              <a:t>procedural</a:t>
            </a:r>
            <a:r>
              <a:rPr sz="1600" spc="140" dirty="0">
                <a:cs typeface="Arial"/>
              </a:rPr>
              <a:t> </a:t>
            </a:r>
            <a:r>
              <a:rPr sz="1600" spc="-10" dirty="0">
                <a:cs typeface="Arial"/>
              </a:rPr>
              <a:t>code)</a:t>
            </a:r>
            <a:endParaRPr sz="1600" dirty="0">
              <a:cs typeface="Arial"/>
            </a:endParaRPr>
          </a:p>
          <a:p>
            <a:pPr marL="379095" marR="184150" indent="-367030">
              <a:lnSpc>
                <a:spcPts val="2480"/>
              </a:lnSpc>
              <a:spcBef>
                <a:spcPts val="70"/>
              </a:spcBef>
              <a:buChar char="●"/>
              <a:tabLst>
                <a:tab pos="379095" algn="l"/>
                <a:tab pos="379730" algn="l"/>
              </a:tabLst>
            </a:pPr>
            <a:r>
              <a:rPr sz="2000" dirty="0">
                <a:cs typeface="Arial"/>
              </a:rPr>
              <a:t>Put</a:t>
            </a:r>
            <a:r>
              <a:rPr sz="2000" spc="10" dirty="0">
                <a:cs typeface="Arial"/>
              </a:rPr>
              <a:t> </a:t>
            </a:r>
            <a:r>
              <a:rPr sz="2000" dirty="0">
                <a:cs typeface="Arial"/>
              </a:rPr>
              <a:t>all</a:t>
            </a:r>
            <a:r>
              <a:rPr sz="2000" spc="5" dirty="0">
                <a:cs typeface="Arial"/>
              </a:rPr>
              <a:t> </a:t>
            </a:r>
            <a:r>
              <a:rPr sz="2000" spc="90" dirty="0">
                <a:cs typeface="Arial"/>
              </a:rPr>
              <a:t>of</a:t>
            </a:r>
            <a:r>
              <a:rPr sz="2000" spc="5" dirty="0">
                <a:cs typeface="Arial"/>
              </a:rPr>
              <a:t> </a:t>
            </a:r>
            <a:r>
              <a:rPr sz="2000" spc="75" dirty="0">
                <a:cs typeface="Arial"/>
              </a:rPr>
              <a:t>the</a:t>
            </a:r>
            <a:r>
              <a:rPr sz="2000" spc="10" dirty="0">
                <a:cs typeface="Arial"/>
              </a:rPr>
              <a:t> </a:t>
            </a:r>
            <a:r>
              <a:rPr sz="2000" dirty="0">
                <a:cs typeface="Arial"/>
              </a:rPr>
              <a:t>logic</a:t>
            </a:r>
            <a:r>
              <a:rPr sz="2000" spc="15" dirty="0">
                <a:cs typeface="Arial"/>
              </a:rPr>
              <a:t> </a:t>
            </a:r>
            <a:r>
              <a:rPr sz="2000" spc="85" dirty="0">
                <a:cs typeface="Arial"/>
              </a:rPr>
              <a:t>into</a:t>
            </a:r>
            <a:r>
              <a:rPr sz="2000" spc="10" dirty="0">
                <a:cs typeface="Arial"/>
              </a:rPr>
              <a:t> </a:t>
            </a:r>
            <a:r>
              <a:rPr sz="2000" spc="55" dirty="0">
                <a:cs typeface="Arial"/>
              </a:rPr>
              <a:t>one</a:t>
            </a:r>
            <a:r>
              <a:rPr sz="2000" spc="10" dirty="0">
                <a:cs typeface="Arial"/>
              </a:rPr>
              <a:t> </a:t>
            </a:r>
            <a:r>
              <a:rPr sz="2000" dirty="0">
                <a:cs typeface="Arial"/>
              </a:rPr>
              <a:t>set</a:t>
            </a:r>
            <a:r>
              <a:rPr sz="2000" spc="15" dirty="0">
                <a:cs typeface="Arial"/>
              </a:rPr>
              <a:t> </a:t>
            </a:r>
            <a:r>
              <a:rPr sz="2000" spc="90" dirty="0">
                <a:cs typeface="Arial"/>
              </a:rPr>
              <a:t>of</a:t>
            </a:r>
            <a:r>
              <a:rPr sz="2000" spc="5" dirty="0">
                <a:cs typeface="Arial"/>
              </a:rPr>
              <a:t> </a:t>
            </a:r>
            <a:r>
              <a:rPr sz="2000" spc="55" dirty="0">
                <a:cs typeface="Arial"/>
              </a:rPr>
              <a:t>functions</a:t>
            </a:r>
            <a:r>
              <a:rPr sz="2000" spc="10" dirty="0">
                <a:cs typeface="Arial"/>
              </a:rPr>
              <a:t> </a:t>
            </a:r>
            <a:r>
              <a:rPr sz="2000" dirty="0">
                <a:cs typeface="Arial"/>
              </a:rPr>
              <a:t>so</a:t>
            </a:r>
            <a:r>
              <a:rPr sz="2000" spc="10" dirty="0">
                <a:cs typeface="Arial"/>
              </a:rPr>
              <a:t> </a:t>
            </a:r>
            <a:r>
              <a:rPr sz="2000" dirty="0">
                <a:cs typeface="Arial"/>
              </a:rPr>
              <a:t>we</a:t>
            </a:r>
            <a:r>
              <a:rPr sz="2000" spc="15" dirty="0">
                <a:cs typeface="Arial"/>
              </a:rPr>
              <a:t> </a:t>
            </a:r>
            <a:r>
              <a:rPr sz="2000" dirty="0">
                <a:cs typeface="Arial"/>
              </a:rPr>
              <a:t>can</a:t>
            </a:r>
            <a:r>
              <a:rPr sz="2000" spc="5" dirty="0">
                <a:cs typeface="Arial"/>
              </a:rPr>
              <a:t> </a:t>
            </a:r>
            <a:r>
              <a:rPr sz="2000" dirty="0">
                <a:cs typeface="Arial"/>
              </a:rPr>
              <a:t>keep</a:t>
            </a:r>
            <a:r>
              <a:rPr sz="2000" spc="5" dirty="0">
                <a:cs typeface="Arial"/>
              </a:rPr>
              <a:t> </a:t>
            </a:r>
            <a:r>
              <a:rPr sz="2000" spc="100" dirty="0">
                <a:cs typeface="Arial"/>
              </a:rPr>
              <a:t>them</a:t>
            </a:r>
            <a:r>
              <a:rPr sz="2000" spc="10" dirty="0">
                <a:cs typeface="Arial"/>
              </a:rPr>
              <a:t> </a:t>
            </a:r>
            <a:r>
              <a:rPr sz="2000" spc="55" dirty="0">
                <a:cs typeface="Arial"/>
              </a:rPr>
              <a:t>free</a:t>
            </a:r>
            <a:r>
              <a:rPr sz="2000" spc="10" dirty="0">
                <a:cs typeface="Arial"/>
              </a:rPr>
              <a:t> </a:t>
            </a:r>
            <a:r>
              <a:rPr sz="2000" spc="65" dirty="0">
                <a:cs typeface="Arial"/>
              </a:rPr>
              <a:t>of </a:t>
            </a:r>
            <a:r>
              <a:rPr sz="2000" spc="60" dirty="0">
                <a:cs typeface="Arial"/>
              </a:rPr>
              <a:t>problematic</a:t>
            </a:r>
            <a:r>
              <a:rPr sz="2000" dirty="0">
                <a:cs typeface="Arial"/>
              </a:rPr>
              <a:t> </a:t>
            </a:r>
            <a:r>
              <a:rPr sz="2000" spc="-10" dirty="0">
                <a:cs typeface="Arial"/>
              </a:rPr>
              <a:t>dependencies</a:t>
            </a:r>
            <a:endParaRPr sz="2000" dirty="0">
              <a:cs typeface="Arial"/>
            </a:endParaRPr>
          </a:p>
          <a:p>
            <a:pPr marL="379095" indent="-367030">
              <a:lnSpc>
                <a:spcPct val="100000"/>
              </a:lnSpc>
              <a:spcBef>
                <a:spcPts val="175"/>
              </a:spcBef>
              <a:buChar char="●"/>
              <a:tabLst>
                <a:tab pos="379095" algn="l"/>
                <a:tab pos="379730" algn="l"/>
              </a:tabLst>
            </a:pPr>
            <a:r>
              <a:rPr sz="2000" dirty="0">
                <a:cs typeface="Arial"/>
              </a:rPr>
              <a:t>Take</a:t>
            </a:r>
            <a:r>
              <a:rPr sz="2000" spc="-10" dirty="0">
                <a:cs typeface="Arial"/>
              </a:rPr>
              <a:t> </a:t>
            </a:r>
            <a:r>
              <a:rPr sz="2000" dirty="0">
                <a:cs typeface="Arial"/>
              </a:rPr>
              <a:t>advantage</a:t>
            </a:r>
            <a:r>
              <a:rPr sz="2000" spc="-5" dirty="0">
                <a:cs typeface="Arial"/>
              </a:rPr>
              <a:t> </a:t>
            </a:r>
            <a:r>
              <a:rPr sz="2000" spc="90" dirty="0">
                <a:cs typeface="Arial"/>
              </a:rPr>
              <a:t>of</a:t>
            </a:r>
            <a:r>
              <a:rPr sz="2000" spc="-10" dirty="0">
                <a:cs typeface="Arial"/>
              </a:rPr>
              <a:t> </a:t>
            </a:r>
            <a:r>
              <a:rPr sz="2000" spc="70" dirty="0">
                <a:cs typeface="Arial"/>
              </a:rPr>
              <a:t>function</a:t>
            </a:r>
            <a:r>
              <a:rPr sz="2000" spc="-15" dirty="0">
                <a:cs typeface="Arial"/>
              </a:rPr>
              <a:t> </a:t>
            </a:r>
            <a:r>
              <a:rPr sz="2000" spc="65" dirty="0">
                <a:cs typeface="Arial"/>
              </a:rPr>
              <a:t>pointers</a:t>
            </a:r>
            <a:r>
              <a:rPr sz="2000" spc="-5" dirty="0">
                <a:cs typeface="Arial"/>
              </a:rPr>
              <a:t> </a:t>
            </a:r>
            <a:r>
              <a:rPr sz="2000" spc="75" dirty="0">
                <a:cs typeface="Arial"/>
              </a:rPr>
              <a:t>if</a:t>
            </a:r>
            <a:r>
              <a:rPr sz="2000" spc="-10" dirty="0">
                <a:cs typeface="Arial"/>
              </a:rPr>
              <a:t> </a:t>
            </a:r>
            <a:r>
              <a:rPr sz="2000" spc="55" dirty="0">
                <a:cs typeface="Arial"/>
              </a:rPr>
              <a:t>you</a:t>
            </a:r>
            <a:r>
              <a:rPr sz="2000" spc="-10" dirty="0">
                <a:cs typeface="Arial"/>
              </a:rPr>
              <a:t> </a:t>
            </a:r>
            <a:r>
              <a:rPr sz="2000" dirty="0">
                <a:cs typeface="Arial"/>
              </a:rPr>
              <a:t>can</a:t>
            </a:r>
            <a:r>
              <a:rPr sz="2000" spc="-15" dirty="0">
                <a:cs typeface="Arial"/>
              </a:rPr>
              <a:t> </a:t>
            </a:r>
            <a:r>
              <a:rPr sz="2000" dirty="0">
                <a:cs typeface="Arial"/>
              </a:rPr>
              <a:t>use</a:t>
            </a:r>
            <a:r>
              <a:rPr sz="2000" spc="-5" dirty="0">
                <a:cs typeface="Arial"/>
              </a:rPr>
              <a:t> </a:t>
            </a:r>
            <a:r>
              <a:rPr sz="2000" spc="100" dirty="0">
                <a:cs typeface="Arial"/>
              </a:rPr>
              <a:t>them</a:t>
            </a:r>
            <a:r>
              <a:rPr sz="2000" spc="-5" dirty="0">
                <a:cs typeface="Arial"/>
              </a:rPr>
              <a:t> </a:t>
            </a:r>
            <a:r>
              <a:rPr sz="2000" spc="105" dirty="0">
                <a:cs typeface="Arial"/>
              </a:rPr>
              <a:t>to</a:t>
            </a:r>
            <a:r>
              <a:rPr sz="2000" spc="-5" dirty="0">
                <a:cs typeface="Arial"/>
              </a:rPr>
              <a:t> </a:t>
            </a:r>
            <a:r>
              <a:rPr sz="2000" spc="90" dirty="0">
                <a:cs typeface="Arial"/>
              </a:rPr>
              <a:t>point</a:t>
            </a:r>
            <a:r>
              <a:rPr sz="2000" spc="-10" dirty="0">
                <a:cs typeface="Arial"/>
              </a:rPr>
              <a:t> </a:t>
            </a:r>
            <a:r>
              <a:rPr sz="2000" spc="80" dirty="0">
                <a:cs typeface="Arial"/>
              </a:rPr>
              <a:t>to</a:t>
            </a:r>
            <a:endParaRPr sz="2000" dirty="0">
              <a:cs typeface="Arial"/>
            </a:endParaRPr>
          </a:p>
          <a:p>
            <a:pPr marL="379095">
              <a:lnSpc>
                <a:spcPct val="100000"/>
              </a:lnSpc>
              <a:spcBef>
                <a:spcPts val="315"/>
              </a:spcBef>
            </a:pPr>
            <a:r>
              <a:rPr sz="2000" spc="75" dirty="0">
                <a:cs typeface="Arial"/>
              </a:rPr>
              <a:t>different</a:t>
            </a:r>
            <a:r>
              <a:rPr sz="2000" spc="-25" dirty="0">
                <a:cs typeface="Arial"/>
              </a:rPr>
              <a:t> </a:t>
            </a:r>
            <a:r>
              <a:rPr sz="2000" spc="-10" dirty="0">
                <a:cs typeface="Arial"/>
              </a:rPr>
              <a:t>seams</a:t>
            </a:r>
            <a:endParaRPr sz="2000" dirty="0">
              <a:cs typeface="Arial"/>
            </a:endParaRPr>
          </a:p>
        </p:txBody>
      </p:sp>
      <p:sp>
        <p:nvSpPr>
          <p:cNvPr id="5" name="TextBox 4">
            <a:extLst>
              <a:ext uri="{FF2B5EF4-FFF2-40B4-BE49-F238E27FC236}">
                <a16:creationId xmlns:a16="http://schemas.microsoft.com/office/drawing/2014/main" id="{656933CA-C3E1-4EBB-B874-E053D3CC5765}"/>
              </a:ext>
            </a:extLst>
          </p:cNvPr>
          <p:cNvSpPr txBox="1"/>
          <p:nvPr/>
        </p:nvSpPr>
        <p:spPr>
          <a:xfrm>
            <a:off x="609600" y="571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Adding New Behavior</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80524" y="1047750"/>
            <a:ext cx="8038465" cy="2983230"/>
          </a:xfrm>
          <a:prstGeom prst="rect">
            <a:avLst/>
          </a:prstGeom>
        </p:spPr>
        <p:txBody>
          <a:bodyPr vert="horz" wrap="square" lIns="0" tIns="66675" rIns="0" bIns="0" rtlCol="0">
            <a:spAutoFit/>
          </a:bodyPr>
          <a:lstStyle/>
          <a:p>
            <a:pPr marL="379095" indent="-367030">
              <a:lnSpc>
                <a:spcPct val="100000"/>
              </a:lnSpc>
              <a:spcBef>
                <a:spcPts val="525"/>
              </a:spcBef>
              <a:buChar char="●"/>
              <a:tabLst>
                <a:tab pos="379095" algn="l"/>
                <a:tab pos="379730" algn="l"/>
              </a:tabLst>
            </a:pPr>
            <a:r>
              <a:rPr sz="1800" spc="50" dirty="0">
                <a:cs typeface="Arial"/>
              </a:rPr>
              <a:t>In</a:t>
            </a:r>
            <a:r>
              <a:rPr sz="1800" dirty="0">
                <a:cs typeface="Arial"/>
              </a:rPr>
              <a:t> OO</a:t>
            </a:r>
            <a:r>
              <a:rPr sz="1800" spc="5" dirty="0">
                <a:cs typeface="Arial"/>
              </a:rPr>
              <a:t> </a:t>
            </a:r>
            <a:r>
              <a:rPr sz="1800" dirty="0">
                <a:cs typeface="Arial"/>
              </a:rPr>
              <a:t>we</a:t>
            </a:r>
            <a:r>
              <a:rPr sz="1800" spc="10" dirty="0">
                <a:cs typeface="Arial"/>
              </a:rPr>
              <a:t> </a:t>
            </a:r>
            <a:r>
              <a:rPr sz="1800" dirty="0">
                <a:cs typeface="Arial"/>
              </a:rPr>
              <a:t>have</a:t>
            </a:r>
            <a:r>
              <a:rPr sz="1800" spc="10" dirty="0">
                <a:cs typeface="Arial"/>
              </a:rPr>
              <a:t> </a:t>
            </a:r>
            <a:r>
              <a:rPr sz="1800" spc="50" dirty="0">
                <a:cs typeface="Arial"/>
              </a:rPr>
              <a:t>object</a:t>
            </a:r>
            <a:r>
              <a:rPr sz="1800" spc="5" dirty="0">
                <a:cs typeface="Arial"/>
              </a:rPr>
              <a:t> </a:t>
            </a:r>
            <a:r>
              <a:rPr sz="1800" dirty="0">
                <a:cs typeface="Arial"/>
              </a:rPr>
              <a:t>seams</a:t>
            </a:r>
            <a:r>
              <a:rPr sz="1800" spc="10" dirty="0">
                <a:cs typeface="Arial"/>
              </a:rPr>
              <a:t> </a:t>
            </a:r>
            <a:r>
              <a:rPr sz="1800" spc="90" dirty="0">
                <a:cs typeface="Arial"/>
              </a:rPr>
              <a:t>that</a:t>
            </a:r>
            <a:r>
              <a:rPr sz="1800" spc="10" dirty="0">
                <a:cs typeface="Arial"/>
              </a:rPr>
              <a:t> </a:t>
            </a:r>
            <a:r>
              <a:rPr sz="1800" dirty="0">
                <a:cs typeface="Arial"/>
              </a:rPr>
              <a:t>have</a:t>
            </a:r>
            <a:r>
              <a:rPr sz="1800" spc="10" dirty="0">
                <a:cs typeface="Arial"/>
              </a:rPr>
              <a:t> </a:t>
            </a:r>
            <a:r>
              <a:rPr sz="1800" dirty="0">
                <a:cs typeface="Arial"/>
              </a:rPr>
              <a:t>nice</a:t>
            </a:r>
            <a:r>
              <a:rPr sz="1800" spc="10" dirty="0">
                <a:cs typeface="Arial"/>
              </a:rPr>
              <a:t> </a:t>
            </a:r>
            <a:r>
              <a:rPr sz="1800" spc="50" dirty="0">
                <a:cs typeface="Arial"/>
              </a:rPr>
              <a:t>properties</a:t>
            </a:r>
            <a:endParaRPr sz="1800" dirty="0">
              <a:cs typeface="Arial"/>
            </a:endParaRPr>
          </a:p>
          <a:p>
            <a:pPr marL="836294" lvl="1" indent="-336550">
              <a:lnSpc>
                <a:spcPct val="100000"/>
              </a:lnSpc>
              <a:spcBef>
                <a:spcPts val="330"/>
              </a:spcBef>
              <a:buChar char="○"/>
              <a:tabLst>
                <a:tab pos="836294" algn="l"/>
                <a:tab pos="836930" algn="l"/>
              </a:tabLst>
            </a:pPr>
            <a:r>
              <a:rPr sz="1400" spc="-55" dirty="0">
                <a:cs typeface="Arial"/>
              </a:rPr>
              <a:t>Easy</a:t>
            </a:r>
            <a:r>
              <a:rPr sz="1400" spc="-25" dirty="0">
                <a:cs typeface="Arial"/>
              </a:rPr>
              <a:t> </a:t>
            </a:r>
            <a:r>
              <a:rPr sz="1400" spc="80" dirty="0">
                <a:cs typeface="Arial"/>
              </a:rPr>
              <a:t>to</a:t>
            </a:r>
            <a:r>
              <a:rPr sz="1400" spc="-20" dirty="0">
                <a:cs typeface="Arial"/>
              </a:rPr>
              <a:t> </a:t>
            </a:r>
            <a:r>
              <a:rPr sz="1400" spc="-10" dirty="0">
                <a:cs typeface="Arial"/>
              </a:rPr>
              <a:t>notice</a:t>
            </a:r>
            <a:endParaRPr sz="1400" dirty="0">
              <a:cs typeface="Arial"/>
            </a:endParaRPr>
          </a:p>
          <a:p>
            <a:pPr marL="836294" lvl="1" indent="-336550">
              <a:lnSpc>
                <a:spcPct val="100000"/>
              </a:lnSpc>
              <a:spcBef>
                <a:spcPts val="270"/>
              </a:spcBef>
              <a:buChar char="○"/>
              <a:tabLst>
                <a:tab pos="836294" algn="l"/>
                <a:tab pos="836930" algn="l"/>
              </a:tabLst>
            </a:pPr>
            <a:r>
              <a:rPr sz="1400" dirty="0">
                <a:cs typeface="Arial"/>
              </a:rPr>
              <a:t>Can</a:t>
            </a:r>
            <a:r>
              <a:rPr sz="1400" spc="85" dirty="0">
                <a:cs typeface="Arial"/>
              </a:rPr>
              <a:t> </a:t>
            </a:r>
            <a:r>
              <a:rPr sz="1400" dirty="0">
                <a:cs typeface="Arial"/>
              </a:rPr>
              <a:t>be</a:t>
            </a:r>
            <a:r>
              <a:rPr sz="1400" spc="85" dirty="0">
                <a:cs typeface="Arial"/>
              </a:rPr>
              <a:t> </a:t>
            </a:r>
            <a:r>
              <a:rPr sz="1400" dirty="0">
                <a:cs typeface="Arial"/>
              </a:rPr>
              <a:t>used</a:t>
            </a:r>
            <a:r>
              <a:rPr sz="1400" spc="85" dirty="0">
                <a:cs typeface="Arial"/>
              </a:rPr>
              <a:t> </a:t>
            </a:r>
            <a:r>
              <a:rPr sz="1400" spc="80" dirty="0">
                <a:cs typeface="Arial"/>
              </a:rPr>
              <a:t>to</a:t>
            </a:r>
            <a:r>
              <a:rPr sz="1400" spc="85" dirty="0">
                <a:cs typeface="Arial"/>
              </a:rPr>
              <a:t> </a:t>
            </a:r>
            <a:r>
              <a:rPr sz="1400" dirty="0">
                <a:cs typeface="Arial"/>
              </a:rPr>
              <a:t>break</a:t>
            </a:r>
            <a:r>
              <a:rPr sz="1400" spc="85" dirty="0">
                <a:cs typeface="Arial"/>
              </a:rPr>
              <a:t> </a:t>
            </a:r>
            <a:r>
              <a:rPr sz="1400" dirty="0">
                <a:cs typeface="Arial"/>
              </a:rPr>
              <a:t>code</a:t>
            </a:r>
            <a:r>
              <a:rPr sz="1400" spc="85" dirty="0">
                <a:cs typeface="Arial"/>
              </a:rPr>
              <a:t> </a:t>
            </a:r>
            <a:r>
              <a:rPr sz="1400" spc="65" dirty="0">
                <a:cs typeface="Arial"/>
              </a:rPr>
              <a:t>down</a:t>
            </a:r>
            <a:r>
              <a:rPr sz="1400" spc="90" dirty="0">
                <a:cs typeface="Arial"/>
              </a:rPr>
              <a:t> </a:t>
            </a:r>
            <a:r>
              <a:rPr sz="1400" spc="65" dirty="0">
                <a:cs typeface="Arial"/>
              </a:rPr>
              <a:t>into</a:t>
            </a:r>
            <a:r>
              <a:rPr sz="1400" spc="85" dirty="0">
                <a:cs typeface="Arial"/>
              </a:rPr>
              <a:t> </a:t>
            </a:r>
            <a:r>
              <a:rPr sz="1400" dirty="0">
                <a:cs typeface="Arial"/>
              </a:rPr>
              <a:t>smaller,</a:t>
            </a:r>
            <a:r>
              <a:rPr sz="1400" spc="85" dirty="0">
                <a:cs typeface="Arial"/>
              </a:rPr>
              <a:t> </a:t>
            </a:r>
            <a:r>
              <a:rPr sz="1400" spc="65" dirty="0">
                <a:cs typeface="Arial"/>
              </a:rPr>
              <a:t>more</a:t>
            </a:r>
            <a:r>
              <a:rPr sz="1400" spc="85" dirty="0">
                <a:cs typeface="Arial"/>
              </a:rPr>
              <a:t> </a:t>
            </a:r>
            <a:r>
              <a:rPr sz="1400" dirty="0">
                <a:cs typeface="Arial"/>
              </a:rPr>
              <a:t>understandable</a:t>
            </a:r>
            <a:r>
              <a:rPr sz="1400" spc="85" dirty="0">
                <a:cs typeface="Arial"/>
              </a:rPr>
              <a:t> </a:t>
            </a:r>
            <a:r>
              <a:rPr sz="1400" spc="-10" dirty="0">
                <a:cs typeface="Arial"/>
              </a:rPr>
              <a:t>pieces</a:t>
            </a:r>
            <a:endParaRPr sz="1400" dirty="0">
              <a:cs typeface="Arial"/>
            </a:endParaRPr>
          </a:p>
          <a:p>
            <a:pPr marL="836294" lvl="1" indent="-336550">
              <a:lnSpc>
                <a:spcPct val="100000"/>
              </a:lnSpc>
              <a:spcBef>
                <a:spcPts val="270"/>
              </a:spcBef>
              <a:buChar char="○"/>
              <a:tabLst>
                <a:tab pos="836294" algn="l"/>
                <a:tab pos="836930" algn="l"/>
              </a:tabLst>
            </a:pPr>
            <a:r>
              <a:rPr sz="1400" dirty="0">
                <a:cs typeface="Arial"/>
              </a:rPr>
              <a:t>Provide</a:t>
            </a:r>
            <a:r>
              <a:rPr sz="1400" spc="110" dirty="0">
                <a:cs typeface="Arial"/>
              </a:rPr>
              <a:t> </a:t>
            </a:r>
            <a:r>
              <a:rPr sz="1400" spc="-10" dirty="0">
                <a:cs typeface="Arial"/>
              </a:rPr>
              <a:t>flexibility</a:t>
            </a:r>
            <a:endParaRPr sz="1400" dirty="0">
              <a:cs typeface="Arial"/>
            </a:endParaRPr>
          </a:p>
          <a:p>
            <a:pPr marL="379095" marR="320675" indent="-367030">
              <a:lnSpc>
                <a:spcPts val="2480"/>
              </a:lnSpc>
              <a:spcBef>
                <a:spcPts val="70"/>
              </a:spcBef>
              <a:buChar char="●"/>
              <a:tabLst>
                <a:tab pos="379095" algn="l"/>
                <a:tab pos="379730" algn="l"/>
              </a:tabLst>
            </a:pPr>
            <a:r>
              <a:rPr sz="1800" dirty="0">
                <a:cs typeface="Arial"/>
              </a:rPr>
              <a:t>You</a:t>
            </a:r>
            <a:r>
              <a:rPr sz="1800" spc="20" dirty="0">
                <a:cs typeface="Arial"/>
              </a:rPr>
              <a:t> </a:t>
            </a:r>
            <a:r>
              <a:rPr sz="1800" dirty="0">
                <a:cs typeface="Arial"/>
              </a:rPr>
              <a:t>can</a:t>
            </a:r>
            <a:r>
              <a:rPr sz="1800" spc="25" dirty="0">
                <a:cs typeface="Arial"/>
              </a:rPr>
              <a:t> </a:t>
            </a:r>
            <a:r>
              <a:rPr sz="1800" dirty="0">
                <a:cs typeface="Arial"/>
              </a:rPr>
              <a:t>make</a:t>
            </a:r>
            <a:r>
              <a:rPr sz="1800" spc="30" dirty="0">
                <a:cs typeface="Arial"/>
              </a:rPr>
              <a:t> </a:t>
            </a:r>
            <a:r>
              <a:rPr sz="1800" spc="50" dirty="0">
                <a:cs typeface="Arial"/>
              </a:rPr>
              <a:t>some</a:t>
            </a:r>
            <a:r>
              <a:rPr sz="1800" spc="30" dirty="0">
                <a:cs typeface="Arial"/>
              </a:rPr>
              <a:t> </a:t>
            </a:r>
            <a:r>
              <a:rPr sz="1800" spc="60" dirty="0">
                <a:cs typeface="Arial"/>
              </a:rPr>
              <a:t>procedural</a:t>
            </a:r>
            <a:r>
              <a:rPr sz="1800" spc="25" dirty="0">
                <a:cs typeface="Arial"/>
              </a:rPr>
              <a:t> </a:t>
            </a:r>
            <a:r>
              <a:rPr sz="1800" dirty="0">
                <a:cs typeface="Arial"/>
              </a:rPr>
              <a:t>languages</a:t>
            </a:r>
            <a:r>
              <a:rPr sz="1800" spc="30" dirty="0">
                <a:cs typeface="Arial"/>
              </a:rPr>
              <a:t> </a:t>
            </a:r>
            <a:r>
              <a:rPr sz="1800" spc="55" dirty="0">
                <a:cs typeface="Arial"/>
              </a:rPr>
              <a:t>move</a:t>
            </a:r>
            <a:r>
              <a:rPr sz="1800" spc="25" dirty="0">
                <a:cs typeface="Arial"/>
              </a:rPr>
              <a:t> </a:t>
            </a:r>
            <a:r>
              <a:rPr sz="1800" spc="85" dirty="0">
                <a:cs typeface="Arial"/>
              </a:rPr>
              <a:t>toward</a:t>
            </a:r>
            <a:r>
              <a:rPr sz="1800" spc="25" dirty="0">
                <a:cs typeface="Arial"/>
              </a:rPr>
              <a:t> </a:t>
            </a:r>
            <a:r>
              <a:rPr sz="1800" dirty="0">
                <a:cs typeface="Arial"/>
              </a:rPr>
              <a:t>being</a:t>
            </a:r>
            <a:r>
              <a:rPr sz="1800" spc="25" dirty="0">
                <a:cs typeface="Arial"/>
              </a:rPr>
              <a:t> </a:t>
            </a:r>
            <a:r>
              <a:rPr sz="1800" spc="40" dirty="0">
                <a:cs typeface="Arial"/>
              </a:rPr>
              <a:t>object </a:t>
            </a:r>
            <a:r>
              <a:rPr sz="1800" spc="60" dirty="0">
                <a:cs typeface="Arial"/>
              </a:rPr>
              <a:t>oriented</a:t>
            </a:r>
            <a:endParaRPr sz="1800" dirty="0">
              <a:cs typeface="Arial"/>
            </a:endParaRPr>
          </a:p>
          <a:p>
            <a:pPr marL="379095" indent="-367030">
              <a:lnSpc>
                <a:spcPct val="100000"/>
              </a:lnSpc>
              <a:spcBef>
                <a:spcPts val="175"/>
              </a:spcBef>
              <a:buChar char="●"/>
              <a:tabLst>
                <a:tab pos="379095" algn="l"/>
                <a:tab pos="379730" algn="l"/>
              </a:tabLst>
            </a:pPr>
            <a:r>
              <a:rPr sz="1800" dirty="0">
                <a:cs typeface="Arial"/>
              </a:rPr>
              <a:t>First</a:t>
            </a:r>
            <a:r>
              <a:rPr sz="1800" spc="45" dirty="0">
                <a:cs typeface="Arial"/>
              </a:rPr>
              <a:t> </a:t>
            </a:r>
            <a:r>
              <a:rPr sz="1800" dirty="0">
                <a:cs typeface="Arial"/>
              </a:rPr>
              <a:t>step</a:t>
            </a:r>
            <a:r>
              <a:rPr sz="1800" spc="45" dirty="0">
                <a:cs typeface="Arial"/>
              </a:rPr>
              <a:t> </a:t>
            </a:r>
            <a:r>
              <a:rPr sz="1800" dirty="0">
                <a:cs typeface="Arial"/>
              </a:rPr>
              <a:t>is</a:t>
            </a:r>
            <a:r>
              <a:rPr sz="1800" spc="50" dirty="0">
                <a:cs typeface="Arial"/>
              </a:rPr>
              <a:t> </a:t>
            </a:r>
            <a:r>
              <a:rPr sz="1800" spc="105" dirty="0">
                <a:cs typeface="Arial"/>
              </a:rPr>
              <a:t>to</a:t>
            </a:r>
            <a:r>
              <a:rPr sz="1800" spc="50" dirty="0">
                <a:cs typeface="Arial"/>
              </a:rPr>
              <a:t> </a:t>
            </a:r>
            <a:r>
              <a:rPr sz="1800" dirty="0">
                <a:cs typeface="Arial"/>
              </a:rPr>
              <a:t>Encapsulate</a:t>
            </a:r>
            <a:r>
              <a:rPr sz="1800" spc="50" dirty="0">
                <a:cs typeface="Arial"/>
              </a:rPr>
              <a:t> </a:t>
            </a:r>
            <a:r>
              <a:rPr sz="1800" dirty="0">
                <a:cs typeface="Arial"/>
              </a:rPr>
              <a:t>Global</a:t>
            </a:r>
            <a:r>
              <a:rPr sz="1800" spc="45" dirty="0">
                <a:cs typeface="Arial"/>
              </a:rPr>
              <a:t> </a:t>
            </a:r>
            <a:r>
              <a:rPr sz="1800" dirty="0">
                <a:cs typeface="Arial"/>
              </a:rPr>
              <a:t>References</a:t>
            </a:r>
            <a:r>
              <a:rPr sz="1800" spc="45" dirty="0">
                <a:cs typeface="Arial"/>
              </a:rPr>
              <a:t> </a:t>
            </a:r>
            <a:r>
              <a:rPr sz="1800" spc="105" dirty="0">
                <a:cs typeface="Arial"/>
              </a:rPr>
              <a:t>to</a:t>
            </a:r>
            <a:r>
              <a:rPr sz="1800" spc="50" dirty="0">
                <a:cs typeface="Arial"/>
              </a:rPr>
              <a:t> </a:t>
            </a:r>
            <a:r>
              <a:rPr sz="1800" dirty="0">
                <a:cs typeface="Arial"/>
              </a:rPr>
              <a:t>get</a:t>
            </a:r>
            <a:r>
              <a:rPr sz="1800" spc="50" dirty="0">
                <a:cs typeface="Arial"/>
              </a:rPr>
              <a:t> </a:t>
            </a:r>
            <a:r>
              <a:rPr sz="1800" spc="75" dirty="0">
                <a:cs typeface="Arial"/>
              </a:rPr>
              <a:t>the</a:t>
            </a:r>
            <a:r>
              <a:rPr sz="1800" spc="50" dirty="0">
                <a:cs typeface="Arial"/>
              </a:rPr>
              <a:t> </a:t>
            </a:r>
            <a:r>
              <a:rPr sz="1800" dirty="0">
                <a:cs typeface="Arial"/>
              </a:rPr>
              <a:t>changing</a:t>
            </a:r>
            <a:r>
              <a:rPr sz="1800" spc="45" dirty="0">
                <a:cs typeface="Arial"/>
              </a:rPr>
              <a:t> </a:t>
            </a:r>
            <a:r>
              <a:rPr sz="1800" spc="-10" dirty="0">
                <a:cs typeface="Arial"/>
              </a:rPr>
              <a:t>pieces</a:t>
            </a:r>
            <a:endParaRPr sz="1800" dirty="0">
              <a:cs typeface="Arial"/>
            </a:endParaRPr>
          </a:p>
          <a:p>
            <a:pPr marL="379095">
              <a:lnSpc>
                <a:spcPct val="100000"/>
              </a:lnSpc>
              <a:spcBef>
                <a:spcPts val="315"/>
              </a:spcBef>
            </a:pPr>
            <a:r>
              <a:rPr sz="1800" spc="80" dirty="0">
                <a:cs typeface="Arial"/>
              </a:rPr>
              <a:t>under</a:t>
            </a:r>
            <a:r>
              <a:rPr sz="1800" spc="-25" dirty="0">
                <a:cs typeface="Arial"/>
              </a:rPr>
              <a:t> </a:t>
            </a:r>
            <a:r>
              <a:rPr sz="1800" dirty="0">
                <a:cs typeface="Arial"/>
              </a:rPr>
              <a:t>a</a:t>
            </a:r>
            <a:r>
              <a:rPr sz="1800" spc="-25" dirty="0">
                <a:cs typeface="Arial"/>
              </a:rPr>
              <a:t> </a:t>
            </a:r>
            <a:r>
              <a:rPr sz="1800" spc="35" dirty="0">
                <a:cs typeface="Arial"/>
              </a:rPr>
              <a:t>test</a:t>
            </a:r>
            <a:endParaRPr sz="1800" dirty="0">
              <a:cs typeface="Arial"/>
            </a:endParaRPr>
          </a:p>
          <a:p>
            <a:pPr marL="379095" indent="-367030">
              <a:lnSpc>
                <a:spcPct val="100000"/>
              </a:lnSpc>
              <a:spcBef>
                <a:spcPts val="315"/>
              </a:spcBef>
              <a:buChar char="●"/>
              <a:tabLst>
                <a:tab pos="379095" algn="l"/>
                <a:tab pos="379730" algn="l"/>
              </a:tabLst>
            </a:pPr>
            <a:r>
              <a:rPr sz="1800" dirty="0">
                <a:cs typeface="Arial"/>
              </a:rPr>
              <a:t>Can</a:t>
            </a:r>
            <a:r>
              <a:rPr sz="1800" spc="15" dirty="0">
                <a:cs typeface="Arial"/>
              </a:rPr>
              <a:t> </a:t>
            </a:r>
            <a:r>
              <a:rPr sz="1800" dirty="0">
                <a:cs typeface="Arial"/>
              </a:rPr>
              <a:t>use</a:t>
            </a:r>
            <a:r>
              <a:rPr sz="1800" spc="20" dirty="0">
                <a:cs typeface="Arial"/>
              </a:rPr>
              <a:t> </a:t>
            </a:r>
            <a:r>
              <a:rPr sz="1800" spc="90" dirty="0">
                <a:cs typeface="Arial"/>
              </a:rPr>
              <a:t>it</a:t>
            </a:r>
            <a:r>
              <a:rPr sz="1800" spc="25" dirty="0">
                <a:cs typeface="Arial"/>
              </a:rPr>
              <a:t> </a:t>
            </a:r>
            <a:r>
              <a:rPr sz="1800" spc="105" dirty="0">
                <a:cs typeface="Arial"/>
              </a:rPr>
              <a:t>to</a:t>
            </a:r>
            <a:r>
              <a:rPr sz="1800" spc="25" dirty="0">
                <a:cs typeface="Arial"/>
              </a:rPr>
              <a:t> </a:t>
            </a:r>
            <a:r>
              <a:rPr sz="1800" dirty="0">
                <a:cs typeface="Arial"/>
              </a:rPr>
              <a:t>get</a:t>
            </a:r>
            <a:r>
              <a:rPr sz="1800" spc="20" dirty="0">
                <a:cs typeface="Arial"/>
              </a:rPr>
              <a:t> </a:t>
            </a:r>
            <a:r>
              <a:rPr sz="1800" spc="100" dirty="0">
                <a:cs typeface="Arial"/>
              </a:rPr>
              <a:t>out</a:t>
            </a:r>
            <a:r>
              <a:rPr sz="1800" spc="25" dirty="0">
                <a:cs typeface="Arial"/>
              </a:rPr>
              <a:t> </a:t>
            </a:r>
            <a:r>
              <a:rPr sz="1800" spc="90" dirty="0">
                <a:cs typeface="Arial"/>
              </a:rPr>
              <a:t>of</a:t>
            </a:r>
            <a:r>
              <a:rPr sz="1800" spc="15" dirty="0">
                <a:cs typeface="Arial"/>
              </a:rPr>
              <a:t> </a:t>
            </a:r>
            <a:r>
              <a:rPr sz="1800" spc="60" dirty="0">
                <a:cs typeface="Arial"/>
              </a:rPr>
              <a:t>bad</a:t>
            </a:r>
            <a:r>
              <a:rPr sz="1800" spc="15" dirty="0">
                <a:cs typeface="Arial"/>
              </a:rPr>
              <a:t> </a:t>
            </a:r>
            <a:r>
              <a:rPr sz="1800" dirty="0">
                <a:cs typeface="Arial"/>
              </a:rPr>
              <a:t>dependency</a:t>
            </a:r>
            <a:r>
              <a:rPr sz="1800" spc="20" dirty="0">
                <a:cs typeface="Arial"/>
              </a:rPr>
              <a:t> </a:t>
            </a:r>
            <a:r>
              <a:rPr sz="1800" spc="40" dirty="0">
                <a:cs typeface="Arial"/>
              </a:rPr>
              <a:t>situations</a:t>
            </a:r>
            <a:endParaRPr sz="1800" dirty="0">
              <a:cs typeface="Arial"/>
            </a:endParaRPr>
          </a:p>
          <a:p>
            <a:pPr marL="379095" indent="-367030">
              <a:lnSpc>
                <a:spcPct val="100000"/>
              </a:lnSpc>
              <a:spcBef>
                <a:spcPts val="315"/>
              </a:spcBef>
              <a:buChar char="●"/>
              <a:tabLst>
                <a:tab pos="379095" algn="l"/>
                <a:tab pos="379730" algn="l"/>
              </a:tabLst>
            </a:pPr>
            <a:r>
              <a:rPr sz="1800" dirty="0">
                <a:cs typeface="Arial"/>
              </a:rPr>
              <a:t>Use</a:t>
            </a:r>
            <a:r>
              <a:rPr sz="1800" spc="5" dirty="0">
                <a:cs typeface="Arial"/>
              </a:rPr>
              <a:t> </a:t>
            </a:r>
            <a:r>
              <a:rPr sz="1800" dirty="0">
                <a:cs typeface="Arial"/>
              </a:rPr>
              <a:t>Preserve</a:t>
            </a:r>
            <a:r>
              <a:rPr sz="1800" spc="10" dirty="0">
                <a:cs typeface="Arial"/>
              </a:rPr>
              <a:t> </a:t>
            </a:r>
            <a:r>
              <a:rPr sz="1800" dirty="0">
                <a:cs typeface="Arial"/>
              </a:rPr>
              <a:t>Signatures</a:t>
            </a:r>
            <a:r>
              <a:rPr sz="1800" spc="10" dirty="0">
                <a:cs typeface="Arial"/>
              </a:rPr>
              <a:t> </a:t>
            </a:r>
            <a:r>
              <a:rPr sz="1800" spc="105" dirty="0">
                <a:cs typeface="Arial"/>
              </a:rPr>
              <a:t>to</a:t>
            </a:r>
            <a:r>
              <a:rPr sz="1800" spc="5" dirty="0">
                <a:cs typeface="Arial"/>
              </a:rPr>
              <a:t> </a:t>
            </a:r>
            <a:r>
              <a:rPr sz="1800" spc="60" dirty="0">
                <a:cs typeface="Arial"/>
              </a:rPr>
              <a:t>minimize</a:t>
            </a:r>
            <a:r>
              <a:rPr sz="1800" spc="10" dirty="0">
                <a:cs typeface="Arial"/>
              </a:rPr>
              <a:t> </a:t>
            </a:r>
            <a:r>
              <a:rPr sz="1800" dirty="0">
                <a:cs typeface="Arial"/>
              </a:rPr>
              <a:t>chances</a:t>
            </a:r>
            <a:r>
              <a:rPr sz="1800" spc="10" dirty="0">
                <a:cs typeface="Arial"/>
              </a:rPr>
              <a:t> </a:t>
            </a:r>
            <a:r>
              <a:rPr sz="1800" spc="90" dirty="0">
                <a:cs typeface="Arial"/>
              </a:rPr>
              <a:t>of</a:t>
            </a:r>
            <a:r>
              <a:rPr sz="1800" dirty="0">
                <a:cs typeface="Arial"/>
              </a:rPr>
              <a:t> </a:t>
            </a:r>
            <a:r>
              <a:rPr sz="1800" spc="55" dirty="0">
                <a:cs typeface="Arial"/>
              </a:rPr>
              <a:t>errors</a:t>
            </a:r>
            <a:endParaRPr sz="1800" dirty="0">
              <a:cs typeface="Arial"/>
            </a:endParaRPr>
          </a:p>
        </p:txBody>
      </p:sp>
      <p:sp>
        <p:nvSpPr>
          <p:cNvPr id="5" name="TextBox 4">
            <a:extLst>
              <a:ext uri="{FF2B5EF4-FFF2-40B4-BE49-F238E27FC236}">
                <a16:creationId xmlns:a16="http://schemas.microsoft.com/office/drawing/2014/main" id="{D0E9B3E4-F3C4-46B5-A740-A87D79643654}"/>
              </a:ext>
            </a:extLst>
          </p:cNvPr>
          <p:cNvSpPr txBox="1"/>
          <p:nvPr/>
        </p:nvSpPr>
        <p:spPr>
          <a:xfrm>
            <a:off x="580524" y="133350"/>
            <a:ext cx="782791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Tenorite"/>
                <a:ea typeface="+mn-ea"/>
                <a:cs typeface="+mn-cs"/>
              </a:rPr>
              <a:t>Taking Advantage of Object Orientation </a:t>
            </a:r>
            <a:endParaRPr kumimoji="0" lang="en-US" sz="16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1000" y="1200150"/>
            <a:ext cx="8044180" cy="2540000"/>
          </a:xfrm>
          <a:prstGeom prst="rect">
            <a:avLst/>
          </a:prstGeom>
        </p:spPr>
        <p:txBody>
          <a:bodyPr vert="horz" wrap="square" lIns="0" tIns="12700" rIns="0" bIns="0" rtlCol="0">
            <a:spAutoFit/>
          </a:bodyPr>
          <a:lstStyle/>
          <a:p>
            <a:pPr marL="379095" marR="50165" indent="-367030">
              <a:lnSpc>
                <a:spcPct val="114599"/>
              </a:lnSpc>
              <a:spcBef>
                <a:spcPts val="100"/>
              </a:spcBef>
              <a:buChar char="●"/>
              <a:tabLst>
                <a:tab pos="379095" algn="l"/>
                <a:tab pos="379730" algn="l"/>
              </a:tabLst>
            </a:pPr>
            <a:r>
              <a:rPr sz="1800" dirty="0">
                <a:cs typeface="Arial"/>
              </a:rPr>
              <a:t>Procedural</a:t>
            </a:r>
            <a:r>
              <a:rPr sz="1800" spc="25" dirty="0">
                <a:cs typeface="Arial"/>
              </a:rPr>
              <a:t> </a:t>
            </a:r>
            <a:r>
              <a:rPr sz="1800" spc="60" dirty="0">
                <a:cs typeface="Arial"/>
              </a:rPr>
              <a:t>programs</a:t>
            </a:r>
            <a:r>
              <a:rPr sz="1800" spc="35" dirty="0">
                <a:cs typeface="Arial"/>
              </a:rPr>
              <a:t> </a:t>
            </a:r>
            <a:r>
              <a:rPr sz="1800" dirty="0">
                <a:cs typeface="Arial"/>
              </a:rPr>
              <a:t>are</a:t>
            </a:r>
            <a:r>
              <a:rPr sz="1800" spc="35" dirty="0">
                <a:cs typeface="Arial"/>
              </a:rPr>
              <a:t> </a:t>
            </a:r>
            <a:r>
              <a:rPr sz="1800" dirty="0">
                <a:cs typeface="Arial"/>
              </a:rPr>
              <a:t>all</a:t>
            </a:r>
            <a:r>
              <a:rPr sz="1800" spc="30" dirty="0">
                <a:cs typeface="Arial"/>
              </a:rPr>
              <a:t> </a:t>
            </a:r>
            <a:r>
              <a:rPr sz="1800" spc="50" dirty="0">
                <a:cs typeface="Arial"/>
              </a:rPr>
              <a:t>object</a:t>
            </a:r>
            <a:r>
              <a:rPr sz="1800" spc="35" dirty="0">
                <a:cs typeface="Arial"/>
              </a:rPr>
              <a:t> </a:t>
            </a:r>
            <a:r>
              <a:rPr sz="1800" spc="55" dirty="0">
                <a:cs typeface="Arial"/>
              </a:rPr>
              <a:t>oriented,</a:t>
            </a:r>
            <a:r>
              <a:rPr sz="1800" spc="35" dirty="0">
                <a:cs typeface="Arial"/>
              </a:rPr>
              <a:t> </a:t>
            </a:r>
            <a:r>
              <a:rPr sz="1800" spc="105" dirty="0">
                <a:cs typeface="Arial"/>
              </a:rPr>
              <a:t>but</a:t>
            </a:r>
            <a:r>
              <a:rPr sz="1800" spc="35" dirty="0">
                <a:cs typeface="Arial"/>
              </a:rPr>
              <a:t> </a:t>
            </a:r>
            <a:r>
              <a:rPr sz="1800" spc="55" dirty="0">
                <a:cs typeface="Arial"/>
              </a:rPr>
              <a:t>many</a:t>
            </a:r>
            <a:r>
              <a:rPr sz="1800" spc="30" dirty="0">
                <a:cs typeface="Arial"/>
              </a:rPr>
              <a:t> </a:t>
            </a:r>
            <a:r>
              <a:rPr sz="1800" spc="55" dirty="0">
                <a:cs typeface="Arial"/>
              </a:rPr>
              <a:t>contain</a:t>
            </a:r>
            <a:r>
              <a:rPr sz="1800" spc="25" dirty="0">
                <a:cs typeface="Arial"/>
              </a:rPr>
              <a:t> </a:t>
            </a:r>
            <a:r>
              <a:rPr sz="1800" spc="55" dirty="0">
                <a:cs typeface="Arial"/>
              </a:rPr>
              <a:t>only</a:t>
            </a:r>
            <a:r>
              <a:rPr sz="1800" spc="30" dirty="0">
                <a:cs typeface="Arial"/>
              </a:rPr>
              <a:t> one </a:t>
            </a:r>
            <a:r>
              <a:rPr sz="1800" spc="40" dirty="0">
                <a:cs typeface="Arial"/>
              </a:rPr>
              <a:t>object</a:t>
            </a:r>
            <a:endParaRPr sz="1800" dirty="0">
              <a:cs typeface="Arial"/>
            </a:endParaRPr>
          </a:p>
          <a:p>
            <a:pPr marL="379095" marR="5080" indent="-367030">
              <a:lnSpc>
                <a:spcPct val="114599"/>
              </a:lnSpc>
              <a:buChar char="●"/>
              <a:tabLst>
                <a:tab pos="379095" algn="l"/>
                <a:tab pos="379730" algn="l"/>
              </a:tabLst>
            </a:pPr>
            <a:r>
              <a:rPr sz="1800" dirty="0">
                <a:cs typeface="Arial"/>
              </a:rPr>
              <a:t>When</a:t>
            </a:r>
            <a:r>
              <a:rPr sz="1800" spc="95" dirty="0">
                <a:cs typeface="Arial"/>
              </a:rPr>
              <a:t> </a:t>
            </a:r>
            <a:r>
              <a:rPr sz="1800" spc="60" dirty="0">
                <a:cs typeface="Arial"/>
              </a:rPr>
              <a:t>procedural</a:t>
            </a:r>
            <a:r>
              <a:rPr sz="1800" spc="100" dirty="0">
                <a:cs typeface="Arial"/>
              </a:rPr>
              <a:t> </a:t>
            </a:r>
            <a:r>
              <a:rPr sz="1800" dirty="0">
                <a:cs typeface="Arial"/>
              </a:rPr>
              <a:t>languages</a:t>
            </a:r>
            <a:r>
              <a:rPr sz="1800" spc="110" dirty="0">
                <a:cs typeface="Arial"/>
              </a:rPr>
              <a:t> </a:t>
            </a:r>
            <a:r>
              <a:rPr sz="1800" dirty="0">
                <a:cs typeface="Arial"/>
              </a:rPr>
              <a:t>have</a:t>
            </a:r>
            <a:r>
              <a:rPr sz="1800" spc="105" dirty="0">
                <a:cs typeface="Arial"/>
              </a:rPr>
              <a:t> </a:t>
            </a:r>
            <a:r>
              <a:rPr sz="1800" dirty="0">
                <a:cs typeface="Arial"/>
              </a:rPr>
              <a:t>object-</a:t>
            </a:r>
            <a:r>
              <a:rPr sz="1800" spc="70" dirty="0">
                <a:cs typeface="Arial"/>
              </a:rPr>
              <a:t>oriented</a:t>
            </a:r>
            <a:r>
              <a:rPr sz="1800" spc="100" dirty="0">
                <a:cs typeface="Arial"/>
              </a:rPr>
              <a:t> </a:t>
            </a:r>
            <a:r>
              <a:rPr sz="1800" dirty="0">
                <a:cs typeface="Arial"/>
              </a:rPr>
              <a:t>extensions,</a:t>
            </a:r>
            <a:r>
              <a:rPr sz="1800" spc="105" dirty="0">
                <a:cs typeface="Arial"/>
              </a:rPr>
              <a:t> </a:t>
            </a:r>
            <a:r>
              <a:rPr sz="1800" spc="55" dirty="0">
                <a:cs typeface="Arial"/>
              </a:rPr>
              <a:t>they</a:t>
            </a:r>
            <a:r>
              <a:rPr sz="1800" spc="100" dirty="0">
                <a:cs typeface="Arial"/>
              </a:rPr>
              <a:t> </a:t>
            </a:r>
            <a:r>
              <a:rPr sz="1800" spc="40" dirty="0">
                <a:cs typeface="Arial"/>
              </a:rPr>
              <a:t>allow </a:t>
            </a:r>
            <a:r>
              <a:rPr sz="1800" dirty="0">
                <a:cs typeface="Arial"/>
              </a:rPr>
              <a:t>us </a:t>
            </a:r>
            <a:r>
              <a:rPr sz="1800" spc="105" dirty="0">
                <a:cs typeface="Arial"/>
              </a:rPr>
              <a:t>to</a:t>
            </a:r>
            <a:r>
              <a:rPr sz="1800" dirty="0">
                <a:cs typeface="Arial"/>
              </a:rPr>
              <a:t> </a:t>
            </a:r>
            <a:r>
              <a:rPr sz="1800" spc="55" dirty="0">
                <a:cs typeface="Arial"/>
              </a:rPr>
              <a:t>move</a:t>
            </a:r>
            <a:r>
              <a:rPr sz="1800" spc="5" dirty="0">
                <a:cs typeface="Arial"/>
              </a:rPr>
              <a:t> </a:t>
            </a:r>
            <a:r>
              <a:rPr sz="1800" spc="70" dirty="0">
                <a:cs typeface="Arial"/>
              </a:rPr>
              <a:t>in</a:t>
            </a:r>
            <a:r>
              <a:rPr sz="1800" spc="-5" dirty="0">
                <a:cs typeface="Arial"/>
              </a:rPr>
              <a:t> </a:t>
            </a:r>
            <a:r>
              <a:rPr sz="1800" dirty="0">
                <a:cs typeface="Arial"/>
              </a:rPr>
              <a:t>an an</a:t>
            </a:r>
            <a:r>
              <a:rPr sz="1800" spc="-5" dirty="0">
                <a:cs typeface="Arial"/>
              </a:rPr>
              <a:t> </a:t>
            </a:r>
            <a:r>
              <a:rPr sz="1800" dirty="0">
                <a:cs typeface="Arial"/>
              </a:rPr>
              <a:t>OO</a:t>
            </a:r>
            <a:r>
              <a:rPr sz="1800" spc="-5" dirty="0">
                <a:cs typeface="Arial"/>
              </a:rPr>
              <a:t> </a:t>
            </a:r>
            <a:r>
              <a:rPr sz="1800" spc="50" dirty="0">
                <a:cs typeface="Arial"/>
              </a:rPr>
              <a:t>direction</a:t>
            </a:r>
            <a:endParaRPr sz="1800" dirty="0">
              <a:cs typeface="Arial"/>
            </a:endParaRPr>
          </a:p>
          <a:p>
            <a:pPr marL="379095" marR="203835" indent="-367030">
              <a:lnSpc>
                <a:spcPct val="114599"/>
              </a:lnSpc>
              <a:buChar char="●"/>
              <a:tabLst>
                <a:tab pos="379095" algn="l"/>
                <a:tab pos="379730" algn="l"/>
              </a:tabLst>
            </a:pPr>
            <a:r>
              <a:rPr sz="1800" spc="60" dirty="0">
                <a:cs typeface="Arial"/>
              </a:rPr>
              <a:t>Group</a:t>
            </a:r>
            <a:r>
              <a:rPr sz="1800" spc="-10" dirty="0">
                <a:cs typeface="Arial"/>
              </a:rPr>
              <a:t> </a:t>
            </a:r>
            <a:r>
              <a:rPr sz="1800" spc="55" dirty="0">
                <a:cs typeface="Arial"/>
              </a:rPr>
              <a:t>related</a:t>
            </a:r>
            <a:r>
              <a:rPr sz="1800" spc="-5" dirty="0">
                <a:cs typeface="Arial"/>
              </a:rPr>
              <a:t> </a:t>
            </a:r>
            <a:r>
              <a:rPr sz="1800" spc="55" dirty="0">
                <a:cs typeface="Arial"/>
              </a:rPr>
              <a:t>functions</a:t>
            </a:r>
            <a:r>
              <a:rPr sz="1800" spc="5" dirty="0">
                <a:cs typeface="Arial"/>
              </a:rPr>
              <a:t> </a:t>
            </a:r>
            <a:r>
              <a:rPr sz="1800" spc="70" dirty="0">
                <a:cs typeface="Arial"/>
              </a:rPr>
              <a:t>in</a:t>
            </a:r>
            <a:r>
              <a:rPr sz="1800" spc="-5" dirty="0">
                <a:cs typeface="Arial"/>
              </a:rPr>
              <a:t> </a:t>
            </a:r>
            <a:r>
              <a:rPr sz="1800" spc="-20" dirty="0">
                <a:cs typeface="Arial"/>
              </a:rPr>
              <a:t>classes</a:t>
            </a:r>
            <a:r>
              <a:rPr sz="1800" dirty="0">
                <a:cs typeface="Arial"/>
              </a:rPr>
              <a:t> </a:t>
            </a:r>
            <a:r>
              <a:rPr sz="1800" spc="60" dirty="0">
                <a:cs typeface="Arial"/>
              </a:rPr>
              <a:t>and</a:t>
            </a:r>
            <a:r>
              <a:rPr sz="1800" spc="-5" dirty="0">
                <a:cs typeface="Arial"/>
              </a:rPr>
              <a:t> </a:t>
            </a:r>
            <a:r>
              <a:rPr sz="1800" spc="50" dirty="0">
                <a:cs typeface="Arial"/>
              </a:rPr>
              <a:t>extract</a:t>
            </a:r>
            <a:r>
              <a:rPr sz="1800" dirty="0">
                <a:cs typeface="Arial"/>
              </a:rPr>
              <a:t> </a:t>
            </a:r>
            <a:r>
              <a:rPr sz="1800" spc="70" dirty="0">
                <a:cs typeface="Arial"/>
              </a:rPr>
              <a:t>methods</a:t>
            </a:r>
            <a:r>
              <a:rPr sz="1800" dirty="0">
                <a:cs typeface="Arial"/>
              </a:rPr>
              <a:t> </a:t>
            </a:r>
            <a:r>
              <a:rPr sz="1800" spc="105" dirty="0">
                <a:cs typeface="Arial"/>
              </a:rPr>
              <a:t>to</a:t>
            </a:r>
            <a:r>
              <a:rPr sz="1800" dirty="0">
                <a:cs typeface="Arial"/>
              </a:rPr>
              <a:t> break</a:t>
            </a:r>
            <a:r>
              <a:rPr sz="1800" spc="-5" dirty="0">
                <a:cs typeface="Arial"/>
              </a:rPr>
              <a:t> </a:t>
            </a:r>
            <a:r>
              <a:rPr sz="1800" spc="55" dirty="0">
                <a:cs typeface="Arial"/>
              </a:rPr>
              <a:t>apart </a:t>
            </a:r>
            <a:r>
              <a:rPr sz="1800" spc="50" dirty="0">
                <a:cs typeface="Arial"/>
              </a:rPr>
              <a:t>tangled</a:t>
            </a:r>
            <a:r>
              <a:rPr sz="1800" spc="-35" dirty="0">
                <a:cs typeface="Arial"/>
              </a:rPr>
              <a:t> </a:t>
            </a:r>
            <a:r>
              <a:rPr sz="1800" spc="35" dirty="0">
                <a:cs typeface="Arial"/>
              </a:rPr>
              <a:t>responsibilities</a:t>
            </a:r>
            <a:endParaRPr sz="1800" dirty="0">
              <a:cs typeface="Arial"/>
            </a:endParaRPr>
          </a:p>
          <a:p>
            <a:pPr marL="379095" marR="46355" indent="-367030">
              <a:lnSpc>
                <a:spcPct val="114599"/>
              </a:lnSpc>
              <a:buChar char="●"/>
              <a:tabLst>
                <a:tab pos="379095" algn="l"/>
                <a:tab pos="379730" algn="l"/>
              </a:tabLst>
            </a:pPr>
            <a:r>
              <a:rPr sz="1800" spc="-35" dirty="0">
                <a:cs typeface="Arial"/>
              </a:rPr>
              <a:t>Pay</a:t>
            </a:r>
            <a:r>
              <a:rPr sz="1800" spc="-15" dirty="0">
                <a:cs typeface="Arial"/>
              </a:rPr>
              <a:t> </a:t>
            </a:r>
            <a:r>
              <a:rPr sz="1800" spc="75" dirty="0">
                <a:cs typeface="Arial"/>
              </a:rPr>
              <a:t>attention</a:t>
            </a:r>
            <a:r>
              <a:rPr sz="1800" spc="-15" dirty="0">
                <a:cs typeface="Arial"/>
              </a:rPr>
              <a:t> </a:t>
            </a:r>
            <a:r>
              <a:rPr sz="1800" spc="105" dirty="0">
                <a:cs typeface="Arial"/>
              </a:rPr>
              <a:t>to</a:t>
            </a:r>
            <a:r>
              <a:rPr sz="1800" spc="-10" dirty="0">
                <a:cs typeface="Arial"/>
              </a:rPr>
              <a:t> </a:t>
            </a:r>
            <a:r>
              <a:rPr sz="1800" spc="75" dirty="0">
                <a:cs typeface="Arial"/>
              </a:rPr>
              <a:t>the</a:t>
            </a:r>
            <a:r>
              <a:rPr sz="1800" spc="-5" dirty="0">
                <a:cs typeface="Arial"/>
              </a:rPr>
              <a:t> </a:t>
            </a:r>
            <a:r>
              <a:rPr sz="1800" dirty="0">
                <a:cs typeface="Arial"/>
              </a:rPr>
              <a:t>seams</a:t>
            </a:r>
            <a:r>
              <a:rPr sz="1800" spc="-10" dirty="0">
                <a:cs typeface="Arial"/>
              </a:rPr>
              <a:t> </a:t>
            </a:r>
            <a:r>
              <a:rPr sz="1800" spc="60" dirty="0">
                <a:cs typeface="Arial"/>
              </a:rPr>
              <a:t>procedural</a:t>
            </a:r>
            <a:r>
              <a:rPr sz="1800" spc="-15" dirty="0">
                <a:cs typeface="Arial"/>
              </a:rPr>
              <a:t> </a:t>
            </a:r>
            <a:r>
              <a:rPr sz="1800" dirty="0">
                <a:cs typeface="Arial"/>
              </a:rPr>
              <a:t>languages</a:t>
            </a:r>
            <a:r>
              <a:rPr sz="1800" spc="-5" dirty="0">
                <a:cs typeface="Arial"/>
              </a:rPr>
              <a:t> </a:t>
            </a:r>
            <a:r>
              <a:rPr sz="1800" spc="55" dirty="0">
                <a:cs typeface="Arial"/>
              </a:rPr>
              <a:t>present</a:t>
            </a:r>
            <a:r>
              <a:rPr sz="1800" spc="-10" dirty="0">
                <a:cs typeface="Arial"/>
              </a:rPr>
              <a:t> </a:t>
            </a:r>
            <a:r>
              <a:rPr sz="1800" spc="60" dirty="0">
                <a:cs typeface="Arial"/>
              </a:rPr>
              <a:t>and</a:t>
            </a:r>
            <a:r>
              <a:rPr sz="1800" spc="-15" dirty="0">
                <a:cs typeface="Arial"/>
              </a:rPr>
              <a:t> </a:t>
            </a:r>
            <a:r>
              <a:rPr sz="1800" dirty="0">
                <a:cs typeface="Arial"/>
              </a:rPr>
              <a:t>use</a:t>
            </a:r>
            <a:r>
              <a:rPr sz="1800" spc="-5" dirty="0">
                <a:cs typeface="Arial"/>
              </a:rPr>
              <a:t> </a:t>
            </a:r>
            <a:r>
              <a:rPr sz="1800" spc="75" dirty="0">
                <a:cs typeface="Arial"/>
              </a:rPr>
              <a:t>them </a:t>
            </a:r>
            <a:r>
              <a:rPr sz="1800" spc="105" dirty="0">
                <a:cs typeface="Arial"/>
              </a:rPr>
              <a:t>to</a:t>
            </a:r>
            <a:r>
              <a:rPr sz="1800" spc="40" dirty="0">
                <a:cs typeface="Arial"/>
              </a:rPr>
              <a:t> </a:t>
            </a:r>
            <a:r>
              <a:rPr sz="1800" dirty="0">
                <a:cs typeface="Arial"/>
              </a:rPr>
              <a:t>get</a:t>
            </a:r>
            <a:r>
              <a:rPr sz="1800" spc="45" dirty="0">
                <a:cs typeface="Arial"/>
              </a:rPr>
              <a:t> </a:t>
            </a:r>
            <a:r>
              <a:rPr sz="1800" spc="85" dirty="0">
                <a:cs typeface="Arial"/>
              </a:rPr>
              <a:t>more</a:t>
            </a:r>
            <a:r>
              <a:rPr sz="1800" spc="40" dirty="0">
                <a:cs typeface="Arial"/>
              </a:rPr>
              <a:t> </a:t>
            </a:r>
            <a:r>
              <a:rPr sz="1800" dirty="0">
                <a:cs typeface="Arial"/>
              </a:rPr>
              <a:t>tests</a:t>
            </a:r>
            <a:r>
              <a:rPr sz="1800" spc="45" dirty="0">
                <a:cs typeface="Arial"/>
              </a:rPr>
              <a:t> </a:t>
            </a:r>
            <a:r>
              <a:rPr sz="1800" spc="70" dirty="0">
                <a:cs typeface="Arial"/>
              </a:rPr>
              <a:t>in</a:t>
            </a:r>
            <a:r>
              <a:rPr sz="1800" spc="35" dirty="0">
                <a:cs typeface="Arial"/>
              </a:rPr>
              <a:t> </a:t>
            </a:r>
            <a:r>
              <a:rPr sz="1800" dirty="0">
                <a:cs typeface="Arial"/>
              </a:rPr>
              <a:t>place</a:t>
            </a:r>
            <a:r>
              <a:rPr sz="1800" spc="45" dirty="0">
                <a:cs typeface="Arial"/>
              </a:rPr>
              <a:t> </a:t>
            </a:r>
            <a:r>
              <a:rPr sz="1800" spc="60" dirty="0">
                <a:cs typeface="Arial"/>
              </a:rPr>
              <a:t>and</a:t>
            </a:r>
            <a:r>
              <a:rPr sz="1800" spc="35" dirty="0">
                <a:cs typeface="Arial"/>
              </a:rPr>
              <a:t> </a:t>
            </a:r>
            <a:r>
              <a:rPr sz="1800" spc="75" dirty="0">
                <a:cs typeface="Arial"/>
              </a:rPr>
              <a:t>better</a:t>
            </a:r>
            <a:r>
              <a:rPr sz="1800" spc="45" dirty="0">
                <a:cs typeface="Arial"/>
              </a:rPr>
              <a:t> </a:t>
            </a:r>
            <a:r>
              <a:rPr sz="1800" dirty="0">
                <a:cs typeface="Arial"/>
              </a:rPr>
              <a:t>designed</a:t>
            </a:r>
            <a:r>
              <a:rPr sz="1800" spc="35" dirty="0">
                <a:cs typeface="Arial"/>
              </a:rPr>
              <a:t> </a:t>
            </a:r>
            <a:r>
              <a:rPr sz="1800" spc="-20" dirty="0">
                <a:cs typeface="Arial"/>
              </a:rPr>
              <a:t>code</a:t>
            </a:r>
            <a:endParaRPr sz="1800" dirty="0">
              <a:cs typeface="Arial"/>
            </a:endParaRPr>
          </a:p>
        </p:txBody>
      </p:sp>
      <p:sp>
        <p:nvSpPr>
          <p:cNvPr id="5" name="TextBox 4">
            <a:extLst>
              <a:ext uri="{FF2B5EF4-FFF2-40B4-BE49-F238E27FC236}">
                <a16:creationId xmlns:a16="http://schemas.microsoft.com/office/drawing/2014/main" id="{9552FAA5-514A-4949-A29D-0B16D622FBC8}"/>
              </a:ext>
            </a:extLst>
          </p:cNvPr>
          <p:cNvSpPr txBox="1"/>
          <p:nvPr/>
        </p:nvSpPr>
        <p:spPr>
          <a:xfrm>
            <a:off x="762000" y="27024"/>
            <a:ext cx="51816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It’s All Object Oriented</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875620" y="841772"/>
            <a:ext cx="4665209" cy="1790700"/>
          </a:xfrm>
        </p:spPr>
        <p:txBody>
          <a:bodyPr/>
          <a:lstStyle/>
          <a:p>
            <a:r>
              <a:rPr lang="en-US" dirty="0"/>
              <a:t>Chapter 20</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875620" y="2701529"/>
            <a:ext cx="4665208" cy="1685414"/>
          </a:xfrm>
        </p:spPr>
        <p:txBody>
          <a:bodyPr>
            <a:normAutofit/>
          </a:bodyPr>
          <a:lstStyle/>
          <a:p>
            <a:r>
              <a:rPr lang="en-US" dirty="0"/>
              <a:t>This Class Is Too Big and I Don’t Want It to Get Any Bigger</a:t>
            </a:r>
          </a:p>
          <a:p>
            <a:endParaRPr lang="en-US" dirty="0"/>
          </a:p>
        </p:txBody>
      </p:sp>
    </p:spTree>
    <p:extLst>
      <p:ext uri="{BB962C8B-B14F-4D97-AF65-F5344CB8AC3E}">
        <p14:creationId xmlns:p14="http://schemas.microsoft.com/office/powerpoint/2010/main" val="373167023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4800" y="1276350"/>
            <a:ext cx="8159115" cy="2514022"/>
          </a:xfrm>
          <a:prstGeom prst="rect">
            <a:avLst/>
          </a:prstGeom>
        </p:spPr>
        <p:txBody>
          <a:bodyPr vert="horz" wrap="square" lIns="0" tIns="12700" rIns="0" bIns="0" rtlCol="0">
            <a:spAutoFit/>
          </a:bodyPr>
          <a:lstStyle/>
          <a:p>
            <a:pPr marL="379095" marR="37465" indent="-367030">
              <a:lnSpc>
                <a:spcPct val="114599"/>
              </a:lnSpc>
              <a:spcBef>
                <a:spcPts val="100"/>
              </a:spcBef>
              <a:buChar char="●"/>
              <a:tabLst>
                <a:tab pos="379095" algn="l"/>
                <a:tab pos="379730" algn="l"/>
              </a:tabLst>
            </a:pPr>
            <a:r>
              <a:rPr sz="2000" dirty="0">
                <a:cs typeface="Arial"/>
              </a:rPr>
              <a:t>The</a:t>
            </a:r>
            <a:r>
              <a:rPr sz="2000" spc="60" dirty="0">
                <a:cs typeface="Arial"/>
              </a:rPr>
              <a:t> </a:t>
            </a:r>
            <a:r>
              <a:rPr sz="2000" dirty="0">
                <a:cs typeface="Arial"/>
              </a:rPr>
              <a:t>key</a:t>
            </a:r>
            <a:r>
              <a:rPr sz="2000" spc="60" dirty="0">
                <a:cs typeface="Arial"/>
              </a:rPr>
              <a:t> </a:t>
            </a:r>
            <a:r>
              <a:rPr sz="2000" spc="55" dirty="0">
                <a:cs typeface="Arial"/>
              </a:rPr>
              <a:t>remedy </a:t>
            </a:r>
            <a:r>
              <a:rPr sz="2000" spc="100" dirty="0">
                <a:cs typeface="Arial"/>
              </a:rPr>
              <a:t>for</a:t>
            </a:r>
            <a:r>
              <a:rPr sz="2000" spc="65" dirty="0">
                <a:cs typeface="Arial"/>
              </a:rPr>
              <a:t> </a:t>
            </a:r>
            <a:r>
              <a:rPr sz="2000" dirty="0">
                <a:cs typeface="Arial"/>
              </a:rPr>
              <a:t>big</a:t>
            </a:r>
            <a:r>
              <a:rPr sz="2000" spc="60" dirty="0">
                <a:cs typeface="Arial"/>
              </a:rPr>
              <a:t> </a:t>
            </a:r>
            <a:r>
              <a:rPr sz="2000" spc="-20" dirty="0">
                <a:cs typeface="Arial"/>
              </a:rPr>
              <a:t>classes</a:t>
            </a:r>
            <a:r>
              <a:rPr sz="2000" spc="65" dirty="0">
                <a:cs typeface="Arial"/>
              </a:rPr>
              <a:t> </a:t>
            </a:r>
            <a:r>
              <a:rPr sz="2000" dirty="0">
                <a:cs typeface="Arial"/>
              </a:rPr>
              <a:t>is</a:t>
            </a:r>
            <a:r>
              <a:rPr sz="2000" spc="60" dirty="0">
                <a:cs typeface="Arial"/>
              </a:rPr>
              <a:t> </a:t>
            </a:r>
            <a:r>
              <a:rPr sz="2000" dirty="0">
                <a:cs typeface="Arial"/>
              </a:rPr>
              <a:t>refactoring.</a:t>
            </a:r>
            <a:r>
              <a:rPr sz="2000" spc="65" dirty="0">
                <a:cs typeface="Arial"/>
              </a:rPr>
              <a:t> It </a:t>
            </a:r>
            <a:r>
              <a:rPr sz="2000" dirty="0">
                <a:cs typeface="Arial"/>
              </a:rPr>
              <a:t>helps</a:t>
            </a:r>
            <a:r>
              <a:rPr sz="2000" spc="65" dirty="0">
                <a:cs typeface="Arial"/>
              </a:rPr>
              <a:t> </a:t>
            </a:r>
            <a:r>
              <a:rPr sz="2000" dirty="0">
                <a:cs typeface="Arial"/>
              </a:rPr>
              <a:t>break</a:t>
            </a:r>
            <a:r>
              <a:rPr sz="2000" spc="55" dirty="0">
                <a:cs typeface="Arial"/>
              </a:rPr>
              <a:t> </a:t>
            </a:r>
            <a:r>
              <a:rPr sz="2000" spc="85" dirty="0">
                <a:cs typeface="Arial"/>
              </a:rPr>
              <a:t>down</a:t>
            </a:r>
            <a:r>
              <a:rPr sz="2000" spc="60" dirty="0">
                <a:cs typeface="Arial"/>
              </a:rPr>
              <a:t> </a:t>
            </a:r>
            <a:r>
              <a:rPr sz="2000" spc="-10" dirty="0">
                <a:cs typeface="Arial"/>
              </a:rPr>
              <a:t>classes </a:t>
            </a:r>
            <a:r>
              <a:rPr sz="2000" spc="85" dirty="0">
                <a:cs typeface="Arial"/>
              </a:rPr>
              <a:t>into</a:t>
            </a:r>
            <a:r>
              <a:rPr sz="2000" spc="-25" dirty="0">
                <a:cs typeface="Arial"/>
              </a:rPr>
              <a:t> </a:t>
            </a:r>
            <a:r>
              <a:rPr sz="2000" dirty="0">
                <a:cs typeface="Arial"/>
              </a:rPr>
              <a:t>sets</a:t>
            </a:r>
            <a:r>
              <a:rPr sz="2000" spc="-25" dirty="0">
                <a:cs typeface="Arial"/>
              </a:rPr>
              <a:t> </a:t>
            </a:r>
            <a:r>
              <a:rPr sz="2000" spc="90" dirty="0">
                <a:cs typeface="Arial"/>
              </a:rPr>
              <a:t>of</a:t>
            </a:r>
            <a:r>
              <a:rPr sz="2000" spc="-30" dirty="0">
                <a:cs typeface="Arial"/>
              </a:rPr>
              <a:t> </a:t>
            </a:r>
            <a:r>
              <a:rPr sz="2000" spc="45" dirty="0">
                <a:cs typeface="Arial"/>
              </a:rPr>
              <a:t>smaller</a:t>
            </a:r>
            <a:r>
              <a:rPr sz="2000" spc="-25" dirty="0">
                <a:cs typeface="Arial"/>
              </a:rPr>
              <a:t> </a:t>
            </a:r>
            <a:r>
              <a:rPr sz="2000" spc="-10" dirty="0">
                <a:cs typeface="Arial"/>
              </a:rPr>
              <a:t>classes.</a:t>
            </a:r>
            <a:endParaRPr sz="2000" dirty="0">
              <a:cs typeface="Arial"/>
            </a:endParaRPr>
          </a:p>
          <a:p>
            <a:pPr marL="379095">
              <a:lnSpc>
                <a:spcPct val="100000"/>
              </a:lnSpc>
              <a:spcBef>
                <a:spcPts val="1890"/>
              </a:spcBef>
            </a:pPr>
            <a:r>
              <a:rPr sz="2000" dirty="0">
                <a:cs typeface="Arial"/>
              </a:rPr>
              <a:t>Single</a:t>
            </a:r>
            <a:r>
              <a:rPr sz="2000" spc="135" dirty="0">
                <a:cs typeface="Arial"/>
              </a:rPr>
              <a:t> </a:t>
            </a:r>
            <a:r>
              <a:rPr sz="2000" dirty="0">
                <a:cs typeface="Arial"/>
              </a:rPr>
              <a:t>Responsibility</a:t>
            </a:r>
            <a:r>
              <a:rPr sz="2000" spc="125" dirty="0">
                <a:cs typeface="Arial"/>
              </a:rPr>
              <a:t> </a:t>
            </a:r>
            <a:r>
              <a:rPr sz="2000" spc="-10" dirty="0">
                <a:cs typeface="Arial"/>
              </a:rPr>
              <a:t>Principle:</a:t>
            </a:r>
            <a:endParaRPr sz="2000" dirty="0">
              <a:cs typeface="Arial"/>
            </a:endParaRPr>
          </a:p>
          <a:p>
            <a:pPr marL="379095" marR="5080">
              <a:lnSpc>
                <a:spcPct val="114599"/>
              </a:lnSpc>
              <a:spcBef>
                <a:spcPts val="1575"/>
              </a:spcBef>
            </a:pPr>
            <a:r>
              <a:rPr sz="2000" dirty="0">
                <a:cs typeface="Arial"/>
              </a:rPr>
              <a:t>Every</a:t>
            </a:r>
            <a:r>
              <a:rPr sz="2000" spc="-20" dirty="0">
                <a:cs typeface="Arial"/>
              </a:rPr>
              <a:t> </a:t>
            </a:r>
            <a:r>
              <a:rPr sz="2000" spc="-10" dirty="0">
                <a:cs typeface="Arial"/>
              </a:rPr>
              <a:t>class</a:t>
            </a:r>
            <a:r>
              <a:rPr sz="2000" spc="-15" dirty="0">
                <a:cs typeface="Arial"/>
              </a:rPr>
              <a:t> </a:t>
            </a:r>
            <a:r>
              <a:rPr sz="2000" spc="55" dirty="0">
                <a:cs typeface="Arial"/>
              </a:rPr>
              <a:t>should</a:t>
            </a:r>
            <a:r>
              <a:rPr sz="2000" spc="-15" dirty="0">
                <a:cs typeface="Arial"/>
              </a:rPr>
              <a:t> </a:t>
            </a:r>
            <a:r>
              <a:rPr sz="2000" dirty="0">
                <a:cs typeface="Arial"/>
              </a:rPr>
              <a:t>have</a:t>
            </a:r>
            <a:r>
              <a:rPr sz="2000" spc="-15" dirty="0">
                <a:cs typeface="Arial"/>
              </a:rPr>
              <a:t> </a:t>
            </a:r>
            <a:r>
              <a:rPr sz="2000" dirty="0">
                <a:cs typeface="Arial"/>
              </a:rPr>
              <a:t>a</a:t>
            </a:r>
            <a:r>
              <a:rPr sz="2000" spc="-10" dirty="0">
                <a:cs typeface="Arial"/>
              </a:rPr>
              <a:t> </a:t>
            </a:r>
            <a:r>
              <a:rPr sz="2000" dirty="0">
                <a:cs typeface="Arial"/>
              </a:rPr>
              <a:t>single</a:t>
            </a:r>
            <a:r>
              <a:rPr sz="2000" spc="-15" dirty="0">
                <a:cs typeface="Arial"/>
              </a:rPr>
              <a:t> </a:t>
            </a:r>
            <a:r>
              <a:rPr sz="2000" spc="45" dirty="0">
                <a:cs typeface="Arial"/>
              </a:rPr>
              <a:t>responsibility:</a:t>
            </a:r>
            <a:r>
              <a:rPr sz="2000" spc="-15" dirty="0">
                <a:cs typeface="Arial"/>
              </a:rPr>
              <a:t> </a:t>
            </a:r>
            <a:r>
              <a:rPr sz="2000" spc="65" dirty="0">
                <a:cs typeface="Arial"/>
              </a:rPr>
              <a:t>It</a:t>
            </a:r>
            <a:r>
              <a:rPr sz="2000" spc="-10" dirty="0">
                <a:cs typeface="Arial"/>
              </a:rPr>
              <a:t> </a:t>
            </a:r>
            <a:r>
              <a:rPr sz="2000" spc="55" dirty="0">
                <a:cs typeface="Arial"/>
              </a:rPr>
              <a:t>should</a:t>
            </a:r>
            <a:r>
              <a:rPr sz="2000" spc="-20" dirty="0">
                <a:cs typeface="Arial"/>
              </a:rPr>
              <a:t> </a:t>
            </a:r>
            <a:r>
              <a:rPr sz="2000" dirty="0">
                <a:cs typeface="Arial"/>
              </a:rPr>
              <a:t>have</a:t>
            </a:r>
            <a:r>
              <a:rPr sz="2000" spc="-10" dirty="0">
                <a:cs typeface="Arial"/>
              </a:rPr>
              <a:t> </a:t>
            </a:r>
            <a:r>
              <a:rPr sz="2000" dirty="0">
                <a:cs typeface="Arial"/>
              </a:rPr>
              <a:t>a</a:t>
            </a:r>
            <a:r>
              <a:rPr sz="2000" spc="-15" dirty="0">
                <a:cs typeface="Arial"/>
              </a:rPr>
              <a:t> </a:t>
            </a:r>
            <a:r>
              <a:rPr sz="2000" spc="-10" dirty="0">
                <a:cs typeface="Arial"/>
              </a:rPr>
              <a:t>single </a:t>
            </a:r>
            <a:r>
              <a:rPr sz="2000" spc="60" dirty="0">
                <a:cs typeface="Arial"/>
              </a:rPr>
              <a:t>purpose</a:t>
            </a:r>
            <a:r>
              <a:rPr sz="2000" spc="15" dirty="0">
                <a:cs typeface="Arial"/>
              </a:rPr>
              <a:t> </a:t>
            </a:r>
            <a:r>
              <a:rPr sz="2000" spc="70" dirty="0">
                <a:cs typeface="Arial"/>
              </a:rPr>
              <a:t>in</a:t>
            </a:r>
            <a:r>
              <a:rPr sz="2000" spc="10" dirty="0">
                <a:cs typeface="Arial"/>
              </a:rPr>
              <a:t> </a:t>
            </a:r>
            <a:r>
              <a:rPr sz="2000" spc="75" dirty="0">
                <a:cs typeface="Arial"/>
              </a:rPr>
              <a:t>the</a:t>
            </a:r>
            <a:r>
              <a:rPr sz="2000" spc="15" dirty="0">
                <a:cs typeface="Arial"/>
              </a:rPr>
              <a:t> </a:t>
            </a:r>
            <a:r>
              <a:rPr sz="2000" dirty="0">
                <a:cs typeface="Arial"/>
              </a:rPr>
              <a:t>system,</a:t>
            </a:r>
            <a:r>
              <a:rPr sz="2000" spc="15" dirty="0">
                <a:cs typeface="Arial"/>
              </a:rPr>
              <a:t> </a:t>
            </a:r>
            <a:r>
              <a:rPr sz="2000" spc="60" dirty="0">
                <a:cs typeface="Arial"/>
              </a:rPr>
              <a:t>and</a:t>
            </a:r>
            <a:r>
              <a:rPr sz="2000" spc="10" dirty="0">
                <a:cs typeface="Arial"/>
              </a:rPr>
              <a:t> </a:t>
            </a:r>
            <a:r>
              <a:rPr sz="2000" spc="70" dirty="0">
                <a:cs typeface="Arial"/>
              </a:rPr>
              <a:t>there</a:t>
            </a:r>
            <a:r>
              <a:rPr sz="2000" spc="15" dirty="0">
                <a:cs typeface="Arial"/>
              </a:rPr>
              <a:t> </a:t>
            </a:r>
            <a:r>
              <a:rPr sz="2000" spc="55" dirty="0">
                <a:cs typeface="Arial"/>
              </a:rPr>
              <a:t>should</a:t>
            </a:r>
            <a:r>
              <a:rPr sz="2000" spc="10" dirty="0">
                <a:cs typeface="Arial"/>
              </a:rPr>
              <a:t> </a:t>
            </a:r>
            <a:r>
              <a:rPr sz="2000" dirty="0">
                <a:cs typeface="Arial"/>
              </a:rPr>
              <a:t>be</a:t>
            </a:r>
            <a:r>
              <a:rPr sz="2000" spc="15" dirty="0">
                <a:cs typeface="Arial"/>
              </a:rPr>
              <a:t> </a:t>
            </a:r>
            <a:r>
              <a:rPr sz="2000" spc="55" dirty="0">
                <a:cs typeface="Arial"/>
              </a:rPr>
              <a:t>only</a:t>
            </a:r>
            <a:r>
              <a:rPr sz="2000" spc="10" dirty="0">
                <a:cs typeface="Arial"/>
              </a:rPr>
              <a:t> </a:t>
            </a:r>
            <a:r>
              <a:rPr sz="2000" spc="55" dirty="0">
                <a:cs typeface="Arial"/>
              </a:rPr>
              <a:t>one</a:t>
            </a:r>
            <a:r>
              <a:rPr sz="2000" spc="15" dirty="0">
                <a:cs typeface="Arial"/>
              </a:rPr>
              <a:t> </a:t>
            </a:r>
            <a:r>
              <a:rPr sz="2000" dirty="0">
                <a:cs typeface="Arial"/>
              </a:rPr>
              <a:t>reason</a:t>
            </a:r>
            <a:r>
              <a:rPr sz="2000" spc="10" dirty="0">
                <a:cs typeface="Arial"/>
              </a:rPr>
              <a:t> </a:t>
            </a:r>
            <a:r>
              <a:rPr sz="2000" spc="105" dirty="0">
                <a:cs typeface="Arial"/>
              </a:rPr>
              <a:t>to</a:t>
            </a:r>
            <a:r>
              <a:rPr sz="2000" spc="15" dirty="0">
                <a:cs typeface="Arial"/>
              </a:rPr>
              <a:t> </a:t>
            </a:r>
            <a:r>
              <a:rPr sz="2000" dirty="0">
                <a:cs typeface="Arial"/>
              </a:rPr>
              <a:t>change</a:t>
            </a:r>
            <a:r>
              <a:rPr sz="2000" spc="15" dirty="0">
                <a:cs typeface="Arial"/>
              </a:rPr>
              <a:t> </a:t>
            </a:r>
            <a:r>
              <a:rPr sz="2000" spc="25" dirty="0">
                <a:cs typeface="Arial"/>
              </a:rPr>
              <a:t>it.</a:t>
            </a:r>
            <a:endParaRPr sz="2000" dirty="0">
              <a:cs typeface="Arial"/>
            </a:endParaRPr>
          </a:p>
        </p:txBody>
      </p:sp>
      <p:sp>
        <p:nvSpPr>
          <p:cNvPr id="5" name="TextBox 4">
            <a:extLst>
              <a:ext uri="{FF2B5EF4-FFF2-40B4-BE49-F238E27FC236}">
                <a16:creationId xmlns:a16="http://schemas.microsoft.com/office/drawing/2014/main" id="{CC3C2AE9-A6C5-49A1-A64D-138AC49C9440}"/>
              </a:ext>
            </a:extLst>
          </p:cNvPr>
          <p:cNvSpPr txBox="1"/>
          <p:nvPr/>
        </p:nvSpPr>
        <p:spPr>
          <a:xfrm>
            <a:off x="762000" y="12848"/>
            <a:ext cx="66294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Single Responsibility Principle </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4800" y="971550"/>
            <a:ext cx="8271509" cy="2745239"/>
          </a:xfrm>
          <a:prstGeom prst="rect">
            <a:avLst/>
          </a:prstGeom>
        </p:spPr>
        <p:txBody>
          <a:bodyPr vert="horz" wrap="square" lIns="0" tIns="66675" rIns="0" bIns="0" rtlCol="0">
            <a:spAutoFit/>
          </a:bodyPr>
          <a:lstStyle/>
          <a:p>
            <a:pPr marL="379095" indent="-367030">
              <a:lnSpc>
                <a:spcPct val="100000"/>
              </a:lnSpc>
              <a:spcBef>
                <a:spcPts val="525"/>
              </a:spcBef>
              <a:buChar char="●"/>
              <a:tabLst>
                <a:tab pos="379095" algn="l"/>
                <a:tab pos="379730" algn="l"/>
              </a:tabLst>
            </a:pPr>
            <a:r>
              <a:rPr dirty="0">
                <a:cs typeface="Arial"/>
              </a:rPr>
              <a:t>Heuristic</a:t>
            </a:r>
            <a:r>
              <a:rPr spc="135" dirty="0">
                <a:cs typeface="Arial"/>
              </a:rPr>
              <a:t> </a:t>
            </a:r>
            <a:r>
              <a:rPr dirty="0">
                <a:cs typeface="Arial"/>
              </a:rPr>
              <a:t>#1:</a:t>
            </a:r>
            <a:r>
              <a:rPr spc="140" dirty="0">
                <a:cs typeface="Arial"/>
              </a:rPr>
              <a:t> </a:t>
            </a:r>
            <a:r>
              <a:rPr spc="60" dirty="0">
                <a:cs typeface="Arial"/>
              </a:rPr>
              <a:t>Group</a:t>
            </a:r>
            <a:r>
              <a:rPr spc="135" dirty="0">
                <a:cs typeface="Arial"/>
              </a:rPr>
              <a:t> </a:t>
            </a:r>
            <a:r>
              <a:rPr spc="55" dirty="0">
                <a:cs typeface="Arial"/>
              </a:rPr>
              <a:t>Methods</a:t>
            </a:r>
            <a:endParaRPr dirty="0">
              <a:cs typeface="Arial"/>
            </a:endParaRPr>
          </a:p>
          <a:p>
            <a:pPr marL="836294" marR="5080" lvl="1" indent="-336550">
              <a:lnSpc>
                <a:spcPct val="116100"/>
              </a:lnSpc>
              <a:spcBef>
                <a:spcPts val="60"/>
              </a:spcBef>
              <a:buChar char="○"/>
              <a:tabLst>
                <a:tab pos="836294" algn="l"/>
                <a:tab pos="836930" algn="l"/>
              </a:tabLst>
            </a:pPr>
            <a:r>
              <a:rPr sz="1400" dirty="0">
                <a:cs typeface="Arial"/>
              </a:rPr>
              <a:t>Look</a:t>
            </a:r>
            <a:r>
              <a:rPr sz="1400" spc="30" dirty="0">
                <a:cs typeface="Arial"/>
              </a:rPr>
              <a:t> </a:t>
            </a:r>
            <a:r>
              <a:rPr sz="1400" spc="75" dirty="0">
                <a:cs typeface="Arial"/>
              </a:rPr>
              <a:t>for</a:t>
            </a:r>
            <a:r>
              <a:rPr sz="1400" spc="30" dirty="0">
                <a:cs typeface="Arial"/>
              </a:rPr>
              <a:t> </a:t>
            </a:r>
            <a:r>
              <a:rPr sz="1400" dirty="0">
                <a:cs typeface="Arial"/>
              </a:rPr>
              <a:t>similar</a:t>
            </a:r>
            <a:r>
              <a:rPr sz="1400" spc="30" dirty="0">
                <a:cs typeface="Arial"/>
              </a:rPr>
              <a:t> </a:t>
            </a:r>
            <a:r>
              <a:rPr sz="1400" spc="70" dirty="0">
                <a:cs typeface="Arial"/>
              </a:rPr>
              <a:t>method</a:t>
            </a:r>
            <a:r>
              <a:rPr sz="1400" spc="30" dirty="0">
                <a:cs typeface="Arial"/>
              </a:rPr>
              <a:t> </a:t>
            </a:r>
            <a:r>
              <a:rPr sz="1400" dirty="0">
                <a:cs typeface="Arial"/>
              </a:rPr>
              <a:t>names.</a:t>
            </a:r>
            <a:r>
              <a:rPr sz="1400" spc="30" dirty="0">
                <a:cs typeface="Arial"/>
              </a:rPr>
              <a:t> </a:t>
            </a:r>
            <a:r>
              <a:rPr sz="1400" dirty="0">
                <a:cs typeface="Arial"/>
              </a:rPr>
              <a:t>Write</a:t>
            </a:r>
            <a:r>
              <a:rPr sz="1400" spc="30" dirty="0">
                <a:cs typeface="Arial"/>
              </a:rPr>
              <a:t> </a:t>
            </a:r>
            <a:r>
              <a:rPr sz="1400" spc="65" dirty="0">
                <a:cs typeface="Arial"/>
              </a:rPr>
              <a:t>down</a:t>
            </a:r>
            <a:r>
              <a:rPr sz="1400" spc="30" dirty="0">
                <a:cs typeface="Arial"/>
              </a:rPr>
              <a:t> </a:t>
            </a:r>
            <a:r>
              <a:rPr sz="1400" dirty="0">
                <a:cs typeface="Arial"/>
              </a:rPr>
              <a:t>all</a:t>
            </a:r>
            <a:r>
              <a:rPr sz="1400" spc="30" dirty="0">
                <a:cs typeface="Arial"/>
              </a:rPr>
              <a:t> </a:t>
            </a:r>
            <a:r>
              <a:rPr sz="1400" spc="70" dirty="0">
                <a:cs typeface="Arial"/>
              </a:rPr>
              <a:t>of</a:t>
            </a:r>
            <a:r>
              <a:rPr sz="1400" spc="30" dirty="0">
                <a:cs typeface="Arial"/>
              </a:rPr>
              <a:t> </a:t>
            </a:r>
            <a:r>
              <a:rPr sz="1400" spc="55" dirty="0">
                <a:cs typeface="Arial"/>
              </a:rPr>
              <a:t>the</a:t>
            </a:r>
            <a:r>
              <a:rPr sz="1400" spc="30" dirty="0">
                <a:cs typeface="Arial"/>
              </a:rPr>
              <a:t> </a:t>
            </a:r>
            <a:r>
              <a:rPr sz="1400" spc="55" dirty="0">
                <a:cs typeface="Arial"/>
              </a:rPr>
              <a:t>methods</a:t>
            </a:r>
            <a:r>
              <a:rPr sz="1400" spc="30" dirty="0">
                <a:cs typeface="Arial"/>
              </a:rPr>
              <a:t> </a:t>
            </a:r>
            <a:r>
              <a:rPr sz="1400" spc="70" dirty="0">
                <a:cs typeface="Arial"/>
              </a:rPr>
              <a:t>on</a:t>
            </a:r>
            <a:r>
              <a:rPr sz="1400" spc="35" dirty="0">
                <a:cs typeface="Arial"/>
              </a:rPr>
              <a:t> </a:t>
            </a:r>
            <a:r>
              <a:rPr sz="1400" dirty="0">
                <a:cs typeface="Arial"/>
              </a:rPr>
              <a:t>a</a:t>
            </a:r>
            <a:r>
              <a:rPr sz="1400" spc="30" dirty="0">
                <a:cs typeface="Arial"/>
              </a:rPr>
              <a:t> </a:t>
            </a:r>
            <a:r>
              <a:rPr sz="1400" spc="-20" dirty="0">
                <a:cs typeface="Arial"/>
              </a:rPr>
              <a:t>class,</a:t>
            </a:r>
            <a:r>
              <a:rPr sz="1400" spc="30" dirty="0">
                <a:cs typeface="Arial"/>
              </a:rPr>
              <a:t> </a:t>
            </a:r>
            <a:r>
              <a:rPr sz="1400" dirty="0">
                <a:cs typeface="Arial"/>
              </a:rPr>
              <a:t>along</a:t>
            </a:r>
            <a:r>
              <a:rPr sz="1400" spc="30" dirty="0">
                <a:cs typeface="Arial"/>
              </a:rPr>
              <a:t> </a:t>
            </a:r>
            <a:r>
              <a:rPr sz="1400" spc="70" dirty="0">
                <a:cs typeface="Arial"/>
              </a:rPr>
              <a:t>with</a:t>
            </a:r>
            <a:r>
              <a:rPr sz="1400" spc="30" dirty="0">
                <a:cs typeface="Arial"/>
              </a:rPr>
              <a:t> </a:t>
            </a:r>
            <a:r>
              <a:rPr sz="1400" spc="50" dirty="0">
                <a:cs typeface="Arial"/>
              </a:rPr>
              <a:t>their </a:t>
            </a:r>
            <a:r>
              <a:rPr sz="1400" spc="-20" dirty="0">
                <a:cs typeface="Arial"/>
              </a:rPr>
              <a:t>access</a:t>
            </a:r>
            <a:r>
              <a:rPr sz="1400" spc="35" dirty="0">
                <a:cs typeface="Arial"/>
              </a:rPr>
              <a:t> </a:t>
            </a:r>
            <a:r>
              <a:rPr sz="1400" dirty="0">
                <a:cs typeface="Arial"/>
              </a:rPr>
              <a:t>types</a:t>
            </a:r>
            <a:r>
              <a:rPr sz="1400" spc="35" dirty="0">
                <a:cs typeface="Arial"/>
              </a:rPr>
              <a:t> </a:t>
            </a:r>
            <a:r>
              <a:rPr sz="1400" dirty="0">
                <a:cs typeface="Arial"/>
              </a:rPr>
              <a:t>(public,</a:t>
            </a:r>
            <a:r>
              <a:rPr sz="1400" spc="35" dirty="0">
                <a:cs typeface="Arial"/>
              </a:rPr>
              <a:t> </a:t>
            </a:r>
            <a:r>
              <a:rPr sz="1400" dirty="0">
                <a:cs typeface="Arial"/>
              </a:rPr>
              <a:t>private,</a:t>
            </a:r>
            <a:r>
              <a:rPr sz="1400" spc="40" dirty="0">
                <a:cs typeface="Arial"/>
              </a:rPr>
              <a:t> </a:t>
            </a:r>
            <a:r>
              <a:rPr sz="1400" dirty="0">
                <a:cs typeface="Arial"/>
              </a:rPr>
              <a:t>and</a:t>
            </a:r>
            <a:r>
              <a:rPr sz="1400" spc="35" dirty="0">
                <a:cs typeface="Arial"/>
              </a:rPr>
              <a:t> </a:t>
            </a:r>
            <a:r>
              <a:rPr sz="1400" dirty="0">
                <a:cs typeface="Arial"/>
              </a:rPr>
              <a:t>so</a:t>
            </a:r>
            <a:r>
              <a:rPr sz="1400" spc="35" dirty="0">
                <a:cs typeface="Arial"/>
              </a:rPr>
              <a:t> </a:t>
            </a:r>
            <a:r>
              <a:rPr sz="1400" dirty="0">
                <a:cs typeface="Arial"/>
              </a:rPr>
              <a:t>on),</a:t>
            </a:r>
            <a:r>
              <a:rPr sz="1400" spc="35" dirty="0">
                <a:cs typeface="Arial"/>
              </a:rPr>
              <a:t> </a:t>
            </a:r>
            <a:r>
              <a:rPr sz="1400" dirty="0">
                <a:cs typeface="Arial"/>
              </a:rPr>
              <a:t>and</a:t>
            </a:r>
            <a:r>
              <a:rPr sz="1400" spc="40" dirty="0">
                <a:cs typeface="Arial"/>
              </a:rPr>
              <a:t> </a:t>
            </a:r>
            <a:r>
              <a:rPr sz="1400" spc="65" dirty="0">
                <a:cs typeface="Arial"/>
              </a:rPr>
              <a:t>try</a:t>
            </a:r>
            <a:r>
              <a:rPr sz="1400" spc="35" dirty="0">
                <a:cs typeface="Arial"/>
              </a:rPr>
              <a:t> </a:t>
            </a:r>
            <a:r>
              <a:rPr sz="1400" spc="80" dirty="0">
                <a:cs typeface="Arial"/>
              </a:rPr>
              <a:t>to</a:t>
            </a:r>
            <a:r>
              <a:rPr sz="1400" spc="35" dirty="0">
                <a:cs typeface="Arial"/>
              </a:rPr>
              <a:t> </a:t>
            </a:r>
            <a:r>
              <a:rPr sz="1400" spc="60" dirty="0">
                <a:cs typeface="Arial"/>
              </a:rPr>
              <a:t>find</a:t>
            </a:r>
            <a:r>
              <a:rPr sz="1400" spc="35" dirty="0">
                <a:cs typeface="Arial"/>
              </a:rPr>
              <a:t> </a:t>
            </a:r>
            <a:r>
              <a:rPr sz="1400" dirty="0">
                <a:cs typeface="Arial"/>
              </a:rPr>
              <a:t>ones</a:t>
            </a:r>
            <a:r>
              <a:rPr sz="1400" spc="40" dirty="0">
                <a:cs typeface="Arial"/>
              </a:rPr>
              <a:t> </a:t>
            </a:r>
            <a:r>
              <a:rPr sz="1400" spc="65" dirty="0">
                <a:cs typeface="Arial"/>
              </a:rPr>
              <a:t>that</a:t>
            </a:r>
            <a:r>
              <a:rPr sz="1400" spc="35" dirty="0">
                <a:cs typeface="Arial"/>
              </a:rPr>
              <a:t> </a:t>
            </a:r>
            <a:r>
              <a:rPr sz="1400" dirty="0">
                <a:cs typeface="Arial"/>
              </a:rPr>
              <a:t>seem</a:t>
            </a:r>
            <a:r>
              <a:rPr sz="1400" spc="35" dirty="0">
                <a:cs typeface="Arial"/>
              </a:rPr>
              <a:t> </a:t>
            </a:r>
            <a:r>
              <a:rPr sz="1400" spc="80" dirty="0">
                <a:cs typeface="Arial"/>
              </a:rPr>
              <a:t>to</a:t>
            </a:r>
            <a:r>
              <a:rPr sz="1400" spc="40" dirty="0">
                <a:cs typeface="Arial"/>
              </a:rPr>
              <a:t> </a:t>
            </a:r>
            <a:r>
              <a:rPr sz="1400" dirty="0">
                <a:cs typeface="Arial"/>
              </a:rPr>
              <a:t>go</a:t>
            </a:r>
            <a:r>
              <a:rPr sz="1400" spc="35" dirty="0">
                <a:cs typeface="Arial"/>
              </a:rPr>
              <a:t> </a:t>
            </a:r>
            <a:r>
              <a:rPr sz="1400" spc="-10" dirty="0">
                <a:cs typeface="Arial"/>
              </a:rPr>
              <a:t>together.</a:t>
            </a:r>
            <a:endParaRPr sz="1400" dirty="0">
              <a:cs typeface="Arial"/>
            </a:endParaRPr>
          </a:p>
          <a:p>
            <a:pPr marL="379095" indent="-367030">
              <a:lnSpc>
                <a:spcPct val="100000"/>
              </a:lnSpc>
              <a:spcBef>
                <a:spcPts val="254"/>
              </a:spcBef>
              <a:buChar char="●"/>
              <a:tabLst>
                <a:tab pos="379095" algn="l"/>
                <a:tab pos="379730" algn="l"/>
              </a:tabLst>
            </a:pPr>
            <a:r>
              <a:rPr dirty="0">
                <a:cs typeface="Arial"/>
              </a:rPr>
              <a:t>Heuristic</a:t>
            </a:r>
            <a:r>
              <a:rPr spc="85" dirty="0">
                <a:cs typeface="Arial"/>
              </a:rPr>
              <a:t> </a:t>
            </a:r>
            <a:r>
              <a:rPr dirty="0">
                <a:cs typeface="Arial"/>
              </a:rPr>
              <a:t>#2:</a:t>
            </a:r>
            <a:r>
              <a:rPr spc="90" dirty="0">
                <a:cs typeface="Arial"/>
              </a:rPr>
              <a:t> </a:t>
            </a:r>
            <a:r>
              <a:rPr dirty="0">
                <a:cs typeface="Arial"/>
              </a:rPr>
              <a:t>Look</a:t>
            </a:r>
            <a:r>
              <a:rPr spc="85" dirty="0">
                <a:cs typeface="Arial"/>
              </a:rPr>
              <a:t> </a:t>
            </a:r>
            <a:r>
              <a:rPr spc="65" dirty="0">
                <a:cs typeface="Arial"/>
              </a:rPr>
              <a:t>at</a:t>
            </a:r>
            <a:r>
              <a:rPr spc="90" dirty="0">
                <a:cs typeface="Arial"/>
              </a:rPr>
              <a:t> </a:t>
            </a:r>
            <a:r>
              <a:rPr spc="55" dirty="0">
                <a:cs typeface="Arial"/>
              </a:rPr>
              <a:t>Hidden</a:t>
            </a:r>
            <a:r>
              <a:rPr spc="85" dirty="0">
                <a:cs typeface="Arial"/>
              </a:rPr>
              <a:t> </a:t>
            </a:r>
            <a:r>
              <a:rPr spc="55" dirty="0">
                <a:cs typeface="Arial"/>
              </a:rPr>
              <a:t>Methods</a:t>
            </a:r>
            <a:endParaRPr dirty="0">
              <a:cs typeface="Arial"/>
            </a:endParaRPr>
          </a:p>
          <a:p>
            <a:pPr marL="836294" marR="471170" lvl="1" indent="-336550">
              <a:lnSpc>
                <a:spcPct val="116100"/>
              </a:lnSpc>
              <a:spcBef>
                <a:spcPts val="60"/>
              </a:spcBef>
              <a:buChar char="○"/>
              <a:tabLst>
                <a:tab pos="836294" algn="l"/>
                <a:tab pos="836930" algn="l"/>
              </a:tabLst>
            </a:pPr>
            <a:r>
              <a:rPr sz="1400" spc="-25" dirty="0">
                <a:cs typeface="Arial"/>
              </a:rPr>
              <a:t>Pay</a:t>
            </a:r>
            <a:r>
              <a:rPr sz="1400" spc="40" dirty="0">
                <a:cs typeface="Arial"/>
              </a:rPr>
              <a:t> </a:t>
            </a:r>
            <a:r>
              <a:rPr sz="1400" spc="55" dirty="0">
                <a:cs typeface="Arial"/>
              </a:rPr>
              <a:t>attention</a:t>
            </a:r>
            <a:r>
              <a:rPr sz="1400" spc="45" dirty="0">
                <a:cs typeface="Arial"/>
              </a:rPr>
              <a:t> </a:t>
            </a:r>
            <a:r>
              <a:rPr sz="1400" spc="80" dirty="0">
                <a:cs typeface="Arial"/>
              </a:rPr>
              <a:t>to</a:t>
            </a:r>
            <a:r>
              <a:rPr sz="1400" spc="40" dirty="0">
                <a:cs typeface="Arial"/>
              </a:rPr>
              <a:t> </a:t>
            </a:r>
            <a:r>
              <a:rPr sz="1400" dirty="0">
                <a:cs typeface="Arial"/>
              </a:rPr>
              <a:t>private</a:t>
            </a:r>
            <a:r>
              <a:rPr sz="1400" spc="45" dirty="0">
                <a:cs typeface="Arial"/>
              </a:rPr>
              <a:t> </a:t>
            </a:r>
            <a:r>
              <a:rPr sz="1400" dirty="0">
                <a:cs typeface="Arial"/>
              </a:rPr>
              <a:t>and</a:t>
            </a:r>
            <a:r>
              <a:rPr sz="1400" spc="45" dirty="0">
                <a:cs typeface="Arial"/>
              </a:rPr>
              <a:t> </a:t>
            </a:r>
            <a:r>
              <a:rPr sz="1400" spc="50" dirty="0">
                <a:cs typeface="Arial"/>
              </a:rPr>
              <a:t>protected</a:t>
            </a:r>
            <a:r>
              <a:rPr sz="1400" spc="40" dirty="0">
                <a:cs typeface="Arial"/>
              </a:rPr>
              <a:t> </a:t>
            </a:r>
            <a:r>
              <a:rPr sz="1400" dirty="0">
                <a:cs typeface="Arial"/>
              </a:rPr>
              <a:t>methods.</a:t>
            </a:r>
            <a:r>
              <a:rPr sz="1400" spc="45" dirty="0">
                <a:cs typeface="Arial"/>
              </a:rPr>
              <a:t> </a:t>
            </a:r>
            <a:r>
              <a:rPr sz="1400" dirty="0">
                <a:cs typeface="Arial"/>
              </a:rPr>
              <a:t>If</a:t>
            </a:r>
            <a:r>
              <a:rPr sz="1400" spc="45" dirty="0">
                <a:cs typeface="Arial"/>
              </a:rPr>
              <a:t> </a:t>
            </a:r>
            <a:r>
              <a:rPr sz="1400" dirty="0">
                <a:cs typeface="Arial"/>
              </a:rPr>
              <a:t>a</a:t>
            </a:r>
            <a:r>
              <a:rPr sz="1400" spc="40" dirty="0">
                <a:cs typeface="Arial"/>
              </a:rPr>
              <a:t> </a:t>
            </a:r>
            <a:r>
              <a:rPr sz="1400" spc="-10" dirty="0">
                <a:cs typeface="Arial"/>
              </a:rPr>
              <a:t>class</a:t>
            </a:r>
            <a:r>
              <a:rPr sz="1400" spc="45" dirty="0">
                <a:cs typeface="Arial"/>
              </a:rPr>
              <a:t> </a:t>
            </a:r>
            <a:r>
              <a:rPr sz="1400" dirty="0">
                <a:cs typeface="Arial"/>
              </a:rPr>
              <a:t>has</a:t>
            </a:r>
            <a:r>
              <a:rPr sz="1400" spc="45" dirty="0">
                <a:cs typeface="Arial"/>
              </a:rPr>
              <a:t> </a:t>
            </a:r>
            <a:r>
              <a:rPr sz="1400" dirty="0">
                <a:cs typeface="Arial"/>
              </a:rPr>
              <a:t>many</a:t>
            </a:r>
            <a:r>
              <a:rPr sz="1400" spc="40" dirty="0">
                <a:cs typeface="Arial"/>
              </a:rPr>
              <a:t> </a:t>
            </a:r>
            <a:r>
              <a:rPr sz="1400" spc="70" dirty="0">
                <a:cs typeface="Arial"/>
              </a:rPr>
              <a:t>of</a:t>
            </a:r>
            <a:r>
              <a:rPr sz="1400" spc="45" dirty="0">
                <a:cs typeface="Arial"/>
              </a:rPr>
              <a:t> </a:t>
            </a:r>
            <a:r>
              <a:rPr sz="1400" spc="50" dirty="0">
                <a:cs typeface="Arial"/>
              </a:rPr>
              <a:t>them,</a:t>
            </a:r>
            <a:r>
              <a:rPr sz="1400" spc="40" dirty="0">
                <a:cs typeface="Arial"/>
              </a:rPr>
              <a:t> </a:t>
            </a:r>
            <a:r>
              <a:rPr sz="1400" spc="70" dirty="0">
                <a:cs typeface="Arial"/>
              </a:rPr>
              <a:t>it</a:t>
            </a:r>
            <a:r>
              <a:rPr sz="1400" spc="45" dirty="0">
                <a:cs typeface="Arial"/>
              </a:rPr>
              <a:t> </a:t>
            </a:r>
            <a:r>
              <a:rPr sz="1400" spc="50" dirty="0">
                <a:cs typeface="Arial"/>
              </a:rPr>
              <a:t>often </a:t>
            </a:r>
            <a:r>
              <a:rPr sz="1400" dirty="0">
                <a:cs typeface="Arial"/>
              </a:rPr>
              <a:t>indicates</a:t>
            </a:r>
            <a:r>
              <a:rPr sz="1400" spc="5" dirty="0">
                <a:cs typeface="Arial"/>
              </a:rPr>
              <a:t> </a:t>
            </a:r>
            <a:r>
              <a:rPr sz="1400" spc="65" dirty="0">
                <a:cs typeface="Arial"/>
              </a:rPr>
              <a:t>that</a:t>
            </a:r>
            <a:r>
              <a:rPr sz="1400" spc="10" dirty="0">
                <a:cs typeface="Arial"/>
              </a:rPr>
              <a:t> </a:t>
            </a:r>
            <a:r>
              <a:rPr sz="1400" spc="55" dirty="0">
                <a:cs typeface="Arial"/>
              </a:rPr>
              <a:t>there</a:t>
            </a:r>
            <a:r>
              <a:rPr sz="1400" spc="10" dirty="0">
                <a:cs typeface="Arial"/>
              </a:rPr>
              <a:t> </a:t>
            </a:r>
            <a:r>
              <a:rPr sz="1400" dirty="0">
                <a:cs typeface="Arial"/>
              </a:rPr>
              <a:t>is</a:t>
            </a:r>
            <a:r>
              <a:rPr sz="1400" spc="5" dirty="0">
                <a:cs typeface="Arial"/>
              </a:rPr>
              <a:t> </a:t>
            </a:r>
            <a:r>
              <a:rPr sz="1400" spc="55" dirty="0">
                <a:cs typeface="Arial"/>
              </a:rPr>
              <a:t>another</a:t>
            </a:r>
            <a:r>
              <a:rPr sz="1400" spc="10" dirty="0">
                <a:cs typeface="Arial"/>
              </a:rPr>
              <a:t> </a:t>
            </a:r>
            <a:r>
              <a:rPr sz="1400" spc="-10" dirty="0">
                <a:cs typeface="Arial"/>
              </a:rPr>
              <a:t>class</a:t>
            </a:r>
            <a:r>
              <a:rPr sz="1400" spc="10" dirty="0">
                <a:cs typeface="Arial"/>
              </a:rPr>
              <a:t> </a:t>
            </a:r>
            <a:r>
              <a:rPr sz="1400" spc="55" dirty="0">
                <a:cs typeface="Arial"/>
              </a:rPr>
              <a:t>in</a:t>
            </a:r>
            <a:r>
              <a:rPr sz="1400" spc="5" dirty="0">
                <a:cs typeface="Arial"/>
              </a:rPr>
              <a:t> </a:t>
            </a:r>
            <a:r>
              <a:rPr sz="1400" spc="55" dirty="0">
                <a:cs typeface="Arial"/>
              </a:rPr>
              <a:t>the</a:t>
            </a:r>
            <a:r>
              <a:rPr sz="1400" spc="10" dirty="0">
                <a:cs typeface="Arial"/>
              </a:rPr>
              <a:t> </a:t>
            </a:r>
            <a:r>
              <a:rPr sz="1400" spc="-10" dirty="0">
                <a:cs typeface="Arial"/>
              </a:rPr>
              <a:t>class</a:t>
            </a:r>
            <a:r>
              <a:rPr sz="1400" spc="10" dirty="0">
                <a:cs typeface="Arial"/>
              </a:rPr>
              <a:t> </a:t>
            </a:r>
            <a:r>
              <a:rPr sz="1400" dirty="0">
                <a:cs typeface="Arial"/>
              </a:rPr>
              <a:t>dying</a:t>
            </a:r>
            <a:r>
              <a:rPr sz="1400" spc="5" dirty="0">
                <a:cs typeface="Arial"/>
              </a:rPr>
              <a:t> </a:t>
            </a:r>
            <a:r>
              <a:rPr sz="1400" spc="80" dirty="0">
                <a:cs typeface="Arial"/>
              </a:rPr>
              <a:t>to</a:t>
            </a:r>
            <a:r>
              <a:rPr sz="1400" spc="10" dirty="0">
                <a:cs typeface="Arial"/>
              </a:rPr>
              <a:t> </a:t>
            </a:r>
            <a:r>
              <a:rPr sz="1400" dirty="0">
                <a:cs typeface="Arial"/>
              </a:rPr>
              <a:t>get</a:t>
            </a:r>
            <a:r>
              <a:rPr sz="1400" spc="10" dirty="0">
                <a:cs typeface="Arial"/>
              </a:rPr>
              <a:t> </a:t>
            </a:r>
            <a:r>
              <a:rPr sz="1400" spc="35" dirty="0">
                <a:cs typeface="Arial"/>
              </a:rPr>
              <a:t>out.</a:t>
            </a:r>
            <a:endParaRPr sz="1400" dirty="0">
              <a:cs typeface="Arial"/>
            </a:endParaRPr>
          </a:p>
          <a:p>
            <a:pPr marL="379095" indent="-367030">
              <a:lnSpc>
                <a:spcPct val="100000"/>
              </a:lnSpc>
              <a:spcBef>
                <a:spcPts val="254"/>
              </a:spcBef>
              <a:buChar char="●"/>
              <a:tabLst>
                <a:tab pos="379095" algn="l"/>
                <a:tab pos="379730" algn="l"/>
              </a:tabLst>
            </a:pPr>
            <a:r>
              <a:rPr dirty="0">
                <a:cs typeface="Arial"/>
              </a:rPr>
              <a:t>Heuristic</a:t>
            </a:r>
            <a:r>
              <a:rPr spc="75" dirty="0">
                <a:cs typeface="Arial"/>
              </a:rPr>
              <a:t> </a:t>
            </a:r>
            <a:r>
              <a:rPr dirty="0">
                <a:cs typeface="Arial"/>
              </a:rPr>
              <a:t>#3:</a:t>
            </a:r>
            <a:r>
              <a:rPr spc="75" dirty="0">
                <a:cs typeface="Arial"/>
              </a:rPr>
              <a:t> </a:t>
            </a:r>
            <a:r>
              <a:rPr dirty="0">
                <a:cs typeface="Arial"/>
              </a:rPr>
              <a:t>Look</a:t>
            </a:r>
            <a:r>
              <a:rPr spc="70" dirty="0">
                <a:cs typeface="Arial"/>
              </a:rPr>
              <a:t> </a:t>
            </a:r>
            <a:r>
              <a:rPr spc="100" dirty="0">
                <a:cs typeface="Arial"/>
              </a:rPr>
              <a:t>for</a:t>
            </a:r>
            <a:r>
              <a:rPr spc="80" dirty="0">
                <a:cs typeface="Arial"/>
              </a:rPr>
              <a:t> </a:t>
            </a:r>
            <a:r>
              <a:rPr dirty="0">
                <a:cs typeface="Arial"/>
              </a:rPr>
              <a:t>Decisions</a:t>
            </a:r>
            <a:r>
              <a:rPr spc="75" dirty="0">
                <a:cs typeface="Arial"/>
              </a:rPr>
              <a:t> </a:t>
            </a:r>
            <a:r>
              <a:rPr dirty="0">
                <a:cs typeface="Arial"/>
              </a:rPr>
              <a:t>That</a:t>
            </a:r>
            <a:r>
              <a:rPr spc="80" dirty="0">
                <a:cs typeface="Arial"/>
              </a:rPr>
              <a:t> </a:t>
            </a:r>
            <a:r>
              <a:rPr dirty="0">
                <a:cs typeface="Arial"/>
              </a:rPr>
              <a:t>Can</a:t>
            </a:r>
            <a:r>
              <a:rPr spc="70" dirty="0">
                <a:cs typeface="Arial"/>
              </a:rPr>
              <a:t> </a:t>
            </a:r>
            <a:r>
              <a:rPr spc="-10" dirty="0">
                <a:cs typeface="Arial"/>
              </a:rPr>
              <a:t>Change</a:t>
            </a:r>
            <a:endParaRPr dirty="0">
              <a:cs typeface="Arial"/>
            </a:endParaRPr>
          </a:p>
          <a:p>
            <a:pPr marL="836294" marR="19685" lvl="1" indent="-336550">
              <a:lnSpc>
                <a:spcPct val="116100"/>
              </a:lnSpc>
              <a:spcBef>
                <a:spcPts val="60"/>
              </a:spcBef>
              <a:buChar char="○"/>
              <a:tabLst>
                <a:tab pos="836294" algn="l"/>
                <a:tab pos="836930" algn="l"/>
              </a:tabLst>
            </a:pPr>
            <a:r>
              <a:rPr sz="1400" dirty="0">
                <a:cs typeface="Arial"/>
              </a:rPr>
              <a:t>Look</a:t>
            </a:r>
            <a:r>
              <a:rPr sz="1400" spc="55" dirty="0">
                <a:cs typeface="Arial"/>
              </a:rPr>
              <a:t> </a:t>
            </a:r>
            <a:r>
              <a:rPr sz="1400" spc="75" dirty="0">
                <a:cs typeface="Arial"/>
              </a:rPr>
              <a:t>for</a:t>
            </a:r>
            <a:r>
              <a:rPr sz="1400" spc="60" dirty="0">
                <a:cs typeface="Arial"/>
              </a:rPr>
              <a:t> </a:t>
            </a:r>
            <a:r>
              <a:rPr sz="1400" dirty="0">
                <a:cs typeface="Arial"/>
              </a:rPr>
              <a:t>decisions—</a:t>
            </a:r>
            <a:r>
              <a:rPr sz="1400" spc="75" dirty="0">
                <a:cs typeface="Arial"/>
              </a:rPr>
              <a:t>not</a:t>
            </a:r>
            <a:r>
              <a:rPr sz="1400" spc="60" dirty="0">
                <a:cs typeface="Arial"/>
              </a:rPr>
              <a:t> </a:t>
            </a:r>
            <a:r>
              <a:rPr sz="1400" dirty="0">
                <a:cs typeface="Arial"/>
              </a:rPr>
              <a:t>decisions</a:t>
            </a:r>
            <a:r>
              <a:rPr sz="1400" spc="55" dirty="0">
                <a:cs typeface="Arial"/>
              </a:rPr>
              <a:t> </a:t>
            </a:r>
            <a:r>
              <a:rPr sz="1400" spc="65" dirty="0">
                <a:cs typeface="Arial"/>
              </a:rPr>
              <a:t>that</a:t>
            </a:r>
            <a:r>
              <a:rPr sz="1400" spc="60" dirty="0">
                <a:cs typeface="Arial"/>
              </a:rPr>
              <a:t> </a:t>
            </a:r>
            <a:r>
              <a:rPr sz="1400" dirty="0">
                <a:cs typeface="Arial"/>
              </a:rPr>
              <a:t>you</a:t>
            </a:r>
            <a:r>
              <a:rPr sz="1400" spc="60" dirty="0">
                <a:cs typeface="Arial"/>
              </a:rPr>
              <a:t> </a:t>
            </a:r>
            <a:r>
              <a:rPr sz="1400" dirty="0">
                <a:cs typeface="Arial"/>
              </a:rPr>
              <a:t>are</a:t>
            </a:r>
            <a:r>
              <a:rPr sz="1400" spc="60" dirty="0">
                <a:cs typeface="Arial"/>
              </a:rPr>
              <a:t> </a:t>
            </a:r>
            <a:r>
              <a:rPr sz="1400" dirty="0">
                <a:cs typeface="Arial"/>
              </a:rPr>
              <a:t>making</a:t>
            </a:r>
            <a:r>
              <a:rPr sz="1400" spc="55" dirty="0">
                <a:cs typeface="Arial"/>
              </a:rPr>
              <a:t> in</a:t>
            </a:r>
            <a:r>
              <a:rPr sz="1400" spc="60" dirty="0">
                <a:cs typeface="Arial"/>
              </a:rPr>
              <a:t> </a:t>
            </a:r>
            <a:r>
              <a:rPr sz="1400" spc="55" dirty="0">
                <a:cs typeface="Arial"/>
              </a:rPr>
              <a:t>the</a:t>
            </a:r>
            <a:r>
              <a:rPr sz="1400" spc="60" dirty="0">
                <a:cs typeface="Arial"/>
              </a:rPr>
              <a:t> </a:t>
            </a:r>
            <a:r>
              <a:rPr sz="1400" dirty="0">
                <a:cs typeface="Arial"/>
              </a:rPr>
              <a:t>code,</a:t>
            </a:r>
            <a:r>
              <a:rPr sz="1400" spc="60" dirty="0">
                <a:cs typeface="Arial"/>
              </a:rPr>
              <a:t> </a:t>
            </a:r>
            <a:r>
              <a:rPr sz="1400" spc="80" dirty="0">
                <a:cs typeface="Arial"/>
              </a:rPr>
              <a:t>but</a:t>
            </a:r>
            <a:r>
              <a:rPr sz="1400" spc="55" dirty="0">
                <a:cs typeface="Arial"/>
              </a:rPr>
              <a:t> </a:t>
            </a:r>
            <a:r>
              <a:rPr sz="1400" dirty="0">
                <a:cs typeface="Arial"/>
              </a:rPr>
              <a:t>decisions</a:t>
            </a:r>
            <a:r>
              <a:rPr sz="1400" spc="60" dirty="0">
                <a:cs typeface="Arial"/>
              </a:rPr>
              <a:t> </a:t>
            </a:r>
            <a:r>
              <a:rPr sz="1400" spc="45" dirty="0">
                <a:cs typeface="Arial"/>
              </a:rPr>
              <a:t>that </a:t>
            </a:r>
            <a:r>
              <a:rPr sz="1400" dirty="0">
                <a:cs typeface="Arial"/>
              </a:rPr>
              <a:t>you’ve</a:t>
            </a:r>
            <a:r>
              <a:rPr sz="1400" spc="80" dirty="0">
                <a:cs typeface="Arial"/>
              </a:rPr>
              <a:t> </a:t>
            </a:r>
            <a:r>
              <a:rPr sz="1400" dirty="0">
                <a:cs typeface="Arial"/>
              </a:rPr>
              <a:t>already</a:t>
            </a:r>
            <a:r>
              <a:rPr sz="1400" spc="85" dirty="0">
                <a:cs typeface="Arial"/>
              </a:rPr>
              <a:t> </a:t>
            </a:r>
            <a:r>
              <a:rPr sz="1400" dirty="0">
                <a:cs typeface="Arial"/>
              </a:rPr>
              <a:t>made.</a:t>
            </a:r>
            <a:r>
              <a:rPr sz="1400" spc="85" dirty="0">
                <a:cs typeface="Arial"/>
              </a:rPr>
              <a:t> </a:t>
            </a:r>
            <a:r>
              <a:rPr sz="1400" dirty="0">
                <a:cs typeface="Arial"/>
              </a:rPr>
              <a:t>Is</a:t>
            </a:r>
            <a:r>
              <a:rPr sz="1400" spc="85" dirty="0">
                <a:cs typeface="Arial"/>
              </a:rPr>
              <a:t> </a:t>
            </a:r>
            <a:r>
              <a:rPr sz="1400" spc="55" dirty="0">
                <a:cs typeface="Arial"/>
              </a:rPr>
              <a:t>there</a:t>
            </a:r>
            <a:r>
              <a:rPr sz="1400" spc="85" dirty="0">
                <a:cs typeface="Arial"/>
              </a:rPr>
              <a:t> </a:t>
            </a:r>
            <a:r>
              <a:rPr sz="1400" dirty="0">
                <a:cs typeface="Arial"/>
              </a:rPr>
              <a:t>some</a:t>
            </a:r>
            <a:r>
              <a:rPr sz="1400" spc="80" dirty="0">
                <a:cs typeface="Arial"/>
              </a:rPr>
              <a:t> </a:t>
            </a:r>
            <a:r>
              <a:rPr sz="1400" dirty="0">
                <a:cs typeface="Arial"/>
              </a:rPr>
              <a:t>way</a:t>
            </a:r>
            <a:r>
              <a:rPr sz="1400" spc="85" dirty="0">
                <a:cs typeface="Arial"/>
              </a:rPr>
              <a:t> </a:t>
            </a:r>
            <a:r>
              <a:rPr sz="1400" spc="70" dirty="0">
                <a:cs typeface="Arial"/>
              </a:rPr>
              <a:t>of</a:t>
            </a:r>
            <a:r>
              <a:rPr sz="1400" spc="85" dirty="0">
                <a:cs typeface="Arial"/>
              </a:rPr>
              <a:t> </a:t>
            </a:r>
            <a:r>
              <a:rPr sz="1400" dirty="0">
                <a:cs typeface="Arial"/>
              </a:rPr>
              <a:t>doing</a:t>
            </a:r>
            <a:r>
              <a:rPr sz="1400" spc="85" dirty="0">
                <a:cs typeface="Arial"/>
              </a:rPr>
              <a:t> </a:t>
            </a:r>
            <a:r>
              <a:rPr sz="1400" dirty="0">
                <a:cs typeface="Arial"/>
              </a:rPr>
              <a:t>something</a:t>
            </a:r>
            <a:r>
              <a:rPr sz="1400" spc="85" dirty="0">
                <a:cs typeface="Arial"/>
              </a:rPr>
              <a:t> </a:t>
            </a:r>
            <a:r>
              <a:rPr sz="1400" dirty="0">
                <a:cs typeface="Arial"/>
              </a:rPr>
              <a:t>(talking</a:t>
            </a:r>
            <a:r>
              <a:rPr sz="1400" spc="80" dirty="0">
                <a:cs typeface="Arial"/>
              </a:rPr>
              <a:t> to</a:t>
            </a:r>
            <a:r>
              <a:rPr sz="1400" spc="85" dirty="0">
                <a:cs typeface="Arial"/>
              </a:rPr>
              <a:t> </a:t>
            </a:r>
            <a:r>
              <a:rPr sz="1400" dirty="0">
                <a:cs typeface="Arial"/>
              </a:rPr>
              <a:t>a</a:t>
            </a:r>
            <a:r>
              <a:rPr sz="1400" spc="85" dirty="0">
                <a:cs typeface="Arial"/>
              </a:rPr>
              <a:t> </a:t>
            </a:r>
            <a:r>
              <a:rPr sz="1400" dirty="0">
                <a:cs typeface="Arial"/>
              </a:rPr>
              <a:t>database,</a:t>
            </a:r>
            <a:r>
              <a:rPr sz="1400" spc="85" dirty="0">
                <a:cs typeface="Arial"/>
              </a:rPr>
              <a:t> </a:t>
            </a:r>
            <a:r>
              <a:rPr sz="1400" spc="-10" dirty="0">
                <a:cs typeface="Arial"/>
              </a:rPr>
              <a:t>talking </a:t>
            </a:r>
            <a:r>
              <a:rPr sz="1400" spc="80" dirty="0">
                <a:cs typeface="Arial"/>
              </a:rPr>
              <a:t>to</a:t>
            </a:r>
            <a:r>
              <a:rPr sz="1400" spc="45" dirty="0">
                <a:cs typeface="Arial"/>
              </a:rPr>
              <a:t> </a:t>
            </a:r>
            <a:r>
              <a:rPr sz="1400" spc="55" dirty="0">
                <a:cs typeface="Arial"/>
              </a:rPr>
              <a:t>another</a:t>
            </a:r>
            <a:r>
              <a:rPr sz="1400" spc="45" dirty="0">
                <a:cs typeface="Arial"/>
              </a:rPr>
              <a:t> </a:t>
            </a:r>
            <a:r>
              <a:rPr sz="1400" dirty="0">
                <a:cs typeface="Arial"/>
              </a:rPr>
              <a:t>set</a:t>
            </a:r>
            <a:r>
              <a:rPr sz="1400" spc="50" dirty="0">
                <a:cs typeface="Arial"/>
              </a:rPr>
              <a:t> </a:t>
            </a:r>
            <a:r>
              <a:rPr sz="1400" spc="70" dirty="0">
                <a:cs typeface="Arial"/>
              </a:rPr>
              <a:t>of</a:t>
            </a:r>
            <a:r>
              <a:rPr sz="1400" spc="45" dirty="0">
                <a:cs typeface="Arial"/>
              </a:rPr>
              <a:t> </a:t>
            </a:r>
            <a:r>
              <a:rPr sz="1400" dirty="0">
                <a:cs typeface="Arial"/>
              </a:rPr>
              <a:t>objects,</a:t>
            </a:r>
            <a:r>
              <a:rPr sz="1400" spc="45" dirty="0">
                <a:cs typeface="Arial"/>
              </a:rPr>
              <a:t> </a:t>
            </a:r>
            <a:r>
              <a:rPr sz="1400" dirty="0">
                <a:cs typeface="Arial"/>
              </a:rPr>
              <a:t>and</a:t>
            </a:r>
            <a:r>
              <a:rPr sz="1400" spc="50" dirty="0">
                <a:cs typeface="Arial"/>
              </a:rPr>
              <a:t> </a:t>
            </a:r>
            <a:r>
              <a:rPr sz="1400" dirty="0">
                <a:cs typeface="Arial"/>
              </a:rPr>
              <a:t>so</a:t>
            </a:r>
            <a:r>
              <a:rPr sz="1400" spc="45" dirty="0">
                <a:cs typeface="Arial"/>
              </a:rPr>
              <a:t> </a:t>
            </a:r>
            <a:r>
              <a:rPr sz="1400" dirty="0">
                <a:cs typeface="Arial"/>
              </a:rPr>
              <a:t>on)</a:t>
            </a:r>
            <a:r>
              <a:rPr sz="1400" spc="50" dirty="0">
                <a:cs typeface="Arial"/>
              </a:rPr>
              <a:t> </a:t>
            </a:r>
            <a:r>
              <a:rPr sz="1400" spc="65" dirty="0">
                <a:cs typeface="Arial"/>
              </a:rPr>
              <a:t>that</a:t>
            </a:r>
            <a:r>
              <a:rPr sz="1400" spc="45" dirty="0">
                <a:cs typeface="Arial"/>
              </a:rPr>
              <a:t> </a:t>
            </a:r>
            <a:r>
              <a:rPr sz="1400" dirty="0">
                <a:cs typeface="Arial"/>
              </a:rPr>
              <a:t>seems</a:t>
            </a:r>
            <a:r>
              <a:rPr sz="1400" spc="45" dirty="0">
                <a:cs typeface="Arial"/>
              </a:rPr>
              <a:t> </a:t>
            </a:r>
            <a:r>
              <a:rPr sz="1400" dirty="0">
                <a:cs typeface="Arial"/>
              </a:rPr>
              <a:t>hard-coded?</a:t>
            </a:r>
            <a:r>
              <a:rPr sz="1400" spc="50" dirty="0">
                <a:cs typeface="Arial"/>
              </a:rPr>
              <a:t> </a:t>
            </a:r>
            <a:r>
              <a:rPr sz="1400" dirty="0">
                <a:cs typeface="Arial"/>
              </a:rPr>
              <a:t>Can</a:t>
            </a:r>
            <a:r>
              <a:rPr sz="1400" spc="45" dirty="0">
                <a:cs typeface="Arial"/>
              </a:rPr>
              <a:t> </a:t>
            </a:r>
            <a:r>
              <a:rPr sz="1400" dirty="0">
                <a:cs typeface="Arial"/>
              </a:rPr>
              <a:t>you</a:t>
            </a:r>
            <a:r>
              <a:rPr sz="1400" spc="45" dirty="0">
                <a:cs typeface="Arial"/>
              </a:rPr>
              <a:t> </a:t>
            </a:r>
            <a:r>
              <a:rPr sz="1400" dirty="0">
                <a:cs typeface="Arial"/>
              </a:rPr>
              <a:t>imagine</a:t>
            </a:r>
            <a:r>
              <a:rPr sz="1400" spc="50" dirty="0">
                <a:cs typeface="Arial"/>
              </a:rPr>
              <a:t> </a:t>
            </a:r>
            <a:r>
              <a:rPr sz="1400" spc="45" dirty="0">
                <a:cs typeface="Arial"/>
              </a:rPr>
              <a:t>it</a:t>
            </a:r>
            <a:r>
              <a:rPr sz="1400" spc="500" dirty="0">
                <a:cs typeface="Arial"/>
              </a:rPr>
              <a:t> </a:t>
            </a:r>
            <a:r>
              <a:rPr sz="1400" spc="-10" dirty="0">
                <a:cs typeface="Arial"/>
              </a:rPr>
              <a:t>changing?</a:t>
            </a:r>
            <a:endParaRPr sz="1400" dirty="0">
              <a:cs typeface="Arial"/>
            </a:endParaRPr>
          </a:p>
        </p:txBody>
      </p:sp>
      <p:sp>
        <p:nvSpPr>
          <p:cNvPr id="5" name="TextBox 4">
            <a:extLst>
              <a:ext uri="{FF2B5EF4-FFF2-40B4-BE49-F238E27FC236}">
                <a16:creationId xmlns:a16="http://schemas.microsoft.com/office/drawing/2014/main" id="{DEF39165-657F-4B1F-AC5F-FAD73B5A2BDE}"/>
              </a:ext>
            </a:extLst>
          </p:cNvPr>
          <p:cNvSpPr txBox="1"/>
          <p:nvPr/>
        </p:nvSpPr>
        <p:spPr>
          <a:xfrm>
            <a:off x="762000" y="57150"/>
            <a:ext cx="56388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Seeing Responsibilities </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4800" y="819150"/>
            <a:ext cx="7828915" cy="3890680"/>
          </a:xfrm>
          <a:prstGeom prst="rect">
            <a:avLst/>
          </a:prstGeom>
        </p:spPr>
        <p:txBody>
          <a:bodyPr vert="horz" wrap="square" lIns="0" tIns="66675" rIns="0" bIns="0" rtlCol="0">
            <a:spAutoFit/>
          </a:bodyPr>
          <a:lstStyle/>
          <a:p>
            <a:pPr marL="379095" indent="-367030">
              <a:lnSpc>
                <a:spcPct val="100000"/>
              </a:lnSpc>
              <a:spcBef>
                <a:spcPts val="525"/>
              </a:spcBef>
              <a:buChar char="●"/>
              <a:tabLst>
                <a:tab pos="379095" algn="l"/>
                <a:tab pos="379730" algn="l"/>
              </a:tabLst>
            </a:pPr>
            <a:r>
              <a:rPr sz="2000" dirty="0">
                <a:cs typeface="Arial"/>
              </a:rPr>
              <a:t>Heuristic</a:t>
            </a:r>
            <a:r>
              <a:rPr sz="2000" spc="95" dirty="0">
                <a:cs typeface="Arial"/>
              </a:rPr>
              <a:t> </a:t>
            </a:r>
            <a:r>
              <a:rPr sz="2000" dirty="0">
                <a:cs typeface="Arial"/>
              </a:rPr>
              <a:t>#4:</a:t>
            </a:r>
            <a:r>
              <a:rPr sz="2000" spc="95" dirty="0">
                <a:cs typeface="Arial"/>
              </a:rPr>
              <a:t> </a:t>
            </a:r>
            <a:r>
              <a:rPr sz="2000" dirty="0">
                <a:cs typeface="Arial"/>
              </a:rPr>
              <a:t>Look</a:t>
            </a:r>
            <a:r>
              <a:rPr sz="2000" spc="90" dirty="0">
                <a:cs typeface="Arial"/>
              </a:rPr>
              <a:t> </a:t>
            </a:r>
            <a:r>
              <a:rPr sz="2000" spc="100" dirty="0">
                <a:cs typeface="Arial"/>
              </a:rPr>
              <a:t>for </a:t>
            </a:r>
            <a:r>
              <a:rPr sz="2000" spc="60" dirty="0">
                <a:cs typeface="Arial"/>
              </a:rPr>
              <a:t>Internal</a:t>
            </a:r>
            <a:r>
              <a:rPr sz="2000" spc="90" dirty="0">
                <a:cs typeface="Arial"/>
              </a:rPr>
              <a:t> </a:t>
            </a:r>
            <a:r>
              <a:rPr sz="2000" spc="-10" dirty="0">
                <a:cs typeface="Arial"/>
              </a:rPr>
              <a:t>Relationships</a:t>
            </a:r>
            <a:endParaRPr sz="2000" dirty="0">
              <a:cs typeface="Arial"/>
            </a:endParaRPr>
          </a:p>
          <a:p>
            <a:pPr marL="836294" marR="5080" lvl="1" indent="-336550">
              <a:lnSpc>
                <a:spcPct val="116100"/>
              </a:lnSpc>
              <a:spcBef>
                <a:spcPts val="60"/>
              </a:spcBef>
              <a:buChar char="○"/>
              <a:tabLst>
                <a:tab pos="836294" algn="l"/>
                <a:tab pos="836930" algn="l"/>
              </a:tabLst>
            </a:pPr>
            <a:r>
              <a:rPr sz="1600" dirty="0">
                <a:cs typeface="Arial"/>
              </a:rPr>
              <a:t>Look</a:t>
            </a:r>
            <a:r>
              <a:rPr sz="1600" spc="145" dirty="0">
                <a:cs typeface="Arial"/>
              </a:rPr>
              <a:t> </a:t>
            </a:r>
            <a:r>
              <a:rPr sz="1600" spc="75" dirty="0">
                <a:cs typeface="Arial"/>
              </a:rPr>
              <a:t>for</a:t>
            </a:r>
            <a:r>
              <a:rPr sz="1600" spc="145" dirty="0">
                <a:cs typeface="Arial"/>
              </a:rPr>
              <a:t> </a:t>
            </a:r>
            <a:r>
              <a:rPr sz="1600" dirty="0">
                <a:cs typeface="Arial"/>
              </a:rPr>
              <a:t>relationships</a:t>
            </a:r>
            <a:r>
              <a:rPr sz="1600" spc="150" dirty="0">
                <a:cs typeface="Arial"/>
              </a:rPr>
              <a:t> </a:t>
            </a:r>
            <a:r>
              <a:rPr sz="1600" spc="45" dirty="0">
                <a:cs typeface="Arial"/>
              </a:rPr>
              <a:t>between</a:t>
            </a:r>
            <a:r>
              <a:rPr sz="1600" spc="145" dirty="0">
                <a:cs typeface="Arial"/>
              </a:rPr>
              <a:t> </a:t>
            </a:r>
            <a:r>
              <a:rPr sz="1600" dirty="0">
                <a:cs typeface="Arial"/>
              </a:rPr>
              <a:t>instance</a:t>
            </a:r>
            <a:r>
              <a:rPr sz="1600" spc="150" dirty="0">
                <a:cs typeface="Arial"/>
              </a:rPr>
              <a:t> </a:t>
            </a:r>
            <a:r>
              <a:rPr sz="1600" dirty="0">
                <a:cs typeface="Arial"/>
              </a:rPr>
              <a:t>variables</a:t>
            </a:r>
            <a:r>
              <a:rPr sz="1600" spc="145" dirty="0">
                <a:cs typeface="Arial"/>
              </a:rPr>
              <a:t> </a:t>
            </a:r>
            <a:r>
              <a:rPr sz="1600" dirty="0">
                <a:cs typeface="Arial"/>
              </a:rPr>
              <a:t>and</a:t>
            </a:r>
            <a:r>
              <a:rPr sz="1600" spc="150" dirty="0">
                <a:cs typeface="Arial"/>
              </a:rPr>
              <a:t> </a:t>
            </a:r>
            <a:r>
              <a:rPr sz="1600" dirty="0">
                <a:cs typeface="Arial"/>
              </a:rPr>
              <a:t>methods.</a:t>
            </a:r>
            <a:r>
              <a:rPr sz="1600" spc="145" dirty="0">
                <a:cs typeface="Arial"/>
              </a:rPr>
              <a:t> </a:t>
            </a:r>
            <a:r>
              <a:rPr sz="1600" dirty="0">
                <a:cs typeface="Arial"/>
              </a:rPr>
              <a:t>Are</a:t>
            </a:r>
            <a:r>
              <a:rPr sz="1600" spc="145" dirty="0">
                <a:cs typeface="Arial"/>
              </a:rPr>
              <a:t> </a:t>
            </a:r>
            <a:r>
              <a:rPr sz="1600" dirty="0">
                <a:cs typeface="Arial"/>
              </a:rPr>
              <a:t>certain</a:t>
            </a:r>
            <a:r>
              <a:rPr sz="1600" spc="150" dirty="0">
                <a:cs typeface="Arial"/>
              </a:rPr>
              <a:t> </a:t>
            </a:r>
            <a:r>
              <a:rPr sz="1600" spc="-10" dirty="0">
                <a:cs typeface="Arial"/>
              </a:rPr>
              <a:t>instance </a:t>
            </a:r>
            <a:r>
              <a:rPr sz="1600" dirty="0">
                <a:cs typeface="Arial"/>
              </a:rPr>
              <a:t>variables</a:t>
            </a:r>
            <a:r>
              <a:rPr sz="1600" spc="65" dirty="0">
                <a:cs typeface="Arial"/>
              </a:rPr>
              <a:t> </a:t>
            </a:r>
            <a:r>
              <a:rPr sz="1600" dirty="0">
                <a:cs typeface="Arial"/>
              </a:rPr>
              <a:t>used</a:t>
            </a:r>
            <a:r>
              <a:rPr sz="1600" spc="70" dirty="0">
                <a:cs typeface="Arial"/>
              </a:rPr>
              <a:t> </a:t>
            </a:r>
            <a:r>
              <a:rPr sz="1600" dirty="0">
                <a:cs typeface="Arial"/>
              </a:rPr>
              <a:t>by</a:t>
            </a:r>
            <a:r>
              <a:rPr sz="1600" spc="65" dirty="0">
                <a:cs typeface="Arial"/>
              </a:rPr>
              <a:t> </a:t>
            </a:r>
            <a:r>
              <a:rPr sz="1600" dirty="0">
                <a:cs typeface="Arial"/>
              </a:rPr>
              <a:t>some</a:t>
            </a:r>
            <a:r>
              <a:rPr sz="1600" spc="70" dirty="0">
                <a:cs typeface="Arial"/>
              </a:rPr>
              <a:t> </a:t>
            </a:r>
            <a:r>
              <a:rPr sz="1600" spc="55" dirty="0">
                <a:cs typeface="Arial"/>
              </a:rPr>
              <a:t>methods</a:t>
            </a:r>
            <a:r>
              <a:rPr sz="1600" spc="70" dirty="0">
                <a:cs typeface="Arial"/>
              </a:rPr>
              <a:t> </a:t>
            </a:r>
            <a:r>
              <a:rPr sz="1600" dirty="0">
                <a:cs typeface="Arial"/>
              </a:rPr>
              <a:t>and</a:t>
            </a:r>
            <a:r>
              <a:rPr sz="1600" spc="65" dirty="0">
                <a:cs typeface="Arial"/>
              </a:rPr>
              <a:t> </a:t>
            </a:r>
            <a:r>
              <a:rPr sz="1600" spc="75" dirty="0">
                <a:cs typeface="Arial"/>
              </a:rPr>
              <a:t>not</a:t>
            </a:r>
            <a:r>
              <a:rPr sz="1600" spc="70" dirty="0">
                <a:cs typeface="Arial"/>
              </a:rPr>
              <a:t> </a:t>
            </a:r>
            <a:r>
              <a:rPr sz="1600" spc="-10" dirty="0">
                <a:cs typeface="Arial"/>
              </a:rPr>
              <a:t>others?</a:t>
            </a:r>
            <a:endParaRPr sz="1600" dirty="0">
              <a:cs typeface="Arial"/>
            </a:endParaRPr>
          </a:p>
          <a:p>
            <a:pPr marL="379095" indent="-367030">
              <a:lnSpc>
                <a:spcPct val="100000"/>
              </a:lnSpc>
              <a:spcBef>
                <a:spcPts val="254"/>
              </a:spcBef>
              <a:buChar char="●"/>
              <a:tabLst>
                <a:tab pos="379095" algn="l"/>
                <a:tab pos="379730" algn="l"/>
              </a:tabLst>
            </a:pPr>
            <a:r>
              <a:rPr sz="2000" dirty="0">
                <a:cs typeface="Arial"/>
              </a:rPr>
              <a:t>Create</a:t>
            </a:r>
            <a:r>
              <a:rPr sz="2000" spc="100" dirty="0">
                <a:cs typeface="Arial"/>
              </a:rPr>
              <a:t> </a:t>
            </a:r>
            <a:r>
              <a:rPr sz="2000" dirty="0">
                <a:cs typeface="Arial"/>
              </a:rPr>
              <a:t>Feature</a:t>
            </a:r>
            <a:r>
              <a:rPr sz="2000" spc="100" dirty="0">
                <a:cs typeface="Arial"/>
              </a:rPr>
              <a:t> </a:t>
            </a:r>
            <a:r>
              <a:rPr sz="2000" spc="-10" dirty="0">
                <a:cs typeface="Arial"/>
              </a:rPr>
              <a:t>Sketches</a:t>
            </a:r>
            <a:endParaRPr sz="2000" dirty="0">
              <a:cs typeface="Arial"/>
            </a:endParaRPr>
          </a:p>
          <a:p>
            <a:pPr marL="836294" lvl="1" indent="-336550">
              <a:lnSpc>
                <a:spcPct val="100000"/>
              </a:lnSpc>
              <a:spcBef>
                <a:spcPts val="330"/>
              </a:spcBef>
              <a:buChar char="○"/>
              <a:tabLst>
                <a:tab pos="836294" algn="l"/>
                <a:tab pos="836930" algn="l"/>
              </a:tabLst>
            </a:pPr>
            <a:r>
              <a:rPr sz="1600" dirty="0">
                <a:cs typeface="Arial"/>
              </a:rPr>
              <a:t>Find</a:t>
            </a:r>
            <a:r>
              <a:rPr sz="1600" spc="45" dirty="0">
                <a:cs typeface="Arial"/>
              </a:rPr>
              <a:t> </a:t>
            </a:r>
            <a:r>
              <a:rPr sz="1600" spc="50" dirty="0">
                <a:cs typeface="Arial"/>
              </a:rPr>
              <a:t>lumps </a:t>
            </a:r>
            <a:r>
              <a:rPr sz="1600" spc="70" dirty="0">
                <a:cs typeface="Arial"/>
              </a:rPr>
              <a:t>of</a:t>
            </a:r>
            <a:r>
              <a:rPr sz="1600" spc="45" dirty="0">
                <a:cs typeface="Arial"/>
              </a:rPr>
              <a:t> </a:t>
            </a:r>
            <a:r>
              <a:rPr sz="1600" dirty="0">
                <a:cs typeface="Arial"/>
              </a:rPr>
              <a:t>things</a:t>
            </a:r>
            <a:r>
              <a:rPr sz="1600" spc="50" dirty="0">
                <a:cs typeface="Arial"/>
              </a:rPr>
              <a:t> </a:t>
            </a:r>
            <a:r>
              <a:rPr sz="1600" spc="55" dirty="0">
                <a:cs typeface="Arial"/>
              </a:rPr>
              <a:t>in</a:t>
            </a:r>
            <a:r>
              <a:rPr sz="1600" spc="45" dirty="0">
                <a:cs typeface="Arial"/>
              </a:rPr>
              <a:t> </a:t>
            </a:r>
            <a:r>
              <a:rPr sz="1600" dirty="0">
                <a:cs typeface="Arial"/>
              </a:rPr>
              <a:t>code</a:t>
            </a:r>
            <a:r>
              <a:rPr sz="1600" spc="50" dirty="0">
                <a:cs typeface="Arial"/>
              </a:rPr>
              <a:t> </a:t>
            </a:r>
            <a:r>
              <a:rPr sz="1600" dirty="0">
                <a:cs typeface="Arial"/>
              </a:rPr>
              <a:t>you</a:t>
            </a:r>
            <a:r>
              <a:rPr sz="1600" spc="45" dirty="0">
                <a:cs typeface="Arial"/>
              </a:rPr>
              <a:t> </a:t>
            </a:r>
            <a:r>
              <a:rPr sz="1600" dirty="0">
                <a:cs typeface="Arial"/>
              </a:rPr>
              <a:t>consider</a:t>
            </a:r>
            <a:r>
              <a:rPr sz="1600" spc="50" dirty="0">
                <a:cs typeface="Arial"/>
              </a:rPr>
              <a:t> </a:t>
            </a:r>
            <a:r>
              <a:rPr sz="1600" spc="80" dirty="0">
                <a:cs typeface="Arial"/>
              </a:rPr>
              <a:t>to</a:t>
            </a:r>
            <a:r>
              <a:rPr sz="1600" spc="45" dirty="0">
                <a:cs typeface="Arial"/>
              </a:rPr>
              <a:t> </a:t>
            </a:r>
            <a:r>
              <a:rPr sz="1600" dirty="0">
                <a:cs typeface="Arial"/>
              </a:rPr>
              <a:t>be</a:t>
            </a:r>
            <a:r>
              <a:rPr sz="1600" spc="50" dirty="0">
                <a:cs typeface="Arial"/>
              </a:rPr>
              <a:t> </a:t>
            </a:r>
            <a:r>
              <a:rPr sz="1600" dirty="0">
                <a:cs typeface="Arial"/>
              </a:rPr>
              <a:t>a</a:t>
            </a:r>
            <a:r>
              <a:rPr sz="1600" spc="45" dirty="0">
                <a:cs typeface="Arial"/>
              </a:rPr>
              <a:t> </a:t>
            </a:r>
            <a:r>
              <a:rPr sz="1600" spc="35" dirty="0">
                <a:cs typeface="Arial"/>
              </a:rPr>
              <a:t>feature</a:t>
            </a:r>
            <a:endParaRPr sz="1600" dirty="0">
              <a:cs typeface="Arial"/>
            </a:endParaRPr>
          </a:p>
          <a:p>
            <a:pPr marL="836294" lvl="1" indent="-336550">
              <a:lnSpc>
                <a:spcPct val="100000"/>
              </a:lnSpc>
              <a:spcBef>
                <a:spcPts val="270"/>
              </a:spcBef>
              <a:buChar char="○"/>
              <a:tabLst>
                <a:tab pos="836294" algn="l"/>
                <a:tab pos="836930" algn="l"/>
              </a:tabLst>
            </a:pPr>
            <a:r>
              <a:rPr sz="1600" dirty="0">
                <a:cs typeface="Arial"/>
              </a:rPr>
              <a:t>Make</a:t>
            </a:r>
            <a:r>
              <a:rPr sz="1600" spc="55" dirty="0">
                <a:cs typeface="Arial"/>
              </a:rPr>
              <a:t> </a:t>
            </a:r>
            <a:r>
              <a:rPr sz="1600" dirty="0">
                <a:cs typeface="Arial"/>
              </a:rPr>
              <a:t>a</a:t>
            </a:r>
            <a:r>
              <a:rPr sz="1600" spc="55" dirty="0">
                <a:cs typeface="Arial"/>
              </a:rPr>
              <a:t> </a:t>
            </a:r>
            <a:r>
              <a:rPr sz="1600" dirty="0">
                <a:cs typeface="Arial"/>
              </a:rPr>
              <a:t>sketch</a:t>
            </a:r>
            <a:r>
              <a:rPr sz="1600" spc="55" dirty="0">
                <a:cs typeface="Arial"/>
              </a:rPr>
              <a:t> </a:t>
            </a:r>
            <a:r>
              <a:rPr sz="1600" spc="70" dirty="0">
                <a:cs typeface="Arial"/>
              </a:rPr>
              <a:t>of</a:t>
            </a:r>
            <a:r>
              <a:rPr sz="1600" spc="55" dirty="0">
                <a:cs typeface="Arial"/>
              </a:rPr>
              <a:t> </a:t>
            </a:r>
            <a:r>
              <a:rPr sz="1600" spc="75" dirty="0">
                <a:cs typeface="Arial"/>
              </a:rPr>
              <a:t>them</a:t>
            </a:r>
            <a:r>
              <a:rPr sz="1600" spc="60" dirty="0">
                <a:cs typeface="Arial"/>
              </a:rPr>
              <a:t> </a:t>
            </a:r>
            <a:r>
              <a:rPr sz="1600" dirty="0">
                <a:cs typeface="Arial"/>
              </a:rPr>
              <a:t>and</a:t>
            </a:r>
            <a:r>
              <a:rPr sz="1600" spc="55" dirty="0">
                <a:cs typeface="Arial"/>
              </a:rPr>
              <a:t> draw </a:t>
            </a:r>
            <a:r>
              <a:rPr sz="1600" spc="60" dirty="0">
                <a:cs typeface="Arial"/>
              </a:rPr>
              <a:t>their</a:t>
            </a:r>
            <a:r>
              <a:rPr sz="1600" spc="55" dirty="0">
                <a:cs typeface="Arial"/>
              </a:rPr>
              <a:t> </a:t>
            </a:r>
            <a:r>
              <a:rPr sz="1600" dirty="0">
                <a:cs typeface="Arial"/>
              </a:rPr>
              <a:t>relationshios</a:t>
            </a:r>
            <a:r>
              <a:rPr sz="1600" spc="60" dirty="0">
                <a:cs typeface="Arial"/>
              </a:rPr>
              <a:t> </a:t>
            </a:r>
            <a:r>
              <a:rPr sz="1600" spc="80" dirty="0">
                <a:cs typeface="Arial"/>
              </a:rPr>
              <a:t>to</a:t>
            </a:r>
            <a:r>
              <a:rPr sz="1600" spc="55" dirty="0">
                <a:cs typeface="Arial"/>
              </a:rPr>
              <a:t> </a:t>
            </a:r>
            <a:r>
              <a:rPr sz="1600" spc="65" dirty="0">
                <a:cs typeface="Arial"/>
              </a:rPr>
              <a:t>other</a:t>
            </a:r>
            <a:r>
              <a:rPr sz="1600" spc="55" dirty="0">
                <a:cs typeface="Arial"/>
              </a:rPr>
              <a:t> </a:t>
            </a:r>
            <a:r>
              <a:rPr sz="1600" dirty="0">
                <a:cs typeface="Arial"/>
              </a:rPr>
              <a:t>things</a:t>
            </a:r>
            <a:r>
              <a:rPr sz="1600" spc="55" dirty="0">
                <a:cs typeface="Arial"/>
              </a:rPr>
              <a:t> in</a:t>
            </a:r>
            <a:r>
              <a:rPr sz="1600" spc="60" dirty="0">
                <a:cs typeface="Arial"/>
              </a:rPr>
              <a:t> </a:t>
            </a:r>
            <a:r>
              <a:rPr sz="1600" spc="55" dirty="0">
                <a:cs typeface="Arial"/>
              </a:rPr>
              <a:t>the </a:t>
            </a:r>
            <a:r>
              <a:rPr sz="1600" spc="-10" dirty="0">
                <a:cs typeface="Arial"/>
              </a:rPr>
              <a:t>class</a:t>
            </a:r>
            <a:endParaRPr sz="1600" dirty="0">
              <a:cs typeface="Arial"/>
            </a:endParaRPr>
          </a:p>
          <a:p>
            <a:pPr marL="836294" lvl="1" indent="-336550">
              <a:lnSpc>
                <a:spcPct val="100000"/>
              </a:lnSpc>
              <a:spcBef>
                <a:spcPts val="270"/>
              </a:spcBef>
              <a:buChar char="○"/>
              <a:tabLst>
                <a:tab pos="836294" algn="l"/>
                <a:tab pos="836930" algn="l"/>
              </a:tabLst>
            </a:pPr>
            <a:r>
              <a:rPr sz="1600" dirty="0">
                <a:cs typeface="Arial"/>
              </a:rPr>
              <a:t>They</a:t>
            </a:r>
            <a:r>
              <a:rPr sz="1600" spc="30" dirty="0">
                <a:cs typeface="Arial"/>
              </a:rPr>
              <a:t> </a:t>
            </a:r>
            <a:r>
              <a:rPr sz="1600" dirty="0">
                <a:cs typeface="Arial"/>
              </a:rPr>
              <a:t>are</a:t>
            </a:r>
            <a:r>
              <a:rPr sz="1600" spc="35" dirty="0">
                <a:cs typeface="Arial"/>
              </a:rPr>
              <a:t> </a:t>
            </a:r>
            <a:r>
              <a:rPr sz="1600" dirty="0">
                <a:cs typeface="Arial"/>
              </a:rPr>
              <a:t>great</a:t>
            </a:r>
            <a:r>
              <a:rPr sz="1600" spc="30" dirty="0">
                <a:cs typeface="Arial"/>
              </a:rPr>
              <a:t> </a:t>
            </a:r>
            <a:r>
              <a:rPr sz="1600" spc="75" dirty="0">
                <a:cs typeface="Arial"/>
              </a:rPr>
              <a:t>for</a:t>
            </a:r>
            <a:r>
              <a:rPr sz="1600" spc="35" dirty="0">
                <a:cs typeface="Arial"/>
              </a:rPr>
              <a:t> </a:t>
            </a:r>
            <a:r>
              <a:rPr sz="1600" dirty="0">
                <a:cs typeface="Arial"/>
              </a:rPr>
              <a:t>showing</a:t>
            </a:r>
            <a:r>
              <a:rPr sz="1600" spc="35" dirty="0">
                <a:cs typeface="Arial"/>
              </a:rPr>
              <a:t> </a:t>
            </a:r>
            <a:r>
              <a:rPr sz="1600" spc="55" dirty="0">
                <a:cs typeface="Arial"/>
              </a:rPr>
              <a:t>the</a:t>
            </a:r>
            <a:r>
              <a:rPr sz="1600" spc="30" dirty="0">
                <a:cs typeface="Arial"/>
              </a:rPr>
              <a:t> </a:t>
            </a:r>
            <a:r>
              <a:rPr sz="1600" spc="50" dirty="0">
                <a:cs typeface="Arial"/>
              </a:rPr>
              <a:t>internal</a:t>
            </a:r>
            <a:r>
              <a:rPr sz="1600" spc="35" dirty="0">
                <a:cs typeface="Arial"/>
              </a:rPr>
              <a:t> </a:t>
            </a:r>
            <a:r>
              <a:rPr sz="1600" spc="50" dirty="0">
                <a:cs typeface="Arial"/>
              </a:rPr>
              <a:t>structure</a:t>
            </a:r>
            <a:r>
              <a:rPr sz="1600" spc="30" dirty="0">
                <a:cs typeface="Arial"/>
              </a:rPr>
              <a:t> </a:t>
            </a:r>
            <a:r>
              <a:rPr sz="1600" spc="70" dirty="0">
                <a:cs typeface="Arial"/>
              </a:rPr>
              <a:t>of</a:t>
            </a:r>
            <a:r>
              <a:rPr sz="1600" spc="35" dirty="0">
                <a:cs typeface="Arial"/>
              </a:rPr>
              <a:t> </a:t>
            </a:r>
            <a:r>
              <a:rPr sz="1600" spc="-10" dirty="0">
                <a:cs typeface="Arial"/>
              </a:rPr>
              <a:t>classes</a:t>
            </a:r>
            <a:endParaRPr sz="1600" dirty="0">
              <a:cs typeface="Arial"/>
            </a:endParaRPr>
          </a:p>
          <a:p>
            <a:pPr marL="379095" indent="-367030">
              <a:lnSpc>
                <a:spcPct val="100000"/>
              </a:lnSpc>
              <a:spcBef>
                <a:spcPts val="254"/>
              </a:spcBef>
              <a:buChar char="●"/>
              <a:tabLst>
                <a:tab pos="379095" algn="l"/>
                <a:tab pos="379730" algn="l"/>
              </a:tabLst>
            </a:pPr>
            <a:r>
              <a:rPr sz="2000" dirty="0">
                <a:cs typeface="Arial"/>
              </a:rPr>
              <a:t>Heuristic</a:t>
            </a:r>
            <a:r>
              <a:rPr sz="2000" spc="70" dirty="0">
                <a:cs typeface="Arial"/>
              </a:rPr>
              <a:t> </a:t>
            </a:r>
            <a:r>
              <a:rPr sz="2000" dirty="0">
                <a:cs typeface="Arial"/>
              </a:rPr>
              <a:t>#5:</a:t>
            </a:r>
            <a:r>
              <a:rPr sz="2000" spc="70" dirty="0">
                <a:cs typeface="Arial"/>
              </a:rPr>
              <a:t> </a:t>
            </a:r>
            <a:r>
              <a:rPr sz="2000" dirty="0">
                <a:cs typeface="Arial"/>
              </a:rPr>
              <a:t>Look</a:t>
            </a:r>
            <a:r>
              <a:rPr sz="2000" spc="65" dirty="0">
                <a:cs typeface="Arial"/>
              </a:rPr>
              <a:t> </a:t>
            </a:r>
            <a:r>
              <a:rPr sz="2000" spc="100" dirty="0">
                <a:cs typeface="Arial"/>
              </a:rPr>
              <a:t>for</a:t>
            </a:r>
            <a:r>
              <a:rPr sz="2000" spc="70" dirty="0">
                <a:cs typeface="Arial"/>
              </a:rPr>
              <a:t> </a:t>
            </a:r>
            <a:r>
              <a:rPr sz="2000" spc="75" dirty="0">
                <a:cs typeface="Arial"/>
              </a:rPr>
              <a:t>the</a:t>
            </a:r>
            <a:r>
              <a:rPr sz="2000" spc="70" dirty="0">
                <a:cs typeface="Arial"/>
              </a:rPr>
              <a:t> </a:t>
            </a:r>
            <a:r>
              <a:rPr sz="2000" spc="50" dirty="0">
                <a:cs typeface="Arial"/>
              </a:rPr>
              <a:t>Primary</a:t>
            </a:r>
            <a:r>
              <a:rPr sz="2000" spc="65" dirty="0">
                <a:cs typeface="Arial"/>
              </a:rPr>
              <a:t> </a:t>
            </a:r>
            <a:r>
              <a:rPr sz="2000" spc="-10" dirty="0">
                <a:cs typeface="Arial"/>
              </a:rPr>
              <a:t>Responsibility</a:t>
            </a:r>
            <a:endParaRPr sz="2000" dirty="0">
              <a:cs typeface="Arial"/>
            </a:endParaRPr>
          </a:p>
          <a:p>
            <a:pPr marL="836294" lvl="1" indent="-336550">
              <a:lnSpc>
                <a:spcPct val="100000"/>
              </a:lnSpc>
              <a:spcBef>
                <a:spcPts val="330"/>
              </a:spcBef>
              <a:buChar char="○"/>
              <a:tabLst>
                <a:tab pos="836294" algn="l"/>
                <a:tab pos="836930" algn="l"/>
              </a:tabLst>
            </a:pPr>
            <a:r>
              <a:rPr sz="1600" dirty="0">
                <a:cs typeface="Arial"/>
              </a:rPr>
              <a:t>Try</a:t>
            </a:r>
            <a:r>
              <a:rPr sz="1600" spc="45" dirty="0">
                <a:cs typeface="Arial"/>
              </a:rPr>
              <a:t> </a:t>
            </a:r>
            <a:r>
              <a:rPr sz="1600" spc="80" dirty="0">
                <a:cs typeface="Arial"/>
              </a:rPr>
              <a:t>to</a:t>
            </a:r>
            <a:r>
              <a:rPr sz="1600" spc="50" dirty="0">
                <a:cs typeface="Arial"/>
              </a:rPr>
              <a:t> </a:t>
            </a:r>
            <a:r>
              <a:rPr sz="1600" dirty="0">
                <a:cs typeface="Arial"/>
              </a:rPr>
              <a:t>describe</a:t>
            </a:r>
            <a:r>
              <a:rPr sz="1600" spc="45" dirty="0">
                <a:cs typeface="Arial"/>
              </a:rPr>
              <a:t> </a:t>
            </a:r>
            <a:r>
              <a:rPr sz="1600" spc="55" dirty="0">
                <a:cs typeface="Arial"/>
              </a:rPr>
              <a:t>the</a:t>
            </a:r>
            <a:r>
              <a:rPr sz="1600" spc="50" dirty="0">
                <a:cs typeface="Arial"/>
              </a:rPr>
              <a:t> </a:t>
            </a:r>
            <a:r>
              <a:rPr sz="1600" dirty="0">
                <a:cs typeface="Arial"/>
              </a:rPr>
              <a:t>responsibility</a:t>
            </a:r>
            <a:r>
              <a:rPr sz="1600" spc="45" dirty="0">
                <a:cs typeface="Arial"/>
              </a:rPr>
              <a:t> </a:t>
            </a:r>
            <a:r>
              <a:rPr sz="1600" spc="70" dirty="0">
                <a:cs typeface="Arial"/>
              </a:rPr>
              <a:t>of</a:t>
            </a:r>
            <a:r>
              <a:rPr sz="1600" spc="50" dirty="0">
                <a:cs typeface="Arial"/>
              </a:rPr>
              <a:t> </a:t>
            </a:r>
            <a:r>
              <a:rPr sz="1600" spc="55" dirty="0">
                <a:cs typeface="Arial"/>
              </a:rPr>
              <a:t>the</a:t>
            </a:r>
            <a:r>
              <a:rPr sz="1600" spc="50" dirty="0">
                <a:cs typeface="Arial"/>
              </a:rPr>
              <a:t> </a:t>
            </a:r>
            <a:r>
              <a:rPr sz="1600" spc="-10" dirty="0">
                <a:cs typeface="Arial"/>
              </a:rPr>
              <a:t>class</a:t>
            </a:r>
            <a:r>
              <a:rPr sz="1600" spc="45" dirty="0">
                <a:cs typeface="Arial"/>
              </a:rPr>
              <a:t> </a:t>
            </a:r>
            <a:r>
              <a:rPr sz="1600" spc="55" dirty="0">
                <a:cs typeface="Arial"/>
              </a:rPr>
              <a:t>in</a:t>
            </a:r>
            <a:r>
              <a:rPr sz="1600" spc="50" dirty="0">
                <a:cs typeface="Arial"/>
              </a:rPr>
              <a:t> </a:t>
            </a:r>
            <a:r>
              <a:rPr sz="1600" dirty="0">
                <a:cs typeface="Arial"/>
              </a:rPr>
              <a:t>a</a:t>
            </a:r>
            <a:r>
              <a:rPr sz="1600" spc="45" dirty="0">
                <a:cs typeface="Arial"/>
              </a:rPr>
              <a:t> </a:t>
            </a:r>
            <a:r>
              <a:rPr sz="1600" dirty="0">
                <a:cs typeface="Arial"/>
              </a:rPr>
              <a:t>single</a:t>
            </a:r>
            <a:r>
              <a:rPr sz="1600" spc="50" dirty="0">
                <a:cs typeface="Arial"/>
              </a:rPr>
              <a:t> </a:t>
            </a:r>
            <a:r>
              <a:rPr sz="1600" spc="-10" dirty="0">
                <a:cs typeface="Arial"/>
              </a:rPr>
              <a:t>sentence.</a:t>
            </a:r>
            <a:endParaRPr sz="1600" dirty="0">
              <a:cs typeface="Arial"/>
            </a:endParaRPr>
          </a:p>
          <a:p>
            <a:pPr marL="1293495" lvl="2" indent="-336550">
              <a:lnSpc>
                <a:spcPct val="100000"/>
              </a:lnSpc>
              <a:spcBef>
                <a:spcPts val="270"/>
              </a:spcBef>
              <a:buChar char="■"/>
              <a:tabLst>
                <a:tab pos="1293495" algn="l"/>
                <a:tab pos="1294130" algn="l"/>
              </a:tabLst>
            </a:pPr>
            <a:r>
              <a:rPr sz="1600" dirty="0">
                <a:cs typeface="Arial"/>
              </a:rPr>
              <a:t>Single</a:t>
            </a:r>
            <a:r>
              <a:rPr sz="1600" spc="85" dirty="0">
                <a:cs typeface="Arial"/>
              </a:rPr>
              <a:t> </a:t>
            </a:r>
            <a:r>
              <a:rPr sz="1600" dirty="0">
                <a:cs typeface="Arial"/>
              </a:rPr>
              <a:t>Responsibility</a:t>
            </a:r>
            <a:r>
              <a:rPr sz="1600" spc="85" dirty="0">
                <a:cs typeface="Arial"/>
              </a:rPr>
              <a:t> </a:t>
            </a:r>
            <a:r>
              <a:rPr sz="1600" spc="-10" dirty="0">
                <a:cs typeface="Arial"/>
              </a:rPr>
              <a:t>Principle</a:t>
            </a:r>
            <a:endParaRPr sz="1600" dirty="0">
              <a:cs typeface="Arial"/>
            </a:endParaRPr>
          </a:p>
          <a:p>
            <a:pPr marL="1750695" lvl="3" indent="-336550">
              <a:lnSpc>
                <a:spcPct val="100000"/>
              </a:lnSpc>
              <a:spcBef>
                <a:spcPts val="270"/>
              </a:spcBef>
              <a:buChar char="●"/>
              <a:tabLst>
                <a:tab pos="1750695" algn="l"/>
                <a:tab pos="1751330" algn="l"/>
              </a:tabLst>
            </a:pPr>
            <a:r>
              <a:rPr sz="1600" dirty="0">
                <a:cs typeface="Arial"/>
              </a:rPr>
              <a:t>Violated</a:t>
            </a:r>
            <a:r>
              <a:rPr sz="1600" spc="150" dirty="0">
                <a:cs typeface="Arial"/>
              </a:rPr>
              <a:t> </a:t>
            </a:r>
            <a:r>
              <a:rPr sz="1600" spc="50" dirty="0">
                <a:cs typeface="Arial"/>
              </a:rPr>
              <a:t>at</a:t>
            </a:r>
            <a:r>
              <a:rPr sz="1600" spc="150" dirty="0">
                <a:cs typeface="Arial"/>
              </a:rPr>
              <a:t> </a:t>
            </a:r>
            <a:r>
              <a:rPr sz="1600" dirty="0">
                <a:cs typeface="Arial"/>
              </a:rPr>
              <a:t>interface</a:t>
            </a:r>
            <a:r>
              <a:rPr sz="1600" spc="155" dirty="0">
                <a:cs typeface="Arial"/>
              </a:rPr>
              <a:t> </a:t>
            </a:r>
            <a:r>
              <a:rPr sz="1600" spc="-20" dirty="0">
                <a:cs typeface="Arial"/>
              </a:rPr>
              <a:t>level</a:t>
            </a:r>
            <a:endParaRPr sz="1600" dirty="0">
              <a:cs typeface="Arial"/>
            </a:endParaRPr>
          </a:p>
          <a:p>
            <a:pPr marL="1750695" lvl="3" indent="-336550">
              <a:lnSpc>
                <a:spcPct val="100000"/>
              </a:lnSpc>
              <a:spcBef>
                <a:spcPts val="270"/>
              </a:spcBef>
              <a:buChar char="●"/>
              <a:tabLst>
                <a:tab pos="1750695" algn="l"/>
                <a:tab pos="1751330" algn="l"/>
              </a:tabLst>
            </a:pPr>
            <a:r>
              <a:rPr sz="1600" dirty="0">
                <a:cs typeface="Arial"/>
              </a:rPr>
              <a:t>Violated</a:t>
            </a:r>
            <a:r>
              <a:rPr sz="1600" spc="40" dirty="0">
                <a:cs typeface="Arial"/>
              </a:rPr>
              <a:t> </a:t>
            </a:r>
            <a:r>
              <a:rPr sz="1600" spc="50" dirty="0">
                <a:cs typeface="Arial"/>
              </a:rPr>
              <a:t>at</a:t>
            </a:r>
            <a:r>
              <a:rPr sz="1600" spc="45" dirty="0">
                <a:cs typeface="Arial"/>
              </a:rPr>
              <a:t> </a:t>
            </a:r>
            <a:r>
              <a:rPr sz="1600" spc="60" dirty="0">
                <a:cs typeface="Arial"/>
              </a:rPr>
              <a:t>implementation</a:t>
            </a:r>
            <a:r>
              <a:rPr sz="1600" spc="45" dirty="0">
                <a:cs typeface="Arial"/>
              </a:rPr>
              <a:t> </a:t>
            </a:r>
            <a:r>
              <a:rPr sz="1600" spc="-20" dirty="0">
                <a:cs typeface="Arial"/>
              </a:rPr>
              <a:t>level</a:t>
            </a:r>
            <a:endParaRPr sz="1600" dirty="0">
              <a:cs typeface="Arial"/>
            </a:endParaRPr>
          </a:p>
        </p:txBody>
      </p:sp>
      <p:sp>
        <p:nvSpPr>
          <p:cNvPr id="5" name="TextBox 4">
            <a:extLst>
              <a:ext uri="{FF2B5EF4-FFF2-40B4-BE49-F238E27FC236}">
                <a16:creationId xmlns:a16="http://schemas.microsoft.com/office/drawing/2014/main" id="{F0BB1D89-F3F5-447C-B506-1503527AE653}"/>
              </a:ext>
            </a:extLst>
          </p:cNvPr>
          <p:cNvSpPr txBox="1"/>
          <p:nvPr/>
        </p:nvSpPr>
        <p:spPr>
          <a:xfrm>
            <a:off x="838200" y="18164"/>
            <a:ext cx="51054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Seeing Responsibilities </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idx="1"/>
          </p:nvPr>
        </p:nvSpPr>
        <p:spPr>
          <a:xfrm>
            <a:off x="609600" y="1123950"/>
            <a:ext cx="7334387" cy="2525111"/>
          </a:xfrm>
          <a:prstGeom prst="rect">
            <a:avLst/>
          </a:prstGeom>
        </p:spPr>
        <p:txBody>
          <a:bodyPr vert="horz" wrap="square" lIns="0" tIns="12700" rIns="0" bIns="0" rtlCol="0">
            <a:spAutoFit/>
          </a:bodyPr>
          <a:lstStyle/>
          <a:p>
            <a:pPr marR="5080">
              <a:lnSpc>
                <a:spcPct val="114599"/>
              </a:lnSpc>
              <a:spcBef>
                <a:spcPts val="100"/>
              </a:spcBef>
            </a:pPr>
            <a:r>
              <a:rPr dirty="0"/>
              <a:t>When</a:t>
            </a:r>
            <a:r>
              <a:rPr spc="30" dirty="0"/>
              <a:t> </a:t>
            </a:r>
            <a:r>
              <a:rPr dirty="0"/>
              <a:t>a</a:t>
            </a:r>
            <a:r>
              <a:rPr spc="35" dirty="0"/>
              <a:t> </a:t>
            </a:r>
            <a:r>
              <a:rPr spc="-10" dirty="0"/>
              <a:t>class</a:t>
            </a:r>
            <a:r>
              <a:rPr spc="35" dirty="0"/>
              <a:t> </a:t>
            </a:r>
            <a:r>
              <a:rPr dirty="0"/>
              <a:t>is</a:t>
            </a:r>
            <a:r>
              <a:rPr spc="35" dirty="0"/>
              <a:t> </a:t>
            </a:r>
            <a:r>
              <a:rPr dirty="0"/>
              <a:t>large,</a:t>
            </a:r>
            <a:r>
              <a:rPr spc="40" dirty="0"/>
              <a:t> </a:t>
            </a:r>
            <a:r>
              <a:rPr dirty="0"/>
              <a:t>rarely</a:t>
            </a:r>
            <a:r>
              <a:rPr spc="30" dirty="0"/>
              <a:t> </a:t>
            </a:r>
            <a:r>
              <a:rPr spc="85" dirty="0"/>
              <a:t>do</a:t>
            </a:r>
            <a:r>
              <a:rPr spc="35" dirty="0"/>
              <a:t> </a:t>
            </a:r>
            <a:r>
              <a:rPr dirty="0"/>
              <a:t>all</a:t>
            </a:r>
            <a:r>
              <a:rPr spc="30" dirty="0"/>
              <a:t> </a:t>
            </a:r>
            <a:r>
              <a:rPr spc="90" dirty="0"/>
              <a:t>of</a:t>
            </a:r>
            <a:r>
              <a:rPr spc="30" dirty="0"/>
              <a:t> </a:t>
            </a:r>
            <a:r>
              <a:rPr dirty="0"/>
              <a:t>its</a:t>
            </a:r>
            <a:r>
              <a:rPr spc="40" dirty="0"/>
              <a:t> </a:t>
            </a:r>
            <a:r>
              <a:rPr dirty="0"/>
              <a:t>clients</a:t>
            </a:r>
            <a:r>
              <a:rPr spc="35" dirty="0"/>
              <a:t> </a:t>
            </a:r>
            <a:r>
              <a:rPr dirty="0"/>
              <a:t>use</a:t>
            </a:r>
            <a:r>
              <a:rPr spc="35" dirty="0"/>
              <a:t> </a:t>
            </a:r>
            <a:r>
              <a:rPr dirty="0"/>
              <a:t>all</a:t>
            </a:r>
            <a:r>
              <a:rPr spc="30" dirty="0"/>
              <a:t> </a:t>
            </a:r>
            <a:r>
              <a:rPr spc="90" dirty="0"/>
              <a:t>of</a:t>
            </a:r>
            <a:r>
              <a:rPr spc="30" dirty="0"/>
              <a:t> </a:t>
            </a:r>
            <a:r>
              <a:rPr dirty="0"/>
              <a:t>its</a:t>
            </a:r>
            <a:r>
              <a:rPr spc="40" dirty="0"/>
              <a:t> </a:t>
            </a:r>
            <a:r>
              <a:rPr spc="60" dirty="0"/>
              <a:t>methods.</a:t>
            </a:r>
            <a:r>
              <a:rPr spc="35" dirty="0"/>
              <a:t> </a:t>
            </a:r>
            <a:r>
              <a:rPr spc="60" dirty="0"/>
              <a:t>Often</a:t>
            </a:r>
            <a:r>
              <a:rPr spc="30" dirty="0"/>
              <a:t> </a:t>
            </a:r>
            <a:r>
              <a:rPr spc="-25" dirty="0"/>
              <a:t>we </a:t>
            </a:r>
            <a:r>
              <a:rPr dirty="0"/>
              <a:t>can</a:t>
            </a:r>
            <a:r>
              <a:rPr spc="15" dirty="0"/>
              <a:t> </a:t>
            </a:r>
            <a:r>
              <a:rPr dirty="0"/>
              <a:t>see</a:t>
            </a:r>
            <a:r>
              <a:rPr spc="30" dirty="0"/>
              <a:t> </a:t>
            </a:r>
            <a:r>
              <a:rPr spc="75" dirty="0"/>
              <a:t>different</a:t>
            </a:r>
            <a:r>
              <a:rPr spc="35" dirty="0"/>
              <a:t> </a:t>
            </a:r>
            <a:r>
              <a:rPr dirty="0"/>
              <a:t>groupings</a:t>
            </a:r>
            <a:r>
              <a:rPr spc="35" dirty="0"/>
              <a:t> </a:t>
            </a:r>
            <a:r>
              <a:rPr spc="90" dirty="0"/>
              <a:t>of</a:t>
            </a:r>
            <a:r>
              <a:rPr spc="25" dirty="0"/>
              <a:t> </a:t>
            </a:r>
            <a:r>
              <a:rPr spc="70" dirty="0"/>
              <a:t>methods</a:t>
            </a:r>
            <a:r>
              <a:rPr spc="30" dirty="0"/>
              <a:t> </a:t>
            </a:r>
            <a:r>
              <a:rPr spc="90" dirty="0"/>
              <a:t>that</a:t>
            </a:r>
            <a:r>
              <a:rPr spc="35" dirty="0"/>
              <a:t> </a:t>
            </a:r>
            <a:r>
              <a:rPr spc="55" dirty="0"/>
              <a:t>particular</a:t>
            </a:r>
            <a:r>
              <a:rPr spc="35" dirty="0"/>
              <a:t> </a:t>
            </a:r>
            <a:r>
              <a:rPr dirty="0"/>
              <a:t>clients</a:t>
            </a:r>
            <a:r>
              <a:rPr spc="30" dirty="0"/>
              <a:t> </a:t>
            </a:r>
            <a:r>
              <a:rPr dirty="0"/>
              <a:t>use.</a:t>
            </a:r>
            <a:r>
              <a:rPr spc="35" dirty="0"/>
              <a:t> </a:t>
            </a:r>
            <a:r>
              <a:rPr spc="50" dirty="0"/>
              <a:t>If</a:t>
            </a:r>
            <a:r>
              <a:rPr spc="25" dirty="0"/>
              <a:t> </a:t>
            </a:r>
            <a:r>
              <a:rPr dirty="0"/>
              <a:t>we</a:t>
            </a:r>
            <a:r>
              <a:rPr spc="35" dirty="0"/>
              <a:t> </a:t>
            </a:r>
            <a:r>
              <a:rPr spc="-10" dirty="0"/>
              <a:t>create </a:t>
            </a:r>
            <a:r>
              <a:rPr dirty="0"/>
              <a:t>an</a:t>
            </a:r>
            <a:r>
              <a:rPr spc="70" dirty="0"/>
              <a:t> </a:t>
            </a:r>
            <a:r>
              <a:rPr dirty="0"/>
              <a:t>interface</a:t>
            </a:r>
            <a:r>
              <a:rPr spc="80" dirty="0"/>
              <a:t> </a:t>
            </a:r>
            <a:r>
              <a:rPr spc="100" dirty="0"/>
              <a:t>for</a:t>
            </a:r>
            <a:r>
              <a:rPr spc="85" dirty="0"/>
              <a:t> </a:t>
            </a:r>
            <a:r>
              <a:rPr dirty="0"/>
              <a:t>each</a:t>
            </a:r>
            <a:r>
              <a:rPr spc="70" dirty="0"/>
              <a:t> </a:t>
            </a:r>
            <a:r>
              <a:rPr spc="90" dirty="0"/>
              <a:t>of</a:t>
            </a:r>
            <a:r>
              <a:rPr spc="75" dirty="0"/>
              <a:t> </a:t>
            </a:r>
            <a:r>
              <a:rPr dirty="0"/>
              <a:t>these</a:t>
            </a:r>
            <a:r>
              <a:rPr spc="80" dirty="0"/>
              <a:t> </a:t>
            </a:r>
            <a:r>
              <a:rPr dirty="0"/>
              <a:t>groupings</a:t>
            </a:r>
            <a:r>
              <a:rPr spc="80" dirty="0"/>
              <a:t> </a:t>
            </a:r>
            <a:r>
              <a:rPr spc="60" dirty="0"/>
              <a:t>and</a:t>
            </a:r>
            <a:r>
              <a:rPr spc="75" dirty="0"/>
              <a:t> </a:t>
            </a:r>
            <a:r>
              <a:rPr dirty="0"/>
              <a:t>have</a:t>
            </a:r>
            <a:r>
              <a:rPr spc="80" dirty="0"/>
              <a:t> </a:t>
            </a:r>
            <a:r>
              <a:rPr spc="75" dirty="0"/>
              <a:t>the</a:t>
            </a:r>
            <a:r>
              <a:rPr spc="80" dirty="0"/>
              <a:t> </a:t>
            </a:r>
            <a:r>
              <a:rPr dirty="0"/>
              <a:t>large</a:t>
            </a:r>
            <a:r>
              <a:rPr spc="80" dirty="0"/>
              <a:t> </a:t>
            </a:r>
            <a:r>
              <a:rPr spc="-10" dirty="0"/>
              <a:t>class</a:t>
            </a:r>
            <a:r>
              <a:rPr spc="85" dirty="0"/>
              <a:t> </a:t>
            </a:r>
            <a:r>
              <a:rPr spc="70" dirty="0"/>
              <a:t>implement </a:t>
            </a:r>
            <a:r>
              <a:rPr spc="50" dirty="0"/>
              <a:t>those</a:t>
            </a:r>
            <a:r>
              <a:rPr spc="25" dirty="0"/>
              <a:t> </a:t>
            </a:r>
            <a:r>
              <a:rPr dirty="0"/>
              <a:t>interfaces,</a:t>
            </a:r>
            <a:r>
              <a:rPr spc="30" dirty="0"/>
              <a:t> </a:t>
            </a:r>
            <a:r>
              <a:rPr dirty="0"/>
              <a:t>each</a:t>
            </a:r>
            <a:r>
              <a:rPr spc="25" dirty="0"/>
              <a:t> </a:t>
            </a:r>
            <a:r>
              <a:rPr dirty="0"/>
              <a:t>client</a:t>
            </a:r>
            <a:r>
              <a:rPr spc="25" dirty="0"/>
              <a:t> </a:t>
            </a:r>
            <a:r>
              <a:rPr dirty="0"/>
              <a:t>can</a:t>
            </a:r>
            <a:r>
              <a:rPr spc="25" dirty="0"/>
              <a:t> </a:t>
            </a:r>
            <a:r>
              <a:rPr dirty="0"/>
              <a:t>see</a:t>
            </a:r>
            <a:r>
              <a:rPr spc="25" dirty="0"/>
              <a:t> </a:t>
            </a:r>
            <a:r>
              <a:rPr spc="75" dirty="0"/>
              <a:t>the</a:t>
            </a:r>
            <a:r>
              <a:rPr spc="30" dirty="0"/>
              <a:t> </a:t>
            </a:r>
            <a:r>
              <a:rPr dirty="0"/>
              <a:t>big</a:t>
            </a:r>
            <a:r>
              <a:rPr spc="25" dirty="0"/>
              <a:t> </a:t>
            </a:r>
            <a:r>
              <a:rPr spc="-10" dirty="0"/>
              <a:t>class</a:t>
            </a:r>
            <a:r>
              <a:rPr spc="25" dirty="0"/>
              <a:t> </a:t>
            </a:r>
            <a:r>
              <a:rPr spc="85" dirty="0"/>
              <a:t>through</a:t>
            </a:r>
            <a:r>
              <a:rPr spc="25" dirty="0"/>
              <a:t> </a:t>
            </a:r>
            <a:r>
              <a:rPr spc="90" dirty="0"/>
              <a:t>that</a:t>
            </a:r>
            <a:r>
              <a:rPr spc="30" dirty="0"/>
              <a:t> </a:t>
            </a:r>
            <a:r>
              <a:rPr spc="45" dirty="0"/>
              <a:t>particular </a:t>
            </a:r>
            <a:r>
              <a:rPr dirty="0"/>
              <a:t>interface.</a:t>
            </a:r>
            <a:r>
              <a:rPr spc="90" dirty="0"/>
              <a:t> </a:t>
            </a:r>
            <a:r>
              <a:rPr dirty="0"/>
              <a:t>This</a:t>
            </a:r>
            <a:r>
              <a:rPr spc="95" dirty="0"/>
              <a:t> </a:t>
            </a:r>
            <a:r>
              <a:rPr dirty="0"/>
              <a:t>helps</a:t>
            </a:r>
            <a:r>
              <a:rPr spc="90" dirty="0"/>
              <a:t> </a:t>
            </a:r>
            <a:r>
              <a:rPr dirty="0"/>
              <a:t>us</a:t>
            </a:r>
            <a:r>
              <a:rPr spc="95" dirty="0"/>
              <a:t> </a:t>
            </a:r>
            <a:r>
              <a:rPr spc="55" dirty="0"/>
              <a:t>hide</a:t>
            </a:r>
            <a:r>
              <a:rPr spc="95" dirty="0"/>
              <a:t> </a:t>
            </a:r>
            <a:r>
              <a:rPr spc="85" dirty="0"/>
              <a:t>information </a:t>
            </a:r>
            <a:r>
              <a:rPr spc="60" dirty="0"/>
              <a:t>and</a:t>
            </a:r>
            <a:r>
              <a:rPr spc="85" dirty="0"/>
              <a:t> </a:t>
            </a:r>
            <a:r>
              <a:rPr dirty="0"/>
              <a:t>also</a:t>
            </a:r>
            <a:r>
              <a:rPr spc="95" dirty="0"/>
              <a:t> </a:t>
            </a:r>
            <a:r>
              <a:rPr dirty="0"/>
              <a:t>decreases</a:t>
            </a:r>
            <a:r>
              <a:rPr spc="90" dirty="0"/>
              <a:t> </a:t>
            </a:r>
            <a:r>
              <a:rPr dirty="0"/>
              <a:t>dependency</a:t>
            </a:r>
            <a:r>
              <a:rPr spc="90" dirty="0"/>
              <a:t> </a:t>
            </a:r>
            <a:r>
              <a:rPr spc="45" dirty="0"/>
              <a:t>in </a:t>
            </a:r>
            <a:r>
              <a:rPr spc="75" dirty="0"/>
              <a:t>the</a:t>
            </a:r>
            <a:r>
              <a:rPr spc="15" dirty="0"/>
              <a:t> </a:t>
            </a:r>
            <a:r>
              <a:rPr dirty="0"/>
              <a:t>system.</a:t>
            </a:r>
            <a:r>
              <a:rPr spc="20" dirty="0"/>
              <a:t> </a:t>
            </a:r>
            <a:r>
              <a:rPr dirty="0"/>
              <a:t>The</a:t>
            </a:r>
            <a:r>
              <a:rPr spc="20" dirty="0"/>
              <a:t> </a:t>
            </a:r>
            <a:r>
              <a:rPr dirty="0"/>
              <a:t>clients</a:t>
            </a:r>
            <a:r>
              <a:rPr spc="20" dirty="0"/>
              <a:t> </a:t>
            </a:r>
            <a:r>
              <a:rPr spc="85" dirty="0"/>
              <a:t>no</a:t>
            </a:r>
            <a:r>
              <a:rPr spc="15" dirty="0"/>
              <a:t> </a:t>
            </a:r>
            <a:r>
              <a:rPr spc="55" dirty="0"/>
              <a:t>longer</a:t>
            </a:r>
            <a:r>
              <a:rPr spc="20" dirty="0"/>
              <a:t> </a:t>
            </a:r>
            <a:r>
              <a:rPr dirty="0"/>
              <a:t>have</a:t>
            </a:r>
            <a:r>
              <a:rPr spc="20" dirty="0"/>
              <a:t> </a:t>
            </a:r>
            <a:r>
              <a:rPr spc="105" dirty="0"/>
              <a:t>to</a:t>
            </a:r>
            <a:r>
              <a:rPr spc="20" dirty="0"/>
              <a:t> </a:t>
            </a:r>
            <a:r>
              <a:rPr spc="55" dirty="0"/>
              <a:t>recompile</a:t>
            </a:r>
            <a:r>
              <a:rPr spc="15" dirty="0"/>
              <a:t> </a:t>
            </a:r>
            <a:r>
              <a:rPr spc="45" dirty="0"/>
              <a:t>whenever</a:t>
            </a:r>
            <a:r>
              <a:rPr spc="20" dirty="0"/>
              <a:t> </a:t>
            </a:r>
            <a:r>
              <a:rPr spc="75" dirty="0"/>
              <a:t>the</a:t>
            </a:r>
            <a:r>
              <a:rPr spc="20" dirty="0"/>
              <a:t> </a:t>
            </a:r>
            <a:r>
              <a:rPr dirty="0"/>
              <a:t>large</a:t>
            </a:r>
            <a:r>
              <a:rPr spc="20" dirty="0"/>
              <a:t> </a:t>
            </a:r>
            <a:r>
              <a:rPr spc="-10" dirty="0"/>
              <a:t>class does.</a:t>
            </a:r>
          </a:p>
        </p:txBody>
      </p:sp>
      <p:sp>
        <p:nvSpPr>
          <p:cNvPr id="5" name="TextBox 4">
            <a:extLst>
              <a:ext uri="{FF2B5EF4-FFF2-40B4-BE49-F238E27FC236}">
                <a16:creationId xmlns:a16="http://schemas.microsoft.com/office/drawing/2014/main" id="{55603A5C-0C19-4138-9463-8ECD669E170B}"/>
              </a:ext>
            </a:extLst>
          </p:cNvPr>
          <p:cNvSpPr txBox="1"/>
          <p:nvPr/>
        </p:nvSpPr>
        <p:spPr>
          <a:xfrm>
            <a:off x="762000" y="57150"/>
            <a:ext cx="65532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Interface Segregation Principle </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1000" y="1160402"/>
            <a:ext cx="7919720" cy="2822696"/>
          </a:xfrm>
          <a:prstGeom prst="rect">
            <a:avLst/>
          </a:prstGeom>
        </p:spPr>
        <p:txBody>
          <a:bodyPr vert="horz" wrap="square" lIns="0" tIns="66675" rIns="0" bIns="0" rtlCol="0">
            <a:spAutoFit/>
          </a:bodyPr>
          <a:lstStyle/>
          <a:p>
            <a:pPr marL="379095" indent="-367030">
              <a:lnSpc>
                <a:spcPct val="100000"/>
              </a:lnSpc>
              <a:spcBef>
                <a:spcPts val="525"/>
              </a:spcBef>
              <a:buChar char="●"/>
              <a:tabLst>
                <a:tab pos="379095" algn="l"/>
                <a:tab pos="379730" algn="l"/>
              </a:tabLst>
            </a:pPr>
            <a:r>
              <a:rPr sz="2400" dirty="0">
                <a:cs typeface="Arial"/>
              </a:rPr>
              <a:t>Heuristic</a:t>
            </a:r>
            <a:r>
              <a:rPr sz="2400" spc="45" dirty="0">
                <a:cs typeface="Arial"/>
              </a:rPr>
              <a:t> </a:t>
            </a:r>
            <a:r>
              <a:rPr sz="2400" dirty="0">
                <a:cs typeface="Arial"/>
              </a:rPr>
              <a:t>#6:</a:t>
            </a:r>
            <a:r>
              <a:rPr sz="2400" spc="45" dirty="0">
                <a:cs typeface="Arial"/>
              </a:rPr>
              <a:t> </a:t>
            </a:r>
            <a:r>
              <a:rPr sz="2400" dirty="0">
                <a:cs typeface="Arial"/>
              </a:rPr>
              <a:t>When</a:t>
            </a:r>
            <a:r>
              <a:rPr sz="2400" spc="40" dirty="0">
                <a:cs typeface="Arial"/>
              </a:rPr>
              <a:t> </a:t>
            </a:r>
            <a:r>
              <a:rPr sz="2400" dirty="0">
                <a:cs typeface="Arial"/>
              </a:rPr>
              <a:t>All</a:t>
            </a:r>
            <a:r>
              <a:rPr sz="2400" spc="45" dirty="0">
                <a:cs typeface="Arial"/>
              </a:rPr>
              <a:t> </a:t>
            </a:r>
            <a:r>
              <a:rPr sz="2400" spc="-45" dirty="0">
                <a:cs typeface="Arial"/>
              </a:rPr>
              <a:t>Else</a:t>
            </a:r>
            <a:r>
              <a:rPr sz="2400" spc="45" dirty="0">
                <a:cs typeface="Arial"/>
              </a:rPr>
              <a:t> </a:t>
            </a:r>
            <a:r>
              <a:rPr sz="2400" spc="-30" dirty="0">
                <a:cs typeface="Arial"/>
              </a:rPr>
              <a:t>Fails,</a:t>
            </a:r>
            <a:r>
              <a:rPr sz="2400" spc="45" dirty="0">
                <a:cs typeface="Arial"/>
              </a:rPr>
              <a:t> </a:t>
            </a:r>
            <a:r>
              <a:rPr sz="2400" dirty="0">
                <a:cs typeface="Arial"/>
              </a:rPr>
              <a:t>Do</a:t>
            </a:r>
            <a:r>
              <a:rPr sz="2400" spc="50" dirty="0">
                <a:cs typeface="Arial"/>
              </a:rPr>
              <a:t> </a:t>
            </a:r>
            <a:r>
              <a:rPr sz="2400" dirty="0">
                <a:cs typeface="Arial"/>
              </a:rPr>
              <a:t>Some</a:t>
            </a:r>
            <a:r>
              <a:rPr sz="2400" spc="45" dirty="0">
                <a:cs typeface="Arial"/>
              </a:rPr>
              <a:t> </a:t>
            </a:r>
            <a:r>
              <a:rPr sz="2400" dirty="0">
                <a:cs typeface="Arial"/>
              </a:rPr>
              <a:t>Scratch</a:t>
            </a:r>
            <a:r>
              <a:rPr sz="2400" spc="40" dirty="0">
                <a:cs typeface="Arial"/>
              </a:rPr>
              <a:t> </a:t>
            </a:r>
            <a:r>
              <a:rPr sz="2400" spc="-10" dirty="0">
                <a:cs typeface="Arial"/>
              </a:rPr>
              <a:t>Refactoring</a:t>
            </a:r>
            <a:endParaRPr sz="2400" dirty="0">
              <a:cs typeface="Arial"/>
            </a:endParaRPr>
          </a:p>
          <a:p>
            <a:pPr marL="836294" marR="315595" lvl="1" indent="-336550">
              <a:lnSpc>
                <a:spcPct val="116100"/>
              </a:lnSpc>
              <a:spcBef>
                <a:spcPts val="60"/>
              </a:spcBef>
              <a:buChar char="○"/>
              <a:tabLst>
                <a:tab pos="836294" algn="l"/>
                <a:tab pos="836930" algn="l"/>
              </a:tabLst>
            </a:pPr>
            <a:r>
              <a:rPr dirty="0">
                <a:cs typeface="Arial"/>
              </a:rPr>
              <a:t>If</a:t>
            </a:r>
            <a:r>
              <a:rPr spc="50" dirty="0">
                <a:cs typeface="Arial"/>
              </a:rPr>
              <a:t> </a:t>
            </a:r>
            <a:r>
              <a:rPr dirty="0">
                <a:cs typeface="Arial"/>
              </a:rPr>
              <a:t>you</a:t>
            </a:r>
            <a:r>
              <a:rPr spc="50" dirty="0">
                <a:cs typeface="Arial"/>
              </a:rPr>
              <a:t> </a:t>
            </a:r>
            <a:r>
              <a:rPr dirty="0">
                <a:cs typeface="Arial"/>
              </a:rPr>
              <a:t>are</a:t>
            </a:r>
            <a:r>
              <a:rPr spc="50" dirty="0">
                <a:cs typeface="Arial"/>
              </a:rPr>
              <a:t> </a:t>
            </a:r>
            <a:r>
              <a:rPr dirty="0">
                <a:cs typeface="Arial"/>
              </a:rPr>
              <a:t>having</a:t>
            </a:r>
            <a:r>
              <a:rPr spc="50" dirty="0">
                <a:cs typeface="Arial"/>
              </a:rPr>
              <a:t> </a:t>
            </a:r>
            <a:r>
              <a:rPr dirty="0">
                <a:cs typeface="Arial"/>
              </a:rPr>
              <a:t>a</a:t>
            </a:r>
            <a:r>
              <a:rPr spc="50" dirty="0">
                <a:cs typeface="Arial"/>
              </a:rPr>
              <a:t> </a:t>
            </a:r>
            <a:r>
              <a:rPr spc="65" dirty="0">
                <a:cs typeface="Arial"/>
              </a:rPr>
              <a:t>lot</a:t>
            </a:r>
            <a:r>
              <a:rPr spc="55" dirty="0">
                <a:cs typeface="Arial"/>
              </a:rPr>
              <a:t> </a:t>
            </a:r>
            <a:r>
              <a:rPr spc="70" dirty="0">
                <a:cs typeface="Arial"/>
              </a:rPr>
              <a:t>of</a:t>
            </a:r>
            <a:r>
              <a:rPr spc="50" dirty="0">
                <a:cs typeface="Arial"/>
              </a:rPr>
              <a:t> </a:t>
            </a:r>
            <a:r>
              <a:rPr spc="60" dirty="0">
                <a:cs typeface="Arial"/>
              </a:rPr>
              <a:t>trouble</a:t>
            </a:r>
            <a:r>
              <a:rPr spc="50" dirty="0">
                <a:cs typeface="Arial"/>
              </a:rPr>
              <a:t> </a:t>
            </a:r>
            <a:r>
              <a:rPr dirty="0">
                <a:cs typeface="Arial"/>
              </a:rPr>
              <a:t>seeing</a:t>
            </a:r>
            <a:r>
              <a:rPr spc="50" dirty="0">
                <a:cs typeface="Arial"/>
              </a:rPr>
              <a:t> </a:t>
            </a:r>
            <a:r>
              <a:rPr dirty="0">
                <a:cs typeface="Arial"/>
              </a:rPr>
              <a:t>responsibilities</a:t>
            </a:r>
            <a:r>
              <a:rPr spc="50" dirty="0">
                <a:cs typeface="Arial"/>
              </a:rPr>
              <a:t> </a:t>
            </a:r>
            <a:r>
              <a:rPr spc="55" dirty="0">
                <a:cs typeface="Arial"/>
              </a:rPr>
              <a:t>in</a:t>
            </a:r>
            <a:r>
              <a:rPr spc="50" dirty="0">
                <a:cs typeface="Arial"/>
              </a:rPr>
              <a:t> </a:t>
            </a:r>
            <a:r>
              <a:rPr dirty="0">
                <a:cs typeface="Arial"/>
              </a:rPr>
              <a:t>a</a:t>
            </a:r>
            <a:r>
              <a:rPr spc="55" dirty="0">
                <a:cs typeface="Arial"/>
              </a:rPr>
              <a:t> </a:t>
            </a:r>
            <a:r>
              <a:rPr spc="-20" dirty="0">
                <a:cs typeface="Arial"/>
              </a:rPr>
              <a:t>class,</a:t>
            </a:r>
            <a:r>
              <a:rPr spc="50" dirty="0">
                <a:cs typeface="Arial"/>
              </a:rPr>
              <a:t> </a:t>
            </a:r>
            <a:r>
              <a:rPr spc="65" dirty="0">
                <a:cs typeface="Arial"/>
              </a:rPr>
              <a:t>do</a:t>
            </a:r>
            <a:r>
              <a:rPr spc="50" dirty="0">
                <a:cs typeface="Arial"/>
              </a:rPr>
              <a:t> </a:t>
            </a:r>
            <a:r>
              <a:rPr dirty="0">
                <a:cs typeface="Arial"/>
              </a:rPr>
              <a:t>some</a:t>
            </a:r>
            <a:r>
              <a:rPr spc="50" dirty="0">
                <a:cs typeface="Arial"/>
              </a:rPr>
              <a:t> </a:t>
            </a:r>
            <a:r>
              <a:rPr spc="-10" dirty="0">
                <a:cs typeface="Arial"/>
              </a:rPr>
              <a:t>scratch refactoring.</a:t>
            </a:r>
            <a:endParaRPr dirty="0">
              <a:cs typeface="Arial"/>
            </a:endParaRPr>
          </a:p>
          <a:p>
            <a:pPr marL="379095" indent="-367030">
              <a:lnSpc>
                <a:spcPct val="100000"/>
              </a:lnSpc>
              <a:spcBef>
                <a:spcPts val="254"/>
              </a:spcBef>
              <a:buChar char="●"/>
              <a:tabLst>
                <a:tab pos="379095" algn="l"/>
                <a:tab pos="379730" algn="l"/>
              </a:tabLst>
            </a:pPr>
            <a:r>
              <a:rPr sz="2400" dirty="0">
                <a:cs typeface="Arial"/>
              </a:rPr>
              <a:t>Heuristic</a:t>
            </a:r>
            <a:r>
              <a:rPr sz="2400" spc="40" dirty="0">
                <a:cs typeface="Arial"/>
              </a:rPr>
              <a:t> </a:t>
            </a:r>
            <a:r>
              <a:rPr sz="2400" dirty="0">
                <a:cs typeface="Arial"/>
              </a:rPr>
              <a:t>#7:</a:t>
            </a:r>
            <a:r>
              <a:rPr sz="2400" spc="40" dirty="0">
                <a:cs typeface="Arial"/>
              </a:rPr>
              <a:t> </a:t>
            </a:r>
            <a:r>
              <a:rPr sz="2400" spc="-10" dirty="0">
                <a:cs typeface="Arial"/>
              </a:rPr>
              <a:t>Focus</a:t>
            </a:r>
            <a:r>
              <a:rPr sz="2400" spc="45" dirty="0">
                <a:cs typeface="Arial"/>
              </a:rPr>
              <a:t> </a:t>
            </a:r>
            <a:r>
              <a:rPr sz="2400" spc="90" dirty="0">
                <a:cs typeface="Arial"/>
              </a:rPr>
              <a:t>on</a:t>
            </a:r>
            <a:r>
              <a:rPr sz="2400" spc="35" dirty="0">
                <a:cs typeface="Arial"/>
              </a:rPr>
              <a:t> </a:t>
            </a:r>
            <a:r>
              <a:rPr sz="2400" spc="75" dirty="0">
                <a:cs typeface="Arial"/>
              </a:rPr>
              <a:t>the</a:t>
            </a:r>
            <a:r>
              <a:rPr sz="2400" spc="40" dirty="0">
                <a:cs typeface="Arial"/>
              </a:rPr>
              <a:t> </a:t>
            </a:r>
            <a:r>
              <a:rPr sz="2400" spc="55" dirty="0">
                <a:cs typeface="Arial"/>
              </a:rPr>
              <a:t>Current</a:t>
            </a:r>
            <a:r>
              <a:rPr sz="2400" spc="45" dirty="0">
                <a:cs typeface="Arial"/>
              </a:rPr>
              <a:t> </a:t>
            </a:r>
            <a:r>
              <a:rPr sz="2400" spc="30" dirty="0">
                <a:cs typeface="Arial"/>
              </a:rPr>
              <a:t>Work</a:t>
            </a:r>
            <a:endParaRPr sz="2400" dirty="0">
              <a:cs typeface="Arial"/>
            </a:endParaRPr>
          </a:p>
          <a:p>
            <a:pPr marL="836294" marR="5080" lvl="1" indent="-336550" algn="just">
              <a:lnSpc>
                <a:spcPct val="116100"/>
              </a:lnSpc>
              <a:spcBef>
                <a:spcPts val="60"/>
              </a:spcBef>
              <a:buChar char="○"/>
              <a:tabLst>
                <a:tab pos="836930" algn="l"/>
              </a:tabLst>
            </a:pPr>
            <a:r>
              <a:rPr spc="-25" dirty="0">
                <a:cs typeface="Arial"/>
              </a:rPr>
              <a:t>Pay</a:t>
            </a:r>
            <a:r>
              <a:rPr spc="40" dirty="0">
                <a:cs typeface="Arial"/>
              </a:rPr>
              <a:t> </a:t>
            </a:r>
            <a:r>
              <a:rPr spc="55" dirty="0">
                <a:cs typeface="Arial"/>
              </a:rPr>
              <a:t>attention</a:t>
            </a:r>
            <a:r>
              <a:rPr spc="45" dirty="0">
                <a:cs typeface="Arial"/>
              </a:rPr>
              <a:t> </a:t>
            </a:r>
            <a:r>
              <a:rPr spc="80" dirty="0">
                <a:cs typeface="Arial"/>
              </a:rPr>
              <a:t>to</a:t>
            </a:r>
            <a:r>
              <a:rPr spc="40" dirty="0">
                <a:cs typeface="Arial"/>
              </a:rPr>
              <a:t> </a:t>
            </a:r>
            <a:r>
              <a:rPr spc="60" dirty="0">
                <a:cs typeface="Arial"/>
              </a:rPr>
              <a:t>what</a:t>
            </a:r>
            <a:r>
              <a:rPr spc="45" dirty="0">
                <a:cs typeface="Arial"/>
              </a:rPr>
              <a:t> </a:t>
            </a:r>
            <a:r>
              <a:rPr dirty="0">
                <a:cs typeface="Arial"/>
              </a:rPr>
              <a:t>you</a:t>
            </a:r>
            <a:r>
              <a:rPr spc="45" dirty="0">
                <a:cs typeface="Arial"/>
              </a:rPr>
              <a:t> </a:t>
            </a:r>
            <a:r>
              <a:rPr dirty="0">
                <a:cs typeface="Arial"/>
              </a:rPr>
              <a:t>have</a:t>
            </a:r>
            <a:r>
              <a:rPr spc="40" dirty="0">
                <a:cs typeface="Arial"/>
              </a:rPr>
              <a:t> </a:t>
            </a:r>
            <a:r>
              <a:rPr spc="80" dirty="0">
                <a:cs typeface="Arial"/>
              </a:rPr>
              <a:t>to</a:t>
            </a:r>
            <a:r>
              <a:rPr spc="45" dirty="0">
                <a:cs typeface="Arial"/>
              </a:rPr>
              <a:t> </a:t>
            </a:r>
            <a:r>
              <a:rPr spc="65" dirty="0">
                <a:cs typeface="Arial"/>
              </a:rPr>
              <a:t>do</a:t>
            </a:r>
            <a:r>
              <a:rPr spc="45" dirty="0">
                <a:cs typeface="Arial"/>
              </a:rPr>
              <a:t> </a:t>
            </a:r>
            <a:r>
              <a:rPr spc="55" dirty="0">
                <a:cs typeface="Arial"/>
              </a:rPr>
              <a:t>right</a:t>
            </a:r>
            <a:r>
              <a:rPr spc="40" dirty="0">
                <a:cs typeface="Arial"/>
              </a:rPr>
              <a:t> </a:t>
            </a:r>
            <a:r>
              <a:rPr dirty="0">
                <a:cs typeface="Arial"/>
              </a:rPr>
              <a:t>now.</a:t>
            </a:r>
            <a:r>
              <a:rPr spc="45" dirty="0">
                <a:cs typeface="Arial"/>
              </a:rPr>
              <a:t> </a:t>
            </a:r>
            <a:r>
              <a:rPr dirty="0">
                <a:cs typeface="Arial"/>
              </a:rPr>
              <a:t>If</a:t>
            </a:r>
            <a:r>
              <a:rPr spc="45" dirty="0">
                <a:cs typeface="Arial"/>
              </a:rPr>
              <a:t> </a:t>
            </a:r>
            <a:r>
              <a:rPr dirty="0">
                <a:cs typeface="Arial"/>
              </a:rPr>
              <a:t>you</a:t>
            </a:r>
            <a:r>
              <a:rPr spc="40" dirty="0">
                <a:cs typeface="Arial"/>
              </a:rPr>
              <a:t> </a:t>
            </a:r>
            <a:r>
              <a:rPr dirty="0">
                <a:cs typeface="Arial"/>
              </a:rPr>
              <a:t>are</a:t>
            </a:r>
            <a:r>
              <a:rPr spc="45" dirty="0">
                <a:cs typeface="Arial"/>
              </a:rPr>
              <a:t> </a:t>
            </a:r>
            <a:r>
              <a:rPr dirty="0">
                <a:cs typeface="Arial"/>
              </a:rPr>
              <a:t>providing</a:t>
            </a:r>
            <a:r>
              <a:rPr spc="45" dirty="0">
                <a:cs typeface="Arial"/>
              </a:rPr>
              <a:t> </a:t>
            </a:r>
            <a:r>
              <a:rPr dirty="0">
                <a:cs typeface="Arial"/>
              </a:rPr>
              <a:t>a</a:t>
            </a:r>
            <a:r>
              <a:rPr spc="40" dirty="0">
                <a:cs typeface="Arial"/>
              </a:rPr>
              <a:t> </a:t>
            </a:r>
            <a:r>
              <a:rPr spc="55" dirty="0">
                <a:cs typeface="Arial"/>
              </a:rPr>
              <a:t>different</a:t>
            </a:r>
            <a:r>
              <a:rPr spc="45" dirty="0">
                <a:cs typeface="Arial"/>
              </a:rPr>
              <a:t> </a:t>
            </a:r>
            <a:r>
              <a:rPr dirty="0">
                <a:cs typeface="Arial"/>
              </a:rPr>
              <a:t>way</a:t>
            </a:r>
            <a:r>
              <a:rPr spc="45" dirty="0">
                <a:cs typeface="Arial"/>
              </a:rPr>
              <a:t> of </a:t>
            </a:r>
            <a:r>
              <a:rPr dirty="0">
                <a:cs typeface="Arial"/>
              </a:rPr>
              <a:t>doing</a:t>
            </a:r>
            <a:r>
              <a:rPr spc="130" dirty="0">
                <a:cs typeface="Arial"/>
              </a:rPr>
              <a:t> </a:t>
            </a:r>
            <a:r>
              <a:rPr dirty="0">
                <a:cs typeface="Arial"/>
              </a:rPr>
              <a:t>anything,</a:t>
            </a:r>
            <a:r>
              <a:rPr spc="135" dirty="0">
                <a:cs typeface="Arial"/>
              </a:rPr>
              <a:t> </a:t>
            </a:r>
            <a:r>
              <a:rPr dirty="0">
                <a:cs typeface="Arial"/>
              </a:rPr>
              <a:t>you</a:t>
            </a:r>
            <a:r>
              <a:rPr spc="135" dirty="0">
                <a:cs typeface="Arial"/>
              </a:rPr>
              <a:t> </a:t>
            </a:r>
            <a:r>
              <a:rPr spc="65" dirty="0">
                <a:cs typeface="Arial"/>
              </a:rPr>
              <a:t>might</a:t>
            </a:r>
            <a:r>
              <a:rPr spc="130" dirty="0">
                <a:cs typeface="Arial"/>
              </a:rPr>
              <a:t> </a:t>
            </a:r>
            <a:r>
              <a:rPr dirty="0">
                <a:cs typeface="Arial"/>
              </a:rPr>
              <a:t>have</a:t>
            </a:r>
            <a:r>
              <a:rPr spc="135" dirty="0">
                <a:cs typeface="Arial"/>
              </a:rPr>
              <a:t> </a:t>
            </a:r>
            <a:r>
              <a:rPr spc="50" dirty="0">
                <a:cs typeface="Arial"/>
              </a:rPr>
              <a:t>identified</a:t>
            </a:r>
            <a:r>
              <a:rPr spc="135" dirty="0">
                <a:cs typeface="Arial"/>
              </a:rPr>
              <a:t> </a:t>
            </a:r>
            <a:r>
              <a:rPr dirty="0">
                <a:cs typeface="Arial"/>
              </a:rPr>
              <a:t>a</a:t>
            </a:r>
            <a:r>
              <a:rPr spc="135" dirty="0">
                <a:cs typeface="Arial"/>
              </a:rPr>
              <a:t> </a:t>
            </a:r>
            <a:r>
              <a:rPr dirty="0">
                <a:cs typeface="Arial"/>
              </a:rPr>
              <a:t>responsibility</a:t>
            </a:r>
            <a:r>
              <a:rPr spc="130" dirty="0">
                <a:cs typeface="Arial"/>
              </a:rPr>
              <a:t> </a:t>
            </a:r>
            <a:r>
              <a:rPr spc="65" dirty="0">
                <a:cs typeface="Arial"/>
              </a:rPr>
              <a:t>that</a:t>
            </a:r>
            <a:r>
              <a:rPr spc="135" dirty="0">
                <a:cs typeface="Arial"/>
              </a:rPr>
              <a:t> </a:t>
            </a:r>
            <a:r>
              <a:rPr dirty="0">
                <a:cs typeface="Arial"/>
              </a:rPr>
              <a:t>you</a:t>
            </a:r>
            <a:r>
              <a:rPr spc="135" dirty="0">
                <a:cs typeface="Arial"/>
              </a:rPr>
              <a:t> </a:t>
            </a:r>
            <a:r>
              <a:rPr dirty="0">
                <a:cs typeface="Arial"/>
              </a:rPr>
              <a:t>should</a:t>
            </a:r>
            <a:r>
              <a:rPr spc="135" dirty="0">
                <a:cs typeface="Arial"/>
              </a:rPr>
              <a:t> </a:t>
            </a:r>
            <a:r>
              <a:rPr dirty="0">
                <a:cs typeface="Arial"/>
              </a:rPr>
              <a:t>extract</a:t>
            </a:r>
            <a:r>
              <a:rPr spc="130" dirty="0">
                <a:cs typeface="Arial"/>
              </a:rPr>
              <a:t> </a:t>
            </a:r>
            <a:r>
              <a:rPr spc="-25" dirty="0">
                <a:cs typeface="Arial"/>
              </a:rPr>
              <a:t>and </a:t>
            </a:r>
            <a:r>
              <a:rPr spc="60" dirty="0">
                <a:cs typeface="Arial"/>
              </a:rPr>
              <a:t>then</a:t>
            </a:r>
            <a:r>
              <a:rPr spc="55" dirty="0">
                <a:cs typeface="Arial"/>
              </a:rPr>
              <a:t> </a:t>
            </a:r>
            <a:r>
              <a:rPr dirty="0">
                <a:cs typeface="Arial"/>
              </a:rPr>
              <a:t>allow</a:t>
            </a:r>
            <a:r>
              <a:rPr spc="60" dirty="0">
                <a:cs typeface="Arial"/>
              </a:rPr>
              <a:t> </a:t>
            </a:r>
            <a:r>
              <a:rPr spc="50" dirty="0">
                <a:cs typeface="Arial"/>
              </a:rPr>
              <a:t>substitution</a:t>
            </a:r>
            <a:r>
              <a:rPr spc="60" dirty="0">
                <a:cs typeface="Arial"/>
              </a:rPr>
              <a:t> </a:t>
            </a:r>
            <a:r>
              <a:rPr spc="35" dirty="0">
                <a:cs typeface="Arial"/>
              </a:rPr>
              <a:t>for.</a:t>
            </a:r>
            <a:endParaRPr dirty="0">
              <a:cs typeface="Arial"/>
            </a:endParaRPr>
          </a:p>
        </p:txBody>
      </p:sp>
      <p:sp>
        <p:nvSpPr>
          <p:cNvPr id="5" name="TextBox 4">
            <a:extLst>
              <a:ext uri="{FF2B5EF4-FFF2-40B4-BE49-F238E27FC236}">
                <a16:creationId xmlns:a16="http://schemas.microsoft.com/office/drawing/2014/main" id="{CD96419A-77D3-4D9D-AF04-B0097FF98366}"/>
              </a:ext>
            </a:extLst>
          </p:cNvPr>
          <p:cNvSpPr txBox="1"/>
          <p:nvPr/>
        </p:nvSpPr>
        <p:spPr>
          <a:xfrm>
            <a:off x="762000" y="57150"/>
            <a:ext cx="52578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Seeing Responsibilities </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5249" y="1290200"/>
            <a:ext cx="8179434" cy="2488886"/>
          </a:xfrm>
          <a:prstGeom prst="rect">
            <a:avLst/>
          </a:prstGeom>
        </p:spPr>
        <p:txBody>
          <a:bodyPr vert="horz" wrap="square" lIns="0" tIns="12700" rIns="0" bIns="0" rtlCol="0">
            <a:spAutoFit/>
          </a:bodyPr>
          <a:lstStyle/>
          <a:p>
            <a:pPr marL="379095" marR="575310" indent="-367030">
              <a:lnSpc>
                <a:spcPct val="114599"/>
              </a:lnSpc>
              <a:spcBef>
                <a:spcPts val="100"/>
              </a:spcBef>
              <a:buChar char="●"/>
              <a:tabLst>
                <a:tab pos="379095" algn="l"/>
                <a:tab pos="379730" algn="l"/>
              </a:tabLst>
            </a:pPr>
            <a:r>
              <a:rPr sz="2400" dirty="0">
                <a:cs typeface="Arial"/>
              </a:rPr>
              <a:t>Higher-Level</a:t>
            </a:r>
            <a:r>
              <a:rPr sz="2400" spc="30" dirty="0">
                <a:cs typeface="Arial"/>
              </a:rPr>
              <a:t> </a:t>
            </a:r>
            <a:r>
              <a:rPr sz="2400" dirty="0">
                <a:cs typeface="Arial"/>
              </a:rPr>
              <a:t>Tests</a:t>
            </a:r>
            <a:r>
              <a:rPr lang="en-US" sz="2400" spc="35" dirty="0">
                <a:cs typeface="Arial"/>
              </a:rPr>
              <a:t>:</a:t>
            </a:r>
            <a:r>
              <a:rPr sz="2400" spc="30" dirty="0">
                <a:cs typeface="Arial"/>
              </a:rPr>
              <a:t> </a:t>
            </a:r>
            <a:r>
              <a:rPr sz="2400" dirty="0">
                <a:cs typeface="Arial"/>
              </a:rPr>
              <a:t>tests</a:t>
            </a:r>
            <a:r>
              <a:rPr sz="2400" spc="35" dirty="0">
                <a:cs typeface="Arial"/>
              </a:rPr>
              <a:t> </a:t>
            </a:r>
            <a:r>
              <a:rPr sz="2400" spc="90" dirty="0">
                <a:cs typeface="Arial"/>
              </a:rPr>
              <a:t>that</a:t>
            </a:r>
            <a:r>
              <a:rPr sz="2400" spc="35" dirty="0">
                <a:cs typeface="Arial"/>
              </a:rPr>
              <a:t> </a:t>
            </a:r>
            <a:r>
              <a:rPr sz="2400" dirty="0">
                <a:cs typeface="Arial"/>
              </a:rPr>
              <a:t>cover</a:t>
            </a:r>
            <a:r>
              <a:rPr sz="2400" spc="40" dirty="0">
                <a:cs typeface="Arial"/>
              </a:rPr>
              <a:t> </a:t>
            </a:r>
            <a:r>
              <a:rPr sz="2400" dirty="0">
                <a:cs typeface="Arial"/>
              </a:rPr>
              <a:t>scenarios</a:t>
            </a:r>
            <a:r>
              <a:rPr sz="2400" spc="35" dirty="0">
                <a:cs typeface="Arial"/>
              </a:rPr>
              <a:t> </a:t>
            </a:r>
            <a:r>
              <a:rPr sz="2400" spc="60" dirty="0">
                <a:cs typeface="Arial"/>
              </a:rPr>
              <a:t>and</a:t>
            </a:r>
            <a:r>
              <a:rPr sz="2400" spc="30" dirty="0">
                <a:cs typeface="Arial"/>
              </a:rPr>
              <a:t> </a:t>
            </a:r>
            <a:r>
              <a:rPr sz="2400" spc="55" dirty="0">
                <a:cs typeface="Arial"/>
              </a:rPr>
              <a:t>interactions</a:t>
            </a:r>
            <a:r>
              <a:rPr sz="2400" spc="35" dirty="0">
                <a:cs typeface="Arial"/>
              </a:rPr>
              <a:t> </a:t>
            </a:r>
            <a:r>
              <a:rPr sz="2400" spc="70" dirty="0">
                <a:cs typeface="Arial"/>
              </a:rPr>
              <a:t>in</a:t>
            </a:r>
            <a:r>
              <a:rPr sz="2400" spc="30" dirty="0">
                <a:cs typeface="Arial"/>
              </a:rPr>
              <a:t> </a:t>
            </a:r>
            <a:r>
              <a:rPr sz="2400" spc="-25" dirty="0">
                <a:cs typeface="Arial"/>
              </a:rPr>
              <a:t>an </a:t>
            </a:r>
            <a:r>
              <a:rPr sz="2400" spc="40" dirty="0">
                <a:cs typeface="Arial"/>
              </a:rPr>
              <a:t>application</a:t>
            </a:r>
            <a:endParaRPr sz="2400" dirty="0">
              <a:cs typeface="Arial"/>
            </a:endParaRPr>
          </a:p>
          <a:p>
            <a:pPr marL="379095" marR="5080" indent="-367030">
              <a:lnSpc>
                <a:spcPct val="114599"/>
              </a:lnSpc>
              <a:buChar char="●"/>
              <a:tabLst>
                <a:tab pos="379095" algn="l"/>
                <a:tab pos="379730" algn="l"/>
              </a:tabLst>
            </a:pPr>
            <a:r>
              <a:rPr sz="2400" dirty="0">
                <a:cs typeface="Arial"/>
              </a:rPr>
              <a:t>Higher-level</a:t>
            </a:r>
            <a:r>
              <a:rPr sz="2400" spc="20" dirty="0">
                <a:cs typeface="Arial"/>
              </a:rPr>
              <a:t> </a:t>
            </a:r>
            <a:r>
              <a:rPr sz="2400" dirty="0">
                <a:cs typeface="Arial"/>
              </a:rPr>
              <a:t>tests</a:t>
            </a:r>
            <a:r>
              <a:rPr sz="2400" spc="30" dirty="0">
                <a:cs typeface="Arial"/>
              </a:rPr>
              <a:t> </a:t>
            </a:r>
            <a:r>
              <a:rPr sz="2400" dirty="0">
                <a:cs typeface="Arial"/>
              </a:rPr>
              <a:t>can</a:t>
            </a:r>
            <a:r>
              <a:rPr sz="2400" spc="25" dirty="0">
                <a:cs typeface="Arial"/>
              </a:rPr>
              <a:t> </a:t>
            </a:r>
            <a:r>
              <a:rPr sz="2400" dirty="0">
                <a:cs typeface="Arial"/>
              </a:rPr>
              <a:t>be</a:t>
            </a:r>
            <a:r>
              <a:rPr sz="2400" spc="30" dirty="0">
                <a:cs typeface="Arial"/>
              </a:rPr>
              <a:t> </a:t>
            </a:r>
            <a:r>
              <a:rPr sz="2400" dirty="0">
                <a:cs typeface="Arial"/>
              </a:rPr>
              <a:t>used</a:t>
            </a:r>
            <a:r>
              <a:rPr sz="2400" spc="25" dirty="0">
                <a:cs typeface="Arial"/>
              </a:rPr>
              <a:t> </a:t>
            </a:r>
            <a:r>
              <a:rPr sz="2400" spc="105" dirty="0">
                <a:cs typeface="Arial"/>
              </a:rPr>
              <a:t>to</a:t>
            </a:r>
            <a:r>
              <a:rPr sz="2400" spc="30" dirty="0">
                <a:cs typeface="Arial"/>
              </a:rPr>
              <a:t> </a:t>
            </a:r>
            <a:r>
              <a:rPr sz="2400" spc="75" dirty="0">
                <a:cs typeface="Arial"/>
              </a:rPr>
              <a:t>pin</a:t>
            </a:r>
            <a:r>
              <a:rPr sz="2400" spc="25" dirty="0">
                <a:cs typeface="Arial"/>
              </a:rPr>
              <a:t> </a:t>
            </a:r>
            <a:r>
              <a:rPr sz="2400" spc="85" dirty="0">
                <a:cs typeface="Arial"/>
              </a:rPr>
              <a:t>down</a:t>
            </a:r>
            <a:r>
              <a:rPr sz="2400" spc="25" dirty="0">
                <a:cs typeface="Arial"/>
              </a:rPr>
              <a:t> </a:t>
            </a:r>
            <a:r>
              <a:rPr sz="2400" spc="50" dirty="0">
                <a:cs typeface="Arial"/>
              </a:rPr>
              <a:t>behavior</a:t>
            </a:r>
            <a:r>
              <a:rPr sz="2400" spc="30" dirty="0">
                <a:cs typeface="Arial"/>
              </a:rPr>
              <a:t> </a:t>
            </a:r>
            <a:r>
              <a:rPr sz="2400" spc="100" dirty="0">
                <a:cs typeface="Arial"/>
              </a:rPr>
              <a:t>for</a:t>
            </a:r>
            <a:r>
              <a:rPr sz="2400" spc="30" dirty="0">
                <a:cs typeface="Arial"/>
              </a:rPr>
              <a:t> </a:t>
            </a:r>
            <a:r>
              <a:rPr sz="2400" dirty="0">
                <a:cs typeface="Arial"/>
              </a:rPr>
              <a:t>a</a:t>
            </a:r>
            <a:r>
              <a:rPr sz="2400" spc="30" dirty="0">
                <a:cs typeface="Arial"/>
              </a:rPr>
              <a:t> </a:t>
            </a:r>
            <a:r>
              <a:rPr sz="2400" dirty="0">
                <a:cs typeface="Arial"/>
              </a:rPr>
              <a:t>set</a:t>
            </a:r>
            <a:r>
              <a:rPr sz="2400" spc="30" dirty="0">
                <a:cs typeface="Arial"/>
              </a:rPr>
              <a:t> </a:t>
            </a:r>
            <a:r>
              <a:rPr sz="2400" spc="90" dirty="0">
                <a:cs typeface="Arial"/>
              </a:rPr>
              <a:t>of</a:t>
            </a:r>
            <a:r>
              <a:rPr sz="2400" spc="25" dirty="0">
                <a:cs typeface="Arial"/>
              </a:rPr>
              <a:t> </a:t>
            </a:r>
            <a:r>
              <a:rPr sz="2400" spc="-20" dirty="0">
                <a:cs typeface="Arial"/>
              </a:rPr>
              <a:t>classes</a:t>
            </a:r>
            <a:r>
              <a:rPr sz="2400" spc="30" dirty="0">
                <a:cs typeface="Arial"/>
              </a:rPr>
              <a:t> </a:t>
            </a:r>
            <a:r>
              <a:rPr sz="2400" spc="35" dirty="0">
                <a:cs typeface="Arial"/>
              </a:rPr>
              <a:t>at </a:t>
            </a:r>
            <a:r>
              <a:rPr sz="2400" dirty="0">
                <a:cs typeface="Arial"/>
              </a:rPr>
              <a:t>a</a:t>
            </a:r>
            <a:r>
              <a:rPr sz="2400" spc="-45" dirty="0">
                <a:cs typeface="Arial"/>
              </a:rPr>
              <a:t> </a:t>
            </a:r>
            <a:r>
              <a:rPr sz="2400" spc="65" dirty="0">
                <a:cs typeface="Arial"/>
              </a:rPr>
              <a:t>time</a:t>
            </a:r>
            <a:endParaRPr sz="2400" dirty="0">
              <a:cs typeface="Arial"/>
            </a:endParaRPr>
          </a:p>
          <a:p>
            <a:pPr marL="379095" indent="-367030">
              <a:lnSpc>
                <a:spcPct val="100000"/>
              </a:lnSpc>
              <a:spcBef>
                <a:spcPts val="315"/>
              </a:spcBef>
              <a:buChar char="●"/>
              <a:tabLst>
                <a:tab pos="379095" algn="l"/>
                <a:tab pos="379730" algn="l"/>
              </a:tabLst>
            </a:pPr>
            <a:r>
              <a:rPr sz="2400" dirty="0">
                <a:cs typeface="Arial"/>
              </a:rPr>
              <a:t>Helps</a:t>
            </a:r>
            <a:r>
              <a:rPr sz="2400" spc="20" dirty="0">
                <a:cs typeface="Arial"/>
              </a:rPr>
              <a:t> </a:t>
            </a:r>
            <a:r>
              <a:rPr sz="2400" dirty="0">
                <a:cs typeface="Arial"/>
              </a:rPr>
              <a:t>enable</a:t>
            </a:r>
            <a:r>
              <a:rPr sz="2400" spc="20" dirty="0">
                <a:cs typeface="Arial"/>
              </a:rPr>
              <a:t> </a:t>
            </a:r>
            <a:r>
              <a:rPr sz="2400" spc="75" dirty="0">
                <a:cs typeface="Arial"/>
              </a:rPr>
              <a:t>the</a:t>
            </a:r>
            <a:r>
              <a:rPr sz="2400" spc="20" dirty="0">
                <a:cs typeface="Arial"/>
              </a:rPr>
              <a:t> </a:t>
            </a:r>
            <a:r>
              <a:rPr sz="2400" spc="75" dirty="0">
                <a:cs typeface="Arial"/>
              </a:rPr>
              <a:t>writing</a:t>
            </a:r>
            <a:r>
              <a:rPr sz="2400" spc="15" dirty="0">
                <a:cs typeface="Arial"/>
              </a:rPr>
              <a:t> </a:t>
            </a:r>
            <a:r>
              <a:rPr sz="2400" spc="90" dirty="0">
                <a:cs typeface="Arial"/>
              </a:rPr>
              <a:t>of</a:t>
            </a:r>
            <a:r>
              <a:rPr sz="2400" spc="15" dirty="0">
                <a:cs typeface="Arial"/>
              </a:rPr>
              <a:t> </a:t>
            </a:r>
            <a:r>
              <a:rPr sz="2400" dirty="0">
                <a:cs typeface="Arial"/>
              </a:rPr>
              <a:t>tests</a:t>
            </a:r>
            <a:r>
              <a:rPr sz="2400" spc="20" dirty="0">
                <a:cs typeface="Arial"/>
              </a:rPr>
              <a:t> </a:t>
            </a:r>
            <a:r>
              <a:rPr sz="2400" spc="100" dirty="0">
                <a:cs typeface="Arial"/>
              </a:rPr>
              <a:t>for</a:t>
            </a:r>
            <a:r>
              <a:rPr sz="2400" spc="20" dirty="0">
                <a:cs typeface="Arial"/>
              </a:rPr>
              <a:t> </a:t>
            </a:r>
            <a:r>
              <a:rPr sz="2400" spc="55" dirty="0">
                <a:cs typeface="Arial"/>
              </a:rPr>
              <a:t>individual</a:t>
            </a:r>
            <a:r>
              <a:rPr sz="2400" spc="15" dirty="0">
                <a:cs typeface="Arial"/>
              </a:rPr>
              <a:t> </a:t>
            </a:r>
            <a:r>
              <a:rPr sz="2400" spc="-20" dirty="0">
                <a:cs typeface="Arial"/>
              </a:rPr>
              <a:t>classes</a:t>
            </a:r>
            <a:r>
              <a:rPr sz="2400" spc="20" dirty="0">
                <a:cs typeface="Arial"/>
              </a:rPr>
              <a:t> </a:t>
            </a:r>
            <a:r>
              <a:rPr sz="2400" spc="85" dirty="0">
                <a:cs typeface="Arial"/>
              </a:rPr>
              <a:t>more</a:t>
            </a:r>
            <a:r>
              <a:rPr sz="2400" spc="20" dirty="0">
                <a:cs typeface="Arial"/>
              </a:rPr>
              <a:t> </a:t>
            </a:r>
            <a:r>
              <a:rPr sz="2400" spc="-10" dirty="0">
                <a:cs typeface="Arial"/>
              </a:rPr>
              <a:t>easily</a:t>
            </a:r>
            <a:endParaRPr sz="2400" dirty="0">
              <a:cs typeface="Arial"/>
            </a:endParaRPr>
          </a:p>
        </p:txBody>
      </p:sp>
      <p:sp>
        <p:nvSpPr>
          <p:cNvPr id="5" name="TextBox 4">
            <a:extLst>
              <a:ext uri="{FF2B5EF4-FFF2-40B4-BE49-F238E27FC236}">
                <a16:creationId xmlns:a16="http://schemas.microsoft.com/office/drawing/2014/main" id="{F6A8F05E-2466-415A-B1DD-61CC33FBE285}"/>
              </a:ext>
            </a:extLst>
          </p:cNvPr>
          <p:cNvSpPr txBox="1"/>
          <p:nvPr/>
        </p:nvSpPr>
        <p:spPr>
          <a:xfrm>
            <a:off x="762000" y="1333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Higher-Level Testing</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idx="1"/>
          </p:nvPr>
        </p:nvSpPr>
        <p:spPr>
          <a:xfrm>
            <a:off x="457200" y="1352550"/>
            <a:ext cx="7334387" cy="1677895"/>
          </a:xfrm>
          <a:prstGeom prst="rect">
            <a:avLst/>
          </a:prstGeom>
        </p:spPr>
        <p:txBody>
          <a:bodyPr vert="horz" wrap="square" lIns="0" tIns="12700" rIns="0" bIns="0" rtlCol="0">
            <a:spAutoFit/>
          </a:bodyPr>
          <a:lstStyle/>
          <a:p>
            <a:pPr marL="432434" marR="5080" indent="-367030">
              <a:lnSpc>
                <a:spcPct val="114599"/>
              </a:lnSpc>
              <a:spcBef>
                <a:spcPts val="100"/>
              </a:spcBef>
              <a:buChar char="●"/>
              <a:tabLst>
                <a:tab pos="432434" algn="l"/>
                <a:tab pos="433070" algn="l"/>
              </a:tabLst>
            </a:pPr>
            <a:r>
              <a:rPr sz="2400" dirty="0"/>
              <a:t>Heuristics</a:t>
            </a:r>
            <a:r>
              <a:rPr sz="2400" spc="70" dirty="0"/>
              <a:t> </a:t>
            </a:r>
            <a:r>
              <a:rPr sz="2400" spc="100" dirty="0"/>
              <a:t>for</a:t>
            </a:r>
            <a:r>
              <a:rPr sz="2400" spc="75" dirty="0"/>
              <a:t> </a:t>
            </a:r>
            <a:r>
              <a:rPr sz="2400" spc="55" dirty="0"/>
              <a:t>identifying</a:t>
            </a:r>
            <a:r>
              <a:rPr sz="2400" spc="70" dirty="0"/>
              <a:t> </a:t>
            </a:r>
            <a:r>
              <a:rPr sz="2400" spc="45" dirty="0"/>
              <a:t>responsibilities</a:t>
            </a:r>
            <a:r>
              <a:rPr sz="2400" spc="75" dirty="0"/>
              <a:t> </a:t>
            </a:r>
            <a:r>
              <a:rPr sz="2400" dirty="0"/>
              <a:t>can</a:t>
            </a:r>
            <a:r>
              <a:rPr sz="2400" spc="65" dirty="0"/>
              <a:t> </a:t>
            </a:r>
            <a:r>
              <a:rPr sz="2400" spc="55" dirty="0"/>
              <a:t>help</a:t>
            </a:r>
            <a:r>
              <a:rPr sz="2400" spc="70" dirty="0"/>
              <a:t> </a:t>
            </a:r>
            <a:r>
              <a:rPr sz="2400" spc="80" dirty="0"/>
              <a:t>find</a:t>
            </a:r>
            <a:r>
              <a:rPr sz="2400" spc="65" dirty="0"/>
              <a:t> </a:t>
            </a:r>
            <a:r>
              <a:rPr sz="2400" spc="60" dirty="0"/>
              <a:t>new</a:t>
            </a:r>
            <a:r>
              <a:rPr sz="2400" spc="70" dirty="0"/>
              <a:t> </a:t>
            </a:r>
            <a:r>
              <a:rPr sz="2400" dirty="0"/>
              <a:t>abstractions</a:t>
            </a:r>
            <a:r>
              <a:rPr sz="2400" spc="75" dirty="0"/>
              <a:t> </a:t>
            </a:r>
            <a:r>
              <a:rPr sz="2400" spc="45" dirty="0"/>
              <a:t>in </a:t>
            </a:r>
            <a:r>
              <a:rPr sz="2400" spc="75" dirty="0"/>
              <a:t>old</a:t>
            </a:r>
            <a:r>
              <a:rPr sz="2400" spc="-40" dirty="0"/>
              <a:t> </a:t>
            </a:r>
            <a:r>
              <a:rPr sz="2400" spc="-10" dirty="0"/>
              <a:t>classes</a:t>
            </a:r>
          </a:p>
          <a:p>
            <a:pPr marL="432434" indent="-367030">
              <a:lnSpc>
                <a:spcPct val="100000"/>
              </a:lnSpc>
              <a:spcBef>
                <a:spcPts val="315"/>
              </a:spcBef>
              <a:buChar char="●"/>
              <a:tabLst>
                <a:tab pos="432434" algn="l"/>
                <a:tab pos="433070" algn="l"/>
              </a:tabLst>
            </a:pPr>
            <a:r>
              <a:rPr sz="2400" spc="-10" dirty="0"/>
              <a:t>Read</a:t>
            </a:r>
            <a:r>
              <a:rPr sz="2400" spc="30" dirty="0"/>
              <a:t> </a:t>
            </a:r>
            <a:r>
              <a:rPr sz="2400" spc="85" dirty="0"/>
              <a:t>more</a:t>
            </a:r>
            <a:r>
              <a:rPr sz="2400" spc="40" dirty="0"/>
              <a:t> </a:t>
            </a:r>
            <a:r>
              <a:rPr sz="2400" dirty="0"/>
              <a:t>books</a:t>
            </a:r>
            <a:r>
              <a:rPr sz="2400" spc="35" dirty="0"/>
              <a:t> </a:t>
            </a:r>
            <a:r>
              <a:rPr sz="2400" spc="80" dirty="0"/>
              <a:t>about</a:t>
            </a:r>
            <a:r>
              <a:rPr sz="2400" spc="40" dirty="0"/>
              <a:t> </a:t>
            </a:r>
            <a:r>
              <a:rPr sz="2400" dirty="0"/>
              <a:t>design</a:t>
            </a:r>
            <a:r>
              <a:rPr sz="2400" spc="30" dirty="0"/>
              <a:t> </a:t>
            </a:r>
            <a:r>
              <a:rPr sz="2400" spc="50" dirty="0"/>
              <a:t>patterns</a:t>
            </a:r>
          </a:p>
          <a:p>
            <a:pPr marL="432434" indent="-367030">
              <a:lnSpc>
                <a:spcPct val="100000"/>
              </a:lnSpc>
              <a:spcBef>
                <a:spcPts val="315"/>
              </a:spcBef>
              <a:buChar char="●"/>
              <a:tabLst>
                <a:tab pos="432434" algn="l"/>
                <a:tab pos="433070" algn="l"/>
              </a:tabLst>
            </a:pPr>
            <a:r>
              <a:rPr sz="2400" spc="-10" dirty="0"/>
              <a:t>Read</a:t>
            </a:r>
            <a:r>
              <a:rPr sz="2400" spc="-114" dirty="0"/>
              <a:t> </a:t>
            </a:r>
            <a:r>
              <a:rPr sz="2400" spc="-20" dirty="0"/>
              <a:t>code</a:t>
            </a:r>
          </a:p>
        </p:txBody>
      </p:sp>
      <p:sp>
        <p:nvSpPr>
          <p:cNvPr id="5" name="TextBox 4">
            <a:extLst>
              <a:ext uri="{FF2B5EF4-FFF2-40B4-BE49-F238E27FC236}">
                <a16:creationId xmlns:a16="http://schemas.microsoft.com/office/drawing/2014/main" id="{675B10F7-0DC3-4EDD-B632-B7B8EC6A0C4F}"/>
              </a:ext>
            </a:extLst>
          </p:cNvPr>
          <p:cNvSpPr txBox="1"/>
          <p:nvPr/>
        </p:nvSpPr>
        <p:spPr>
          <a:xfrm>
            <a:off x="685800" y="16392"/>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Other Techniques </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200" y="911039"/>
            <a:ext cx="7408545" cy="3321422"/>
          </a:xfrm>
          <a:prstGeom prst="rect">
            <a:avLst/>
          </a:prstGeom>
        </p:spPr>
        <p:txBody>
          <a:bodyPr vert="horz" wrap="square" lIns="0" tIns="12700" rIns="0" bIns="0" rtlCol="0">
            <a:spAutoFit/>
          </a:bodyPr>
          <a:lstStyle/>
          <a:p>
            <a:pPr marL="12700">
              <a:lnSpc>
                <a:spcPct val="100000"/>
              </a:lnSpc>
              <a:spcBef>
                <a:spcPts val="100"/>
              </a:spcBef>
            </a:pPr>
            <a:r>
              <a:rPr sz="2000" spc="-10" dirty="0">
                <a:cs typeface="Arial"/>
              </a:rPr>
              <a:t>Strategy</a:t>
            </a:r>
            <a:endParaRPr sz="2000" dirty="0">
              <a:cs typeface="Arial"/>
            </a:endParaRPr>
          </a:p>
          <a:p>
            <a:pPr marL="469900" indent="-367030">
              <a:lnSpc>
                <a:spcPct val="100000"/>
              </a:lnSpc>
              <a:spcBef>
                <a:spcPts val="1889"/>
              </a:spcBef>
              <a:buChar char="●"/>
              <a:tabLst>
                <a:tab pos="469265" algn="l"/>
                <a:tab pos="469900" algn="l"/>
              </a:tabLst>
            </a:pPr>
            <a:r>
              <a:rPr sz="2000" dirty="0">
                <a:cs typeface="Arial"/>
              </a:rPr>
              <a:t>Refactoring</a:t>
            </a:r>
            <a:r>
              <a:rPr sz="2000" spc="35" dirty="0">
                <a:cs typeface="Arial"/>
              </a:rPr>
              <a:t> </a:t>
            </a:r>
            <a:r>
              <a:rPr sz="2000" dirty="0">
                <a:cs typeface="Arial"/>
              </a:rPr>
              <a:t>-</a:t>
            </a:r>
            <a:r>
              <a:rPr sz="2000" spc="35" dirty="0">
                <a:cs typeface="Arial"/>
              </a:rPr>
              <a:t> </a:t>
            </a:r>
            <a:r>
              <a:rPr sz="2000" dirty="0">
                <a:cs typeface="Arial"/>
              </a:rPr>
              <a:t>All</a:t>
            </a:r>
            <a:r>
              <a:rPr sz="2000" spc="35" dirty="0">
                <a:cs typeface="Arial"/>
              </a:rPr>
              <a:t> </a:t>
            </a:r>
            <a:r>
              <a:rPr sz="2000" spc="65" dirty="0">
                <a:cs typeface="Arial"/>
              </a:rPr>
              <a:t>at</a:t>
            </a:r>
            <a:r>
              <a:rPr sz="2000" spc="40" dirty="0">
                <a:cs typeface="Arial"/>
              </a:rPr>
              <a:t> </a:t>
            </a:r>
            <a:r>
              <a:rPr sz="2000" spc="-20" dirty="0">
                <a:cs typeface="Arial"/>
              </a:rPr>
              <a:t>once</a:t>
            </a:r>
            <a:endParaRPr sz="2000" dirty="0">
              <a:cs typeface="Arial"/>
            </a:endParaRPr>
          </a:p>
          <a:p>
            <a:pPr marL="469900" indent="-367030">
              <a:lnSpc>
                <a:spcPct val="100000"/>
              </a:lnSpc>
              <a:spcBef>
                <a:spcPts val="315"/>
              </a:spcBef>
              <a:buChar char="●"/>
              <a:tabLst>
                <a:tab pos="469265" algn="l"/>
                <a:tab pos="469900" algn="l"/>
              </a:tabLst>
            </a:pPr>
            <a:r>
              <a:rPr sz="2000" dirty="0">
                <a:cs typeface="Arial"/>
              </a:rPr>
              <a:t>Breaking</a:t>
            </a:r>
            <a:r>
              <a:rPr sz="2000" spc="-5" dirty="0">
                <a:cs typeface="Arial"/>
              </a:rPr>
              <a:t> </a:t>
            </a:r>
            <a:r>
              <a:rPr sz="2000" spc="85" dirty="0">
                <a:cs typeface="Arial"/>
              </a:rPr>
              <a:t>down</a:t>
            </a:r>
            <a:r>
              <a:rPr sz="2000" dirty="0">
                <a:cs typeface="Arial"/>
              </a:rPr>
              <a:t> big </a:t>
            </a:r>
            <a:r>
              <a:rPr sz="2000" spc="-20" dirty="0">
                <a:cs typeface="Arial"/>
              </a:rPr>
              <a:t>classes</a:t>
            </a:r>
            <a:r>
              <a:rPr sz="2000" spc="5" dirty="0">
                <a:cs typeface="Arial"/>
              </a:rPr>
              <a:t> </a:t>
            </a:r>
            <a:r>
              <a:rPr sz="2000" dirty="0">
                <a:cs typeface="Arial"/>
              </a:rPr>
              <a:t>by</a:t>
            </a:r>
            <a:r>
              <a:rPr sz="2000" spc="-5" dirty="0">
                <a:cs typeface="Arial"/>
              </a:rPr>
              <a:t> </a:t>
            </a:r>
            <a:r>
              <a:rPr sz="2000" spc="65" dirty="0">
                <a:cs typeface="Arial"/>
              </a:rPr>
              <a:t>identify</a:t>
            </a:r>
            <a:r>
              <a:rPr sz="2000" dirty="0">
                <a:cs typeface="Arial"/>
              </a:rPr>
              <a:t> </a:t>
            </a:r>
            <a:r>
              <a:rPr sz="2000" spc="45" dirty="0">
                <a:cs typeface="Arial"/>
              </a:rPr>
              <a:t>responsibilities</a:t>
            </a:r>
            <a:r>
              <a:rPr sz="2000" spc="5" dirty="0">
                <a:cs typeface="Arial"/>
              </a:rPr>
              <a:t> </a:t>
            </a:r>
            <a:r>
              <a:rPr sz="2000" dirty="0">
                <a:cs typeface="Arial"/>
              </a:rPr>
              <a:t>- </a:t>
            </a:r>
            <a:r>
              <a:rPr sz="2000" spc="-35" dirty="0">
                <a:cs typeface="Arial"/>
              </a:rPr>
              <a:t>As</a:t>
            </a:r>
            <a:r>
              <a:rPr sz="2000" spc="5" dirty="0">
                <a:cs typeface="Arial"/>
              </a:rPr>
              <a:t> </a:t>
            </a:r>
            <a:r>
              <a:rPr sz="2000" spc="-10" dirty="0">
                <a:cs typeface="Arial"/>
              </a:rPr>
              <a:t>needed</a:t>
            </a:r>
            <a:endParaRPr sz="2000" dirty="0">
              <a:cs typeface="Arial"/>
            </a:endParaRPr>
          </a:p>
          <a:p>
            <a:pPr marL="12700">
              <a:lnSpc>
                <a:spcPct val="100000"/>
              </a:lnSpc>
              <a:spcBef>
                <a:spcPts val="1889"/>
              </a:spcBef>
            </a:pPr>
            <a:r>
              <a:rPr sz="2000" spc="-10" dirty="0">
                <a:cs typeface="Arial"/>
              </a:rPr>
              <a:t>Tactics</a:t>
            </a:r>
            <a:endParaRPr sz="2000" dirty="0">
              <a:cs typeface="Arial"/>
            </a:endParaRPr>
          </a:p>
          <a:p>
            <a:pPr marL="469900" indent="-367030">
              <a:lnSpc>
                <a:spcPct val="100000"/>
              </a:lnSpc>
              <a:spcBef>
                <a:spcPts val="1889"/>
              </a:spcBef>
              <a:buChar char="●"/>
              <a:tabLst>
                <a:tab pos="469265" algn="l"/>
                <a:tab pos="469900" algn="l"/>
              </a:tabLst>
            </a:pPr>
            <a:r>
              <a:rPr sz="2000" spc="55" dirty="0">
                <a:cs typeface="Arial"/>
              </a:rPr>
              <a:t>Identify</a:t>
            </a:r>
            <a:r>
              <a:rPr sz="2000" spc="-30" dirty="0">
                <a:cs typeface="Arial"/>
              </a:rPr>
              <a:t> </a:t>
            </a:r>
            <a:r>
              <a:rPr sz="2000" dirty="0">
                <a:cs typeface="Arial"/>
              </a:rPr>
              <a:t>a</a:t>
            </a:r>
            <a:r>
              <a:rPr sz="2000" spc="-25" dirty="0">
                <a:cs typeface="Arial"/>
              </a:rPr>
              <a:t> </a:t>
            </a:r>
            <a:r>
              <a:rPr sz="2000" spc="50" dirty="0">
                <a:cs typeface="Arial"/>
              </a:rPr>
              <a:t>responsibility</a:t>
            </a:r>
            <a:r>
              <a:rPr sz="2000" spc="-30" dirty="0">
                <a:cs typeface="Arial"/>
              </a:rPr>
              <a:t> </a:t>
            </a:r>
            <a:r>
              <a:rPr sz="2000" spc="60" dirty="0">
                <a:cs typeface="Arial"/>
              </a:rPr>
              <a:t>and</a:t>
            </a:r>
            <a:r>
              <a:rPr sz="2000" spc="-30" dirty="0">
                <a:cs typeface="Arial"/>
              </a:rPr>
              <a:t> </a:t>
            </a:r>
            <a:r>
              <a:rPr sz="2000" spc="75" dirty="0">
                <a:cs typeface="Arial"/>
              </a:rPr>
              <a:t>what</a:t>
            </a:r>
            <a:r>
              <a:rPr sz="2000" spc="-25" dirty="0">
                <a:cs typeface="Arial"/>
              </a:rPr>
              <a:t> </a:t>
            </a:r>
            <a:r>
              <a:rPr sz="2000" spc="90" dirty="0">
                <a:cs typeface="Arial"/>
              </a:rPr>
              <a:t>it</a:t>
            </a:r>
            <a:r>
              <a:rPr sz="2000" spc="-25" dirty="0">
                <a:cs typeface="Arial"/>
              </a:rPr>
              <a:t> </a:t>
            </a:r>
            <a:r>
              <a:rPr sz="2000" spc="-10" dirty="0">
                <a:cs typeface="Arial"/>
              </a:rPr>
              <a:t>needs</a:t>
            </a:r>
            <a:endParaRPr sz="2000" dirty="0">
              <a:cs typeface="Arial"/>
            </a:endParaRPr>
          </a:p>
          <a:p>
            <a:pPr marL="469900" indent="-367030">
              <a:lnSpc>
                <a:spcPct val="100000"/>
              </a:lnSpc>
              <a:spcBef>
                <a:spcPts val="315"/>
              </a:spcBef>
              <a:buChar char="●"/>
              <a:tabLst>
                <a:tab pos="469265" algn="l"/>
                <a:tab pos="469900" algn="l"/>
              </a:tabLst>
            </a:pPr>
            <a:r>
              <a:rPr sz="2000" dirty="0">
                <a:cs typeface="Arial"/>
              </a:rPr>
              <a:t>Extract</a:t>
            </a:r>
            <a:r>
              <a:rPr sz="2000" spc="35" dirty="0">
                <a:cs typeface="Arial"/>
              </a:rPr>
              <a:t> </a:t>
            </a:r>
            <a:r>
              <a:rPr sz="2000" dirty="0">
                <a:cs typeface="Arial"/>
              </a:rPr>
              <a:t>all</a:t>
            </a:r>
            <a:r>
              <a:rPr sz="2000" spc="25" dirty="0">
                <a:cs typeface="Arial"/>
              </a:rPr>
              <a:t> </a:t>
            </a:r>
            <a:r>
              <a:rPr sz="2000" spc="90" dirty="0">
                <a:cs typeface="Arial"/>
              </a:rPr>
              <a:t>of</a:t>
            </a:r>
            <a:r>
              <a:rPr sz="2000" spc="30" dirty="0">
                <a:cs typeface="Arial"/>
              </a:rPr>
              <a:t> </a:t>
            </a:r>
            <a:r>
              <a:rPr sz="2000" spc="75" dirty="0">
                <a:cs typeface="Arial"/>
              </a:rPr>
              <a:t>the</a:t>
            </a:r>
            <a:r>
              <a:rPr sz="2000" spc="35" dirty="0">
                <a:cs typeface="Arial"/>
              </a:rPr>
              <a:t> </a:t>
            </a:r>
            <a:r>
              <a:rPr sz="2000" dirty="0">
                <a:cs typeface="Arial"/>
              </a:rPr>
              <a:t>necessary</a:t>
            </a:r>
            <a:r>
              <a:rPr sz="2000" spc="30" dirty="0">
                <a:cs typeface="Arial"/>
              </a:rPr>
              <a:t> </a:t>
            </a:r>
            <a:r>
              <a:rPr sz="2000" dirty="0">
                <a:cs typeface="Arial"/>
              </a:rPr>
              <a:t>bodies</a:t>
            </a:r>
            <a:r>
              <a:rPr sz="2000" spc="35" dirty="0">
                <a:cs typeface="Arial"/>
              </a:rPr>
              <a:t> </a:t>
            </a:r>
            <a:r>
              <a:rPr sz="2000" spc="85" dirty="0">
                <a:cs typeface="Arial"/>
              </a:rPr>
              <a:t>into</a:t>
            </a:r>
            <a:r>
              <a:rPr sz="2000" spc="35" dirty="0">
                <a:cs typeface="Arial"/>
              </a:rPr>
              <a:t> </a:t>
            </a:r>
            <a:r>
              <a:rPr sz="2000" dirty="0">
                <a:cs typeface="Arial"/>
              </a:rPr>
              <a:t>a</a:t>
            </a:r>
            <a:r>
              <a:rPr sz="2000" spc="35" dirty="0">
                <a:cs typeface="Arial"/>
              </a:rPr>
              <a:t> </a:t>
            </a:r>
            <a:r>
              <a:rPr sz="2000" spc="60" dirty="0">
                <a:cs typeface="Arial"/>
              </a:rPr>
              <a:t>new</a:t>
            </a:r>
            <a:r>
              <a:rPr sz="2000" spc="30" dirty="0">
                <a:cs typeface="Arial"/>
              </a:rPr>
              <a:t> </a:t>
            </a:r>
            <a:r>
              <a:rPr sz="2000" spc="-10" dirty="0">
                <a:cs typeface="Arial"/>
              </a:rPr>
              <a:t>class</a:t>
            </a:r>
            <a:endParaRPr sz="2000" dirty="0">
              <a:cs typeface="Arial"/>
            </a:endParaRPr>
          </a:p>
          <a:p>
            <a:pPr marL="469900" indent="-367030">
              <a:lnSpc>
                <a:spcPct val="100000"/>
              </a:lnSpc>
              <a:spcBef>
                <a:spcPts val="315"/>
              </a:spcBef>
              <a:buChar char="●"/>
              <a:tabLst>
                <a:tab pos="469265" algn="l"/>
                <a:tab pos="469900" algn="l"/>
              </a:tabLst>
            </a:pPr>
            <a:r>
              <a:rPr sz="2000" dirty="0">
                <a:cs typeface="Arial"/>
              </a:rPr>
              <a:t>Clean</a:t>
            </a:r>
            <a:r>
              <a:rPr sz="2000" spc="-10" dirty="0">
                <a:cs typeface="Arial"/>
              </a:rPr>
              <a:t> </a:t>
            </a:r>
            <a:r>
              <a:rPr sz="2000" spc="95" dirty="0">
                <a:cs typeface="Arial"/>
              </a:rPr>
              <a:t>up</a:t>
            </a:r>
            <a:r>
              <a:rPr sz="2000" spc="-10" dirty="0">
                <a:cs typeface="Arial"/>
              </a:rPr>
              <a:t> </a:t>
            </a:r>
            <a:r>
              <a:rPr sz="2000" dirty="0">
                <a:cs typeface="Arial"/>
              </a:rPr>
              <a:t>code</a:t>
            </a:r>
            <a:r>
              <a:rPr sz="2000" spc="-5" dirty="0">
                <a:cs typeface="Arial"/>
              </a:rPr>
              <a:t> </a:t>
            </a:r>
            <a:r>
              <a:rPr sz="2000" spc="60" dirty="0">
                <a:cs typeface="Arial"/>
              </a:rPr>
              <a:t>and</a:t>
            </a:r>
            <a:r>
              <a:rPr sz="2000" spc="-10" dirty="0">
                <a:cs typeface="Arial"/>
              </a:rPr>
              <a:t> </a:t>
            </a:r>
            <a:r>
              <a:rPr sz="2000" spc="60" dirty="0">
                <a:cs typeface="Arial"/>
              </a:rPr>
              <a:t>fix</a:t>
            </a:r>
            <a:r>
              <a:rPr sz="2000" spc="-10" dirty="0">
                <a:cs typeface="Arial"/>
              </a:rPr>
              <a:t> </a:t>
            </a:r>
            <a:r>
              <a:rPr sz="2000" dirty="0">
                <a:cs typeface="Arial"/>
              </a:rPr>
              <a:t>any</a:t>
            </a:r>
            <a:r>
              <a:rPr sz="2000" spc="-10" dirty="0">
                <a:cs typeface="Arial"/>
              </a:rPr>
              <a:t> </a:t>
            </a:r>
            <a:r>
              <a:rPr sz="2000" spc="85" dirty="0">
                <a:cs typeface="Arial"/>
              </a:rPr>
              <a:t>other</a:t>
            </a:r>
            <a:r>
              <a:rPr sz="2000" spc="-5" dirty="0">
                <a:cs typeface="Arial"/>
              </a:rPr>
              <a:t> </a:t>
            </a:r>
            <a:r>
              <a:rPr sz="2000" spc="-10" dirty="0">
                <a:cs typeface="Arial"/>
              </a:rPr>
              <a:t>instances</a:t>
            </a:r>
            <a:endParaRPr sz="2000" dirty="0">
              <a:cs typeface="Arial"/>
            </a:endParaRPr>
          </a:p>
        </p:txBody>
      </p:sp>
      <p:sp>
        <p:nvSpPr>
          <p:cNvPr id="9" name="TextBox 8">
            <a:extLst>
              <a:ext uri="{FF2B5EF4-FFF2-40B4-BE49-F238E27FC236}">
                <a16:creationId xmlns:a16="http://schemas.microsoft.com/office/drawing/2014/main" id="{8710C369-A653-41C2-A4CE-9F4A1185CB3F}"/>
              </a:ext>
            </a:extLst>
          </p:cNvPr>
          <p:cNvSpPr txBox="1"/>
          <p:nvPr/>
        </p:nvSpPr>
        <p:spPr>
          <a:xfrm>
            <a:off x="685800" y="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Moving Forward</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5249" y="1290200"/>
            <a:ext cx="6763751" cy="1976822"/>
          </a:xfrm>
          <a:prstGeom prst="rect">
            <a:avLst/>
          </a:prstGeom>
        </p:spPr>
        <p:txBody>
          <a:bodyPr vert="horz" wrap="square" lIns="0" tIns="52704" rIns="0" bIns="0" rtlCol="0">
            <a:spAutoFit/>
          </a:bodyPr>
          <a:lstStyle/>
          <a:p>
            <a:pPr marL="379095" indent="-367030">
              <a:lnSpc>
                <a:spcPct val="100000"/>
              </a:lnSpc>
              <a:spcBef>
                <a:spcPts val="414"/>
              </a:spcBef>
              <a:buChar char="●"/>
              <a:tabLst>
                <a:tab pos="379095" algn="l"/>
                <a:tab pos="379730" algn="l"/>
              </a:tabLst>
            </a:pPr>
            <a:r>
              <a:rPr sz="2400" dirty="0">
                <a:cs typeface="Arial"/>
              </a:rPr>
              <a:t>Do</a:t>
            </a:r>
            <a:r>
              <a:rPr sz="2400" spc="15" dirty="0">
                <a:cs typeface="Arial"/>
              </a:rPr>
              <a:t> </a:t>
            </a:r>
            <a:r>
              <a:rPr sz="2400" spc="100" dirty="0">
                <a:cs typeface="Arial"/>
              </a:rPr>
              <a:t>not</a:t>
            </a:r>
            <a:r>
              <a:rPr sz="2400" spc="20" dirty="0">
                <a:cs typeface="Arial"/>
              </a:rPr>
              <a:t> </a:t>
            </a:r>
            <a:r>
              <a:rPr sz="2400" dirty="0">
                <a:cs typeface="Arial"/>
              </a:rPr>
              <a:t>get</a:t>
            </a:r>
            <a:r>
              <a:rPr sz="2400" spc="20" dirty="0">
                <a:cs typeface="Arial"/>
              </a:rPr>
              <a:t> </a:t>
            </a:r>
            <a:r>
              <a:rPr sz="2400" spc="50" dirty="0">
                <a:cs typeface="Arial"/>
              </a:rPr>
              <a:t>over</a:t>
            </a:r>
            <a:r>
              <a:rPr sz="2400" spc="20" dirty="0">
                <a:cs typeface="Arial"/>
              </a:rPr>
              <a:t> </a:t>
            </a:r>
            <a:r>
              <a:rPr sz="2400" spc="55" dirty="0">
                <a:cs typeface="Arial"/>
              </a:rPr>
              <a:t>ambitious</a:t>
            </a:r>
            <a:endParaRPr sz="2400" dirty="0">
              <a:cs typeface="Arial"/>
            </a:endParaRPr>
          </a:p>
          <a:p>
            <a:pPr marL="379095" indent="-367030">
              <a:lnSpc>
                <a:spcPct val="100000"/>
              </a:lnSpc>
              <a:spcBef>
                <a:spcPts val="315"/>
              </a:spcBef>
              <a:buChar char="●"/>
              <a:tabLst>
                <a:tab pos="379095" algn="l"/>
                <a:tab pos="379730" algn="l"/>
              </a:tabLst>
            </a:pPr>
            <a:r>
              <a:rPr sz="2400" dirty="0">
                <a:cs typeface="Arial"/>
              </a:rPr>
              <a:t>Extracting</a:t>
            </a:r>
            <a:r>
              <a:rPr sz="2400" spc="-5" dirty="0">
                <a:cs typeface="Arial"/>
              </a:rPr>
              <a:t> </a:t>
            </a:r>
            <a:r>
              <a:rPr sz="2400" spc="-20" dirty="0">
                <a:cs typeface="Arial"/>
              </a:rPr>
              <a:t>classes</a:t>
            </a:r>
            <a:r>
              <a:rPr sz="2400" spc="5" dirty="0">
                <a:cs typeface="Arial"/>
              </a:rPr>
              <a:t> </a:t>
            </a:r>
            <a:r>
              <a:rPr sz="2400" spc="114" dirty="0">
                <a:cs typeface="Arial"/>
              </a:rPr>
              <a:t>from</a:t>
            </a:r>
            <a:r>
              <a:rPr sz="2400" dirty="0">
                <a:cs typeface="Arial"/>
              </a:rPr>
              <a:t> a</a:t>
            </a:r>
            <a:r>
              <a:rPr sz="2400" spc="5" dirty="0">
                <a:cs typeface="Arial"/>
              </a:rPr>
              <a:t> </a:t>
            </a:r>
            <a:r>
              <a:rPr sz="2400" dirty="0">
                <a:cs typeface="Arial"/>
              </a:rPr>
              <a:t>big</a:t>
            </a:r>
            <a:r>
              <a:rPr sz="2400" spc="-5" dirty="0">
                <a:cs typeface="Arial"/>
              </a:rPr>
              <a:t> </a:t>
            </a:r>
            <a:r>
              <a:rPr sz="2400" spc="-10" dirty="0">
                <a:cs typeface="Arial"/>
              </a:rPr>
              <a:t>class</a:t>
            </a:r>
            <a:r>
              <a:rPr sz="2400" spc="5" dirty="0">
                <a:cs typeface="Arial"/>
              </a:rPr>
              <a:t> </a:t>
            </a:r>
            <a:r>
              <a:rPr sz="2400" dirty="0">
                <a:cs typeface="Arial"/>
              </a:rPr>
              <a:t>is a</a:t>
            </a:r>
            <a:r>
              <a:rPr sz="2400" spc="5" dirty="0">
                <a:cs typeface="Arial"/>
              </a:rPr>
              <a:t> </a:t>
            </a:r>
            <a:r>
              <a:rPr sz="2400" spc="55" dirty="0">
                <a:cs typeface="Arial"/>
              </a:rPr>
              <a:t>good</a:t>
            </a:r>
            <a:r>
              <a:rPr sz="2400" spc="-5" dirty="0">
                <a:cs typeface="Arial"/>
              </a:rPr>
              <a:t> </a:t>
            </a:r>
            <a:r>
              <a:rPr sz="2400" spc="70" dirty="0">
                <a:cs typeface="Arial"/>
              </a:rPr>
              <a:t>first</a:t>
            </a:r>
            <a:r>
              <a:rPr sz="2400" spc="5" dirty="0">
                <a:cs typeface="Arial"/>
              </a:rPr>
              <a:t> </a:t>
            </a:r>
            <a:r>
              <a:rPr sz="2400" spc="-20" dirty="0">
                <a:cs typeface="Arial"/>
              </a:rPr>
              <a:t>step</a:t>
            </a:r>
            <a:endParaRPr sz="2400" dirty="0">
              <a:cs typeface="Arial"/>
            </a:endParaRPr>
          </a:p>
          <a:p>
            <a:pPr marL="379095" indent="-367030">
              <a:lnSpc>
                <a:spcPct val="100000"/>
              </a:lnSpc>
              <a:spcBef>
                <a:spcPts val="315"/>
              </a:spcBef>
              <a:buChar char="●"/>
              <a:tabLst>
                <a:tab pos="379095" algn="l"/>
                <a:tab pos="379730" algn="l"/>
              </a:tabLst>
            </a:pPr>
            <a:r>
              <a:rPr sz="2400" dirty="0">
                <a:cs typeface="Arial"/>
              </a:rPr>
              <a:t>Remember</a:t>
            </a:r>
            <a:r>
              <a:rPr sz="2400" spc="55" dirty="0">
                <a:cs typeface="Arial"/>
              </a:rPr>
              <a:t> </a:t>
            </a:r>
            <a:r>
              <a:rPr sz="2400" spc="75" dirty="0">
                <a:cs typeface="Arial"/>
              </a:rPr>
              <a:t>the</a:t>
            </a:r>
            <a:r>
              <a:rPr sz="2400" spc="60" dirty="0">
                <a:cs typeface="Arial"/>
              </a:rPr>
              <a:t> </a:t>
            </a:r>
            <a:r>
              <a:rPr sz="2400" dirty="0">
                <a:cs typeface="Arial"/>
              </a:rPr>
              <a:t>positive</a:t>
            </a:r>
            <a:r>
              <a:rPr sz="2400" spc="60" dirty="0">
                <a:cs typeface="Arial"/>
              </a:rPr>
              <a:t> direction</a:t>
            </a:r>
            <a:r>
              <a:rPr sz="2400" spc="55" dirty="0">
                <a:cs typeface="Arial"/>
              </a:rPr>
              <a:t> you </a:t>
            </a:r>
            <a:r>
              <a:rPr sz="2400" spc="75" dirty="0">
                <a:cs typeface="Arial"/>
              </a:rPr>
              <a:t>want</a:t>
            </a:r>
            <a:r>
              <a:rPr sz="2400" spc="60" dirty="0">
                <a:cs typeface="Arial"/>
              </a:rPr>
              <a:t> </a:t>
            </a:r>
            <a:r>
              <a:rPr sz="2400" spc="105" dirty="0">
                <a:cs typeface="Arial"/>
              </a:rPr>
              <a:t>to</a:t>
            </a:r>
            <a:r>
              <a:rPr sz="2400" spc="60" dirty="0">
                <a:cs typeface="Arial"/>
              </a:rPr>
              <a:t> </a:t>
            </a:r>
            <a:r>
              <a:rPr sz="2400" spc="55" dirty="0">
                <a:cs typeface="Arial"/>
              </a:rPr>
              <a:t>move</a:t>
            </a:r>
            <a:r>
              <a:rPr sz="2400" spc="60" dirty="0">
                <a:cs typeface="Arial"/>
              </a:rPr>
              <a:t> </a:t>
            </a:r>
            <a:r>
              <a:rPr sz="2400" spc="45" dirty="0">
                <a:cs typeface="Arial"/>
              </a:rPr>
              <a:t>in</a:t>
            </a:r>
            <a:endParaRPr sz="2400" dirty="0">
              <a:cs typeface="Arial"/>
            </a:endParaRPr>
          </a:p>
        </p:txBody>
      </p:sp>
      <p:sp>
        <p:nvSpPr>
          <p:cNvPr id="5" name="TextBox 4">
            <a:extLst>
              <a:ext uri="{FF2B5EF4-FFF2-40B4-BE49-F238E27FC236}">
                <a16:creationId xmlns:a16="http://schemas.microsoft.com/office/drawing/2014/main" id="{05B7D87C-8F8D-460C-9CFB-59C347AB3D50}"/>
              </a:ext>
            </a:extLst>
          </p:cNvPr>
          <p:cNvSpPr txBox="1"/>
          <p:nvPr/>
        </p:nvSpPr>
        <p:spPr>
          <a:xfrm>
            <a:off x="838200" y="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After Extract Class</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875620" y="841772"/>
            <a:ext cx="4665209" cy="1790700"/>
          </a:xfrm>
        </p:spPr>
        <p:txBody>
          <a:bodyPr/>
          <a:lstStyle/>
          <a:p>
            <a:r>
              <a:rPr lang="en-US" dirty="0"/>
              <a:t>Chapter 21</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875620" y="2701529"/>
            <a:ext cx="4665208" cy="1685414"/>
          </a:xfrm>
        </p:spPr>
        <p:txBody>
          <a:bodyPr>
            <a:normAutofit/>
          </a:bodyPr>
          <a:lstStyle/>
          <a:p>
            <a:r>
              <a:rPr lang="en-US" dirty="0"/>
              <a:t>I’m Changing the Same Code All Over the Place</a:t>
            </a:r>
          </a:p>
          <a:p>
            <a:endParaRPr lang="en-US" dirty="0"/>
          </a:p>
        </p:txBody>
      </p:sp>
    </p:spTree>
    <p:extLst>
      <p:ext uri="{BB962C8B-B14F-4D97-AF65-F5344CB8AC3E}">
        <p14:creationId xmlns:p14="http://schemas.microsoft.com/office/powerpoint/2010/main" val="425286417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1000" y="895350"/>
            <a:ext cx="7798434" cy="3401699"/>
          </a:xfrm>
          <a:prstGeom prst="rect">
            <a:avLst/>
          </a:prstGeom>
        </p:spPr>
        <p:txBody>
          <a:bodyPr vert="horz" wrap="square" lIns="0" tIns="52704" rIns="0" bIns="0" rtlCol="0">
            <a:spAutoFit/>
          </a:bodyPr>
          <a:lstStyle/>
          <a:p>
            <a:pPr marL="379095" indent="-367030">
              <a:lnSpc>
                <a:spcPct val="100000"/>
              </a:lnSpc>
              <a:spcBef>
                <a:spcPts val="414"/>
              </a:spcBef>
              <a:buChar char="●"/>
              <a:tabLst>
                <a:tab pos="379095" algn="l"/>
                <a:tab pos="379730" algn="l"/>
              </a:tabLst>
            </a:pPr>
            <a:r>
              <a:rPr sz="2400" dirty="0">
                <a:cs typeface="Arial"/>
              </a:rPr>
              <a:t>Get</a:t>
            </a:r>
            <a:r>
              <a:rPr sz="2400" spc="5" dirty="0">
                <a:cs typeface="Arial"/>
              </a:rPr>
              <a:t> </a:t>
            </a:r>
            <a:r>
              <a:rPr sz="2400" dirty="0">
                <a:cs typeface="Arial"/>
              </a:rPr>
              <a:t>a</a:t>
            </a:r>
            <a:r>
              <a:rPr sz="2400" spc="5" dirty="0">
                <a:cs typeface="Arial"/>
              </a:rPr>
              <a:t> </a:t>
            </a:r>
            <a:r>
              <a:rPr sz="2400" dirty="0">
                <a:cs typeface="Arial"/>
              </a:rPr>
              <a:t>grasp </a:t>
            </a:r>
            <a:r>
              <a:rPr sz="2400" spc="90" dirty="0">
                <a:cs typeface="Arial"/>
              </a:rPr>
              <a:t>on</a:t>
            </a:r>
            <a:r>
              <a:rPr sz="2400" dirty="0">
                <a:cs typeface="Arial"/>
              </a:rPr>
              <a:t> </a:t>
            </a:r>
            <a:r>
              <a:rPr sz="2400" spc="-10" dirty="0">
                <a:cs typeface="Arial"/>
              </a:rPr>
              <a:t>scope</a:t>
            </a:r>
            <a:endParaRPr sz="2400" dirty="0">
              <a:cs typeface="Arial"/>
            </a:endParaRPr>
          </a:p>
          <a:p>
            <a:pPr marL="379095" indent="-367030">
              <a:lnSpc>
                <a:spcPct val="100000"/>
              </a:lnSpc>
              <a:spcBef>
                <a:spcPts val="315"/>
              </a:spcBef>
              <a:buChar char="●"/>
              <a:tabLst>
                <a:tab pos="379095" algn="l"/>
                <a:tab pos="379730" algn="l"/>
              </a:tabLst>
            </a:pPr>
            <a:r>
              <a:rPr sz="2400" dirty="0">
                <a:cs typeface="Arial"/>
              </a:rPr>
              <a:t>Make</a:t>
            </a:r>
            <a:r>
              <a:rPr sz="2400" spc="35" dirty="0">
                <a:cs typeface="Arial"/>
              </a:rPr>
              <a:t> </a:t>
            </a:r>
            <a:r>
              <a:rPr sz="2400" dirty="0">
                <a:cs typeface="Arial"/>
              </a:rPr>
              <a:t>a</a:t>
            </a:r>
            <a:r>
              <a:rPr sz="2400" spc="35" dirty="0">
                <a:cs typeface="Arial"/>
              </a:rPr>
              <a:t> </a:t>
            </a:r>
            <a:r>
              <a:rPr sz="2400" spc="60" dirty="0">
                <a:cs typeface="Arial"/>
              </a:rPr>
              <a:t>function</a:t>
            </a:r>
            <a:endParaRPr sz="2400" dirty="0">
              <a:cs typeface="Arial"/>
            </a:endParaRPr>
          </a:p>
          <a:p>
            <a:pPr marL="379095" indent="-367030">
              <a:lnSpc>
                <a:spcPct val="100000"/>
              </a:lnSpc>
              <a:spcBef>
                <a:spcPts val="315"/>
              </a:spcBef>
              <a:buChar char="●"/>
              <a:tabLst>
                <a:tab pos="379095" algn="l"/>
                <a:tab pos="379730" algn="l"/>
              </a:tabLst>
            </a:pPr>
            <a:r>
              <a:rPr sz="2400" dirty="0">
                <a:cs typeface="Arial"/>
              </a:rPr>
              <a:t>Try</a:t>
            </a:r>
            <a:r>
              <a:rPr sz="2400" spc="-15" dirty="0">
                <a:cs typeface="Arial"/>
              </a:rPr>
              <a:t> </a:t>
            </a:r>
            <a:r>
              <a:rPr sz="2400" dirty="0">
                <a:cs typeface="Arial"/>
              </a:rPr>
              <a:t>a</a:t>
            </a:r>
            <a:r>
              <a:rPr sz="2400" spc="-10" dirty="0">
                <a:cs typeface="Arial"/>
              </a:rPr>
              <a:t> </a:t>
            </a:r>
            <a:r>
              <a:rPr sz="2400" spc="70" dirty="0">
                <a:cs typeface="Arial"/>
              </a:rPr>
              <a:t>command</a:t>
            </a:r>
            <a:r>
              <a:rPr sz="2400" spc="-10" dirty="0">
                <a:cs typeface="Arial"/>
              </a:rPr>
              <a:t> </a:t>
            </a:r>
            <a:r>
              <a:rPr sz="2400" spc="80" dirty="0">
                <a:cs typeface="Arial"/>
              </a:rPr>
              <a:t>pattern</a:t>
            </a:r>
            <a:r>
              <a:rPr sz="2400" spc="-15" dirty="0">
                <a:cs typeface="Arial"/>
              </a:rPr>
              <a:t> </a:t>
            </a:r>
            <a:r>
              <a:rPr sz="2400" dirty="0">
                <a:cs typeface="Arial"/>
              </a:rPr>
              <a:t>-</a:t>
            </a:r>
            <a:r>
              <a:rPr sz="2400" spc="-15" dirty="0">
                <a:cs typeface="Arial"/>
              </a:rPr>
              <a:t> </a:t>
            </a:r>
            <a:r>
              <a:rPr sz="2400" dirty="0">
                <a:cs typeface="Arial"/>
              </a:rPr>
              <a:t>make</a:t>
            </a:r>
            <a:r>
              <a:rPr sz="2400" spc="-5" dirty="0">
                <a:cs typeface="Arial"/>
              </a:rPr>
              <a:t> </a:t>
            </a:r>
            <a:r>
              <a:rPr sz="2400" dirty="0">
                <a:cs typeface="Arial"/>
              </a:rPr>
              <a:t>a</a:t>
            </a:r>
            <a:r>
              <a:rPr sz="2400" spc="-10" dirty="0">
                <a:cs typeface="Arial"/>
              </a:rPr>
              <a:t> </a:t>
            </a:r>
            <a:r>
              <a:rPr sz="2400" spc="70" dirty="0">
                <a:cs typeface="Arial"/>
              </a:rPr>
              <a:t>parent</a:t>
            </a:r>
            <a:r>
              <a:rPr sz="2400" spc="-5" dirty="0">
                <a:cs typeface="Arial"/>
              </a:rPr>
              <a:t> </a:t>
            </a:r>
            <a:r>
              <a:rPr sz="2400" spc="-10" dirty="0">
                <a:cs typeface="Arial"/>
              </a:rPr>
              <a:t>superclass</a:t>
            </a:r>
            <a:endParaRPr sz="2400" dirty="0">
              <a:cs typeface="Arial"/>
            </a:endParaRPr>
          </a:p>
          <a:p>
            <a:pPr marL="379095" indent="-367030">
              <a:lnSpc>
                <a:spcPct val="100000"/>
              </a:lnSpc>
              <a:spcBef>
                <a:spcPts val="315"/>
              </a:spcBef>
              <a:buChar char="●"/>
              <a:tabLst>
                <a:tab pos="379095" algn="l"/>
                <a:tab pos="379730" algn="l"/>
              </a:tabLst>
            </a:pPr>
            <a:r>
              <a:rPr sz="2400" dirty="0">
                <a:cs typeface="Arial"/>
              </a:rPr>
              <a:t>Do</a:t>
            </a:r>
            <a:r>
              <a:rPr sz="2400" spc="10" dirty="0">
                <a:cs typeface="Arial"/>
              </a:rPr>
              <a:t> </a:t>
            </a:r>
            <a:r>
              <a:rPr sz="2400" spc="100" dirty="0">
                <a:cs typeface="Arial"/>
              </a:rPr>
              <a:t>not</a:t>
            </a:r>
            <a:r>
              <a:rPr sz="2400" spc="15" dirty="0">
                <a:cs typeface="Arial"/>
              </a:rPr>
              <a:t> </a:t>
            </a:r>
            <a:r>
              <a:rPr sz="2400" dirty="0">
                <a:cs typeface="Arial"/>
              </a:rPr>
              <a:t>use</a:t>
            </a:r>
            <a:r>
              <a:rPr sz="2400" spc="15" dirty="0">
                <a:cs typeface="Arial"/>
              </a:rPr>
              <a:t> </a:t>
            </a:r>
            <a:r>
              <a:rPr sz="2400" spc="40" dirty="0">
                <a:cs typeface="Arial"/>
              </a:rPr>
              <a:t>abbreviations</a:t>
            </a:r>
            <a:endParaRPr sz="2400" dirty="0">
              <a:cs typeface="Arial"/>
            </a:endParaRPr>
          </a:p>
          <a:p>
            <a:pPr marL="379095" indent="-367030">
              <a:lnSpc>
                <a:spcPct val="100000"/>
              </a:lnSpc>
              <a:spcBef>
                <a:spcPts val="315"/>
              </a:spcBef>
              <a:buChar char="●"/>
              <a:tabLst>
                <a:tab pos="379095" algn="l"/>
                <a:tab pos="379730" algn="l"/>
              </a:tabLst>
            </a:pPr>
            <a:r>
              <a:rPr sz="2400" spc="60" dirty="0">
                <a:cs typeface="Arial"/>
              </a:rPr>
              <a:t>Orthogonality</a:t>
            </a:r>
            <a:r>
              <a:rPr sz="2400" spc="70" dirty="0">
                <a:cs typeface="Arial"/>
              </a:rPr>
              <a:t> </a:t>
            </a:r>
            <a:r>
              <a:rPr sz="2400" dirty="0">
                <a:cs typeface="Arial"/>
              </a:rPr>
              <a:t>means</a:t>
            </a:r>
            <a:r>
              <a:rPr sz="2400" spc="80" dirty="0">
                <a:cs typeface="Arial"/>
              </a:rPr>
              <a:t> </a:t>
            </a:r>
            <a:r>
              <a:rPr sz="2400" spc="-10" dirty="0">
                <a:cs typeface="Arial"/>
              </a:rPr>
              <a:t>independence</a:t>
            </a:r>
            <a:endParaRPr sz="2400" dirty="0">
              <a:cs typeface="Arial"/>
            </a:endParaRPr>
          </a:p>
          <a:p>
            <a:pPr marL="836294" marR="5080" lvl="1" indent="-336550">
              <a:lnSpc>
                <a:spcPct val="116100"/>
              </a:lnSpc>
              <a:spcBef>
                <a:spcPts val="60"/>
              </a:spcBef>
              <a:buChar char="○"/>
              <a:tabLst>
                <a:tab pos="836294" algn="l"/>
                <a:tab pos="836930" algn="l"/>
              </a:tabLst>
            </a:pPr>
            <a:r>
              <a:rPr dirty="0">
                <a:cs typeface="Arial"/>
              </a:rPr>
              <a:t>Removing</a:t>
            </a:r>
            <a:r>
              <a:rPr spc="95" dirty="0">
                <a:cs typeface="Arial"/>
              </a:rPr>
              <a:t> </a:t>
            </a:r>
            <a:r>
              <a:rPr dirty="0">
                <a:cs typeface="Arial"/>
              </a:rPr>
              <a:t>duplication</a:t>
            </a:r>
            <a:r>
              <a:rPr spc="95" dirty="0">
                <a:cs typeface="Arial"/>
              </a:rPr>
              <a:t> </a:t>
            </a:r>
            <a:r>
              <a:rPr dirty="0">
                <a:cs typeface="Arial"/>
              </a:rPr>
              <a:t>creates</a:t>
            </a:r>
            <a:r>
              <a:rPr spc="95" dirty="0">
                <a:cs typeface="Arial"/>
              </a:rPr>
              <a:t> </a:t>
            </a:r>
            <a:r>
              <a:rPr dirty="0">
                <a:cs typeface="Arial"/>
              </a:rPr>
              <a:t>this</a:t>
            </a:r>
            <a:r>
              <a:rPr spc="100" dirty="0">
                <a:cs typeface="Arial"/>
              </a:rPr>
              <a:t> </a:t>
            </a:r>
            <a:r>
              <a:rPr dirty="0">
                <a:cs typeface="Arial"/>
              </a:rPr>
              <a:t>-</a:t>
            </a:r>
            <a:r>
              <a:rPr spc="95" dirty="0">
                <a:cs typeface="Arial"/>
              </a:rPr>
              <a:t> </a:t>
            </a:r>
            <a:r>
              <a:rPr dirty="0">
                <a:cs typeface="Arial"/>
              </a:rPr>
              <a:t>only</a:t>
            </a:r>
            <a:r>
              <a:rPr spc="95" dirty="0">
                <a:cs typeface="Arial"/>
              </a:rPr>
              <a:t> </a:t>
            </a:r>
            <a:r>
              <a:rPr dirty="0">
                <a:cs typeface="Arial"/>
              </a:rPr>
              <a:t>one</a:t>
            </a:r>
            <a:r>
              <a:rPr spc="95" dirty="0">
                <a:cs typeface="Arial"/>
              </a:rPr>
              <a:t> </a:t>
            </a:r>
            <a:r>
              <a:rPr dirty="0">
                <a:cs typeface="Arial"/>
              </a:rPr>
              <a:t>place</a:t>
            </a:r>
            <a:r>
              <a:rPr spc="100" dirty="0">
                <a:cs typeface="Arial"/>
              </a:rPr>
              <a:t> </a:t>
            </a:r>
            <a:r>
              <a:rPr dirty="0">
                <a:cs typeface="Arial"/>
              </a:rPr>
              <a:t>you</a:t>
            </a:r>
            <a:r>
              <a:rPr spc="95" dirty="0">
                <a:cs typeface="Arial"/>
              </a:rPr>
              <a:t> </a:t>
            </a:r>
            <a:r>
              <a:rPr dirty="0">
                <a:cs typeface="Arial"/>
              </a:rPr>
              <a:t>need</a:t>
            </a:r>
            <a:r>
              <a:rPr spc="95" dirty="0">
                <a:cs typeface="Arial"/>
              </a:rPr>
              <a:t> </a:t>
            </a:r>
            <a:r>
              <a:rPr spc="80" dirty="0">
                <a:cs typeface="Arial"/>
              </a:rPr>
              <a:t>to</a:t>
            </a:r>
            <a:r>
              <a:rPr spc="95" dirty="0">
                <a:cs typeface="Arial"/>
              </a:rPr>
              <a:t> </a:t>
            </a:r>
            <a:r>
              <a:rPr dirty="0">
                <a:cs typeface="Arial"/>
              </a:rPr>
              <a:t>go</a:t>
            </a:r>
            <a:r>
              <a:rPr spc="100" dirty="0">
                <a:cs typeface="Arial"/>
              </a:rPr>
              <a:t> </a:t>
            </a:r>
            <a:r>
              <a:rPr spc="50" dirty="0">
                <a:cs typeface="Arial"/>
              </a:rPr>
              <a:t>when</a:t>
            </a:r>
            <a:r>
              <a:rPr spc="95" dirty="0">
                <a:cs typeface="Arial"/>
              </a:rPr>
              <a:t> </a:t>
            </a:r>
            <a:r>
              <a:rPr dirty="0">
                <a:cs typeface="Arial"/>
              </a:rPr>
              <a:t>you</a:t>
            </a:r>
            <a:r>
              <a:rPr spc="95" dirty="0">
                <a:cs typeface="Arial"/>
              </a:rPr>
              <a:t> </a:t>
            </a:r>
            <a:r>
              <a:rPr dirty="0">
                <a:cs typeface="Arial"/>
              </a:rPr>
              <a:t>need</a:t>
            </a:r>
            <a:r>
              <a:rPr spc="95" dirty="0">
                <a:cs typeface="Arial"/>
              </a:rPr>
              <a:t> </a:t>
            </a:r>
            <a:r>
              <a:rPr spc="55" dirty="0">
                <a:cs typeface="Arial"/>
              </a:rPr>
              <a:t>to </a:t>
            </a:r>
            <a:r>
              <a:rPr dirty="0">
                <a:cs typeface="Arial"/>
              </a:rPr>
              <a:t>make</a:t>
            </a:r>
            <a:r>
              <a:rPr spc="30" dirty="0">
                <a:cs typeface="Arial"/>
              </a:rPr>
              <a:t> </a:t>
            </a:r>
            <a:r>
              <a:rPr dirty="0">
                <a:cs typeface="Arial"/>
              </a:rPr>
              <a:t>a</a:t>
            </a:r>
            <a:r>
              <a:rPr spc="35" dirty="0">
                <a:cs typeface="Arial"/>
              </a:rPr>
              <a:t> </a:t>
            </a:r>
            <a:r>
              <a:rPr spc="-10" dirty="0">
                <a:cs typeface="Arial"/>
              </a:rPr>
              <a:t>change</a:t>
            </a:r>
            <a:endParaRPr dirty="0">
              <a:cs typeface="Arial"/>
            </a:endParaRPr>
          </a:p>
          <a:p>
            <a:pPr marL="379095" indent="-367030">
              <a:lnSpc>
                <a:spcPct val="100000"/>
              </a:lnSpc>
              <a:spcBef>
                <a:spcPts val="254"/>
              </a:spcBef>
              <a:buChar char="●"/>
              <a:tabLst>
                <a:tab pos="379095" algn="l"/>
                <a:tab pos="379730" algn="l"/>
              </a:tabLst>
            </a:pPr>
            <a:r>
              <a:rPr sz="2400" dirty="0">
                <a:cs typeface="Arial"/>
              </a:rPr>
              <a:t>Open/Closed</a:t>
            </a:r>
            <a:r>
              <a:rPr sz="2400" spc="290" dirty="0">
                <a:cs typeface="Arial"/>
              </a:rPr>
              <a:t> </a:t>
            </a:r>
            <a:r>
              <a:rPr sz="2400" spc="-10" dirty="0">
                <a:cs typeface="Arial"/>
              </a:rPr>
              <a:t>Principle</a:t>
            </a:r>
            <a:endParaRPr sz="2400" dirty="0">
              <a:cs typeface="Arial"/>
            </a:endParaRPr>
          </a:p>
          <a:p>
            <a:pPr marL="836294" lvl="1" indent="-336550">
              <a:lnSpc>
                <a:spcPct val="100000"/>
              </a:lnSpc>
              <a:spcBef>
                <a:spcPts val="330"/>
              </a:spcBef>
              <a:buChar char="○"/>
              <a:tabLst>
                <a:tab pos="836294" algn="l"/>
                <a:tab pos="836930" algn="l"/>
              </a:tabLst>
            </a:pPr>
            <a:r>
              <a:rPr dirty="0">
                <a:cs typeface="Arial"/>
              </a:rPr>
              <a:t>Open</a:t>
            </a:r>
            <a:r>
              <a:rPr spc="70" dirty="0">
                <a:cs typeface="Arial"/>
              </a:rPr>
              <a:t> </a:t>
            </a:r>
            <a:r>
              <a:rPr spc="75" dirty="0">
                <a:cs typeface="Arial"/>
              </a:rPr>
              <a:t>for</a:t>
            </a:r>
            <a:r>
              <a:rPr spc="70" dirty="0">
                <a:cs typeface="Arial"/>
              </a:rPr>
              <a:t> </a:t>
            </a:r>
            <a:r>
              <a:rPr dirty="0">
                <a:cs typeface="Arial"/>
              </a:rPr>
              <a:t>extension</a:t>
            </a:r>
            <a:r>
              <a:rPr spc="75" dirty="0">
                <a:cs typeface="Arial"/>
              </a:rPr>
              <a:t> </a:t>
            </a:r>
            <a:r>
              <a:rPr spc="80" dirty="0">
                <a:cs typeface="Arial"/>
              </a:rPr>
              <a:t>but</a:t>
            </a:r>
            <a:r>
              <a:rPr spc="70" dirty="0">
                <a:cs typeface="Arial"/>
              </a:rPr>
              <a:t> </a:t>
            </a:r>
            <a:r>
              <a:rPr dirty="0">
                <a:cs typeface="Arial"/>
              </a:rPr>
              <a:t>closed</a:t>
            </a:r>
            <a:r>
              <a:rPr spc="75" dirty="0">
                <a:cs typeface="Arial"/>
              </a:rPr>
              <a:t> for</a:t>
            </a:r>
            <a:r>
              <a:rPr spc="70" dirty="0">
                <a:cs typeface="Arial"/>
              </a:rPr>
              <a:t> </a:t>
            </a:r>
            <a:r>
              <a:rPr spc="40" dirty="0">
                <a:cs typeface="Arial"/>
              </a:rPr>
              <a:t>modification</a:t>
            </a:r>
            <a:endParaRPr dirty="0">
              <a:cs typeface="Arial"/>
            </a:endParaRPr>
          </a:p>
        </p:txBody>
      </p:sp>
      <p:sp>
        <p:nvSpPr>
          <p:cNvPr id="5" name="TextBox 4">
            <a:extLst>
              <a:ext uri="{FF2B5EF4-FFF2-40B4-BE49-F238E27FC236}">
                <a16:creationId xmlns:a16="http://schemas.microsoft.com/office/drawing/2014/main" id="{2C4371F1-B1F8-4706-B452-446563D03200}"/>
              </a:ext>
            </a:extLst>
          </p:cNvPr>
          <p:cNvSpPr txBox="1"/>
          <p:nvPr/>
        </p:nvSpPr>
        <p:spPr>
          <a:xfrm>
            <a:off x="762000" y="571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First Steps</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875620" y="841772"/>
            <a:ext cx="4665209" cy="1790700"/>
          </a:xfrm>
        </p:spPr>
        <p:txBody>
          <a:bodyPr/>
          <a:lstStyle/>
          <a:p>
            <a:r>
              <a:rPr lang="en-US" dirty="0"/>
              <a:t>Chapter 22</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875620" y="2701529"/>
            <a:ext cx="4665208" cy="1685414"/>
          </a:xfrm>
        </p:spPr>
        <p:txBody>
          <a:bodyPr>
            <a:normAutofit/>
          </a:bodyPr>
          <a:lstStyle/>
          <a:p>
            <a:r>
              <a:rPr lang="en-US" dirty="0"/>
              <a:t>I Need to Change a Monster Method and I Can’t Write Tests for It</a:t>
            </a:r>
          </a:p>
          <a:p>
            <a:endParaRPr lang="en-US" dirty="0"/>
          </a:p>
        </p:txBody>
      </p:sp>
    </p:spTree>
    <p:extLst>
      <p:ext uri="{BB962C8B-B14F-4D97-AF65-F5344CB8AC3E}">
        <p14:creationId xmlns:p14="http://schemas.microsoft.com/office/powerpoint/2010/main" val="216454131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5249" y="1290200"/>
            <a:ext cx="8141334" cy="1759456"/>
          </a:xfrm>
          <a:prstGeom prst="rect">
            <a:avLst/>
          </a:prstGeom>
        </p:spPr>
        <p:txBody>
          <a:bodyPr vert="horz" wrap="square" lIns="0" tIns="12700" rIns="0" bIns="0" rtlCol="0">
            <a:spAutoFit/>
          </a:bodyPr>
          <a:lstStyle/>
          <a:p>
            <a:pPr marL="379095" marR="5080" indent="-367030">
              <a:lnSpc>
                <a:spcPct val="114599"/>
              </a:lnSpc>
              <a:spcBef>
                <a:spcPts val="100"/>
              </a:spcBef>
              <a:buChar char="●"/>
              <a:tabLst>
                <a:tab pos="379095" algn="l"/>
                <a:tab pos="379730" algn="l"/>
              </a:tabLst>
            </a:pPr>
            <a:r>
              <a:rPr sz="2000" spc="65" dirty="0">
                <a:cs typeface="Arial"/>
              </a:rPr>
              <a:t>Monster</a:t>
            </a:r>
            <a:r>
              <a:rPr sz="2000" spc="-5" dirty="0">
                <a:cs typeface="Arial"/>
              </a:rPr>
              <a:t> </a:t>
            </a:r>
            <a:r>
              <a:rPr sz="2000" spc="70" dirty="0">
                <a:cs typeface="Arial"/>
              </a:rPr>
              <a:t>methods</a:t>
            </a:r>
            <a:r>
              <a:rPr sz="2000" spc="-5" dirty="0">
                <a:cs typeface="Arial"/>
              </a:rPr>
              <a:t> </a:t>
            </a:r>
            <a:r>
              <a:rPr sz="2000" dirty="0">
                <a:cs typeface="Arial"/>
              </a:rPr>
              <a:t>are </a:t>
            </a:r>
            <a:r>
              <a:rPr sz="2000" spc="70" dirty="0">
                <a:cs typeface="Arial"/>
              </a:rPr>
              <a:t>methods</a:t>
            </a:r>
            <a:r>
              <a:rPr sz="2000" spc="-5" dirty="0">
                <a:cs typeface="Arial"/>
              </a:rPr>
              <a:t> </a:t>
            </a:r>
            <a:r>
              <a:rPr sz="2000" spc="90" dirty="0">
                <a:cs typeface="Arial"/>
              </a:rPr>
              <a:t>that</a:t>
            </a:r>
            <a:r>
              <a:rPr sz="2000" spc="-5" dirty="0">
                <a:cs typeface="Arial"/>
              </a:rPr>
              <a:t> </a:t>
            </a:r>
            <a:r>
              <a:rPr sz="2000" dirty="0">
                <a:cs typeface="Arial"/>
              </a:rPr>
              <a:t>are so</a:t>
            </a:r>
            <a:r>
              <a:rPr sz="2000" spc="-5" dirty="0">
                <a:cs typeface="Arial"/>
              </a:rPr>
              <a:t> </a:t>
            </a:r>
            <a:r>
              <a:rPr sz="2000" spc="50" dirty="0">
                <a:cs typeface="Arial"/>
              </a:rPr>
              <a:t>long</a:t>
            </a:r>
            <a:r>
              <a:rPr sz="2000" spc="-10" dirty="0">
                <a:cs typeface="Arial"/>
              </a:rPr>
              <a:t> </a:t>
            </a:r>
            <a:r>
              <a:rPr sz="2000" spc="60" dirty="0">
                <a:cs typeface="Arial"/>
              </a:rPr>
              <a:t>and</a:t>
            </a:r>
            <a:r>
              <a:rPr sz="2000" spc="-5" dirty="0">
                <a:cs typeface="Arial"/>
              </a:rPr>
              <a:t> </a:t>
            </a:r>
            <a:r>
              <a:rPr sz="2000" spc="50" dirty="0">
                <a:cs typeface="Arial"/>
              </a:rPr>
              <a:t>complex</a:t>
            </a:r>
            <a:r>
              <a:rPr sz="2000" spc="-10" dirty="0">
                <a:cs typeface="Arial"/>
              </a:rPr>
              <a:t> </a:t>
            </a:r>
            <a:r>
              <a:rPr sz="2000" spc="90" dirty="0">
                <a:cs typeface="Arial"/>
              </a:rPr>
              <a:t>that</a:t>
            </a:r>
            <a:r>
              <a:rPr sz="2000" spc="-5" dirty="0">
                <a:cs typeface="Arial"/>
              </a:rPr>
              <a:t> </a:t>
            </a:r>
            <a:r>
              <a:rPr sz="2000" spc="55" dirty="0">
                <a:cs typeface="Arial"/>
              </a:rPr>
              <a:t>you</a:t>
            </a:r>
            <a:r>
              <a:rPr sz="2000" spc="-5" dirty="0">
                <a:cs typeface="Arial"/>
              </a:rPr>
              <a:t> </a:t>
            </a:r>
            <a:r>
              <a:rPr sz="2000" spc="60" dirty="0">
                <a:cs typeface="Arial"/>
              </a:rPr>
              <a:t>do </a:t>
            </a:r>
            <a:r>
              <a:rPr sz="2000" spc="100" dirty="0">
                <a:cs typeface="Arial"/>
              </a:rPr>
              <a:t>not</a:t>
            </a:r>
            <a:r>
              <a:rPr sz="2000" spc="10" dirty="0">
                <a:cs typeface="Arial"/>
              </a:rPr>
              <a:t> </a:t>
            </a:r>
            <a:r>
              <a:rPr sz="2000" dirty="0">
                <a:cs typeface="Arial"/>
              </a:rPr>
              <a:t>feel</a:t>
            </a:r>
            <a:r>
              <a:rPr sz="2000" spc="10" dirty="0">
                <a:cs typeface="Arial"/>
              </a:rPr>
              <a:t> </a:t>
            </a:r>
            <a:r>
              <a:rPr sz="2000" spc="70" dirty="0">
                <a:cs typeface="Arial"/>
              </a:rPr>
              <a:t>comfortable</a:t>
            </a:r>
            <a:r>
              <a:rPr sz="2000" spc="10" dirty="0">
                <a:cs typeface="Arial"/>
              </a:rPr>
              <a:t> </a:t>
            </a:r>
            <a:r>
              <a:rPr sz="2000" spc="55" dirty="0">
                <a:cs typeface="Arial"/>
              </a:rPr>
              <a:t>touching</a:t>
            </a:r>
            <a:r>
              <a:rPr sz="2000" spc="10" dirty="0">
                <a:cs typeface="Arial"/>
              </a:rPr>
              <a:t> </a:t>
            </a:r>
            <a:r>
              <a:rPr sz="2000" spc="65" dirty="0">
                <a:cs typeface="Arial"/>
              </a:rPr>
              <a:t>it</a:t>
            </a:r>
            <a:endParaRPr sz="2000" dirty="0">
              <a:cs typeface="Arial"/>
            </a:endParaRPr>
          </a:p>
          <a:p>
            <a:pPr marL="379095" indent="-367030">
              <a:lnSpc>
                <a:spcPct val="100000"/>
              </a:lnSpc>
              <a:spcBef>
                <a:spcPts val="315"/>
              </a:spcBef>
              <a:buChar char="●"/>
              <a:tabLst>
                <a:tab pos="379095" algn="l"/>
                <a:tab pos="379730" algn="l"/>
              </a:tabLst>
            </a:pPr>
            <a:r>
              <a:rPr sz="2000" spc="45" dirty="0">
                <a:cs typeface="Arial"/>
              </a:rPr>
              <a:t>Bulleted</a:t>
            </a:r>
            <a:r>
              <a:rPr sz="2000" spc="-15" dirty="0">
                <a:cs typeface="Arial"/>
              </a:rPr>
              <a:t> </a:t>
            </a:r>
            <a:r>
              <a:rPr sz="2000" spc="70" dirty="0">
                <a:cs typeface="Arial"/>
              </a:rPr>
              <a:t>methods</a:t>
            </a:r>
            <a:r>
              <a:rPr sz="2000" spc="-10" dirty="0">
                <a:cs typeface="Arial"/>
              </a:rPr>
              <a:t> </a:t>
            </a:r>
            <a:r>
              <a:rPr sz="2000" dirty="0">
                <a:cs typeface="Arial"/>
              </a:rPr>
              <a:t>-</a:t>
            </a:r>
            <a:r>
              <a:rPr sz="2000" spc="-15" dirty="0">
                <a:cs typeface="Arial"/>
              </a:rPr>
              <a:t> </a:t>
            </a:r>
            <a:r>
              <a:rPr sz="2000" dirty="0">
                <a:cs typeface="Arial"/>
              </a:rPr>
              <a:t>ones</a:t>
            </a:r>
            <a:r>
              <a:rPr sz="2000" spc="-10" dirty="0">
                <a:cs typeface="Arial"/>
              </a:rPr>
              <a:t> </a:t>
            </a:r>
            <a:r>
              <a:rPr sz="2000" spc="90" dirty="0">
                <a:cs typeface="Arial"/>
              </a:rPr>
              <a:t>with</a:t>
            </a:r>
            <a:r>
              <a:rPr sz="2000" spc="-15" dirty="0">
                <a:cs typeface="Arial"/>
              </a:rPr>
              <a:t> </a:t>
            </a:r>
            <a:r>
              <a:rPr sz="2000" spc="65" dirty="0">
                <a:cs typeface="Arial"/>
              </a:rPr>
              <a:t>little</a:t>
            </a:r>
            <a:r>
              <a:rPr sz="2000" spc="-5" dirty="0">
                <a:cs typeface="Arial"/>
              </a:rPr>
              <a:t> </a:t>
            </a:r>
            <a:r>
              <a:rPr sz="2000" spc="105" dirty="0">
                <a:cs typeface="Arial"/>
              </a:rPr>
              <a:t>to</a:t>
            </a:r>
            <a:r>
              <a:rPr sz="2000" spc="-10" dirty="0">
                <a:cs typeface="Arial"/>
              </a:rPr>
              <a:t> </a:t>
            </a:r>
            <a:r>
              <a:rPr sz="2000" spc="85" dirty="0">
                <a:cs typeface="Arial"/>
              </a:rPr>
              <a:t>no</a:t>
            </a:r>
            <a:r>
              <a:rPr sz="2000" spc="-10" dirty="0">
                <a:cs typeface="Arial"/>
              </a:rPr>
              <a:t> </a:t>
            </a:r>
            <a:r>
              <a:rPr sz="2000" spc="60" dirty="0">
                <a:cs typeface="Arial"/>
              </a:rPr>
              <a:t>indentation</a:t>
            </a:r>
            <a:endParaRPr sz="2000" dirty="0">
              <a:cs typeface="Arial"/>
            </a:endParaRPr>
          </a:p>
          <a:p>
            <a:pPr marL="379095" indent="-367030">
              <a:lnSpc>
                <a:spcPct val="100000"/>
              </a:lnSpc>
              <a:spcBef>
                <a:spcPts val="315"/>
              </a:spcBef>
              <a:buChar char="●"/>
              <a:tabLst>
                <a:tab pos="379095" algn="l"/>
                <a:tab pos="379730" algn="l"/>
              </a:tabLst>
            </a:pPr>
            <a:r>
              <a:rPr sz="2000" dirty="0">
                <a:cs typeface="Arial"/>
              </a:rPr>
              <a:t>Snarled</a:t>
            </a:r>
            <a:r>
              <a:rPr sz="2000" spc="20" dirty="0">
                <a:cs typeface="Arial"/>
              </a:rPr>
              <a:t> </a:t>
            </a:r>
            <a:r>
              <a:rPr sz="2000" spc="70" dirty="0">
                <a:cs typeface="Arial"/>
              </a:rPr>
              <a:t>methods</a:t>
            </a:r>
            <a:r>
              <a:rPr sz="2000" spc="30" dirty="0">
                <a:cs typeface="Arial"/>
              </a:rPr>
              <a:t> </a:t>
            </a:r>
            <a:r>
              <a:rPr sz="2000" dirty="0">
                <a:cs typeface="Arial"/>
              </a:rPr>
              <a:t>-</a:t>
            </a:r>
            <a:r>
              <a:rPr sz="2000" spc="25" dirty="0">
                <a:cs typeface="Arial"/>
              </a:rPr>
              <a:t> </a:t>
            </a:r>
            <a:r>
              <a:rPr sz="2000" dirty="0">
                <a:cs typeface="Arial"/>
              </a:rPr>
              <a:t>ones</a:t>
            </a:r>
            <a:r>
              <a:rPr sz="2000" spc="30" dirty="0">
                <a:cs typeface="Arial"/>
              </a:rPr>
              <a:t> </a:t>
            </a:r>
            <a:r>
              <a:rPr sz="2000" spc="90" dirty="0">
                <a:cs typeface="Arial"/>
              </a:rPr>
              <a:t>that</a:t>
            </a:r>
            <a:r>
              <a:rPr sz="2000" spc="35" dirty="0">
                <a:cs typeface="Arial"/>
              </a:rPr>
              <a:t> </a:t>
            </a:r>
            <a:r>
              <a:rPr sz="2000" dirty="0">
                <a:cs typeface="Arial"/>
              </a:rPr>
              <a:t>have</a:t>
            </a:r>
            <a:r>
              <a:rPr sz="2000" spc="30" dirty="0">
                <a:cs typeface="Arial"/>
              </a:rPr>
              <a:t> </a:t>
            </a:r>
            <a:r>
              <a:rPr sz="2000" dirty="0">
                <a:cs typeface="Arial"/>
              </a:rPr>
              <a:t>a</a:t>
            </a:r>
            <a:r>
              <a:rPr sz="2000" spc="30" dirty="0">
                <a:cs typeface="Arial"/>
              </a:rPr>
              <a:t> </a:t>
            </a:r>
            <a:r>
              <a:rPr sz="2000" dirty="0">
                <a:cs typeface="Arial"/>
              </a:rPr>
              <a:t>single</a:t>
            </a:r>
            <a:r>
              <a:rPr sz="2000" spc="30" dirty="0">
                <a:cs typeface="Arial"/>
              </a:rPr>
              <a:t> </a:t>
            </a:r>
            <a:r>
              <a:rPr sz="2000" dirty="0">
                <a:cs typeface="Arial"/>
              </a:rPr>
              <a:t>large</a:t>
            </a:r>
            <a:r>
              <a:rPr sz="2000" spc="30" dirty="0">
                <a:cs typeface="Arial"/>
              </a:rPr>
              <a:t> </a:t>
            </a:r>
            <a:r>
              <a:rPr sz="2000" spc="65" dirty="0">
                <a:cs typeface="Arial"/>
              </a:rPr>
              <a:t>indented</a:t>
            </a:r>
            <a:r>
              <a:rPr sz="2000" spc="25" dirty="0">
                <a:cs typeface="Arial"/>
              </a:rPr>
              <a:t> </a:t>
            </a:r>
            <a:r>
              <a:rPr sz="2000" spc="-10" dirty="0">
                <a:cs typeface="Arial"/>
              </a:rPr>
              <a:t>section</a:t>
            </a:r>
            <a:endParaRPr sz="2000" dirty="0">
              <a:cs typeface="Arial"/>
            </a:endParaRPr>
          </a:p>
          <a:p>
            <a:pPr marL="379095" indent="-367030">
              <a:lnSpc>
                <a:spcPct val="100000"/>
              </a:lnSpc>
              <a:spcBef>
                <a:spcPts val="315"/>
              </a:spcBef>
              <a:buChar char="●"/>
              <a:tabLst>
                <a:tab pos="379095" algn="l"/>
                <a:tab pos="379730" algn="l"/>
              </a:tabLst>
            </a:pPr>
            <a:r>
              <a:rPr sz="2000" spc="60" dirty="0">
                <a:cs typeface="Arial"/>
              </a:rPr>
              <a:t>Mixed</a:t>
            </a:r>
            <a:r>
              <a:rPr sz="2000" spc="-40" dirty="0">
                <a:cs typeface="Arial"/>
              </a:rPr>
              <a:t> </a:t>
            </a:r>
            <a:r>
              <a:rPr sz="2000" dirty="0">
                <a:cs typeface="Arial"/>
              </a:rPr>
              <a:t>-</a:t>
            </a:r>
            <a:r>
              <a:rPr sz="2000" spc="-40" dirty="0">
                <a:cs typeface="Arial"/>
              </a:rPr>
              <a:t> </a:t>
            </a:r>
            <a:r>
              <a:rPr sz="2000" dirty="0">
                <a:cs typeface="Arial"/>
              </a:rPr>
              <a:t>a</a:t>
            </a:r>
            <a:r>
              <a:rPr sz="2000" spc="-30" dirty="0">
                <a:cs typeface="Arial"/>
              </a:rPr>
              <a:t> </a:t>
            </a:r>
            <a:r>
              <a:rPr sz="2000" spc="90" dirty="0">
                <a:cs typeface="Arial"/>
              </a:rPr>
              <a:t>bit</a:t>
            </a:r>
            <a:r>
              <a:rPr sz="2000" spc="-35" dirty="0">
                <a:cs typeface="Arial"/>
              </a:rPr>
              <a:t> </a:t>
            </a:r>
            <a:r>
              <a:rPr sz="2000" spc="90" dirty="0">
                <a:cs typeface="Arial"/>
              </a:rPr>
              <a:t>of</a:t>
            </a:r>
            <a:r>
              <a:rPr sz="2000" spc="-40" dirty="0">
                <a:cs typeface="Arial"/>
              </a:rPr>
              <a:t> </a:t>
            </a:r>
            <a:r>
              <a:rPr sz="2000" spc="65" dirty="0">
                <a:cs typeface="Arial"/>
              </a:rPr>
              <a:t>bulleted</a:t>
            </a:r>
            <a:r>
              <a:rPr sz="2000" spc="-35" dirty="0">
                <a:cs typeface="Arial"/>
              </a:rPr>
              <a:t> </a:t>
            </a:r>
            <a:r>
              <a:rPr sz="2000" spc="60" dirty="0">
                <a:cs typeface="Arial"/>
              </a:rPr>
              <a:t>and</a:t>
            </a:r>
            <a:r>
              <a:rPr sz="2000" spc="-40" dirty="0">
                <a:cs typeface="Arial"/>
              </a:rPr>
              <a:t> </a:t>
            </a:r>
            <a:r>
              <a:rPr sz="2000" dirty="0">
                <a:cs typeface="Arial"/>
              </a:rPr>
              <a:t>a</a:t>
            </a:r>
            <a:r>
              <a:rPr sz="2000" spc="-30" dirty="0">
                <a:cs typeface="Arial"/>
              </a:rPr>
              <a:t> </a:t>
            </a:r>
            <a:r>
              <a:rPr sz="2000" spc="90" dirty="0">
                <a:cs typeface="Arial"/>
              </a:rPr>
              <a:t>bit</a:t>
            </a:r>
            <a:r>
              <a:rPr sz="2000" spc="-35" dirty="0">
                <a:cs typeface="Arial"/>
              </a:rPr>
              <a:t> </a:t>
            </a:r>
            <a:r>
              <a:rPr sz="2000" spc="-10" dirty="0">
                <a:cs typeface="Arial"/>
              </a:rPr>
              <a:t>snarled</a:t>
            </a:r>
            <a:endParaRPr sz="2000" dirty="0">
              <a:cs typeface="Arial"/>
            </a:endParaRPr>
          </a:p>
        </p:txBody>
      </p:sp>
      <p:sp>
        <p:nvSpPr>
          <p:cNvPr id="5" name="TextBox 4">
            <a:extLst>
              <a:ext uri="{FF2B5EF4-FFF2-40B4-BE49-F238E27FC236}">
                <a16:creationId xmlns:a16="http://schemas.microsoft.com/office/drawing/2014/main" id="{96C1197C-4BCC-41C4-A6BC-A17AE86DC840}"/>
              </a:ext>
            </a:extLst>
          </p:cNvPr>
          <p:cNvSpPr txBox="1"/>
          <p:nvPr/>
        </p:nvSpPr>
        <p:spPr>
          <a:xfrm>
            <a:off x="762000" y="571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Varieties of Monsters</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4800" y="1123950"/>
            <a:ext cx="8159750" cy="3419398"/>
          </a:xfrm>
          <a:prstGeom prst="rect">
            <a:avLst/>
          </a:prstGeom>
        </p:spPr>
        <p:txBody>
          <a:bodyPr vert="horz" wrap="square" lIns="0" tIns="12700" rIns="0" bIns="0" rtlCol="0">
            <a:spAutoFit/>
          </a:bodyPr>
          <a:lstStyle/>
          <a:p>
            <a:pPr marL="12700" marR="5080">
              <a:lnSpc>
                <a:spcPct val="114599"/>
              </a:lnSpc>
              <a:spcBef>
                <a:spcPts val="100"/>
              </a:spcBef>
            </a:pPr>
            <a:r>
              <a:rPr sz="2000" dirty="0">
                <a:cs typeface="Arial"/>
              </a:rPr>
              <a:t>When </a:t>
            </a:r>
            <a:r>
              <a:rPr sz="2000" spc="60" dirty="0">
                <a:cs typeface="Arial"/>
              </a:rPr>
              <a:t>doing</a:t>
            </a:r>
            <a:r>
              <a:rPr sz="2000" spc="5" dirty="0">
                <a:cs typeface="Arial"/>
              </a:rPr>
              <a:t> </a:t>
            </a:r>
            <a:r>
              <a:rPr sz="2000" spc="75" dirty="0">
                <a:cs typeface="Arial"/>
              </a:rPr>
              <a:t>automated</a:t>
            </a:r>
            <a:r>
              <a:rPr sz="2000" spc="5" dirty="0">
                <a:cs typeface="Arial"/>
              </a:rPr>
              <a:t> </a:t>
            </a:r>
            <a:r>
              <a:rPr sz="2000" spc="55" dirty="0">
                <a:cs typeface="Arial"/>
              </a:rPr>
              <a:t>refactoring</a:t>
            </a:r>
            <a:r>
              <a:rPr sz="2000" dirty="0">
                <a:cs typeface="Arial"/>
              </a:rPr>
              <a:t> </a:t>
            </a:r>
            <a:r>
              <a:rPr sz="2000" spc="95" dirty="0">
                <a:cs typeface="Arial"/>
              </a:rPr>
              <a:t>without</a:t>
            </a:r>
            <a:r>
              <a:rPr sz="2000" spc="10" dirty="0">
                <a:cs typeface="Arial"/>
              </a:rPr>
              <a:t> </a:t>
            </a:r>
            <a:r>
              <a:rPr sz="2000" dirty="0">
                <a:cs typeface="Arial"/>
              </a:rPr>
              <a:t>tests,</a:t>
            </a:r>
            <a:r>
              <a:rPr sz="2000" spc="10" dirty="0">
                <a:cs typeface="Arial"/>
              </a:rPr>
              <a:t> </a:t>
            </a:r>
            <a:r>
              <a:rPr sz="2000" dirty="0">
                <a:cs typeface="Arial"/>
              </a:rPr>
              <a:t>use</a:t>
            </a:r>
            <a:r>
              <a:rPr sz="2000" spc="10" dirty="0">
                <a:cs typeface="Arial"/>
              </a:rPr>
              <a:t> </a:t>
            </a:r>
            <a:r>
              <a:rPr sz="2000" spc="75" dirty="0">
                <a:cs typeface="Arial"/>
              </a:rPr>
              <a:t>the</a:t>
            </a:r>
            <a:r>
              <a:rPr sz="2000" spc="10" dirty="0">
                <a:cs typeface="Arial"/>
              </a:rPr>
              <a:t> </a:t>
            </a:r>
            <a:r>
              <a:rPr sz="2000" spc="85" dirty="0">
                <a:cs typeface="Arial"/>
              </a:rPr>
              <a:t>tool</a:t>
            </a:r>
            <a:r>
              <a:rPr sz="2000" dirty="0">
                <a:cs typeface="Arial"/>
              </a:rPr>
              <a:t> </a:t>
            </a:r>
            <a:r>
              <a:rPr sz="2000" spc="-10" dirty="0">
                <a:cs typeface="Arial"/>
              </a:rPr>
              <a:t>exclusively. </a:t>
            </a:r>
            <a:r>
              <a:rPr sz="2000" spc="55" dirty="0">
                <a:cs typeface="Arial"/>
              </a:rPr>
              <a:t>After</a:t>
            </a:r>
            <a:r>
              <a:rPr sz="2000" spc="45" dirty="0">
                <a:cs typeface="Arial"/>
              </a:rPr>
              <a:t> </a:t>
            </a:r>
            <a:r>
              <a:rPr sz="2000" dirty="0">
                <a:cs typeface="Arial"/>
              </a:rPr>
              <a:t>a</a:t>
            </a:r>
            <a:r>
              <a:rPr sz="2000" spc="45" dirty="0">
                <a:cs typeface="Arial"/>
              </a:rPr>
              <a:t> </a:t>
            </a:r>
            <a:r>
              <a:rPr sz="2000" dirty="0">
                <a:cs typeface="Arial"/>
              </a:rPr>
              <a:t>series</a:t>
            </a:r>
            <a:r>
              <a:rPr sz="2000" spc="50" dirty="0">
                <a:cs typeface="Arial"/>
              </a:rPr>
              <a:t> </a:t>
            </a:r>
            <a:r>
              <a:rPr sz="2000" spc="90" dirty="0">
                <a:cs typeface="Arial"/>
              </a:rPr>
              <a:t>of</a:t>
            </a:r>
            <a:r>
              <a:rPr sz="2000" spc="40" dirty="0">
                <a:cs typeface="Arial"/>
              </a:rPr>
              <a:t> </a:t>
            </a:r>
            <a:r>
              <a:rPr sz="2000" spc="75" dirty="0">
                <a:cs typeface="Arial"/>
              </a:rPr>
              <a:t>automated</a:t>
            </a:r>
            <a:r>
              <a:rPr sz="2000" spc="45" dirty="0">
                <a:cs typeface="Arial"/>
              </a:rPr>
              <a:t> </a:t>
            </a:r>
            <a:r>
              <a:rPr sz="2000" dirty="0">
                <a:cs typeface="Arial"/>
              </a:rPr>
              <a:t>refactorings,</a:t>
            </a:r>
            <a:r>
              <a:rPr sz="2000" spc="45" dirty="0">
                <a:cs typeface="Arial"/>
              </a:rPr>
              <a:t> </a:t>
            </a:r>
            <a:r>
              <a:rPr sz="2000" spc="55" dirty="0">
                <a:cs typeface="Arial"/>
              </a:rPr>
              <a:t>you</a:t>
            </a:r>
            <a:r>
              <a:rPr sz="2000" spc="40" dirty="0">
                <a:cs typeface="Arial"/>
              </a:rPr>
              <a:t> </a:t>
            </a:r>
            <a:r>
              <a:rPr sz="2000" dirty="0">
                <a:cs typeface="Arial"/>
              </a:rPr>
              <a:t>can</a:t>
            </a:r>
            <a:r>
              <a:rPr sz="2000" spc="45" dirty="0">
                <a:cs typeface="Arial"/>
              </a:rPr>
              <a:t> </a:t>
            </a:r>
            <a:r>
              <a:rPr sz="2000" spc="80" dirty="0">
                <a:cs typeface="Arial"/>
              </a:rPr>
              <a:t>often</a:t>
            </a:r>
            <a:r>
              <a:rPr sz="2000" spc="40" dirty="0">
                <a:cs typeface="Arial"/>
              </a:rPr>
              <a:t> </a:t>
            </a:r>
            <a:r>
              <a:rPr sz="2000" dirty="0">
                <a:cs typeface="Arial"/>
              </a:rPr>
              <a:t>get</a:t>
            </a:r>
            <a:r>
              <a:rPr sz="2000" spc="50" dirty="0">
                <a:cs typeface="Arial"/>
              </a:rPr>
              <a:t> </a:t>
            </a:r>
            <a:r>
              <a:rPr sz="2000" dirty="0">
                <a:cs typeface="Arial"/>
              </a:rPr>
              <a:t>tests</a:t>
            </a:r>
            <a:r>
              <a:rPr sz="2000" spc="45" dirty="0">
                <a:cs typeface="Arial"/>
              </a:rPr>
              <a:t> </a:t>
            </a:r>
            <a:r>
              <a:rPr sz="2000" spc="70" dirty="0">
                <a:cs typeface="Arial"/>
              </a:rPr>
              <a:t>in</a:t>
            </a:r>
            <a:r>
              <a:rPr sz="2000" spc="40" dirty="0">
                <a:cs typeface="Arial"/>
              </a:rPr>
              <a:t> </a:t>
            </a:r>
            <a:r>
              <a:rPr sz="2000" dirty="0">
                <a:cs typeface="Arial"/>
              </a:rPr>
              <a:t>place</a:t>
            </a:r>
            <a:r>
              <a:rPr sz="2000" spc="50" dirty="0">
                <a:cs typeface="Arial"/>
              </a:rPr>
              <a:t> </a:t>
            </a:r>
            <a:r>
              <a:rPr sz="2000" spc="65" dirty="0">
                <a:cs typeface="Arial"/>
              </a:rPr>
              <a:t>that </a:t>
            </a:r>
            <a:r>
              <a:rPr sz="2000" spc="55" dirty="0">
                <a:cs typeface="Arial"/>
              </a:rPr>
              <a:t>you</a:t>
            </a:r>
            <a:r>
              <a:rPr sz="2000" spc="30" dirty="0">
                <a:cs typeface="Arial"/>
              </a:rPr>
              <a:t> </a:t>
            </a:r>
            <a:r>
              <a:rPr sz="2000" dirty="0">
                <a:cs typeface="Arial"/>
              </a:rPr>
              <a:t>can</a:t>
            </a:r>
            <a:r>
              <a:rPr sz="2000" spc="30" dirty="0">
                <a:cs typeface="Arial"/>
              </a:rPr>
              <a:t> </a:t>
            </a:r>
            <a:r>
              <a:rPr sz="2000" dirty="0">
                <a:cs typeface="Arial"/>
              </a:rPr>
              <a:t>use</a:t>
            </a:r>
            <a:r>
              <a:rPr sz="2000" spc="35" dirty="0">
                <a:cs typeface="Arial"/>
              </a:rPr>
              <a:t> </a:t>
            </a:r>
            <a:r>
              <a:rPr sz="2000" spc="105" dirty="0">
                <a:cs typeface="Arial"/>
              </a:rPr>
              <a:t>to</a:t>
            </a:r>
            <a:r>
              <a:rPr sz="2000" spc="40" dirty="0">
                <a:cs typeface="Arial"/>
              </a:rPr>
              <a:t> </a:t>
            </a:r>
            <a:r>
              <a:rPr sz="2000" dirty="0">
                <a:cs typeface="Arial"/>
              </a:rPr>
              <a:t>verify</a:t>
            </a:r>
            <a:r>
              <a:rPr sz="2000" spc="30" dirty="0">
                <a:cs typeface="Arial"/>
              </a:rPr>
              <a:t> </a:t>
            </a:r>
            <a:r>
              <a:rPr sz="2000" dirty="0">
                <a:cs typeface="Arial"/>
              </a:rPr>
              <a:t>any</a:t>
            </a:r>
            <a:r>
              <a:rPr sz="2000" spc="30" dirty="0">
                <a:cs typeface="Arial"/>
              </a:rPr>
              <a:t> </a:t>
            </a:r>
            <a:r>
              <a:rPr sz="2000" spc="60" dirty="0">
                <a:cs typeface="Arial"/>
              </a:rPr>
              <a:t>manual</a:t>
            </a:r>
            <a:r>
              <a:rPr sz="2000" spc="30" dirty="0">
                <a:cs typeface="Arial"/>
              </a:rPr>
              <a:t> </a:t>
            </a:r>
            <a:r>
              <a:rPr sz="2000" dirty="0">
                <a:cs typeface="Arial"/>
              </a:rPr>
              <a:t>edits</a:t>
            </a:r>
            <a:r>
              <a:rPr sz="2000" spc="35" dirty="0">
                <a:cs typeface="Arial"/>
              </a:rPr>
              <a:t> </a:t>
            </a:r>
            <a:r>
              <a:rPr sz="2000" spc="90" dirty="0">
                <a:cs typeface="Arial"/>
              </a:rPr>
              <a:t>that</a:t>
            </a:r>
            <a:r>
              <a:rPr sz="2000" spc="40" dirty="0">
                <a:cs typeface="Arial"/>
              </a:rPr>
              <a:t> </a:t>
            </a:r>
            <a:r>
              <a:rPr sz="2000" spc="55" dirty="0">
                <a:cs typeface="Arial"/>
              </a:rPr>
              <a:t>you</a:t>
            </a:r>
            <a:r>
              <a:rPr sz="2000" spc="30" dirty="0">
                <a:cs typeface="Arial"/>
              </a:rPr>
              <a:t> </a:t>
            </a:r>
            <a:r>
              <a:rPr sz="2000" spc="-10" dirty="0">
                <a:cs typeface="Arial"/>
              </a:rPr>
              <a:t>make.</a:t>
            </a:r>
            <a:endParaRPr sz="2000" dirty="0">
              <a:cs typeface="Arial"/>
            </a:endParaRPr>
          </a:p>
          <a:p>
            <a:pPr marL="12700">
              <a:lnSpc>
                <a:spcPct val="100000"/>
              </a:lnSpc>
              <a:spcBef>
                <a:spcPts val="1890"/>
              </a:spcBef>
            </a:pPr>
            <a:r>
              <a:rPr sz="2000" dirty="0">
                <a:cs typeface="Arial"/>
              </a:rPr>
              <a:t>When</a:t>
            </a:r>
            <a:r>
              <a:rPr sz="2000" spc="55" dirty="0">
                <a:cs typeface="Arial"/>
              </a:rPr>
              <a:t> you </a:t>
            </a:r>
            <a:r>
              <a:rPr sz="2000" spc="85" dirty="0">
                <a:cs typeface="Arial"/>
              </a:rPr>
              <a:t>do</a:t>
            </a:r>
            <a:r>
              <a:rPr sz="2000" spc="65" dirty="0">
                <a:cs typeface="Arial"/>
              </a:rPr>
              <a:t> </a:t>
            </a:r>
            <a:r>
              <a:rPr sz="2000" spc="75" dirty="0">
                <a:cs typeface="Arial"/>
              </a:rPr>
              <a:t>your</a:t>
            </a:r>
            <a:r>
              <a:rPr sz="2000" spc="65" dirty="0">
                <a:cs typeface="Arial"/>
              </a:rPr>
              <a:t> </a:t>
            </a:r>
            <a:r>
              <a:rPr sz="2000" dirty="0">
                <a:cs typeface="Arial"/>
              </a:rPr>
              <a:t>extractions,</a:t>
            </a:r>
            <a:r>
              <a:rPr sz="2000" spc="60" dirty="0">
                <a:cs typeface="Arial"/>
              </a:rPr>
              <a:t> </a:t>
            </a:r>
            <a:r>
              <a:rPr sz="2000" dirty="0">
                <a:cs typeface="Arial"/>
              </a:rPr>
              <a:t>these</a:t>
            </a:r>
            <a:r>
              <a:rPr sz="2000" spc="65" dirty="0">
                <a:cs typeface="Arial"/>
              </a:rPr>
              <a:t> </a:t>
            </a:r>
            <a:r>
              <a:rPr sz="2000" spc="55" dirty="0">
                <a:cs typeface="Arial"/>
              </a:rPr>
              <a:t>should </a:t>
            </a:r>
            <a:r>
              <a:rPr sz="2000" dirty="0">
                <a:cs typeface="Arial"/>
              </a:rPr>
              <a:t>be</a:t>
            </a:r>
            <a:r>
              <a:rPr sz="2000" spc="65" dirty="0">
                <a:cs typeface="Arial"/>
              </a:rPr>
              <a:t> </a:t>
            </a:r>
            <a:r>
              <a:rPr sz="2000" spc="75" dirty="0">
                <a:cs typeface="Arial"/>
              </a:rPr>
              <a:t>your</a:t>
            </a:r>
            <a:r>
              <a:rPr sz="2000" spc="65" dirty="0">
                <a:cs typeface="Arial"/>
              </a:rPr>
              <a:t> </a:t>
            </a:r>
            <a:r>
              <a:rPr sz="2000" dirty="0">
                <a:cs typeface="Arial"/>
              </a:rPr>
              <a:t>key</a:t>
            </a:r>
            <a:r>
              <a:rPr sz="2000" spc="55" dirty="0">
                <a:cs typeface="Arial"/>
              </a:rPr>
              <a:t> </a:t>
            </a:r>
            <a:r>
              <a:rPr sz="2000" spc="-10" dirty="0">
                <a:cs typeface="Arial"/>
              </a:rPr>
              <a:t>goals:</a:t>
            </a:r>
            <a:endParaRPr sz="2000" dirty="0">
              <a:cs typeface="Arial"/>
            </a:endParaRPr>
          </a:p>
          <a:p>
            <a:pPr marL="262890" indent="-250825">
              <a:lnSpc>
                <a:spcPct val="100000"/>
              </a:lnSpc>
              <a:spcBef>
                <a:spcPts val="1890"/>
              </a:spcBef>
              <a:buAutoNum type="arabicPeriod"/>
              <a:tabLst>
                <a:tab pos="263525" algn="l"/>
              </a:tabLst>
            </a:pPr>
            <a:r>
              <a:rPr sz="2000" dirty="0">
                <a:cs typeface="Arial"/>
              </a:rPr>
              <a:t>To</a:t>
            </a:r>
            <a:r>
              <a:rPr sz="2000" spc="35" dirty="0">
                <a:cs typeface="Arial"/>
              </a:rPr>
              <a:t> </a:t>
            </a:r>
            <a:r>
              <a:rPr sz="2000" dirty="0">
                <a:cs typeface="Arial"/>
              </a:rPr>
              <a:t>separate</a:t>
            </a:r>
            <a:r>
              <a:rPr sz="2000" spc="40" dirty="0">
                <a:cs typeface="Arial"/>
              </a:rPr>
              <a:t> </a:t>
            </a:r>
            <a:r>
              <a:rPr sz="2000" dirty="0">
                <a:cs typeface="Arial"/>
              </a:rPr>
              <a:t>logic</a:t>
            </a:r>
            <a:r>
              <a:rPr sz="2000" spc="40" dirty="0">
                <a:cs typeface="Arial"/>
              </a:rPr>
              <a:t> </a:t>
            </a:r>
            <a:r>
              <a:rPr sz="2000" spc="114" dirty="0">
                <a:cs typeface="Arial"/>
              </a:rPr>
              <a:t>from</a:t>
            </a:r>
            <a:r>
              <a:rPr sz="2000" spc="40" dirty="0">
                <a:cs typeface="Arial"/>
              </a:rPr>
              <a:t> </a:t>
            </a:r>
            <a:r>
              <a:rPr sz="2000" spc="60" dirty="0">
                <a:cs typeface="Arial"/>
              </a:rPr>
              <a:t>awkward</a:t>
            </a:r>
            <a:r>
              <a:rPr sz="2000" spc="35" dirty="0">
                <a:cs typeface="Arial"/>
              </a:rPr>
              <a:t> </a:t>
            </a:r>
            <a:r>
              <a:rPr sz="2000" spc="-10" dirty="0">
                <a:cs typeface="Arial"/>
              </a:rPr>
              <a:t>dependencies</a:t>
            </a:r>
            <a:endParaRPr sz="2000" dirty="0">
              <a:cs typeface="Arial"/>
            </a:endParaRPr>
          </a:p>
          <a:p>
            <a:pPr marL="12700" marR="642620">
              <a:lnSpc>
                <a:spcPct val="114599"/>
              </a:lnSpc>
              <a:spcBef>
                <a:spcPts val="1575"/>
              </a:spcBef>
              <a:buAutoNum type="arabicPeriod"/>
              <a:tabLst>
                <a:tab pos="263525" algn="l"/>
              </a:tabLst>
            </a:pPr>
            <a:r>
              <a:rPr sz="2000" dirty="0">
                <a:cs typeface="Arial"/>
              </a:rPr>
              <a:t>To</a:t>
            </a:r>
            <a:r>
              <a:rPr sz="2000" spc="20" dirty="0">
                <a:cs typeface="Arial"/>
              </a:rPr>
              <a:t> </a:t>
            </a:r>
            <a:r>
              <a:rPr sz="2000" spc="65" dirty="0">
                <a:cs typeface="Arial"/>
              </a:rPr>
              <a:t>introduce</a:t>
            </a:r>
            <a:r>
              <a:rPr sz="2000" spc="20" dirty="0">
                <a:cs typeface="Arial"/>
              </a:rPr>
              <a:t> </a:t>
            </a:r>
            <a:r>
              <a:rPr sz="2000" dirty="0">
                <a:cs typeface="Arial"/>
              </a:rPr>
              <a:t>seams</a:t>
            </a:r>
            <a:r>
              <a:rPr sz="2000" spc="20" dirty="0">
                <a:cs typeface="Arial"/>
              </a:rPr>
              <a:t> </a:t>
            </a:r>
            <a:r>
              <a:rPr sz="2000" spc="90" dirty="0">
                <a:cs typeface="Arial"/>
              </a:rPr>
              <a:t>that</a:t>
            </a:r>
            <a:r>
              <a:rPr sz="2000" spc="20" dirty="0">
                <a:cs typeface="Arial"/>
              </a:rPr>
              <a:t> </a:t>
            </a:r>
            <a:r>
              <a:rPr sz="2000" dirty="0">
                <a:cs typeface="Arial"/>
              </a:rPr>
              <a:t>make</a:t>
            </a:r>
            <a:r>
              <a:rPr sz="2000" spc="20" dirty="0">
                <a:cs typeface="Arial"/>
              </a:rPr>
              <a:t> </a:t>
            </a:r>
            <a:r>
              <a:rPr sz="2000" spc="90" dirty="0">
                <a:cs typeface="Arial"/>
              </a:rPr>
              <a:t>it</a:t>
            </a:r>
            <a:r>
              <a:rPr sz="2000" spc="20" dirty="0">
                <a:cs typeface="Arial"/>
              </a:rPr>
              <a:t> </a:t>
            </a:r>
            <a:r>
              <a:rPr sz="2000" dirty="0">
                <a:cs typeface="Arial"/>
              </a:rPr>
              <a:t>easier</a:t>
            </a:r>
            <a:r>
              <a:rPr sz="2000" spc="25" dirty="0">
                <a:cs typeface="Arial"/>
              </a:rPr>
              <a:t> </a:t>
            </a:r>
            <a:r>
              <a:rPr sz="2000" spc="105" dirty="0">
                <a:cs typeface="Arial"/>
              </a:rPr>
              <a:t>to</a:t>
            </a:r>
            <a:r>
              <a:rPr sz="2000" spc="20" dirty="0">
                <a:cs typeface="Arial"/>
              </a:rPr>
              <a:t> </a:t>
            </a:r>
            <a:r>
              <a:rPr sz="2000" dirty="0">
                <a:cs typeface="Arial"/>
              </a:rPr>
              <a:t>get</a:t>
            </a:r>
            <a:r>
              <a:rPr sz="2000" spc="20" dirty="0">
                <a:cs typeface="Arial"/>
              </a:rPr>
              <a:t> </a:t>
            </a:r>
            <a:r>
              <a:rPr sz="2000" dirty="0">
                <a:cs typeface="Arial"/>
              </a:rPr>
              <a:t>tests</a:t>
            </a:r>
            <a:r>
              <a:rPr sz="2000" spc="20" dirty="0">
                <a:cs typeface="Arial"/>
              </a:rPr>
              <a:t> </a:t>
            </a:r>
            <a:r>
              <a:rPr sz="2000" spc="70" dirty="0">
                <a:cs typeface="Arial"/>
              </a:rPr>
              <a:t>in</a:t>
            </a:r>
            <a:r>
              <a:rPr sz="2000" spc="15" dirty="0">
                <a:cs typeface="Arial"/>
              </a:rPr>
              <a:t> </a:t>
            </a:r>
            <a:r>
              <a:rPr sz="2000" dirty="0">
                <a:cs typeface="Arial"/>
              </a:rPr>
              <a:t>place</a:t>
            </a:r>
            <a:r>
              <a:rPr sz="2000" spc="20" dirty="0">
                <a:cs typeface="Arial"/>
              </a:rPr>
              <a:t> </a:t>
            </a:r>
            <a:r>
              <a:rPr sz="2000" spc="100" dirty="0">
                <a:cs typeface="Arial"/>
              </a:rPr>
              <a:t>for</a:t>
            </a:r>
            <a:r>
              <a:rPr sz="2000" spc="20" dirty="0">
                <a:cs typeface="Arial"/>
              </a:rPr>
              <a:t> </a:t>
            </a:r>
            <a:r>
              <a:rPr sz="2000" spc="65" dirty="0">
                <a:cs typeface="Arial"/>
              </a:rPr>
              <a:t>more </a:t>
            </a:r>
            <a:r>
              <a:rPr sz="2000" spc="45" dirty="0">
                <a:cs typeface="Arial"/>
              </a:rPr>
              <a:t>refactoring</a:t>
            </a:r>
            <a:endParaRPr sz="2000" dirty="0">
              <a:cs typeface="Arial"/>
            </a:endParaRPr>
          </a:p>
        </p:txBody>
      </p:sp>
      <p:sp>
        <p:nvSpPr>
          <p:cNvPr id="5" name="TextBox 4">
            <a:extLst>
              <a:ext uri="{FF2B5EF4-FFF2-40B4-BE49-F238E27FC236}">
                <a16:creationId xmlns:a16="http://schemas.microsoft.com/office/drawing/2014/main" id="{23660926-2A77-4AFB-9FD4-A8A24731A7C1}"/>
              </a:ext>
            </a:extLst>
          </p:cNvPr>
          <p:cNvSpPr txBox="1"/>
          <p:nvPr/>
        </p:nvSpPr>
        <p:spPr>
          <a:xfrm>
            <a:off x="762000" y="0"/>
            <a:ext cx="8011075" cy="107721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Tenorite"/>
                <a:ea typeface="+mn-ea"/>
                <a:cs typeface="+mn-cs"/>
              </a:rPr>
              <a:t>Tackling Monsters with Automated Refactoring Support</a:t>
            </a:r>
            <a:endParaRPr kumimoji="0" lang="en-US" sz="16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64783" y="819150"/>
            <a:ext cx="8357234" cy="3657861"/>
          </a:xfrm>
          <a:prstGeom prst="rect">
            <a:avLst/>
          </a:prstGeom>
        </p:spPr>
        <p:txBody>
          <a:bodyPr vert="horz" wrap="square" lIns="0" tIns="12700" rIns="0" bIns="0" rtlCol="0">
            <a:spAutoFit/>
          </a:bodyPr>
          <a:lstStyle/>
          <a:p>
            <a:pPr marL="12700">
              <a:lnSpc>
                <a:spcPct val="100000"/>
              </a:lnSpc>
              <a:spcBef>
                <a:spcPts val="100"/>
              </a:spcBef>
            </a:pPr>
            <a:r>
              <a:rPr sz="1800" dirty="0">
                <a:cs typeface="Arial"/>
              </a:rPr>
              <a:t>Possible</a:t>
            </a:r>
            <a:r>
              <a:rPr sz="1800" spc="25" dirty="0">
                <a:cs typeface="Arial"/>
              </a:rPr>
              <a:t> </a:t>
            </a:r>
            <a:r>
              <a:rPr sz="1800" dirty="0">
                <a:cs typeface="Arial"/>
              </a:rPr>
              <a:t>ways</a:t>
            </a:r>
            <a:r>
              <a:rPr sz="1800" spc="25" dirty="0">
                <a:cs typeface="Arial"/>
              </a:rPr>
              <a:t> </a:t>
            </a:r>
            <a:r>
              <a:rPr sz="1800" spc="105" dirty="0">
                <a:cs typeface="Arial"/>
              </a:rPr>
              <a:t>to</a:t>
            </a:r>
            <a:r>
              <a:rPr sz="1800" spc="30" dirty="0">
                <a:cs typeface="Arial"/>
              </a:rPr>
              <a:t> </a:t>
            </a:r>
            <a:r>
              <a:rPr sz="1800" dirty="0">
                <a:cs typeface="Arial"/>
              </a:rPr>
              <a:t>create</a:t>
            </a:r>
            <a:r>
              <a:rPr sz="1800" spc="25" dirty="0">
                <a:cs typeface="Arial"/>
              </a:rPr>
              <a:t> </a:t>
            </a:r>
            <a:r>
              <a:rPr sz="1800" spc="40" dirty="0">
                <a:cs typeface="Arial"/>
              </a:rPr>
              <a:t>errors:</a:t>
            </a:r>
            <a:endParaRPr sz="1800" dirty="0">
              <a:cs typeface="Arial"/>
            </a:endParaRPr>
          </a:p>
          <a:p>
            <a:pPr marL="469900" marR="118745" indent="-420370">
              <a:lnSpc>
                <a:spcPct val="114599"/>
              </a:lnSpc>
              <a:spcBef>
                <a:spcPts val="1575"/>
              </a:spcBef>
              <a:buAutoNum type="arabicPeriod"/>
              <a:tabLst>
                <a:tab pos="469265" algn="l"/>
                <a:tab pos="469900" algn="l"/>
              </a:tabLst>
            </a:pPr>
            <a:r>
              <a:rPr sz="1800" dirty="0">
                <a:cs typeface="Arial"/>
              </a:rPr>
              <a:t>We</a:t>
            </a:r>
            <a:r>
              <a:rPr sz="1800" spc="-5" dirty="0">
                <a:cs typeface="Arial"/>
              </a:rPr>
              <a:t> </a:t>
            </a:r>
            <a:r>
              <a:rPr sz="1800" dirty="0">
                <a:cs typeface="Arial"/>
              </a:rPr>
              <a:t>can</a:t>
            </a:r>
            <a:r>
              <a:rPr sz="1800" spc="-5" dirty="0">
                <a:cs typeface="Arial"/>
              </a:rPr>
              <a:t> </a:t>
            </a:r>
            <a:r>
              <a:rPr sz="1800" spc="65" dirty="0">
                <a:cs typeface="Arial"/>
              </a:rPr>
              <a:t>forget</a:t>
            </a:r>
            <a:r>
              <a:rPr sz="1800" spc="-5" dirty="0">
                <a:cs typeface="Arial"/>
              </a:rPr>
              <a:t> </a:t>
            </a:r>
            <a:r>
              <a:rPr sz="1800" spc="105" dirty="0">
                <a:cs typeface="Arial"/>
              </a:rPr>
              <a:t>to</a:t>
            </a:r>
            <a:r>
              <a:rPr sz="1800" dirty="0">
                <a:cs typeface="Arial"/>
              </a:rPr>
              <a:t> pass a</a:t>
            </a:r>
            <a:r>
              <a:rPr sz="1800" spc="-5" dirty="0">
                <a:cs typeface="Arial"/>
              </a:rPr>
              <a:t> </a:t>
            </a:r>
            <a:r>
              <a:rPr sz="1800" dirty="0">
                <a:cs typeface="Arial"/>
              </a:rPr>
              <a:t>variable </a:t>
            </a:r>
            <a:r>
              <a:rPr sz="1800" spc="85" dirty="0">
                <a:cs typeface="Arial"/>
              </a:rPr>
              <a:t>into</a:t>
            </a:r>
            <a:r>
              <a:rPr sz="1800" dirty="0">
                <a:cs typeface="Arial"/>
              </a:rPr>
              <a:t> </a:t>
            </a:r>
            <a:r>
              <a:rPr sz="1800" spc="75" dirty="0">
                <a:cs typeface="Arial"/>
              </a:rPr>
              <a:t>the</a:t>
            </a:r>
            <a:r>
              <a:rPr sz="1800" spc="-5" dirty="0">
                <a:cs typeface="Arial"/>
              </a:rPr>
              <a:t> </a:t>
            </a:r>
            <a:r>
              <a:rPr sz="1800" spc="50" dirty="0">
                <a:cs typeface="Arial"/>
              </a:rPr>
              <a:t>extracted</a:t>
            </a:r>
            <a:r>
              <a:rPr sz="1800" spc="-5" dirty="0">
                <a:cs typeface="Arial"/>
              </a:rPr>
              <a:t> </a:t>
            </a:r>
            <a:r>
              <a:rPr sz="1800" spc="75" dirty="0">
                <a:cs typeface="Arial"/>
              </a:rPr>
              <a:t>method.</a:t>
            </a:r>
            <a:r>
              <a:rPr sz="1800" dirty="0">
                <a:cs typeface="Arial"/>
              </a:rPr>
              <a:t> </a:t>
            </a:r>
            <a:r>
              <a:rPr sz="1800" spc="60" dirty="0">
                <a:cs typeface="Arial"/>
              </a:rPr>
              <a:t>Often</a:t>
            </a:r>
            <a:r>
              <a:rPr sz="1800" spc="-10" dirty="0">
                <a:cs typeface="Arial"/>
              </a:rPr>
              <a:t> </a:t>
            </a:r>
            <a:r>
              <a:rPr sz="1800" spc="50" dirty="0">
                <a:cs typeface="Arial"/>
              </a:rPr>
              <a:t>the </a:t>
            </a:r>
            <a:r>
              <a:rPr sz="1800" spc="60" dirty="0">
                <a:cs typeface="Arial"/>
              </a:rPr>
              <a:t>compiler</a:t>
            </a:r>
            <a:r>
              <a:rPr sz="1800" spc="50" dirty="0">
                <a:cs typeface="Arial"/>
              </a:rPr>
              <a:t> </a:t>
            </a:r>
            <a:r>
              <a:rPr sz="1800" dirty="0">
                <a:cs typeface="Arial"/>
              </a:rPr>
              <a:t>tells</a:t>
            </a:r>
            <a:r>
              <a:rPr sz="1800" spc="50" dirty="0">
                <a:cs typeface="Arial"/>
              </a:rPr>
              <a:t> </a:t>
            </a:r>
            <a:r>
              <a:rPr sz="1800" dirty="0">
                <a:cs typeface="Arial"/>
              </a:rPr>
              <a:t>us</a:t>
            </a:r>
            <a:r>
              <a:rPr sz="1800" spc="50" dirty="0">
                <a:cs typeface="Arial"/>
              </a:rPr>
              <a:t> </a:t>
            </a:r>
            <a:r>
              <a:rPr sz="1800" spc="80" dirty="0">
                <a:cs typeface="Arial"/>
              </a:rPr>
              <a:t>about</a:t>
            </a:r>
            <a:r>
              <a:rPr sz="1800" spc="55" dirty="0">
                <a:cs typeface="Arial"/>
              </a:rPr>
              <a:t> </a:t>
            </a:r>
            <a:r>
              <a:rPr sz="1800" spc="75" dirty="0">
                <a:cs typeface="Arial"/>
              </a:rPr>
              <a:t>the</a:t>
            </a:r>
            <a:r>
              <a:rPr sz="1800" spc="50" dirty="0">
                <a:cs typeface="Arial"/>
              </a:rPr>
              <a:t> </a:t>
            </a:r>
            <a:r>
              <a:rPr sz="1800" dirty="0">
                <a:cs typeface="Arial"/>
              </a:rPr>
              <a:t>missing</a:t>
            </a:r>
            <a:r>
              <a:rPr sz="1800" spc="45" dirty="0">
                <a:cs typeface="Arial"/>
              </a:rPr>
              <a:t> </a:t>
            </a:r>
            <a:r>
              <a:rPr sz="1800" dirty="0">
                <a:cs typeface="Arial"/>
              </a:rPr>
              <a:t>variable</a:t>
            </a:r>
            <a:r>
              <a:rPr sz="1800" spc="50" dirty="0">
                <a:cs typeface="Arial"/>
              </a:rPr>
              <a:t> </a:t>
            </a:r>
            <a:r>
              <a:rPr sz="1800" dirty="0">
                <a:cs typeface="Arial"/>
              </a:rPr>
              <a:t>(unless</a:t>
            </a:r>
            <a:r>
              <a:rPr sz="1800" spc="50" dirty="0">
                <a:cs typeface="Arial"/>
              </a:rPr>
              <a:t> </a:t>
            </a:r>
            <a:r>
              <a:rPr sz="1800" spc="90" dirty="0">
                <a:cs typeface="Arial"/>
              </a:rPr>
              <a:t>it</a:t>
            </a:r>
            <a:r>
              <a:rPr sz="1800" spc="55" dirty="0">
                <a:cs typeface="Arial"/>
              </a:rPr>
              <a:t> </a:t>
            </a:r>
            <a:r>
              <a:rPr sz="1800" dirty="0">
                <a:cs typeface="Arial"/>
              </a:rPr>
              <a:t>has</a:t>
            </a:r>
            <a:r>
              <a:rPr sz="1800" spc="50" dirty="0">
                <a:cs typeface="Arial"/>
              </a:rPr>
              <a:t> </a:t>
            </a:r>
            <a:r>
              <a:rPr sz="1800" spc="75" dirty="0">
                <a:cs typeface="Arial"/>
              </a:rPr>
              <a:t>the</a:t>
            </a:r>
            <a:r>
              <a:rPr sz="1800" spc="50" dirty="0">
                <a:cs typeface="Arial"/>
              </a:rPr>
              <a:t> </a:t>
            </a:r>
            <a:r>
              <a:rPr sz="1800" dirty="0">
                <a:cs typeface="Arial"/>
              </a:rPr>
              <a:t>same</a:t>
            </a:r>
            <a:r>
              <a:rPr sz="1800" spc="50" dirty="0">
                <a:cs typeface="Arial"/>
              </a:rPr>
              <a:t> </a:t>
            </a:r>
            <a:r>
              <a:rPr sz="1800" spc="40" dirty="0">
                <a:cs typeface="Arial"/>
              </a:rPr>
              <a:t>name </a:t>
            </a:r>
            <a:r>
              <a:rPr sz="1800" dirty="0">
                <a:cs typeface="Arial"/>
              </a:rPr>
              <a:t>as</a:t>
            </a:r>
            <a:r>
              <a:rPr sz="1800" spc="15" dirty="0">
                <a:cs typeface="Arial"/>
              </a:rPr>
              <a:t> </a:t>
            </a:r>
            <a:r>
              <a:rPr sz="1800" dirty="0">
                <a:cs typeface="Arial"/>
              </a:rPr>
              <a:t>an</a:t>
            </a:r>
            <a:r>
              <a:rPr sz="1800" spc="15" dirty="0">
                <a:cs typeface="Arial"/>
              </a:rPr>
              <a:t> </a:t>
            </a:r>
            <a:r>
              <a:rPr sz="1800" dirty="0">
                <a:cs typeface="Arial"/>
              </a:rPr>
              <a:t>instance</a:t>
            </a:r>
            <a:r>
              <a:rPr sz="1800" spc="20" dirty="0">
                <a:cs typeface="Arial"/>
              </a:rPr>
              <a:t> </a:t>
            </a:r>
            <a:r>
              <a:rPr sz="1800" dirty="0">
                <a:cs typeface="Arial"/>
              </a:rPr>
              <a:t>variable),</a:t>
            </a:r>
            <a:r>
              <a:rPr sz="1800" spc="15" dirty="0">
                <a:cs typeface="Arial"/>
              </a:rPr>
              <a:t> </a:t>
            </a:r>
            <a:r>
              <a:rPr sz="1800" spc="105" dirty="0">
                <a:cs typeface="Arial"/>
              </a:rPr>
              <a:t>but</a:t>
            </a:r>
            <a:r>
              <a:rPr sz="1800" spc="20" dirty="0">
                <a:cs typeface="Arial"/>
              </a:rPr>
              <a:t> </a:t>
            </a:r>
            <a:r>
              <a:rPr sz="1800" dirty="0">
                <a:cs typeface="Arial"/>
              </a:rPr>
              <a:t>we</a:t>
            </a:r>
            <a:r>
              <a:rPr sz="1800" spc="20" dirty="0">
                <a:cs typeface="Arial"/>
              </a:rPr>
              <a:t> </a:t>
            </a:r>
            <a:r>
              <a:rPr sz="1800" spc="50" dirty="0">
                <a:cs typeface="Arial"/>
              </a:rPr>
              <a:t>could</a:t>
            </a:r>
            <a:r>
              <a:rPr sz="1800" spc="10" dirty="0">
                <a:cs typeface="Arial"/>
              </a:rPr>
              <a:t> </a:t>
            </a:r>
            <a:r>
              <a:rPr sz="1800" spc="55" dirty="0">
                <a:cs typeface="Arial"/>
              </a:rPr>
              <a:t>just</a:t>
            </a:r>
            <a:r>
              <a:rPr sz="1800" spc="20" dirty="0">
                <a:cs typeface="Arial"/>
              </a:rPr>
              <a:t> </a:t>
            </a:r>
            <a:r>
              <a:rPr sz="1800" spc="80" dirty="0">
                <a:cs typeface="Arial"/>
              </a:rPr>
              <a:t>think</a:t>
            </a:r>
            <a:r>
              <a:rPr sz="1800" spc="10" dirty="0">
                <a:cs typeface="Arial"/>
              </a:rPr>
              <a:t> </a:t>
            </a:r>
            <a:r>
              <a:rPr sz="1800" spc="90" dirty="0">
                <a:cs typeface="Arial"/>
              </a:rPr>
              <a:t>that</a:t>
            </a:r>
            <a:r>
              <a:rPr sz="1800" spc="20" dirty="0">
                <a:cs typeface="Arial"/>
              </a:rPr>
              <a:t> </a:t>
            </a:r>
            <a:r>
              <a:rPr sz="1800" spc="90" dirty="0">
                <a:cs typeface="Arial"/>
              </a:rPr>
              <a:t>it</a:t>
            </a:r>
            <a:r>
              <a:rPr sz="1800" spc="20" dirty="0">
                <a:cs typeface="Arial"/>
              </a:rPr>
              <a:t> </a:t>
            </a:r>
            <a:r>
              <a:rPr sz="1800" dirty="0">
                <a:cs typeface="Arial"/>
              </a:rPr>
              <a:t>needs</a:t>
            </a:r>
            <a:r>
              <a:rPr sz="1800" spc="20" dirty="0">
                <a:cs typeface="Arial"/>
              </a:rPr>
              <a:t> </a:t>
            </a:r>
            <a:r>
              <a:rPr sz="1800" spc="105" dirty="0">
                <a:cs typeface="Arial"/>
              </a:rPr>
              <a:t>to</a:t>
            </a:r>
            <a:r>
              <a:rPr sz="1800" spc="15" dirty="0">
                <a:cs typeface="Arial"/>
              </a:rPr>
              <a:t> </a:t>
            </a:r>
            <a:r>
              <a:rPr sz="1800" dirty="0">
                <a:cs typeface="Arial"/>
              </a:rPr>
              <a:t>be</a:t>
            </a:r>
            <a:r>
              <a:rPr sz="1800" spc="20" dirty="0">
                <a:cs typeface="Arial"/>
              </a:rPr>
              <a:t> </a:t>
            </a:r>
            <a:r>
              <a:rPr sz="1800" dirty="0">
                <a:cs typeface="Arial"/>
              </a:rPr>
              <a:t>a</a:t>
            </a:r>
            <a:r>
              <a:rPr sz="1800" spc="20" dirty="0">
                <a:cs typeface="Arial"/>
              </a:rPr>
              <a:t> </a:t>
            </a:r>
            <a:r>
              <a:rPr sz="1800" spc="-10" dirty="0">
                <a:cs typeface="Arial"/>
              </a:rPr>
              <a:t>local </a:t>
            </a:r>
            <a:r>
              <a:rPr sz="1800" dirty="0">
                <a:cs typeface="Arial"/>
              </a:rPr>
              <a:t>variable</a:t>
            </a:r>
            <a:r>
              <a:rPr sz="1800" spc="40" dirty="0">
                <a:cs typeface="Arial"/>
              </a:rPr>
              <a:t> </a:t>
            </a:r>
            <a:r>
              <a:rPr sz="1800" spc="60" dirty="0">
                <a:cs typeface="Arial"/>
              </a:rPr>
              <a:t>and</a:t>
            </a:r>
            <a:r>
              <a:rPr sz="1800" spc="35" dirty="0">
                <a:cs typeface="Arial"/>
              </a:rPr>
              <a:t> </a:t>
            </a:r>
            <a:r>
              <a:rPr sz="1800" dirty="0">
                <a:cs typeface="Arial"/>
              </a:rPr>
              <a:t>declare</a:t>
            </a:r>
            <a:r>
              <a:rPr sz="1800" spc="45" dirty="0">
                <a:cs typeface="Arial"/>
              </a:rPr>
              <a:t> </a:t>
            </a:r>
            <a:r>
              <a:rPr sz="1800" spc="90" dirty="0">
                <a:cs typeface="Arial"/>
              </a:rPr>
              <a:t>it</a:t>
            </a:r>
            <a:r>
              <a:rPr sz="1800" spc="40" dirty="0">
                <a:cs typeface="Arial"/>
              </a:rPr>
              <a:t> </a:t>
            </a:r>
            <a:r>
              <a:rPr sz="1800" spc="70" dirty="0">
                <a:cs typeface="Arial"/>
              </a:rPr>
              <a:t>in</a:t>
            </a:r>
            <a:r>
              <a:rPr sz="1800" spc="40" dirty="0">
                <a:cs typeface="Arial"/>
              </a:rPr>
              <a:t> </a:t>
            </a:r>
            <a:r>
              <a:rPr sz="1800" spc="75" dirty="0">
                <a:cs typeface="Arial"/>
              </a:rPr>
              <a:t>the</a:t>
            </a:r>
            <a:r>
              <a:rPr sz="1800" spc="40" dirty="0">
                <a:cs typeface="Arial"/>
              </a:rPr>
              <a:t> </a:t>
            </a:r>
            <a:r>
              <a:rPr sz="1800" spc="60" dirty="0">
                <a:cs typeface="Arial"/>
              </a:rPr>
              <a:t>new</a:t>
            </a:r>
            <a:r>
              <a:rPr sz="1800" spc="40" dirty="0">
                <a:cs typeface="Arial"/>
              </a:rPr>
              <a:t> </a:t>
            </a:r>
            <a:r>
              <a:rPr sz="1800" spc="65" dirty="0">
                <a:cs typeface="Arial"/>
              </a:rPr>
              <a:t>method.</a:t>
            </a:r>
            <a:endParaRPr sz="1800" dirty="0">
              <a:cs typeface="Arial"/>
            </a:endParaRPr>
          </a:p>
          <a:p>
            <a:pPr marL="469900" marR="524510" indent="-420370">
              <a:lnSpc>
                <a:spcPct val="114599"/>
              </a:lnSpc>
              <a:buAutoNum type="arabicPeriod"/>
              <a:tabLst>
                <a:tab pos="469265" algn="l"/>
                <a:tab pos="469900" algn="l"/>
              </a:tabLst>
            </a:pPr>
            <a:r>
              <a:rPr sz="1800" dirty="0">
                <a:cs typeface="Arial"/>
              </a:rPr>
              <a:t>We</a:t>
            </a:r>
            <a:r>
              <a:rPr sz="1800" spc="15" dirty="0">
                <a:cs typeface="Arial"/>
              </a:rPr>
              <a:t> </a:t>
            </a:r>
            <a:r>
              <a:rPr sz="1800" spc="50" dirty="0">
                <a:cs typeface="Arial"/>
              </a:rPr>
              <a:t>could</a:t>
            </a:r>
            <a:r>
              <a:rPr sz="1800" spc="15" dirty="0">
                <a:cs typeface="Arial"/>
              </a:rPr>
              <a:t> </a:t>
            </a:r>
            <a:r>
              <a:rPr sz="1800" dirty="0">
                <a:cs typeface="Arial"/>
              </a:rPr>
              <a:t>give</a:t>
            </a:r>
            <a:r>
              <a:rPr sz="1800" spc="20" dirty="0">
                <a:cs typeface="Arial"/>
              </a:rPr>
              <a:t> </a:t>
            </a:r>
            <a:r>
              <a:rPr sz="1800" spc="75" dirty="0">
                <a:cs typeface="Arial"/>
              </a:rPr>
              <a:t>the</a:t>
            </a:r>
            <a:r>
              <a:rPr sz="1800" spc="20" dirty="0">
                <a:cs typeface="Arial"/>
              </a:rPr>
              <a:t> </a:t>
            </a:r>
            <a:r>
              <a:rPr sz="1800" spc="50" dirty="0">
                <a:cs typeface="Arial"/>
              </a:rPr>
              <a:t>extracted</a:t>
            </a:r>
            <a:r>
              <a:rPr sz="1800" spc="15" dirty="0">
                <a:cs typeface="Arial"/>
              </a:rPr>
              <a:t> </a:t>
            </a:r>
            <a:r>
              <a:rPr sz="1800" spc="90" dirty="0">
                <a:cs typeface="Arial"/>
              </a:rPr>
              <a:t>method</a:t>
            </a:r>
            <a:r>
              <a:rPr sz="1800" spc="15" dirty="0">
                <a:cs typeface="Arial"/>
              </a:rPr>
              <a:t> </a:t>
            </a:r>
            <a:r>
              <a:rPr sz="1800" dirty="0">
                <a:cs typeface="Arial"/>
              </a:rPr>
              <a:t>a</a:t>
            </a:r>
            <a:r>
              <a:rPr sz="1800" spc="20" dirty="0">
                <a:cs typeface="Arial"/>
              </a:rPr>
              <a:t> </a:t>
            </a:r>
            <a:r>
              <a:rPr sz="1800" spc="65" dirty="0">
                <a:cs typeface="Arial"/>
              </a:rPr>
              <a:t>name</a:t>
            </a:r>
            <a:r>
              <a:rPr sz="1800" spc="20" dirty="0">
                <a:cs typeface="Arial"/>
              </a:rPr>
              <a:t> </a:t>
            </a:r>
            <a:r>
              <a:rPr sz="1800" spc="90" dirty="0">
                <a:cs typeface="Arial"/>
              </a:rPr>
              <a:t>that</a:t>
            </a:r>
            <a:r>
              <a:rPr sz="1800" spc="20" dirty="0">
                <a:cs typeface="Arial"/>
              </a:rPr>
              <a:t> </a:t>
            </a:r>
            <a:r>
              <a:rPr sz="1800" dirty="0">
                <a:cs typeface="Arial"/>
              </a:rPr>
              <a:t>hides</a:t>
            </a:r>
            <a:r>
              <a:rPr sz="1800" spc="20" dirty="0">
                <a:cs typeface="Arial"/>
              </a:rPr>
              <a:t> </a:t>
            </a:r>
            <a:r>
              <a:rPr sz="1800" spc="100" dirty="0">
                <a:cs typeface="Arial"/>
              </a:rPr>
              <a:t>or</a:t>
            </a:r>
            <a:r>
              <a:rPr sz="1800" spc="20" dirty="0">
                <a:cs typeface="Arial"/>
              </a:rPr>
              <a:t> </a:t>
            </a:r>
            <a:r>
              <a:rPr sz="1800" dirty="0">
                <a:cs typeface="Arial"/>
              </a:rPr>
              <a:t>overrides</a:t>
            </a:r>
            <a:r>
              <a:rPr sz="1800" spc="15" dirty="0">
                <a:cs typeface="Arial"/>
              </a:rPr>
              <a:t> </a:t>
            </a:r>
            <a:r>
              <a:rPr sz="1800" spc="-50" dirty="0">
                <a:cs typeface="Arial"/>
              </a:rPr>
              <a:t>a </a:t>
            </a:r>
            <a:r>
              <a:rPr sz="1800" spc="90" dirty="0">
                <a:cs typeface="Arial"/>
              </a:rPr>
              <a:t>method</a:t>
            </a:r>
            <a:r>
              <a:rPr sz="1800" spc="-20" dirty="0">
                <a:cs typeface="Arial"/>
              </a:rPr>
              <a:t> </a:t>
            </a:r>
            <a:r>
              <a:rPr sz="1800" spc="90" dirty="0">
                <a:cs typeface="Arial"/>
              </a:rPr>
              <a:t>with</a:t>
            </a:r>
            <a:r>
              <a:rPr sz="1800" spc="-15" dirty="0">
                <a:cs typeface="Arial"/>
              </a:rPr>
              <a:t> </a:t>
            </a:r>
            <a:r>
              <a:rPr sz="1800" spc="75" dirty="0">
                <a:cs typeface="Arial"/>
              </a:rPr>
              <a:t>the</a:t>
            </a:r>
            <a:r>
              <a:rPr sz="1800" spc="-10" dirty="0">
                <a:cs typeface="Arial"/>
              </a:rPr>
              <a:t> </a:t>
            </a:r>
            <a:r>
              <a:rPr sz="1800" dirty="0">
                <a:cs typeface="Arial"/>
              </a:rPr>
              <a:t>same</a:t>
            </a:r>
            <a:r>
              <a:rPr sz="1800" spc="-10" dirty="0">
                <a:cs typeface="Arial"/>
              </a:rPr>
              <a:t> </a:t>
            </a:r>
            <a:r>
              <a:rPr sz="1800" spc="65" dirty="0">
                <a:cs typeface="Arial"/>
              </a:rPr>
              <a:t>name</a:t>
            </a:r>
            <a:r>
              <a:rPr sz="1800" spc="-10" dirty="0">
                <a:cs typeface="Arial"/>
              </a:rPr>
              <a:t> </a:t>
            </a:r>
            <a:r>
              <a:rPr sz="1800" spc="70" dirty="0">
                <a:cs typeface="Arial"/>
              </a:rPr>
              <a:t>in</a:t>
            </a:r>
            <a:r>
              <a:rPr sz="1800" spc="-15" dirty="0">
                <a:cs typeface="Arial"/>
              </a:rPr>
              <a:t> </a:t>
            </a:r>
            <a:r>
              <a:rPr sz="1800" dirty="0">
                <a:cs typeface="Arial"/>
              </a:rPr>
              <a:t>a</a:t>
            </a:r>
            <a:r>
              <a:rPr sz="1800" spc="-10" dirty="0">
                <a:cs typeface="Arial"/>
              </a:rPr>
              <a:t> </a:t>
            </a:r>
            <a:r>
              <a:rPr sz="1800" dirty="0">
                <a:cs typeface="Arial"/>
              </a:rPr>
              <a:t>base</a:t>
            </a:r>
            <a:r>
              <a:rPr sz="1800" spc="-10" dirty="0">
                <a:cs typeface="Arial"/>
              </a:rPr>
              <a:t> class.</a:t>
            </a:r>
            <a:endParaRPr lang="en-US" spc="-10" dirty="0">
              <a:cs typeface="Arial"/>
            </a:endParaRPr>
          </a:p>
          <a:p>
            <a:pPr marL="469900" marR="524510" indent="-420370">
              <a:lnSpc>
                <a:spcPct val="114599"/>
              </a:lnSpc>
              <a:buAutoNum type="arabicPeriod"/>
              <a:tabLst>
                <a:tab pos="469265" algn="l"/>
                <a:tab pos="469900" algn="l"/>
              </a:tabLst>
            </a:pPr>
            <a:r>
              <a:rPr sz="1800" dirty="0">
                <a:cs typeface="Arial"/>
              </a:rPr>
              <a:t>We</a:t>
            </a:r>
            <a:r>
              <a:rPr sz="1800" spc="15" dirty="0">
                <a:cs typeface="Arial"/>
              </a:rPr>
              <a:t> </a:t>
            </a:r>
            <a:r>
              <a:rPr sz="1800" spc="50" dirty="0">
                <a:cs typeface="Arial"/>
              </a:rPr>
              <a:t>could</a:t>
            </a:r>
            <a:r>
              <a:rPr sz="1800" spc="10" dirty="0">
                <a:cs typeface="Arial"/>
              </a:rPr>
              <a:t> </a:t>
            </a:r>
            <a:r>
              <a:rPr sz="1800" dirty="0">
                <a:cs typeface="Arial"/>
              </a:rPr>
              <a:t>make</a:t>
            </a:r>
            <a:r>
              <a:rPr sz="1800" spc="20" dirty="0">
                <a:cs typeface="Arial"/>
              </a:rPr>
              <a:t> </a:t>
            </a:r>
            <a:r>
              <a:rPr sz="1800" dirty="0">
                <a:cs typeface="Arial"/>
              </a:rPr>
              <a:t>a</a:t>
            </a:r>
            <a:r>
              <a:rPr sz="1800" spc="15" dirty="0">
                <a:cs typeface="Arial"/>
              </a:rPr>
              <a:t> </a:t>
            </a:r>
            <a:r>
              <a:rPr sz="1800" dirty="0">
                <a:cs typeface="Arial"/>
              </a:rPr>
              <a:t>mistake</a:t>
            </a:r>
            <a:r>
              <a:rPr sz="1800" spc="20" dirty="0">
                <a:cs typeface="Arial"/>
              </a:rPr>
              <a:t> </a:t>
            </a:r>
            <a:r>
              <a:rPr sz="1800" spc="65" dirty="0">
                <a:cs typeface="Arial"/>
              </a:rPr>
              <a:t>when</a:t>
            </a:r>
            <a:r>
              <a:rPr sz="1800" spc="10" dirty="0">
                <a:cs typeface="Arial"/>
              </a:rPr>
              <a:t> </a:t>
            </a:r>
            <a:r>
              <a:rPr sz="1800" dirty="0">
                <a:cs typeface="Arial"/>
              </a:rPr>
              <a:t>we</a:t>
            </a:r>
            <a:r>
              <a:rPr sz="1800" spc="15" dirty="0">
                <a:cs typeface="Arial"/>
              </a:rPr>
              <a:t> </a:t>
            </a:r>
            <a:r>
              <a:rPr sz="1800" dirty="0">
                <a:cs typeface="Arial"/>
              </a:rPr>
              <a:t>pass</a:t>
            </a:r>
            <a:r>
              <a:rPr sz="1800" spc="20" dirty="0">
                <a:cs typeface="Arial"/>
              </a:rPr>
              <a:t> </a:t>
            </a:r>
            <a:r>
              <a:rPr sz="1800" spc="70" dirty="0">
                <a:cs typeface="Arial"/>
              </a:rPr>
              <a:t>in</a:t>
            </a:r>
            <a:r>
              <a:rPr sz="1800" spc="10" dirty="0">
                <a:cs typeface="Arial"/>
              </a:rPr>
              <a:t> </a:t>
            </a:r>
            <a:r>
              <a:rPr sz="1800" spc="50" dirty="0">
                <a:cs typeface="Arial"/>
              </a:rPr>
              <a:t>parameters</a:t>
            </a:r>
            <a:r>
              <a:rPr sz="1800" spc="20" dirty="0">
                <a:cs typeface="Arial"/>
              </a:rPr>
              <a:t> </a:t>
            </a:r>
            <a:r>
              <a:rPr sz="1800" spc="100" dirty="0">
                <a:cs typeface="Arial"/>
              </a:rPr>
              <a:t>or</a:t>
            </a:r>
            <a:r>
              <a:rPr sz="1800" spc="15" dirty="0">
                <a:cs typeface="Arial"/>
              </a:rPr>
              <a:t> </a:t>
            </a:r>
            <a:r>
              <a:rPr sz="1800" dirty="0">
                <a:cs typeface="Arial"/>
              </a:rPr>
              <a:t>assign</a:t>
            </a:r>
            <a:r>
              <a:rPr sz="1800" spc="15" dirty="0">
                <a:cs typeface="Arial"/>
              </a:rPr>
              <a:t> </a:t>
            </a:r>
            <a:r>
              <a:rPr sz="1800" spc="85" dirty="0">
                <a:cs typeface="Arial"/>
              </a:rPr>
              <a:t>return </a:t>
            </a:r>
            <a:r>
              <a:rPr sz="1800" dirty="0">
                <a:cs typeface="Arial"/>
              </a:rPr>
              <a:t>values.</a:t>
            </a:r>
            <a:r>
              <a:rPr sz="1800" spc="-10" dirty="0">
                <a:cs typeface="Arial"/>
              </a:rPr>
              <a:t> </a:t>
            </a:r>
            <a:r>
              <a:rPr sz="1800" dirty="0">
                <a:cs typeface="Arial"/>
              </a:rPr>
              <a:t>We</a:t>
            </a:r>
            <a:r>
              <a:rPr sz="1800" spc="-5" dirty="0">
                <a:cs typeface="Arial"/>
              </a:rPr>
              <a:t> </a:t>
            </a:r>
            <a:r>
              <a:rPr sz="1800" spc="50" dirty="0">
                <a:cs typeface="Arial"/>
              </a:rPr>
              <a:t>could</a:t>
            </a:r>
            <a:r>
              <a:rPr sz="1800" spc="-15" dirty="0">
                <a:cs typeface="Arial"/>
              </a:rPr>
              <a:t> </a:t>
            </a:r>
            <a:r>
              <a:rPr sz="1800" spc="85" dirty="0">
                <a:cs typeface="Arial"/>
              </a:rPr>
              <a:t>do</a:t>
            </a:r>
            <a:r>
              <a:rPr sz="1800" spc="-5" dirty="0">
                <a:cs typeface="Arial"/>
              </a:rPr>
              <a:t> </a:t>
            </a:r>
            <a:r>
              <a:rPr sz="1800" spc="60" dirty="0">
                <a:cs typeface="Arial"/>
              </a:rPr>
              <a:t>something</a:t>
            </a:r>
            <a:r>
              <a:rPr sz="1800" spc="-15" dirty="0">
                <a:cs typeface="Arial"/>
              </a:rPr>
              <a:t> </a:t>
            </a:r>
            <a:r>
              <a:rPr sz="1800" dirty="0">
                <a:cs typeface="Arial"/>
              </a:rPr>
              <a:t>really</a:t>
            </a:r>
            <a:r>
              <a:rPr sz="1800" spc="-10" dirty="0">
                <a:cs typeface="Arial"/>
              </a:rPr>
              <a:t> </a:t>
            </a:r>
            <a:r>
              <a:rPr sz="1800" dirty="0">
                <a:cs typeface="Arial"/>
              </a:rPr>
              <a:t>silly,</a:t>
            </a:r>
            <a:r>
              <a:rPr sz="1800" spc="-10" dirty="0">
                <a:cs typeface="Arial"/>
              </a:rPr>
              <a:t> </a:t>
            </a:r>
            <a:r>
              <a:rPr sz="1800" dirty="0">
                <a:cs typeface="Arial"/>
              </a:rPr>
              <a:t>such</a:t>
            </a:r>
            <a:r>
              <a:rPr sz="1800" spc="-10" dirty="0">
                <a:cs typeface="Arial"/>
              </a:rPr>
              <a:t> </a:t>
            </a:r>
            <a:r>
              <a:rPr sz="1800" dirty="0">
                <a:cs typeface="Arial"/>
              </a:rPr>
              <a:t>as</a:t>
            </a:r>
            <a:r>
              <a:rPr sz="1800" spc="-10" dirty="0">
                <a:cs typeface="Arial"/>
              </a:rPr>
              <a:t> </a:t>
            </a:r>
            <a:r>
              <a:rPr sz="1800" spc="95" dirty="0">
                <a:cs typeface="Arial"/>
              </a:rPr>
              <a:t>return</a:t>
            </a:r>
            <a:r>
              <a:rPr sz="1800" spc="-10" dirty="0">
                <a:cs typeface="Arial"/>
              </a:rPr>
              <a:t> </a:t>
            </a:r>
            <a:r>
              <a:rPr sz="1800" spc="75" dirty="0">
                <a:cs typeface="Arial"/>
              </a:rPr>
              <a:t>the</a:t>
            </a:r>
            <a:r>
              <a:rPr sz="1800" spc="-10" dirty="0">
                <a:cs typeface="Arial"/>
              </a:rPr>
              <a:t> </a:t>
            </a:r>
            <a:r>
              <a:rPr sz="1800" spc="70" dirty="0">
                <a:cs typeface="Arial"/>
              </a:rPr>
              <a:t>wrong</a:t>
            </a:r>
            <a:r>
              <a:rPr sz="1800" spc="-10" dirty="0">
                <a:cs typeface="Arial"/>
              </a:rPr>
              <a:t> value. </a:t>
            </a:r>
            <a:r>
              <a:rPr sz="1800" spc="80" dirty="0">
                <a:cs typeface="Arial"/>
              </a:rPr>
              <a:t>More</a:t>
            </a:r>
            <a:r>
              <a:rPr sz="1800" spc="20" dirty="0">
                <a:cs typeface="Arial"/>
              </a:rPr>
              <a:t> </a:t>
            </a:r>
            <a:r>
              <a:rPr sz="1800" dirty="0">
                <a:cs typeface="Arial"/>
              </a:rPr>
              <a:t>subtly,</a:t>
            </a:r>
            <a:r>
              <a:rPr sz="1800" spc="20" dirty="0">
                <a:cs typeface="Arial"/>
              </a:rPr>
              <a:t> </a:t>
            </a:r>
            <a:r>
              <a:rPr sz="1800" dirty="0">
                <a:cs typeface="Arial"/>
              </a:rPr>
              <a:t>we</a:t>
            </a:r>
            <a:r>
              <a:rPr sz="1800" spc="20" dirty="0">
                <a:cs typeface="Arial"/>
              </a:rPr>
              <a:t> </a:t>
            </a:r>
            <a:r>
              <a:rPr sz="1800" spc="50" dirty="0">
                <a:cs typeface="Arial"/>
              </a:rPr>
              <a:t>could</a:t>
            </a:r>
            <a:r>
              <a:rPr sz="1800" spc="20" dirty="0">
                <a:cs typeface="Arial"/>
              </a:rPr>
              <a:t> </a:t>
            </a:r>
            <a:r>
              <a:rPr sz="1800" spc="95" dirty="0">
                <a:cs typeface="Arial"/>
              </a:rPr>
              <a:t>return</a:t>
            </a:r>
            <a:r>
              <a:rPr sz="1800" spc="15" dirty="0">
                <a:cs typeface="Arial"/>
              </a:rPr>
              <a:t> </a:t>
            </a:r>
            <a:r>
              <a:rPr sz="1800" spc="100" dirty="0">
                <a:cs typeface="Arial"/>
              </a:rPr>
              <a:t>or</a:t>
            </a:r>
            <a:r>
              <a:rPr sz="1800" spc="20" dirty="0">
                <a:cs typeface="Arial"/>
              </a:rPr>
              <a:t> </a:t>
            </a:r>
            <a:r>
              <a:rPr sz="1800" dirty="0">
                <a:cs typeface="Arial"/>
              </a:rPr>
              <a:t>accept</a:t>
            </a:r>
            <a:r>
              <a:rPr sz="1800" spc="20" dirty="0">
                <a:cs typeface="Arial"/>
              </a:rPr>
              <a:t> </a:t>
            </a:r>
            <a:r>
              <a:rPr sz="1800" spc="75" dirty="0">
                <a:cs typeface="Arial"/>
              </a:rPr>
              <a:t>the</a:t>
            </a:r>
            <a:r>
              <a:rPr sz="1800" spc="25" dirty="0">
                <a:cs typeface="Arial"/>
              </a:rPr>
              <a:t> </a:t>
            </a:r>
            <a:r>
              <a:rPr sz="1800" spc="70" dirty="0">
                <a:cs typeface="Arial"/>
              </a:rPr>
              <a:t>wrong</a:t>
            </a:r>
            <a:r>
              <a:rPr sz="1800" spc="15" dirty="0">
                <a:cs typeface="Arial"/>
              </a:rPr>
              <a:t> </a:t>
            </a:r>
            <a:r>
              <a:rPr sz="1800" dirty="0">
                <a:cs typeface="Arial"/>
              </a:rPr>
              <a:t>types</a:t>
            </a:r>
            <a:r>
              <a:rPr sz="1800" spc="20" dirty="0">
                <a:cs typeface="Arial"/>
              </a:rPr>
              <a:t> </a:t>
            </a:r>
            <a:r>
              <a:rPr sz="1800" spc="70" dirty="0">
                <a:cs typeface="Arial"/>
              </a:rPr>
              <a:t>in</a:t>
            </a:r>
            <a:r>
              <a:rPr sz="1800" spc="15" dirty="0">
                <a:cs typeface="Arial"/>
              </a:rPr>
              <a:t> </a:t>
            </a:r>
            <a:r>
              <a:rPr sz="1800" spc="75" dirty="0">
                <a:cs typeface="Arial"/>
              </a:rPr>
              <a:t>the</a:t>
            </a:r>
            <a:r>
              <a:rPr sz="1800" spc="20" dirty="0">
                <a:cs typeface="Arial"/>
              </a:rPr>
              <a:t> </a:t>
            </a:r>
            <a:r>
              <a:rPr sz="1800" spc="35" dirty="0">
                <a:cs typeface="Arial"/>
              </a:rPr>
              <a:t>new </a:t>
            </a:r>
            <a:r>
              <a:rPr sz="1800" spc="65" dirty="0">
                <a:cs typeface="Arial"/>
              </a:rPr>
              <a:t>method.</a:t>
            </a:r>
            <a:endParaRPr sz="1800" dirty="0">
              <a:cs typeface="Arial"/>
            </a:endParaRPr>
          </a:p>
        </p:txBody>
      </p:sp>
      <p:sp>
        <p:nvSpPr>
          <p:cNvPr id="7" name="TextBox 6">
            <a:extLst>
              <a:ext uri="{FF2B5EF4-FFF2-40B4-BE49-F238E27FC236}">
                <a16:creationId xmlns:a16="http://schemas.microsoft.com/office/drawing/2014/main" id="{D4CE1E51-5C79-47D2-B8D9-9C2C484BE8D4}"/>
              </a:ext>
            </a:extLst>
          </p:cNvPr>
          <p:cNvSpPr txBox="1"/>
          <p:nvPr/>
        </p:nvSpPr>
        <p:spPr>
          <a:xfrm>
            <a:off x="685800" y="57150"/>
            <a:ext cx="731520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effectLst/>
                <a:uLnTx/>
                <a:uFillTx/>
                <a:latin typeface="Tenorite"/>
                <a:ea typeface="+mn-ea"/>
                <a:cs typeface="+mn-cs"/>
              </a:rPr>
              <a:t>The Manual Refactoring Challenge</a:t>
            </a:r>
            <a:endParaRPr kumimoji="0" lang="en-US" sz="1600" b="0" i="0" u="none" strike="noStrike" kern="1200" cap="none" spc="0" normalizeH="0" baseline="0" noProof="0" dirty="0">
              <a:ln>
                <a:noFill/>
              </a:ln>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1000" y="1035239"/>
            <a:ext cx="8009890" cy="3073021"/>
          </a:xfrm>
          <a:prstGeom prst="rect">
            <a:avLst/>
          </a:prstGeom>
        </p:spPr>
        <p:txBody>
          <a:bodyPr vert="horz" wrap="square" lIns="0" tIns="66675" rIns="0" bIns="0" rtlCol="0">
            <a:spAutoFit/>
          </a:bodyPr>
          <a:lstStyle/>
          <a:p>
            <a:pPr marL="379095" indent="-367030">
              <a:lnSpc>
                <a:spcPct val="100000"/>
              </a:lnSpc>
              <a:spcBef>
                <a:spcPts val="525"/>
              </a:spcBef>
              <a:buChar char="●"/>
              <a:tabLst>
                <a:tab pos="379095" algn="l"/>
                <a:tab pos="379730" algn="l"/>
              </a:tabLst>
            </a:pPr>
            <a:r>
              <a:rPr sz="1800" spc="60" dirty="0">
                <a:cs typeface="Arial"/>
              </a:rPr>
              <a:t>Introduce</a:t>
            </a:r>
            <a:r>
              <a:rPr sz="1800" spc="20" dirty="0">
                <a:cs typeface="Arial"/>
              </a:rPr>
              <a:t> </a:t>
            </a:r>
            <a:r>
              <a:rPr sz="1800" dirty="0">
                <a:cs typeface="Arial"/>
              </a:rPr>
              <a:t>a</a:t>
            </a:r>
            <a:r>
              <a:rPr sz="1800" spc="20" dirty="0">
                <a:cs typeface="Arial"/>
              </a:rPr>
              <a:t> </a:t>
            </a:r>
            <a:r>
              <a:rPr sz="1800" dirty="0">
                <a:cs typeface="Arial"/>
              </a:rPr>
              <a:t>sensing</a:t>
            </a:r>
            <a:r>
              <a:rPr sz="1800" spc="15" dirty="0">
                <a:cs typeface="Arial"/>
              </a:rPr>
              <a:t> </a:t>
            </a:r>
            <a:r>
              <a:rPr sz="1800" spc="-10" dirty="0">
                <a:cs typeface="Arial"/>
              </a:rPr>
              <a:t>variable</a:t>
            </a:r>
            <a:endParaRPr sz="1800" dirty="0">
              <a:cs typeface="Arial"/>
            </a:endParaRPr>
          </a:p>
          <a:p>
            <a:pPr marL="836294" lvl="1" indent="-336550">
              <a:lnSpc>
                <a:spcPct val="100000"/>
              </a:lnSpc>
              <a:spcBef>
                <a:spcPts val="330"/>
              </a:spcBef>
              <a:buChar char="○"/>
              <a:tabLst>
                <a:tab pos="836294" algn="l"/>
                <a:tab pos="836930" algn="l"/>
              </a:tabLst>
            </a:pPr>
            <a:r>
              <a:rPr sz="1400" dirty="0">
                <a:cs typeface="Arial"/>
              </a:rPr>
              <a:t>Use</a:t>
            </a:r>
            <a:r>
              <a:rPr sz="1400" spc="60" dirty="0">
                <a:cs typeface="Arial"/>
              </a:rPr>
              <a:t> </a:t>
            </a:r>
            <a:r>
              <a:rPr sz="1400" dirty="0">
                <a:cs typeface="Arial"/>
              </a:rPr>
              <a:t>a</a:t>
            </a:r>
            <a:r>
              <a:rPr sz="1400" spc="60" dirty="0">
                <a:cs typeface="Arial"/>
              </a:rPr>
              <a:t> </a:t>
            </a:r>
            <a:r>
              <a:rPr sz="1400" dirty="0">
                <a:cs typeface="Arial"/>
              </a:rPr>
              <a:t>variable</a:t>
            </a:r>
            <a:r>
              <a:rPr sz="1400" spc="65" dirty="0">
                <a:cs typeface="Arial"/>
              </a:rPr>
              <a:t> </a:t>
            </a:r>
            <a:r>
              <a:rPr sz="1400" spc="80" dirty="0">
                <a:cs typeface="Arial"/>
              </a:rPr>
              <a:t>to</a:t>
            </a:r>
            <a:r>
              <a:rPr sz="1400" spc="60" dirty="0">
                <a:cs typeface="Arial"/>
              </a:rPr>
              <a:t> </a:t>
            </a:r>
            <a:r>
              <a:rPr sz="1400" dirty="0">
                <a:cs typeface="Arial"/>
              </a:rPr>
              <a:t>help</a:t>
            </a:r>
            <a:r>
              <a:rPr sz="1400" spc="60" dirty="0">
                <a:cs typeface="Arial"/>
              </a:rPr>
              <a:t> </a:t>
            </a:r>
            <a:r>
              <a:rPr sz="1400" dirty="0">
                <a:cs typeface="Arial"/>
              </a:rPr>
              <a:t>you</a:t>
            </a:r>
            <a:r>
              <a:rPr sz="1400" spc="65" dirty="0">
                <a:cs typeface="Arial"/>
              </a:rPr>
              <a:t> </a:t>
            </a:r>
            <a:r>
              <a:rPr sz="1400" dirty="0">
                <a:cs typeface="Arial"/>
              </a:rPr>
              <a:t>refactor</a:t>
            </a:r>
            <a:r>
              <a:rPr sz="1400" spc="60" dirty="0">
                <a:cs typeface="Arial"/>
              </a:rPr>
              <a:t> </a:t>
            </a:r>
            <a:r>
              <a:rPr sz="1400" dirty="0">
                <a:cs typeface="Arial"/>
              </a:rPr>
              <a:t>and</a:t>
            </a:r>
            <a:r>
              <a:rPr sz="1400" spc="60" dirty="0">
                <a:cs typeface="Arial"/>
              </a:rPr>
              <a:t> </a:t>
            </a:r>
            <a:r>
              <a:rPr sz="1400" dirty="0">
                <a:cs typeface="Arial"/>
              </a:rPr>
              <a:t>get</a:t>
            </a:r>
            <a:r>
              <a:rPr sz="1400" spc="65" dirty="0">
                <a:cs typeface="Arial"/>
              </a:rPr>
              <a:t> </a:t>
            </a:r>
            <a:r>
              <a:rPr sz="1400" spc="70" dirty="0">
                <a:cs typeface="Arial"/>
              </a:rPr>
              <a:t>rid</a:t>
            </a:r>
            <a:r>
              <a:rPr sz="1400" spc="60" dirty="0">
                <a:cs typeface="Arial"/>
              </a:rPr>
              <a:t> </a:t>
            </a:r>
            <a:r>
              <a:rPr sz="1400" spc="70" dirty="0">
                <a:cs typeface="Arial"/>
              </a:rPr>
              <a:t>of</a:t>
            </a:r>
            <a:r>
              <a:rPr sz="1400" spc="60" dirty="0">
                <a:cs typeface="Arial"/>
              </a:rPr>
              <a:t> </a:t>
            </a:r>
            <a:r>
              <a:rPr sz="1400" spc="70" dirty="0">
                <a:cs typeface="Arial"/>
              </a:rPr>
              <a:t>it</a:t>
            </a:r>
            <a:r>
              <a:rPr sz="1400" spc="65" dirty="0">
                <a:cs typeface="Arial"/>
              </a:rPr>
              <a:t> </a:t>
            </a:r>
            <a:r>
              <a:rPr sz="1400" spc="50" dirty="0">
                <a:cs typeface="Arial"/>
              </a:rPr>
              <a:t>when</a:t>
            </a:r>
            <a:r>
              <a:rPr sz="1400" spc="60" dirty="0">
                <a:cs typeface="Arial"/>
              </a:rPr>
              <a:t> </a:t>
            </a:r>
            <a:r>
              <a:rPr sz="1400" dirty="0">
                <a:cs typeface="Arial"/>
              </a:rPr>
              <a:t>you</a:t>
            </a:r>
            <a:r>
              <a:rPr sz="1400" spc="60" dirty="0">
                <a:cs typeface="Arial"/>
              </a:rPr>
              <a:t> </a:t>
            </a:r>
            <a:r>
              <a:rPr sz="1400" dirty="0">
                <a:cs typeface="Arial"/>
              </a:rPr>
              <a:t>are</a:t>
            </a:r>
            <a:r>
              <a:rPr sz="1400" spc="65" dirty="0">
                <a:cs typeface="Arial"/>
              </a:rPr>
              <a:t> </a:t>
            </a:r>
            <a:r>
              <a:rPr sz="1400" spc="30" dirty="0">
                <a:cs typeface="Arial"/>
              </a:rPr>
              <a:t>done</a:t>
            </a:r>
            <a:endParaRPr sz="1400" dirty="0">
              <a:cs typeface="Arial"/>
            </a:endParaRPr>
          </a:p>
          <a:p>
            <a:pPr marL="379095" indent="-367030">
              <a:lnSpc>
                <a:spcPct val="100000"/>
              </a:lnSpc>
              <a:spcBef>
                <a:spcPts val="254"/>
              </a:spcBef>
              <a:buChar char="●"/>
              <a:tabLst>
                <a:tab pos="379095" algn="l"/>
                <a:tab pos="379730" algn="l"/>
              </a:tabLst>
            </a:pPr>
            <a:r>
              <a:rPr sz="1800" dirty="0">
                <a:cs typeface="Arial"/>
              </a:rPr>
              <a:t>Extract</a:t>
            </a:r>
            <a:r>
              <a:rPr sz="1800" spc="25" dirty="0">
                <a:cs typeface="Arial"/>
              </a:rPr>
              <a:t> </a:t>
            </a:r>
            <a:r>
              <a:rPr sz="1800" spc="75" dirty="0">
                <a:cs typeface="Arial"/>
              </a:rPr>
              <a:t>what</a:t>
            </a:r>
            <a:r>
              <a:rPr sz="1800" spc="25" dirty="0">
                <a:cs typeface="Arial"/>
              </a:rPr>
              <a:t> </a:t>
            </a:r>
            <a:r>
              <a:rPr sz="1800" spc="55" dirty="0">
                <a:cs typeface="Arial"/>
              </a:rPr>
              <a:t>you</a:t>
            </a:r>
            <a:r>
              <a:rPr sz="1800" spc="25" dirty="0">
                <a:cs typeface="Arial"/>
              </a:rPr>
              <a:t> </a:t>
            </a:r>
            <a:r>
              <a:rPr sz="1800" spc="50" dirty="0">
                <a:cs typeface="Arial"/>
              </a:rPr>
              <a:t>know</a:t>
            </a:r>
            <a:endParaRPr sz="1800" dirty="0">
              <a:cs typeface="Arial"/>
            </a:endParaRPr>
          </a:p>
          <a:p>
            <a:pPr marL="836294" marR="150495" lvl="1" indent="-336550">
              <a:lnSpc>
                <a:spcPct val="116100"/>
              </a:lnSpc>
              <a:spcBef>
                <a:spcPts val="60"/>
              </a:spcBef>
              <a:buChar char="○"/>
              <a:tabLst>
                <a:tab pos="836294" algn="l"/>
                <a:tab pos="836930" algn="l"/>
              </a:tabLst>
            </a:pPr>
            <a:r>
              <a:rPr sz="1400" dirty="0">
                <a:cs typeface="Arial"/>
              </a:rPr>
              <a:t>Get</a:t>
            </a:r>
            <a:r>
              <a:rPr sz="1400" spc="35" dirty="0">
                <a:cs typeface="Arial"/>
              </a:rPr>
              <a:t> </a:t>
            </a:r>
            <a:r>
              <a:rPr sz="1400" spc="70" dirty="0">
                <a:cs typeface="Arial"/>
              </a:rPr>
              <a:t>rid</a:t>
            </a:r>
            <a:r>
              <a:rPr sz="1400" spc="35" dirty="0">
                <a:cs typeface="Arial"/>
              </a:rPr>
              <a:t> </a:t>
            </a:r>
            <a:r>
              <a:rPr sz="1400" spc="70" dirty="0">
                <a:cs typeface="Arial"/>
              </a:rPr>
              <a:t>of</a:t>
            </a:r>
            <a:r>
              <a:rPr sz="1400" spc="35" dirty="0">
                <a:cs typeface="Arial"/>
              </a:rPr>
              <a:t> </a:t>
            </a:r>
            <a:r>
              <a:rPr sz="1400" spc="60" dirty="0">
                <a:cs typeface="Arial"/>
              </a:rPr>
              <a:t>what</a:t>
            </a:r>
            <a:r>
              <a:rPr sz="1400" spc="35" dirty="0">
                <a:cs typeface="Arial"/>
              </a:rPr>
              <a:t> </a:t>
            </a:r>
            <a:r>
              <a:rPr sz="1400" dirty="0">
                <a:cs typeface="Arial"/>
              </a:rPr>
              <a:t>you</a:t>
            </a:r>
            <a:r>
              <a:rPr sz="1400" spc="35" dirty="0">
                <a:cs typeface="Arial"/>
              </a:rPr>
              <a:t> </a:t>
            </a:r>
            <a:r>
              <a:rPr sz="1400" dirty="0">
                <a:cs typeface="Arial"/>
              </a:rPr>
              <a:t>can</a:t>
            </a:r>
            <a:r>
              <a:rPr sz="1400" spc="35" dirty="0">
                <a:cs typeface="Arial"/>
              </a:rPr>
              <a:t> </a:t>
            </a:r>
            <a:r>
              <a:rPr sz="1400" spc="45" dirty="0">
                <a:cs typeface="Arial"/>
              </a:rPr>
              <a:t>confidently</a:t>
            </a:r>
            <a:r>
              <a:rPr sz="1400" spc="35" dirty="0">
                <a:cs typeface="Arial"/>
              </a:rPr>
              <a:t> </a:t>
            </a:r>
            <a:r>
              <a:rPr sz="1400" dirty="0">
                <a:cs typeface="Arial"/>
              </a:rPr>
              <a:t>and</a:t>
            </a:r>
            <a:r>
              <a:rPr sz="1400" spc="35" dirty="0">
                <a:cs typeface="Arial"/>
              </a:rPr>
              <a:t> </a:t>
            </a:r>
            <a:r>
              <a:rPr sz="1400" spc="60" dirty="0">
                <a:cs typeface="Arial"/>
              </a:rPr>
              <a:t>then</a:t>
            </a:r>
            <a:r>
              <a:rPr sz="1400" spc="35" dirty="0">
                <a:cs typeface="Arial"/>
              </a:rPr>
              <a:t> </a:t>
            </a:r>
            <a:r>
              <a:rPr sz="1400" dirty="0">
                <a:cs typeface="Arial"/>
              </a:rPr>
              <a:t>make</a:t>
            </a:r>
            <a:r>
              <a:rPr sz="1400" spc="35" dirty="0">
                <a:cs typeface="Arial"/>
              </a:rPr>
              <a:t> </a:t>
            </a:r>
            <a:r>
              <a:rPr sz="1400" dirty="0">
                <a:cs typeface="Arial"/>
              </a:rPr>
              <a:t>tests</a:t>
            </a:r>
            <a:r>
              <a:rPr sz="1400" spc="35" dirty="0">
                <a:cs typeface="Arial"/>
              </a:rPr>
              <a:t> </a:t>
            </a:r>
            <a:r>
              <a:rPr sz="1400" dirty="0">
                <a:cs typeface="Arial"/>
              </a:rPr>
              <a:t>and</a:t>
            </a:r>
            <a:r>
              <a:rPr sz="1400" spc="35" dirty="0">
                <a:cs typeface="Arial"/>
              </a:rPr>
              <a:t> </a:t>
            </a:r>
            <a:r>
              <a:rPr sz="1400" dirty="0">
                <a:cs typeface="Arial"/>
              </a:rPr>
              <a:t>move</a:t>
            </a:r>
            <a:r>
              <a:rPr sz="1400" spc="40" dirty="0">
                <a:cs typeface="Arial"/>
              </a:rPr>
              <a:t> </a:t>
            </a:r>
            <a:r>
              <a:rPr sz="1400" spc="60" dirty="0">
                <a:cs typeface="Arial"/>
              </a:rPr>
              <a:t>what</a:t>
            </a:r>
            <a:r>
              <a:rPr sz="1400" spc="35" dirty="0">
                <a:cs typeface="Arial"/>
              </a:rPr>
              <a:t> </a:t>
            </a:r>
            <a:r>
              <a:rPr sz="1400" spc="55" dirty="0">
                <a:cs typeface="Arial"/>
              </a:rPr>
              <a:t>your</a:t>
            </a:r>
            <a:r>
              <a:rPr sz="1400" spc="35" dirty="0">
                <a:cs typeface="Arial"/>
              </a:rPr>
              <a:t> </a:t>
            </a:r>
            <a:r>
              <a:rPr sz="1400" dirty="0">
                <a:cs typeface="Arial"/>
              </a:rPr>
              <a:t>are</a:t>
            </a:r>
            <a:r>
              <a:rPr sz="1400" spc="35" dirty="0">
                <a:cs typeface="Arial"/>
              </a:rPr>
              <a:t> </a:t>
            </a:r>
            <a:r>
              <a:rPr sz="1400" spc="50" dirty="0">
                <a:cs typeface="Arial"/>
              </a:rPr>
              <a:t>not confident</a:t>
            </a:r>
            <a:r>
              <a:rPr sz="1400" spc="-15" dirty="0">
                <a:cs typeface="Arial"/>
              </a:rPr>
              <a:t> </a:t>
            </a:r>
            <a:r>
              <a:rPr sz="1400" spc="25" dirty="0">
                <a:cs typeface="Arial"/>
              </a:rPr>
              <a:t>in</a:t>
            </a:r>
            <a:endParaRPr sz="1400" dirty="0">
              <a:cs typeface="Arial"/>
            </a:endParaRPr>
          </a:p>
          <a:p>
            <a:pPr marL="836294" lvl="1" indent="-336550">
              <a:lnSpc>
                <a:spcPct val="100000"/>
              </a:lnSpc>
              <a:spcBef>
                <a:spcPts val="270"/>
              </a:spcBef>
              <a:buChar char="○"/>
              <a:tabLst>
                <a:tab pos="836294" algn="l"/>
                <a:tab pos="836930" algn="l"/>
              </a:tabLst>
            </a:pPr>
            <a:r>
              <a:rPr sz="1400" dirty="0">
                <a:cs typeface="Arial"/>
              </a:rPr>
              <a:t>Analyze</a:t>
            </a:r>
            <a:r>
              <a:rPr sz="1400" spc="-60" dirty="0">
                <a:cs typeface="Arial"/>
              </a:rPr>
              <a:t> </a:t>
            </a:r>
            <a:r>
              <a:rPr sz="1400" spc="-10" dirty="0">
                <a:cs typeface="Arial"/>
              </a:rPr>
              <a:t>coupling</a:t>
            </a:r>
            <a:endParaRPr sz="1400" dirty="0">
              <a:cs typeface="Arial"/>
            </a:endParaRPr>
          </a:p>
          <a:p>
            <a:pPr marL="379095" indent="-367030">
              <a:lnSpc>
                <a:spcPct val="100000"/>
              </a:lnSpc>
              <a:spcBef>
                <a:spcPts val="254"/>
              </a:spcBef>
              <a:buChar char="●"/>
              <a:tabLst>
                <a:tab pos="379095" algn="l"/>
                <a:tab pos="379730" algn="l"/>
              </a:tabLst>
            </a:pPr>
            <a:r>
              <a:rPr sz="1800" dirty="0">
                <a:cs typeface="Arial"/>
              </a:rPr>
              <a:t>Gleaning</a:t>
            </a:r>
            <a:r>
              <a:rPr sz="1800" spc="120" dirty="0">
                <a:cs typeface="Arial"/>
              </a:rPr>
              <a:t> </a:t>
            </a:r>
            <a:r>
              <a:rPr sz="1800" spc="-10" dirty="0">
                <a:cs typeface="Arial"/>
              </a:rPr>
              <a:t>dependencies</a:t>
            </a:r>
            <a:endParaRPr sz="1800" dirty="0">
              <a:cs typeface="Arial"/>
            </a:endParaRPr>
          </a:p>
          <a:p>
            <a:pPr marL="836294" lvl="1" indent="-336550">
              <a:lnSpc>
                <a:spcPct val="100000"/>
              </a:lnSpc>
              <a:spcBef>
                <a:spcPts val="330"/>
              </a:spcBef>
              <a:buChar char="○"/>
              <a:tabLst>
                <a:tab pos="836294" algn="l"/>
                <a:tab pos="836930" algn="l"/>
              </a:tabLst>
            </a:pPr>
            <a:r>
              <a:rPr sz="1400" dirty="0">
                <a:cs typeface="Arial"/>
              </a:rPr>
              <a:t>Write</a:t>
            </a:r>
            <a:r>
              <a:rPr sz="1400" spc="70" dirty="0">
                <a:cs typeface="Arial"/>
              </a:rPr>
              <a:t> </a:t>
            </a:r>
            <a:r>
              <a:rPr sz="1400" dirty="0">
                <a:cs typeface="Arial"/>
              </a:rPr>
              <a:t>tests</a:t>
            </a:r>
            <a:r>
              <a:rPr sz="1400" spc="75" dirty="0">
                <a:cs typeface="Arial"/>
              </a:rPr>
              <a:t> for</a:t>
            </a:r>
            <a:r>
              <a:rPr sz="1400" spc="70" dirty="0">
                <a:cs typeface="Arial"/>
              </a:rPr>
              <a:t> </a:t>
            </a:r>
            <a:r>
              <a:rPr sz="1400" spc="55" dirty="0">
                <a:cs typeface="Arial"/>
              </a:rPr>
              <a:t>the</a:t>
            </a:r>
            <a:r>
              <a:rPr sz="1400" spc="75" dirty="0">
                <a:cs typeface="Arial"/>
              </a:rPr>
              <a:t> </a:t>
            </a:r>
            <a:r>
              <a:rPr sz="1400" dirty="0">
                <a:cs typeface="Arial"/>
              </a:rPr>
              <a:t>logic</a:t>
            </a:r>
            <a:r>
              <a:rPr sz="1400" spc="75" dirty="0">
                <a:cs typeface="Arial"/>
              </a:rPr>
              <a:t> </a:t>
            </a:r>
            <a:r>
              <a:rPr sz="1400" dirty="0">
                <a:cs typeface="Arial"/>
              </a:rPr>
              <a:t>you</a:t>
            </a:r>
            <a:r>
              <a:rPr sz="1400" spc="70" dirty="0">
                <a:cs typeface="Arial"/>
              </a:rPr>
              <a:t> </a:t>
            </a:r>
            <a:r>
              <a:rPr sz="1400" dirty="0">
                <a:cs typeface="Arial"/>
              </a:rPr>
              <a:t>need</a:t>
            </a:r>
            <a:r>
              <a:rPr sz="1400" spc="75" dirty="0">
                <a:cs typeface="Arial"/>
              </a:rPr>
              <a:t> </a:t>
            </a:r>
            <a:r>
              <a:rPr sz="1400" spc="80" dirty="0">
                <a:cs typeface="Arial"/>
              </a:rPr>
              <a:t>to</a:t>
            </a:r>
            <a:r>
              <a:rPr sz="1400" spc="75" dirty="0">
                <a:cs typeface="Arial"/>
              </a:rPr>
              <a:t> </a:t>
            </a:r>
            <a:r>
              <a:rPr sz="1400" dirty="0">
                <a:cs typeface="Arial"/>
              </a:rPr>
              <a:t>preserve,</a:t>
            </a:r>
            <a:r>
              <a:rPr sz="1400" spc="70" dirty="0">
                <a:cs typeface="Arial"/>
              </a:rPr>
              <a:t> </a:t>
            </a:r>
            <a:r>
              <a:rPr sz="1400" dirty="0">
                <a:cs typeface="Arial"/>
              </a:rPr>
              <a:t>extract</a:t>
            </a:r>
            <a:r>
              <a:rPr sz="1400" spc="75" dirty="0">
                <a:cs typeface="Arial"/>
              </a:rPr>
              <a:t> </a:t>
            </a:r>
            <a:r>
              <a:rPr sz="1400" dirty="0">
                <a:cs typeface="Arial"/>
              </a:rPr>
              <a:t>things</a:t>
            </a:r>
            <a:r>
              <a:rPr sz="1400" spc="75" dirty="0">
                <a:cs typeface="Arial"/>
              </a:rPr>
              <a:t> </a:t>
            </a:r>
            <a:r>
              <a:rPr sz="1400" spc="65" dirty="0">
                <a:cs typeface="Arial"/>
              </a:rPr>
              <a:t>that</a:t>
            </a:r>
            <a:r>
              <a:rPr sz="1400" spc="70" dirty="0">
                <a:cs typeface="Arial"/>
              </a:rPr>
              <a:t> </a:t>
            </a:r>
            <a:r>
              <a:rPr sz="1400" spc="55" dirty="0">
                <a:cs typeface="Arial"/>
              </a:rPr>
              <a:t>the</a:t>
            </a:r>
            <a:r>
              <a:rPr sz="1400" spc="75" dirty="0">
                <a:cs typeface="Arial"/>
              </a:rPr>
              <a:t> </a:t>
            </a:r>
            <a:r>
              <a:rPr sz="1400" dirty="0">
                <a:cs typeface="Arial"/>
              </a:rPr>
              <a:t>tests</a:t>
            </a:r>
            <a:r>
              <a:rPr sz="1400" spc="75" dirty="0">
                <a:cs typeface="Arial"/>
              </a:rPr>
              <a:t> </a:t>
            </a:r>
            <a:r>
              <a:rPr sz="1400" spc="65" dirty="0">
                <a:cs typeface="Arial"/>
              </a:rPr>
              <a:t>do</a:t>
            </a:r>
            <a:r>
              <a:rPr sz="1400" spc="70" dirty="0">
                <a:cs typeface="Arial"/>
              </a:rPr>
              <a:t> </a:t>
            </a:r>
            <a:r>
              <a:rPr sz="1400" spc="75" dirty="0">
                <a:cs typeface="Arial"/>
              </a:rPr>
              <a:t>not </a:t>
            </a:r>
            <a:r>
              <a:rPr sz="1400" spc="-10" dirty="0">
                <a:cs typeface="Arial"/>
              </a:rPr>
              <a:t>cover</a:t>
            </a:r>
            <a:endParaRPr sz="1400" dirty="0">
              <a:cs typeface="Arial"/>
            </a:endParaRPr>
          </a:p>
          <a:p>
            <a:pPr marL="836294" lvl="1" indent="-336550">
              <a:lnSpc>
                <a:spcPct val="100000"/>
              </a:lnSpc>
              <a:spcBef>
                <a:spcPts val="270"/>
              </a:spcBef>
              <a:buChar char="○"/>
              <a:tabLst>
                <a:tab pos="836294" algn="l"/>
                <a:tab pos="836930" algn="l"/>
              </a:tabLst>
            </a:pPr>
            <a:r>
              <a:rPr sz="1400" dirty="0">
                <a:cs typeface="Arial"/>
              </a:rPr>
              <a:t>Helps</a:t>
            </a:r>
            <a:r>
              <a:rPr sz="1400" spc="60" dirty="0">
                <a:cs typeface="Arial"/>
              </a:rPr>
              <a:t> </a:t>
            </a:r>
            <a:r>
              <a:rPr sz="1400" dirty="0">
                <a:cs typeface="Arial"/>
              </a:rPr>
              <a:t>preserve</a:t>
            </a:r>
            <a:r>
              <a:rPr sz="1400" spc="65" dirty="0">
                <a:cs typeface="Arial"/>
              </a:rPr>
              <a:t> </a:t>
            </a:r>
            <a:r>
              <a:rPr sz="1400" spc="55" dirty="0">
                <a:cs typeface="Arial"/>
              </a:rPr>
              <a:t>the</a:t>
            </a:r>
            <a:r>
              <a:rPr sz="1400" spc="65" dirty="0">
                <a:cs typeface="Arial"/>
              </a:rPr>
              <a:t> </a:t>
            </a:r>
            <a:r>
              <a:rPr sz="1400" spc="70" dirty="0">
                <a:cs typeface="Arial"/>
              </a:rPr>
              <a:t>important</a:t>
            </a:r>
            <a:r>
              <a:rPr sz="1400" spc="65" dirty="0">
                <a:cs typeface="Arial"/>
              </a:rPr>
              <a:t> </a:t>
            </a:r>
            <a:r>
              <a:rPr sz="1400" spc="-10" dirty="0">
                <a:cs typeface="Arial"/>
              </a:rPr>
              <a:t>behavior</a:t>
            </a:r>
            <a:endParaRPr sz="1400" dirty="0">
              <a:cs typeface="Arial"/>
            </a:endParaRPr>
          </a:p>
          <a:p>
            <a:pPr marL="379095" indent="-367030">
              <a:lnSpc>
                <a:spcPct val="100000"/>
              </a:lnSpc>
              <a:spcBef>
                <a:spcPts val="254"/>
              </a:spcBef>
              <a:buChar char="●"/>
              <a:tabLst>
                <a:tab pos="379095" algn="l"/>
                <a:tab pos="379730" algn="l"/>
              </a:tabLst>
            </a:pPr>
            <a:r>
              <a:rPr sz="1800" dirty="0">
                <a:cs typeface="Arial"/>
              </a:rPr>
              <a:t>Break</a:t>
            </a:r>
            <a:r>
              <a:rPr sz="1800" spc="-5" dirty="0">
                <a:cs typeface="Arial"/>
              </a:rPr>
              <a:t> </a:t>
            </a:r>
            <a:r>
              <a:rPr sz="1800" spc="100" dirty="0">
                <a:cs typeface="Arial"/>
              </a:rPr>
              <a:t>out</a:t>
            </a:r>
            <a:r>
              <a:rPr sz="1800" dirty="0">
                <a:cs typeface="Arial"/>
              </a:rPr>
              <a:t> a </a:t>
            </a:r>
            <a:r>
              <a:rPr sz="1800" spc="90" dirty="0">
                <a:cs typeface="Arial"/>
              </a:rPr>
              <a:t>method</a:t>
            </a:r>
            <a:r>
              <a:rPr sz="1800" spc="-5" dirty="0">
                <a:cs typeface="Arial"/>
              </a:rPr>
              <a:t> </a:t>
            </a:r>
            <a:r>
              <a:rPr sz="1800" spc="40" dirty="0">
                <a:cs typeface="Arial"/>
              </a:rPr>
              <a:t>object</a:t>
            </a:r>
            <a:endParaRPr sz="1800" dirty="0">
              <a:cs typeface="Arial"/>
            </a:endParaRPr>
          </a:p>
          <a:p>
            <a:pPr marL="836294" lvl="1" indent="-336550">
              <a:lnSpc>
                <a:spcPct val="100000"/>
              </a:lnSpc>
              <a:spcBef>
                <a:spcPts val="330"/>
              </a:spcBef>
              <a:buChar char="○"/>
              <a:tabLst>
                <a:tab pos="836294" algn="l"/>
                <a:tab pos="836930" algn="l"/>
              </a:tabLst>
            </a:pPr>
            <a:r>
              <a:rPr sz="1400" dirty="0">
                <a:cs typeface="Arial"/>
              </a:rPr>
              <a:t>Create</a:t>
            </a:r>
            <a:r>
              <a:rPr sz="1400" spc="35" dirty="0">
                <a:cs typeface="Arial"/>
              </a:rPr>
              <a:t> </a:t>
            </a:r>
            <a:r>
              <a:rPr sz="1400" dirty="0">
                <a:cs typeface="Arial"/>
              </a:rPr>
              <a:t>a</a:t>
            </a:r>
            <a:r>
              <a:rPr sz="1400" spc="40" dirty="0">
                <a:cs typeface="Arial"/>
              </a:rPr>
              <a:t> </a:t>
            </a:r>
            <a:r>
              <a:rPr sz="1400" spc="-10" dirty="0">
                <a:cs typeface="Arial"/>
              </a:rPr>
              <a:t>class</a:t>
            </a:r>
            <a:r>
              <a:rPr sz="1400" spc="40" dirty="0">
                <a:cs typeface="Arial"/>
              </a:rPr>
              <a:t> </a:t>
            </a:r>
            <a:r>
              <a:rPr sz="1400" dirty="0">
                <a:cs typeface="Arial"/>
              </a:rPr>
              <a:t>whose</a:t>
            </a:r>
            <a:r>
              <a:rPr sz="1400" spc="40" dirty="0">
                <a:cs typeface="Arial"/>
              </a:rPr>
              <a:t> </a:t>
            </a:r>
            <a:r>
              <a:rPr sz="1400" dirty="0">
                <a:cs typeface="Arial"/>
              </a:rPr>
              <a:t>only</a:t>
            </a:r>
            <a:r>
              <a:rPr sz="1400" spc="40" dirty="0">
                <a:cs typeface="Arial"/>
              </a:rPr>
              <a:t> </a:t>
            </a:r>
            <a:r>
              <a:rPr sz="1400" dirty="0">
                <a:cs typeface="Arial"/>
              </a:rPr>
              <a:t>responsibility</a:t>
            </a:r>
            <a:r>
              <a:rPr sz="1400" spc="40" dirty="0">
                <a:cs typeface="Arial"/>
              </a:rPr>
              <a:t> </a:t>
            </a:r>
            <a:r>
              <a:rPr sz="1400" dirty="0">
                <a:cs typeface="Arial"/>
              </a:rPr>
              <a:t>is</a:t>
            </a:r>
            <a:r>
              <a:rPr sz="1400" spc="35" dirty="0">
                <a:cs typeface="Arial"/>
              </a:rPr>
              <a:t> </a:t>
            </a:r>
            <a:r>
              <a:rPr sz="1400" spc="80" dirty="0">
                <a:cs typeface="Arial"/>
              </a:rPr>
              <a:t>to</a:t>
            </a:r>
            <a:r>
              <a:rPr sz="1400" spc="40" dirty="0">
                <a:cs typeface="Arial"/>
              </a:rPr>
              <a:t> </a:t>
            </a:r>
            <a:r>
              <a:rPr sz="1400" spc="65" dirty="0">
                <a:cs typeface="Arial"/>
              </a:rPr>
              <a:t>do</a:t>
            </a:r>
            <a:r>
              <a:rPr sz="1400" spc="40" dirty="0">
                <a:cs typeface="Arial"/>
              </a:rPr>
              <a:t> </a:t>
            </a:r>
            <a:r>
              <a:rPr sz="1400" spc="55" dirty="0">
                <a:cs typeface="Arial"/>
              </a:rPr>
              <a:t>the</a:t>
            </a:r>
            <a:r>
              <a:rPr sz="1400" spc="40" dirty="0">
                <a:cs typeface="Arial"/>
              </a:rPr>
              <a:t> </a:t>
            </a:r>
            <a:r>
              <a:rPr sz="1400" spc="60" dirty="0">
                <a:cs typeface="Arial"/>
              </a:rPr>
              <a:t>work</a:t>
            </a:r>
            <a:r>
              <a:rPr sz="1400" spc="40" dirty="0">
                <a:cs typeface="Arial"/>
              </a:rPr>
              <a:t> </a:t>
            </a:r>
            <a:r>
              <a:rPr sz="1400" spc="70" dirty="0">
                <a:cs typeface="Arial"/>
              </a:rPr>
              <a:t>of</a:t>
            </a:r>
            <a:r>
              <a:rPr sz="1400" spc="40" dirty="0">
                <a:cs typeface="Arial"/>
              </a:rPr>
              <a:t> </a:t>
            </a:r>
            <a:r>
              <a:rPr sz="1400" spc="55" dirty="0">
                <a:cs typeface="Arial"/>
              </a:rPr>
              <a:t>the</a:t>
            </a:r>
            <a:r>
              <a:rPr sz="1400" spc="35" dirty="0">
                <a:cs typeface="Arial"/>
              </a:rPr>
              <a:t> </a:t>
            </a:r>
            <a:r>
              <a:rPr sz="1400" spc="60" dirty="0">
                <a:cs typeface="Arial"/>
              </a:rPr>
              <a:t>monster</a:t>
            </a:r>
            <a:r>
              <a:rPr sz="1400" spc="40" dirty="0">
                <a:cs typeface="Arial"/>
              </a:rPr>
              <a:t> </a:t>
            </a:r>
            <a:r>
              <a:rPr sz="1400" spc="60" dirty="0">
                <a:cs typeface="Arial"/>
              </a:rPr>
              <a:t>method</a:t>
            </a:r>
            <a:endParaRPr sz="1400" dirty="0">
              <a:cs typeface="Arial"/>
            </a:endParaRPr>
          </a:p>
        </p:txBody>
      </p:sp>
      <p:sp>
        <p:nvSpPr>
          <p:cNvPr id="5" name="TextBox 4">
            <a:extLst>
              <a:ext uri="{FF2B5EF4-FFF2-40B4-BE49-F238E27FC236}">
                <a16:creationId xmlns:a16="http://schemas.microsoft.com/office/drawing/2014/main" id="{16BED128-780A-42D9-8DCA-A73A013572B2}"/>
              </a:ext>
            </a:extLst>
          </p:cNvPr>
          <p:cNvSpPr txBox="1"/>
          <p:nvPr/>
        </p:nvSpPr>
        <p:spPr>
          <a:xfrm>
            <a:off x="685800" y="133350"/>
            <a:ext cx="701040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Tenorite"/>
                <a:ea typeface="+mn-ea"/>
                <a:cs typeface="+mn-cs"/>
              </a:rPr>
              <a:t>The Manual Refactoring Challenge</a:t>
            </a:r>
            <a:endParaRPr kumimoji="0" lang="en-US" sz="16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idx="1"/>
          </p:nvPr>
        </p:nvSpPr>
        <p:spPr>
          <a:xfrm>
            <a:off x="533400" y="1123950"/>
            <a:ext cx="7334387" cy="3297313"/>
          </a:xfrm>
          <a:prstGeom prst="rect">
            <a:avLst/>
          </a:prstGeom>
        </p:spPr>
        <p:txBody>
          <a:bodyPr vert="horz" wrap="square" lIns="0" tIns="12700" rIns="0" bIns="0" rtlCol="0">
            <a:spAutoFit/>
          </a:bodyPr>
          <a:lstStyle/>
          <a:p>
            <a:pPr marL="432434" marR="58419" indent="-367030">
              <a:lnSpc>
                <a:spcPct val="114599"/>
              </a:lnSpc>
              <a:spcBef>
                <a:spcPts val="100"/>
              </a:spcBef>
              <a:buChar char="●"/>
              <a:tabLst>
                <a:tab pos="432434" algn="l"/>
                <a:tab pos="433070" algn="l"/>
              </a:tabLst>
            </a:pPr>
            <a:r>
              <a:rPr dirty="0"/>
              <a:t>Dependency</a:t>
            </a:r>
            <a:r>
              <a:rPr spc="30" dirty="0"/>
              <a:t> </a:t>
            </a:r>
            <a:r>
              <a:rPr dirty="0"/>
              <a:t>is</a:t>
            </a:r>
            <a:r>
              <a:rPr spc="40" dirty="0"/>
              <a:t> </a:t>
            </a:r>
            <a:r>
              <a:rPr spc="55" dirty="0"/>
              <a:t>one</a:t>
            </a:r>
            <a:r>
              <a:rPr spc="40" dirty="0"/>
              <a:t> </a:t>
            </a:r>
            <a:r>
              <a:rPr spc="90" dirty="0"/>
              <a:t>of</a:t>
            </a:r>
            <a:r>
              <a:rPr spc="35" dirty="0"/>
              <a:t> </a:t>
            </a:r>
            <a:r>
              <a:rPr spc="75" dirty="0"/>
              <a:t>the</a:t>
            </a:r>
            <a:r>
              <a:rPr spc="35" dirty="0"/>
              <a:t> </a:t>
            </a:r>
            <a:r>
              <a:rPr spc="80" dirty="0"/>
              <a:t>most</a:t>
            </a:r>
            <a:r>
              <a:rPr spc="40" dirty="0"/>
              <a:t> </a:t>
            </a:r>
            <a:r>
              <a:rPr dirty="0"/>
              <a:t>critical</a:t>
            </a:r>
            <a:r>
              <a:rPr spc="35" dirty="0"/>
              <a:t> </a:t>
            </a:r>
            <a:r>
              <a:rPr spc="70" dirty="0"/>
              <a:t>problems</a:t>
            </a:r>
            <a:r>
              <a:rPr spc="40" dirty="0"/>
              <a:t> </a:t>
            </a:r>
            <a:r>
              <a:rPr spc="70" dirty="0"/>
              <a:t>in</a:t>
            </a:r>
            <a:r>
              <a:rPr spc="35" dirty="0"/>
              <a:t> </a:t>
            </a:r>
            <a:r>
              <a:rPr spc="45" dirty="0"/>
              <a:t>software </a:t>
            </a:r>
            <a:r>
              <a:rPr spc="55" dirty="0"/>
              <a:t>development. </a:t>
            </a:r>
            <a:r>
              <a:rPr spc="65" dirty="0"/>
              <a:t>Much</a:t>
            </a:r>
            <a:r>
              <a:rPr spc="45" dirty="0"/>
              <a:t> </a:t>
            </a:r>
            <a:r>
              <a:rPr dirty="0"/>
              <a:t>legacy</a:t>
            </a:r>
            <a:r>
              <a:rPr spc="50" dirty="0"/>
              <a:t> </a:t>
            </a:r>
            <a:r>
              <a:rPr dirty="0"/>
              <a:t>code</a:t>
            </a:r>
            <a:r>
              <a:rPr spc="55" dirty="0"/>
              <a:t> </a:t>
            </a:r>
            <a:r>
              <a:rPr spc="80" dirty="0"/>
              <a:t>work</a:t>
            </a:r>
            <a:r>
              <a:rPr spc="50" dirty="0"/>
              <a:t> </a:t>
            </a:r>
            <a:r>
              <a:rPr dirty="0"/>
              <a:t>involves</a:t>
            </a:r>
            <a:r>
              <a:rPr spc="55" dirty="0"/>
              <a:t> </a:t>
            </a:r>
            <a:r>
              <a:rPr spc="45" dirty="0"/>
              <a:t>breaking</a:t>
            </a:r>
            <a:r>
              <a:rPr spc="50" dirty="0"/>
              <a:t> </a:t>
            </a:r>
            <a:r>
              <a:rPr dirty="0"/>
              <a:t>dependencies</a:t>
            </a:r>
            <a:r>
              <a:rPr spc="55" dirty="0"/>
              <a:t> </a:t>
            </a:r>
            <a:r>
              <a:rPr spc="-25" dirty="0"/>
              <a:t>so </a:t>
            </a:r>
            <a:r>
              <a:rPr spc="90" dirty="0"/>
              <a:t>that</a:t>
            </a:r>
            <a:r>
              <a:rPr spc="20" dirty="0"/>
              <a:t> </a:t>
            </a:r>
            <a:r>
              <a:rPr dirty="0"/>
              <a:t>change</a:t>
            </a:r>
            <a:r>
              <a:rPr spc="25" dirty="0"/>
              <a:t> </a:t>
            </a:r>
            <a:r>
              <a:rPr dirty="0"/>
              <a:t>can</a:t>
            </a:r>
            <a:r>
              <a:rPr spc="20" dirty="0"/>
              <a:t> </a:t>
            </a:r>
            <a:r>
              <a:rPr dirty="0"/>
              <a:t>be</a:t>
            </a:r>
            <a:r>
              <a:rPr spc="25" dirty="0"/>
              <a:t> </a:t>
            </a:r>
            <a:r>
              <a:rPr spc="-10" dirty="0"/>
              <a:t>easier.</a:t>
            </a:r>
          </a:p>
          <a:p>
            <a:pPr marL="432434" indent="-367030">
              <a:lnSpc>
                <a:spcPct val="100000"/>
              </a:lnSpc>
              <a:spcBef>
                <a:spcPts val="315"/>
              </a:spcBef>
              <a:buChar char="●"/>
              <a:tabLst>
                <a:tab pos="432434" algn="l"/>
                <a:tab pos="433070" algn="l"/>
              </a:tabLst>
            </a:pPr>
            <a:r>
              <a:rPr dirty="0"/>
              <a:t>The</a:t>
            </a:r>
            <a:r>
              <a:rPr spc="-55" dirty="0"/>
              <a:t> </a:t>
            </a:r>
            <a:r>
              <a:rPr spc="-20" dirty="0"/>
              <a:t>Legacy</a:t>
            </a:r>
            <a:r>
              <a:rPr spc="-55" dirty="0"/>
              <a:t> </a:t>
            </a:r>
            <a:r>
              <a:rPr dirty="0"/>
              <a:t>Code</a:t>
            </a:r>
            <a:r>
              <a:rPr spc="-55" dirty="0"/>
              <a:t> </a:t>
            </a:r>
            <a:r>
              <a:rPr spc="50" dirty="0"/>
              <a:t>Dilemma</a:t>
            </a:r>
          </a:p>
          <a:p>
            <a:pPr marL="889635" marR="5080" lvl="1" indent="-336550">
              <a:lnSpc>
                <a:spcPct val="116100"/>
              </a:lnSpc>
              <a:spcBef>
                <a:spcPts val="60"/>
              </a:spcBef>
              <a:buChar char="○"/>
              <a:tabLst>
                <a:tab pos="889635" algn="l"/>
                <a:tab pos="890269" algn="l"/>
              </a:tabLst>
            </a:pPr>
            <a:r>
              <a:rPr sz="1400" dirty="0">
                <a:cs typeface="Arial"/>
              </a:rPr>
              <a:t>When</a:t>
            </a:r>
            <a:r>
              <a:rPr sz="1400" spc="35" dirty="0">
                <a:cs typeface="Arial"/>
              </a:rPr>
              <a:t> </a:t>
            </a:r>
            <a:r>
              <a:rPr sz="1400" dirty="0">
                <a:cs typeface="Arial"/>
              </a:rPr>
              <a:t>we</a:t>
            </a:r>
            <a:r>
              <a:rPr sz="1400" spc="35" dirty="0">
                <a:cs typeface="Arial"/>
              </a:rPr>
              <a:t> </a:t>
            </a:r>
            <a:r>
              <a:rPr sz="1400" dirty="0">
                <a:cs typeface="Arial"/>
              </a:rPr>
              <a:t>change</a:t>
            </a:r>
            <a:r>
              <a:rPr sz="1400" spc="35" dirty="0">
                <a:cs typeface="Arial"/>
              </a:rPr>
              <a:t> </a:t>
            </a:r>
            <a:r>
              <a:rPr sz="1400" dirty="0">
                <a:cs typeface="Arial"/>
              </a:rPr>
              <a:t>code,</a:t>
            </a:r>
            <a:r>
              <a:rPr sz="1400" spc="35" dirty="0">
                <a:cs typeface="Arial"/>
              </a:rPr>
              <a:t> </a:t>
            </a:r>
            <a:r>
              <a:rPr sz="1400" dirty="0">
                <a:cs typeface="Arial"/>
              </a:rPr>
              <a:t>we</a:t>
            </a:r>
            <a:r>
              <a:rPr sz="1400" spc="35" dirty="0">
                <a:cs typeface="Arial"/>
              </a:rPr>
              <a:t> </a:t>
            </a:r>
            <a:r>
              <a:rPr sz="1400" dirty="0">
                <a:cs typeface="Arial"/>
              </a:rPr>
              <a:t>should</a:t>
            </a:r>
            <a:r>
              <a:rPr sz="1400" spc="35" dirty="0">
                <a:cs typeface="Arial"/>
              </a:rPr>
              <a:t> </a:t>
            </a:r>
            <a:r>
              <a:rPr sz="1400" dirty="0">
                <a:cs typeface="Arial"/>
              </a:rPr>
              <a:t>have</a:t>
            </a:r>
            <a:r>
              <a:rPr sz="1400" spc="40" dirty="0">
                <a:cs typeface="Arial"/>
              </a:rPr>
              <a:t> </a:t>
            </a:r>
            <a:r>
              <a:rPr sz="1400" dirty="0">
                <a:cs typeface="Arial"/>
              </a:rPr>
              <a:t>tests</a:t>
            </a:r>
            <a:r>
              <a:rPr sz="1400" spc="35" dirty="0">
                <a:cs typeface="Arial"/>
              </a:rPr>
              <a:t> </a:t>
            </a:r>
            <a:r>
              <a:rPr sz="1400" spc="55" dirty="0">
                <a:cs typeface="Arial"/>
              </a:rPr>
              <a:t>in</a:t>
            </a:r>
            <a:r>
              <a:rPr sz="1400" spc="35" dirty="0">
                <a:cs typeface="Arial"/>
              </a:rPr>
              <a:t> </a:t>
            </a:r>
            <a:r>
              <a:rPr sz="1400" dirty="0">
                <a:cs typeface="Arial"/>
              </a:rPr>
              <a:t>place.</a:t>
            </a:r>
            <a:r>
              <a:rPr sz="1400" spc="35" dirty="0">
                <a:cs typeface="Arial"/>
              </a:rPr>
              <a:t> </a:t>
            </a:r>
            <a:r>
              <a:rPr sz="1400" dirty="0">
                <a:cs typeface="Arial"/>
              </a:rPr>
              <a:t>To</a:t>
            </a:r>
            <a:r>
              <a:rPr sz="1400" spc="35" dirty="0">
                <a:cs typeface="Arial"/>
              </a:rPr>
              <a:t> </a:t>
            </a:r>
            <a:r>
              <a:rPr sz="1400" spc="80" dirty="0">
                <a:cs typeface="Arial"/>
              </a:rPr>
              <a:t>put</a:t>
            </a:r>
            <a:r>
              <a:rPr sz="1400" spc="35" dirty="0">
                <a:cs typeface="Arial"/>
              </a:rPr>
              <a:t> </a:t>
            </a:r>
            <a:r>
              <a:rPr sz="1400" dirty="0">
                <a:cs typeface="Arial"/>
              </a:rPr>
              <a:t>tests</a:t>
            </a:r>
            <a:r>
              <a:rPr sz="1400" spc="40" dirty="0">
                <a:cs typeface="Arial"/>
              </a:rPr>
              <a:t> </a:t>
            </a:r>
            <a:r>
              <a:rPr sz="1400" spc="55" dirty="0">
                <a:cs typeface="Arial"/>
              </a:rPr>
              <a:t>in</a:t>
            </a:r>
            <a:r>
              <a:rPr sz="1400" spc="35" dirty="0">
                <a:cs typeface="Arial"/>
              </a:rPr>
              <a:t> </a:t>
            </a:r>
            <a:r>
              <a:rPr sz="1400" dirty="0">
                <a:cs typeface="Arial"/>
              </a:rPr>
              <a:t>place,</a:t>
            </a:r>
            <a:r>
              <a:rPr sz="1400" spc="35" dirty="0">
                <a:cs typeface="Arial"/>
              </a:rPr>
              <a:t> </a:t>
            </a:r>
            <a:r>
              <a:rPr sz="1400" dirty="0">
                <a:cs typeface="Arial"/>
              </a:rPr>
              <a:t>we</a:t>
            </a:r>
            <a:r>
              <a:rPr sz="1400" spc="35" dirty="0">
                <a:cs typeface="Arial"/>
              </a:rPr>
              <a:t> </a:t>
            </a:r>
            <a:r>
              <a:rPr sz="1400" spc="60" dirty="0">
                <a:cs typeface="Arial"/>
              </a:rPr>
              <a:t>often</a:t>
            </a:r>
            <a:r>
              <a:rPr sz="1400" spc="35" dirty="0">
                <a:cs typeface="Arial"/>
              </a:rPr>
              <a:t> </a:t>
            </a:r>
            <a:r>
              <a:rPr sz="1400" spc="-20" dirty="0">
                <a:cs typeface="Arial"/>
              </a:rPr>
              <a:t>have </a:t>
            </a:r>
            <a:r>
              <a:rPr sz="1400" spc="80" dirty="0">
                <a:cs typeface="Arial"/>
              </a:rPr>
              <a:t>to</a:t>
            </a:r>
            <a:r>
              <a:rPr sz="1400" spc="10" dirty="0">
                <a:cs typeface="Arial"/>
              </a:rPr>
              <a:t> </a:t>
            </a:r>
            <a:r>
              <a:rPr sz="1400" dirty="0">
                <a:cs typeface="Arial"/>
              </a:rPr>
              <a:t>change</a:t>
            </a:r>
            <a:r>
              <a:rPr sz="1400" spc="10" dirty="0">
                <a:cs typeface="Arial"/>
              </a:rPr>
              <a:t> </a:t>
            </a:r>
            <a:r>
              <a:rPr sz="1400" spc="-10" dirty="0">
                <a:cs typeface="Arial"/>
              </a:rPr>
              <a:t>code.</a:t>
            </a:r>
            <a:endParaRPr sz="1400" dirty="0">
              <a:cs typeface="Arial"/>
            </a:endParaRPr>
          </a:p>
          <a:p>
            <a:pPr marL="432434" marR="43180" indent="-367030">
              <a:lnSpc>
                <a:spcPts val="2470"/>
              </a:lnSpc>
              <a:spcBef>
                <a:spcPts val="55"/>
              </a:spcBef>
              <a:buChar char="●"/>
              <a:tabLst>
                <a:tab pos="432434" algn="l"/>
                <a:tab pos="433070" algn="l"/>
              </a:tabLst>
            </a:pPr>
            <a:r>
              <a:rPr dirty="0"/>
              <a:t>When</a:t>
            </a:r>
            <a:r>
              <a:rPr spc="40" dirty="0"/>
              <a:t> </a:t>
            </a:r>
            <a:r>
              <a:rPr spc="55" dirty="0"/>
              <a:t>you</a:t>
            </a:r>
            <a:r>
              <a:rPr spc="45" dirty="0"/>
              <a:t> </a:t>
            </a:r>
            <a:r>
              <a:rPr dirty="0"/>
              <a:t>break</a:t>
            </a:r>
            <a:r>
              <a:rPr spc="45" dirty="0"/>
              <a:t> </a:t>
            </a:r>
            <a:r>
              <a:rPr dirty="0"/>
              <a:t>dependencies</a:t>
            </a:r>
            <a:r>
              <a:rPr spc="55" dirty="0"/>
              <a:t> </a:t>
            </a:r>
            <a:r>
              <a:rPr spc="70" dirty="0"/>
              <a:t>in</a:t>
            </a:r>
            <a:r>
              <a:rPr spc="45" dirty="0"/>
              <a:t> </a:t>
            </a:r>
            <a:r>
              <a:rPr dirty="0"/>
              <a:t>legacy</a:t>
            </a:r>
            <a:r>
              <a:rPr spc="45" dirty="0"/>
              <a:t> </a:t>
            </a:r>
            <a:r>
              <a:rPr dirty="0"/>
              <a:t>code,</a:t>
            </a:r>
            <a:r>
              <a:rPr spc="50" dirty="0"/>
              <a:t> </a:t>
            </a:r>
            <a:r>
              <a:rPr spc="55" dirty="0"/>
              <a:t>you</a:t>
            </a:r>
            <a:r>
              <a:rPr spc="45" dirty="0"/>
              <a:t> </a:t>
            </a:r>
            <a:r>
              <a:rPr spc="80" dirty="0"/>
              <a:t>often</a:t>
            </a:r>
            <a:r>
              <a:rPr spc="45" dirty="0"/>
              <a:t> </a:t>
            </a:r>
            <a:r>
              <a:rPr dirty="0"/>
              <a:t>have</a:t>
            </a:r>
            <a:r>
              <a:rPr spc="50" dirty="0"/>
              <a:t> </a:t>
            </a:r>
            <a:r>
              <a:rPr spc="105" dirty="0"/>
              <a:t>to</a:t>
            </a:r>
            <a:r>
              <a:rPr spc="50" dirty="0"/>
              <a:t> </a:t>
            </a:r>
            <a:r>
              <a:rPr spc="-10" dirty="0"/>
              <a:t>suspend </a:t>
            </a:r>
            <a:r>
              <a:rPr spc="75" dirty="0"/>
              <a:t>your</a:t>
            </a:r>
            <a:r>
              <a:rPr spc="70" dirty="0"/>
              <a:t> </a:t>
            </a:r>
            <a:r>
              <a:rPr dirty="0"/>
              <a:t>sense</a:t>
            </a:r>
            <a:r>
              <a:rPr spc="70" dirty="0"/>
              <a:t> </a:t>
            </a:r>
            <a:r>
              <a:rPr spc="90" dirty="0"/>
              <a:t>of</a:t>
            </a:r>
            <a:r>
              <a:rPr spc="70" dirty="0"/>
              <a:t> </a:t>
            </a:r>
            <a:r>
              <a:rPr dirty="0"/>
              <a:t>aesthetics</a:t>
            </a:r>
            <a:r>
              <a:rPr spc="70" dirty="0"/>
              <a:t> </a:t>
            </a:r>
            <a:r>
              <a:rPr dirty="0"/>
              <a:t>a</a:t>
            </a:r>
            <a:r>
              <a:rPr spc="75" dirty="0"/>
              <a:t> </a:t>
            </a:r>
            <a:r>
              <a:rPr spc="60" dirty="0"/>
              <a:t>bit.</a:t>
            </a:r>
            <a:r>
              <a:rPr spc="70" dirty="0"/>
              <a:t> </a:t>
            </a:r>
            <a:r>
              <a:rPr dirty="0"/>
              <a:t>Some</a:t>
            </a:r>
            <a:r>
              <a:rPr spc="75" dirty="0"/>
              <a:t> </a:t>
            </a:r>
            <a:r>
              <a:rPr dirty="0"/>
              <a:t>dependencies</a:t>
            </a:r>
            <a:r>
              <a:rPr spc="70" dirty="0"/>
              <a:t> </a:t>
            </a:r>
            <a:r>
              <a:rPr dirty="0"/>
              <a:t>break</a:t>
            </a:r>
            <a:r>
              <a:rPr spc="65" dirty="0"/>
              <a:t> </a:t>
            </a:r>
            <a:r>
              <a:rPr dirty="0"/>
              <a:t>cleanly;</a:t>
            </a:r>
            <a:r>
              <a:rPr spc="75" dirty="0"/>
              <a:t> </a:t>
            </a:r>
            <a:r>
              <a:rPr spc="55" dirty="0"/>
              <a:t>others </a:t>
            </a:r>
            <a:r>
              <a:rPr spc="60" dirty="0"/>
              <a:t>end</a:t>
            </a:r>
            <a:r>
              <a:rPr spc="-10" dirty="0"/>
              <a:t> </a:t>
            </a:r>
            <a:r>
              <a:rPr spc="95" dirty="0"/>
              <a:t>up</a:t>
            </a:r>
            <a:r>
              <a:rPr spc="-5" dirty="0"/>
              <a:t> </a:t>
            </a:r>
            <a:r>
              <a:rPr spc="50" dirty="0"/>
              <a:t>looking</a:t>
            </a:r>
            <a:r>
              <a:rPr spc="-10" dirty="0"/>
              <a:t> </a:t>
            </a:r>
            <a:r>
              <a:rPr dirty="0"/>
              <a:t>less </a:t>
            </a:r>
            <a:r>
              <a:rPr spc="80" dirty="0"/>
              <a:t>than</a:t>
            </a:r>
            <a:r>
              <a:rPr spc="-10" dirty="0"/>
              <a:t> </a:t>
            </a:r>
            <a:r>
              <a:rPr dirty="0"/>
              <a:t>ideal</a:t>
            </a:r>
            <a:r>
              <a:rPr spc="-5" dirty="0"/>
              <a:t> </a:t>
            </a:r>
            <a:r>
              <a:rPr spc="114" dirty="0"/>
              <a:t>from</a:t>
            </a:r>
            <a:r>
              <a:rPr spc="-5" dirty="0"/>
              <a:t> </a:t>
            </a:r>
            <a:r>
              <a:rPr dirty="0"/>
              <a:t>a design</a:t>
            </a:r>
            <a:r>
              <a:rPr spc="-10" dirty="0"/>
              <a:t> </a:t>
            </a:r>
            <a:r>
              <a:rPr spc="90" dirty="0"/>
              <a:t>point</a:t>
            </a:r>
            <a:r>
              <a:rPr dirty="0"/>
              <a:t> </a:t>
            </a:r>
            <a:r>
              <a:rPr spc="90" dirty="0"/>
              <a:t>of</a:t>
            </a:r>
            <a:r>
              <a:rPr spc="-10" dirty="0"/>
              <a:t> view.</a:t>
            </a:r>
          </a:p>
        </p:txBody>
      </p:sp>
      <p:sp>
        <p:nvSpPr>
          <p:cNvPr id="5" name="TextBox 4">
            <a:extLst>
              <a:ext uri="{FF2B5EF4-FFF2-40B4-BE49-F238E27FC236}">
                <a16:creationId xmlns:a16="http://schemas.microsoft.com/office/drawing/2014/main" id="{0CCA6253-7CC6-446B-9D33-27C0AB2B8028}"/>
              </a:ext>
            </a:extLst>
          </p:cNvPr>
          <p:cNvSpPr txBox="1"/>
          <p:nvPr/>
        </p:nvSpPr>
        <p:spPr>
          <a:xfrm>
            <a:off x="875620" y="1333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Test Coverings</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8600" y="711012"/>
            <a:ext cx="8275955" cy="4052263"/>
          </a:xfrm>
          <a:prstGeom prst="rect">
            <a:avLst/>
          </a:prstGeom>
        </p:spPr>
        <p:txBody>
          <a:bodyPr vert="horz" wrap="square" lIns="0" tIns="66675" rIns="0" bIns="0" rtlCol="0">
            <a:spAutoFit/>
          </a:bodyPr>
          <a:lstStyle/>
          <a:p>
            <a:pPr marL="379095" indent="-367030">
              <a:lnSpc>
                <a:spcPct val="100000"/>
              </a:lnSpc>
              <a:spcBef>
                <a:spcPts val="525"/>
              </a:spcBef>
              <a:buChar char="●"/>
              <a:tabLst>
                <a:tab pos="379095" algn="l"/>
                <a:tab pos="379730" algn="l"/>
              </a:tabLst>
            </a:pPr>
            <a:r>
              <a:rPr sz="2000" dirty="0">
                <a:cs typeface="Arial"/>
              </a:rPr>
              <a:t>Skeletonize</a:t>
            </a:r>
            <a:r>
              <a:rPr sz="2000" spc="114" dirty="0">
                <a:cs typeface="Arial"/>
              </a:rPr>
              <a:t> </a:t>
            </a:r>
            <a:r>
              <a:rPr sz="2000" spc="55" dirty="0">
                <a:cs typeface="Arial"/>
              </a:rPr>
              <a:t>Methods</a:t>
            </a:r>
            <a:endParaRPr sz="2000" dirty="0">
              <a:cs typeface="Arial"/>
            </a:endParaRPr>
          </a:p>
          <a:p>
            <a:pPr marL="836294" lvl="1" indent="-336550">
              <a:lnSpc>
                <a:spcPct val="100000"/>
              </a:lnSpc>
              <a:spcBef>
                <a:spcPts val="330"/>
              </a:spcBef>
              <a:buChar char="○"/>
              <a:tabLst>
                <a:tab pos="836294" algn="l"/>
                <a:tab pos="836930" algn="l"/>
              </a:tabLst>
            </a:pPr>
            <a:r>
              <a:rPr sz="1600" dirty="0">
                <a:cs typeface="Arial"/>
              </a:rPr>
              <a:t>Extract</a:t>
            </a:r>
            <a:r>
              <a:rPr sz="1600" spc="140" dirty="0">
                <a:cs typeface="Arial"/>
              </a:rPr>
              <a:t> </a:t>
            </a:r>
            <a:r>
              <a:rPr sz="1600" dirty="0">
                <a:cs typeface="Arial"/>
              </a:rPr>
              <a:t>things</a:t>
            </a:r>
            <a:r>
              <a:rPr sz="1600" spc="145" dirty="0">
                <a:cs typeface="Arial"/>
              </a:rPr>
              <a:t> </a:t>
            </a:r>
            <a:r>
              <a:rPr sz="1600" dirty="0">
                <a:cs typeface="Arial"/>
              </a:rPr>
              <a:t>separately</a:t>
            </a:r>
            <a:r>
              <a:rPr sz="1600" spc="145" dirty="0">
                <a:cs typeface="Arial"/>
              </a:rPr>
              <a:t> </a:t>
            </a:r>
            <a:r>
              <a:rPr sz="1600" dirty="0">
                <a:cs typeface="Arial"/>
              </a:rPr>
              <a:t>instead</a:t>
            </a:r>
            <a:r>
              <a:rPr sz="1600" spc="140" dirty="0">
                <a:cs typeface="Arial"/>
              </a:rPr>
              <a:t> </a:t>
            </a:r>
            <a:r>
              <a:rPr sz="1600" spc="70" dirty="0">
                <a:cs typeface="Arial"/>
              </a:rPr>
              <a:t>of</a:t>
            </a:r>
            <a:r>
              <a:rPr sz="1600" spc="145" dirty="0">
                <a:cs typeface="Arial"/>
              </a:rPr>
              <a:t> </a:t>
            </a:r>
            <a:r>
              <a:rPr sz="1600" spc="40" dirty="0">
                <a:cs typeface="Arial"/>
              </a:rPr>
              <a:t>together</a:t>
            </a:r>
            <a:endParaRPr sz="1600" dirty="0">
              <a:cs typeface="Arial"/>
            </a:endParaRPr>
          </a:p>
          <a:p>
            <a:pPr marL="836294" lvl="1" indent="-336550">
              <a:lnSpc>
                <a:spcPct val="100000"/>
              </a:lnSpc>
              <a:spcBef>
                <a:spcPts val="270"/>
              </a:spcBef>
              <a:buChar char="○"/>
              <a:tabLst>
                <a:tab pos="836294" algn="l"/>
                <a:tab pos="836930" algn="l"/>
              </a:tabLst>
            </a:pPr>
            <a:r>
              <a:rPr sz="1600" dirty="0">
                <a:cs typeface="Arial"/>
              </a:rPr>
              <a:t>Skeletonize</a:t>
            </a:r>
            <a:r>
              <a:rPr sz="1600" spc="30" dirty="0">
                <a:cs typeface="Arial"/>
              </a:rPr>
              <a:t> </a:t>
            </a:r>
            <a:r>
              <a:rPr sz="1600" spc="50" dirty="0">
                <a:cs typeface="Arial"/>
              </a:rPr>
              <a:t>when</a:t>
            </a:r>
            <a:r>
              <a:rPr sz="1600" spc="35" dirty="0">
                <a:cs typeface="Arial"/>
              </a:rPr>
              <a:t> </a:t>
            </a:r>
            <a:r>
              <a:rPr sz="1600" spc="55" dirty="0">
                <a:cs typeface="Arial"/>
              </a:rPr>
              <a:t>the</a:t>
            </a:r>
            <a:r>
              <a:rPr sz="1600" spc="35" dirty="0">
                <a:cs typeface="Arial"/>
              </a:rPr>
              <a:t> </a:t>
            </a:r>
            <a:r>
              <a:rPr sz="1600" spc="55" dirty="0">
                <a:cs typeface="Arial"/>
              </a:rPr>
              <a:t>control</a:t>
            </a:r>
            <a:r>
              <a:rPr sz="1600" spc="35" dirty="0">
                <a:cs typeface="Arial"/>
              </a:rPr>
              <a:t> </a:t>
            </a:r>
            <a:r>
              <a:rPr sz="1600" spc="50" dirty="0">
                <a:cs typeface="Arial"/>
              </a:rPr>
              <a:t>structure</a:t>
            </a:r>
            <a:r>
              <a:rPr sz="1600" spc="35" dirty="0">
                <a:cs typeface="Arial"/>
              </a:rPr>
              <a:t> </a:t>
            </a:r>
            <a:r>
              <a:rPr sz="1600" dirty="0">
                <a:cs typeface="Arial"/>
              </a:rPr>
              <a:t>will</a:t>
            </a:r>
            <a:r>
              <a:rPr sz="1600" spc="35" dirty="0">
                <a:cs typeface="Arial"/>
              </a:rPr>
              <a:t> </a:t>
            </a:r>
            <a:r>
              <a:rPr sz="1600" dirty="0">
                <a:cs typeface="Arial"/>
              </a:rPr>
              <a:t>need</a:t>
            </a:r>
            <a:r>
              <a:rPr sz="1600" spc="35" dirty="0">
                <a:cs typeface="Arial"/>
              </a:rPr>
              <a:t> </a:t>
            </a:r>
            <a:r>
              <a:rPr sz="1600" spc="80" dirty="0">
                <a:cs typeface="Arial"/>
              </a:rPr>
              <a:t>to</a:t>
            </a:r>
            <a:r>
              <a:rPr sz="1600" spc="35" dirty="0">
                <a:cs typeface="Arial"/>
              </a:rPr>
              <a:t> </a:t>
            </a:r>
            <a:r>
              <a:rPr sz="1600" dirty="0">
                <a:cs typeface="Arial"/>
              </a:rPr>
              <a:t>be</a:t>
            </a:r>
            <a:r>
              <a:rPr sz="1600" spc="35" dirty="0">
                <a:cs typeface="Arial"/>
              </a:rPr>
              <a:t> </a:t>
            </a:r>
            <a:r>
              <a:rPr sz="1600" spc="-10" dirty="0">
                <a:cs typeface="Arial"/>
              </a:rPr>
              <a:t>refactored</a:t>
            </a:r>
            <a:endParaRPr sz="1600" dirty="0">
              <a:cs typeface="Arial"/>
            </a:endParaRPr>
          </a:p>
          <a:p>
            <a:pPr marL="379095" indent="-367030">
              <a:lnSpc>
                <a:spcPct val="100000"/>
              </a:lnSpc>
              <a:spcBef>
                <a:spcPts val="254"/>
              </a:spcBef>
              <a:buChar char="●"/>
              <a:tabLst>
                <a:tab pos="379095" algn="l"/>
                <a:tab pos="379730" algn="l"/>
              </a:tabLst>
            </a:pPr>
            <a:r>
              <a:rPr sz="2000" dirty="0">
                <a:cs typeface="Arial"/>
              </a:rPr>
              <a:t>Find</a:t>
            </a:r>
            <a:r>
              <a:rPr sz="2000" spc="5" dirty="0">
                <a:cs typeface="Arial"/>
              </a:rPr>
              <a:t> </a:t>
            </a:r>
            <a:r>
              <a:rPr sz="2000" spc="-10" dirty="0">
                <a:cs typeface="Arial"/>
              </a:rPr>
              <a:t>Sequences</a:t>
            </a:r>
            <a:endParaRPr sz="2000" dirty="0">
              <a:cs typeface="Arial"/>
            </a:endParaRPr>
          </a:p>
          <a:p>
            <a:pPr marL="836294" lvl="1" indent="-336550">
              <a:lnSpc>
                <a:spcPct val="100000"/>
              </a:lnSpc>
              <a:spcBef>
                <a:spcPts val="330"/>
              </a:spcBef>
              <a:buChar char="○"/>
              <a:tabLst>
                <a:tab pos="836294" algn="l"/>
                <a:tab pos="836930" algn="l"/>
              </a:tabLst>
            </a:pPr>
            <a:r>
              <a:rPr sz="1600" dirty="0">
                <a:cs typeface="Arial"/>
              </a:rPr>
              <a:t>Extract</a:t>
            </a:r>
            <a:r>
              <a:rPr sz="1600" spc="25" dirty="0">
                <a:cs typeface="Arial"/>
              </a:rPr>
              <a:t> </a:t>
            </a:r>
            <a:r>
              <a:rPr sz="1600" spc="55" dirty="0">
                <a:cs typeface="Arial"/>
              </a:rPr>
              <a:t>the</a:t>
            </a:r>
            <a:r>
              <a:rPr sz="1600" spc="25" dirty="0">
                <a:cs typeface="Arial"/>
              </a:rPr>
              <a:t> </a:t>
            </a:r>
            <a:r>
              <a:rPr sz="1600" spc="50" dirty="0">
                <a:cs typeface="Arial"/>
              </a:rPr>
              <a:t>condition</a:t>
            </a:r>
            <a:r>
              <a:rPr sz="1600" spc="20" dirty="0">
                <a:cs typeface="Arial"/>
              </a:rPr>
              <a:t> </a:t>
            </a:r>
            <a:r>
              <a:rPr sz="1600" dirty="0">
                <a:cs typeface="Arial"/>
              </a:rPr>
              <a:t>and</a:t>
            </a:r>
            <a:r>
              <a:rPr sz="1600" spc="25" dirty="0">
                <a:cs typeface="Arial"/>
              </a:rPr>
              <a:t> </a:t>
            </a:r>
            <a:r>
              <a:rPr sz="1600" spc="55" dirty="0">
                <a:cs typeface="Arial"/>
              </a:rPr>
              <a:t>the</a:t>
            </a:r>
            <a:r>
              <a:rPr sz="1600" spc="25" dirty="0">
                <a:cs typeface="Arial"/>
              </a:rPr>
              <a:t> </a:t>
            </a:r>
            <a:r>
              <a:rPr sz="1600" spc="50" dirty="0">
                <a:cs typeface="Arial"/>
              </a:rPr>
              <a:t>body</a:t>
            </a:r>
            <a:r>
              <a:rPr sz="1600" spc="25" dirty="0">
                <a:cs typeface="Arial"/>
              </a:rPr>
              <a:t> </a:t>
            </a:r>
            <a:r>
              <a:rPr sz="1600" spc="40" dirty="0">
                <a:cs typeface="Arial"/>
              </a:rPr>
              <a:t>together</a:t>
            </a:r>
            <a:endParaRPr sz="1600" dirty="0">
              <a:cs typeface="Arial"/>
            </a:endParaRPr>
          </a:p>
          <a:p>
            <a:pPr marL="836294" lvl="1" indent="-336550">
              <a:lnSpc>
                <a:spcPct val="100000"/>
              </a:lnSpc>
              <a:spcBef>
                <a:spcPts val="270"/>
              </a:spcBef>
              <a:buChar char="○"/>
              <a:tabLst>
                <a:tab pos="836294" algn="l"/>
                <a:tab pos="836930" algn="l"/>
              </a:tabLst>
            </a:pPr>
            <a:r>
              <a:rPr sz="1600" dirty="0">
                <a:cs typeface="Arial"/>
              </a:rPr>
              <a:t>Need</a:t>
            </a:r>
            <a:r>
              <a:rPr sz="1600" spc="65" dirty="0">
                <a:cs typeface="Arial"/>
              </a:rPr>
              <a:t> </a:t>
            </a:r>
            <a:r>
              <a:rPr sz="1600" spc="80" dirty="0">
                <a:cs typeface="Arial"/>
              </a:rPr>
              <a:t>to</a:t>
            </a:r>
            <a:r>
              <a:rPr sz="1600" spc="65" dirty="0">
                <a:cs typeface="Arial"/>
              </a:rPr>
              <a:t> </a:t>
            </a:r>
            <a:r>
              <a:rPr sz="1600" spc="50" dirty="0">
                <a:cs typeface="Arial"/>
              </a:rPr>
              <a:t>identify</a:t>
            </a:r>
            <a:r>
              <a:rPr sz="1600" spc="65" dirty="0">
                <a:cs typeface="Arial"/>
              </a:rPr>
              <a:t> </a:t>
            </a:r>
            <a:r>
              <a:rPr sz="1600" dirty="0">
                <a:cs typeface="Arial"/>
              </a:rPr>
              <a:t>an</a:t>
            </a:r>
            <a:r>
              <a:rPr sz="1600" spc="65" dirty="0">
                <a:cs typeface="Arial"/>
              </a:rPr>
              <a:t> </a:t>
            </a:r>
            <a:r>
              <a:rPr sz="1600" dirty="0">
                <a:cs typeface="Arial"/>
              </a:rPr>
              <a:t>overarching</a:t>
            </a:r>
            <a:r>
              <a:rPr sz="1600" spc="65" dirty="0">
                <a:cs typeface="Arial"/>
              </a:rPr>
              <a:t> </a:t>
            </a:r>
            <a:r>
              <a:rPr sz="1600" dirty="0">
                <a:cs typeface="Arial"/>
              </a:rPr>
              <a:t>sequence</a:t>
            </a:r>
            <a:r>
              <a:rPr sz="1600" spc="70" dirty="0">
                <a:cs typeface="Arial"/>
              </a:rPr>
              <a:t> </a:t>
            </a:r>
            <a:r>
              <a:rPr sz="1600" spc="80" dirty="0">
                <a:cs typeface="Arial"/>
              </a:rPr>
              <a:t>to</a:t>
            </a:r>
            <a:r>
              <a:rPr sz="1600" spc="65" dirty="0">
                <a:cs typeface="Arial"/>
              </a:rPr>
              <a:t> </a:t>
            </a:r>
            <a:r>
              <a:rPr sz="1600" dirty="0">
                <a:cs typeface="Arial"/>
              </a:rPr>
              <a:t>make</a:t>
            </a:r>
            <a:r>
              <a:rPr sz="1600" spc="65" dirty="0">
                <a:cs typeface="Arial"/>
              </a:rPr>
              <a:t> </a:t>
            </a:r>
            <a:r>
              <a:rPr sz="1600" spc="55" dirty="0">
                <a:cs typeface="Arial"/>
              </a:rPr>
              <a:t>the</a:t>
            </a:r>
            <a:r>
              <a:rPr sz="1600" spc="65" dirty="0">
                <a:cs typeface="Arial"/>
              </a:rPr>
              <a:t> </a:t>
            </a:r>
            <a:r>
              <a:rPr sz="1600" dirty="0">
                <a:cs typeface="Arial"/>
              </a:rPr>
              <a:t>code</a:t>
            </a:r>
            <a:r>
              <a:rPr sz="1600" spc="65" dirty="0">
                <a:cs typeface="Arial"/>
              </a:rPr>
              <a:t> </a:t>
            </a:r>
            <a:r>
              <a:rPr sz="1600" spc="-10" dirty="0">
                <a:cs typeface="Arial"/>
              </a:rPr>
              <a:t>clearer</a:t>
            </a:r>
            <a:endParaRPr sz="1600" dirty="0">
              <a:cs typeface="Arial"/>
            </a:endParaRPr>
          </a:p>
          <a:p>
            <a:pPr marL="379095" indent="-367030">
              <a:lnSpc>
                <a:spcPct val="100000"/>
              </a:lnSpc>
              <a:spcBef>
                <a:spcPts val="254"/>
              </a:spcBef>
              <a:buChar char="●"/>
              <a:tabLst>
                <a:tab pos="379095" algn="l"/>
                <a:tab pos="379730" algn="l"/>
              </a:tabLst>
            </a:pPr>
            <a:r>
              <a:rPr sz="2000" dirty="0">
                <a:cs typeface="Arial"/>
              </a:rPr>
              <a:t>Extract</a:t>
            </a:r>
            <a:r>
              <a:rPr sz="2000" spc="-10" dirty="0">
                <a:cs typeface="Arial"/>
              </a:rPr>
              <a:t> </a:t>
            </a:r>
            <a:r>
              <a:rPr sz="2000" spc="105" dirty="0">
                <a:cs typeface="Arial"/>
              </a:rPr>
              <a:t>ot</a:t>
            </a:r>
            <a:r>
              <a:rPr sz="2000" spc="-5" dirty="0">
                <a:cs typeface="Arial"/>
              </a:rPr>
              <a:t> </a:t>
            </a:r>
            <a:r>
              <a:rPr sz="2000" spc="75" dirty="0">
                <a:cs typeface="Arial"/>
              </a:rPr>
              <a:t>the</a:t>
            </a:r>
            <a:r>
              <a:rPr sz="2000" spc="-5" dirty="0">
                <a:cs typeface="Arial"/>
              </a:rPr>
              <a:t> </a:t>
            </a:r>
            <a:r>
              <a:rPr sz="2000" spc="55" dirty="0">
                <a:cs typeface="Arial"/>
              </a:rPr>
              <a:t>Current</a:t>
            </a:r>
            <a:r>
              <a:rPr sz="2000" spc="-5" dirty="0">
                <a:cs typeface="Arial"/>
              </a:rPr>
              <a:t> </a:t>
            </a:r>
            <a:r>
              <a:rPr sz="2000" spc="-35" dirty="0">
                <a:cs typeface="Arial"/>
              </a:rPr>
              <a:t>Class</a:t>
            </a:r>
            <a:r>
              <a:rPr sz="2000" spc="-10" dirty="0">
                <a:cs typeface="Arial"/>
              </a:rPr>
              <a:t> First</a:t>
            </a:r>
            <a:endParaRPr sz="2000" dirty="0">
              <a:cs typeface="Arial"/>
            </a:endParaRPr>
          </a:p>
          <a:p>
            <a:pPr marL="836294" lvl="1" indent="-336550">
              <a:lnSpc>
                <a:spcPct val="100000"/>
              </a:lnSpc>
              <a:spcBef>
                <a:spcPts val="330"/>
              </a:spcBef>
              <a:buChar char="○"/>
              <a:tabLst>
                <a:tab pos="836294" algn="l"/>
                <a:tab pos="836930" algn="l"/>
              </a:tabLst>
            </a:pPr>
            <a:r>
              <a:rPr sz="1600" dirty="0">
                <a:cs typeface="Arial"/>
              </a:rPr>
              <a:t>Do</a:t>
            </a:r>
            <a:r>
              <a:rPr sz="1600" spc="40" dirty="0">
                <a:cs typeface="Arial"/>
              </a:rPr>
              <a:t> </a:t>
            </a:r>
            <a:r>
              <a:rPr sz="1600" spc="75" dirty="0">
                <a:cs typeface="Arial"/>
              </a:rPr>
              <a:t>not</a:t>
            </a:r>
            <a:r>
              <a:rPr sz="1600" spc="40" dirty="0">
                <a:cs typeface="Arial"/>
              </a:rPr>
              <a:t> </a:t>
            </a:r>
            <a:r>
              <a:rPr sz="1600" dirty="0">
                <a:cs typeface="Arial"/>
              </a:rPr>
              <a:t>extract</a:t>
            </a:r>
            <a:r>
              <a:rPr sz="1600" spc="45" dirty="0">
                <a:cs typeface="Arial"/>
              </a:rPr>
              <a:t> </a:t>
            </a:r>
            <a:r>
              <a:rPr sz="1600" dirty="0">
                <a:cs typeface="Arial"/>
              </a:rPr>
              <a:t>things</a:t>
            </a:r>
            <a:r>
              <a:rPr sz="1600" spc="40" dirty="0">
                <a:cs typeface="Arial"/>
              </a:rPr>
              <a:t> </a:t>
            </a:r>
            <a:r>
              <a:rPr sz="1600" spc="80" dirty="0">
                <a:cs typeface="Arial"/>
              </a:rPr>
              <a:t>to</a:t>
            </a:r>
            <a:r>
              <a:rPr sz="1600" spc="45" dirty="0">
                <a:cs typeface="Arial"/>
              </a:rPr>
              <a:t> </a:t>
            </a:r>
            <a:r>
              <a:rPr sz="1600" spc="55" dirty="0">
                <a:cs typeface="Arial"/>
              </a:rPr>
              <a:t>another</a:t>
            </a:r>
            <a:r>
              <a:rPr sz="1600" spc="40" dirty="0">
                <a:cs typeface="Arial"/>
              </a:rPr>
              <a:t> </a:t>
            </a:r>
            <a:r>
              <a:rPr sz="1600" spc="-20" dirty="0">
                <a:cs typeface="Arial"/>
              </a:rPr>
              <a:t>class,</a:t>
            </a:r>
            <a:r>
              <a:rPr sz="1600" spc="45" dirty="0">
                <a:cs typeface="Arial"/>
              </a:rPr>
              <a:t> </a:t>
            </a:r>
            <a:r>
              <a:rPr sz="1600" dirty="0">
                <a:cs typeface="Arial"/>
              </a:rPr>
              <a:t>even</a:t>
            </a:r>
            <a:r>
              <a:rPr sz="1600" spc="40" dirty="0">
                <a:cs typeface="Arial"/>
              </a:rPr>
              <a:t> </a:t>
            </a:r>
            <a:r>
              <a:rPr sz="1600" spc="60" dirty="0">
                <a:cs typeface="Arial"/>
              </a:rPr>
              <a:t>if</a:t>
            </a:r>
            <a:r>
              <a:rPr sz="1600" spc="40" dirty="0">
                <a:cs typeface="Arial"/>
              </a:rPr>
              <a:t> </a:t>
            </a:r>
            <a:r>
              <a:rPr sz="1600" spc="55" dirty="0">
                <a:cs typeface="Arial"/>
              </a:rPr>
              <a:t>the</a:t>
            </a:r>
            <a:r>
              <a:rPr sz="1600" spc="45" dirty="0">
                <a:cs typeface="Arial"/>
              </a:rPr>
              <a:t> </a:t>
            </a:r>
            <a:r>
              <a:rPr sz="1600" dirty="0">
                <a:cs typeface="Arial"/>
              </a:rPr>
              <a:t>name</a:t>
            </a:r>
            <a:r>
              <a:rPr sz="1600" spc="40" dirty="0">
                <a:cs typeface="Arial"/>
              </a:rPr>
              <a:t> </a:t>
            </a:r>
            <a:r>
              <a:rPr sz="1600" spc="55" dirty="0">
                <a:cs typeface="Arial"/>
              </a:rPr>
              <a:t>bothers</a:t>
            </a:r>
            <a:r>
              <a:rPr sz="1600" spc="45" dirty="0">
                <a:cs typeface="Arial"/>
              </a:rPr>
              <a:t> </a:t>
            </a:r>
            <a:r>
              <a:rPr sz="1600" spc="-25" dirty="0">
                <a:cs typeface="Arial"/>
              </a:rPr>
              <a:t>you</a:t>
            </a:r>
            <a:endParaRPr sz="1600" dirty="0">
              <a:cs typeface="Arial"/>
            </a:endParaRPr>
          </a:p>
          <a:p>
            <a:pPr marL="379095" indent="-367030">
              <a:lnSpc>
                <a:spcPct val="100000"/>
              </a:lnSpc>
              <a:spcBef>
                <a:spcPts val="254"/>
              </a:spcBef>
              <a:buChar char="●"/>
              <a:tabLst>
                <a:tab pos="379095" algn="l"/>
                <a:tab pos="379730" algn="l"/>
              </a:tabLst>
            </a:pPr>
            <a:r>
              <a:rPr sz="2000" dirty="0">
                <a:cs typeface="Arial"/>
              </a:rPr>
              <a:t>Extract</a:t>
            </a:r>
            <a:r>
              <a:rPr sz="2000" spc="60" dirty="0">
                <a:cs typeface="Arial"/>
              </a:rPr>
              <a:t> </a:t>
            </a:r>
            <a:r>
              <a:rPr sz="2000" dirty="0">
                <a:cs typeface="Arial"/>
              </a:rPr>
              <a:t>Small</a:t>
            </a:r>
            <a:r>
              <a:rPr sz="2000" spc="50" dirty="0">
                <a:cs typeface="Arial"/>
              </a:rPr>
              <a:t> </a:t>
            </a:r>
            <a:r>
              <a:rPr sz="2000" spc="-10" dirty="0">
                <a:cs typeface="Arial"/>
              </a:rPr>
              <a:t>Pieces</a:t>
            </a:r>
            <a:endParaRPr sz="2000" dirty="0">
              <a:cs typeface="Arial"/>
            </a:endParaRPr>
          </a:p>
          <a:p>
            <a:pPr marL="836294" marR="5080" lvl="1" indent="-336550">
              <a:lnSpc>
                <a:spcPct val="116100"/>
              </a:lnSpc>
              <a:spcBef>
                <a:spcPts val="60"/>
              </a:spcBef>
              <a:buChar char="○"/>
              <a:tabLst>
                <a:tab pos="836294" algn="l"/>
                <a:tab pos="836930" algn="l"/>
              </a:tabLst>
            </a:pPr>
            <a:r>
              <a:rPr sz="1600" spc="50" dirty="0">
                <a:cs typeface="Arial"/>
              </a:rPr>
              <a:t>It</a:t>
            </a:r>
            <a:r>
              <a:rPr sz="1600" spc="15" dirty="0">
                <a:cs typeface="Arial"/>
              </a:rPr>
              <a:t> </a:t>
            </a:r>
            <a:r>
              <a:rPr sz="1600" dirty="0">
                <a:cs typeface="Arial"/>
              </a:rPr>
              <a:t>is</a:t>
            </a:r>
            <a:r>
              <a:rPr sz="1600" spc="20" dirty="0">
                <a:cs typeface="Arial"/>
              </a:rPr>
              <a:t> </a:t>
            </a:r>
            <a:r>
              <a:rPr sz="1600" dirty="0">
                <a:cs typeface="Arial"/>
              </a:rPr>
              <a:t>easier</a:t>
            </a:r>
            <a:r>
              <a:rPr sz="1600" spc="20" dirty="0">
                <a:cs typeface="Arial"/>
              </a:rPr>
              <a:t> </a:t>
            </a:r>
            <a:r>
              <a:rPr sz="1600" spc="80" dirty="0">
                <a:cs typeface="Arial"/>
              </a:rPr>
              <a:t>to</a:t>
            </a:r>
            <a:r>
              <a:rPr sz="1600" spc="20" dirty="0">
                <a:cs typeface="Arial"/>
              </a:rPr>
              <a:t> </a:t>
            </a:r>
            <a:r>
              <a:rPr sz="1600" spc="50" dirty="0">
                <a:cs typeface="Arial"/>
              </a:rPr>
              <a:t>understand</a:t>
            </a:r>
            <a:r>
              <a:rPr sz="1600" spc="20" dirty="0">
                <a:cs typeface="Arial"/>
              </a:rPr>
              <a:t> </a:t>
            </a:r>
            <a:r>
              <a:rPr sz="1600" dirty="0">
                <a:cs typeface="Arial"/>
              </a:rPr>
              <a:t>things</a:t>
            </a:r>
            <a:r>
              <a:rPr sz="1600" spc="15" dirty="0">
                <a:cs typeface="Arial"/>
              </a:rPr>
              <a:t> </a:t>
            </a:r>
            <a:r>
              <a:rPr sz="1600" spc="55" dirty="0">
                <a:cs typeface="Arial"/>
              </a:rPr>
              <a:t>in</a:t>
            </a:r>
            <a:r>
              <a:rPr sz="1600" spc="20" dirty="0">
                <a:cs typeface="Arial"/>
              </a:rPr>
              <a:t> </a:t>
            </a:r>
            <a:r>
              <a:rPr sz="1600" dirty="0">
                <a:cs typeface="Arial"/>
              </a:rPr>
              <a:t>large</a:t>
            </a:r>
            <a:r>
              <a:rPr sz="1600" spc="20" dirty="0">
                <a:cs typeface="Arial"/>
              </a:rPr>
              <a:t> </a:t>
            </a:r>
            <a:r>
              <a:rPr sz="1600" dirty="0">
                <a:cs typeface="Arial"/>
              </a:rPr>
              <a:t>chunks</a:t>
            </a:r>
            <a:r>
              <a:rPr sz="1600" spc="20" dirty="0">
                <a:cs typeface="Arial"/>
              </a:rPr>
              <a:t> </a:t>
            </a:r>
            <a:r>
              <a:rPr sz="1600" spc="55" dirty="0">
                <a:cs typeface="Arial"/>
              </a:rPr>
              <a:t>in</a:t>
            </a:r>
            <a:r>
              <a:rPr sz="1600" spc="20" dirty="0">
                <a:cs typeface="Arial"/>
              </a:rPr>
              <a:t> </a:t>
            </a:r>
            <a:r>
              <a:rPr sz="1600" spc="65" dirty="0">
                <a:cs typeface="Arial"/>
              </a:rPr>
              <a:t>order</a:t>
            </a:r>
            <a:r>
              <a:rPr sz="1600" spc="20" dirty="0">
                <a:cs typeface="Arial"/>
              </a:rPr>
              <a:t> </a:t>
            </a:r>
            <a:r>
              <a:rPr sz="1600" spc="80" dirty="0">
                <a:cs typeface="Arial"/>
              </a:rPr>
              <a:t>to</a:t>
            </a:r>
            <a:r>
              <a:rPr sz="1600" spc="15" dirty="0">
                <a:cs typeface="Arial"/>
              </a:rPr>
              <a:t> </a:t>
            </a:r>
            <a:r>
              <a:rPr sz="1600" dirty="0">
                <a:cs typeface="Arial"/>
              </a:rPr>
              <a:t>have</a:t>
            </a:r>
            <a:r>
              <a:rPr sz="1600" spc="20" dirty="0">
                <a:cs typeface="Arial"/>
              </a:rPr>
              <a:t> </a:t>
            </a:r>
            <a:r>
              <a:rPr sz="1600" spc="80" dirty="0">
                <a:cs typeface="Arial"/>
              </a:rPr>
              <a:t>to</a:t>
            </a:r>
            <a:r>
              <a:rPr sz="1600" spc="20" dirty="0">
                <a:cs typeface="Arial"/>
              </a:rPr>
              <a:t> </a:t>
            </a:r>
            <a:r>
              <a:rPr sz="1600" spc="50" dirty="0">
                <a:cs typeface="Arial"/>
              </a:rPr>
              <a:t>understand</a:t>
            </a:r>
            <a:r>
              <a:rPr sz="1600" spc="20" dirty="0">
                <a:cs typeface="Arial"/>
              </a:rPr>
              <a:t> </a:t>
            </a:r>
            <a:r>
              <a:rPr sz="1600" spc="-10" dirty="0">
                <a:cs typeface="Arial"/>
              </a:rPr>
              <a:t>something </a:t>
            </a:r>
            <a:r>
              <a:rPr sz="1600" spc="50" dirty="0">
                <a:cs typeface="Arial"/>
              </a:rPr>
              <a:t>major</a:t>
            </a:r>
            <a:endParaRPr sz="1600" dirty="0">
              <a:cs typeface="Arial"/>
            </a:endParaRPr>
          </a:p>
          <a:p>
            <a:pPr marL="379095" indent="-367030">
              <a:lnSpc>
                <a:spcPct val="100000"/>
              </a:lnSpc>
              <a:spcBef>
                <a:spcPts val="254"/>
              </a:spcBef>
              <a:buChar char="●"/>
              <a:tabLst>
                <a:tab pos="379095" algn="l"/>
                <a:tab pos="379730" algn="l"/>
              </a:tabLst>
            </a:pPr>
            <a:r>
              <a:rPr sz="2000" dirty="0">
                <a:cs typeface="Arial"/>
              </a:rPr>
              <a:t>Be</a:t>
            </a:r>
            <a:r>
              <a:rPr sz="2000" spc="20" dirty="0">
                <a:cs typeface="Arial"/>
              </a:rPr>
              <a:t> </a:t>
            </a:r>
            <a:r>
              <a:rPr sz="2000" dirty="0">
                <a:cs typeface="Arial"/>
              </a:rPr>
              <a:t>Prepared</a:t>
            </a:r>
            <a:r>
              <a:rPr sz="2000" spc="20" dirty="0">
                <a:cs typeface="Arial"/>
              </a:rPr>
              <a:t> </a:t>
            </a:r>
            <a:r>
              <a:rPr sz="2000" spc="105" dirty="0">
                <a:cs typeface="Arial"/>
              </a:rPr>
              <a:t>to</a:t>
            </a:r>
            <a:r>
              <a:rPr sz="2000" spc="25" dirty="0">
                <a:cs typeface="Arial"/>
              </a:rPr>
              <a:t> </a:t>
            </a:r>
            <a:r>
              <a:rPr sz="2000" dirty="0">
                <a:cs typeface="Arial"/>
              </a:rPr>
              <a:t>Redo</a:t>
            </a:r>
            <a:r>
              <a:rPr sz="2000" spc="25" dirty="0">
                <a:cs typeface="Arial"/>
              </a:rPr>
              <a:t> </a:t>
            </a:r>
            <a:r>
              <a:rPr sz="2000" spc="-10" dirty="0">
                <a:cs typeface="Arial"/>
              </a:rPr>
              <a:t>Extractions</a:t>
            </a:r>
            <a:endParaRPr sz="2000" dirty="0">
              <a:cs typeface="Arial"/>
            </a:endParaRPr>
          </a:p>
          <a:p>
            <a:pPr marL="836294" lvl="1" indent="-336550">
              <a:lnSpc>
                <a:spcPct val="100000"/>
              </a:lnSpc>
              <a:spcBef>
                <a:spcPts val="330"/>
              </a:spcBef>
              <a:buChar char="○"/>
              <a:tabLst>
                <a:tab pos="836294" algn="l"/>
                <a:tab pos="836930" algn="l"/>
              </a:tabLst>
            </a:pPr>
            <a:r>
              <a:rPr sz="1600" dirty="0">
                <a:cs typeface="Arial"/>
              </a:rPr>
              <a:t>Do</a:t>
            </a:r>
            <a:r>
              <a:rPr sz="1600" spc="40" dirty="0">
                <a:cs typeface="Arial"/>
              </a:rPr>
              <a:t> </a:t>
            </a:r>
            <a:r>
              <a:rPr sz="1600" spc="75" dirty="0">
                <a:cs typeface="Arial"/>
              </a:rPr>
              <a:t>not</a:t>
            </a:r>
            <a:r>
              <a:rPr sz="1600" spc="45" dirty="0">
                <a:cs typeface="Arial"/>
              </a:rPr>
              <a:t> </a:t>
            </a:r>
            <a:r>
              <a:rPr sz="1600" dirty="0">
                <a:cs typeface="Arial"/>
              </a:rPr>
              <a:t>fear</a:t>
            </a:r>
            <a:r>
              <a:rPr sz="1600" spc="45" dirty="0">
                <a:cs typeface="Arial"/>
              </a:rPr>
              <a:t> </a:t>
            </a:r>
            <a:r>
              <a:rPr sz="1600" spc="50" dirty="0">
                <a:cs typeface="Arial"/>
              </a:rPr>
              <a:t>undoing</a:t>
            </a:r>
            <a:r>
              <a:rPr sz="1600" spc="45" dirty="0">
                <a:cs typeface="Arial"/>
              </a:rPr>
              <a:t> </a:t>
            </a:r>
            <a:r>
              <a:rPr sz="1600" dirty="0">
                <a:cs typeface="Arial"/>
              </a:rPr>
              <a:t>and</a:t>
            </a:r>
            <a:r>
              <a:rPr sz="1600" spc="40" dirty="0">
                <a:cs typeface="Arial"/>
              </a:rPr>
              <a:t> </a:t>
            </a:r>
            <a:r>
              <a:rPr sz="1600" spc="45" dirty="0">
                <a:cs typeface="Arial"/>
              </a:rPr>
              <a:t>redoing </a:t>
            </a:r>
            <a:r>
              <a:rPr sz="1600" spc="40" dirty="0">
                <a:cs typeface="Arial"/>
              </a:rPr>
              <a:t>work</a:t>
            </a:r>
            <a:endParaRPr sz="1600" dirty="0">
              <a:cs typeface="Arial"/>
            </a:endParaRPr>
          </a:p>
        </p:txBody>
      </p:sp>
      <p:sp>
        <p:nvSpPr>
          <p:cNvPr id="5" name="TextBox 4">
            <a:extLst>
              <a:ext uri="{FF2B5EF4-FFF2-40B4-BE49-F238E27FC236}">
                <a16:creationId xmlns:a16="http://schemas.microsoft.com/office/drawing/2014/main" id="{161B7903-75FB-4A93-90DB-ED36BD2265EA}"/>
              </a:ext>
            </a:extLst>
          </p:cNvPr>
          <p:cNvSpPr txBox="1"/>
          <p:nvPr/>
        </p:nvSpPr>
        <p:spPr>
          <a:xfrm>
            <a:off x="838200" y="571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Strategy</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875620" y="841772"/>
            <a:ext cx="4665209" cy="1790700"/>
          </a:xfrm>
        </p:spPr>
        <p:txBody>
          <a:bodyPr/>
          <a:lstStyle/>
          <a:p>
            <a:r>
              <a:rPr lang="en-US" dirty="0"/>
              <a:t>Chapter 23</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875620" y="2701529"/>
            <a:ext cx="4665208" cy="1685414"/>
          </a:xfrm>
        </p:spPr>
        <p:txBody>
          <a:bodyPr>
            <a:normAutofit/>
          </a:bodyPr>
          <a:lstStyle/>
          <a:p>
            <a:r>
              <a:rPr lang="en-US" dirty="0"/>
              <a:t>How Do I know That I’m Not Breaking Anything?</a:t>
            </a:r>
          </a:p>
          <a:p>
            <a:endParaRPr lang="en-US" dirty="0"/>
          </a:p>
        </p:txBody>
      </p:sp>
    </p:spTree>
    <p:extLst>
      <p:ext uri="{BB962C8B-B14F-4D97-AF65-F5344CB8AC3E}">
        <p14:creationId xmlns:p14="http://schemas.microsoft.com/office/powerpoint/2010/main" val="41121110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3400" y="1276350"/>
            <a:ext cx="6477000" cy="1422824"/>
          </a:xfrm>
          <a:prstGeom prst="rect">
            <a:avLst/>
          </a:prstGeom>
        </p:spPr>
        <p:txBody>
          <a:bodyPr vert="horz" wrap="square" lIns="0" tIns="52704" rIns="0" bIns="0" rtlCol="0">
            <a:spAutoFit/>
          </a:bodyPr>
          <a:lstStyle/>
          <a:p>
            <a:pPr marL="379095" indent="-367030">
              <a:lnSpc>
                <a:spcPct val="100000"/>
              </a:lnSpc>
              <a:spcBef>
                <a:spcPts val="414"/>
              </a:spcBef>
              <a:buChar char="●"/>
              <a:tabLst>
                <a:tab pos="379095" algn="l"/>
                <a:tab pos="379730" algn="l"/>
              </a:tabLst>
            </a:pPr>
            <a:r>
              <a:rPr sz="2800" spc="75" dirty="0">
                <a:cs typeface="Arial"/>
              </a:rPr>
              <a:t>Implement</a:t>
            </a:r>
            <a:r>
              <a:rPr sz="2800" spc="-20" dirty="0">
                <a:cs typeface="Arial"/>
              </a:rPr>
              <a:t> </a:t>
            </a:r>
            <a:r>
              <a:rPr sz="2800" spc="55" dirty="0">
                <a:cs typeface="Arial"/>
              </a:rPr>
              <a:t>test</a:t>
            </a:r>
            <a:r>
              <a:rPr sz="2800" spc="-15" dirty="0">
                <a:cs typeface="Arial"/>
              </a:rPr>
              <a:t> </a:t>
            </a:r>
            <a:r>
              <a:rPr sz="2800" spc="55" dirty="0">
                <a:cs typeface="Arial"/>
              </a:rPr>
              <a:t>driven</a:t>
            </a:r>
            <a:r>
              <a:rPr sz="2800" spc="-20" dirty="0">
                <a:cs typeface="Arial"/>
              </a:rPr>
              <a:t> </a:t>
            </a:r>
            <a:r>
              <a:rPr sz="2800" spc="50" dirty="0">
                <a:cs typeface="Arial"/>
              </a:rPr>
              <a:t>development</a:t>
            </a:r>
            <a:endParaRPr sz="2800" dirty="0">
              <a:cs typeface="Arial"/>
            </a:endParaRPr>
          </a:p>
          <a:p>
            <a:pPr marL="379095" indent="-367030">
              <a:lnSpc>
                <a:spcPct val="100000"/>
              </a:lnSpc>
              <a:spcBef>
                <a:spcPts val="315"/>
              </a:spcBef>
              <a:buChar char="●"/>
              <a:tabLst>
                <a:tab pos="379095" algn="l"/>
                <a:tab pos="379730" algn="l"/>
              </a:tabLst>
            </a:pPr>
            <a:r>
              <a:rPr sz="2800" dirty="0">
                <a:cs typeface="Arial"/>
              </a:rPr>
              <a:t>Tests</a:t>
            </a:r>
            <a:r>
              <a:rPr sz="2800" spc="-55" dirty="0">
                <a:cs typeface="Arial"/>
              </a:rPr>
              <a:t> </a:t>
            </a:r>
            <a:r>
              <a:rPr sz="2800" spc="70" dirty="0">
                <a:cs typeface="Arial"/>
              </a:rPr>
              <a:t>foster</a:t>
            </a:r>
            <a:r>
              <a:rPr sz="2800" spc="-55" dirty="0">
                <a:cs typeface="Arial"/>
              </a:rPr>
              <a:t> </a:t>
            </a:r>
            <a:r>
              <a:rPr sz="2800" spc="50" dirty="0">
                <a:cs typeface="Arial"/>
              </a:rPr>
              <a:t>hyperaware</a:t>
            </a:r>
            <a:r>
              <a:rPr sz="2800" spc="-50" dirty="0">
                <a:cs typeface="Arial"/>
              </a:rPr>
              <a:t> </a:t>
            </a:r>
            <a:r>
              <a:rPr sz="2800" spc="45" dirty="0">
                <a:cs typeface="Arial"/>
              </a:rPr>
              <a:t>editing</a:t>
            </a:r>
            <a:endParaRPr sz="2800" dirty="0">
              <a:cs typeface="Arial"/>
            </a:endParaRPr>
          </a:p>
          <a:p>
            <a:pPr marL="379095" indent="-367030">
              <a:lnSpc>
                <a:spcPct val="100000"/>
              </a:lnSpc>
              <a:spcBef>
                <a:spcPts val="315"/>
              </a:spcBef>
              <a:buChar char="●"/>
              <a:tabLst>
                <a:tab pos="379095" algn="l"/>
                <a:tab pos="379730" algn="l"/>
              </a:tabLst>
            </a:pPr>
            <a:r>
              <a:rPr sz="2800" dirty="0">
                <a:cs typeface="Arial"/>
              </a:rPr>
              <a:t>Pair</a:t>
            </a:r>
            <a:r>
              <a:rPr sz="2800" spc="20" dirty="0">
                <a:cs typeface="Arial"/>
              </a:rPr>
              <a:t> </a:t>
            </a:r>
            <a:r>
              <a:rPr sz="2800" spc="75" dirty="0">
                <a:cs typeface="Arial"/>
              </a:rPr>
              <a:t>programming</a:t>
            </a:r>
            <a:r>
              <a:rPr sz="2800" spc="20" dirty="0">
                <a:cs typeface="Arial"/>
              </a:rPr>
              <a:t> </a:t>
            </a:r>
            <a:r>
              <a:rPr sz="2800" dirty="0">
                <a:cs typeface="Arial"/>
              </a:rPr>
              <a:t>does</a:t>
            </a:r>
            <a:r>
              <a:rPr sz="2800" spc="25" dirty="0">
                <a:cs typeface="Arial"/>
              </a:rPr>
              <a:t> </a:t>
            </a:r>
            <a:r>
              <a:rPr sz="2800" spc="75" dirty="0">
                <a:cs typeface="Arial"/>
              </a:rPr>
              <a:t>too</a:t>
            </a:r>
            <a:endParaRPr sz="2800" dirty="0">
              <a:cs typeface="Arial"/>
            </a:endParaRPr>
          </a:p>
        </p:txBody>
      </p:sp>
      <p:sp>
        <p:nvSpPr>
          <p:cNvPr id="5" name="TextBox 4">
            <a:extLst>
              <a:ext uri="{FF2B5EF4-FFF2-40B4-BE49-F238E27FC236}">
                <a16:creationId xmlns:a16="http://schemas.microsoft.com/office/drawing/2014/main" id="{F940FA62-D599-43C6-91DE-14536290D6EE}"/>
              </a:ext>
            </a:extLst>
          </p:cNvPr>
          <p:cNvSpPr txBox="1"/>
          <p:nvPr/>
        </p:nvSpPr>
        <p:spPr>
          <a:xfrm>
            <a:off x="762000" y="1333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Hyperaware Editing </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5249" y="1290200"/>
            <a:ext cx="8155940" cy="1666609"/>
          </a:xfrm>
          <a:prstGeom prst="rect">
            <a:avLst/>
          </a:prstGeom>
        </p:spPr>
        <p:txBody>
          <a:bodyPr vert="horz" wrap="square" lIns="0" tIns="52704" rIns="0" bIns="0" rtlCol="0">
            <a:spAutoFit/>
          </a:bodyPr>
          <a:lstStyle/>
          <a:p>
            <a:pPr marL="379095" indent="-367030">
              <a:lnSpc>
                <a:spcPct val="100000"/>
              </a:lnSpc>
              <a:spcBef>
                <a:spcPts val="414"/>
              </a:spcBef>
              <a:buChar char="●"/>
              <a:tabLst>
                <a:tab pos="379095" algn="l"/>
                <a:tab pos="379730" algn="l"/>
              </a:tabLst>
            </a:pPr>
            <a:r>
              <a:rPr sz="2400" spc="50" dirty="0">
                <a:cs typeface="Arial"/>
              </a:rPr>
              <a:t>“Programming</a:t>
            </a:r>
            <a:r>
              <a:rPr sz="2400" spc="-35" dirty="0">
                <a:cs typeface="Arial"/>
              </a:rPr>
              <a:t> </a:t>
            </a:r>
            <a:r>
              <a:rPr sz="2400" dirty="0">
                <a:cs typeface="Arial"/>
              </a:rPr>
              <a:t>is</a:t>
            </a:r>
            <a:r>
              <a:rPr sz="2400" spc="-30" dirty="0">
                <a:cs typeface="Arial"/>
              </a:rPr>
              <a:t> </a:t>
            </a:r>
            <a:r>
              <a:rPr sz="2400" spc="75" dirty="0">
                <a:cs typeface="Arial"/>
              </a:rPr>
              <a:t>the</a:t>
            </a:r>
            <a:r>
              <a:rPr sz="2400" spc="-25" dirty="0">
                <a:cs typeface="Arial"/>
              </a:rPr>
              <a:t> </a:t>
            </a:r>
            <a:r>
              <a:rPr sz="2400" spc="80" dirty="0">
                <a:cs typeface="Arial"/>
              </a:rPr>
              <a:t>art</a:t>
            </a:r>
            <a:r>
              <a:rPr sz="2400" spc="-30" dirty="0">
                <a:cs typeface="Arial"/>
              </a:rPr>
              <a:t> </a:t>
            </a:r>
            <a:r>
              <a:rPr sz="2400" spc="90" dirty="0">
                <a:cs typeface="Arial"/>
              </a:rPr>
              <a:t>of</a:t>
            </a:r>
            <a:r>
              <a:rPr sz="2400" spc="-30" dirty="0">
                <a:cs typeface="Arial"/>
              </a:rPr>
              <a:t> </a:t>
            </a:r>
            <a:r>
              <a:rPr sz="2400" spc="60" dirty="0">
                <a:cs typeface="Arial"/>
              </a:rPr>
              <a:t>doing</a:t>
            </a:r>
            <a:r>
              <a:rPr sz="2400" spc="-35" dirty="0">
                <a:cs typeface="Arial"/>
              </a:rPr>
              <a:t> </a:t>
            </a:r>
            <a:r>
              <a:rPr sz="2400" spc="55" dirty="0">
                <a:cs typeface="Arial"/>
              </a:rPr>
              <a:t>one</a:t>
            </a:r>
            <a:r>
              <a:rPr sz="2400" spc="-25" dirty="0">
                <a:cs typeface="Arial"/>
              </a:rPr>
              <a:t> </a:t>
            </a:r>
            <a:r>
              <a:rPr sz="2400" spc="50" dirty="0">
                <a:cs typeface="Arial"/>
              </a:rPr>
              <a:t>things</a:t>
            </a:r>
            <a:r>
              <a:rPr sz="2400" spc="-30" dirty="0">
                <a:cs typeface="Arial"/>
              </a:rPr>
              <a:t> </a:t>
            </a:r>
            <a:r>
              <a:rPr sz="2400" spc="65" dirty="0">
                <a:cs typeface="Arial"/>
              </a:rPr>
              <a:t>at</a:t>
            </a:r>
            <a:r>
              <a:rPr sz="2400" spc="-25" dirty="0">
                <a:cs typeface="Arial"/>
              </a:rPr>
              <a:t> </a:t>
            </a:r>
            <a:r>
              <a:rPr sz="2400" dirty="0">
                <a:cs typeface="Arial"/>
              </a:rPr>
              <a:t>a</a:t>
            </a:r>
            <a:r>
              <a:rPr sz="2400" spc="-30" dirty="0">
                <a:cs typeface="Arial"/>
              </a:rPr>
              <a:t> </a:t>
            </a:r>
            <a:r>
              <a:rPr sz="2400" spc="50" dirty="0">
                <a:cs typeface="Arial"/>
              </a:rPr>
              <a:t>time”</a:t>
            </a:r>
            <a:endParaRPr sz="2400" dirty="0">
              <a:cs typeface="Arial"/>
            </a:endParaRPr>
          </a:p>
          <a:p>
            <a:pPr marL="379095" marR="5080" indent="-367030">
              <a:lnSpc>
                <a:spcPct val="114599"/>
              </a:lnSpc>
              <a:buChar char="●"/>
              <a:tabLst>
                <a:tab pos="379095" algn="l"/>
                <a:tab pos="379730" algn="l"/>
              </a:tabLst>
            </a:pPr>
            <a:r>
              <a:rPr sz="2400" dirty="0">
                <a:cs typeface="Arial"/>
              </a:rPr>
              <a:t>Challenge </a:t>
            </a:r>
            <a:r>
              <a:rPr sz="2400" spc="75" dirty="0">
                <a:cs typeface="Arial"/>
              </a:rPr>
              <a:t>your</a:t>
            </a:r>
            <a:r>
              <a:rPr sz="2400" dirty="0">
                <a:cs typeface="Arial"/>
              </a:rPr>
              <a:t> </a:t>
            </a:r>
            <a:r>
              <a:rPr sz="2400" spc="80" dirty="0">
                <a:cs typeface="Arial"/>
              </a:rPr>
              <a:t>partner</a:t>
            </a:r>
            <a:r>
              <a:rPr sz="2400" spc="5" dirty="0">
                <a:cs typeface="Arial"/>
              </a:rPr>
              <a:t> </a:t>
            </a:r>
            <a:r>
              <a:rPr sz="2400" dirty="0">
                <a:cs typeface="Arial"/>
              </a:rPr>
              <a:t>by</a:t>
            </a:r>
            <a:r>
              <a:rPr sz="2400" spc="-5" dirty="0">
                <a:cs typeface="Arial"/>
              </a:rPr>
              <a:t> </a:t>
            </a:r>
            <a:r>
              <a:rPr sz="2400" dirty="0">
                <a:cs typeface="Arial"/>
              </a:rPr>
              <a:t>asking</a:t>
            </a:r>
            <a:r>
              <a:rPr sz="2400" spc="-5" dirty="0">
                <a:cs typeface="Arial"/>
              </a:rPr>
              <a:t> </a:t>
            </a:r>
            <a:r>
              <a:rPr sz="2400" spc="100" dirty="0">
                <a:cs typeface="Arial"/>
              </a:rPr>
              <a:t>them</a:t>
            </a:r>
            <a:r>
              <a:rPr sz="2400" spc="5" dirty="0">
                <a:cs typeface="Arial"/>
              </a:rPr>
              <a:t> </a:t>
            </a:r>
            <a:r>
              <a:rPr sz="2400" spc="75" dirty="0">
                <a:cs typeface="Arial"/>
              </a:rPr>
              <a:t>what</a:t>
            </a:r>
            <a:r>
              <a:rPr sz="2400" dirty="0">
                <a:cs typeface="Arial"/>
              </a:rPr>
              <a:t> </a:t>
            </a:r>
            <a:r>
              <a:rPr sz="2400" spc="55" dirty="0">
                <a:cs typeface="Arial"/>
              </a:rPr>
              <a:t>they</a:t>
            </a:r>
            <a:r>
              <a:rPr sz="2400" dirty="0">
                <a:cs typeface="Arial"/>
              </a:rPr>
              <a:t> are </a:t>
            </a:r>
            <a:r>
              <a:rPr sz="2400" spc="60" dirty="0">
                <a:cs typeface="Arial"/>
              </a:rPr>
              <a:t>doing</a:t>
            </a:r>
            <a:r>
              <a:rPr sz="2400" spc="-5" dirty="0">
                <a:cs typeface="Arial"/>
              </a:rPr>
              <a:t> </a:t>
            </a:r>
            <a:r>
              <a:rPr sz="2400" spc="60" dirty="0">
                <a:cs typeface="Arial"/>
              </a:rPr>
              <a:t>and</a:t>
            </a:r>
            <a:r>
              <a:rPr sz="2400" dirty="0">
                <a:cs typeface="Arial"/>
              </a:rPr>
              <a:t> </a:t>
            </a:r>
            <a:r>
              <a:rPr sz="2400" spc="-10" dirty="0">
                <a:cs typeface="Arial"/>
              </a:rPr>
              <a:t>ensuring </a:t>
            </a:r>
            <a:r>
              <a:rPr sz="2400" spc="90" dirty="0">
                <a:cs typeface="Arial"/>
              </a:rPr>
              <a:t>that</a:t>
            </a:r>
            <a:r>
              <a:rPr sz="2400" spc="-10" dirty="0">
                <a:cs typeface="Arial"/>
              </a:rPr>
              <a:t> </a:t>
            </a:r>
            <a:r>
              <a:rPr sz="2400" spc="55" dirty="0">
                <a:cs typeface="Arial"/>
              </a:rPr>
              <a:t>they</a:t>
            </a:r>
            <a:r>
              <a:rPr sz="2400" spc="-15" dirty="0">
                <a:cs typeface="Arial"/>
              </a:rPr>
              <a:t> </a:t>
            </a:r>
            <a:r>
              <a:rPr sz="2400" dirty="0">
                <a:cs typeface="Arial"/>
              </a:rPr>
              <a:t>are</a:t>
            </a:r>
            <a:r>
              <a:rPr sz="2400" spc="-10" dirty="0">
                <a:cs typeface="Arial"/>
              </a:rPr>
              <a:t> </a:t>
            </a:r>
            <a:r>
              <a:rPr sz="2400" spc="55" dirty="0">
                <a:cs typeface="Arial"/>
              </a:rPr>
              <a:t>only</a:t>
            </a:r>
            <a:r>
              <a:rPr sz="2400" spc="-15" dirty="0">
                <a:cs typeface="Arial"/>
              </a:rPr>
              <a:t> </a:t>
            </a:r>
            <a:r>
              <a:rPr sz="2400" spc="60" dirty="0">
                <a:cs typeface="Arial"/>
              </a:rPr>
              <a:t>working</a:t>
            </a:r>
            <a:r>
              <a:rPr sz="2400" spc="-15" dirty="0">
                <a:cs typeface="Arial"/>
              </a:rPr>
              <a:t> </a:t>
            </a:r>
            <a:r>
              <a:rPr sz="2400" spc="85" dirty="0">
                <a:cs typeface="Arial"/>
              </a:rPr>
              <a:t>toward</a:t>
            </a:r>
            <a:r>
              <a:rPr sz="2400" spc="-15" dirty="0">
                <a:cs typeface="Arial"/>
              </a:rPr>
              <a:t> </a:t>
            </a:r>
            <a:r>
              <a:rPr sz="2400" spc="55" dirty="0">
                <a:cs typeface="Arial"/>
              </a:rPr>
              <a:t>one</a:t>
            </a:r>
            <a:r>
              <a:rPr sz="2400" spc="-10" dirty="0">
                <a:cs typeface="Arial"/>
              </a:rPr>
              <a:t> </a:t>
            </a:r>
            <a:r>
              <a:rPr sz="2400" spc="-20" dirty="0">
                <a:cs typeface="Arial"/>
              </a:rPr>
              <a:t>goal</a:t>
            </a:r>
            <a:endParaRPr sz="2400" dirty="0">
              <a:cs typeface="Arial"/>
            </a:endParaRPr>
          </a:p>
        </p:txBody>
      </p:sp>
      <p:sp>
        <p:nvSpPr>
          <p:cNvPr id="5" name="TextBox 4">
            <a:extLst>
              <a:ext uri="{FF2B5EF4-FFF2-40B4-BE49-F238E27FC236}">
                <a16:creationId xmlns:a16="http://schemas.microsoft.com/office/drawing/2014/main" id="{241BAB47-EEC2-42A5-9A61-341F872CF3C2}"/>
              </a:ext>
            </a:extLst>
          </p:cNvPr>
          <p:cNvSpPr txBox="1"/>
          <p:nvPr/>
        </p:nvSpPr>
        <p:spPr>
          <a:xfrm>
            <a:off x="762000" y="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Single-Goal Editing </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5249" y="1290200"/>
            <a:ext cx="8154034" cy="2939779"/>
          </a:xfrm>
          <a:prstGeom prst="rect">
            <a:avLst/>
          </a:prstGeom>
        </p:spPr>
        <p:txBody>
          <a:bodyPr vert="horz" wrap="square" lIns="0" tIns="12700" rIns="0" bIns="0" rtlCol="0">
            <a:spAutoFit/>
          </a:bodyPr>
          <a:lstStyle/>
          <a:p>
            <a:pPr marL="379095" marR="5080" indent="-367030">
              <a:lnSpc>
                <a:spcPct val="114599"/>
              </a:lnSpc>
              <a:spcBef>
                <a:spcPts val="100"/>
              </a:spcBef>
              <a:buChar char="●"/>
              <a:tabLst>
                <a:tab pos="379095" algn="l"/>
                <a:tab pos="379730" algn="l"/>
              </a:tabLst>
            </a:pPr>
            <a:r>
              <a:rPr sz="2800" dirty="0">
                <a:cs typeface="Arial"/>
              </a:rPr>
              <a:t>Complete</a:t>
            </a:r>
            <a:r>
              <a:rPr sz="2800" spc="40" dirty="0">
                <a:cs typeface="Arial"/>
              </a:rPr>
              <a:t> </a:t>
            </a:r>
            <a:r>
              <a:rPr sz="2800" spc="75" dirty="0">
                <a:cs typeface="Arial"/>
              </a:rPr>
              <a:t>the</a:t>
            </a:r>
            <a:r>
              <a:rPr sz="2800" spc="45" dirty="0">
                <a:cs typeface="Arial"/>
              </a:rPr>
              <a:t> </a:t>
            </a:r>
            <a:r>
              <a:rPr sz="2800" dirty="0">
                <a:cs typeface="Arial"/>
              </a:rPr>
              <a:t>same</a:t>
            </a:r>
            <a:r>
              <a:rPr sz="2800" spc="45" dirty="0">
                <a:cs typeface="Arial"/>
              </a:rPr>
              <a:t> </a:t>
            </a:r>
            <a:r>
              <a:rPr sz="2800" spc="65" dirty="0">
                <a:cs typeface="Arial"/>
              </a:rPr>
              <a:t>“automated”</a:t>
            </a:r>
            <a:r>
              <a:rPr sz="2800" spc="45" dirty="0">
                <a:cs typeface="Arial"/>
              </a:rPr>
              <a:t> </a:t>
            </a:r>
            <a:r>
              <a:rPr sz="2800" dirty="0">
                <a:cs typeface="Arial"/>
              </a:rPr>
              <a:t>process</a:t>
            </a:r>
            <a:r>
              <a:rPr sz="2800" spc="45" dirty="0">
                <a:cs typeface="Arial"/>
              </a:rPr>
              <a:t> </a:t>
            </a:r>
            <a:r>
              <a:rPr sz="2800" spc="100" dirty="0">
                <a:cs typeface="Arial"/>
              </a:rPr>
              <a:t>or</a:t>
            </a:r>
            <a:r>
              <a:rPr sz="2800" spc="45" dirty="0">
                <a:cs typeface="Arial"/>
              </a:rPr>
              <a:t> </a:t>
            </a:r>
            <a:r>
              <a:rPr sz="2800" dirty="0">
                <a:cs typeface="Arial"/>
              </a:rPr>
              <a:t>series</a:t>
            </a:r>
            <a:r>
              <a:rPr sz="2800" spc="40" dirty="0">
                <a:cs typeface="Arial"/>
              </a:rPr>
              <a:t> </a:t>
            </a:r>
            <a:r>
              <a:rPr sz="2800" spc="90" dirty="0">
                <a:cs typeface="Arial"/>
              </a:rPr>
              <a:t>of</a:t>
            </a:r>
            <a:r>
              <a:rPr sz="2800" spc="40" dirty="0">
                <a:cs typeface="Arial"/>
              </a:rPr>
              <a:t> </a:t>
            </a:r>
            <a:r>
              <a:rPr sz="2800" dirty="0">
                <a:cs typeface="Arial"/>
              </a:rPr>
              <a:t>steps</a:t>
            </a:r>
            <a:r>
              <a:rPr sz="2800" spc="45" dirty="0">
                <a:cs typeface="Arial"/>
              </a:rPr>
              <a:t> </a:t>
            </a:r>
            <a:r>
              <a:rPr sz="2800" spc="50" dirty="0">
                <a:cs typeface="Arial"/>
              </a:rPr>
              <a:t>over</a:t>
            </a:r>
            <a:r>
              <a:rPr sz="2800" spc="45" dirty="0">
                <a:cs typeface="Arial"/>
              </a:rPr>
              <a:t> </a:t>
            </a:r>
            <a:r>
              <a:rPr sz="2800" spc="60" dirty="0">
                <a:cs typeface="Arial"/>
              </a:rPr>
              <a:t>and</a:t>
            </a:r>
            <a:r>
              <a:rPr sz="2800" spc="35" dirty="0">
                <a:cs typeface="Arial"/>
              </a:rPr>
              <a:t> </a:t>
            </a:r>
            <a:r>
              <a:rPr sz="2800" spc="30" dirty="0">
                <a:cs typeface="Arial"/>
              </a:rPr>
              <a:t>over </a:t>
            </a:r>
            <a:r>
              <a:rPr sz="2800" dirty="0">
                <a:cs typeface="Arial"/>
              </a:rPr>
              <a:t>again</a:t>
            </a:r>
            <a:r>
              <a:rPr sz="2800" spc="20" dirty="0">
                <a:cs typeface="Arial"/>
              </a:rPr>
              <a:t> </a:t>
            </a:r>
            <a:r>
              <a:rPr sz="2800" spc="65" dirty="0">
                <a:cs typeface="Arial"/>
              </a:rPr>
              <a:t>when</a:t>
            </a:r>
            <a:r>
              <a:rPr sz="2800" spc="20" dirty="0">
                <a:cs typeface="Arial"/>
              </a:rPr>
              <a:t> </a:t>
            </a:r>
            <a:r>
              <a:rPr sz="3200" spc="45" dirty="0">
                <a:cs typeface="Arial"/>
              </a:rPr>
              <a:t>refactoring</a:t>
            </a:r>
            <a:endParaRPr sz="2800" dirty="0">
              <a:cs typeface="Arial"/>
            </a:endParaRPr>
          </a:p>
          <a:p>
            <a:pPr marL="379095" indent="-367030">
              <a:lnSpc>
                <a:spcPct val="100000"/>
              </a:lnSpc>
              <a:spcBef>
                <a:spcPts val="315"/>
              </a:spcBef>
              <a:buChar char="●"/>
              <a:tabLst>
                <a:tab pos="379095" algn="l"/>
                <a:tab pos="379730" algn="l"/>
              </a:tabLst>
            </a:pPr>
            <a:r>
              <a:rPr sz="2800" dirty="0">
                <a:cs typeface="Arial"/>
              </a:rPr>
              <a:t>Make</a:t>
            </a:r>
            <a:r>
              <a:rPr sz="2800" spc="15" dirty="0">
                <a:cs typeface="Arial"/>
              </a:rPr>
              <a:t> </a:t>
            </a:r>
            <a:r>
              <a:rPr sz="2800" spc="60" dirty="0">
                <a:cs typeface="Arial"/>
              </a:rPr>
              <a:t>new</a:t>
            </a:r>
            <a:r>
              <a:rPr sz="2800" spc="15" dirty="0">
                <a:cs typeface="Arial"/>
              </a:rPr>
              <a:t> </a:t>
            </a:r>
            <a:r>
              <a:rPr sz="2800" spc="90" dirty="0">
                <a:cs typeface="Arial"/>
              </a:rPr>
              <a:t>method</a:t>
            </a:r>
            <a:r>
              <a:rPr sz="2800" spc="15" dirty="0">
                <a:cs typeface="Arial"/>
              </a:rPr>
              <a:t> </a:t>
            </a:r>
            <a:r>
              <a:rPr sz="2800" spc="-10" dirty="0">
                <a:cs typeface="Arial"/>
              </a:rPr>
              <a:t>declarations</a:t>
            </a:r>
            <a:endParaRPr sz="2800" dirty="0">
              <a:cs typeface="Arial"/>
            </a:endParaRPr>
          </a:p>
          <a:p>
            <a:pPr marL="379095" indent="-367030">
              <a:lnSpc>
                <a:spcPct val="100000"/>
              </a:lnSpc>
              <a:spcBef>
                <a:spcPts val="315"/>
              </a:spcBef>
              <a:buChar char="●"/>
              <a:tabLst>
                <a:tab pos="379095" algn="l"/>
                <a:tab pos="379730" algn="l"/>
              </a:tabLst>
            </a:pPr>
            <a:r>
              <a:rPr sz="2800" dirty="0">
                <a:cs typeface="Arial"/>
              </a:rPr>
              <a:t>Make</a:t>
            </a:r>
            <a:r>
              <a:rPr sz="2800" spc="15" dirty="0">
                <a:cs typeface="Arial"/>
              </a:rPr>
              <a:t> </a:t>
            </a:r>
            <a:r>
              <a:rPr sz="2800" dirty="0">
                <a:cs typeface="Arial"/>
              </a:rPr>
              <a:t>a</a:t>
            </a:r>
            <a:r>
              <a:rPr sz="2800" spc="20" dirty="0">
                <a:cs typeface="Arial"/>
              </a:rPr>
              <a:t> </a:t>
            </a:r>
            <a:r>
              <a:rPr sz="2800" dirty="0">
                <a:cs typeface="Arial"/>
              </a:rPr>
              <a:t>set</a:t>
            </a:r>
            <a:r>
              <a:rPr sz="2800" spc="20" dirty="0">
                <a:cs typeface="Arial"/>
              </a:rPr>
              <a:t> </a:t>
            </a:r>
            <a:r>
              <a:rPr sz="2800" spc="90" dirty="0">
                <a:cs typeface="Arial"/>
              </a:rPr>
              <a:t>of</a:t>
            </a:r>
            <a:r>
              <a:rPr sz="2800" spc="15" dirty="0">
                <a:cs typeface="Arial"/>
              </a:rPr>
              <a:t> </a:t>
            </a:r>
            <a:r>
              <a:rPr sz="2800" dirty="0">
                <a:cs typeface="Arial"/>
              </a:rPr>
              <a:t>instance</a:t>
            </a:r>
            <a:r>
              <a:rPr sz="2800" spc="20" dirty="0">
                <a:cs typeface="Arial"/>
              </a:rPr>
              <a:t> </a:t>
            </a:r>
            <a:r>
              <a:rPr sz="2800" spc="70" dirty="0">
                <a:cs typeface="Arial"/>
              </a:rPr>
              <a:t>methods</a:t>
            </a:r>
            <a:r>
              <a:rPr sz="2800" spc="20" dirty="0">
                <a:cs typeface="Arial"/>
              </a:rPr>
              <a:t> </a:t>
            </a:r>
            <a:r>
              <a:rPr sz="2800" spc="100" dirty="0">
                <a:cs typeface="Arial"/>
              </a:rPr>
              <a:t>for</a:t>
            </a:r>
            <a:r>
              <a:rPr sz="2800" spc="15" dirty="0">
                <a:cs typeface="Arial"/>
              </a:rPr>
              <a:t> </a:t>
            </a:r>
            <a:r>
              <a:rPr sz="2800" dirty="0">
                <a:cs typeface="Arial"/>
              </a:rPr>
              <a:t>all</a:t>
            </a:r>
            <a:r>
              <a:rPr sz="2800" spc="15" dirty="0">
                <a:cs typeface="Arial"/>
              </a:rPr>
              <a:t> </a:t>
            </a:r>
            <a:r>
              <a:rPr sz="2800" spc="75" dirty="0">
                <a:cs typeface="Arial"/>
              </a:rPr>
              <a:t>the</a:t>
            </a:r>
            <a:r>
              <a:rPr sz="2800" spc="20" dirty="0">
                <a:cs typeface="Arial"/>
              </a:rPr>
              <a:t> </a:t>
            </a:r>
            <a:r>
              <a:rPr sz="2800" spc="55" dirty="0">
                <a:cs typeface="Arial"/>
              </a:rPr>
              <a:t>arguments</a:t>
            </a:r>
            <a:r>
              <a:rPr sz="2800" spc="20" dirty="0">
                <a:cs typeface="Arial"/>
              </a:rPr>
              <a:t> </a:t>
            </a:r>
            <a:r>
              <a:rPr sz="2800" spc="105" dirty="0">
                <a:cs typeface="Arial"/>
              </a:rPr>
              <a:t>to</a:t>
            </a:r>
            <a:r>
              <a:rPr sz="2800" spc="20" dirty="0">
                <a:cs typeface="Arial"/>
              </a:rPr>
              <a:t> </a:t>
            </a:r>
            <a:r>
              <a:rPr sz="2800" dirty="0">
                <a:cs typeface="Arial"/>
              </a:rPr>
              <a:t>a</a:t>
            </a:r>
            <a:r>
              <a:rPr sz="2800" spc="20" dirty="0">
                <a:cs typeface="Arial"/>
              </a:rPr>
              <a:t> </a:t>
            </a:r>
            <a:r>
              <a:rPr sz="2800" spc="80" dirty="0">
                <a:cs typeface="Arial"/>
              </a:rPr>
              <a:t>method</a:t>
            </a:r>
            <a:endParaRPr sz="2800" dirty="0">
              <a:cs typeface="Arial"/>
            </a:endParaRPr>
          </a:p>
        </p:txBody>
      </p:sp>
      <p:sp>
        <p:nvSpPr>
          <p:cNvPr id="5" name="TextBox 4">
            <a:extLst>
              <a:ext uri="{FF2B5EF4-FFF2-40B4-BE49-F238E27FC236}">
                <a16:creationId xmlns:a16="http://schemas.microsoft.com/office/drawing/2014/main" id="{164FA3E0-95E4-4129-88DC-E0ECAFB9FB7F}"/>
              </a:ext>
            </a:extLst>
          </p:cNvPr>
          <p:cNvSpPr txBox="1"/>
          <p:nvPr/>
        </p:nvSpPr>
        <p:spPr>
          <a:xfrm>
            <a:off x="762000" y="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Preserve Signatures</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5249" y="1290200"/>
            <a:ext cx="8070215" cy="3254375"/>
          </a:xfrm>
          <a:prstGeom prst="rect">
            <a:avLst/>
          </a:prstGeom>
        </p:spPr>
        <p:txBody>
          <a:bodyPr vert="horz" wrap="square" lIns="0" tIns="12700" rIns="0" bIns="0" rtlCol="0">
            <a:spAutoFit/>
          </a:bodyPr>
          <a:lstStyle/>
          <a:p>
            <a:pPr marL="379095" marR="5080" indent="-367030">
              <a:lnSpc>
                <a:spcPct val="114599"/>
              </a:lnSpc>
              <a:spcBef>
                <a:spcPts val="100"/>
              </a:spcBef>
              <a:buChar char="●"/>
              <a:tabLst>
                <a:tab pos="379095" algn="l"/>
                <a:tab pos="379730" algn="l"/>
              </a:tabLst>
            </a:pPr>
            <a:r>
              <a:rPr sz="1800" dirty="0">
                <a:cs typeface="Arial"/>
              </a:rPr>
              <a:t>The</a:t>
            </a:r>
            <a:r>
              <a:rPr sz="1800" spc="-5" dirty="0">
                <a:cs typeface="Arial"/>
              </a:rPr>
              <a:t> </a:t>
            </a:r>
            <a:r>
              <a:rPr sz="1800" spc="80" dirty="0">
                <a:cs typeface="Arial"/>
              </a:rPr>
              <a:t>primary</a:t>
            </a:r>
            <a:r>
              <a:rPr sz="1800" spc="-5" dirty="0">
                <a:cs typeface="Arial"/>
              </a:rPr>
              <a:t> </a:t>
            </a:r>
            <a:r>
              <a:rPr sz="1800" spc="60" dirty="0">
                <a:cs typeface="Arial"/>
              </a:rPr>
              <a:t>purpose</a:t>
            </a:r>
            <a:r>
              <a:rPr sz="1800" dirty="0">
                <a:cs typeface="Arial"/>
              </a:rPr>
              <a:t> </a:t>
            </a:r>
            <a:r>
              <a:rPr sz="1800" spc="90" dirty="0">
                <a:cs typeface="Arial"/>
              </a:rPr>
              <a:t>of</a:t>
            </a:r>
            <a:r>
              <a:rPr sz="1800" spc="-5" dirty="0">
                <a:cs typeface="Arial"/>
              </a:rPr>
              <a:t> </a:t>
            </a:r>
            <a:r>
              <a:rPr sz="1800" dirty="0">
                <a:cs typeface="Arial"/>
              </a:rPr>
              <a:t>a </a:t>
            </a:r>
            <a:r>
              <a:rPr sz="1800" spc="60" dirty="0">
                <a:cs typeface="Arial"/>
              </a:rPr>
              <a:t>compiler</a:t>
            </a:r>
            <a:r>
              <a:rPr sz="1800" dirty="0">
                <a:cs typeface="Arial"/>
              </a:rPr>
              <a:t> is </a:t>
            </a:r>
            <a:r>
              <a:rPr sz="1800" spc="105" dirty="0">
                <a:cs typeface="Arial"/>
              </a:rPr>
              <a:t>to</a:t>
            </a:r>
            <a:r>
              <a:rPr sz="1800" dirty="0">
                <a:cs typeface="Arial"/>
              </a:rPr>
              <a:t> </a:t>
            </a:r>
            <a:r>
              <a:rPr sz="1800" spc="50" dirty="0">
                <a:cs typeface="Arial"/>
              </a:rPr>
              <a:t>translate</a:t>
            </a:r>
            <a:r>
              <a:rPr sz="1800" spc="-5" dirty="0">
                <a:cs typeface="Arial"/>
              </a:rPr>
              <a:t> </a:t>
            </a:r>
            <a:r>
              <a:rPr sz="1800" dirty="0">
                <a:cs typeface="Arial"/>
              </a:rPr>
              <a:t>source code </a:t>
            </a:r>
            <a:r>
              <a:rPr sz="1800" spc="85" dirty="0">
                <a:cs typeface="Arial"/>
              </a:rPr>
              <a:t>into</a:t>
            </a:r>
            <a:r>
              <a:rPr sz="1800" dirty="0">
                <a:cs typeface="Arial"/>
              </a:rPr>
              <a:t> </a:t>
            </a:r>
            <a:r>
              <a:rPr sz="1800" spc="30" dirty="0">
                <a:cs typeface="Arial"/>
              </a:rPr>
              <a:t>some </a:t>
            </a:r>
            <a:r>
              <a:rPr sz="1800" spc="85" dirty="0">
                <a:cs typeface="Arial"/>
              </a:rPr>
              <a:t>other</a:t>
            </a:r>
            <a:r>
              <a:rPr sz="1800" spc="-20" dirty="0">
                <a:cs typeface="Arial"/>
              </a:rPr>
              <a:t> </a:t>
            </a:r>
            <a:r>
              <a:rPr sz="1800" spc="95" dirty="0">
                <a:cs typeface="Arial"/>
              </a:rPr>
              <a:t>form</a:t>
            </a:r>
            <a:endParaRPr sz="1800" dirty="0">
              <a:cs typeface="Arial"/>
            </a:endParaRPr>
          </a:p>
          <a:p>
            <a:pPr marL="379095" marR="373380" indent="-367030">
              <a:lnSpc>
                <a:spcPct val="114599"/>
              </a:lnSpc>
              <a:buChar char="●"/>
              <a:tabLst>
                <a:tab pos="379095" algn="l"/>
                <a:tab pos="379730" algn="l"/>
              </a:tabLst>
            </a:pPr>
            <a:r>
              <a:rPr sz="1800" spc="50" dirty="0">
                <a:cs typeface="Arial"/>
              </a:rPr>
              <a:t>In some</a:t>
            </a:r>
            <a:r>
              <a:rPr sz="1800" spc="60" dirty="0">
                <a:cs typeface="Arial"/>
              </a:rPr>
              <a:t> </a:t>
            </a:r>
            <a:r>
              <a:rPr sz="1800" dirty="0">
                <a:cs typeface="Arial"/>
              </a:rPr>
              <a:t>statically</a:t>
            </a:r>
            <a:r>
              <a:rPr sz="1800" spc="55" dirty="0">
                <a:cs typeface="Arial"/>
              </a:rPr>
              <a:t> </a:t>
            </a:r>
            <a:r>
              <a:rPr sz="1800" spc="60" dirty="0">
                <a:cs typeface="Arial"/>
              </a:rPr>
              <a:t>typed</a:t>
            </a:r>
            <a:r>
              <a:rPr sz="1800" spc="55" dirty="0">
                <a:cs typeface="Arial"/>
              </a:rPr>
              <a:t> </a:t>
            </a:r>
            <a:r>
              <a:rPr sz="1800" dirty="0">
                <a:cs typeface="Arial"/>
              </a:rPr>
              <a:t>languages</a:t>
            </a:r>
            <a:r>
              <a:rPr sz="1800" spc="60" dirty="0">
                <a:cs typeface="Arial"/>
              </a:rPr>
              <a:t> </a:t>
            </a:r>
            <a:r>
              <a:rPr sz="1800" spc="55" dirty="0">
                <a:cs typeface="Arial"/>
              </a:rPr>
              <a:t>you</a:t>
            </a:r>
            <a:r>
              <a:rPr sz="1800" spc="50" dirty="0">
                <a:cs typeface="Arial"/>
              </a:rPr>
              <a:t> </a:t>
            </a:r>
            <a:r>
              <a:rPr sz="1800" dirty="0">
                <a:cs typeface="Arial"/>
              </a:rPr>
              <a:t>can</a:t>
            </a:r>
            <a:r>
              <a:rPr sz="1800" spc="55" dirty="0">
                <a:cs typeface="Arial"/>
              </a:rPr>
              <a:t> </a:t>
            </a:r>
            <a:r>
              <a:rPr sz="1800" dirty="0">
                <a:cs typeface="Arial"/>
              </a:rPr>
              <a:t>take</a:t>
            </a:r>
            <a:r>
              <a:rPr sz="1800" spc="60" dirty="0">
                <a:cs typeface="Arial"/>
              </a:rPr>
              <a:t> </a:t>
            </a:r>
            <a:r>
              <a:rPr sz="1800" dirty="0">
                <a:cs typeface="Arial"/>
              </a:rPr>
              <a:t>advantage</a:t>
            </a:r>
            <a:r>
              <a:rPr sz="1800" spc="60" dirty="0">
                <a:cs typeface="Arial"/>
              </a:rPr>
              <a:t> </a:t>
            </a:r>
            <a:r>
              <a:rPr sz="1800" spc="90" dirty="0">
                <a:cs typeface="Arial"/>
              </a:rPr>
              <a:t>of</a:t>
            </a:r>
            <a:r>
              <a:rPr sz="1800" spc="55" dirty="0">
                <a:cs typeface="Arial"/>
              </a:rPr>
              <a:t> </a:t>
            </a:r>
            <a:r>
              <a:rPr sz="1800" dirty="0">
                <a:cs typeface="Arial"/>
              </a:rPr>
              <a:t>its</a:t>
            </a:r>
            <a:r>
              <a:rPr sz="1800" spc="60" dirty="0">
                <a:cs typeface="Arial"/>
              </a:rPr>
              <a:t> </a:t>
            </a:r>
            <a:r>
              <a:rPr sz="1800" spc="35" dirty="0">
                <a:cs typeface="Arial"/>
              </a:rPr>
              <a:t>type </a:t>
            </a:r>
            <a:r>
              <a:rPr sz="1800" dirty="0">
                <a:cs typeface="Arial"/>
              </a:rPr>
              <a:t>checking</a:t>
            </a:r>
            <a:r>
              <a:rPr sz="1800" spc="5" dirty="0">
                <a:cs typeface="Arial"/>
              </a:rPr>
              <a:t> </a:t>
            </a:r>
            <a:r>
              <a:rPr sz="1800" spc="60" dirty="0">
                <a:cs typeface="Arial"/>
              </a:rPr>
              <a:t>and</a:t>
            </a:r>
            <a:r>
              <a:rPr sz="1800" spc="5" dirty="0">
                <a:cs typeface="Arial"/>
              </a:rPr>
              <a:t> </a:t>
            </a:r>
            <a:r>
              <a:rPr sz="1800" dirty="0">
                <a:cs typeface="Arial"/>
              </a:rPr>
              <a:t>use</a:t>
            </a:r>
            <a:r>
              <a:rPr sz="1800" spc="15" dirty="0">
                <a:cs typeface="Arial"/>
              </a:rPr>
              <a:t> </a:t>
            </a:r>
            <a:r>
              <a:rPr sz="1800" spc="90" dirty="0">
                <a:cs typeface="Arial"/>
              </a:rPr>
              <a:t>it</a:t>
            </a:r>
            <a:r>
              <a:rPr sz="1800" spc="15" dirty="0">
                <a:cs typeface="Arial"/>
              </a:rPr>
              <a:t> </a:t>
            </a:r>
            <a:r>
              <a:rPr sz="1800" spc="105" dirty="0">
                <a:cs typeface="Arial"/>
              </a:rPr>
              <a:t>to</a:t>
            </a:r>
            <a:r>
              <a:rPr sz="1800" spc="10" dirty="0">
                <a:cs typeface="Arial"/>
              </a:rPr>
              <a:t> </a:t>
            </a:r>
            <a:r>
              <a:rPr sz="1800" spc="65" dirty="0">
                <a:cs typeface="Arial"/>
              </a:rPr>
              <a:t>identify</a:t>
            </a:r>
            <a:r>
              <a:rPr sz="1800" spc="10" dirty="0">
                <a:cs typeface="Arial"/>
              </a:rPr>
              <a:t> </a:t>
            </a:r>
            <a:r>
              <a:rPr sz="1800" dirty="0">
                <a:cs typeface="Arial"/>
              </a:rPr>
              <a:t>changes</a:t>
            </a:r>
            <a:r>
              <a:rPr sz="1800" spc="10" dirty="0">
                <a:cs typeface="Arial"/>
              </a:rPr>
              <a:t> </a:t>
            </a:r>
            <a:r>
              <a:rPr sz="1800" spc="55" dirty="0">
                <a:cs typeface="Arial"/>
              </a:rPr>
              <a:t>you</a:t>
            </a:r>
            <a:r>
              <a:rPr sz="1800" spc="10" dirty="0">
                <a:cs typeface="Arial"/>
              </a:rPr>
              <a:t> </a:t>
            </a:r>
            <a:r>
              <a:rPr sz="1800" dirty="0">
                <a:cs typeface="Arial"/>
              </a:rPr>
              <a:t>need</a:t>
            </a:r>
            <a:r>
              <a:rPr sz="1800" spc="5" dirty="0">
                <a:cs typeface="Arial"/>
              </a:rPr>
              <a:t> </a:t>
            </a:r>
            <a:r>
              <a:rPr sz="1800" spc="105" dirty="0">
                <a:cs typeface="Arial"/>
              </a:rPr>
              <a:t>to</a:t>
            </a:r>
            <a:r>
              <a:rPr sz="1800" spc="15" dirty="0">
                <a:cs typeface="Arial"/>
              </a:rPr>
              <a:t> </a:t>
            </a:r>
            <a:r>
              <a:rPr sz="1800" spc="-20" dirty="0">
                <a:cs typeface="Arial"/>
              </a:rPr>
              <a:t>make</a:t>
            </a:r>
            <a:endParaRPr sz="1800" dirty="0">
              <a:cs typeface="Arial"/>
            </a:endParaRPr>
          </a:p>
          <a:p>
            <a:pPr marL="379095" marR="300355" indent="-367030">
              <a:lnSpc>
                <a:spcPct val="114599"/>
              </a:lnSpc>
              <a:buChar char="●"/>
              <a:tabLst>
                <a:tab pos="379095" algn="l"/>
                <a:tab pos="379730" algn="l"/>
              </a:tabLst>
            </a:pPr>
            <a:r>
              <a:rPr sz="1800" dirty="0">
                <a:cs typeface="Arial"/>
              </a:rPr>
              <a:t>The</a:t>
            </a:r>
            <a:r>
              <a:rPr sz="1800" spc="-20" dirty="0">
                <a:cs typeface="Arial"/>
              </a:rPr>
              <a:t> </a:t>
            </a:r>
            <a:r>
              <a:rPr sz="1800" dirty="0">
                <a:cs typeface="Arial"/>
              </a:rPr>
              <a:t>key</a:t>
            </a:r>
            <a:r>
              <a:rPr sz="1800" spc="-25" dirty="0">
                <a:cs typeface="Arial"/>
              </a:rPr>
              <a:t> </a:t>
            </a:r>
            <a:r>
              <a:rPr sz="1800" spc="70" dirty="0">
                <a:cs typeface="Arial"/>
              </a:rPr>
              <a:t>thing</a:t>
            </a:r>
            <a:r>
              <a:rPr sz="1800" spc="-25" dirty="0">
                <a:cs typeface="Arial"/>
              </a:rPr>
              <a:t> </a:t>
            </a:r>
            <a:r>
              <a:rPr sz="1800" spc="80" dirty="0">
                <a:cs typeface="Arial"/>
              </a:rPr>
              <a:t>about</a:t>
            </a:r>
            <a:r>
              <a:rPr sz="1800" spc="-15" dirty="0">
                <a:cs typeface="Arial"/>
              </a:rPr>
              <a:t> </a:t>
            </a:r>
            <a:r>
              <a:rPr sz="1800" spc="55" dirty="0">
                <a:cs typeface="Arial"/>
              </a:rPr>
              <a:t>this</a:t>
            </a:r>
            <a:r>
              <a:rPr sz="1800" spc="-20" dirty="0">
                <a:cs typeface="Arial"/>
              </a:rPr>
              <a:t> </a:t>
            </a:r>
            <a:r>
              <a:rPr sz="1800" spc="55" dirty="0">
                <a:cs typeface="Arial"/>
              </a:rPr>
              <a:t>technique</a:t>
            </a:r>
            <a:r>
              <a:rPr sz="1800" spc="-20" dirty="0">
                <a:cs typeface="Arial"/>
              </a:rPr>
              <a:t> </a:t>
            </a:r>
            <a:r>
              <a:rPr sz="1800" dirty="0">
                <a:cs typeface="Arial"/>
              </a:rPr>
              <a:t>is</a:t>
            </a:r>
            <a:r>
              <a:rPr sz="1800" spc="-15" dirty="0">
                <a:cs typeface="Arial"/>
              </a:rPr>
              <a:t> </a:t>
            </a:r>
            <a:r>
              <a:rPr sz="1800" spc="90" dirty="0">
                <a:cs typeface="Arial"/>
              </a:rPr>
              <a:t>that</a:t>
            </a:r>
            <a:r>
              <a:rPr sz="1800" spc="-20" dirty="0">
                <a:cs typeface="Arial"/>
              </a:rPr>
              <a:t> </a:t>
            </a:r>
            <a:r>
              <a:rPr sz="1800" spc="55" dirty="0">
                <a:cs typeface="Arial"/>
              </a:rPr>
              <a:t>you</a:t>
            </a:r>
            <a:r>
              <a:rPr sz="1800" spc="-25" dirty="0">
                <a:cs typeface="Arial"/>
              </a:rPr>
              <a:t> </a:t>
            </a:r>
            <a:r>
              <a:rPr sz="1800" dirty="0">
                <a:cs typeface="Arial"/>
              </a:rPr>
              <a:t>are</a:t>
            </a:r>
            <a:r>
              <a:rPr sz="1800" spc="-15" dirty="0">
                <a:cs typeface="Arial"/>
              </a:rPr>
              <a:t> </a:t>
            </a:r>
            <a:r>
              <a:rPr sz="1800" spc="60" dirty="0">
                <a:cs typeface="Arial"/>
              </a:rPr>
              <a:t>letting</a:t>
            </a:r>
            <a:r>
              <a:rPr sz="1800" spc="-25" dirty="0">
                <a:cs typeface="Arial"/>
              </a:rPr>
              <a:t> </a:t>
            </a:r>
            <a:r>
              <a:rPr sz="1800" spc="75" dirty="0">
                <a:cs typeface="Arial"/>
              </a:rPr>
              <a:t>the</a:t>
            </a:r>
            <a:r>
              <a:rPr sz="1800" spc="-20" dirty="0">
                <a:cs typeface="Arial"/>
              </a:rPr>
              <a:t> </a:t>
            </a:r>
            <a:r>
              <a:rPr sz="1800" spc="50" dirty="0">
                <a:cs typeface="Arial"/>
              </a:rPr>
              <a:t>compiler </a:t>
            </a:r>
            <a:r>
              <a:rPr sz="1800" dirty="0">
                <a:cs typeface="Arial"/>
              </a:rPr>
              <a:t>guide</a:t>
            </a:r>
            <a:r>
              <a:rPr sz="1800" spc="25" dirty="0">
                <a:cs typeface="Arial"/>
              </a:rPr>
              <a:t> </a:t>
            </a:r>
            <a:r>
              <a:rPr sz="1800" spc="55" dirty="0">
                <a:cs typeface="Arial"/>
              </a:rPr>
              <a:t>you</a:t>
            </a:r>
            <a:r>
              <a:rPr sz="1800" spc="25" dirty="0">
                <a:cs typeface="Arial"/>
              </a:rPr>
              <a:t> </a:t>
            </a:r>
            <a:r>
              <a:rPr sz="1800" spc="85" dirty="0">
                <a:cs typeface="Arial"/>
              </a:rPr>
              <a:t>toward</a:t>
            </a:r>
            <a:r>
              <a:rPr sz="1800" spc="20" dirty="0">
                <a:cs typeface="Arial"/>
              </a:rPr>
              <a:t> </a:t>
            </a:r>
            <a:r>
              <a:rPr sz="1800" spc="75" dirty="0">
                <a:cs typeface="Arial"/>
              </a:rPr>
              <a:t>the</a:t>
            </a:r>
            <a:r>
              <a:rPr sz="1800" spc="30" dirty="0">
                <a:cs typeface="Arial"/>
              </a:rPr>
              <a:t> </a:t>
            </a:r>
            <a:r>
              <a:rPr sz="1800" dirty="0">
                <a:cs typeface="Arial"/>
              </a:rPr>
              <a:t>changes</a:t>
            </a:r>
            <a:r>
              <a:rPr sz="1800" spc="25" dirty="0">
                <a:cs typeface="Arial"/>
              </a:rPr>
              <a:t> </a:t>
            </a:r>
            <a:r>
              <a:rPr sz="1800" spc="55" dirty="0">
                <a:cs typeface="Arial"/>
              </a:rPr>
              <a:t>you</a:t>
            </a:r>
            <a:r>
              <a:rPr sz="1800" spc="25" dirty="0">
                <a:cs typeface="Arial"/>
              </a:rPr>
              <a:t> </a:t>
            </a:r>
            <a:r>
              <a:rPr sz="1800" dirty="0">
                <a:cs typeface="Arial"/>
              </a:rPr>
              <a:t>need</a:t>
            </a:r>
            <a:r>
              <a:rPr sz="1800" spc="20" dirty="0">
                <a:cs typeface="Arial"/>
              </a:rPr>
              <a:t> </a:t>
            </a:r>
            <a:r>
              <a:rPr sz="1800" spc="105" dirty="0">
                <a:cs typeface="Arial"/>
              </a:rPr>
              <a:t>to</a:t>
            </a:r>
            <a:r>
              <a:rPr sz="1800" spc="30" dirty="0">
                <a:cs typeface="Arial"/>
              </a:rPr>
              <a:t> </a:t>
            </a:r>
            <a:r>
              <a:rPr sz="1800" spc="-10" dirty="0">
                <a:cs typeface="Arial"/>
              </a:rPr>
              <a:t>make.</a:t>
            </a:r>
            <a:endParaRPr sz="1800" dirty="0">
              <a:cs typeface="Arial"/>
            </a:endParaRPr>
          </a:p>
          <a:p>
            <a:pPr marL="379095" indent="-367030">
              <a:lnSpc>
                <a:spcPct val="100000"/>
              </a:lnSpc>
              <a:spcBef>
                <a:spcPts val="310"/>
              </a:spcBef>
              <a:buChar char="●"/>
              <a:tabLst>
                <a:tab pos="379095" algn="l"/>
                <a:tab pos="379730" algn="l"/>
              </a:tabLst>
            </a:pPr>
            <a:r>
              <a:rPr sz="1800" dirty="0">
                <a:cs typeface="Arial"/>
              </a:rPr>
              <a:t>Lean</a:t>
            </a:r>
            <a:r>
              <a:rPr sz="1800" spc="5" dirty="0">
                <a:cs typeface="Arial"/>
              </a:rPr>
              <a:t> </a:t>
            </a:r>
            <a:r>
              <a:rPr sz="1800" spc="90" dirty="0">
                <a:cs typeface="Arial"/>
              </a:rPr>
              <a:t>on</a:t>
            </a:r>
            <a:r>
              <a:rPr sz="1800" dirty="0">
                <a:cs typeface="Arial"/>
              </a:rPr>
              <a:t> </a:t>
            </a:r>
            <a:r>
              <a:rPr sz="1800" spc="75" dirty="0">
                <a:cs typeface="Arial"/>
              </a:rPr>
              <a:t>the</a:t>
            </a:r>
            <a:r>
              <a:rPr sz="1800" spc="15" dirty="0">
                <a:cs typeface="Arial"/>
              </a:rPr>
              <a:t> </a:t>
            </a:r>
            <a:r>
              <a:rPr sz="1800" spc="45" dirty="0">
                <a:cs typeface="Arial"/>
              </a:rPr>
              <a:t>Compiler</a:t>
            </a:r>
            <a:r>
              <a:rPr sz="1800" spc="10" dirty="0">
                <a:cs typeface="Arial"/>
              </a:rPr>
              <a:t> </a:t>
            </a:r>
            <a:r>
              <a:rPr sz="1800" dirty="0">
                <a:cs typeface="Arial"/>
              </a:rPr>
              <a:t>involves</a:t>
            </a:r>
            <a:r>
              <a:rPr sz="1800" spc="10" dirty="0">
                <a:cs typeface="Arial"/>
              </a:rPr>
              <a:t> </a:t>
            </a:r>
            <a:r>
              <a:rPr sz="1800" spc="100" dirty="0">
                <a:cs typeface="Arial"/>
              </a:rPr>
              <a:t>two</a:t>
            </a:r>
            <a:r>
              <a:rPr sz="1800" spc="10" dirty="0">
                <a:cs typeface="Arial"/>
              </a:rPr>
              <a:t> </a:t>
            </a:r>
            <a:r>
              <a:rPr sz="1800" spc="-10" dirty="0">
                <a:cs typeface="Arial"/>
              </a:rPr>
              <a:t>steps:</a:t>
            </a:r>
            <a:endParaRPr sz="1800" dirty="0">
              <a:cs typeface="Arial"/>
            </a:endParaRPr>
          </a:p>
          <a:p>
            <a:pPr marL="629920" lvl="1" indent="-250825">
              <a:lnSpc>
                <a:spcPct val="100000"/>
              </a:lnSpc>
              <a:spcBef>
                <a:spcPts val="1889"/>
              </a:spcBef>
              <a:buAutoNum type="arabicPeriod"/>
              <a:tabLst>
                <a:tab pos="629920" algn="l"/>
              </a:tabLst>
            </a:pPr>
            <a:r>
              <a:rPr sz="1800" dirty="0">
                <a:cs typeface="Arial"/>
              </a:rPr>
              <a:t>Altering</a:t>
            </a:r>
            <a:r>
              <a:rPr sz="1800" spc="114" dirty="0">
                <a:cs typeface="Arial"/>
              </a:rPr>
              <a:t> </a:t>
            </a:r>
            <a:r>
              <a:rPr sz="1800" dirty="0">
                <a:cs typeface="Arial"/>
              </a:rPr>
              <a:t>a</a:t>
            </a:r>
            <a:r>
              <a:rPr sz="1800" spc="120" dirty="0">
                <a:cs typeface="Arial"/>
              </a:rPr>
              <a:t> </a:t>
            </a:r>
            <a:r>
              <a:rPr sz="1800" dirty="0">
                <a:cs typeface="Arial"/>
              </a:rPr>
              <a:t>declaration</a:t>
            </a:r>
            <a:r>
              <a:rPr sz="1800" spc="114" dirty="0">
                <a:cs typeface="Arial"/>
              </a:rPr>
              <a:t> </a:t>
            </a:r>
            <a:r>
              <a:rPr sz="1800" spc="105" dirty="0">
                <a:cs typeface="Arial"/>
              </a:rPr>
              <a:t>to</a:t>
            </a:r>
            <a:r>
              <a:rPr sz="1800" spc="120" dirty="0">
                <a:cs typeface="Arial"/>
              </a:rPr>
              <a:t> </a:t>
            </a:r>
            <a:r>
              <a:rPr sz="1800" dirty="0">
                <a:cs typeface="Arial"/>
              </a:rPr>
              <a:t>cause</a:t>
            </a:r>
            <a:r>
              <a:rPr sz="1800" spc="125" dirty="0">
                <a:cs typeface="Arial"/>
              </a:rPr>
              <a:t> </a:t>
            </a:r>
            <a:r>
              <a:rPr sz="1800" spc="50" dirty="0">
                <a:cs typeface="Arial"/>
              </a:rPr>
              <a:t>compile</a:t>
            </a:r>
            <a:r>
              <a:rPr sz="1800" spc="120" dirty="0">
                <a:cs typeface="Arial"/>
              </a:rPr>
              <a:t> </a:t>
            </a:r>
            <a:r>
              <a:rPr sz="1800" spc="55" dirty="0">
                <a:cs typeface="Arial"/>
              </a:rPr>
              <a:t>errors</a:t>
            </a:r>
            <a:endParaRPr sz="1800" dirty="0">
              <a:cs typeface="Arial"/>
            </a:endParaRPr>
          </a:p>
          <a:p>
            <a:pPr marL="629920" lvl="1" indent="-250825">
              <a:lnSpc>
                <a:spcPct val="100000"/>
              </a:lnSpc>
              <a:spcBef>
                <a:spcPts val="1889"/>
              </a:spcBef>
              <a:buAutoNum type="arabicPeriod"/>
              <a:tabLst>
                <a:tab pos="629920" algn="l"/>
              </a:tabLst>
            </a:pPr>
            <a:r>
              <a:rPr sz="1800" dirty="0">
                <a:cs typeface="Arial"/>
              </a:rPr>
              <a:t>Navigating</a:t>
            </a:r>
            <a:r>
              <a:rPr sz="1800" spc="60" dirty="0">
                <a:cs typeface="Arial"/>
              </a:rPr>
              <a:t> </a:t>
            </a:r>
            <a:r>
              <a:rPr sz="1800" spc="105" dirty="0">
                <a:cs typeface="Arial"/>
              </a:rPr>
              <a:t>to</a:t>
            </a:r>
            <a:r>
              <a:rPr sz="1800" spc="70" dirty="0">
                <a:cs typeface="Arial"/>
              </a:rPr>
              <a:t> </a:t>
            </a:r>
            <a:r>
              <a:rPr sz="1800" spc="50" dirty="0">
                <a:cs typeface="Arial"/>
              </a:rPr>
              <a:t>those</a:t>
            </a:r>
            <a:r>
              <a:rPr sz="1800" spc="70" dirty="0">
                <a:cs typeface="Arial"/>
              </a:rPr>
              <a:t> </a:t>
            </a:r>
            <a:r>
              <a:rPr sz="1800" spc="65" dirty="0">
                <a:cs typeface="Arial"/>
              </a:rPr>
              <a:t>errors</a:t>
            </a:r>
            <a:r>
              <a:rPr sz="1800" spc="70" dirty="0">
                <a:cs typeface="Arial"/>
              </a:rPr>
              <a:t> </a:t>
            </a:r>
            <a:r>
              <a:rPr sz="1800" spc="60" dirty="0">
                <a:cs typeface="Arial"/>
              </a:rPr>
              <a:t>and</a:t>
            </a:r>
            <a:r>
              <a:rPr sz="1800" spc="65" dirty="0">
                <a:cs typeface="Arial"/>
              </a:rPr>
              <a:t> </a:t>
            </a:r>
            <a:r>
              <a:rPr sz="1800" dirty="0">
                <a:cs typeface="Arial"/>
              </a:rPr>
              <a:t>making</a:t>
            </a:r>
            <a:r>
              <a:rPr sz="1800" spc="65" dirty="0">
                <a:cs typeface="Arial"/>
              </a:rPr>
              <a:t> </a:t>
            </a:r>
            <a:r>
              <a:rPr sz="1800" spc="-10" dirty="0">
                <a:cs typeface="Arial"/>
              </a:rPr>
              <a:t>changes.</a:t>
            </a:r>
            <a:endParaRPr sz="1800" dirty="0">
              <a:cs typeface="Arial"/>
            </a:endParaRPr>
          </a:p>
        </p:txBody>
      </p:sp>
      <p:sp>
        <p:nvSpPr>
          <p:cNvPr id="5" name="TextBox 4">
            <a:extLst>
              <a:ext uri="{FF2B5EF4-FFF2-40B4-BE49-F238E27FC236}">
                <a16:creationId xmlns:a16="http://schemas.microsoft.com/office/drawing/2014/main" id="{1C8F57CE-74E1-44A8-8466-786895F01527}"/>
              </a:ext>
            </a:extLst>
          </p:cNvPr>
          <p:cNvSpPr txBox="1"/>
          <p:nvPr/>
        </p:nvSpPr>
        <p:spPr>
          <a:xfrm>
            <a:off x="685800" y="1333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Lean on the Compiler</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5249" y="1290200"/>
            <a:ext cx="8287751" cy="2284599"/>
          </a:xfrm>
          <a:prstGeom prst="rect">
            <a:avLst/>
          </a:prstGeom>
        </p:spPr>
        <p:txBody>
          <a:bodyPr vert="horz" wrap="square" lIns="0" tIns="52704" rIns="0" bIns="0" rtlCol="0">
            <a:spAutoFit/>
          </a:bodyPr>
          <a:lstStyle/>
          <a:p>
            <a:pPr marL="379095" indent="-367030">
              <a:lnSpc>
                <a:spcPct val="100000"/>
              </a:lnSpc>
              <a:spcBef>
                <a:spcPts val="414"/>
              </a:spcBef>
              <a:buChar char="●"/>
              <a:tabLst>
                <a:tab pos="379095" algn="l"/>
                <a:tab pos="379730" algn="l"/>
              </a:tabLst>
            </a:pPr>
            <a:r>
              <a:rPr sz="2800" dirty="0">
                <a:cs typeface="Arial"/>
              </a:rPr>
              <a:t>Increases</a:t>
            </a:r>
            <a:r>
              <a:rPr sz="2800" spc="65" dirty="0">
                <a:cs typeface="Arial"/>
              </a:rPr>
              <a:t> </a:t>
            </a:r>
            <a:r>
              <a:rPr sz="2800" spc="55" dirty="0">
                <a:cs typeface="Arial"/>
              </a:rPr>
              <a:t>quality</a:t>
            </a:r>
            <a:r>
              <a:rPr sz="2800" spc="65" dirty="0">
                <a:cs typeface="Arial"/>
              </a:rPr>
              <a:t> </a:t>
            </a:r>
            <a:r>
              <a:rPr sz="2800" spc="60" dirty="0">
                <a:cs typeface="Arial"/>
              </a:rPr>
              <a:t>and</a:t>
            </a:r>
            <a:r>
              <a:rPr sz="2800" spc="65" dirty="0">
                <a:cs typeface="Arial"/>
              </a:rPr>
              <a:t> </a:t>
            </a:r>
            <a:r>
              <a:rPr sz="2800" dirty="0">
                <a:cs typeface="Arial"/>
              </a:rPr>
              <a:t>spreads</a:t>
            </a:r>
            <a:r>
              <a:rPr sz="2800" spc="70" dirty="0">
                <a:cs typeface="Arial"/>
              </a:rPr>
              <a:t> </a:t>
            </a:r>
            <a:r>
              <a:rPr sz="2800" dirty="0">
                <a:cs typeface="Arial"/>
              </a:rPr>
              <a:t>knowledge</a:t>
            </a:r>
            <a:r>
              <a:rPr sz="2800" spc="70" dirty="0">
                <a:cs typeface="Arial"/>
              </a:rPr>
              <a:t> </a:t>
            </a:r>
            <a:r>
              <a:rPr sz="2800" spc="80" dirty="0">
                <a:cs typeface="Arial"/>
              </a:rPr>
              <a:t>around</a:t>
            </a:r>
            <a:r>
              <a:rPr sz="2800" spc="60" dirty="0">
                <a:cs typeface="Arial"/>
              </a:rPr>
              <a:t> </a:t>
            </a:r>
            <a:r>
              <a:rPr sz="2800" dirty="0">
                <a:cs typeface="Arial"/>
              </a:rPr>
              <a:t>a</a:t>
            </a:r>
            <a:r>
              <a:rPr sz="2800" spc="70" dirty="0">
                <a:cs typeface="Arial"/>
              </a:rPr>
              <a:t> </a:t>
            </a:r>
            <a:r>
              <a:rPr sz="2800" spc="50" dirty="0">
                <a:cs typeface="Arial"/>
              </a:rPr>
              <a:t>team</a:t>
            </a:r>
            <a:endParaRPr sz="2800" dirty="0">
              <a:cs typeface="Arial"/>
            </a:endParaRPr>
          </a:p>
          <a:p>
            <a:pPr marL="379095" indent="-367030">
              <a:lnSpc>
                <a:spcPct val="100000"/>
              </a:lnSpc>
              <a:spcBef>
                <a:spcPts val="315"/>
              </a:spcBef>
              <a:buChar char="●"/>
              <a:tabLst>
                <a:tab pos="379095" algn="l"/>
                <a:tab pos="379730" algn="l"/>
              </a:tabLst>
            </a:pPr>
            <a:r>
              <a:rPr sz="2800" dirty="0">
                <a:cs typeface="Arial"/>
              </a:rPr>
              <a:t>Great</a:t>
            </a:r>
            <a:r>
              <a:rPr sz="2800" spc="150" dirty="0">
                <a:cs typeface="Arial"/>
              </a:rPr>
              <a:t> </a:t>
            </a:r>
            <a:r>
              <a:rPr sz="2800" spc="105" dirty="0">
                <a:cs typeface="Arial"/>
              </a:rPr>
              <a:t>to</a:t>
            </a:r>
            <a:r>
              <a:rPr sz="2800" spc="150" dirty="0">
                <a:cs typeface="Arial"/>
              </a:rPr>
              <a:t> </a:t>
            </a:r>
            <a:r>
              <a:rPr sz="2800" spc="85" dirty="0">
                <a:cs typeface="Arial"/>
              </a:rPr>
              <a:t>do</a:t>
            </a:r>
            <a:r>
              <a:rPr sz="2800" spc="150" dirty="0">
                <a:cs typeface="Arial"/>
              </a:rPr>
              <a:t> </a:t>
            </a:r>
            <a:r>
              <a:rPr sz="2800" spc="65" dirty="0">
                <a:cs typeface="Arial"/>
              </a:rPr>
              <a:t>when</a:t>
            </a:r>
            <a:r>
              <a:rPr sz="2800" spc="145" dirty="0">
                <a:cs typeface="Arial"/>
              </a:rPr>
              <a:t> </a:t>
            </a:r>
            <a:r>
              <a:rPr sz="2800" dirty="0">
                <a:cs typeface="Arial"/>
              </a:rPr>
              <a:t>using</a:t>
            </a:r>
            <a:r>
              <a:rPr sz="2800" spc="145" dirty="0">
                <a:cs typeface="Arial"/>
              </a:rPr>
              <a:t> </a:t>
            </a:r>
            <a:r>
              <a:rPr sz="2800" dirty="0">
                <a:cs typeface="Arial"/>
              </a:rPr>
              <a:t>dependency-breaking</a:t>
            </a:r>
            <a:r>
              <a:rPr sz="2800" spc="140" dirty="0">
                <a:cs typeface="Arial"/>
              </a:rPr>
              <a:t> </a:t>
            </a:r>
            <a:r>
              <a:rPr sz="2800" spc="-10" dirty="0">
                <a:cs typeface="Arial"/>
              </a:rPr>
              <a:t>techniques</a:t>
            </a:r>
            <a:endParaRPr sz="2800" dirty="0">
              <a:cs typeface="Arial"/>
            </a:endParaRPr>
          </a:p>
          <a:p>
            <a:pPr marL="379095" indent="-367030">
              <a:lnSpc>
                <a:spcPct val="100000"/>
              </a:lnSpc>
              <a:spcBef>
                <a:spcPts val="315"/>
              </a:spcBef>
              <a:buChar char="●"/>
              <a:tabLst>
                <a:tab pos="379095" algn="l"/>
                <a:tab pos="379730" algn="l"/>
              </a:tabLst>
            </a:pPr>
            <a:r>
              <a:rPr sz="2800" dirty="0">
                <a:cs typeface="Arial"/>
              </a:rPr>
              <a:t>A</a:t>
            </a:r>
            <a:r>
              <a:rPr sz="2800" spc="-5" dirty="0">
                <a:cs typeface="Arial"/>
              </a:rPr>
              <a:t> </a:t>
            </a:r>
            <a:r>
              <a:rPr sz="2800" dirty="0">
                <a:cs typeface="Arial"/>
              </a:rPr>
              <a:t>second</a:t>
            </a:r>
            <a:r>
              <a:rPr sz="2800" spc="-5" dirty="0">
                <a:cs typeface="Arial"/>
              </a:rPr>
              <a:t> </a:t>
            </a:r>
            <a:r>
              <a:rPr sz="2800" dirty="0">
                <a:cs typeface="Arial"/>
              </a:rPr>
              <a:t>set</a:t>
            </a:r>
            <a:r>
              <a:rPr sz="2800" spc="5" dirty="0">
                <a:cs typeface="Arial"/>
              </a:rPr>
              <a:t> </a:t>
            </a:r>
            <a:r>
              <a:rPr sz="2800" spc="90" dirty="0">
                <a:cs typeface="Arial"/>
              </a:rPr>
              <a:t>of</a:t>
            </a:r>
            <a:r>
              <a:rPr sz="2800" spc="-5" dirty="0">
                <a:cs typeface="Arial"/>
              </a:rPr>
              <a:t> </a:t>
            </a:r>
            <a:r>
              <a:rPr sz="2800" dirty="0">
                <a:cs typeface="Arial"/>
              </a:rPr>
              <a:t>eyes</a:t>
            </a:r>
            <a:r>
              <a:rPr sz="2800" spc="5" dirty="0">
                <a:cs typeface="Arial"/>
              </a:rPr>
              <a:t> </a:t>
            </a:r>
            <a:r>
              <a:rPr sz="2800" dirty="0">
                <a:cs typeface="Arial"/>
              </a:rPr>
              <a:t>always </a:t>
            </a:r>
            <a:r>
              <a:rPr sz="2800" spc="-10" dirty="0">
                <a:cs typeface="Arial"/>
              </a:rPr>
              <a:t>helps</a:t>
            </a:r>
            <a:endParaRPr sz="2800" dirty="0">
              <a:cs typeface="Arial"/>
            </a:endParaRPr>
          </a:p>
        </p:txBody>
      </p:sp>
      <p:sp>
        <p:nvSpPr>
          <p:cNvPr id="5" name="TextBox 4">
            <a:extLst>
              <a:ext uri="{FF2B5EF4-FFF2-40B4-BE49-F238E27FC236}">
                <a16:creationId xmlns:a16="http://schemas.microsoft.com/office/drawing/2014/main" id="{33EB8E00-AB64-40FE-A10E-45E05C648F48}"/>
              </a:ext>
            </a:extLst>
          </p:cNvPr>
          <p:cNvSpPr txBox="1"/>
          <p:nvPr/>
        </p:nvSpPr>
        <p:spPr>
          <a:xfrm>
            <a:off x="762000" y="1333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Pair Programming</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875620" y="841772"/>
            <a:ext cx="4665209" cy="1790700"/>
          </a:xfrm>
        </p:spPr>
        <p:txBody>
          <a:bodyPr/>
          <a:lstStyle/>
          <a:p>
            <a:r>
              <a:rPr lang="en-US" dirty="0"/>
              <a:t>Chapter 24</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875620" y="2701529"/>
            <a:ext cx="4665208" cy="1685414"/>
          </a:xfrm>
        </p:spPr>
        <p:txBody>
          <a:bodyPr>
            <a:normAutofit/>
          </a:bodyPr>
          <a:lstStyle/>
          <a:p>
            <a:r>
              <a:rPr lang="en-US" dirty="0"/>
              <a:t>We Feel Overwhelmed. It Isn’t Going to Get Any Better</a:t>
            </a:r>
          </a:p>
          <a:p>
            <a:endParaRPr lang="en-US" dirty="0"/>
          </a:p>
        </p:txBody>
      </p:sp>
    </p:spTree>
    <p:extLst>
      <p:ext uri="{BB962C8B-B14F-4D97-AF65-F5344CB8AC3E}">
        <p14:creationId xmlns:p14="http://schemas.microsoft.com/office/powerpoint/2010/main" val="63162315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5249" y="1276158"/>
            <a:ext cx="7799705" cy="3538918"/>
          </a:xfrm>
          <a:prstGeom prst="rect">
            <a:avLst/>
          </a:prstGeom>
        </p:spPr>
        <p:txBody>
          <a:bodyPr vert="horz" wrap="square" lIns="0" tIns="66675" rIns="0" bIns="0" rtlCol="0">
            <a:spAutoFit/>
          </a:bodyPr>
          <a:lstStyle/>
          <a:p>
            <a:pPr marL="379095" indent="-367030">
              <a:lnSpc>
                <a:spcPct val="100000"/>
              </a:lnSpc>
              <a:spcBef>
                <a:spcPts val="525"/>
              </a:spcBef>
              <a:buChar char="●"/>
              <a:tabLst>
                <a:tab pos="379095" algn="l"/>
                <a:tab pos="379730" algn="l"/>
              </a:tabLst>
            </a:pPr>
            <a:r>
              <a:rPr sz="2400" dirty="0">
                <a:cs typeface="Arial"/>
              </a:rPr>
              <a:t>Creating</a:t>
            </a:r>
            <a:r>
              <a:rPr sz="2400" spc="25" dirty="0">
                <a:cs typeface="Arial"/>
              </a:rPr>
              <a:t> </a:t>
            </a:r>
            <a:r>
              <a:rPr sz="2400" dirty="0">
                <a:cs typeface="Arial"/>
              </a:rPr>
              <a:t>a</a:t>
            </a:r>
            <a:r>
              <a:rPr sz="2400" spc="45" dirty="0">
                <a:cs typeface="Arial"/>
              </a:rPr>
              <a:t> </a:t>
            </a:r>
            <a:r>
              <a:rPr sz="2400" spc="60" dirty="0">
                <a:cs typeface="Arial"/>
              </a:rPr>
              <a:t>new</a:t>
            </a:r>
            <a:r>
              <a:rPr sz="2400" spc="35" dirty="0">
                <a:cs typeface="Arial"/>
              </a:rPr>
              <a:t> </a:t>
            </a:r>
            <a:r>
              <a:rPr sz="2400" dirty="0">
                <a:cs typeface="Arial"/>
              </a:rPr>
              <a:t>system</a:t>
            </a:r>
            <a:r>
              <a:rPr sz="2400" spc="45" dirty="0">
                <a:cs typeface="Arial"/>
              </a:rPr>
              <a:t> </a:t>
            </a:r>
            <a:r>
              <a:rPr sz="2400" dirty="0">
                <a:cs typeface="Arial"/>
              </a:rPr>
              <a:t>is</a:t>
            </a:r>
            <a:r>
              <a:rPr sz="2400" spc="40" dirty="0">
                <a:cs typeface="Arial"/>
              </a:rPr>
              <a:t> </a:t>
            </a:r>
            <a:r>
              <a:rPr sz="2400" spc="100" dirty="0">
                <a:cs typeface="Arial"/>
              </a:rPr>
              <a:t>not</a:t>
            </a:r>
            <a:r>
              <a:rPr sz="2400" spc="45" dirty="0">
                <a:cs typeface="Arial"/>
              </a:rPr>
              <a:t> </a:t>
            </a:r>
            <a:r>
              <a:rPr sz="2400" dirty="0">
                <a:cs typeface="Arial"/>
              </a:rPr>
              <a:t>always</a:t>
            </a:r>
            <a:r>
              <a:rPr sz="2400" spc="40" dirty="0">
                <a:cs typeface="Arial"/>
              </a:rPr>
              <a:t> </a:t>
            </a:r>
            <a:r>
              <a:rPr sz="2400" spc="75" dirty="0">
                <a:cs typeface="Arial"/>
              </a:rPr>
              <a:t>the</a:t>
            </a:r>
            <a:r>
              <a:rPr sz="2400" spc="45" dirty="0">
                <a:cs typeface="Arial"/>
              </a:rPr>
              <a:t> </a:t>
            </a:r>
            <a:r>
              <a:rPr sz="2400" dirty="0">
                <a:cs typeface="Arial"/>
              </a:rPr>
              <a:t>best</a:t>
            </a:r>
            <a:r>
              <a:rPr sz="2400" spc="45" dirty="0">
                <a:cs typeface="Arial"/>
              </a:rPr>
              <a:t> </a:t>
            </a:r>
            <a:r>
              <a:rPr sz="2400" spc="60" dirty="0">
                <a:cs typeface="Arial"/>
              </a:rPr>
              <a:t>thing</a:t>
            </a:r>
            <a:endParaRPr sz="2400" dirty="0">
              <a:cs typeface="Arial"/>
            </a:endParaRPr>
          </a:p>
          <a:p>
            <a:pPr marL="836294" marR="5080" lvl="1" indent="-336550">
              <a:lnSpc>
                <a:spcPct val="116100"/>
              </a:lnSpc>
              <a:spcBef>
                <a:spcPts val="60"/>
              </a:spcBef>
              <a:buChar char="○"/>
              <a:tabLst>
                <a:tab pos="836294" algn="l"/>
                <a:tab pos="836930" algn="l"/>
              </a:tabLst>
            </a:pPr>
            <a:r>
              <a:rPr dirty="0">
                <a:cs typeface="Arial"/>
              </a:rPr>
              <a:t>Separating</a:t>
            </a:r>
            <a:r>
              <a:rPr spc="35" dirty="0">
                <a:cs typeface="Arial"/>
              </a:rPr>
              <a:t> </a:t>
            </a:r>
            <a:r>
              <a:rPr dirty="0">
                <a:cs typeface="Arial"/>
              </a:rPr>
              <a:t>a</a:t>
            </a:r>
            <a:r>
              <a:rPr spc="35" dirty="0">
                <a:cs typeface="Arial"/>
              </a:rPr>
              <a:t> </a:t>
            </a:r>
            <a:r>
              <a:rPr spc="50" dirty="0">
                <a:cs typeface="Arial"/>
              </a:rPr>
              <a:t>team</a:t>
            </a:r>
            <a:r>
              <a:rPr spc="35" dirty="0">
                <a:cs typeface="Arial"/>
              </a:rPr>
              <a:t> </a:t>
            </a:r>
            <a:r>
              <a:rPr dirty="0">
                <a:cs typeface="Arial"/>
              </a:rPr>
              <a:t>and</a:t>
            </a:r>
            <a:r>
              <a:rPr spc="35" dirty="0">
                <a:cs typeface="Arial"/>
              </a:rPr>
              <a:t> </a:t>
            </a:r>
            <a:r>
              <a:rPr dirty="0">
                <a:cs typeface="Arial"/>
              </a:rPr>
              <a:t>making</a:t>
            </a:r>
            <a:r>
              <a:rPr spc="35" dirty="0">
                <a:cs typeface="Arial"/>
              </a:rPr>
              <a:t> </a:t>
            </a:r>
            <a:r>
              <a:rPr dirty="0">
                <a:cs typeface="Arial"/>
              </a:rPr>
              <a:t>one</a:t>
            </a:r>
            <a:r>
              <a:rPr spc="35" dirty="0">
                <a:cs typeface="Arial"/>
              </a:rPr>
              <a:t> </a:t>
            </a:r>
            <a:r>
              <a:rPr spc="60" dirty="0">
                <a:cs typeface="Arial"/>
              </a:rPr>
              <a:t>work</a:t>
            </a:r>
            <a:r>
              <a:rPr spc="35" dirty="0">
                <a:cs typeface="Arial"/>
              </a:rPr>
              <a:t> </a:t>
            </a:r>
            <a:r>
              <a:rPr spc="70" dirty="0">
                <a:cs typeface="Arial"/>
              </a:rPr>
              <a:t>on</a:t>
            </a:r>
            <a:r>
              <a:rPr spc="35" dirty="0">
                <a:cs typeface="Arial"/>
              </a:rPr>
              <a:t> </a:t>
            </a:r>
            <a:r>
              <a:rPr spc="55" dirty="0">
                <a:cs typeface="Arial"/>
              </a:rPr>
              <a:t>the</a:t>
            </a:r>
            <a:r>
              <a:rPr spc="40" dirty="0">
                <a:cs typeface="Arial"/>
              </a:rPr>
              <a:t> </a:t>
            </a:r>
            <a:r>
              <a:rPr spc="55" dirty="0">
                <a:cs typeface="Arial"/>
              </a:rPr>
              <a:t>old</a:t>
            </a:r>
            <a:r>
              <a:rPr spc="35" dirty="0">
                <a:cs typeface="Arial"/>
              </a:rPr>
              <a:t> </a:t>
            </a:r>
            <a:r>
              <a:rPr dirty="0">
                <a:cs typeface="Arial"/>
              </a:rPr>
              <a:t>and</a:t>
            </a:r>
            <a:r>
              <a:rPr spc="35" dirty="0">
                <a:cs typeface="Arial"/>
              </a:rPr>
              <a:t> </a:t>
            </a:r>
            <a:r>
              <a:rPr spc="55" dirty="0">
                <a:cs typeface="Arial"/>
              </a:rPr>
              <a:t>the</a:t>
            </a:r>
            <a:r>
              <a:rPr spc="35" dirty="0">
                <a:cs typeface="Arial"/>
              </a:rPr>
              <a:t> </a:t>
            </a:r>
            <a:r>
              <a:rPr spc="65" dirty="0">
                <a:cs typeface="Arial"/>
              </a:rPr>
              <a:t>other</a:t>
            </a:r>
            <a:r>
              <a:rPr spc="35" dirty="0">
                <a:cs typeface="Arial"/>
              </a:rPr>
              <a:t> </a:t>
            </a:r>
            <a:r>
              <a:rPr spc="70" dirty="0">
                <a:cs typeface="Arial"/>
              </a:rPr>
              <a:t>on</a:t>
            </a:r>
            <a:r>
              <a:rPr spc="35" dirty="0">
                <a:cs typeface="Arial"/>
              </a:rPr>
              <a:t> </a:t>
            </a:r>
            <a:r>
              <a:rPr spc="55" dirty="0">
                <a:cs typeface="Arial"/>
              </a:rPr>
              <a:t>the</a:t>
            </a:r>
            <a:r>
              <a:rPr spc="35" dirty="0">
                <a:cs typeface="Arial"/>
              </a:rPr>
              <a:t> </a:t>
            </a:r>
            <a:r>
              <a:rPr dirty="0">
                <a:cs typeface="Arial"/>
              </a:rPr>
              <a:t>new</a:t>
            </a:r>
            <a:r>
              <a:rPr spc="35" dirty="0">
                <a:cs typeface="Arial"/>
              </a:rPr>
              <a:t> </a:t>
            </a:r>
            <a:r>
              <a:rPr spc="-10" dirty="0">
                <a:cs typeface="Arial"/>
              </a:rPr>
              <a:t>places </a:t>
            </a:r>
            <a:r>
              <a:rPr dirty="0">
                <a:cs typeface="Arial"/>
              </a:rPr>
              <a:t>stress </a:t>
            </a:r>
            <a:r>
              <a:rPr spc="70" dirty="0">
                <a:cs typeface="Arial"/>
              </a:rPr>
              <a:t>on</a:t>
            </a:r>
            <a:r>
              <a:rPr spc="5" dirty="0">
                <a:cs typeface="Arial"/>
              </a:rPr>
              <a:t> </a:t>
            </a:r>
            <a:r>
              <a:rPr spc="75" dirty="0">
                <a:cs typeface="Arial"/>
              </a:rPr>
              <a:t>both</a:t>
            </a:r>
            <a:r>
              <a:rPr spc="5" dirty="0">
                <a:cs typeface="Arial"/>
              </a:rPr>
              <a:t> </a:t>
            </a:r>
            <a:r>
              <a:rPr spc="-10" dirty="0">
                <a:cs typeface="Arial"/>
              </a:rPr>
              <a:t>teams</a:t>
            </a:r>
            <a:endParaRPr dirty="0">
              <a:cs typeface="Arial"/>
            </a:endParaRPr>
          </a:p>
          <a:p>
            <a:pPr marL="379095" indent="-367030">
              <a:lnSpc>
                <a:spcPct val="100000"/>
              </a:lnSpc>
              <a:spcBef>
                <a:spcPts val="254"/>
              </a:spcBef>
              <a:buChar char="●"/>
              <a:tabLst>
                <a:tab pos="379095" algn="l"/>
                <a:tab pos="379730" algn="l"/>
              </a:tabLst>
            </a:pPr>
            <a:r>
              <a:rPr sz="2400" dirty="0">
                <a:cs typeface="Arial"/>
              </a:rPr>
              <a:t>The</a:t>
            </a:r>
            <a:r>
              <a:rPr sz="2400" spc="25" dirty="0">
                <a:cs typeface="Arial"/>
              </a:rPr>
              <a:t> </a:t>
            </a:r>
            <a:r>
              <a:rPr sz="2400" dirty="0">
                <a:cs typeface="Arial"/>
              </a:rPr>
              <a:t>grass</a:t>
            </a:r>
            <a:r>
              <a:rPr sz="2400" spc="30" dirty="0">
                <a:cs typeface="Arial"/>
              </a:rPr>
              <a:t> </a:t>
            </a:r>
            <a:r>
              <a:rPr sz="2400" dirty="0">
                <a:cs typeface="Arial"/>
              </a:rPr>
              <a:t>is</a:t>
            </a:r>
            <a:r>
              <a:rPr sz="2400" spc="25" dirty="0">
                <a:cs typeface="Arial"/>
              </a:rPr>
              <a:t> </a:t>
            </a:r>
            <a:r>
              <a:rPr sz="2400" spc="100" dirty="0">
                <a:cs typeface="Arial"/>
              </a:rPr>
              <a:t>not</a:t>
            </a:r>
            <a:r>
              <a:rPr sz="2400" spc="30" dirty="0">
                <a:cs typeface="Arial"/>
              </a:rPr>
              <a:t> </a:t>
            </a:r>
            <a:r>
              <a:rPr sz="2400" spc="45" dirty="0">
                <a:cs typeface="Arial"/>
              </a:rPr>
              <a:t>greener</a:t>
            </a:r>
            <a:r>
              <a:rPr sz="2400" spc="30" dirty="0">
                <a:cs typeface="Arial"/>
              </a:rPr>
              <a:t> </a:t>
            </a:r>
            <a:r>
              <a:rPr sz="2400" spc="70" dirty="0">
                <a:cs typeface="Arial"/>
              </a:rPr>
              <a:t>in</a:t>
            </a:r>
            <a:r>
              <a:rPr sz="2400" spc="20" dirty="0">
                <a:cs typeface="Arial"/>
              </a:rPr>
              <a:t> </a:t>
            </a:r>
            <a:r>
              <a:rPr sz="2400" spc="75" dirty="0">
                <a:cs typeface="Arial"/>
              </a:rPr>
              <a:t>the</a:t>
            </a:r>
            <a:r>
              <a:rPr sz="2400" spc="30" dirty="0">
                <a:cs typeface="Arial"/>
              </a:rPr>
              <a:t> </a:t>
            </a:r>
            <a:r>
              <a:rPr sz="2400" dirty="0">
                <a:cs typeface="Arial"/>
              </a:rPr>
              <a:t>“green-field”</a:t>
            </a:r>
            <a:r>
              <a:rPr sz="2400" spc="25" dirty="0">
                <a:cs typeface="Arial"/>
              </a:rPr>
              <a:t> </a:t>
            </a:r>
            <a:r>
              <a:rPr sz="2400" spc="50" dirty="0">
                <a:cs typeface="Arial"/>
              </a:rPr>
              <a:t>development</a:t>
            </a:r>
            <a:endParaRPr sz="2400" dirty="0">
              <a:cs typeface="Arial"/>
            </a:endParaRPr>
          </a:p>
          <a:p>
            <a:pPr marL="379095" indent="-367030">
              <a:lnSpc>
                <a:spcPct val="100000"/>
              </a:lnSpc>
              <a:spcBef>
                <a:spcPts val="315"/>
              </a:spcBef>
              <a:buChar char="●"/>
              <a:tabLst>
                <a:tab pos="379095" algn="l"/>
                <a:tab pos="379730" algn="l"/>
              </a:tabLst>
            </a:pPr>
            <a:r>
              <a:rPr sz="2400" spc="-20" dirty="0">
                <a:cs typeface="Arial"/>
              </a:rPr>
              <a:t>Key</a:t>
            </a:r>
            <a:r>
              <a:rPr sz="2400" spc="35" dirty="0">
                <a:cs typeface="Arial"/>
              </a:rPr>
              <a:t> </a:t>
            </a:r>
            <a:r>
              <a:rPr sz="2400" spc="105" dirty="0">
                <a:cs typeface="Arial"/>
              </a:rPr>
              <a:t>to</a:t>
            </a:r>
            <a:r>
              <a:rPr sz="2400" spc="40" dirty="0">
                <a:cs typeface="Arial"/>
              </a:rPr>
              <a:t> </a:t>
            </a:r>
            <a:r>
              <a:rPr sz="2400" dirty="0">
                <a:cs typeface="Arial"/>
              </a:rPr>
              <a:t>Thriving:</a:t>
            </a:r>
            <a:r>
              <a:rPr sz="2400" spc="45" dirty="0">
                <a:cs typeface="Arial"/>
              </a:rPr>
              <a:t> </a:t>
            </a:r>
            <a:r>
              <a:rPr sz="2400" dirty="0">
                <a:cs typeface="Arial"/>
              </a:rPr>
              <a:t>What</a:t>
            </a:r>
            <a:r>
              <a:rPr sz="2400" spc="40" dirty="0">
                <a:cs typeface="Arial"/>
              </a:rPr>
              <a:t> </a:t>
            </a:r>
            <a:r>
              <a:rPr sz="2400" spc="50" dirty="0">
                <a:cs typeface="Arial"/>
              </a:rPr>
              <a:t>Motivates</a:t>
            </a:r>
            <a:r>
              <a:rPr sz="2400" spc="45" dirty="0">
                <a:cs typeface="Arial"/>
              </a:rPr>
              <a:t> </a:t>
            </a:r>
            <a:r>
              <a:rPr sz="2400" spc="-25" dirty="0">
                <a:cs typeface="Arial"/>
              </a:rPr>
              <a:t>You</a:t>
            </a:r>
            <a:endParaRPr sz="2400" dirty="0">
              <a:cs typeface="Arial"/>
            </a:endParaRPr>
          </a:p>
          <a:p>
            <a:pPr marL="836294" lvl="1" indent="-336550">
              <a:lnSpc>
                <a:spcPct val="100000"/>
              </a:lnSpc>
              <a:spcBef>
                <a:spcPts val="330"/>
              </a:spcBef>
              <a:buChar char="○"/>
              <a:tabLst>
                <a:tab pos="836294" algn="l"/>
                <a:tab pos="836930" algn="l"/>
              </a:tabLst>
            </a:pPr>
            <a:r>
              <a:rPr dirty="0">
                <a:cs typeface="Arial"/>
              </a:rPr>
              <a:t>Connecting</a:t>
            </a:r>
            <a:r>
              <a:rPr spc="95" dirty="0">
                <a:cs typeface="Arial"/>
              </a:rPr>
              <a:t> </a:t>
            </a:r>
            <a:r>
              <a:rPr spc="80" dirty="0">
                <a:cs typeface="Arial"/>
              </a:rPr>
              <a:t>to</a:t>
            </a:r>
            <a:r>
              <a:rPr spc="95" dirty="0">
                <a:cs typeface="Arial"/>
              </a:rPr>
              <a:t> </a:t>
            </a:r>
            <a:r>
              <a:rPr spc="50" dirty="0">
                <a:cs typeface="Arial"/>
              </a:rPr>
              <a:t>community</a:t>
            </a:r>
            <a:endParaRPr dirty="0">
              <a:cs typeface="Arial"/>
            </a:endParaRPr>
          </a:p>
          <a:p>
            <a:pPr marL="836294" lvl="1" indent="-336550">
              <a:lnSpc>
                <a:spcPct val="100000"/>
              </a:lnSpc>
              <a:spcBef>
                <a:spcPts val="270"/>
              </a:spcBef>
              <a:buChar char="○"/>
              <a:tabLst>
                <a:tab pos="836294" algn="l"/>
                <a:tab pos="836930" algn="l"/>
              </a:tabLst>
            </a:pPr>
            <a:r>
              <a:rPr dirty="0">
                <a:cs typeface="Arial"/>
              </a:rPr>
              <a:t>Program</a:t>
            </a:r>
            <a:r>
              <a:rPr spc="105" dirty="0">
                <a:cs typeface="Arial"/>
              </a:rPr>
              <a:t> </a:t>
            </a:r>
            <a:r>
              <a:rPr spc="75" dirty="0">
                <a:cs typeface="Arial"/>
              </a:rPr>
              <a:t>for</a:t>
            </a:r>
            <a:r>
              <a:rPr spc="105" dirty="0">
                <a:cs typeface="Arial"/>
              </a:rPr>
              <a:t> </a:t>
            </a:r>
            <a:r>
              <a:rPr spc="45" dirty="0">
                <a:cs typeface="Arial"/>
              </a:rPr>
              <a:t>fun</a:t>
            </a:r>
            <a:endParaRPr dirty="0">
              <a:cs typeface="Arial"/>
            </a:endParaRPr>
          </a:p>
          <a:p>
            <a:pPr marL="836294" lvl="1" indent="-336550">
              <a:lnSpc>
                <a:spcPct val="100000"/>
              </a:lnSpc>
              <a:spcBef>
                <a:spcPts val="270"/>
              </a:spcBef>
              <a:buChar char="○"/>
              <a:tabLst>
                <a:tab pos="836294" algn="l"/>
                <a:tab pos="836930" algn="l"/>
              </a:tabLst>
            </a:pPr>
            <a:r>
              <a:rPr dirty="0">
                <a:cs typeface="Arial"/>
              </a:rPr>
              <a:t>Find</a:t>
            </a:r>
            <a:r>
              <a:rPr spc="-5" dirty="0">
                <a:cs typeface="Arial"/>
              </a:rPr>
              <a:t> </a:t>
            </a:r>
            <a:r>
              <a:rPr dirty="0">
                <a:cs typeface="Arial"/>
              </a:rPr>
              <a:t>a</a:t>
            </a:r>
            <a:r>
              <a:rPr spc="-5" dirty="0">
                <a:cs typeface="Arial"/>
              </a:rPr>
              <a:t> </a:t>
            </a:r>
            <a:r>
              <a:rPr dirty="0">
                <a:cs typeface="Arial"/>
              </a:rPr>
              <a:t>way</a:t>
            </a:r>
            <a:r>
              <a:rPr spc="-5" dirty="0">
                <a:cs typeface="Arial"/>
              </a:rPr>
              <a:t> </a:t>
            </a:r>
            <a:r>
              <a:rPr spc="80" dirty="0">
                <a:cs typeface="Arial"/>
              </a:rPr>
              <a:t>to</a:t>
            </a:r>
            <a:r>
              <a:rPr dirty="0">
                <a:cs typeface="Arial"/>
              </a:rPr>
              <a:t> get</a:t>
            </a:r>
            <a:r>
              <a:rPr spc="-5" dirty="0">
                <a:cs typeface="Arial"/>
              </a:rPr>
              <a:t> </a:t>
            </a:r>
            <a:r>
              <a:rPr spc="55" dirty="0">
                <a:cs typeface="Arial"/>
              </a:rPr>
              <a:t>control</a:t>
            </a:r>
            <a:r>
              <a:rPr spc="-5" dirty="0">
                <a:cs typeface="Arial"/>
              </a:rPr>
              <a:t> </a:t>
            </a:r>
            <a:r>
              <a:rPr spc="70" dirty="0">
                <a:cs typeface="Arial"/>
              </a:rPr>
              <a:t>of</a:t>
            </a:r>
            <a:r>
              <a:rPr dirty="0">
                <a:cs typeface="Arial"/>
              </a:rPr>
              <a:t> </a:t>
            </a:r>
            <a:r>
              <a:rPr spc="55" dirty="0">
                <a:cs typeface="Arial"/>
              </a:rPr>
              <a:t>your</a:t>
            </a:r>
            <a:r>
              <a:rPr spc="-5" dirty="0">
                <a:cs typeface="Arial"/>
              </a:rPr>
              <a:t> </a:t>
            </a:r>
            <a:r>
              <a:rPr spc="-20" dirty="0">
                <a:cs typeface="Arial"/>
              </a:rPr>
              <a:t>code</a:t>
            </a:r>
            <a:endParaRPr dirty="0">
              <a:cs typeface="Arial"/>
            </a:endParaRPr>
          </a:p>
          <a:p>
            <a:pPr marL="1293495" lvl="2" indent="-336550">
              <a:lnSpc>
                <a:spcPct val="100000"/>
              </a:lnSpc>
              <a:spcBef>
                <a:spcPts val="270"/>
              </a:spcBef>
              <a:buChar char="■"/>
              <a:tabLst>
                <a:tab pos="1293495" algn="l"/>
                <a:tab pos="1294130" algn="l"/>
              </a:tabLst>
            </a:pPr>
            <a:r>
              <a:rPr dirty="0">
                <a:cs typeface="Arial"/>
              </a:rPr>
              <a:t>Little</a:t>
            </a:r>
            <a:r>
              <a:rPr spc="190" dirty="0">
                <a:cs typeface="Arial"/>
              </a:rPr>
              <a:t> </a:t>
            </a:r>
            <a:r>
              <a:rPr spc="-10" dirty="0">
                <a:cs typeface="Arial"/>
              </a:rPr>
              <a:t>successes</a:t>
            </a:r>
            <a:endParaRPr dirty="0">
              <a:cs typeface="Arial"/>
            </a:endParaRPr>
          </a:p>
        </p:txBody>
      </p:sp>
      <p:sp>
        <p:nvSpPr>
          <p:cNvPr id="5" name="TextBox 4">
            <a:extLst>
              <a:ext uri="{FF2B5EF4-FFF2-40B4-BE49-F238E27FC236}">
                <a16:creationId xmlns:a16="http://schemas.microsoft.com/office/drawing/2014/main" id="{2F1085D9-FFA5-4201-AAC7-5ED55D3A9398}"/>
              </a:ext>
            </a:extLst>
          </p:cNvPr>
          <p:cNvSpPr txBox="1"/>
          <p:nvPr/>
        </p:nvSpPr>
        <p:spPr>
          <a:xfrm>
            <a:off x="685800" y="27024"/>
            <a:ext cx="7620000" cy="107721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Tenorite"/>
                <a:ea typeface="+mn-ea"/>
                <a:cs typeface="+mn-cs"/>
              </a:rPr>
              <a:t>We Feel Overwhelmed. It Isn’t Going to Get Any Better</a:t>
            </a:r>
            <a:endParaRPr kumimoji="0" lang="en-US" sz="16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875621" y="794550"/>
            <a:ext cx="4684434" cy="1790700"/>
          </a:xfrm>
        </p:spPr>
        <p:txBody>
          <a:bodyPr/>
          <a:lstStyle/>
          <a:p>
            <a:r>
              <a:rPr lang="en-US" dirty="0"/>
              <a:t>Part III</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886254" y="2647950"/>
            <a:ext cx="4684434" cy="1054576"/>
          </a:xfrm>
        </p:spPr>
        <p:txBody>
          <a:bodyPr vert="horz" lIns="68580" tIns="34290" rIns="68580" bIns="34290" rtlCol="0" anchor="t">
            <a:normAutofit/>
          </a:bodyPr>
          <a:lstStyle/>
          <a:p>
            <a:r>
              <a:rPr lang="en-US" dirty="0"/>
              <a:t>Dependency-Breaking Techniques </a:t>
            </a:r>
          </a:p>
        </p:txBody>
      </p:sp>
    </p:spTree>
    <p:extLst>
      <p:ext uri="{BB962C8B-B14F-4D97-AF65-F5344CB8AC3E}">
        <p14:creationId xmlns:p14="http://schemas.microsoft.com/office/powerpoint/2010/main" val="1417481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00" y="1352550"/>
            <a:ext cx="3810000" cy="2526333"/>
          </a:xfrm>
          <a:prstGeom prst="rect">
            <a:avLst/>
          </a:prstGeom>
        </p:spPr>
        <p:txBody>
          <a:bodyPr vert="horz" wrap="square" lIns="0" tIns="12700" rIns="0" bIns="0" rtlCol="0">
            <a:spAutoFit/>
          </a:bodyPr>
          <a:lstStyle/>
          <a:p>
            <a:pPr marL="262890" indent="-250825">
              <a:lnSpc>
                <a:spcPct val="100000"/>
              </a:lnSpc>
              <a:spcBef>
                <a:spcPts val="100"/>
              </a:spcBef>
              <a:buAutoNum type="arabicPeriod"/>
              <a:tabLst>
                <a:tab pos="263525" algn="l"/>
              </a:tabLst>
            </a:pPr>
            <a:r>
              <a:rPr sz="2000" spc="55" dirty="0">
                <a:cs typeface="Arial"/>
              </a:rPr>
              <a:t>Identify</a:t>
            </a:r>
            <a:r>
              <a:rPr sz="2000" spc="20" dirty="0">
                <a:cs typeface="Arial"/>
              </a:rPr>
              <a:t> </a:t>
            </a:r>
            <a:r>
              <a:rPr sz="2000" dirty="0">
                <a:cs typeface="Arial"/>
              </a:rPr>
              <a:t>change</a:t>
            </a:r>
            <a:r>
              <a:rPr sz="2000" spc="30" dirty="0">
                <a:cs typeface="Arial"/>
              </a:rPr>
              <a:t> </a:t>
            </a:r>
            <a:r>
              <a:rPr sz="2000" spc="40" dirty="0">
                <a:cs typeface="Arial"/>
              </a:rPr>
              <a:t>points.</a:t>
            </a:r>
            <a:endParaRPr sz="2000" dirty="0">
              <a:cs typeface="Arial"/>
            </a:endParaRPr>
          </a:p>
          <a:p>
            <a:pPr marL="262890" indent="-250825">
              <a:lnSpc>
                <a:spcPct val="100000"/>
              </a:lnSpc>
              <a:spcBef>
                <a:spcPts val="1889"/>
              </a:spcBef>
              <a:buAutoNum type="arabicPeriod"/>
              <a:tabLst>
                <a:tab pos="263525" algn="l"/>
              </a:tabLst>
            </a:pPr>
            <a:r>
              <a:rPr sz="2000" dirty="0">
                <a:cs typeface="Arial"/>
              </a:rPr>
              <a:t>Find</a:t>
            </a:r>
            <a:r>
              <a:rPr sz="2000" spc="-10" dirty="0">
                <a:cs typeface="Arial"/>
              </a:rPr>
              <a:t> </a:t>
            </a:r>
            <a:r>
              <a:rPr sz="2000" spc="55" dirty="0">
                <a:cs typeface="Arial"/>
              </a:rPr>
              <a:t>test</a:t>
            </a:r>
            <a:r>
              <a:rPr sz="2000" spc="-5" dirty="0">
                <a:cs typeface="Arial"/>
              </a:rPr>
              <a:t> </a:t>
            </a:r>
            <a:r>
              <a:rPr sz="2000" spc="40" dirty="0">
                <a:cs typeface="Arial"/>
              </a:rPr>
              <a:t>points.</a:t>
            </a:r>
            <a:endParaRPr sz="2000" dirty="0">
              <a:cs typeface="Arial"/>
            </a:endParaRPr>
          </a:p>
          <a:p>
            <a:pPr marL="262890" indent="-250825">
              <a:lnSpc>
                <a:spcPct val="100000"/>
              </a:lnSpc>
              <a:spcBef>
                <a:spcPts val="1889"/>
              </a:spcBef>
              <a:buAutoNum type="arabicPeriod"/>
              <a:tabLst>
                <a:tab pos="263525" algn="l"/>
              </a:tabLst>
            </a:pPr>
            <a:r>
              <a:rPr sz="2000" dirty="0">
                <a:cs typeface="Arial"/>
              </a:rPr>
              <a:t>Break</a:t>
            </a:r>
            <a:r>
              <a:rPr sz="2000" spc="70" dirty="0">
                <a:cs typeface="Arial"/>
              </a:rPr>
              <a:t> </a:t>
            </a:r>
            <a:r>
              <a:rPr sz="2000" spc="-10" dirty="0">
                <a:cs typeface="Arial"/>
              </a:rPr>
              <a:t>dependencies.</a:t>
            </a:r>
            <a:endParaRPr sz="2000" dirty="0">
              <a:cs typeface="Arial"/>
            </a:endParaRPr>
          </a:p>
          <a:p>
            <a:pPr marL="262890" indent="-250825">
              <a:lnSpc>
                <a:spcPct val="100000"/>
              </a:lnSpc>
              <a:spcBef>
                <a:spcPts val="1889"/>
              </a:spcBef>
              <a:buAutoNum type="arabicPeriod"/>
              <a:tabLst>
                <a:tab pos="263525" algn="l"/>
              </a:tabLst>
            </a:pPr>
            <a:r>
              <a:rPr sz="2000" spc="50" dirty="0">
                <a:cs typeface="Arial"/>
              </a:rPr>
              <a:t>Write</a:t>
            </a:r>
            <a:r>
              <a:rPr sz="2000" spc="-25" dirty="0">
                <a:cs typeface="Arial"/>
              </a:rPr>
              <a:t> </a:t>
            </a:r>
            <a:r>
              <a:rPr sz="2000" spc="-10" dirty="0">
                <a:cs typeface="Arial"/>
              </a:rPr>
              <a:t>tests.</a:t>
            </a:r>
            <a:endParaRPr sz="2000" dirty="0">
              <a:cs typeface="Arial"/>
            </a:endParaRPr>
          </a:p>
          <a:p>
            <a:pPr marL="262890" indent="-250825">
              <a:lnSpc>
                <a:spcPct val="100000"/>
              </a:lnSpc>
              <a:spcBef>
                <a:spcPts val="1890"/>
              </a:spcBef>
              <a:buAutoNum type="arabicPeriod"/>
              <a:tabLst>
                <a:tab pos="263525" algn="l"/>
              </a:tabLst>
            </a:pPr>
            <a:r>
              <a:rPr sz="2000" dirty="0">
                <a:cs typeface="Arial"/>
              </a:rPr>
              <a:t>Make</a:t>
            </a:r>
            <a:r>
              <a:rPr sz="2000" spc="35" dirty="0">
                <a:cs typeface="Arial"/>
              </a:rPr>
              <a:t> </a:t>
            </a:r>
            <a:r>
              <a:rPr sz="2000" dirty="0">
                <a:cs typeface="Arial"/>
              </a:rPr>
              <a:t>changes</a:t>
            </a:r>
            <a:r>
              <a:rPr sz="2000" spc="40" dirty="0">
                <a:cs typeface="Arial"/>
              </a:rPr>
              <a:t> </a:t>
            </a:r>
            <a:r>
              <a:rPr sz="2000" spc="60" dirty="0">
                <a:cs typeface="Arial"/>
              </a:rPr>
              <a:t>and</a:t>
            </a:r>
            <a:r>
              <a:rPr sz="2000" spc="30" dirty="0">
                <a:cs typeface="Arial"/>
              </a:rPr>
              <a:t> </a:t>
            </a:r>
            <a:r>
              <a:rPr sz="2000" spc="40" dirty="0">
                <a:cs typeface="Arial"/>
              </a:rPr>
              <a:t>refactor.</a:t>
            </a:r>
            <a:endParaRPr sz="2000" dirty="0">
              <a:cs typeface="Arial"/>
            </a:endParaRPr>
          </a:p>
        </p:txBody>
      </p:sp>
      <p:sp>
        <p:nvSpPr>
          <p:cNvPr id="5" name="TextBox 4">
            <a:extLst>
              <a:ext uri="{FF2B5EF4-FFF2-40B4-BE49-F238E27FC236}">
                <a16:creationId xmlns:a16="http://schemas.microsoft.com/office/drawing/2014/main" id="{E9018100-DE8C-445A-883B-2FC6389B2CAF}"/>
              </a:ext>
            </a:extLst>
          </p:cNvPr>
          <p:cNvSpPr txBox="1"/>
          <p:nvPr/>
        </p:nvSpPr>
        <p:spPr>
          <a:xfrm>
            <a:off x="609600" y="209550"/>
            <a:ext cx="7620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The Legacy Code Change Algorithm</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875620" y="841772"/>
            <a:ext cx="4665209" cy="1790700"/>
          </a:xfrm>
        </p:spPr>
        <p:txBody>
          <a:bodyPr/>
          <a:lstStyle/>
          <a:p>
            <a:r>
              <a:rPr lang="en-US" dirty="0"/>
              <a:t>Chapter 25</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875620" y="2701529"/>
            <a:ext cx="4665208" cy="1685414"/>
          </a:xfrm>
        </p:spPr>
        <p:txBody>
          <a:bodyPr>
            <a:normAutofit/>
          </a:bodyPr>
          <a:lstStyle/>
          <a:p>
            <a:r>
              <a:rPr lang="en-US" dirty="0"/>
              <a:t>Dependency-Breaking Techniques </a:t>
            </a:r>
          </a:p>
          <a:p>
            <a:endParaRPr lang="en-US" dirty="0"/>
          </a:p>
        </p:txBody>
      </p:sp>
    </p:spTree>
    <p:extLst>
      <p:ext uri="{BB962C8B-B14F-4D97-AF65-F5344CB8AC3E}">
        <p14:creationId xmlns:p14="http://schemas.microsoft.com/office/powerpoint/2010/main" val="204971892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idx="1"/>
          </p:nvPr>
        </p:nvSpPr>
        <p:spPr>
          <a:xfrm>
            <a:off x="533400" y="819150"/>
            <a:ext cx="7334387" cy="3880742"/>
          </a:xfrm>
          <a:prstGeom prst="rect">
            <a:avLst/>
          </a:prstGeom>
        </p:spPr>
        <p:txBody>
          <a:bodyPr vert="horz" wrap="square" lIns="0" tIns="12700" rIns="0" bIns="0" rtlCol="0">
            <a:spAutoFit/>
          </a:bodyPr>
          <a:lstStyle/>
          <a:p>
            <a:pPr marR="5080">
              <a:lnSpc>
                <a:spcPct val="114599"/>
              </a:lnSpc>
              <a:spcBef>
                <a:spcPts val="100"/>
              </a:spcBef>
            </a:pPr>
            <a:r>
              <a:rPr sz="2000" dirty="0"/>
              <a:t>Use</a:t>
            </a:r>
            <a:r>
              <a:rPr sz="2000" spc="75" dirty="0"/>
              <a:t> </a:t>
            </a:r>
            <a:r>
              <a:rPr sz="2000" dirty="0"/>
              <a:t>Adapt</a:t>
            </a:r>
            <a:r>
              <a:rPr sz="2000" spc="75" dirty="0"/>
              <a:t> </a:t>
            </a:r>
            <a:r>
              <a:rPr sz="2000" dirty="0"/>
              <a:t>Parameter</a:t>
            </a:r>
            <a:r>
              <a:rPr sz="2000" spc="80" dirty="0"/>
              <a:t> </a:t>
            </a:r>
            <a:r>
              <a:rPr sz="2000" spc="65" dirty="0"/>
              <a:t>when</a:t>
            </a:r>
            <a:r>
              <a:rPr sz="2000" spc="70" dirty="0"/>
              <a:t> </a:t>
            </a:r>
            <a:r>
              <a:rPr sz="2000" spc="55" dirty="0"/>
              <a:t>you</a:t>
            </a:r>
            <a:r>
              <a:rPr sz="2000" spc="70" dirty="0"/>
              <a:t> </a:t>
            </a:r>
            <a:r>
              <a:rPr sz="2000" spc="55" dirty="0"/>
              <a:t>cannot</a:t>
            </a:r>
            <a:r>
              <a:rPr sz="2000" spc="80" dirty="0"/>
              <a:t> </a:t>
            </a:r>
            <a:r>
              <a:rPr sz="2000" dirty="0"/>
              <a:t>use</a:t>
            </a:r>
            <a:r>
              <a:rPr sz="2000" spc="75" dirty="0"/>
              <a:t> </a:t>
            </a:r>
            <a:r>
              <a:rPr sz="2000" dirty="0"/>
              <a:t>Extract</a:t>
            </a:r>
            <a:r>
              <a:rPr sz="2000" spc="80" dirty="0"/>
              <a:t> </a:t>
            </a:r>
            <a:r>
              <a:rPr sz="2000" dirty="0"/>
              <a:t>Interface</a:t>
            </a:r>
            <a:r>
              <a:rPr sz="2000" spc="75" dirty="0"/>
              <a:t> </a:t>
            </a:r>
            <a:r>
              <a:rPr sz="2000" spc="90" dirty="0"/>
              <a:t>on</a:t>
            </a:r>
            <a:r>
              <a:rPr sz="2000" spc="75" dirty="0"/>
              <a:t> </a:t>
            </a:r>
            <a:r>
              <a:rPr sz="2000" dirty="0"/>
              <a:t>a</a:t>
            </a:r>
            <a:r>
              <a:rPr sz="2000" spc="75" dirty="0"/>
              <a:t> </a:t>
            </a:r>
            <a:r>
              <a:rPr sz="2000" spc="-10" dirty="0"/>
              <a:t>parameter’s class</a:t>
            </a:r>
            <a:r>
              <a:rPr sz="2000" spc="-35" dirty="0"/>
              <a:t> </a:t>
            </a:r>
            <a:r>
              <a:rPr sz="2000" spc="100" dirty="0"/>
              <a:t>or</a:t>
            </a:r>
            <a:r>
              <a:rPr sz="2000" spc="-35" dirty="0"/>
              <a:t> </a:t>
            </a:r>
            <a:r>
              <a:rPr sz="2000" spc="65" dirty="0"/>
              <a:t>when</a:t>
            </a:r>
            <a:r>
              <a:rPr sz="2000" spc="-35" dirty="0"/>
              <a:t> </a:t>
            </a:r>
            <a:r>
              <a:rPr sz="2000" dirty="0"/>
              <a:t>a</a:t>
            </a:r>
            <a:r>
              <a:rPr sz="2000" spc="-35" dirty="0"/>
              <a:t> </a:t>
            </a:r>
            <a:r>
              <a:rPr sz="2000" spc="70" dirty="0"/>
              <a:t>parameter</a:t>
            </a:r>
            <a:r>
              <a:rPr sz="2000" spc="-30" dirty="0"/>
              <a:t> </a:t>
            </a:r>
            <a:r>
              <a:rPr sz="2000" dirty="0"/>
              <a:t>is</a:t>
            </a:r>
            <a:r>
              <a:rPr sz="2000" spc="-35" dirty="0"/>
              <a:t> </a:t>
            </a:r>
            <a:r>
              <a:rPr sz="2000" spc="65" dirty="0"/>
              <a:t>difficult</a:t>
            </a:r>
            <a:r>
              <a:rPr sz="2000" spc="-30" dirty="0"/>
              <a:t> </a:t>
            </a:r>
            <a:r>
              <a:rPr sz="2000" spc="105" dirty="0"/>
              <a:t>to</a:t>
            </a:r>
            <a:r>
              <a:rPr sz="2000" spc="-35" dirty="0"/>
              <a:t> </a:t>
            </a:r>
            <a:r>
              <a:rPr sz="2000" spc="-10" dirty="0"/>
              <a:t>fake.</a:t>
            </a:r>
          </a:p>
          <a:p>
            <a:pPr marR="222250">
              <a:lnSpc>
                <a:spcPct val="114599"/>
              </a:lnSpc>
              <a:spcBef>
                <a:spcPts val="1575"/>
              </a:spcBef>
            </a:pPr>
            <a:r>
              <a:rPr sz="2000" dirty="0"/>
              <a:t>Move</a:t>
            </a:r>
            <a:r>
              <a:rPr sz="2000" spc="65" dirty="0"/>
              <a:t> </a:t>
            </a:r>
            <a:r>
              <a:rPr sz="2000" spc="85" dirty="0"/>
              <a:t>toward</a:t>
            </a:r>
            <a:r>
              <a:rPr sz="2000" spc="55" dirty="0"/>
              <a:t> </a:t>
            </a:r>
            <a:r>
              <a:rPr sz="2000" dirty="0"/>
              <a:t>interfaces</a:t>
            </a:r>
            <a:r>
              <a:rPr sz="2000" spc="65" dirty="0"/>
              <a:t> </a:t>
            </a:r>
            <a:r>
              <a:rPr sz="2000" spc="90" dirty="0"/>
              <a:t>that</a:t>
            </a:r>
            <a:r>
              <a:rPr sz="2000" spc="65" dirty="0"/>
              <a:t> </a:t>
            </a:r>
            <a:r>
              <a:rPr sz="2000" spc="55" dirty="0"/>
              <a:t>communicate</a:t>
            </a:r>
            <a:r>
              <a:rPr sz="2000" spc="65" dirty="0"/>
              <a:t> </a:t>
            </a:r>
            <a:r>
              <a:rPr sz="2000" spc="45" dirty="0"/>
              <a:t>responsibilities</a:t>
            </a:r>
            <a:r>
              <a:rPr sz="2000" spc="65" dirty="0"/>
              <a:t> </a:t>
            </a:r>
            <a:r>
              <a:rPr sz="2000" spc="75" dirty="0"/>
              <a:t>rather</a:t>
            </a:r>
            <a:r>
              <a:rPr sz="2000" spc="65" dirty="0"/>
              <a:t> </a:t>
            </a:r>
            <a:r>
              <a:rPr sz="2000" spc="60" dirty="0"/>
              <a:t>than </a:t>
            </a:r>
            <a:r>
              <a:rPr sz="2000" spc="75" dirty="0"/>
              <a:t>implementation</a:t>
            </a:r>
            <a:r>
              <a:rPr sz="2000" spc="25" dirty="0"/>
              <a:t> </a:t>
            </a:r>
            <a:r>
              <a:rPr sz="2000" dirty="0"/>
              <a:t>details</a:t>
            </a:r>
            <a:r>
              <a:rPr sz="2000" spc="40" dirty="0"/>
              <a:t> </a:t>
            </a:r>
            <a:r>
              <a:rPr sz="2000" spc="105" dirty="0"/>
              <a:t>to</a:t>
            </a:r>
            <a:r>
              <a:rPr sz="2000" spc="35" dirty="0"/>
              <a:t> </a:t>
            </a:r>
            <a:r>
              <a:rPr sz="2000" dirty="0"/>
              <a:t>make</a:t>
            </a:r>
            <a:r>
              <a:rPr sz="2000" spc="35" dirty="0"/>
              <a:t> </a:t>
            </a:r>
            <a:r>
              <a:rPr sz="2000" dirty="0"/>
              <a:t>code</a:t>
            </a:r>
            <a:r>
              <a:rPr sz="2000" spc="35" dirty="0"/>
              <a:t> </a:t>
            </a:r>
            <a:r>
              <a:rPr sz="2000" dirty="0"/>
              <a:t>easier</a:t>
            </a:r>
            <a:r>
              <a:rPr sz="2000" spc="35" dirty="0"/>
              <a:t> </a:t>
            </a:r>
            <a:r>
              <a:rPr sz="2000" spc="105" dirty="0"/>
              <a:t>to</a:t>
            </a:r>
            <a:r>
              <a:rPr sz="2000" spc="35" dirty="0"/>
              <a:t> </a:t>
            </a:r>
            <a:r>
              <a:rPr sz="2000" spc="50" dirty="0"/>
              <a:t>read</a:t>
            </a:r>
            <a:r>
              <a:rPr sz="2000" spc="30" dirty="0"/>
              <a:t> </a:t>
            </a:r>
            <a:r>
              <a:rPr sz="2000" spc="60" dirty="0"/>
              <a:t>and</a:t>
            </a:r>
            <a:r>
              <a:rPr sz="2000" spc="35" dirty="0"/>
              <a:t>  </a:t>
            </a:r>
            <a:r>
              <a:rPr sz="2000" dirty="0"/>
              <a:t>easier</a:t>
            </a:r>
            <a:r>
              <a:rPr sz="2000" spc="35" dirty="0"/>
              <a:t> </a:t>
            </a:r>
            <a:r>
              <a:rPr sz="2000" spc="105" dirty="0"/>
              <a:t>to</a:t>
            </a:r>
            <a:r>
              <a:rPr sz="2000" spc="35" dirty="0"/>
              <a:t> </a:t>
            </a:r>
            <a:r>
              <a:rPr sz="2000" spc="45" dirty="0"/>
              <a:t>maintain.</a:t>
            </a:r>
          </a:p>
          <a:p>
            <a:pPr marR="90805">
              <a:lnSpc>
                <a:spcPct val="187500"/>
              </a:lnSpc>
            </a:pPr>
            <a:r>
              <a:rPr sz="2000" dirty="0"/>
              <a:t>Adapt</a:t>
            </a:r>
            <a:r>
              <a:rPr sz="2000" spc="30" dirty="0"/>
              <a:t> </a:t>
            </a:r>
            <a:r>
              <a:rPr sz="2000" dirty="0"/>
              <a:t>Parameter</a:t>
            </a:r>
            <a:r>
              <a:rPr sz="2000" spc="30" dirty="0"/>
              <a:t> </a:t>
            </a:r>
            <a:r>
              <a:rPr sz="2000" dirty="0"/>
              <a:t>is</a:t>
            </a:r>
            <a:r>
              <a:rPr sz="2000" spc="30" dirty="0"/>
              <a:t> </a:t>
            </a:r>
            <a:r>
              <a:rPr sz="2000" spc="55" dirty="0"/>
              <a:t>one</a:t>
            </a:r>
            <a:r>
              <a:rPr sz="2000" spc="30" dirty="0"/>
              <a:t> </a:t>
            </a:r>
            <a:r>
              <a:rPr sz="2000" spc="-10" dirty="0"/>
              <a:t>case</a:t>
            </a:r>
            <a:r>
              <a:rPr sz="2000" spc="30" dirty="0"/>
              <a:t> </a:t>
            </a:r>
            <a:r>
              <a:rPr sz="2000" spc="70" dirty="0"/>
              <a:t>in</a:t>
            </a:r>
            <a:r>
              <a:rPr sz="2000" spc="20" dirty="0"/>
              <a:t> </a:t>
            </a:r>
            <a:r>
              <a:rPr sz="2000" spc="55" dirty="0"/>
              <a:t>which</a:t>
            </a:r>
            <a:r>
              <a:rPr sz="2000" spc="25" dirty="0"/>
              <a:t> </a:t>
            </a:r>
            <a:r>
              <a:rPr sz="2000" dirty="0"/>
              <a:t>we</a:t>
            </a:r>
            <a:r>
              <a:rPr sz="2000" spc="30" dirty="0"/>
              <a:t> </a:t>
            </a:r>
            <a:r>
              <a:rPr sz="2000" spc="85" dirty="0"/>
              <a:t>do</a:t>
            </a:r>
            <a:r>
              <a:rPr sz="2000" spc="30" dirty="0"/>
              <a:t> </a:t>
            </a:r>
            <a:r>
              <a:rPr sz="2000" spc="100" dirty="0"/>
              <a:t>not</a:t>
            </a:r>
            <a:r>
              <a:rPr sz="2000" spc="30" dirty="0"/>
              <a:t> </a:t>
            </a:r>
            <a:r>
              <a:rPr sz="2000" dirty="0"/>
              <a:t>have</a:t>
            </a:r>
            <a:r>
              <a:rPr sz="2000" spc="30" dirty="0"/>
              <a:t> </a:t>
            </a:r>
            <a:r>
              <a:rPr sz="2000" spc="105" dirty="0"/>
              <a:t>to</a:t>
            </a:r>
            <a:r>
              <a:rPr sz="2000" spc="30" dirty="0"/>
              <a:t> </a:t>
            </a:r>
            <a:r>
              <a:rPr sz="2000" dirty="0"/>
              <a:t>Preserve</a:t>
            </a:r>
            <a:r>
              <a:rPr sz="2000" spc="30" dirty="0"/>
              <a:t> </a:t>
            </a:r>
            <a:r>
              <a:rPr sz="2000" spc="-10" dirty="0"/>
              <a:t>Signatures. </a:t>
            </a:r>
            <a:r>
              <a:rPr sz="2000" dirty="0"/>
              <a:t>Once</a:t>
            </a:r>
            <a:r>
              <a:rPr sz="2000" spc="25" dirty="0"/>
              <a:t> </a:t>
            </a:r>
            <a:r>
              <a:rPr sz="2000" spc="55" dirty="0"/>
              <a:t>you</a:t>
            </a:r>
            <a:r>
              <a:rPr sz="2000" spc="15" dirty="0"/>
              <a:t> </a:t>
            </a:r>
            <a:r>
              <a:rPr sz="2000" dirty="0"/>
              <a:t>have</a:t>
            </a:r>
            <a:r>
              <a:rPr sz="2000" spc="30" dirty="0"/>
              <a:t> </a:t>
            </a:r>
            <a:r>
              <a:rPr sz="2000" dirty="0"/>
              <a:t>tests</a:t>
            </a:r>
            <a:r>
              <a:rPr sz="2000" spc="25" dirty="0"/>
              <a:t> </a:t>
            </a:r>
            <a:r>
              <a:rPr sz="2000" spc="70" dirty="0"/>
              <a:t>in</a:t>
            </a:r>
            <a:r>
              <a:rPr sz="2000" spc="15" dirty="0"/>
              <a:t> </a:t>
            </a:r>
            <a:r>
              <a:rPr sz="2000" dirty="0"/>
              <a:t>place,</a:t>
            </a:r>
            <a:r>
              <a:rPr sz="2000" spc="30" dirty="0"/>
              <a:t> </a:t>
            </a:r>
            <a:r>
              <a:rPr sz="2000" spc="55" dirty="0"/>
              <a:t>you</a:t>
            </a:r>
            <a:r>
              <a:rPr sz="2000" spc="15" dirty="0"/>
              <a:t> </a:t>
            </a:r>
            <a:r>
              <a:rPr sz="2000" dirty="0"/>
              <a:t>can</a:t>
            </a:r>
            <a:r>
              <a:rPr sz="2000" spc="20" dirty="0"/>
              <a:t> </a:t>
            </a:r>
            <a:r>
              <a:rPr sz="2000" dirty="0"/>
              <a:t>make</a:t>
            </a:r>
            <a:r>
              <a:rPr sz="2000" spc="25" dirty="0"/>
              <a:t> </a:t>
            </a:r>
            <a:r>
              <a:rPr sz="2000" dirty="0"/>
              <a:t>changes</a:t>
            </a:r>
            <a:r>
              <a:rPr sz="2000" spc="25" dirty="0"/>
              <a:t> </a:t>
            </a:r>
            <a:r>
              <a:rPr sz="2000" spc="85" dirty="0"/>
              <a:t>more</a:t>
            </a:r>
            <a:r>
              <a:rPr sz="2000" spc="30" dirty="0"/>
              <a:t> </a:t>
            </a:r>
            <a:r>
              <a:rPr sz="2000" spc="35" dirty="0"/>
              <a:t>confidently.</a:t>
            </a:r>
          </a:p>
        </p:txBody>
      </p:sp>
      <p:sp>
        <p:nvSpPr>
          <p:cNvPr id="5" name="TextBox 4">
            <a:extLst>
              <a:ext uri="{FF2B5EF4-FFF2-40B4-BE49-F238E27FC236}">
                <a16:creationId xmlns:a16="http://schemas.microsoft.com/office/drawing/2014/main" id="{2B792E5E-460F-4E78-9F51-A408DDCFD3D3}"/>
              </a:ext>
            </a:extLst>
          </p:cNvPr>
          <p:cNvSpPr txBox="1"/>
          <p:nvPr/>
        </p:nvSpPr>
        <p:spPr>
          <a:xfrm>
            <a:off x="762000" y="571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Adapt Parameter</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4800" y="907415"/>
            <a:ext cx="8237855" cy="3328670"/>
          </a:xfrm>
          <a:prstGeom prst="rect">
            <a:avLst/>
          </a:prstGeom>
        </p:spPr>
        <p:txBody>
          <a:bodyPr vert="horz" wrap="square" lIns="0" tIns="12700" rIns="0" bIns="0" rtlCol="0">
            <a:spAutoFit/>
          </a:bodyPr>
          <a:lstStyle/>
          <a:p>
            <a:pPr marL="12700">
              <a:lnSpc>
                <a:spcPct val="100000"/>
              </a:lnSpc>
              <a:spcBef>
                <a:spcPts val="100"/>
              </a:spcBef>
            </a:pPr>
            <a:r>
              <a:rPr sz="1800" dirty="0">
                <a:cs typeface="Arial"/>
              </a:rPr>
              <a:t>To</a:t>
            </a:r>
            <a:r>
              <a:rPr sz="1800" spc="50" dirty="0">
                <a:cs typeface="Arial"/>
              </a:rPr>
              <a:t> </a:t>
            </a:r>
            <a:r>
              <a:rPr sz="1800" dirty="0">
                <a:cs typeface="Arial"/>
              </a:rPr>
              <a:t>use</a:t>
            </a:r>
            <a:r>
              <a:rPr sz="1800" spc="50" dirty="0">
                <a:cs typeface="Arial"/>
              </a:rPr>
              <a:t> </a:t>
            </a:r>
            <a:r>
              <a:rPr sz="1800" dirty="0">
                <a:cs typeface="Arial"/>
              </a:rPr>
              <a:t>Adapt</a:t>
            </a:r>
            <a:r>
              <a:rPr sz="1800" spc="50" dirty="0">
                <a:cs typeface="Arial"/>
              </a:rPr>
              <a:t> </a:t>
            </a:r>
            <a:r>
              <a:rPr sz="1800" dirty="0">
                <a:cs typeface="Arial"/>
              </a:rPr>
              <a:t>Parameter,</a:t>
            </a:r>
            <a:r>
              <a:rPr sz="1800" spc="50" dirty="0">
                <a:cs typeface="Arial"/>
              </a:rPr>
              <a:t> </a:t>
            </a:r>
            <a:r>
              <a:rPr sz="1800" spc="100" dirty="0">
                <a:cs typeface="Arial"/>
              </a:rPr>
              <a:t>perform</a:t>
            </a:r>
            <a:r>
              <a:rPr sz="1800" spc="55" dirty="0">
                <a:cs typeface="Arial"/>
              </a:rPr>
              <a:t> </a:t>
            </a:r>
            <a:r>
              <a:rPr sz="1800" spc="75" dirty="0">
                <a:cs typeface="Arial"/>
              </a:rPr>
              <a:t>the</a:t>
            </a:r>
            <a:r>
              <a:rPr sz="1800" spc="50" dirty="0">
                <a:cs typeface="Arial"/>
              </a:rPr>
              <a:t> </a:t>
            </a:r>
            <a:r>
              <a:rPr sz="1800" spc="60" dirty="0">
                <a:cs typeface="Arial"/>
              </a:rPr>
              <a:t>following</a:t>
            </a:r>
            <a:r>
              <a:rPr sz="1800" spc="45" dirty="0">
                <a:cs typeface="Arial"/>
              </a:rPr>
              <a:t> </a:t>
            </a:r>
            <a:r>
              <a:rPr sz="1800" spc="-10" dirty="0">
                <a:cs typeface="Arial"/>
              </a:rPr>
              <a:t>steps:</a:t>
            </a:r>
            <a:endParaRPr sz="1800" dirty="0">
              <a:cs typeface="Arial"/>
            </a:endParaRPr>
          </a:p>
          <a:p>
            <a:pPr marL="469900" marR="95885" indent="-420370">
              <a:lnSpc>
                <a:spcPct val="114599"/>
              </a:lnSpc>
              <a:spcBef>
                <a:spcPts val="1575"/>
              </a:spcBef>
              <a:buAutoNum type="arabicPeriod"/>
              <a:tabLst>
                <a:tab pos="469265" algn="l"/>
                <a:tab pos="469900" algn="l"/>
              </a:tabLst>
            </a:pPr>
            <a:r>
              <a:rPr sz="1800" dirty="0">
                <a:cs typeface="Arial"/>
              </a:rPr>
              <a:t>Create</a:t>
            </a:r>
            <a:r>
              <a:rPr sz="1800" spc="25" dirty="0">
                <a:cs typeface="Arial"/>
              </a:rPr>
              <a:t> </a:t>
            </a:r>
            <a:r>
              <a:rPr sz="1800" spc="75" dirty="0">
                <a:cs typeface="Arial"/>
              </a:rPr>
              <a:t>the</a:t>
            </a:r>
            <a:r>
              <a:rPr sz="1800" spc="25" dirty="0">
                <a:cs typeface="Arial"/>
              </a:rPr>
              <a:t> </a:t>
            </a:r>
            <a:r>
              <a:rPr sz="1800" spc="60" dirty="0">
                <a:cs typeface="Arial"/>
              </a:rPr>
              <a:t>new</a:t>
            </a:r>
            <a:r>
              <a:rPr sz="1800" spc="20" dirty="0">
                <a:cs typeface="Arial"/>
              </a:rPr>
              <a:t> </a:t>
            </a:r>
            <a:r>
              <a:rPr sz="1800" dirty="0">
                <a:cs typeface="Arial"/>
              </a:rPr>
              <a:t>interface</a:t>
            </a:r>
            <a:r>
              <a:rPr sz="1800" spc="25" dirty="0">
                <a:cs typeface="Arial"/>
              </a:rPr>
              <a:t> </a:t>
            </a:r>
            <a:r>
              <a:rPr sz="1800" spc="90" dirty="0">
                <a:cs typeface="Arial"/>
              </a:rPr>
              <a:t>that</a:t>
            </a:r>
            <a:r>
              <a:rPr sz="1800" spc="25" dirty="0">
                <a:cs typeface="Arial"/>
              </a:rPr>
              <a:t> </a:t>
            </a:r>
            <a:r>
              <a:rPr sz="1800" spc="55" dirty="0">
                <a:cs typeface="Arial"/>
              </a:rPr>
              <a:t>you</a:t>
            </a:r>
            <a:r>
              <a:rPr sz="1800" spc="20" dirty="0">
                <a:cs typeface="Arial"/>
              </a:rPr>
              <a:t> </a:t>
            </a:r>
            <a:r>
              <a:rPr sz="1800" spc="55" dirty="0">
                <a:cs typeface="Arial"/>
              </a:rPr>
              <a:t>will</a:t>
            </a:r>
            <a:r>
              <a:rPr sz="1800" spc="20" dirty="0">
                <a:cs typeface="Arial"/>
              </a:rPr>
              <a:t> </a:t>
            </a:r>
            <a:r>
              <a:rPr sz="1800" dirty="0">
                <a:cs typeface="Arial"/>
              </a:rPr>
              <a:t>use</a:t>
            </a:r>
            <a:r>
              <a:rPr sz="1800" spc="30" dirty="0">
                <a:cs typeface="Arial"/>
              </a:rPr>
              <a:t> </a:t>
            </a:r>
            <a:r>
              <a:rPr sz="1800" spc="70" dirty="0">
                <a:cs typeface="Arial"/>
              </a:rPr>
              <a:t>in</a:t>
            </a:r>
            <a:r>
              <a:rPr sz="1800" spc="20" dirty="0">
                <a:cs typeface="Arial"/>
              </a:rPr>
              <a:t> </a:t>
            </a:r>
            <a:r>
              <a:rPr sz="1800" spc="75" dirty="0">
                <a:cs typeface="Arial"/>
              </a:rPr>
              <a:t>the</a:t>
            </a:r>
            <a:r>
              <a:rPr sz="1800" spc="25" dirty="0">
                <a:cs typeface="Arial"/>
              </a:rPr>
              <a:t> </a:t>
            </a:r>
            <a:r>
              <a:rPr sz="1800" spc="75" dirty="0">
                <a:cs typeface="Arial"/>
              </a:rPr>
              <a:t>method.</a:t>
            </a:r>
            <a:r>
              <a:rPr sz="1800" spc="25" dirty="0">
                <a:cs typeface="Arial"/>
              </a:rPr>
              <a:t> </a:t>
            </a:r>
            <a:r>
              <a:rPr sz="1800" dirty="0">
                <a:cs typeface="Arial"/>
              </a:rPr>
              <a:t>Make</a:t>
            </a:r>
            <a:r>
              <a:rPr sz="1800" spc="25" dirty="0">
                <a:cs typeface="Arial"/>
              </a:rPr>
              <a:t> </a:t>
            </a:r>
            <a:r>
              <a:rPr sz="1800" spc="90" dirty="0">
                <a:cs typeface="Arial"/>
              </a:rPr>
              <a:t>it</a:t>
            </a:r>
            <a:r>
              <a:rPr sz="1800" spc="25" dirty="0">
                <a:cs typeface="Arial"/>
              </a:rPr>
              <a:t> </a:t>
            </a:r>
            <a:r>
              <a:rPr sz="1800" spc="-25" dirty="0">
                <a:cs typeface="Arial"/>
              </a:rPr>
              <a:t>as </a:t>
            </a:r>
            <a:r>
              <a:rPr sz="1800" spc="50" dirty="0">
                <a:cs typeface="Arial"/>
              </a:rPr>
              <a:t>simple</a:t>
            </a:r>
            <a:r>
              <a:rPr sz="1800" spc="10" dirty="0">
                <a:cs typeface="Arial"/>
              </a:rPr>
              <a:t> </a:t>
            </a:r>
            <a:r>
              <a:rPr sz="1800" spc="60" dirty="0">
                <a:cs typeface="Arial"/>
              </a:rPr>
              <a:t>and</a:t>
            </a:r>
            <a:r>
              <a:rPr sz="1800" spc="5" dirty="0">
                <a:cs typeface="Arial"/>
              </a:rPr>
              <a:t> </a:t>
            </a:r>
            <a:r>
              <a:rPr sz="1800" spc="50" dirty="0">
                <a:cs typeface="Arial"/>
              </a:rPr>
              <a:t>communicative</a:t>
            </a:r>
            <a:r>
              <a:rPr sz="1800" spc="10" dirty="0">
                <a:cs typeface="Arial"/>
              </a:rPr>
              <a:t> </a:t>
            </a:r>
            <a:r>
              <a:rPr sz="1800" dirty="0">
                <a:cs typeface="Arial"/>
              </a:rPr>
              <a:t>as</a:t>
            </a:r>
            <a:r>
              <a:rPr sz="1800" spc="10" dirty="0">
                <a:cs typeface="Arial"/>
              </a:rPr>
              <a:t> </a:t>
            </a:r>
            <a:r>
              <a:rPr sz="1800" dirty="0">
                <a:cs typeface="Arial"/>
              </a:rPr>
              <a:t>possible,</a:t>
            </a:r>
            <a:r>
              <a:rPr sz="1800" spc="10" dirty="0">
                <a:cs typeface="Arial"/>
              </a:rPr>
              <a:t> </a:t>
            </a:r>
            <a:r>
              <a:rPr sz="1800" spc="105" dirty="0">
                <a:cs typeface="Arial"/>
              </a:rPr>
              <a:t>but</a:t>
            </a:r>
            <a:r>
              <a:rPr sz="1800" spc="10" dirty="0">
                <a:cs typeface="Arial"/>
              </a:rPr>
              <a:t> </a:t>
            </a:r>
            <a:r>
              <a:rPr sz="1800" spc="85" dirty="0">
                <a:cs typeface="Arial"/>
              </a:rPr>
              <a:t>try</a:t>
            </a:r>
            <a:r>
              <a:rPr sz="1800" spc="10" dirty="0">
                <a:cs typeface="Arial"/>
              </a:rPr>
              <a:t> </a:t>
            </a:r>
            <a:r>
              <a:rPr sz="1800" spc="100" dirty="0">
                <a:cs typeface="Arial"/>
              </a:rPr>
              <a:t>not</a:t>
            </a:r>
            <a:r>
              <a:rPr sz="1800" spc="10" dirty="0">
                <a:cs typeface="Arial"/>
              </a:rPr>
              <a:t> </a:t>
            </a:r>
            <a:r>
              <a:rPr sz="1800" spc="105" dirty="0">
                <a:cs typeface="Arial"/>
              </a:rPr>
              <a:t>to</a:t>
            </a:r>
            <a:r>
              <a:rPr sz="1800" spc="10" dirty="0">
                <a:cs typeface="Arial"/>
              </a:rPr>
              <a:t> </a:t>
            </a:r>
            <a:r>
              <a:rPr sz="1800" dirty="0">
                <a:cs typeface="Arial"/>
              </a:rPr>
              <a:t>create</a:t>
            </a:r>
            <a:r>
              <a:rPr sz="1800" spc="10" dirty="0">
                <a:cs typeface="Arial"/>
              </a:rPr>
              <a:t> </a:t>
            </a:r>
            <a:r>
              <a:rPr sz="1800" dirty="0">
                <a:cs typeface="Arial"/>
              </a:rPr>
              <a:t>an</a:t>
            </a:r>
            <a:r>
              <a:rPr sz="1800" spc="5" dirty="0">
                <a:cs typeface="Arial"/>
              </a:rPr>
              <a:t> </a:t>
            </a:r>
            <a:r>
              <a:rPr sz="1800" spc="35" dirty="0">
                <a:cs typeface="Arial"/>
              </a:rPr>
              <a:t>interface </a:t>
            </a:r>
            <a:r>
              <a:rPr sz="1800" spc="90" dirty="0">
                <a:cs typeface="Arial"/>
              </a:rPr>
              <a:t>that</a:t>
            </a:r>
            <a:r>
              <a:rPr sz="1800" spc="-20" dirty="0">
                <a:cs typeface="Arial"/>
              </a:rPr>
              <a:t> </a:t>
            </a:r>
            <a:r>
              <a:rPr sz="1800" spc="55" dirty="0">
                <a:cs typeface="Arial"/>
              </a:rPr>
              <a:t>will</a:t>
            </a:r>
            <a:r>
              <a:rPr sz="1800" spc="-25" dirty="0">
                <a:cs typeface="Arial"/>
              </a:rPr>
              <a:t> </a:t>
            </a:r>
            <a:r>
              <a:rPr sz="1800" spc="70" dirty="0">
                <a:cs typeface="Arial"/>
              </a:rPr>
              <a:t>require</a:t>
            </a:r>
            <a:r>
              <a:rPr sz="1800" spc="-20" dirty="0">
                <a:cs typeface="Arial"/>
              </a:rPr>
              <a:t> </a:t>
            </a:r>
            <a:r>
              <a:rPr sz="1800" spc="85" dirty="0">
                <a:cs typeface="Arial"/>
              </a:rPr>
              <a:t>more</a:t>
            </a:r>
            <a:r>
              <a:rPr sz="1800" spc="-20" dirty="0">
                <a:cs typeface="Arial"/>
              </a:rPr>
              <a:t> </a:t>
            </a:r>
            <a:r>
              <a:rPr sz="1800" spc="80" dirty="0">
                <a:cs typeface="Arial"/>
              </a:rPr>
              <a:t>than</a:t>
            </a:r>
            <a:r>
              <a:rPr sz="1800" spc="-25" dirty="0">
                <a:cs typeface="Arial"/>
              </a:rPr>
              <a:t> </a:t>
            </a:r>
            <a:r>
              <a:rPr sz="1800" spc="55" dirty="0">
                <a:cs typeface="Arial"/>
              </a:rPr>
              <a:t>trivial</a:t>
            </a:r>
            <a:r>
              <a:rPr sz="1800" spc="-25" dirty="0">
                <a:cs typeface="Arial"/>
              </a:rPr>
              <a:t> </a:t>
            </a:r>
            <a:r>
              <a:rPr sz="1800" dirty="0">
                <a:cs typeface="Arial"/>
              </a:rPr>
              <a:t>changes</a:t>
            </a:r>
            <a:r>
              <a:rPr sz="1800" spc="-20" dirty="0">
                <a:cs typeface="Arial"/>
              </a:rPr>
              <a:t> </a:t>
            </a:r>
            <a:r>
              <a:rPr sz="1800" spc="70" dirty="0">
                <a:cs typeface="Arial"/>
              </a:rPr>
              <a:t>in</a:t>
            </a:r>
            <a:r>
              <a:rPr sz="1800" spc="-25" dirty="0">
                <a:cs typeface="Arial"/>
              </a:rPr>
              <a:t> </a:t>
            </a:r>
            <a:r>
              <a:rPr sz="1800" spc="75" dirty="0">
                <a:cs typeface="Arial"/>
              </a:rPr>
              <a:t>the</a:t>
            </a:r>
            <a:r>
              <a:rPr sz="1800" spc="-20" dirty="0">
                <a:cs typeface="Arial"/>
              </a:rPr>
              <a:t> </a:t>
            </a:r>
            <a:r>
              <a:rPr sz="1800" spc="65" dirty="0">
                <a:cs typeface="Arial"/>
              </a:rPr>
              <a:t>method.</a:t>
            </a:r>
            <a:endParaRPr sz="1800" dirty="0">
              <a:cs typeface="Arial"/>
            </a:endParaRPr>
          </a:p>
          <a:p>
            <a:pPr marL="469900" indent="-420370">
              <a:lnSpc>
                <a:spcPct val="100000"/>
              </a:lnSpc>
              <a:spcBef>
                <a:spcPts val="315"/>
              </a:spcBef>
              <a:buAutoNum type="arabicPeriod"/>
              <a:tabLst>
                <a:tab pos="469265" algn="l"/>
                <a:tab pos="469900" algn="l"/>
              </a:tabLst>
            </a:pPr>
            <a:r>
              <a:rPr sz="1800" dirty="0">
                <a:cs typeface="Arial"/>
              </a:rPr>
              <a:t>Create</a:t>
            </a:r>
            <a:r>
              <a:rPr sz="1800" spc="-10" dirty="0">
                <a:cs typeface="Arial"/>
              </a:rPr>
              <a:t> </a:t>
            </a:r>
            <a:r>
              <a:rPr sz="1800" dirty="0">
                <a:cs typeface="Arial"/>
              </a:rPr>
              <a:t>a</a:t>
            </a:r>
            <a:r>
              <a:rPr sz="1800" spc="-5" dirty="0">
                <a:cs typeface="Arial"/>
              </a:rPr>
              <a:t> </a:t>
            </a:r>
            <a:r>
              <a:rPr sz="1800" spc="75" dirty="0">
                <a:cs typeface="Arial"/>
              </a:rPr>
              <a:t>production</a:t>
            </a:r>
            <a:r>
              <a:rPr sz="1800" spc="-15" dirty="0">
                <a:cs typeface="Arial"/>
              </a:rPr>
              <a:t> </a:t>
            </a:r>
            <a:r>
              <a:rPr sz="1800" spc="75" dirty="0">
                <a:cs typeface="Arial"/>
              </a:rPr>
              <a:t>implementer</a:t>
            </a:r>
            <a:r>
              <a:rPr sz="1800" spc="-5" dirty="0">
                <a:cs typeface="Arial"/>
              </a:rPr>
              <a:t> </a:t>
            </a:r>
            <a:r>
              <a:rPr sz="1800" spc="100" dirty="0">
                <a:cs typeface="Arial"/>
              </a:rPr>
              <a:t>for</a:t>
            </a:r>
            <a:r>
              <a:rPr sz="1800" spc="-5" dirty="0">
                <a:cs typeface="Arial"/>
              </a:rPr>
              <a:t> </a:t>
            </a:r>
            <a:r>
              <a:rPr sz="1800" spc="75" dirty="0">
                <a:cs typeface="Arial"/>
              </a:rPr>
              <a:t>the</a:t>
            </a:r>
            <a:r>
              <a:rPr sz="1800" spc="-10" dirty="0">
                <a:cs typeface="Arial"/>
              </a:rPr>
              <a:t> </a:t>
            </a:r>
            <a:r>
              <a:rPr sz="1800" spc="60" dirty="0">
                <a:cs typeface="Arial"/>
              </a:rPr>
              <a:t>new</a:t>
            </a:r>
            <a:r>
              <a:rPr sz="1800" spc="-10" dirty="0">
                <a:cs typeface="Arial"/>
              </a:rPr>
              <a:t> interface.</a:t>
            </a:r>
            <a:endParaRPr sz="1800" dirty="0">
              <a:cs typeface="Arial"/>
            </a:endParaRPr>
          </a:p>
          <a:p>
            <a:pPr marL="528955" indent="-480059">
              <a:lnSpc>
                <a:spcPct val="100000"/>
              </a:lnSpc>
              <a:spcBef>
                <a:spcPts val="315"/>
              </a:spcBef>
              <a:buAutoNum type="arabicPeriod"/>
              <a:tabLst>
                <a:tab pos="528955" algn="l"/>
                <a:tab pos="529590" algn="l"/>
              </a:tabLst>
            </a:pPr>
            <a:r>
              <a:rPr sz="1800" dirty="0">
                <a:cs typeface="Arial"/>
              </a:rPr>
              <a:t>Create</a:t>
            </a:r>
            <a:r>
              <a:rPr sz="1800" spc="10" dirty="0">
                <a:cs typeface="Arial"/>
              </a:rPr>
              <a:t> </a:t>
            </a:r>
            <a:r>
              <a:rPr sz="1800" dirty="0">
                <a:cs typeface="Arial"/>
              </a:rPr>
              <a:t>a</a:t>
            </a:r>
            <a:r>
              <a:rPr sz="1800" spc="15" dirty="0">
                <a:cs typeface="Arial"/>
              </a:rPr>
              <a:t> </a:t>
            </a:r>
            <a:r>
              <a:rPr sz="1800" dirty="0">
                <a:cs typeface="Arial"/>
              </a:rPr>
              <a:t>fake</a:t>
            </a:r>
            <a:r>
              <a:rPr sz="1800" spc="10" dirty="0">
                <a:cs typeface="Arial"/>
              </a:rPr>
              <a:t> </a:t>
            </a:r>
            <a:r>
              <a:rPr sz="1800" spc="75" dirty="0">
                <a:cs typeface="Arial"/>
              </a:rPr>
              <a:t>implementer</a:t>
            </a:r>
            <a:r>
              <a:rPr sz="1800" spc="15" dirty="0">
                <a:cs typeface="Arial"/>
              </a:rPr>
              <a:t> </a:t>
            </a:r>
            <a:r>
              <a:rPr sz="1800" spc="100" dirty="0">
                <a:cs typeface="Arial"/>
              </a:rPr>
              <a:t>for</a:t>
            </a:r>
            <a:r>
              <a:rPr sz="1800" spc="10" dirty="0">
                <a:cs typeface="Arial"/>
              </a:rPr>
              <a:t> </a:t>
            </a:r>
            <a:r>
              <a:rPr sz="1800" spc="75" dirty="0">
                <a:cs typeface="Arial"/>
              </a:rPr>
              <a:t>the</a:t>
            </a:r>
            <a:r>
              <a:rPr sz="1800" spc="15" dirty="0">
                <a:cs typeface="Arial"/>
              </a:rPr>
              <a:t> </a:t>
            </a:r>
            <a:r>
              <a:rPr sz="1800" spc="-10" dirty="0">
                <a:cs typeface="Arial"/>
              </a:rPr>
              <a:t>interface.</a:t>
            </a:r>
            <a:endParaRPr sz="1800" dirty="0">
              <a:cs typeface="Arial"/>
            </a:endParaRPr>
          </a:p>
          <a:p>
            <a:pPr marL="528955" indent="-480059">
              <a:lnSpc>
                <a:spcPct val="100000"/>
              </a:lnSpc>
              <a:spcBef>
                <a:spcPts val="315"/>
              </a:spcBef>
              <a:buAutoNum type="arabicPeriod"/>
              <a:tabLst>
                <a:tab pos="528955" algn="l"/>
                <a:tab pos="529590" algn="l"/>
              </a:tabLst>
            </a:pPr>
            <a:r>
              <a:rPr sz="1800" spc="50" dirty="0">
                <a:cs typeface="Arial"/>
              </a:rPr>
              <a:t>Write</a:t>
            </a:r>
            <a:r>
              <a:rPr sz="1800" spc="-10" dirty="0">
                <a:cs typeface="Arial"/>
              </a:rPr>
              <a:t> </a:t>
            </a:r>
            <a:r>
              <a:rPr sz="1800" dirty="0">
                <a:cs typeface="Arial"/>
              </a:rPr>
              <a:t>a</a:t>
            </a:r>
            <a:r>
              <a:rPr sz="1800" spc="-10" dirty="0">
                <a:cs typeface="Arial"/>
              </a:rPr>
              <a:t> </a:t>
            </a:r>
            <a:r>
              <a:rPr sz="1800" spc="50" dirty="0">
                <a:cs typeface="Arial"/>
              </a:rPr>
              <a:t>simple</a:t>
            </a:r>
            <a:r>
              <a:rPr sz="1800" spc="-10" dirty="0">
                <a:cs typeface="Arial"/>
              </a:rPr>
              <a:t> </a:t>
            </a:r>
            <a:r>
              <a:rPr sz="1800" spc="55" dirty="0">
                <a:cs typeface="Arial"/>
              </a:rPr>
              <a:t>test</a:t>
            </a:r>
            <a:r>
              <a:rPr sz="1800" spc="-10" dirty="0">
                <a:cs typeface="Arial"/>
              </a:rPr>
              <a:t> </a:t>
            </a:r>
            <a:r>
              <a:rPr sz="1800" spc="-30" dirty="0">
                <a:cs typeface="Arial"/>
              </a:rPr>
              <a:t>case,</a:t>
            </a:r>
            <a:r>
              <a:rPr sz="1800" spc="-10" dirty="0">
                <a:cs typeface="Arial"/>
              </a:rPr>
              <a:t> </a:t>
            </a:r>
            <a:r>
              <a:rPr sz="1800" dirty="0">
                <a:cs typeface="Arial"/>
              </a:rPr>
              <a:t>passing</a:t>
            </a:r>
            <a:r>
              <a:rPr sz="1800" spc="-15" dirty="0">
                <a:cs typeface="Arial"/>
              </a:rPr>
              <a:t> </a:t>
            </a:r>
            <a:r>
              <a:rPr sz="1800" spc="75" dirty="0">
                <a:cs typeface="Arial"/>
              </a:rPr>
              <a:t>the</a:t>
            </a:r>
            <a:r>
              <a:rPr sz="1800" spc="-5" dirty="0">
                <a:cs typeface="Arial"/>
              </a:rPr>
              <a:t> </a:t>
            </a:r>
            <a:r>
              <a:rPr sz="1800" dirty="0">
                <a:cs typeface="Arial"/>
              </a:rPr>
              <a:t>fake</a:t>
            </a:r>
            <a:r>
              <a:rPr sz="1800" spc="-10" dirty="0">
                <a:cs typeface="Arial"/>
              </a:rPr>
              <a:t> </a:t>
            </a:r>
            <a:r>
              <a:rPr sz="1800" spc="105" dirty="0">
                <a:cs typeface="Arial"/>
              </a:rPr>
              <a:t>to</a:t>
            </a:r>
            <a:r>
              <a:rPr sz="1800" spc="-10" dirty="0">
                <a:cs typeface="Arial"/>
              </a:rPr>
              <a:t> </a:t>
            </a:r>
            <a:r>
              <a:rPr sz="1800" spc="75" dirty="0">
                <a:cs typeface="Arial"/>
              </a:rPr>
              <a:t>the</a:t>
            </a:r>
            <a:r>
              <a:rPr sz="1800" spc="-10" dirty="0">
                <a:cs typeface="Arial"/>
              </a:rPr>
              <a:t> </a:t>
            </a:r>
            <a:r>
              <a:rPr sz="1800" spc="65" dirty="0">
                <a:cs typeface="Arial"/>
              </a:rPr>
              <a:t>method.</a:t>
            </a:r>
            <a:endParaRPr sz="1800" dirty="0">
              <a:cs typeface="Arial"/>
            </a:endParaRPr>
          </a:p>
          <a:p>
            <a:pPr marL="528955" indent="-480059">
              <a:lnSpc>
                <a:spcPct val="100000"/>
              </a:lnSpc>
              <a:spcBef>
                <a:spcPts val="315"/>
              </a:spcBef>
              <a:buAutoNum type="arabicPeriod"/>
              <a:tabLst>
                <a:tab pos="528955" algn="l"/>
                <a:tab pos="529590" algn="l"/>
              </a:tabLst>
            </a:pPr>
            <a:r>
              <a:rPr sz="1800" dirty="0">
                <a:cs typeface="Arial"/>
              </a:rPr>
              <a:t>Make </a:t>
            </a:r>
            <a:r>
              <a:rPr sz="1800" spc="75" dirty="0">
                <a:cs typeface="Arial"/>
              </a:rPr>
              <a:t>the</a:t>
            </a:r>
            <a:r>
              <a:rPr sz="1800" spc="5" dirty="0">
                <a:cs typeface="Arial"/>
              </a:rPr>
              <a:t> </a:t>
            </a:r>
            <a:r>
              <a:rPr sz="1800" dirty="0">
                <a:cs typeface="Arial"/>
              </a:rPr>
              <a:t>changes</a:t>
            </a:r>
            <a:r>
              <a:rPr sz="1800" spc="5" dirty="0">
                <a:cs typeface="Arial"/>
              </a:rPr>
              <a:t> </a:t>
            </a:r>
            <a:r>
              <a:rPr sz="1800" spc="55" dirty="0">
                <a:cs typeface="Arial"/>
              </a:rPr>
              <a:t>you</a:t>
            </a:r>
            <a:r>
              <a:rPr sz="1800" spc="-5" dirty="0">
                <a:cs typeface="Arial"/>
              </a:rPr>
              <a:t> </a:t>
            </a:r>
            <a:r>
              <a:rPr sz="1800" dirty="0">
                <a:cs typeface="Arial"/>
              </a:rPr>
              <a:t>need </a:t>
            </a:r>
            <a:r>
              <a:rPr sz="1800" spc="105" dirty="0">
                <a:cs typeface="Arial"/>
              </a:rPr>
              <a:t>to</a:t>
            </a:r>
            <a:r>
              <a:rPr sz="1800" spc="5" dirty="0">
                <a:cs typeface="Arial"/>
              </a:rPr>
              <a:t> </a:t>
            </a:r>
            <a:r>
              <a:rPr sz="1800" spc="70" dirty="0">
                <a:cs typeface="Arial"/>
              </a:rPr>
              <a:t>in</a:t>
            </a:r>
            <a:r>
              <a:rPr sz="1800" dirty="0">
                <a:cs typeface="Arial"/>
              </a:rPr>
              <a:t> </a:t>
            </a:r>
            <a:r>
              <a:rPr sz="1800" spc="75" dirty="0">
                <a:cs typeface="Arial"/>
              </a:rPr>
              <a:t>the</a:t>
            </a:r>
            <a:r>
              <a:rPr sz="1800" dirty="0">
                <a:cs typeface="Arial"/>
              </a:rPr>
              <a:t> </a:t>
            </a:r>
            <a:r>
              <a:rPr sz="1800" spc="90" dirty="0">
                <a:cs typeface="Arial"/>
              </a:rPr>
              <a:t>method</a:t>
            </a:r>
            <a:r>
              <a:rPr sz="1800" dirty="0">
                <a:cs typeface="Arial"/>
              </a:rPr>
              <a:t> </a:t>
            </a:r>
            <a:r>
              <a:rPr sz="1800" spc="105" dirty="0">
                <a:cs typeface="Arial"/>
              </a:rPr>
              <a:t>to</a:t>
            </a:r>
            <a:r>
              <a:rPr sz="1800" spc="5" dirty="0">
                <a:cs typeface="Arial"/>
              </a:rPr>
              <a:t> </a:t>
            </a:r>
            <a:r>
              <a:rPr sz="1800" dirty="0">
                <a:cs typeface="Arial"/>
              </a:rPr>
              <a:t>use </a:t>
            </a:r>
            <a:r>
              <a:rPr sz="1800" spc="75" dirty="0">
                <a:cs typeface="Arial"/>
              </a:rPr>
              <a:t>the</a:t>
            </a:r>
            <a:r>
              <a:rPr sz="1800" spc="5" dirty="0">
                <a:cs typeface="Arial"/>
              </a:rPr>
              <a:t> </a:t>
            </a:r>
            <a:r>
              <a:rPr sz="1800" spc="60" dirty="0">
                <a:cs typeface="Arial"/>
              </a:rPr>
              <a:t>new</a:t>
            </a:r>
            <a:r>
              <a:rPr sz="1800" dirty="0">
                <a:cs typeface="Arial"/>
              </a:rPr>
              <a:t> </a:t>
            </a:r>
            <a:r>
              <a:rPr sz="1800" spc="45" dirty="0">
                <a:cs typeface="Arial"/>
              </a:rPr>
              <a:t>parameter.</a:t>
            </a:r>
            <a:endParaRPr sz="1800" dirty="0">
              <a:cs typeface="Arial"/>
            </a:endParaRPr>
          </a:p>
          <a:p>
            <a:pPr marL="469900" marR="410209" indent="-420370">
              <a:lnSpc>
                <a:spcPct val="114599"/>
              </a:lnSpc>
              <a:buClr>
                <a:srgbClr val="685D46"/>
              </a:buClr>
              <a:buFont typeface="Arial"/>
              <a:buAutoNum type="arabicPeriod"/>
              <a:tabLst>
                <a:tab pos="528955" algn="l"/>
                <a:tab pos="529590" algn="l"/>
              </a:tabLst>
            </a:pPr>
            <a:r>
              <a:rPr dirty="0"/>
              <a:t>	</a:t>
            </a:r>
            <a:r>
              <a:rPr sz="1800" dirty="0">
                <a:cs typeface="Arial"/>
              </a:rPr>
              <a:t>Run</a:t>
            </a:r>
            <a:r>
              <a:rPr sz="1800" spc="15" dirty="0">
                <a:cs typeface="Arial"/>
              </a:rPr>
              <a:t> </a:t>
            </a:r>
            <a:r>
              <a:rPr sz="1800" spc="75" dirty="0">
                <a:cs typeface="Arial"/>
              </a:rPr>
              <a:t>your</a:t>
            </a:r>
            <a:r>
              <a:rPr sz="1800" spc="20" dirty="0">
                <a:cs typeface="Arial"/>
              </a:rPr>
              <a:t> </a:t>
            </a:r>
            <a:r>
              <a:rPr sz="1800" spc="55" dirty="0">
                <a:cs typeface="Arial"/>
              </a:rPr>
              <a:t>test</a:t>
            </a:r>
            <a:r>
              <a:rPr sz="1800" spc="20" dirty="0">
                <a:cs typeface="Arial"/>
              </a:rPr>
              <a:t> </a:t>
            </a:r>
            <a:r>
              <a:rPr sz="1800" spc="105" dirty="0">
                <a:cs typeface="Arial"/>
              </a:rPr>
              <a:t>to</a:t>
            </a:r>
            <a:r>
              <a:rPr sz="1800" spc="20" dirty="0">
                <a:cs typeface="Arial"/>
              </a:rPr>
              <a:t> </a:t>
            </a:r>
            <a:r>
              <a:rPr sz="1800" dirty="0">
                <a:cs typeface="Arial"/>
              </a:rPr>
              <a:t>verify</a:t>
            </a:r>
            <a:r>
              <a:rPr sz="1800" spc="15" dirty="0">
                <a:cs typeface="Arial"/>
              </a:rPr>
              <a:t> </a:t>
            </a:r>
            <a:r>
              <a:rPr sz="1800" spc="90" dirty="0">
                <a:cs typeface="Arial"/>
              </a:rPr>
              <a:t>that</a:t>
            </a:r>
            <a:r>
              <a:rPr sz="1800" spc="20" dirty="0">
                <a:cs typeface="Arial"/>
              </a:rPr>
              <a:t> </a:t>
            </a:r>
            <a:r>
              <a:rPr sz="1800" spc="55" dirty="0">
                <a:cs typeface="Arial"/>
              </a:rPr>
              <a:t>you</a:t>
            </a:r>
            <a:r>
              <a:rPr sz="1800" spc="15" dirty="0">
                <a:cs typeface="Arial"/>
              </a:rPr>
              <a:t> </a:t>
            </a:r>
            <a:r>
              <a:rPr sz="1800" dirty="0">
                <a:cs typeface="Arial"/>
              </a:rPr>
              <a:t>are</a:t>
            </a:r>
            <a:r>
              <a:rPr sz="1800" spc="20" dirty="0">
                <a:cs typeface="Arial"/>
              </a:rPr>
              <a:t> </a:t>
            </a:r>
            <a:r>
              <a:rPr sz="1800" dirty="0">
                <a:cs typeface="Arial"/>
              </a:rPr>
              <a:t>able</a:t>
            </a:r>
            <a:r>
              <a:rPr sz="1800" spc="20" dirty="0">
                <a:cs typeface="Arial"/>
              </a:rPr>
              <a:t> </a:t>
            </a:r>
            <a:r>
              <a:rPr sz="1800" spc="105" dirty="0">
                <a:cs typeface="Arial"/>
              </a:rPr>
              <a:t>to</a:t>
            </a:r>
            <a:r>
              <a:rPr sz="1800" spc="25" dirty="0">
                <a:cs typeface="Arial"/>
              </a:rPr>
              <a:t> </a:t>
            </a:r>
            <a:r>
              <a:rPr sz="1800" spc="55" dirty="0">
                <a:cs typeface="Arial"/>
              </a:rPr>
              <a:t>test</a:t>
            </a:r>
            <a:r>
              <a:rPr sz="1800" spc="20" dirty="0">
                <a:cs typeface="Arial"/>
              </a:rPr>
              <a:t> </a:t>
            </a:r>
            <a:r>
              <a:rPr sz="1800" spc="75" dirty="0">
                <a:cs typeface="Arial"/>
              </a:rPr>
              <a:t>the</a:t>
            </a:r>
            <a:r>
              <a:rPr sz="1800" spc="20" dirty="0">
                <a:cs typeface="Arial"/>
              </a:rPr>
              <a:t> </a:t>
            </a:r>
            <a:r>
              <a:rPr sz="1800" spc="90" dirty="0">
                <a:cs typeface="Arial"/>
              </a:rPr>
              <a:t>method</a:t>
            </a:r>
            <a:r>
              <a:rPr sz="1800" spc="15" dirty="0">
                <a:cs typeface="Arial"/>
              </a:rPr>
              <a:t> </a:t>
            </a:r>
            <a:r>
              <a:rPr sz="1800" dirty="0">
                <a:cs typeface="Arial"/>
              </a:rPr>
              <a:t>using</a:t>
            </a:r>
            <a:r>
              <a:rPr sz="1800" spc="15" dirty="0">
                <a:cs typeface="Arial"/>
              </a:rPr>
              <a:t> </a:t>
            </a:r>
            <a:r>
              <a:rPr sz="1800" spc="50" dirty="0">
                <a:cs typeface="Arial"/>
              </a:rPr>
              <a:t>the </a:t>
            </a:r>
            <a:r>
              <a:rPr sz="1800" spc="-10" dirty="0">
                <a:cs typeface="Arial"/>
              </a:rPr>
              <a:t>fake.</a:t>
            </a:r>
            <a:endParaRPr sz="1800" dirty="0">
              <a:cs typeface="Arial"/>
            </a:endParaRPr>
          </a:p>
        </p:txBody>
      </p:sp>
      <p:sp>
        <p:nvSpPr>
          <p:cNvPr id="5" name="TextBox 4">
            <a:extLst>
              <a:ext uri="{FF2B5EF4-FFF2-40B4-BE49-F238E27FC236}">
                <a16:creationId xmlns:a16="http://schemas.microsoft.com/office/drawing/2014/main" id="{8A2B16D2-70EF-4507-8407-204748B2A635}"/>
              </a:ext>
            </a:extLst>
          </p:cNvPr>
          <p:cNvSpPr txBox="1"/>
          <p:nvPr/>
        </p:nvSpPr>
        <p:spPr>
          <a:xfrm>
            <a:off x="762000" y="571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Adapt Parameter</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idx="1"/>
          </p:nvPr>
        </p:nvSpPr>
        <p:spPr>
          <a:xfrm>
            <a:off x="609600" y="1047750"/>
            <a:ext cx="7334387" cy="2525111"/>
          </a:xfrm>
          <a:prstGeom prst="rect">
            <a:avLst/>
          </a:prstGeom>
        </p:spPr>
        <p:txBody>
          <a:bodyPr vert="horz" wrap="square" lIns="0" tIns="12700" rIns="0" bIns="0" rtlCol="0">
            <a:spAutoFit/>
          </a:bodyPr>
          <a:lstStyle/>
          <a:p>
            <a:pPr marR="345440">
              <a:lnSpc>
                <a:spcPct val="114599"/>
              </a:lnSpc>
              <a:spcBef>
                <a:spcPts val="100"/>
              </a:spcBef>
            </a:pPr>
            <a:r>
              <a:rPr dirty="0"/>
              <a:t>Break</a:t>
            </a:r>
            <a:r>
              <a:rPr spc="70" dirty="0"/>
              <a:t> Out</a:t>
            </a:r>
            <a:r>
              <a:rPr spc="85" dirty="0"/>
              <a:t> Method</a:t>
            </a:r>
            <a:r>
              <a:rPr spc="70" dirty="0"/>
              <a:t> </a:t>
            </a:r>
            <a:r>
              <a:rPr dirty="0"/>
              <a:t>Object</a:t>
            </a:r>
            <a:r>
              <a:rPr spc="85" dirty="0"/>
              <a:t> </a:t>
            </a:r>
            <a:r>
              <a:rPr dirty="0"/>
              <a:t>has</a:t>
            </a:r>
            <a:r>
              <a:rPr spc="80" dirty="0"/>
              <a:t> </a:t>
            </a:r>
            <a:r>
              <a:rPr dirty="0"/>
              <a:t>several</a:t>
            </a:r>
            <a:r>
              <a:rPr spc="75" dirty="0"/>
              <a:t> </a:t>
            </a:r>
            <a:r>
              <a:rPr dirty="0"/>
              <a:t>variations.</a:t>
            </a:r>
            <a:r>
              <a:rPr spc="80" dirty="0"/>
              <a:t> </a:t>
            </a:r>
            <a:r>
              <a:rPr spc="50" dirty="0"/>
              <a:t>In</a:t>
            </a:r>
            <a:r>
              <a:rPr spc="75" dirty="0"/>
              <a:t> the</a:t>
            </a:r>
            <a:r>
              <a:rPr spc="80" dirty="0"/>
              <a:t> </a:t>
            </a:r>
            <a:r>
              <a:rPr dirty="0"/>
              <a:t>simplest</a:t>
            </a:r>
            <a:r>
              <a:rPr spc="80" dirty="0"/>
              <a:t> </a:t>
            </a:r>
            <a:r>
              <a:rPr spc="-30" dirty="0"/>
              <a:t>case,</a:t>
            </a:r>
            <a:r>
              <a:rPr spc="80" dirty="0"/>
              <a:t> </a:t>
            </a:r>
            <a:r>
              <a:rPr spc="50" dirty="0"/>
              <a:t>the original</a:t>
            </a:r>
            <a:r>
              <a:rPr spc="55" dirty="0"/>
              <a:t> </a:t>
            </a:r>
            <a:r>
              <a:rPr spc="90" dirty="0"/>
              <a:t>method</a:t>
            </a:r>
            <a:r>
              <a:rPr spc="55" dirty="0"/>
              <a:t> </a:t>
            </a:r>
            <a:r>
              <a:rPr dirty="0"/>
              <a:t>doesn’t</a:t>
            </a:r>
            <a:r>
              <a:rPr spc="65" dirty="0"/>
              <a:t> </a:t>
            </a:r>
            <a:r>
              <a:rPr dirty="0"/>
              <a:t>use</a:t>
            </a:r>
            <a:r>
              <a:rPr spc="65" dirty="0"/>
              <a:t> </a:t>
            </a:r>
            <a:r>
              <a:rPr dirty="0"/>
              <a:t>any</a:t>
            </a:r>
            <a:r>
              <a:rPr spc="55" dirty="0"/>
              <a:t> </a:t>
            </a:r>
            <a:r>
              <a:rPr dirty="0"/>
              <a:t>instance</a:t>
            </a:r>
            <a:r>
              <a:rPr spc="65" dirty="0"/>
              <a:t> </a:t>
            </a:r>
            <a:r>
              <a:rPr dirty="0"/>
              <a:t>variables</a:t>
            </a:r>
            <a:r>
              <a:rPr spc="60" dirty="0"/>
              <a:t> </a:t>
            </a:r>
            <a:r>
              <a:rPr spc="100" dirty="0"/>
              <a:t>or</a:t>
            </a:r>
            <a:r>
              <a:rPr spc="65" dirty="0"/>
              <a:t> </a:t>
            </a:r>
            <a:r>
              <a:rPr spc="70" dirty="0"/>
              <a:t>methods</a:t>
            </a:r>
            <a:r>
              <a:rPr spc="60" dirty="0"/>
              <a:t> </a:t>
            </a:r>
            <a:r>
              <a:rPr spc="114" dirty="0"/>
              <a:t>from</a:t>
            </a:r>
            <a:r>
              <a:rPr spc="65" dirty="0"/>
              <a:t> </a:t>
            </a:r>
            <a:r>
              <a:rPr spc="50" dirty="0"/>
              <a:t>the original</a:t>
            </a:r>
            <a:r>
              <a:rPr dirty="0"/>
              <a:t> </a:t>
            </a:r>
            <a:r>
              <a:rPr spc="-20" dirty="0"/>
              <a:t>class.</a:t>
            </a:r>
            <a:r>
              <a:rPr spc="15" dirty="0"/>
              <a:t> </a:t>
            </a:r>
            <a:r>
              <a:rPr dirty="0"/>
              <a:t>We</a:t>
            </a:r>
            <a:r>
              <a:rPr spc="10" dirty="0"/>
              <a:t> </a:t>
            </a:r>
            <a:r>
              <a:rPr spc="60" dirty="0"/>
              <a:t>don’t</a:t>
            </a:r>
            <a:r>
              <a:rPr spc="10" dirty="0"/>
              <a:t> </a:t>
            </a:r>
            <a:r>
              <a:rPr dirty="0"/>
              <a:t>need</a:t>
            </a:r>
            <a:r>
              <a:rPr spc="5" dirty="0"/>
              <a:t> </a:t>
            </a:r>
            <a:r>
              <a:rPr spc="105" dirty="0"/>
              <a:t>to</a:t>
            </a:r>
            <a:r>
              <a:rPr spc="10" dirty="0"/>
              <a:t> </a:t>
            </a:r>
            <a:r>
              <a:rPr dirty="0"/>
              <a:t>pass</a:t>
            </a:r>
            <a:r>
              <a:rPr spc="10" dirty="0"/>
              <a:t> </a:t>
            </a:r>
            <a:r>
              <a:rPr spc="90" dirty="0"/>
              <a:t>it</a:t>
            </a:r>
            <a:r>
              <a:rPr spc="10" dirty="0"/>
              <a:t> </a:t>
            </a:r>
            <a:r>
              <a:rPr dirty="0"/>
              <a:t>a</a:t>
            </a:r>
            <a:r>
              <a:rPr spc="10" dirty="0"/>
              <a:t> </a:t>
            </a:r>
            <a:r>
              <a:rPr dirty="0"/>
              <a:t>reference</a:t>
            </a:r>
            <a:r>
              <a:rPr spc="10" dirty="0"/>
              <a:t> </a:t>
            </a:r>
            <a:r>
              <a:rPr spc="105" dirty="0"/>
              <a:t>to</a:t>
            </a:r>
            <a:r>
              <a:rPr spc="10" dirty="0"/>
              <a:t> </a:t>
            </a:r>
            <a:r>
              <a:rPr spc="75" dirty="0"/>
              <a:t>the</a:t>
            </a:r>
            <a:r>
              <a:rPr spc="10" dirty="0"/>
              <a:t> </a:t>
            </a:r>
            <a:r>
              <a:rPr spc="50" dirty="0"/>
              <a:t>original</a:t>
            </a:r>
            <a:r>
              <a:rPr spc="5" dirty="0"/>
              <a:t> </a:t>
            </a:r>
            <a:r>
              <a:rPr spc="-10" dirty="0"/>
              <a:t>class.</a:t>
            </a:r>
          </a:p>
          <a:p>
            <a:pPr marR="5080">
              <a:lnSpc>
                <a:spcPct val="114599"/>
              </a:lnSpc>
              <a:spcBef>
                <a:spcPts val="1575"/>
              </a:spcBef>
            </a:pPr>
            <a:r>
              <a:rPr spc="50" dirty="0"/>
              <a:t>In</a:t>
            </a:r>
            <a:r>
              <a:rPr spc="-20" dirty="0"/>
              <a:t> </a:t>
            </a:r>
            <a:r>
              <a:rPr spc="85" dirty="0"/>
              <a:t>other</a:t>
            </a:r>
            <a:r>
              <a:rPr spc="-10" dirty="0"/>
              <a:t> </a:t>
            </a:r>
            <a:r>
              <a:rPr spc="-30" dirty="0"/>
              <a:t>cases,</a:t>
            </a:r>
            <a:r>
              <a:rPr spc="-15" dirty="0"/>
              <a:t> </a:t>
            </a:r>
            <a:r>
              <a:rPr spc="75" dirty="0"/>
              <a:t>the</a:t>
            </a:r>
            <a:r>
              <a:rPr spc="-10" dirty="0"/>
              <a:t> </a:t>
            </a:r>
            <a:r>
              <a:rPr spc="90" dirty="0"/>
              <a:t>method</a:t>
            </a:r>
            <a:r>
              <a:rPr spc="-15" dirty="0"/>
              <a:t> </a:t>
            </a:r>
            <a:r>
              <a:rPr spc="55" dirty="0"/>
              <a:t>only</a:t>
            </a:r>
            <a:r>
              <a:rPr spc="-20" dirty="0"/>
              <a:t> </a:t>
            </a:r>
            <a:r>
              <a:rPr dirty="0"/>
              <a:t>uses</a:t>
            </a:r>
            <a:r>
              <a:rPr spc="-10" dirty="0"/>
              <a:t> </a:t>
            </a:r>
            <a:r>
              <a:rPr spc="50" dirty="0"/>
              <a:t>data</a:t>
            </a:r>
            <a:r>
              <a:rPr spc="-10" dirty="0"/>
              <a:t> </a:t>
            </a:r>
            <a:r>
              <a:rPr spc="114" dirty="0"/>
              <a:t>from</a:t>
            </a:r>
            <a:r>
              <a:rPr spc="-15" dirty="0"/>
              <a:t> </a:t>
            </a:r>
            <a:r>
              <a:rPr spc="75" dirty="0"/>
              <a:t>the</a:t>
            </a:r>
            <a:r>
              <a:rPr spc="-10" dirty="0"/>
              <a:t> </a:t>
            </a:r>
            <a:r>
              <a:rPr spc="50" dirty="0"/>
              <a:t>original</a:t>
            </a:r>
            <a:r>
              <a:rPr spc="-15" dirty="0"/>
              <a:t> </a:t>
            </a:r>
            <a:r>
              <a:rPr spc="-20" dirty="0"/>
              <a:t>class.</a:t>
            </a:r>
            <a:r>
              <a:rPr spc="-15" dirty="0"/>
              <a:t> </a:t>
            </a:r>
            <a:r>
              <a:rPr dirty="0"/>
              <a:t>At</a:t>
            </a:r>
            <a:r>
              <a:rPr spc="-10" dirty="0"/>
              <a:t> </a:t>
            </a:r>
            <a:r>
              <a:rPr dirty="0"/>
              <a:t>times,</a:t>
            </a:r>
            <a:r>
              <a:rPr spc="-10" dirty="0"/>
              <a:t> </a:t>
            </a:r>
            <a:r>
              <a:rPr spc="65" dirty="0"/>
              <a:t>it </a:t>
            </a:r>
            <a:r>
              <a:rPr dirty="0"/>
              <a:t>makes</a:t>
            </a:r>
            <a:r>
              <a:rPr spc="-15" dirty="0"/>
              <a:t> </a:t>
            </a:r>
            <a:r>
              <a:rPr dirty="0"/>
              <a:t>sense</a:t>
            </a:r>
            <a:r>
              <a:rPr spc="-10" dirty="0"/>
              <a:t> </a:t>
            </a:r>
            <a:r>
              <a:rPr spc="105" dirty="0"/>
              <a:t>to</a:t>
            </a:r>
            <a:r>
              <a:rPr spc="-15" dirty="0"/>
              <a:t> </a:t>
            </a:r>
            <a:r>
              <a:rPr spc="105" dirty="0"/>
              <a:t>put</a:t>
            </a:r>
            <a:r>
              <a:rPr spc="-10" dirty="0"/>
              <a:t> </a:t>
            </a:r>
            <a:r>
              <a:rPr spc="55" dirty="0"/>
              <a:t>this</a:t>
            </a:r>
            <a:r>
              <a:rPr spc="-15" dirty="0"/>
              <a:t> </a:t>
            </a:r>
            <a:r>
              <a:rPr spc="50" dirty="0"/>
              <a:t>data</a:t>
            </a:r>
            <a:r>
              <a:rPr spc="-10" dirty="0"/>
              <a:t> </a:t>
            </a:r>
            <a:r>
              <a:rPr spc="85" dirty="0"/>
              <a:t>into</a:t>
            </a:r>
            <a:r>
              <a:rPr spc="-15" dirty="0"/>
              <a:t> </a:t>
            </a:r>
            <a:r>
              <a:rPr dirty="0"/>
              <a:t>a</a:t>
            </a:r>
            <a:r>
              <a:rPr spc="-10" dirty="0"/>
              <a:t> </a:t>
            </a:r>
            <a:r>
              <a:rPr spc="60" dirty="0"/>
              <a:t>new</a:t>
            </a:r>
            <a:r>
              <a:rPr spc="-20" dirty="0"/>
              <a:t> </a:t>
            </a:r>
            <a:r>
              <a:rPr dirty="0"/>
              <a:t>data-</a:t>
            </a:r>
            <a:r>
              <a:rPr spc="50" dirty="0"/>
              <a:t>holding</a:t>
            </a:r>
            <a:r>
              <a:rPr spc="-15" dirty="0"/>
              <a:t> </a:t>
            </a:r>
            <a:r>
              <a:rPr spc="-10" dirty="0"/>
              <a:t>class</a:t>
            </a:r>
            <a:r>
              <a:rPr spc="-15" dirty="0"/>
              <a:t> </a:t>
            </a:r>
            <a:r>
              <a:rPr spc="60" dirty="0"/>
              <a:t>and</a:t>
            </a:r>
            <a:r>
              <a:rPr spc="-15" dirty="0"/>
              <a:t> </a:t>
            </a:r>
            <a:r>
              <a:rPr dirty="0"/>
              <a:t>pass</a:t>
            </a:r>
            <a:r>
              <a:rPr spc="-15" dirty="0"/>
              <a:t> </a:t>
            </a:r>
            <a:r>
              <a:rPr spc="90" dirty="0"/>
              <a:t>it</a:t>
            </a:r>
            <a:r>
              <a:rPr spc="-10" dirty="0"/>
              <a:t> </a:t>
            </a:r>
            <a:r>
              <a:rPr dirty="0"/>
              <a:t>as</a:t>
            </a:r>
            <a:r>
              <a:rPr spc="-15" dirty="0"/>
              <a:t> </a:t>
            </a:r>
            <a:r>
              <a:rPr spc="-25" dirty="0"/>
              <a:t>an </a:t>
            </a:r>
            <a:r>
              <a:rPr spc="70" dirty="0"/>
              <a:t>argument</a:t>
            </a:r>
            <a:r>
              <a:rPr spc="-25" dirty="0"/>
              <a:t> </a:t>
            </a:r>
            <a:r>
              <a:rPr spc="105" dirty="0"/>
              <a:t>to</a:t>
            </a:r>
            <a:r>
              <a:rPr spc="-25" dirty="0"/>
              <a:t> </a:t>
            </a:r>
            <a:r>
              <a:rPr spc="75" dirty="0"/>
              <a:t>the</a:t>
            </a:r>
            <a:r>
              <a:rPr spc="-20" dirty="0"/>
              <a:t> </a:t>
            </a:r>
            <a:r>
              <a:rPr spc="90" dirty="0"/>
              <a:t>method</a:t>
            </a:r>
            <a:r>
              <a:rPr spc="-30" dirty="0"/>
              <a:t> </a:t>
            </a:r>
            <a:r>
              <a:rPr spc="-10" dirty="0"/>
              <a:t>object.</a:t>
            </a:r>
          </a:p>
        </p:txBody>
      </p:sp>
      <p:sp>
        <p:nvSpPr>
          <p:cNvPr id="5" name="TextBox 4">
            <a:extLst>
              <a:ext uri="{FF2B5EF4-FFF2-40B4-BE49-F238E27FC236}">
                <a16:creationId xmlns:a16="http://schemas.microsoft.com/office/drawing/2014/main" id="{800BC9A2-A2E4-4CAA-BD27-B989E9808603}"/>
              </a:ext>
            </a:extLst>
          </p:cNvPr>
          <p:cNvSpPr txBox="1"/>
          <p:nvPr/>
        </p:nvSpPr>
        <p:spPr>
          <a:xfrm>
            <a:off x="762000" y="133350"/>
            <a:ext cx="54102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Break Out Method Object</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8600" y="895350"/>
            <a:ext cx="8288020" cy="3642995"/>
          </a:xfrm>
          <a:prstGeom prst="rect">
            <a:avLst/>
          </a:prstGeom>
        </p:spPr>
        <p:txBody>
          <a:bodyPr vert="horz" wrap="square" lIns="0" tIns="12700" rIns="0" bIns="0" rtlCol="0">
            <a:spAutoFit/>
          </a:bodyPr>
          <a:lstStyle/>
          <a:p>
            <a:pPr marL="12700">
              <a:lnSpc>
                <a:spcPct val="100000"/>
              </a:lnSpc>
              <a:spcBef>
                <a:spcPts val="100"/>
              </a:spcBef>
            </a:pPr>
            <a:r>
              <a:rPr sz="1800" dirty="0">
                <a:cs typeface="Arial"/>
              </a:rPr>
              <a:t>You</a:t>
            </a:r>
            <a:r>
              <a:rPr sz="1800" spc="20" dirty="0">
                <a:cs typeface="Arial"/>
              </a:rPr>
              <a:t> </a:t>
            </a:r>
            <a:r>
              <a:rPr sz="1800" dirty="0">
                <a:cs typeface="Arial"/>
              </a:rPr>
              <a:t>can</a:t>
            </a:r>
            <a:r>
              <a:rPr sz="1800" spc="25" dirty="0">
                <a:cs typeface="Arial"/>
              </a:rPr>
              <a:t> </a:t>
            </a:r>
            <a:r>
              <a:rPr sz="1800" dirty="0">
                <a:cs typeface="Arial"/>
              </a:rPr>
              <a:t>use</a:t>
            </a:r>
            <a:r>
              <a:rPr sz="1800" spc="25" dirty="0">
                <a:cs typeface="Arial"/>
              </a:rPr>
              <a:t> </a:t>
            </a:r>
            <a:r>
              <a:rPr sz="1800" dirty="0">
                <a:cs typeface="Arial"/>
              </a:rPr>
              <a:t>these</a:t>
            </a:r>
            <a:r>
              <a:rPr sz="1800" spc="30" dirty="0">
                <a:cs typeface="Arial"/>
              </a:rPr>
              <a:t> </a:t>
            </a:r>
            <a:r>
              <a:rPr sz="1800" dirty="0">
                <a:cs typeface="Arial"/>
              </a:rPr>
              <a:t>steps</a:t>
            </a:r>
            <a:r>
              <a:rPr sz="1800" spc="30" dirty="0">
                <a:cs typeface="Arial"/>
              </a:rPr>
              <a:t> </a:t>
            </a:r>
            <a:r>
              <a:rPr sz="1800" spc="105" dirty="0">
                <a:cs typeface="Arial"/>
              </a:rPr>
              <a:t>to</a:t>
            </a:r>
            <a:r>
              <a:rPr sz="1800" spc="30" dirty="0">
                <a:cs typeface="Arial"/>
              </a:rPr>
              <a:t> </a:t>
            </a:r>
            <a:r>
              <a:rPr sz="1800" spc="85" dirty="0">
                <a:cs typeface="Arial"/>
              </a:rPr>
              <a:t>do</a:t>
            </a:r>
            <a:r>
              <a:rPr sz="1800" spc="25" dirty="0">
                <a:cs typeface="Arial"/>
              </a:rPr>
              <a:t> </a:t>
            </a:r>
            <a:r>
              <a:rPr sz="1800" dirty="0">
                <a:cs typeface="Arial"/>
              </a:rPr>
              <a:t>Break</a:t>
            </a:r>
            <a:r>
              <a:rPr sz="1800" spc="25" dirty="0">
                <a:cs typeface="Arial"/>
              </a:rPr>
              <a:t> </a:t>
            </a:r>
            <a:r>
              <a:rPr sz="1800" spc="100" dirty="0">
                <a:cs typeface="Arial"/>
              </a:rPr>
              <a:t>out</a:t>
            </a:r>
            <a:r>
              <a:rPr sz="1800" spc="30" dirty="0">
                <a:cs typeface="Arial"/>
              </a:rPr>
              <a:t> </a:t>
            </a:r>
            <a:r>
              <a:rPr sz="1800" spc="85" dirty="0">
                <a:cs typeface="Arial"/>
              </a:rPr>
              <a:t>Method</a:t>
            </a:r>
            <a:r>
              <a:rPr sz="1800" spc="20" dirty="0">
                <a:cs typeface="Arial"/>
              </a:rPr>
              <a:t> </a:t>
            </a:r>
            <a:r>
              <a:rPr sz="1800" dirty="0">
                <a:cs typeface="Arial"/>
              </a:rPr>
              <a:t>Object</a:t>
            </a:r>
            <a:r>
              <a:rPr sz="1800" spc="30" dirty="0">
                <a:cs typeface="Arial"/>
              </a:rPr>
              <a:t> </a:t>
            </a:r>
            <a:r>
              <a:rPr sz="1800" dirty="0">
                <a:cs typeface="Arial"/>
              </a:rPr>
              <a:t>safely</a:t>
            </a:r>
            <a:r>
              <a:rPr sz="1800" spc="20" dirty="0">
                <a:cs typeface="Arial"/>
              </a:rPr>
              <a:t> </a:t>
            </a:r>
            <a:r>
              <a:rPr sz="1800" spc="95" dirty="0">
                <a:cs typeface="Arial"/>
              </a:rPr>
              <a:t>without</a:t>
            </a:r>
            <a:r>
              <a:rPr sz="1800" spc="30" dirty="0">
                <a:cs typeface="Arial"/>
              </a:rPr>
              <a:t> </a:t>
            </a:r>
            <a:r>
              <a:rPr sz="1800" spc="-10" dirty="0">
                <a:cs typeface="Arial"/>
              </a:rPr>
              <a:t>tests:</a:t>
            </a:r>
            <a:endParaRPr sz="1800" dirty="0">
              <a:cs typeface="Arial"/>
            </a:endParaRPr>
          </a:p>
          <a:p>
            <a:pPr marL="469900" indent="-420370">
              <a:lnSpc>
                <a:spcPct val="100000"/>
              </a:lnSpc>
              <a:spcBef>
                <a:spcPts val="1889"/>
              </a:spcBef>
              <a:buAutoNum type="arabicPeriod"/>
              <a:tabLst>
                <a:tab pos="469265" algn="l"/>
                <a:tab pos="469900" algn="l"/>
              </a:tabLst>
            </a:pPr>
            <a:r>
              <a:rPr sz="1800" dirty="0">
                <a:cs typeface="Arial"/>
              </a:rPr>
              <a:t>Create a</a:t>
            </a:r>
            <a:r>
              <a:rPr sz="1800" spc="5" dirty="0">
                <a:cs typeface="Arial"/>
              </a:rPr>
              <a:t> </a:t>
            </a:r>
            <a:r>
              <a:rPr sz="1800" spc="-10" dirty="0">
                <a:cs typeface="Arial"/>
              </a:rPr>
              <a:t>class</a:t>
            </a:r>
            <a:r>
              <a:rPr sz="1800" spc="5" dirty="0">
                <a:cs typeface="Arial"/>
              </a:rPr>
              <a:t> </a:t>
            </a:r>
            <a:r>
              <a:rPr sz="1800" spc="90" dirty="0">
                <a:cs typeface="Arial"/>
              </a:rPr>
              <a:t>that</a:t>
            </a:r>
            <a:r>
              <a:rPr sz="1800" spc="5" dirty="0">
                <a:cs typeface="Arial"/>
              </a:rPr>
              <a:t> </a:t>
            </a:r>
            <a:r>
              <a:rPr sz="1800" spc="55" dirty="0">
                <a:cs typeface="Arial"/>
              </a:rPr>
              <a:t>will</a:t>
            </a:r>
            <a:r>
              <a:rPr sz="1800" dirty="0">
                <a:cs typeface="Arial"/>
              </a:rPr>
              <a:t> house</a:t>
            </a:r>
            <a:r>
              <a:rPr sz="1800" spc="5" dirty="0">
                <a:cs typeface="Arial"/>
              </a:rPr>
              <a:t> </a:t>
            </a:r>
            <a:r>
              <a:rPr sz="1800" spc="75" dirty="0">
                <a:cs typeface="Arial"/>
              </a:rPr>
              <a:t>the</a:t>
            </a:r>
            <a:r>
              <a:rPr sz="1800" spc="5" dirty="0">
                <a:cs typeface="Arial"/>
              </a:rPr>
              <a:t> </a:t>
            </a:r>
            <a:r>
              <a:rPr sz="1800" spc="90" dirty="0">
                <a:cs typeface="Arial"/>
              </a:rPr>
              <a:t>method</a:t>
            </a:r>
            <a:r>
              <a:rPr sz="1800" spc="-5" dirty="0">
                <a:cs typeface="Arial"/>
              </a:rPr>
              <a:t> </a:t>
            </a:r>
            <a:r>
              <a:rPr sz="1800" spc="-10" dirty="0">
                <a:cs typeface="Arial"/>
              </a:rPr>
              <a:t>code.</a:t>
            </a:r>
            <a:endParaRPr sz="1800" dirty="0">
              <a:cs typeface="Arial"/>
            </a:endParaRPr>
          </a:p>
          <a:p>
            <a:pPr marL="469900" marR="148590" indent="-420370">
              <a:lnSpc>
                <a:spcPct val="114599"/>
              </a:lnSpc>
              <a:buClr>
                <a:srgbClr val="685D46"/>
              </a:buClr>
              <a:buFont typeface="Arial"/>
              <a:buAutoNum type="arabicPeriod"/>
              <a:tabLst>
                <a:tab pos="528955" algn="l"/>
                <a:tab pos="529590" algn="l"/>
              </a:tabLst>
            </a:pPr>
            <a:r>
              <a:rPr dirty="0"/>
              <a:t>	</a:t>
            </a:r>
            <a:r>
              <a:rPr sz="1800" dirty="0">
                <a:cs typeface="Arial"/>
              </a:rPr>
              <a:t>Create</a:t>
            </a:r>
            <a:r>
              <a:rPr sz="1800" spc="-5" dirty="0">
                <a:cs typeface="Arial"/>
              </a:rPr>
              <a:t> </a:t>
            </a:r>
            <a:r>
              <a:rPr sz="1800" dirty="0">
                <a:cs typeface="Arial"/>
              </a:rPr>
              <a:t>a </a:t>
            </a:r>
            <a:r>
              <a:rPr sz="1800" spc="60" dirty="0">
                <a:cs typeface="Arial"/>
              </a:rPr>
              <a:t>constructor</a:t>
            </a:r>
            <a:r>
              <a:rPr sz="1800" dirty="0">
                <a:cs typeface="Arial"/>
              </a:rPr>
              <a:t> </a:t>
            </a:r>
            <a:r>
              <a:rPr sz="1800" spc="100" dirty="0">
                <a:cs typeface="Arial"/>
              </a:rPr>
              <a:t>for</a:t>
            </a:r>
            <a:r>
              <a:rPr sz="1800" dirty="0">
                <a:cs typeface="Arial"/>
              </a:rPr>
              <a:t> </a:t>
            </a:r>
            <a:r>
              <a:rPr sz="1800" spc="75" dirty="0">
                <a:cs typeface="Arial"/>
              </a:rPr>
              <a:t>the</a:t>
            </a:r>
            <a:r>
              <a:rPr sz="1800" dirty="0">
                <a:cs typeface="Arial"/>
              </a:rPr>
              <a:t> </a:t>
            </a:r>
            <a:r>
              <a:rPr sz="1800" spc="-10" dirty="0">
                <a:cs typeface="Arial"/>
              </a:rPr>
              <a:t>class</a:t>
            </a:r>
            <a:r>
              <a:rPr sz="1800" dirty="0">
                <a:cs typeface="Arial"/>
              </a:rPr>
              <a:t> </a:t>
            </a:r>
            <a:r>
              <a:rPr sz="1800" spc="60" dirty="0">
                <a:cs typeface="Arial"/>
              </a:rPr>
              <a:t>and</a:t>
            </a:r>
            <a:r>
              <a:rPr sz="1800" spc="-5" dirty="0">
                <a:cs typeface="Arial"/>
              </a:rPr>
              <a:t> </a:t>
            </a:r>
            <a:r>
              <a:rPr sz="1800" dirty="0">
                <a:cs typeface="Arial"/>
              </a:rPr>
              <a:t>Preserve Signatures </a:t>
            </a:r>
            <a:r>
              <a:rPr sz="1800" spc="105" dirty="0">
                <a:cs typeface="Arial"/>
              </a:rPr>
              <a:t>to</a:t>
            </a:r>
            <a:r>
              <a:rPr sz="1800" dirty="0">
                <a:cs typeface="Arial"/>
              </a:rPr>
              <a:t> give </a:t>
            </a:r>
            <a:r>
              <a:rPr sz="1800" spc="90" dirty="0">
                <a:cs typeface="Arial"/>
              </a:rPr>
              <a:t>it</a:t>
            </a:r>
            <a:r>
              <a:rPr sz="1800" dirty="0">
                <a:cs typeface="Arial"/>
              </a:rPr>
              <a:t> </a:t>
            </a:r>
            <a:r>
              <a:rPr sz="1800" spc="-25" dirty="0">
                <a:cs typeface="Arial"/>
              </a:rPr>
              <a:t>an </a:t>
            </a:r>
            <a:r>
              <a:rPr sz="1800" dirty="0">
                <a:cs typeface="Arial"/>
              </a:rPr>
              <a:t>exact</a:t>
            </a:r>
            <a:r>
              <a:rPr sz="1800" spc="5" dirty="0">
                <a:cs typeface="Arial"/>
              </a:rPr>
              <a:t> </a:t>
            </a:r>
            <a:r>
              <a:rPr sz="1800" dirty="0">
                <a:cs typeface="Arial"/>
              </a:rPr>
              <a:t>copy </a:t>
            </a:r>
            <a:r>
              <a:rPr sz="1800" spc="90" dirty="0">
                <a:cs typeface="Arial"/>
              </a:rPr>
              <a:t>of</a:t>
            </a:r>
            <a:r>
              <a:rPr sz="1800" dirty="0">
                <a:cs typeface="Arial"/>
              </a:rPr>
              <a:t> </a:t>
            </a:r>
            <a:r>
              <a:rPr sz="1800" spc="75" dirty="0">
                <a:cs typeface="Arial"/>
              </a:rPr>
              <a:t>the</a:t>
            </a:r>
            <a:r>
              <a:rPr sz="1800" spc="5" dirty="0">
                <a:cs typeface="Arial"/>
              </a:rPr>
              <a:t> </a:t>
            </a:r>
            <a:r>
              <a:rPr sz="1800" spc="55" dirty="0">
                <a:cs typeface="Arial"/>
              </a:rPr>
              <a:t>arguments</a:t>
            </a:r>
            <a:r>
              <a:rPr sz="1800" spc="10" dirty="0">
                <a:cs typeface="Arial"/>
              </a:rPr>
              <a:t> </a:t>
            </a:r>
            <a:r>
              <a:rPr sz="1800" dirty="0">
                <a:cs typeface="Arial"/>
              </a:rPr>
              <a:t>used by </a:t>
            </a:r>
            <a:r>
              <a:rPr sz="1800" spc="75" dirty="0">
                <a:cs typeface="Arial"/>
              </a:rPr>
              <a:t>the</a:t>
            </a:r>
            <a:r>
              <a:rPr sz="1800" spc="5" dirty="0">
                <a:cs typeface="Arial"/>
              </a:rPr>
              <a:t> </a:t>
            </a:r>
            <a:r>
              <a:rPr sz="1800" spc="75" dirty="0">
                <a:cs typeface="Arial"/>
              </a:rPr>
              <a:t>method.</a:t>
            </a:r>
            <a:r>
              <a:rPr sz="1800" spc="5" dirty="0">
                <a:cs typeface="Arial"/>
              </a:rPr>
              <a:t> </a:t>
            </a:r>
            <a:r>
              <a:rPr sz="1800" spc="50" dirty="0">
                <a:cs typeface="Arial"/>
              </a:rPr>
              <a:t>If</a:t>
            </a:r>
            <a:r>
              <a:rPr sz="1800" dirty="0">
                <a:cs typeface="Arial"/>
              </a:rPr>
              <a:t> </a:t>
            </a:r>
            <a:r>
              <a:rPr sz="1800" spc="75" dirty="0">
                <a:cs typeface="Arial"/>
              </a:rPr>
              <a:t>the</a:t>
            </a:r>
            <a:r>
              <a:rPr sz="1800" spc="10" dirty="0">
                <a:cs typeface="Arial"/>
              </a:rPr>
              <a:t> </a:t>
            </a:r>
            <a:r>
              <a:rPr sz="1800" spc="90" dirty="0">
                <a:cs typeface="Arial"/>
              </a:rPr>
              <a:t>method</a:t>
            </a:r>
            <a:r>
              <a:rPr sz="1800" dirty="0">
                <a:cs typeface="Arial"/>
              </a:rPr>
              <a:t> uses</a:t>
            </a:r>
            <a:r>
              <a:rPr sz="1800" spc="5" dirty="0">
                <a:cs typeface="Arial"/>
              </a:rPr>
              <a:t> </a:t>
            </a:r>
            <a:r>
              <a:rPr sz="1800" spc="-25" dirty="0">
                <a:cs typeface="Arial"/>
              </a:rPr>
              <a:t>an </a:t>
            </a:r>
            <a:r>
              <a:rPr sz="1800" dirty="0">
                <a:cs typeface="Arial"/>
              </a:rPr>
              <a:t>instance</a:t>
            </a:r>
            <a:r>
              <a:rPr sz="1800" spc="20" dirty="0">
                <a:cs typeface="Arial"/>
              </a:rPr>
              <a:t> </a:t>
            </a:r>
            <a:r>
              <a:rPr sz="1800" spc="50" dirty="0">
                <a:cs typeface="Arial"/>
              </a:rPr>
              <a:t>data</a:t>
            </a:r>
            <a:r>
              <a:rPr sz="1800" spc="25" dirty="0">
                <a:cs typeface="Arial"/>
              </a:rPr>
              <a:t> </a:t>
            </a:r>
            <a:r>
              <a:rPr sz="1800" spc="100" dirty="0">
                <a:cs typeface="Arial"/>
              </a:rPr>
              <a:t>or</a:t>
            </a:r>
            <a:r>
              <a:rPr sz="1800" spc="25" dirty="0">
                <a:cs typeface="Arial"/>
              </a:rPr>
              <a:t> </a:t>
            </a:r>
            <a:r>
              <a:rPr sz="1800" spc="70" dirty="0">
                <a:cs typeface="Arial"/>
              </a:rPr>
              <a:t>methods</a:t>
            </a:r>
            <a:r>
              <a:rPr sz="1800" spc="25" dirty="0">
                <a:cs typeface="Arial"/>
              </a:rPr>
              <a:t> </a:t>
            </a:r>
            <a:r>
              <a:rPr sz="1800" spc="114" dirty="0">
                <a:cs typeface="Arial"/>
              </a:rPr>
              <a:t>from</a:t>
            </a:r>
            <a:r>
              <a:rPr sz="1800" spc="25" dirty="0">
                <a:cs typeface="Arial"/>
              </a:rPr>
              <a:t> </a:t>
            </a:r>
            <a:r>
              <a:rPr sz="1800" spc="75" dirty="0">
                <a:cs typeface="Arial"/>
              </a:rPr>
              <a:t>the</a:t>
            </a:r>
            <a:r>
              <a:rPr sz="1800" spc="25" dirty="0">
                <a:cs typeface="Arial"/>
              </a:rPr>
              <a:t> </a:t>
            </a:r>
            <a:r>
              <a:rPr sz="1800" spc="50" dirty="0">
                <a:cs typeface="Arial"/>
              </a:rPr>
              <a:t>original</a:t>
            </a:r>
            <a:r>
              <a:rPr sz="1800" spc="15" dirty="0">
                <a:cs typeface="Arial"/>
              </a:rPr>
              <a:t> </a:t>
            </a:r>
            <a:r>
              <a:rPr sz="1800" spc="-25" dirty="0">
                <a:cs typeface="Arial"/>
              </a:rPr>
              <a:t>class,</a:t>
            </a:r>
            <a:r>
              <a:rPr sz="1800" spc="25" dirty="0">
                <a:cs typeface="Arial"/>
              </a:rPr>
              <a:t> </a:t>
            </a:r>
            <a:r>
              <a:rPr sz="1800" spc="60" dirty="0">
                <a:cs typeface="Arial"/>
              </a:rPr>
              <a:t>add</a:t>
            </a:r>
            <a:r>
              <a:rPr sz="1800" spc="20" dirty="0">
                <a:cs typeface="Arial"/>
              </a:rPr>
              <a:t> </a:t>
            </a:r>
            <a:r>
              <a:rPr sz="1800" dirty="0">
                <a:cs typeface="Arial"/>
              </a:rPr>
              <a:t>a</a:t>
            </a:r>
            <a:r>
              <a:rPr sz="1800" spc="25" dirty="0">
                <a:cs typeface="Arial"/>
              </a:rPr>
              <a:t> </a:t>
            </a:r>
            <a:r>
              <a:rPr sz="1800" dirty="0">
                <a:cs typeface="Arial"/>
              </a:rPr>
              <a:t>reference</a:t>
            </a:r>
            <a:r>
              <a:rPr sz="1800" spc="20" dirty="0">
                <a:cs typeface="Arial"/>
              </a:rPr>
              <a:t> </a:t>
            </a:r>
            <a:r>
              <a:rPr sz="1800" spc="105" dirty="0">
                <a:cs typeface="Arial"/>
              </a:rPr>
              <a:t>to</a:t>
            </a:r>
            <a:r>
              <a:rPr sz="1800" spc="25" dirty="0">
                <a:cs typeface="Arial"/>
              </a:rPr>
              <a:t> </a:t>
            </a:r>
            <a:r>
              <a:rPr sz="1800" spc="50" dirty="0">
                <a:cs typeface="Arial"/>
              </a:rPr>
              <a:t>the original</a:t>
            </a:r>
            <a:r>
              <a:rPr sz="1800" spc="-45" dirty="0">
                <a:cs typeface="Arial"/>
              </a:rPr>
              <a:t> </a:t>
            </a:r>
            <a:r>
              <a:rPr sz="1800" spc="-10" dirty="0">
                <a:cs typeface="Arial"/>
              </a:rPr>
              <a:t>class</a:t>
            </a:r>
            <a:r>
              <a:rPr sz="1800" spc="-40" dirty="0">
                <a:cs typeface="Arial"/>
              </a:rPr>
              <a:t> </a:t>
            </a:r>
            <a:r>
              <a:rPr sz="1800" dirty="0">
                <a:cs typeface="Arial"/>
              </a:rPr>
              <a:t>as</a:t>
            </a:r>
            <a:r>
              <a:rPr sz="1800" spc="-40" dirty="0">
                <a:cs typeface="Arial"/>
              </a:rPr>
              <a:t> </a:t>
            </a:r>
            <a:r>
              <a:rPr sz="1800" spc="75" dirty="0">
                <a:cs typeface="Arial"/>
              </a:rPr>
              <a:t>the</a:t>
            </a:r>
            <a:r>
              <a:rPr sz="1800" spc="-40" dirty="0">
                <a:cs typeface="Arial"/>
              </a:rPr>
              <a:t> </a:t>
            </a:r>
            <a:r>
              <a:rPr sz="1800" spc="70" dirty="0">
                <a:cs typeface="Arial"/>
              </a:rPr>
              <a:t>first</a:t>
            </a:r>
            <a:r>
              <a:rPr sz="1800" spc="-40" dirty="0">
                <a:cs typeface="Arial"/>
              </a:rPr>
              <a:t> </a:t>
            </a:r>
            <a:r>
              <a:rPr sz="1800" spc="70" dirty="0">
                <a:cs typeface="Arial"/>
              </a:rPr>
              <a:t>argument</a:t>
            </a:r>
            <a:r>
              <a:rPr sz="1800" spc="-35" dirty="0">
                <a:cs typeface="Arial"/>
              </a:rPr>
              <a:t> </a:t>
            </a:r>
            <a:r>
              <a:rPr sz="1800" spc="105" dirty="0">
                <a:cs typeface="Arial"/>
              </a:rPr>
              <a:t>to</a:t>
            </a:r>
            <a:r>
              <a:rPr sz="1800" spc="-40" dirty="0">
                <a:cs typeface="Arial"/>
              </a:rPr>
              <a:t> </a:t>
            </a:r>
            <a:r>
              <a:rPr sz="1800" spc="75" dirty="0">
                <a:cs typeface="Arial"/>
              </a:rPr>
              <a:t>the</a:t>
            </a:r>
            <a:r>
              <a:rPr sz="1800" spc="-40" dirty="0">
                <a:cs typeface="Arial"/>
              </a:rPr>
              <a:t> </a:t>
            </a:r>
            <a:r>
              <a:rPr sz="1800" spc="45" dirty="0">
                <a:cs typeface="Arial"/>
              </a:rPr>
              <a:t>constructor.</a:t>
            </a:r>
            <a:endParaRPr sz="1800" dirty="0">
              <a:cs typeface="Arial"/>
            </a:endParaRPr>
          </a:p>
          <a:p>
            <a:pPr marL="469900" marR="5080" indent="-420370">
              <a:lnSpc>
                <a:spcPct val="114599"/>
              </a:lnSpc>
              <a:buAutoNum type="arabicPeriod"/>
              <a:tabLst>
                <a:tab pos="469265" algn="l"/>
                <a:tab pos="469900" algn="l"/>
              </a:tabLst>
            </a:pPr>
            <a:r>
              <a:rPr sz="1800" dirty="0">
                <a:cs typeface="Arial"/>
              </a:rPr>
              <a:t>For</a:t>
            </a:r>
            <a:r>
              <a:rPr sz="1800" spc="60" dirty="0">
                <a:cs typeface="Arial"/>
              </a:rPr>
              <a:t> </a:t>
            </a:r>
            <a:r>
              <a:rPr sz="1800" dirty="0">
                <a:cs typeface="Arial"/>
              </a:rPr>
              <a:t>each</a:t>
            </a:r>
            <a:r>
              <a:rPr sz="1800" spc="60" dirty="0">
                <a:cs typeface="Arial"/>
              </a:rPr>
              <a:t> </a:t>
            </a:r>
            <a:r>
              <a:rPr sz="1800" spc="70" dirty="0">
                <a:cs typeface="Arial"/>
              </a:rPr>
              <a:t>argument</a:t>
            </a:r>
            <a:r>
              <a:rPr sz="1800" spc="65" dirty="0">
                <a:cs typeface="Arial"/>
              </a:rPr>
              <a:t> </a:t>
            </a:r>
            <a:r>
              <a:rPr sz="1800" spc="70" dirty="0">
                <a:cs typeface="Arial"/>
              </a:rPr>
              <a:t>in</a:t>
            </a:r>
            <a:r>
              <a:rPr sz="1800" spc="60" dirty="0">
                <a:cs typeface="Arial"/>
              </a:rPr>
              <a:t> </a:t>
            </a:r>
            <a:r>
              <a:rPr sz="1800" spc="75" dirty="0">
                <a:cs typeface="Arial"/>
              </a:rPr>
              <a:t>the</a:t>
            </a:r>
            <a:r>
              <a:rPr sz="1800" spc="65" dirty="0">
                <a:cs typeface="Arial"/>
              </a:rPr>
              <a:t> </a:t>
            </a:r>
            <a:r>
              <a:rPr sz="1800" spc="50" dirty="0">
                <a:cs typeface="Arial"/>
              </a:rPr>
              <a:t>constructor,</a:t>
            </a:r>
            <a:r>
              <a:rPr sz="1800" spc="60" dirty="0">
                <a:cs typeface="Arial"/>
              </a:rPr>
              <a:t> </a:t>
            </a:r>
            <a:r>
              <a:rPr sz="1800" dirty="0">
                <a:cs typeface="Arial"/>
              </a:rPr>
              <a:t>declare</a:t>
            </a:r>
            <a:r>
              <a:rPr sz="1800" spc="65" dirty="0">
                <a:cs typeface="Arial"/>
              </a:rPr>
              <a:t> </a:t>
            </a:r>
            <a:r>
              <a:rPr sz="1800" dirty="0">
                <a:cs typeface="Arial"/>
              </a:rPr>
              <a:t>an</a:t>
            </a:r>
            <a:r>
              <a:rPr sz="1800" spc="60" dirty="0">
                <a:cs typeface="Arial"/>
              </a:rPr>
              <a:t> </a:t>
            </a:r>
            <a:r>
              <a:rPr sz="1800" dirty="0">
                <a:cs typeface="Arial"/>
              </a:rPr>
              <a:t>instance</a:t>
            </a:r>
            <a:r>
              <a:rPr sz="1800" spc="65" dirty="0">
                <a:cs typeface="Arial"/>
              </a:rPr>
              <a:t> </a:t>
            </a:r>
            <a:r>
              <a:rPr sz="1800" dirty="0">
                <a:cs typeface="Arial"/>
              </a:rPr>
              <a:t>variable</a:t>
            </a:r>
            <a:r>
              <a:rPr sz="1800" spc="65" dirty="0">
                <a:cs typeface="Arial"/>
              </a:rPr>
              <a:t> </a:t>
            </a:r>
            <a:r>
              <a:rPr sz="1800" spc="35" dirty="0">
                <a:cs typeface="Arial"/>
              </a:rPr>
              <a:t>and </a:t>
            </a:r>
            <a:r>
              <a:rPr sz="1800" dirty="0">
                <a:cs typeface="Arial"/>
              </a:rPr>
              <a:t>give</a:t>
            </a:r>
            <a:r>
              <a:rPr sz="1800" spc="25" dirty="0">
                <a:cs typeface="Arial"/>
              </a:rPr>
              <a:t> </a:t>
            </a:r>
            <a:r>
              <a:rPr sz="1800" spc="90" dirty="0">
                <a:cs typeface="Arial"/>
              </a:rPr>
              <a:t>it</a:t>
            </a:r>
            <a:r>
              <a:rPr sz="1800" spc="30" dirty="0">
                <a:cs typeface="Arial"/>
              </a:rPr>
              <a:t> </a:t>
            </a:r>
            <a:r>
              <a:rPr sz="1800" dirty="0">
                <a:cs typeface="Arial"/>
              </a:rPr>
              <a:t>exactly</a:t>
            </a:r>
            <a:r>
              <a:rPr sz="1800" spc="25" dirty="0">
                <a:cs typeface="Arial"/>
              </a:rPr>
              <a:t> </a:t>
            </a:r>
            <a:r>
              <a:rPr sz="1800" spc="75" dirty="0">
                <a:cs typeface="Arial"/>
              </a:rPr>
              <a:t>the</a:t>
            </a:r>
            <a:r>
              <a:rPr sz="1800" spc="30" dirty="0">
                <a:cs typeface="Arial"/>
              </a:rPr>
              <a:t> </a:t>
            </a:r>
            <a:r>
              <a:rPr sz="1800" dirty="0">
                <a:cs typeface="Arial"/>
              </a:rPr>
              <a:t>same</a:t>
            </a:r>
            <a:r>
              <a:rPr sz="1800" spc="30" dirty="0">
                <a:cs typeface="Arial"/>
              </a:rPr>
              <a:t> </a:t>
            </a:r>
            <a:r>
              <a:rPr sz="1800" spc="55" dirty="0">
                <a:cs typeface="Arial"/>
              </a:rPr>
              <a:t>type</a:t>
            </a:r>
            <a:r>
              <a:rPr sz="1800" spc="30" dirty="0">
                <a:cs typeface="Arial"/>
              </a:rPr>
              <a:t> </a:t>
            </a:r>
            <a:r>
              <a:rPr sz="1800" dirty="0">
                <a:cs typeface="Arial"/>
              </a:rPr>
              <a:t>as</a:t>
            </a:r>
            <a:r>
              <a:rPr sz="1800" spc="30" dirty="0">
                <a:cs typeface="Arial"/>
              </a:rPr>
              <a:t> </a:t>
            </a:r>
            <a:r>
              <a:rPr sz="1800" spc="75" dirty="0">
                <a:cs typeface="Arial"/>
              </a:rPr>
              <a:t>the</a:t>
            </a:r>
            <a:r>
              <a:rPr sz="1800" spc="30" dirty="0">
                <a:cs typeface="Arial"/>
              </a:rPr>
              <a:t> </a:t>
            </a:r>
            <a:r>
              <a:rPr sz="1800" dirty="0">
                <a:cs typeface="Arial"/>
              </a:rPr>
              <a:t>variable.</a:t>
            </a:r>
            <a:r>
              <a:rPr sz="1800" spc="30" dirty="0">
                <a:cs typeface="Arial"/>
              </a:rPr>
              <a:t> </a:t>
            </a:r>
            <a:r>
              <a:rPr sz="1800" dirty="0">
                <a:cs typeface="Arial"/>
              </a:rPr>
              <a:t>Preserve</a:t>
            </a:r>
            <a:r>
              <a:rPr sz="1800" spc="25" dirty="0">
                <a:cs typeface="Arial"/>
              </a:rPr>
              <a:t> </a:t>
            </a:r>
            <a:r>
              <a:rPr sz="1800" dirty="0">
                <a:cs typeface="Arial"/>
              </a:rPr>
              <a:t>Signatures</a:t>
            </a:r>
            <a:r>
              <a:rPr sz="1800" spc="30" dirty="0">
                <a:cs typeface="Arial"/>
              </a:rPr>
              <a:t>  </a:t>
            </a:r>
            <a:r>
              <a:rPr sz="1800" spc="-25" dirty="0">
                <a:cs typeface="Arial"/>
              </a:rPr>
              <a:t>by </a:t>
            </a:r>
            <a:r>
              <a:rPr sz="1800" dirty="0">
                <a:cs typeface="Arial"/>
              </a:rPr>
              <a:t>copying</a:t>
            </a:r>
            <a:r>
              <a:rPr sz="1800" spc="-5" dirty="0">
                <a:cs typeface="Arial"/>
              </a:rPr>
              <a:t> </a:t>
            </a:r>
            <a:r>
              <a:rPr sz="1800" dirty="0">
                <a:cs typeface="Arial"/>
              </a:rPr>
              <a:t>all</a:t>
            </a:r>
            <a:r>
              <a:rPr sz="1800" spc="-5" dirty="0">
                <a:cs typeface="Arial"/>
              </a:rPr>
              <a:t> </a:t>
            </a:r>
            <a:r>
              <a:rPr sz="1800" spc="75" dirty="0">
                <a:cs typeface="Arial"/>
              </a:rPr>
              <a:t>the</a:t>
            </a:r>
            <a:r>
              <a:rPr sz="1800" spc="5" dirty="0">
                <a:cs typeface="Arial"/>
              </a:rPr>
              <a:t> </a:t>
            </a:r>
            <a:r>
              <a:rPr sz="1800" spc="55" dirty="0">
                <a:cs typeface="Arial"/>
              </a:rPr>
              <a:t>arguments</a:t>
            </a:r>
            <a:r>
              <a:rPr sz="1800" dirty="0">
                <a:cs typeface="Arial"/>
              </a:rPr>
              <a:t> </a:t>
            </a:r>
            <a:r>
              <a:rPr sz="1800" spc="45" dirty="0">
                <a:cs typeface="Arial"/>
              </a:rPr>
              <a:t>directly</a:t>
            </a:r>
            <a:r>
              <a:rPr sz="1800" dirty="0">
                <a:cs typeface="Arial"/>
              </a:rPr>
              <a:t> </a:t>
            </a:r>
            <a:r>
              <a:rPr sz="1800" spc="85" dirty="0">
                <a:cs typeface="Arial"/>
              </a:rPr>
              <a:t>into</a:t>
            </a:r>
            <a:r>
              <a:rPr sz="1800" dirty="0">
                <a:cs typeface="Arial"/>
              </a:rPr>
              <a:t> </a:t>
            </a:r>
            <a:r>
              <a:rPr sz="1800" spc="75" dirty="0">
                <a:cs typeface="Arial"/>
              </a:rPr>
              <a:t>the</a:t>
            </a:r>
            <a:r>
              <a:rPr sz="1800" spc="5" dirty="0">
                <a:cs typeface="Arial"/>
              </a:rPr>
              <a:t> </a:t>
            </a:r>
            <a:r>
              <a:rPr sz="1800" spc="-10" dirty="0">
                <a:cs typeface="Arial"/>
              </a:rPr>
              <a:t>class</a:t>
            </a:r>
            <a:r>
              <a:rPr sz="1800" dirty="0">
                <a:cs typeface="Arial"/>
              </a:rPr>
              <a:t> </a:t>
            </a:r>
            <a:r>
              <a:rPr sz="1800" spc="60" dirty="0">
                <a:cs typeface="Arial"/>
              </a:rPr>
              <a:t>and</a:t>
            </a:r>
            <a:r>
              <a:rPr sz="1800" dirty="0">
                <a:cs typeface="Arial"/>
              </a:rPr>
              <a:t> </a:t>
            </a:r>
            <a:r>
              <a:rPr sz="1800" spc="85" dirty="0">
                <a:cs typeface="Arial"/>
              </a:rPr>
              <a:t>formatting</a:t>
            </a:r>
            <a:r>
              <a:rPr sz="1800" spc="-5" dirty="0">
                <a:cs typeface="Arial"/>
              </a:rPr>
              <a:t> </a:t>
            </a:r>
            <a:r>
              <a:rPr sz="1800" spc="100" dirty="0">
                <a:cs typeface="Arial"/>
              </a:rPr>
              <a:t>them</a:t>
            </a:r>
            <a:r>
              <a:rPr sz="1800" spc="5" dirty="0">
                <a:cs typeface="Arial"/>
              </a:rPr>
              <a:t> </a:t>
            </a:r>
            <a:r>
              <a:rPr sz="1800" spc="-25" dirty="0">
                <a:cs typeface="Arial"/>
              </a:rPr>
              <a:t>as </a:t>
            </a:r>
            <a:r>
              <a:rPr sz="1800" dirty="0">
                <a:cs typeface="Arial"/>
              </a:rPr>
              <a:t>instance</a:t>
            </a:r>
            <a:r>
              <a:rPr sz="1800" spc="75" dirty="0">
                <a:cs typeface="Arial"/>
              </a:rPr>
              <a:t> </a:t>
            </a:r>
            <a:r>
              <a:rPr sz="1800" dirty="0">
                <a:cs typeface="Arial"/>
              </a:rPr>
              <a:t>variable</a:t>
            </a:r>
            <a:r>
              <a:rPr sz="1800" spc="80" dirty="0">
                <a:cs typeface="Arial"/>
              </a:rPr>
              <a:t> </a:t>
            </a:r>
            <a:r>
              <a:rPr sz="1800" dirty="0">
                <a:cs typeface="Arial"/>
              </a:rPr>
              <a:t>declarations.</a:t>
            </a:r>
            <a:r>
              <a:rPr sz="1800" spc="75" dirty="0">
                <a:cs typeface="Arial"/>
              </a:rPr>
              <a:t> </a:t>
            </a:r>
            <a:r>
              <a:rPr sz="1800" dirty="0">
                <a:cs typeface="Arial"/>
              </a:rPr>
              <a:t>Assign</a:t>
            </a:r>
            <a:r>
              <a:rPr sz="1800" spc="75" dirty="0">
                <a:cs typeface="Arial"/>
              </a:rPr>
              <a:t> </a:t>
            </a:r>
            <a:r>
              <a:rPr sz="1800" dirty="0">
                <a:cs typeface="Arial"/>
              </a:rPr>
              <a:t>all</a:t>
            </a:r>
            <a:r>
              <a:rPr sz="1800" spc="70" dirty="0">
                <a:cs typeface="Arial"/>
              </a:rPr>
              <a:t> </a:t>
            </a:r>
            <a:r>
              <a:rPr sz="1800" spc="90" dirty="0">
                <a:cs typeface="Arial"/>
              </a:rPr>
              <a:t>of</a:t>
            </a:r>
            <a:r>
              <a:rPr sz="1800" spc="70" dirty="0">
                <a:cs typeface="Arial"/>
              </a:rPr>
              <a:t> </a:t>
            </a:r>
            <a:r>
              <a:rPr sz="1800" spc="75" dirty="0">
                <a:cs typeface="Arial"/>
              </a:rPr>
              <a:t>the</a:t>
            </a:r>
            <a:r>
              <a:rPr sz="1800" spc="80" dirty="0">
                <a:cs typeface="Arial"/>
              </a:rPr>
              <a:t> </a:t>
            </a:r>
            <a:r>
              <a:rPr sz="1800" spc="55" dirty="0">
                <a:cs typeface="Arial"/>
              </a:rPr>
              <a:t>arguments</a:t>
            </a:r>
            <a:r>
              <a:rPr sz="1800" spc="75" dirty="0">
                <a:cs typeface="Arial"/>
              </a:rPr>
              <a:t> </a:t>
            </a:r>
            <a:r>
              <a:rPr sz="1800" spc="105" dirty="0">
                <a:cs typeface="Arial"/>
              </a:rPr>
              <a:t>to</a:t>
            </a:r>
            <a:r>
              <a:rPr sz="1800" spc="80" dirty="0">
                <a:cs typeface="Arial"/>
              </a:rPr>
              <a:t> </a:t>
            </a:r>
            <a:r>
              <a:rPr sz="1800" spc="75" dirty="0">
                <a:cs typeface="Arial"/>
              </a:rPr>
              <a:t>the</a:t>
            </a:r>
            <a:r>
              <a:rPr sz="1800" spc="80" dirty="0">
                <a:cs typeface="Arial"/>
              </a:rPr>
              <a:t> </a:t>
            </a:r>
            <a:r>
              <a:rPr sz="1800" spc="-10" dirty="0">
                <a:cs typeface="Arial"/>
              </a:rPr>
              <a:t>instance </a:t>
            </a:r>
            <a:r>
              <a:rPr sz="1800" dirty="0">
                <a:cs typeface="Arial"/>
              </a:rPr>
              <a:t>variables</a:t>
            </a:r>
            <a:r>
              <a:rPr sz="1800" spc="55" dirty="0">
                <a:cs typeface="Arial"/>
              </a:rPr>
              <a:t> </a:t>
            </a:r>
            <a:r>
              <a:rPr sz="1800" spc="70" dirty="0">
                <a:cs typeface="Arial"/>
              </a:rPr>
              <a:t>in</a:t>
            </a:r>
            <a:r>
              <a:rPr sz="1800" spc="45" dirty="0">
                <a:cs typeface="Arial"/>
              </a:rPr>
              <a:t> </a:t>
            </a:r>
            <a:r>
              <a:rPr sz="1800" spc="75" dirty="0">
                <a:cs typeface="Arial"/>
              </a:rPr>
              <a:t>the</a:t>
            </a:r>
            <a:r>
              <a:rPr sz="1800" spc="60" dirty="0">
                <a:cs typeface="Arial"/>
              </a:rPr>
              <a:t> </a:t>
            </a:r>
            <a:r>
              <a:rPr sz="1800" spc="45" dirty="0">
                <a:cs typeface="Arial"/>
              </a:rPr>
              <a:t>constructor.</a:t>
            </a:r>
            <a:endParaRPr sz="1800" dirty="0">
              <a:cs typeface="Arial"/>
            </a:endParaRPr>
          </a:p>
        </p:txBody>
      </p:sp>
      <p:sp>
        <p:nvSpPr>
          <p:cNvPr id="5" name="TextBox 4">
            <a:extLst>
              <a:ext uri="{FF2B5EF4-FFF2-40B4-BE49-F238E27FC236}">
                <a16:creationId xmlns:a16="http://schemas.microsoft.com/office/drawing/2014/main" id="{620E993C-F857-4C6C-BBEB-80EFCB6A4BD6}"/>
              </a:ext>
            </a:extLst>
          </p:cNvPr>
          <p:cNvSpPr txBox="1"/>
          <p:nvPr/>
        </p:nvSpPr>
        <p:spPr>
          <a:xfrm>
            <a:off x="685800" y="151249"/>
            <a:ext cx="54102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Break Out Method Object </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4800" y="971550"/>
            <a:ext cx="8326120" cy="3482975"/>
          </a:xfrm>
          <a:prstGeom prst="rect">
            <a:avLst/>
          </a:prstGeom>
        </p:spPr>
        <p:txBody>
          <a:bodyPr vert="horz" wrap="square" lIns="0" tIns="12700" rIns="0" bIns="0" rtlCol="0">
            <a:spAutoFit/>
          </a:bodyPr>
          <a:lstStyle/>
          <a:p>
            <a:pPr marL="432434" marR="5080" indent="-420370">
              <a:lnSpc>
                <a:spcPct val="114599"/>
              </a:lnSpc>
              <a:spcBef>
                <a:spcPts val="100"/>
              </a:spcBef>
              <a:buAutoNum type="arabicPeriod" startAt="4"/>
              <a:tabLst>
                <a:tab pos="432434" algn="l"/>
                <a:tab pos="433070" algn="l"/>
              </a:tabLst>
            </a:pPr>
            <a:r>
              <a:rPr sz="1800" dirty="0">
                <a:cs typeface="Arial"/>
              </a:rPr>
              <a:t>Create</a:t>
            </a:r>
            <a:r>
              <a:rPr sz="1800" spc="-15" dirty="0">
                <a:cs typeface="Arial"/>
              </a:rPr>
              <a:t> </a:t>
            </a:r>
            <a:r>
              <a:rPr sz="1800" dirty="0">
                <a:cs typeface="Arial"/>
              </a:rPr>
              <a:t>an</a:t>
            </a:r>
            <a:r>
              <a:rPr sz="1800" spc="-15" dirty="0">
                <a:cs typeface="Arial"/>
              </a:rPr>
              <a:t> </a:t>
            </a:r>
            <a:r>
              <a:rPr sz="1800" spc="75" dirty="0">
                <a:cs typeface="Arial"/>
              </a:rPr>
              <a:t>empty</a:t>
            </a:r>
            <a:r>
              <a:rPr sz="1800" spc="-15" dirty="0">
                <a:cs typeface="Arial"/>
              </a:rPr>
              <a:t> </a:t>
            </a:r>
            <a:r>
              <a:rPr sz="1800" spc="45" dirty="0">
                <a:cs typeface="Arial"/>
              </a:rPr>
              <a:t>execution</a:t>
            </a:r>
            <a:r>
              <a:rPr sz="1800" spc="-15" dirty="0">
                <a:cs typeface="Arial"/>
              </a:rPr>
              <a:t> </a:t>
            </a:r>
            <a:r>
              <a:rPr sz="1800" spc="90" dirty="0">
                <a:cs typeface="Arial"/>
              </a:rPr>
              <a:t>method</a:t>
            </a:r>
            <a:r>
              <a:rPr sz="1800" spc="-15" dirty="0">
                <a:cs typeface="Arial"/>
              </a:rPr>
              <a:t> </a:t>
            </a:r>
            <a:r>
              <a:rPr sz="1800" spc="90" dirty="0">
                <a:cs typeface="Arial"/>
              </a:rPr>
              <a:t>on</a:t>
            </a:r>
            <a:r>
              <a:rPr sz="1800" spc="-20" dirty="0">
                <a:cs typeface="Arial"/>
              </a:rPr>
              <a:t> </a:t>
            </a:r>
            <a:r>
              <a:rPr sz="1800" spc="75" dirty="0">
                <a:cs typeface="Arial"/>
              </a:rPr>
              <a:t>the</a:t>
            </a:r>
            <a:r>
              <a:rPr sz="1800" spc="-10" dirty="0">
                <a:cs typeface="Arial"/>
              </a:rPr>
              <a:t> </a:t>
            </a:r>
            <a:r>
              <a:rPr sz="1800" spc="60" dirty="0">
                <a:cs typeface="Arial"/>
              </a:rPr>
              <a:t>new</a:t>
            </a:r>
            <a:r>
              <a:rPr sz="1800" spc="-15" dirty="0">
                <a:cs typeface="Arial"/>
              </a:rPr>
              <a:t> </a:t>
            </a:r>
            <a:r>
              <a:rPr sz="1800" spc="-20" dirty="0">
                <a:cs typeface="Arial"/>
              </a:rPr>
              <a:t>class.</a:t>
            </a:r>
            <a:r>
              <a:rPr sz="1800" spc="-10" dirty="0">
                <a:cs typeface="Arial"/>
              </a:rPr>
              <a:t> </a:t>
            </a:r>
            <a:r>
              <a:rPr sz="1800" spc="60" dirty="0">
                <a:cs typeface="Arial"/>
              </a:rPr>
              <a:t>Often</a:t>
            </a:r>
            <a:r>
              <a:rPr sz="1800" spc="-15" dirty="0">
                <a:cs typeface="Arial"/>
              </a:rPr>
              <a:t> </a:t>
            </a:r>
            <a:r>
              <a:rPr sz="1800" spc="55" dirty="0">
                <a:cs typeface="Arial"/>
              </a:rPr>
              <a:t>this</a:t>
            </a:r>
            <a:r>
              <a:rPr sz="1800" spc="-10" dirty="0">
                <a:cs typeface="Arial"/>
              </a:rPr>
              <a:t> </a:t>
            </a:r>
            <a:r>
              <a:rPr sz="1800" spc="90" dirty="0">
                <a:cs typeface="Arial"/>
              </a:rPr>
              <a:t>method</a:t>
            </a:r>
            <a:r>
              <a:rPr sz="1800" spc="-15" dirty="0">
                <a:cs typeface="Arial"/>
              </a:rPr>
              <a:t> </a:t>
            </a:r>
            <a:r>
              <a:rPr sz="1800" spc="-25" dirty="0">
                <a:cs typeface="Arial"/>
              </a:rPr>
              <a:t>is </a:t>
            </a:r>
            <a:r>
              <a:rPr sz="1800" dirty="0">
                <a:cs typeface="Arial"/>
              </a:rPr>
              <a:t>called run().</a:t>
            </a:r>
            <a:r>
              <a:rPr sz="1800" spc="10" dirty="0">
                <a:cs typeface="Arial"/>
              </a:rPr>
              <a:t> </a:t>
            </a:r>
            <a:r>
              <a:rPr sz="1800" dirty="0">
                <a:cs typeface="Arial"/>
              </a:rPr>
              <a:t>We</a:t>
            </a:r>
            <a:r>
              <a:rPr sz="1800" spc="10" dirty="0">
                <a:cs typeface="Arial"/>
              </a:rPr>
              <a:t> </a:t>
            </a:r>
            <a:r>
              <a:rPr sz="1800" dirty="0">
                <a:cs typeface="Arial"/>
              </a:rPr>
              <a:t>used</a:t>
            </a:r>
            <a:r>
              <a:rPr sz="1800" spc="5" dirty="0">
                <a:cs typeface="Arial"/>
              </a:rPr>
              <a:t> </a:t>
            </a:r>
            <a:r>
              <a:rPr sz="1800" spc="75" dirty="0">
                <a:cs typeface="Arial"/>
              </a:rPr>
              <a:t>the</a:t>
            </a:r>
            <a:r>
              <a:rPr sz="1800" spc="10" dirty="0">
                <a:cs typeface="Arial"/>
              </a:rPr>
              <a:t> </a:t>
            </a:r>
            <a:r>
              <a:rPr sz="1800" spc="65" dirty="0">
                <a:cs typeface="Arial"/>
              </a:rPr>
              <a:t>name</a:t>
            </a:r>
            <a:r>
              <a:rPr sz="1800" spc="10" dirty="0">
                <a:cs typeface="Arial"/>
              </a:rPr>
              <a:t> </a:t>
            </a:r>
            <a:r>
              <a:rPr sz="1800" spc="75" dirty="0">
                <a:cs typeface="Arial"/>
              </a:rPr>
              <a:t>draw</a:t>
            </a:r>
            <a:r>
              <a:rPr sz="1800" spc="5" dirty="0">
                <a:cs typeface="Arial"/>
              </a:rPr>
              <a:t> </a:t>
            </a:r>
            <a:r>
              <a:rPr sz="1800" spc="70" dirty="0">
                <a:cs typeface="Arial"/>
              </a:rPr>
              <a:t>in</a:t>
            </a:r>
            <a:r>
              <a:rPr sz="1800" spc="5" dirty="0">
                <a:cs typeface="Arial"/>
              </a:rPr>
              <a:t> </a:t>
            </a:r>
            <a:r>
              <a:rPr sz="1800" spc="75" dirty="0">
                <a:cs typeface="Arial"/>
              </a:rPr>
              <a:t>the</a:t>
            </a:r>
            <a:r>
              <a:rPr sz="1800" spc="5" dirty="0">
                <a:cs typeface="Arial"/>
              </a:rPr>
              <a:t> </a:t>
            </a:r>
            <a:r>
              <a:rPr sz="1800" spc="-10" dirty="0">
                <a:cs typeface="Arial"/>
              </a:rPr>
              <a:t>example.</a:t>
            </a:r>
            <a:endParaRPr sz="1800" dirty="0">
              <a:cs typeface="Arial"/>
            </a:endParaRPr>
          </a:p>
          <a:p>
            <a:pPr marL="432434" marR="119380" indent="-420370">
              <a:lnSpc>
                <a:spcPct val="114599"/>
              </a:lnSpc>
              <a:buAutoNum type="arabicPeriod" startAt="4"/>
              <a:tabLst>
                <a:tab pos="432434" algn="l"/>
                <a:tab pos="433070" algn="l"/>
              </a:tabLst>
            </a:pPr>
            <a:r>
              <a:rPr sz="1800" dirty="0">
                <a:cs typeface="Arial"/>
              </a:rPr>
              <a:t>Copy</a:t>
            </a:r>
            <a:r>
              <a:rPr sz="1800" spc="-30" dirty="0">
                <a:cs typeface="Arial"/>
              </a:rPr>
              <a:t> </a:t>
            </a:r>
            <a:r>
              <a:rPr sz="1800" spc="75" dirty="0">
                <a:cs typeface="Arial"/>
              </a:rPr>
              <a:t>the</a:t>
            </a:r>
            <a:r>
              <a:rPr sz="1800" spc="-25" dirty="0">
                <a:cs typeface="Arial"/>
              </a:rPr>
              <a:t> </a:t>
            </a:r>
            <a:r>
              <a:rPr sz="1800" spc="65" dirty="0">
                <a:cs typeface="Arial"/>
              </a:rPr>
              <a:t>body</a:t>
            </a:r>
            <a:r>
              <a:rPr sz="1800" spc="-30" dirty="0">
                <a:cs typeface="Arial"/>
              </a:rPr>
              <a:t> </a:t>
            </a:r>
            <a:r>
              <a:rPr sz="1800" spc="90" dirty="0">
                <a:cs typeface="Arial"/>
              </a:rPr>
              <a:t>of</a:t>
            </a:r>
            <a:r>
              <a:rPr sz="1800" spc="-30" dirty="0">
                <a:cs typeface="Arial"/>
              </a:rPr>
              <a:t> </a:t>
            </a:r>
            <a:r>
              <a:rPr sz="1800" spc="75" dirty="0">
                <a:cs typeface="Arial"/>
              </a:rPr>
              <a:t>the</a:t>
            </a:r>
            <a:r>
              <a:rPr sz="1800" spc="-25" dirty="0">
                <a:cs typeface="Arial"/>
              </a:rPr>
              <a:t> </a:t>
            </a:r>
            <a:r>
              <a:rPr sz="1800" spc="75" dirty="0">
                <a:cs typeface="Arial"/>
              </a:rPr>
              <a:t>old</a:t>
            </a:r>
            <a:r>
              <a:rPr sz="1800" spc="-30" dirty="0">
                <a:cs typeface="Arial"/>
              </a:rPr>
              <a:t> </a:t>
            </a:r>
            <a:r>
              <a:rPr sz="1800" spc="90" dirty="0">
                <a:cs typeface="Arial"/>
              </a:rPr>
              <a:t>method</a:t>
            </a:r>
            <a:r>
              <a:rPr sz="1800" spc="-30" dirty="0">
                <a:cs typeface="Arial"/>
              </a:rPr>
              <a:t> </a:t>
            </a:r>
            <a:r>
              <a:rPr sz="1800" spc="85" dirty="0">
                <a:cs typeface="Arial"/>
              </a:rPr>
              <a:t>into</a:t>
            </a:r>
            <a:r>
              <a:rPr sz="1800" spc="-25" dirty="0">
                <a:cs typeface="Arial"/>
              </a:rPr>
              <a:t> </a:t>
            </a:r>
            <a:r>
              <a:rPr sz="1800" spc="75" dirty="0">
                <a:cs typeface="Arial"/>
              </a:rPr>
              <a:t>the</a:t>
            </a:r>
            <a:r>
              <a:rPr sz="1800" spc="-25" dirty="0">
                <a:cs typeface="Arial"/>
              </a:rPr>
              <a:t> </a:t>
            </a:r>
            <a:r>
              <a:rPr sz="1800" spc="45" dirty="0">
                <a:cs typeface="Arial"/>
              </a:rPr>
              <a:t>execution</a:t>
            </a:r>
            <a:r>
              <a:rPr sz="1800" spc="-30" dirty="0">
                <a:cs typeface="Arial"/>
              </a:rPr>
              <a:t> </a:t>
            </a:r>
            <a:r>
              <a:rPr sz="1800" spc="90" dirty="0">
                <a:cs typeface="Arial"/>
              </a:rPr>
              <a:t>method</a:t>
            </a:r>
            <a:r>
              <a:rPr sz="1800" spc="-30" dirty="0">
                <a:cs typeface="Arial"/>
              </a:rPr>
              <a:t> </a:t>
            </a:r>
            <a:r>
              <a:rPr sz="1800" spc="60" dirty="0">
                <a:cs typeface="Arial"/>
              </a:rPr>
              <a:t>and</a:t>
            </a:r>
            <a:r>
              <a:rPr sz="1800" spc="-30" dirty="0">
                <a:cs typeface="Arial"/>
              </a:rPr>
              <a:t> </a:t>
            </a:r>
            <a:r>
              <a:rPr sz="1800" spc="40" dirty="0">
                <a:cs typeface="Arial"/>
              </a:rPr>
              <a:t>compile </a:t>
            </a:r>
            <a:r>
              <a:rPr sz="1800" spc="105" dirty="0">
                <a:cs typeface="Arial"/>
              </a:rPr>
              <a:t>to</a:t>
            </a:r>
            <a:r>
              <a:rPr sz="1800" spc="-30" dirty="0">
                <a:cs typeface="Arial"/>
              </a:rPr>
              <a:t> </a:t>
            </a:r>
            <a:r>
              <a:rPr sz="1800" dirty="0">
                <a:cs typeface="Arial"/>
              </a:rPr>
              <a:t>Lean</a:t>
            </a:r>
            <a:r>
              <a:rPr sz="1800" spc="-30" dirty="0">
                <a:cs typeface="Arial"/>
              </a:rPr>
              <a:t> </a:t>
            </a:r>
            <a:r>
              <a:rPr sz="1800" spc="90" dirty="0">
                <a:cs typeface="Arial"/>
              </a:rPr>
              <a:t>on</a:t>
            </a:r>
            <a:r>
              <a:rPr sz="1800" spc="-35" dirty="0">
                <a:cs typeface="Arial"/>
              </a:rPr>
              <a:t> </a:t>
            </a:r>
            <a:r>
              <a:rPr sz="1800" spc="75" dirty="0">
                <a:cs typeface="Arial"/>
              </a:rPr>
              <a:t>the</a:t>
            </a:r>
            <a:r>
              <a:rPr sz="1800" spc="-25" dirty="0">
                <a:cs typeface="Arial"/>
              </a:rPr>
              <a:t> </a:t>
            </a:r>
            <a:r>
              <a:rPr sz="1800" spc="-10" dirty="0">
                <a:cs typeface="Arial"/>
              </a:rPr>
              <a:t>Compile.</a:t>
            </a:r>
            <a:endParaRPr sz="1800" dirty="0">
              <a:cs typeface="Arial"/>
            </a:endParaRPr>
          </a:p>
          <a:p>
            <a:pPr marL="432434" marR="75565" indent="-420370">
              <a:lnSpc>
                <a:spcPct val="114599"/>
              </a:lnSpc>
              <a:buAutoNum type="arabicPeriod" startAt="4"/>
              <a:tabLst>
                <a:tab pos="432434" algn="l"/>
                <a:tab pos="433070" algn="l"/>
              </a:tabLst>
            </a:pPr>
            <a:r>
              <a:rPr sz="1800" dirty="0">
                <a:cs typeface="Arial"/>
              </a:rPr>
              <a:t>The</a:t>
            </a:r>
            <a:r>
              <a:rPr sz="1800" spc="5" dirty="0">
                <a:cs typeface="Arial"/>
              </a:rPr>
              <a:t> </a:t>
            </a:r>
            <a:r>
              <a:rPr sz="1800" spc="90" dirty="0">
                <a:cs typeface="Arial"/>
              </a:rPr>
              <a:t>error</a:t>
            </a:r>
            <a:r>
              <a:rPr sz="1800" spc="5" dirty="0">
                <a:cs typeface="Arial"/>
              </a:rPr>
              <a:t> </a:t>
            </a:r>
            <a:r>
              <a:rPr sz="1800" dirty="0">
                <a:cs typeface="Arial"/>
              </a:rPr>
              <a:t>messages</a:t>
            </a:r>
            <a:r>
              <a:rPr sz="1800" spc="5" dirty="0">
                <a:cs typeface="Arial"/>
              </a:rPr>
              <a:t> </a:t>
            </a:r>
            <a:r>
              <a:rPr sz="1800" spc="114" dirty="0">
                <a:cs typeface="Arial"/>
              </a:rPr>
              <a:t>from</a:t>
            </a:r>
            <a:r>
              <a:rPr sz="1800" spc="5" dirty="0">
                <a:cs typeface="Arial"/>
              </a:rPr>
              <a:t> </a:t>
            </a:r>
            <a:r>
              <a:rPr sz="1800" spc="75" dirty="0">
                <a:cs typeface="Arial"/>
              </a:rPr>
              <a:t>the</a:t>
            </a:r>
            <a:r>
              <a:rPr sz="1800" spc="5" dirty="0">
                <a:cs typeface="Arial"/>
              </a:rPr>
              <a:t> </a:t>
            </a:r>
            <a:r>
              <a:rPr sz="1800" spc="60" dirty="0">
                <a:cs typeface="Arial"/>
              </a:rPr>
              <a:t>compiler</a:t>
            </a:r>
            <a:r>
              <a:rPr sz="1800" spc="5" dirty="0">
                <a:cs typeface="Arial"/>
              </a:rPr>
              <a:t> </a:t>
            </a:r>
            <a:r>
              <a:rPr sz="1800" spc="55" dirty="0">
                <a:cs typeface="Arial"/>
              </a:rPr>
              <a:t>should</a:t>
            </a:r>
            <a:r>
              <a:rPr sz="1800" dirty="0">
                <a:cs typeface="Arial"/>
              </a:rPr>
              <a:t> indicate</a:t>
            </a:r>
            <a:r>
              <a:rPr sz="1800" spc="5" dirty="0">
                <a:cs typeface="Arial"/>
              </a:rPr>
              <a:t> </a:t>
            </a:r>
            <a:r>
              <a:rPr sz="1800" spc="55" dirty="0">
                <a:cs typeface="Arial"/>
              </a:rPr>
              <a:t>where</a:t>
            </a:r>
            <a:r>
              <a:rPr sz="1800" spc="5" dirty="0">
                <a:cs typeface="Arial"/>
              </a:rPr>
              <a:t> </a:t>
            </a:r>
            <a:r>
              <a:rPr sz="1800" spc="75" dirty="0">
                <a:cs typeface="Arial"/>
              </a:rPr>
              <a:t>the</a:t>
            </a:r>
            <a:r>
              <a:rPr sz="1800" spc="5" dirty="0">
                <a:cs typeface="Arial"/>
              </a:rPr>
              <a:t> </a:t>
            </a:r>
            <a:r>
              <a:rPr sz="1800" spc="80" dirty="0">
                <a:cs typeface="Arial"/>
              </a:rPr>
              <a:t>method </a:t>
            </a:r>
            <a:r>
              <a:rPr sz="1800" dirty="0">
                <a:cs typeface="Arial"/>
              </a:rPr>
              <a:t>is</a:t>
            </a:r>
            <a:r>
              <a:rPr sz="1800" spc="15" dirty="0">
                <a:cs typeface="Arial"/>
              </a:rPr>
              <a:t> </a:t>
            </a:r>
            <a:r>
              <a:rPr sz="1800" dirty="0">
                <a:cs typeface="Arial"/>
              </a:rPr>
              <a:t>still</a:t>
            </a:r>
            <a:r>
              <a:rPr sz="1800" spc="15" dirty="0">
                <a:cs typeface="Arial"/>
              </a:rPr>
              <a:t> </a:t>
            </a:r>
            <a:r>
              <a:rPr sz="1800" dirty="0">
                <a:cs typeface="Arial"/>
              </a:rPr>
              <a:t>using</a:t>
            </a:r>
            <a:r>
              <a:rPr sz="1800" spc="15" dirty="0">
                <a:cs typeface="Arial"/>
              </a:rPr>
              <a:t> </a:t>
            </a:r>
            <a:r>
              <a:rPr sz="1800" spc="70" dirty="0">
                <a:cs typeface="Arial"/>
              </a:rPr>
              <a:t>methods</a:t>
            </a:r>
            <a:r>
              <a:rPr sz="1800" spc="20" dirty="0">
                <a:cs typeface="Arial"/>
              </a:rPr>
              <a:t> </a:t>
            </a:r>
            <a:r>
              <a:rPr sz="1800" spc="100" dirty="0">
                <a:cs typeface="Arial"/>
              </a:rPr>
              <a:t>or</a:t>
            </a:r>
            <a:r>
              <a:rPr sz="1800" spc="15" dirty="0">
                <a:cs typeface="Arial"/>
              </a:rPr>
              <a:t> </a:t>
            </a:r>
            <a:r>
              <a:rPr sz="1800" dirty="0">
                <a:cs typeface="Arial"/>
              </a:rPr>
              <a:t>variables</a:t>
            </a:r>
            <a:r>
              <a:rPr sz="1800" spc="20" dirty="0">
                <a:cs typeface="Arial"/>
              </a:rPr>
              <a:t> </a:t>
            </a:r>
            <a:r>
              <a:rPr sz="1800" spc="114" dirty="0">
                <a:cs typeface="Arial"/>
              </a:rPr>
              <a:t>from</a:t>
            </a:r>
            <a:r>
              <a:rPr sz="1800" spc="20" dirty="0">
                <a:cs typeface="Arial"/>
              </a:rPr>
              <a:t> </a:t>
            </a:r>
            <a:r>
              <a:rPr sz="1800" spc="75" dirty="0">
                <a:cs typeface="Arial"/>
              </a:rPr>
              <a:t>the</a:t>
            </a:r>
            <a:r>
              <a:rPr sz="1800" spc="20" dirty="0">
                <a:cs typeface="Arial"/>
              </a:rPr>
              <a:t> </a:t>
            </a:r>
            <a:r>
              <a:rPr sz="1800" spc="75" dirty="0">
                <a:cs typeface="Arial"/>
              </a:rPr>
              <a:t>old</a:t>
            </a:r>
            <a:r>
              <a:rPr sz="1800" spc="10" dirty="0">
                <a:cs typeface="Arial"/>
              </a:rPr>
              <a:t> </a:t>
            </a:r>
            <a:r>
              <a:rPr sz="1800" spc="-20" dirty="0">
                <a:cs typeface="Arial"/>
              </a:rPr>
              <a:t>class.</a:t>
            </a:r>
            <a:r>
              <a:rPr sz="1800" spc="20" dirty="0">
                <a:cs typeface="Arial"/>
              </a:rPr>
              <a:t> </a:t>
            </a:r>
            <a:r>
              <a:rPr sz="1800" spc="50" dirty="0">
                <a:cs typeface="Arial"/>
              </a:rPr>
              <a:t>In</a:t>
            </a:r>
            <a:r>
              <a:rPr sz="1800" spc="15" dirty="0">
                <a:cs typeface="Arial"/>
              </a:rPr>
              <a:t> </a:t>
            </a:r>
            <a:r>
              <a:rPr sz="1800" dirty="0">
                <a:cs typeface="Arial"/>
              </a:rPr>
              <a:t>each</a:t>
            </a:r>
            <a:r>
              <a:rPr sz="1800" spc="15" dirty="0">
                <a:cs typeface="Arial"/>
              </a:rPr>
              <a:t> </a:t>
            </a:r>
            <a:r>
              <a:rPr sz="1800" spc="90" dirty="0">
                <a:cs typeface="Arial"/>
              </a:rPr>
              <a:t>of</a:t>
            </a:r>
            <a:r>
              <a:rPr sz="1800" spc="10" dirty="0">
                <a:cs typeface="Arial"/>
              </a:rPr>
              <a:t> </a:t>
            </a:r>
            <a:r>
              <a:rPr sz="1800" spc="-10" dirty="0">
                <a:cs typeface="Arial"/>
              </a:rPr>
              <a:t>these </a:t>
            </a:r>
            <a:r>
              <a:rPr sz="1800" spc="-30" dirty="0">
                <a:cs typeface="Arial"/>
              </a:rPr>
              <a:t>cases,</a:t>
            </a:r>
            <a:r>
              <a:rPr sz="1800" spc="-15" dirty="0">
                <a:cs typeface="Arial"/>
              </a:rPr>
              <a:t> </a:t>
            </a:r>
            <a:r>
              <a:rPr sz="1800" spc="85" dirty="0">
                <a:cs typeface="Arial"/>
              </a:rPr>
              <a:t>do</a:t>
            </a:r>
            <a:r>
              <a:rPr sz="1800" spc="-15" dirty="0">
                <a:cs typeface="Arial"/>
              </a:rPr>
              <a:t> </a:t>
            </a:r>
            <a:r>
              <a:rPr sz="1800" spc="75" dirty="0">
                <a:cs typeface="Arial"/>
              </a:rPr>
              <a:t>what</a:t>
            </a:r>
            <a:r>
              <a:rPr sz="1800" spc="-15" dirty="0">
                <a:cs typeface="Arial"/>
              </a:rPr>
              <a:t> </a:t>
            </a:r>
            <a:r>
              <a:rPr sz="1800" spc="90" dirty="0">
                <a:cs typeface="Arial"/>
              </a:rPr>
              <a:t>it</a:t>
            </a:r>
            <a:r>
              <a:rPr sz="1800" spc="-10" dirty="0">
                <a:cs typeface="Arial"/>
              </a:rPr>
              <a:t> </a:t>
            </a:r>
            <a:r>
              <a:rPr sz="1800" dirty="0">
                <a:cs typeface="Arial"/>
              </a:rPr>
              <a:t>takes</a:t>
            </a:r>
            <a:r>
              <a:rPr sz="1800" spc="-15" dirty="0">
                <a:cs typeface="Arial"/>
              </a:rPr>
              <a:t> </a:t>
            </a:r>
            <a:r>
              <a:rPr sz="1800" spc="105" dirty="0">
                <a:cs typeface="Arial"/>
              </a:rPr>
              <a:t>to</a:t>
            </a:r>
            <a:r>
              <a:rPr sz="1800" spc="-15" dirty="0">
                <a:cs typeface="Arial"/>
              </a:rPr>
              <a:t> </a:t>
            </a:r>
            <a:r>
              <a:rPr sz="1800" dirty="0">
                <a:cs typeface="Arial"/>
              </a:rPr>
              <a:t>get</a:t>
            </a:r>
            <a:r>
              <a:rPr sz="1800" spc="-15" dirty="0">
                <a:cs typeface="Arial"/>
              </a:rPr>
              <a:t> </a:t>
            </a:r>
            <a:r>
              <a:rPr sz="1800" spc="75" dirty="0">
                <a:cs typeface="Arial"/>
              </a:rPr>
              <a:t>the</a:t>
            </a:r>
            <a:r>
              <a:rPr sz="1800" spc="-10" dirty="0">
                <a:cs typeface="Arial"/>
              </a:rPr>
              <a:t> </a:t>
            </a:r>
            <a:r>
              <a:rPr sz="1800" spc="90" dirty="0">
                <a:cs typeface="Arial"/>
              </a:rPr>
              <a:t>method</a:t>
            </a:r>
            <a:r>
              <a:rPr sz="1800" spc="-20" dirty="0">
                <a:cs typeface="Arial"/>
              </a:rPr>
              <a:t> </a:t>
            </a:r>
            <a:r>
              <a:rPr sz="1800" spc="105" dirty="0">
                <a:cs typeface="Arial"/>
              </a:rPr>
              <a:t>to</a:t>
            </a:r>
            <a:r>
              <a:rPr sz="1800" spc="-15" dirty="0">
                <a:cs typeface="Arial"/>
              </a:rPr>
              <a:t> </a:t>
            </a:r>
            <a:r>
              <a:rPr sz="1800" spc="-10" dirty="0">
                <a:cs typeface="Arial"/>
              </a:rPr>
              <a:t>compile.</a:t>
            </a:r>
            <a:endParaRPr sz="1800" dirty="0">
              <a:cs typeface="Arial"/>
            </a:endParaRPr>
          </a:p>
          <a:p>
            <a:pPr marL="432434" marR="196850" indent="-420370">
              <a:lnSpc>
                <a:spcPct val="114599"/>
              </a:lnSpc>
              <a:buAutoNum type="arabicPeriod" startAt="4"/>
              <a:tabLst>
                <a:tab pos="432434" algn="l"/>
                <a:tab pos="433070" algn="l"/>
              </a:tabLst>
            </a:pPr>
            <a:r>
              <a:rPr sz="1800" spc="55" dirty="0">
                <a:cs typeface="Arial"/>
              </a:rPr>
              <a:t>After</a:t>
            </a:r>
            <a:r>
              <a:rPr sz="1800" dirty="0">
                <a:cs typeface="Arial"/>
              </a:rPr>
              <a:t> </a:t>
            </a:r>
            <a:r>
              <a:rPr sz="1800" spc="75" dirty="0">
                <a:cs typeface="Arial"/>
              </a:rPr>
              <a:t>the</a:t>
            </a:r>
            <a:r>
              <a:rPr sz="1800" dirty="0">
                <a:cs typeface="Arial"/>
              </a:rPr>
              <a:t> </a:t>
            </a:r>
            <a:r>
              <a:rPr sz="1800" spc="60" dirty="0">
                <a:cs typeface="Arial"/>
              </a:rPr>
              <a:t>new</a:t>
            </a:r>
            <a:r>
              <a:rPr sz="1800" spc="-5" dirty="0">
                <a:cs typeface="Arial"/>
              </a:rPr>
              <a:t> </a:t>
            </a:r>
            <a:r>
              <a:rPr sz="1800" spc="-10" dirty="0">
                <a:cs typeface="Arial"/>
              </a:rPr>
              <a:t>class</a:t>
            </a:r>
            <a:r>
              <a:rPr sz="1800" dirty="0">
                <a:cs typeface="Arial"/>
              </a:rPr>
              <a:t> compiles,</a:t>
            </a:r>
            <a:r>
              <a:rPr sz="1800" spc="5" dirty="0">
                <a:cs typeface="Arial"/>
              </a:rPr>
              <a:t> </a:t>
            </a:r>
            <a:r>
              <a:rPr sz="1800" dirty="0">
                <a:cs typeface="Arial"/>
              </a:rPr>
              <a:t>go back</a:t>
            </a:r>
            <a:r>
              <a:rPr sz="1800" spc="-5" dirty="0">
                <a:cs typeface="Arial"/>
              </a:rPr>
              <a:t> </a:t>
            </a:r>
            <a:r>
              <a:rPr sz="1800" spc="105" dirty="0">
                <a:cs typeface="Arial"/>
              </a:rPr>
              <a:t>to</a:t>
            </a:r>
            <a:r>
              <a:rPr sz="1800" dirty="0">
                <a:cs typeface="Arial"/>
              </a:rPr>
              <a:t> </a:t>
            </a:r>
            <a:r>
              <a:rPr sz="1800" spc="75" dirty="0">
                <a:cs typeface="Arial"/>
              </a:rPr>
              <a:t>the</a:t>
            </a:r>
            <a:r>
              <a:rPr sz="1800" spc="5" dirty="0">
                <a:cs typeface="Arial"/>
              </a:rPr>
              <a:t> </a:t>
            </a:r>
            <a:r>
              <a:rPr sz="1800" spc="50" dirty="0">
                <a:cs typeface="Arial"/>
              </a:rPr>
              <a:t>original</a:t>
            </a:r>
            <a:r>
              <a:rPr sz="1800" spc="-5" dirty="0">
                <a:cs typeface="Arial"/>
              </a:rPr>
              <a:t> </a:t>
            </a:r>
            <a:r>
              <a:rPr sz="1800" spc="90" dirty="0">
                <a:cs typeface="Arial"/>
              </a:rPr>
              <a:t>method</a:t>
            </a:r>
            <a:r>
              <a:rPr sz="1800" spc="-5" dirty="0">
                <a:cs typeface="Arial"/>
              </a:rPr>
              <a:t> </a:t>
            </a:r>
            <a:r>
              <a:rPr sz="1800" spc="60" dirty="0">
                <a:cs typeface="Arial"/>
              </a:rPr>
              <a:t>and</a:t>
            </a:r>
            <a:r>
              <a:rPr sz="1800" spc="-5" dirty="0">
                <a:cs typeface="Arial"/>
              </a:rPr>
              <a:t> </a:t>
            </a:r>
            <a:r>
              <a:rPr sz="1800" spc="-10" dirty="0">
                <a:cs typeface="Arial"/>
              </a:rPr>
              <a:t>change </a:t>
            </a:r>
            <a:r>
              <a:rPr sz="1800" spc="90" dirty="0">
                <a:cs typeface="Arial"/>
              </a:rPr>
              <a:t>it</a:t>
            </a:r>
            <a:r>
              <a:rPr sz="1800" spc="20" dirty="0">
                <a:cs typeface="Arial"/>
              </a:rPr>
              <a:t> </a:t>
            </a:r>
            <a:r>
              <a:rPr sz="1800" dirty="0">
                <a:cs typeface="Arial"/>
              </a:rPr>
              <a:t>so</a:t>
            </a:r>
            <a:r>
              <a:rPr sz="1800" spc="20" dirty="0">
                <a:cs typeface="Arial"/>
              </a:rPr>
              <a:t> </a:t>
            </a:r>
            <a:r>
              <a:rPr sz="1800" spc="90" dirty="0">
                <a:cs typeface="Arial"/>
              </a:rPr>
              <a:t>it</a:t>
            </a:r>
            <a:r>
              <a:rPr sz="1800" spc="20" dirty="0">
                <a:cs typeface="Arial"/>
              </a:rPr>
              <a:t> </a:t>
            </a:r>
            <a:r>
              <a:rPr sz="1800" dirty="0">
                <a:cs typeface="Arial"/>
              </a:rPr>
              <a:t>creates</a:t>
            </a:r>
            <a:r>
              <a:rPr sz="1800" spc="25" dirty="0">
                <a:cs typeface="Arial"/>
              </a:rPr>
              <a:t> </a:t>
            </a:r>
            <a:r>
              <a:rPr sz="1800" dirty="0">
                <a:cs typeface="Arial"/>
              </a:rPr>
              <a:t>an</a:t>
            </a:r>
            <a:r>
              <a:rPr sz="1800" spc="15" dirty="0">
                <a:cs typeface="Arial"/>
              </a:rPr>
              <a:t> </a:t>
            </a:r>
            <a:r>
              <a:rPr sz="1800" dirty="0">
                <a:cs typeface="Arial"/>
              </a:rPr>
              <a:t>instance</a:t>
            </a:r>
            <a:r>
              <a:rPr sz="1800" spc="20" dirty="0">
                <a:cs typeface="Arial"/>
              </a:rPr>
              <a:t> </a:t>
            </a:r>
            <a:r>
              <a:rPr sz="1800" spc="90" dirty="0">
                <a:cs typeface="Arial"/>
              </a:rPr>
              <a:t>of</a:t>
            </a:r>
            <a:r>
              <a:rPr sz="1800" spc="15" dirty="0">
                <a:cs typeface="Arial"/>
              </a:rPr>
              <a:t> </a:t>
            </a:r>
            <a:r>
              <a:rPr sz="1800" spc="75" dirty="0">
                <a:cs typeface="Arial"/>
              </a:rPr>
              <a:t>the</a:t>
            </a:r>
            <a:r>
              <a:rPr sz="1800" spc="20" dirty="0">
                <a:cs typeface="Arial"/>
              </a:rPr>
              <a:t> </a:t>
            </a:r>
            <a:r>
              <a:rPr sz="1800" spc="60" dirty="0">
                <a:cs typeface="Arial"/>
              </a:rPr>
              <a:t>new</a:t>
            </a:r>
            <a:r>
              <a:rPr sz="1800" spc="20" dirty="0">
                <a:cs typeface="Arial"/>
              </a:rPr>
              <a:t> </a:t>
            </a:r>
            <a:r>
              <a:rPr sz="1800" spc="-10" dirty="0">
                <a:cs typeface="Arial"/>
              </a:rPr>
              <a:t>class</a:t>
            </a:r>
            <a:r>
              <a:rPr sz="1800" spc="20" dirty="0">
                <a:cs typeface="Arial"/>
              </a:rPr>
              <a:t> </a:t>
            </a:r>
            <a:r>
              <a:rPr sz="1800" spc="60" dirty="0">
                <a:cs typeface="Arial"/>
              </a:rPr>
              <a:t>and</a:t>
            </a:r>
            <a:r>
              <a:rPr sz="1800" spc="15" dirty="0">
                <a:cs typeface="Arial"/>
              </a:rPr>
              <a:t> </a:t>
            </a:r>
            <a:r>
              <a:rPr sz="1800" dirty="0">
                <a:cs typeface="Arial"/>
              </a:rPr>
              <a:t>delegates</a:t>
            </a:r>
            <a:r>
              <a:rPr sz="1800" spc="20" dirty="0">
                <a:cs typeface="Arial"/>
              </a:rPr>
              <a:t> </a:t>
            </a:r>
            <a:r>
              <a:rPr sz="1800" dirty="0">
                <a:cs typeface="Arial"/>
              </a:rPr>
              <a:t>its</a:t>
            </a:r>
            <a:r>
              <a:rPr sz="1800" spc="25" dirty="0">
                <a:cs typeface="Arial"/>
              </a:rPr>
              <a:t> </a:t>
            </a:r>
            <a:r>
              <a:rPr sz="1800" spc="80" dirty="0">
                <a:cs typeface="Arial"/>
              </a:rPr>
              <a:t>work</a:t>
            </a:r>
            <a:r>
              <a:rPr sz="1800" spc="15" dirty="0">
                <a:cs typeface="Arial"/>
              </a:rPr>
              <a:t> </a:t>
            </a:r>
            <a:r>
              <a:rPr sz="1800" spc="105" dirty="0">
                <a:cs typeface="Arial"/>
              </a:rPr>
              <a:t>to</a:t>
            </a:r>
            <a:r>
              <a:rPr sz="1800" spc="20" dirty="0">
                <a:cs typeface="Arial"/>
              </a:rPr>
              <a:t> </a:t>
            </a:r>
            <a:r>
              <a:rPr sz="1800" spc="25" dirty="0">
                <a:cs typeface="Arial"/>
              </a:rPr>
              <a:t>it.</a:t>
            </a:r>
            <a:endParaRPr sz="1800" dirty="0">
              <a:cs typeface="Arial"/>
            </a:endParaRPr>
          </a:p>
          <a:p>
            <a:pPr marL="432434" marR="532130" indent="-420370">
              <a:lnSpc>
                <a:spcPct val="114599"/>
              </a:lnSpc>
              <a:buAutoNum type="arabicPeriod" startAt="4"/>
              <a:tabLst>
                <a:tab pos="432434" algn="l"/>
                <a:tab pos="433070" algn="l"/>
              </a:tabLst>
            </a:pPr>
            <a:r>
              <a:rPr sz="1800" spc="50" dirty="0">
                <a:cs typeface="Arial"/>
              </a:rPr>
              <a:t>If</a:t>
            </a:r>
            <a:r>
              <a:rPr sz="1800" spc="90" dirty="0">
                <a:cs typeface="Arial"/>
              </a:rPr>
              <a:t> </a:t>
            </a:r>
            <a:r>
              <a:rPr sz="1800" dirty="0">
                <a:cs typeface="Arial"/>
              </a:rPr>
              <a:t>needed,</a:t>
            </a:r>
            <a:r>
              <a:rPr sz="1800" spc="95" dirty="0">
                <a:cs typeface="Arial"/>
              </a:rPr>
              <a:t> </a:t>
            </a:r>
            <a:r>
              <a:rPr sz="1800" dirty="0">
                <a:cs typeface="Arial"/>
              </a:rPr>
              <a:t>use</a:t>
            </a:r>
            <a:r>
              <a:rPr sz="1800" spc="100" dirty="0">
                <a:cs typeface="Arial"/>
              </a:rPr>
              <a:t> </a:t>
            </a:r>
            <a:r>
              <a:rPr sz="1800" dirty="0">
                <a:cs typeface="Arial"/>
              </a:rPr>
              <a:t>Extract</a:t>
            </a:r>
            <a:r>
              <a:rPr sz="1800" spc="95" dirty="0">
                <a:cs typeface="Arial"/>
              </a:rPr>
              <a:t> </a:t>
            </a:r>
            <a:r>
              <a:rPr sz="1800" dirty="0">
                <a:cs typeface="Arial"/>
              </a:rPr>
              <a:t>Interface</a:t>
            </a:r>
            <a:r>
              <a:rPr sz="1800" spc="95" dirty="0">
                <a:cs typeface="Arial"/>
              </a:rPr>
              <a:t> </a:t>
            </a:r>
            <a:r>
              <a:rPr sz="1800" spc="-10" dirty="0">
                <a:cs typeface="Arial"/>
              </a:rPr>
              <a:t>(362)</a:t>
            </a:r>
            <a:r>
              <a:rPr sz="1800" spc="95" dirty="0">
                <a:cs typeface="Arial"/>
              </a:rPr>
              <a:t> </a:t>
            </a:r>
            <a:r>
              <a:rPr sz="1800" spc="105" dirty="0">
                <a:cs typeface="Arial"/>
              </a:rPr>
              <a:t>to</a:t>
            </a:r>
            <a:r>
              <a:rPr sz="1800" spc="95" dirty="0">
                <a:cs typeface="Arial"/>
              </a:rPr>
              <a:t> </a:t>
            </a:r>
            <a:r>
              <a:rPr sz="1800" dirty="0">
                <a:cs typeface="Arial"/>
              </a:rPr>
              <a:t>break</a:t>
            </a:r>
            <a:r>
              <a:rPr sz="1800" spc="90" dirty="0">
                <a:cs typeface="Arial"/>
              </a:rPr>
              <a:t> </a:t>
            </a:r>
            <a:r>
              <a:rPr sz="1800" spc="75" dirty="0">
                <a:cs typeface="Arial"/>
              </a:rPr>
              <a:t>the</a:t>
            </a:r>
            <a:r>
              <a:rPr sz="1800" spc="100" dirty="0">
                <a:cs typeface="Arial"/>
              </a:rPr>
              <a:t> </a:t>
            </a:r>
            <a:r>
              <a:rPr sz="1800" dirty="0">
                <a:cs typeface="Arial"/>
              </a:rPr>
              <a:t>dependency</a:t>
            </a:r>
            <a:r>
              <a:rPr sz="1800" spc="90" dirty="0">
                <a:cs typeface="Arial"/>
              </a:rPr>
              <a:t> on </a:t>
            </a:r>
            <a:r>
              <a:rPr sz="1800" spc="50" dirty="0">
                <a:cs typeface="Arial"/>
              </a:rPr>
              <a:t>the original</a:t>
            </a:r>
            <a:r>
              <a:rPr sz="1800" spc="-10" dirty="0">
                <a:cs typeface="Arial"/>
              </a:rPr>
              <a:t> class.</a:t>
            </a:r>
            <a:endParaRPr sz="1800" dirty="0">
              <a:cs typeface="Arial"/>
            </a:endParaRPr>
          </a:p>
        </p:txBody>
      </p:sp>
      <p:sp>
        <p:nvSpPr>
          <p:cNvPr id="5" name="TextBox 4">
            <a:extLst>
              <a:ext uri="{FF2B5EF4-FFF2-40B4-BE49-F238E27FC236}">
                <a16:creationId xmlns:a16="http://schemas.microsoft.com/office/drawing/2014/main" id="{69E7FCBA-D363-4079-B831-9258286285C4}"/>
              </a:ext>
            </a:extLst>
          </p:cNvPr>
          <p:cNvSpPr txBox="1"/>
          <p:nvPr/>
        </p:nvSpPr>
        <p:spPr>
          <a:xfrm>
            <a:off x="762000" y="47159"/>
            <a:ext cx="54102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Break Out Method Object</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4800" y="819150"/>
            <a:ext cx="7882255" cy="3700145"/>
          </a:xfrm>
          <a:prstGeom prst="rect">
            <a:avLst/>
          </a:prstGeom>
        </p:spPr>
        <p:txBody>
          <a:bodyPr vert="horz" wrap="square" lIns="0" tIns="12700" rIns="0" bIns="0" rtlCol="0">
            <a:spAutoFit/>
          </a:bodyPr>
          <a:lstStyle/>
          <a:p>
            <a:pPr marL="12700">
              <a:lnSpc>
                <a:spcPct val="100000"/>
              </a:lnSpc>
              <a:spcBef>
                <a:spcPts val="100"/>
              </a:spcBef>
            </a:pPr>
            <a:r>
              <a:rPr sz="1800" dirty="0">
                <a:cs typeface="Arial"/>
              </a:rPr>
              <a:t>To</a:t>
            </a:r>
            <a:r>
              <a:rPr sz="1800" spc="-5" dirty="0">
                <a:cs typeface="Arial"/>
              </a:rPr>
              <a:t> </a:t>
            </a:r>
            <a:r>
              <a:rPr sz="1800" dirty="0">
                <a:cs typeface="Arial"/>
              </a:rPr>
              <a:t>use </a:t>
            </a:r>
            <a:r>
              <a:rPr sz="1800" spc="65" dirty="0">
                <a:cs typeface="Arial"/>
              </a:rPr>
              <a:t>Definition</a:t>
            </a:r>
            <a:r>
              <a:rPr sz="1800" spc="-5" dirty="0">
                <a:cs typeface="Arial"/>
              </a:rPr>
              <a:t> </a:t>
            </a:r>
            <a:r>
              <a:rPr sz="1800" spc="55" dirty="0">
                <a:cs typeface="Arial"/>
              </a:rPr>
              <a:t>Completion</a:t>
            </a:r>
            <a:r>
              <a:rPr sz="1800" spc="-5" dirty="0">
                <a:cs typeface="Arial"/>
              </a:rPr>
              <a:t> </a:t>
            </a:r>
            <a:r>
              <a:rPr sz="1800" spc="70" dirty="0">
                <a:cs typeface="Arial"/>
              </a:rPr>
              <a:t>in</a:t>
            </a:r>
            <a:r>
              <a:rPr sz="1800" spc="-5" dirty="0">
                <a:cs typeface="Arial"/>
              </a:rPr>
              <a:t> </a:t>
            </a:r>
            <a:r>
              <a:rPr sz="1800" spc="-75" dirty="0">
                <a:cs typeface="Arial"/>
              </a:rPr>
              <a:t>C++,</a:t>
            </a:r>
            <a:r>
              <a:rPr sz="1800" dirty="0">
                <a:cs typeface="Arial"/>
              </a:rPr>
              <a:t> </a:t>
            </a:r>
            <a:r>
              <a:rPr sz="1800" spc="70" dirty="0">
                <a:cs typeface="Arial"/>
              </a:rPr>
              <a:t>follow</a:t>
            </a:r>
            <a:r>
              <a:rPr sz="1800" spc="-5" dirty="0">
                <a:cs typeface="Arial"/>
              </a:rPr>
              <a:t> </a:t>
            </a:r>
            <a:r>
              <a:rPr sz="1800" dirty="0">
                <a:cs typeface="Arial"/>
              </a:rPr>
              <a:t>these </a:t>
            </a:r>
            <a:r>
              <a:rPr sz="1800" spc="-10" dirty="0">
                <a:cs typeface="Arial"/>
              </a:rPr>
              <a:t>steps:</a:t>
            </a:r>
            <a:endParaRPr sz="1800" dirty="0">
              <a:cs typeface="Arial"/>
            </a:endParaRPr>
          </a:p>
          <a:p>
            <a:pPr marL="262890" indent="-250825">
              <a:lnSpc>
                <a:spcPct val="100000"/>
              </a:lnSpc>
              <a:spcBef>
                <a:spcPts val="1889"/>
              </a:spcBef>
              <a:buAutoNum type="arabicPeriod"/>
              <a:tabLst>
                <a:tab pos="263525" algn="l"/>
              </a:tabLst>
            </a:pPr>
            <a:r>
              <a:rPr sz="1800" spc="55" dirty="0">
                <a:cs typeface="Arial"/>
              </a:rPr>
              <a:t>Identify</a:t>
            </a:r>
            <a:r>
              <a:rPr sz="1800" dirty="0">
                <a:cs typeface="Arial"/>
              </a:rPr>
              <a:t> a</a:t>
            </a:r>
            <a:r>
              <a:rPr sz="1800" spc="5" dirty="0">
                <a:cs typeface="Arial"/>
              </a:rPr>
              <a:t> </a:t>
            </a:r>
            <a:r>
              <a:rPr sz="1800" spc="-10" dirty="0">
                <a:cs typeface="Arial"/>
              </a:rPr>
              <a:t>class</a:t>
            </a:r>
            <a:r>
              <a:rPr sz="1800" spc="5" dirty="0">
                <a:cs typeface="Arial"/>
              </a:rPr>
              <a:t> </a:t>
            </a:r>
            <a:r>
              <a:rPr sz="1800" spc="90" dirty="0">
                <a:cs typeface="Arial"/>
              </a:rPr>
              <a:t>with</a:t>
            </a:r>
            <a:r>
              <a:rPr sz="1800" spc="5" dirty="0">
                <a:cs typeface="Arial"/>
              </a:rPr>
              <a:t> </a:t>
            </a:r>
            <a:r>
              <a:rPr sz="1800" spc="60" dirty="0">
                <a:cs typeface="Arial"/>
              </a:rPr>
              <a:t>definitions</a:t>
            </a:r>
            <a:r>
              <a:rPr sz="1800" spc="5" dirty="0">
                <a:cs typeface="Arial"/>
              </a:rPr>
              <a:t> </a:t>
            </a:r>
            <a:r>
              <a:rPr sz="1800" dirty="0">
                <a:cs typeface="Arial"/>
              </a:rPr>
              <a:t>you’d like</a:t>
            </a:r>
            <a:r>
              <a:rPr sz="1800" spc="10" dirty="0">
                <a:cs typeface="Arial"/>
              </a:rPr>
              <a:t> </a:t>
            </a:r>
            <a:r>
              <a:rPr sz="1800" spc="105" dirty="0">
                <a:cs typeface="Arial"/>
              </a:rPr>
              <a:t>to</a:t>
            </a:r>
            <a:r>
              <a:rPr sz="1800" spc="5" dirty="0">
                <a:cs typeface="Arial"/>
              </a:rPr>
              <a:t> </a:t>
            </a:r>
            <a:r>
              <a:rPr sz="1800" spc="-10" dirty="0">
                <a:cs typeface="Arial"/>
              </a:rPr>
              <a:t>replace.</a:t>
            </a:r>
            <a:endParaRPr sz="1800" dirty="0">
              <a:cs typeface="Arial"/>
            </a:endParaRPr>
          </a:p>
          <a:p>
            <a:pPr marL="262890" indent="-250825">
              <a:lnSpc>
                <a:spcPct val="100000"/>
              </a:lnSpc>
              <a:spcBef>
                <a:spcPts val="1889"/>
              </a:spcBef>
              <a:buAutoNum type="arabicPeriod"/>
              <a:tabLst>
                <a:tab pos="263525" algn="l"/>
              </a:tabLst>
            </a:pPr>
            <a:r>
              <a:rPr sz="1800" dirty="0">
                <a:cs typeface="Arial"/>
              </a:rPr>
              <a:t>Verify</a:t>
            </a:r>
            <a:r>
              <a:rPr sz="1800" spc="15" dirty="0">
                <a:cs typeface="Arial"/>
              </a:rPr>
              <a:t> </a:t>
            </a:r>
            <a:r>
              <a:rPr sz="1800" spc="90" dirty="0">
                <a:cs typeface="Arial"/>
              </a:rPr>
              <a:t>that</a:t>
            </a:r>
            <a:r>
              <a:rPr sz="1800" spc="20" dirty="0">
                <a:cs typeface="Arial"/>
              </a:rPr>
              <a:t> </a:t>
            </a:r>
            <a:r>
              <a:rPr sz="1800" spc="75" dirty="0">
                <a:cs typeface="Arial"/>
              </a:rPr>
              <a:t>the</a:t>
            </a:r>
            <a:r>
              <a:rPr sz="1800" spc="25" dirty="0">
                <a:cs typeface="Arial"/>
              </a:rPr>
              <a:t> </a:t>
            </a:r>
            <a:r>
              <a:rPr sz="1800" spc="90" dirty="0">
                <a:cs typeface="Arial"/>
              </a:rPr>
              <a:t>method</a:t>
            </a:r>
            <a:r>
              <a:rPr sz="1800" spc="15" dirty="0">
                <a:cs typeface="Arial"/>
              </a:rPr>
              <a:t> </a:t>
            </a:r>
            <a:r>
              <a:rPr sz="1800" spc="60" dirty="0">
                <a:cs typeface="Arial"/>
              </a:rPr>
              <a:t>definitions</a:t>
            </a:r>
            <a:r>
              <a:rPr sz="1800" spc="20" dirty="0">
                <a:cs typeface="Arial"/>
              </a:rPr>
              <a:t> </a:t>
            </a:r>
            <a:r>
              <a:rPr sz="1800" dirty="0">
                <a:cs typeface="Arial"/>
              </a:rPr>
              <a:t>are</a:t>
            </a:r>
            <a:r>
              <a:rPr sz="1800" spc="25" dirty="0">
                <a:cs typeface="Arial"/>
              </a:rPr>
              <a:t> </a:t>
            </a:r>
            <a:r>
              <a:rPr sz="1800" spc="70" dirty="0">
                <a:cs typeface="Arial"/>
              </a:rPr>
              <a:t>in</a:t>
            </a:r>
            <a:r>
              <a:rPr sz="1800" spc="15" dirty="0">
                <a:cs typeface="Arial"/>
              </a:rPr>
              <a:t> </a:t>
            </a:r>
            <a:r>
              <a:rPr sz="1800" dirty="0">
                <a:cs typeface="Arial"/>
              </a:rPr>
              <a:t>a</a:t>
            </a:r>
            <a:r>
              <a:rPr sz="1800" spc="20" dirty="0">
                <a:cs typeface="Arial"/>
              </a:rPr>
              <a:t> </a:t>
            </a:r>
            <a:r>
              <a:rPr sz="1800" dirty="0">
                <a:cs typeface="Arial"/>
              </a:rPr>
              <a:t>source</a:t>
            </a:r>
            <a:r>
              <a:rPr sz="1800" spc="25" dirty="0">
                <a:cs typeface="Arial"/>
              </a:rPr>
              <a:t> </a:t>
            </a:r>
            <a:r>
              <a:rPr sz="1800" dirty="0">
                <a:cs typeface="Arial"/>
              </a:rPr>
              <a:t>file,</a:t>
            </a:r>
            <a:r>
              <a:rPr sz="1800" spc="20" dirty="0">
                <a:cs typeface="Arial"/>
              </a:rPr>
              <a:t> </a:t>
            </a:r>
            <a:r>
              <a:rPr sz="1800" spc="100" dirty="0">
                <a:cs typeface="Arial"/>
              </a:rPr>
              <a:t>not</a:t>
            </a:r>
            <a:r>
              <a:rPr sz="1800" spc="25" dirty="0">
                <a:cs typeface="Arial"/>
              </a:rPr>
              <a:t> </a:t>
            </a:r>
            <a:r>
              <a:rPr sz="1800" dirty="0">
                <a:cs typeface="Arial"/>
              </a:rPr>
              <a:t>a</a:t>
            </a:r>
            <a:r>
              <a:rPr sz="1800" spc="20" dirty="0">
                <a:cs typeface="Arial"/>
              </a:rPr>
              <a:t> </a:t>
            </a:r>
            <a:r>
              <a:rPr sz="1800" spc="-10" dirty="0">
                <a:cs typeface="Arial"/>
              </a:rPr>
              <a:t>header.</a:t>
            </a:r>
            <a:endParaRPr sz="1800" dirty="0">
              <a:cs typeface="Arial"/>
            </a:endParaRPr>
          </a:p>
          <a:p>
            <a:pPr marL="262890" indent="-250825">
              <a:lnSpc>
                <a:spcPct val="100000"/>
              </a:lnSpc>
              <a:spcBef>
                <a:spcPts val="1889"/>
              </a:spcBef>
              <a:buAutoNum type="arabicPeriod"/>
              <a:tabLst>
                <a:tab pos="263525" algn="l"/>
              </a:tabLst>
            </a:pPr>
            <a:r>
              <a:rPr sz="1800" dirty="0">
                <a:cs typeface="Arial"/>
              </a:rPr>
              <a:t>Include</a:t>
            </a:r>
            <a:r>
              <a:rPr sz="1800" spc="25" dirty="0">
                <a:cs typeface="Arial"/>
              </a:rPr>
              <a:t> </a:t>
            </a:r>
            <a:r>
              <a:rPr sz="1800" spc="75" dirty="0">
                <a:cs typeface="Arial"/>
              </a:rPr>
              <a:t>the</a:t>
            </a:r>
            <a:r>
              <a:rPr sz="1800" spc="30" dirty="0">
                <a:cs typeface="Arial"/>
              </a:rPr>
              <a:t> </a:t>
            </a:r>
            <a:r>
              <a:rPr sz="1800" spc="50" dirty="0">
                <a:cs typeface="Arial"/>
              </a:rPr>
              <a:t>header</a:t>
            </a:r>
            <a:r>
              <a:rPr sz="1800" spc="25" dirty="0">
                <a:cs typeface="Arial"/>
              </a:rPr>
              <a:t> </a:t>
            </a:r>
            <a:r>
              <a:rPr sz="1800" spc="70" dirty="0">
                <a:cs typeface="Arial"/>
              </a:rPr>
              <a:t>in</a:t>
            </a:r>
            <a:r>
              <a:rPr sz="1800" spc="25" dirty="0">
                <a:cs typeface="Arial"/>
              </a:rPr>
              <a:t> </a:t>
            </a:r>
            <a:r>
              <a:rPr sz="1800" spc="75" dirty="0">
                <a:cs typeface="Arial"/>
              </a:rPr>
              <a:t>the</a:t>
            </a:r>
            <a:r>
              <a:rPr sz="1800" spc="30" dirty="0">
                <a:cs typeface="Arial"/>
              </a:rPr>
              <a:t> </a:t>
            </a:r>
            <a:r>
              <a:rPr sz="1800" spc="55" dirty="0">
                <a:cs typeface="Arial"/>
              </a:rPr>
              <a:t>test</a:t>
            </a:r>
            <a:r>
              <a:rPr sz="1800" spc="25" dirty="0">
                <a:cs typeface="Arial"/>
              </a:rPr>
              <a:t> </a:t>
            </a:r>
            <a:r>
              <a:rPr sz="1800" dirty="0">
                <a:cs typeface="Arial"/>
              </a:rPr>
              <a:t>source</a:t>
            </a:r>
            <a:r>
              <a:rPr sz="1800" spc="30" dirty="0">
                <a:cs typeface="Arial"/>
              </a:rPr>
              <a:t> </a:t>
            </a:r>
            <a:r>
              <a:rPr sz="1800" dirty="0">
                <a:cs typeface="Arial"/>
              </a:rPr>
              <a:t>file</a:t>
            </a:r>
            <a:r>
              <a:rPr sz="1800" spc="30" dirty="0">
                <a:cs typeface="Arial"/>
              </a:rPr>
              <a:t> </a:t>
            </a:r>
            <a:r>
              <a:rPr sz="1800" spc="90" dirty="0">
                <a:cs typeface="Arial"/>
              </a:rPr>
              <a:t>of</a:t>
            </a:r>
            <a:r>
              <a:rPr sz="1800" spc="20" dirty="0">
                <a:cs typeface="Arial"/>
              </a:rPr>
              <a:t> </a:t>
            </a:r>
            <a:r>
              <a:rPr sz="1800" spc="75" dirty="0">
                <a:cs typeface="Arial"/>
              </a:rPr>
              <a:t>the</a:t>
            </a:r>
            <a:r>
              <a:rPr sz="1800" spc="30" dirty="0">
                <a:cs typeface="Arial"/>
              </a:rPr>
              <a:t> </a:t>
            </a:r>
            <a:r>
              <a:rPr sz="1800" spc="-10" dirty="0">
                <a:cs typeface="Arial"/>
              </a:rPr>
              <a:t>class</a:t>
            </a:r>
            <a:r>
              <a:rPr sz="1800" spc="25" dirty="0">
                <a:cs typeface="Arial"/>
              </a:rPr>
              <a:t> </a:t>
            </a:r>
            <a:r>
              <a:rPr sz="1800" spc="55" dirty="0">
                <a:cs typeface="Arial"/>
              </a:rPr>
              <a:t>you</a:t>
            </a:r>
            <a:r>
              <a:rPr sz="1800" spc="25" dirty="0">
                <a:cs typeface="Arial"/>
              </a:rPr>
              <a:t> </a:t>
            </a:r>
            <a:r>
              <a:rPr sz="1800" dirty="0">
                <a:cs typeface="Arial"/>
              </a:rPr>
              <a:t>are</a:t>
            </a:r>
            <a:r>
              <a:rPr sz="1800" spc="30" dirty="0">
                <a:cs typeface="Arial"/>
              </a:rPr>
              <a:t> </a:t>
            </a:r>
            <a:r>
              <a:rPr sz="1800" spc="-10" dirty="0">
                <a:cs typeface="Arial"/>
              </a:rPr>
              <a:t>testing.</a:t>
            </a:r>
            <a:endParaRPr sz="1800" dirty="0">
              <a:cs typeface="Arial"/>
            </a:endParaRPr>
          </a:p>
          <a:p>
            <a:pPr marL="262890" indent="-250825">
              <a:lnSpc>
                <a:spcPct val="100000"/>
              </a:lnSpc>
              <a:spcBef>
                <a:spcPts val="1890"/>
              </a:spcBef>
              <a:buAutoNum type="arabicPeriod"/>
              <a:tabLst>
                <a:tab pos="263525" algn="l"/>
              </a:tabLst>
            </a:pPr>
            <a:r>
              <a:rPr sz="1800" dirty="0">
                <a:cs typeface="Arial"/>
              </a:rPr>
              <a:t>Verify</a:t>
            </a:r>
            <a:r>
              <a:rPr sz="1800" spc="5" dirty="0">
                <a:cs typeface="Arial"/>
              </a:rPr>
              <a:t> </a:t>
            </a:r>
            <a:r>
              <a:rPr sz="1800" spc="90" dirty="0">
                <a:cs typeface="Arial"/>
              </a:rPr>
              <a:t>that</a:t>
            </a:r>
            <a:r>
              <a:rPr sz="1800" spc="15" dirty="0">
                <a:cs typeface="Arial"/>
              </a:rPr>
              <a:t> </a:t>
            </a:r>
            <a:r>
              <a:rPr sz="1800" spc="75" dirty="0">
                <a:cs typeface="Arial"/>
              </a:rPr>
              <a:t>the</a:t>
            </a:r>
            <a:r>
              <a:rPr sz="1800" spc="10" dirty="0">
                <a:cs typeface="Arial"/>
              </a:rPr>
              <a:t> </a:t>
            </a:r>
            <a:r>
              <a:rPr sz="1800" dirty="0">
                <a:cs typeface="Arial"/>
              </a:rPr>
              <a:t>source</a:t>
            </a:r>
            <a:r>
              <a:rPr sz="1800" spc="15" dirty="0">
                <a:cs typeface="Arial"/>
              </a:rPr>
              <a:t> </a:t>
            </a:r>
            <a:r>
              <a:rPr sz="1800" dirty="0">
                <a:cs typeface="Arial"/>
              </a:rPr>
              <a:t>files</a:t>
            </a:r>
            <a:r>
              <a:rPr sz="1800" spc="15" dirty="0">
                <a:cs typeface="Arial"/>
              </a:rPr>
              <a:t> </a:t>
            </a:r>
            <a:r>
              <a:rPr sz="1800" spc="100" dirty="0">
                <a:cs typeface="Arial"/>
              </a:rPr>
              <a:t>for</a:t>
            </a:r>
            <a:r>
              <a:rPr sz="1800" spc="10" dirty="0">
                <a:cs typeface="Arial"/>
              </a:rPr>
              <a:t> </a:t>
            </a:r>
            <a:r>
              <a:rPr sz="1800" spc="75" dirty="0">
                <a:cs typeface="Arial"/>
              </a:rPr>
              <a:t>the</a:t>
            </a:r>
            <a:r>
              <a:rPr sz="1800" spc="15" dirty="0">
                <a:cs typeface="Arial"/>
              </a:rPr>
              <a:t> </a:t>
            </a:r>
            <a:r>
              <a:rPr sz="1800" spc="-10" dirty="0">
                <a:cs typeface="Arial"/>
              </a:rPr>
              <a:t>class</a:t>
            </a:r>
            <a:r>
              <a:rPr sz="1800" spc="10" dirty="0">
                <a:cs typeface="Arial"/>
              </a:rPr>
              <a:t> </a:t>
            </a:r>
            <a:r>
              <a:rPr sz="1800" dirty="0">
                <a:cs typeface="Arial"/>
              </a:rPr>
              <a:t>are</a:t>
            </a:r>
            <a:r>
              <a:rPr sz="1800" spc="15" dirty="0">
                <a:cs typeface="Arial"/>
              </a:rPr>
              <a:t> </a:t>
            </a:r>
            <a:r>
              <a:rPr sz="1800" spc="100" dirty="0">
                <a:cs typeface="Arial"/>
              </a:rPr>
              <a:t>not</a:t>
            </a:r>
            <a:r>
              <a:rPr sz="1800" spc="15" dirty="0">
                <a:cs typeface="Arial"/>
              </a:rPr>
              <a:t> </a:t>
            </a:r>
            <a:r>
              <a:rPr sz="1800" spc="80" dirty="0">
                <a:cs typeface="Arial"/>
              </a:rPr>
              <a:t>part</a:t>
            </a:r>
            <a:r>
              <a:rPr sz="1800" spc="10" dirty="0">
                <a:cs typeface="Arial"/>
              </a:rPr>
              <a:t> </a:t>
            </a:r>
            <a:r>
              <a:rPr sz="1800" spc="90" dirty="0">
                <a:cs typeface="Arial"/>
              </a:rPr>
              <a:t>of</a:t>
            </a:r>
            <a:r>
              <a:rPr sz="1800" spc="10" dirty="0">
                <a:cs typeface="Arial"/>
              </a:rPr>
              <a:t> </a:t>
            </a:r>
            <a:r>
              <a:rPr sz="1800" spc="75" dirty="0">
                <a:cs typeface="Arial"/>
              </a:rPr>
              <a:t>the</a:t>
            </a:r>
            <a:r>
              <a:rPr sz="1800" spc="10" dirty="0">
                <a:cs typeface="Arial"/>
              </a:rPr>
              <a:t> </a:t>
            </a:r>
            <a:r>
              <a:rPr sz="1800" spc="50" dirty="0">
                <a:cs typeface="Arial"/>
              </a:rPr>
              <a:t>build.</a:t>
            </a:r>
            <a:endParaRPr sz="1800" dirty="0">
              <a:cs typeface="Arial"/>
            </a:endParaRPr>
          </a:p>
          <a:p>
            <a:pPr marL="262890" indent="-250825">
              <a:lnSpc>
                <a:spcPct val="100000"/>
              </a:lnSpc>
              <a:spcBef>
                <a:spcPts val="1889"/>
              </a:spcBef>
              <a:buAutoNum type="arabicPeriod"/>
              <a:tabLst>
                <a:tab pos="263525" algn="l"/>
              </a:tabLst>
            </a:pPr>
            <a:r>
              <a:rPr sz="1800" spc="50" dirty="0">
                <a:cs typeface="Arial"/>
              </a:rPr>
              <a:t>Build</a:t>
            </a:r>
            <a:r>
              <a:rPr sz="1800" spc="25" dirty="0">
                <a:cs typeface="Arial"/>
              </a:rPr>
              <a:t> </a:t>
            </a:r>
            <a:r>
              <a:rPr sz="1800" spc="105" dirty="0">
                <a:cs typeface="Arial"/>
              </a:rPr>
              <a:t>to</a:t>
            </a:r>
            <a:r>
              <a:rPr sz="1800" spc="30" dirty="0">
                <a:cs typeface="Arial"/>
              </a:rPr>
              <a:t> </a:t>
            </a:r>
            <a:r>
              <a:rPr sz="1800" spc="80" dirty="0">
                <a:cs typeface="Arial"/>
              </a:rPr>
              <a:t>find</a:t>
            </a:r>
            <a:r>
              <a:rPr sz="1800" spc="25" dirty="0">
                <a:cs typeface="Arial"/>
              </a:rPr>
              <a:t> </a:t>
            </a:r>
            <a:r>
              <a:rPr sz="1800" dirty="0">
                <a:cs typeface="Arial"/>
              </a:rPr>
              <a:t>missing</a:t>
            </a:r>
            <a:r>
              <a:rPr sz="1800" spc="25" dirty="0">
                <a:cs typeface="Arial"/>
              </a:rPr>
              <a:t> </a:t>
            </a:r>
            <a:r>
              <a:rPr sz="1800" spc="45" dirty="0">
                <a:cs typeface="Arial"/>
              </a:rPr>
              <a:t>methods.</a:t>
            </a:r>
            <a:endParaRPr sz="1800" dirty="0">
              <a:cs typeface="Arial"/>
            </a:endParaRPr>
          </a:p>
          <a:p>
            <a:pPr marL="12700" marR="5080">
              <a:lnSpc>
                <a:spcPct val="114599"/>
              </a:lnSpc>
              <a:spcBef>
                <a:spcPts val="1575"/>
              </a:spcBef>
              <a:buAutoNum type="arabicPeriod"/>
              <a:tabLst>
                <a:tab pos="263525" algn="l"/>
              </a:tabLst>
            </a:pPr>
            <a:r>
              <a:rPr sz="1800" dirty="0">
                <a:cs typeface="Arial"/>
              </a:rPr>
              <a:t>Add</a:t>
            </a:r>
            <a:r>
              <a:rPr sz="1800" spc="20" dirty="0">
                <a:cs typeface="Arial"/>
              </a:rPr>
              <a:t> </a:t>
            </a:r>
            <a:r>
              <a:rPr sz="1800" spc="90" dirty="0">
                <a:cs typeface="Arial"/>
              </a:rPr>
              <a:t>method</a:t>
            </a:r>
            <a:r>
              <a:rPr sz="1800" spc="20" dirty="0">
                <a:cs typeface="Arial"/>
              </a:rPr>
              <a:t> </a:t>
            </a:r>
            <a:r>
              <a:rPr sz="1800" spc="60" dirty="0">
                <a:cs typeface="Arial"/>
              </a:rPr>
              <a:t>definitions</a:t>
            </a:r>
            <a:r>
              <a:rPr sz="1800" spc="25" dirty="0">
                <a:cs typeface="Arial"/>
              </a:rPr>
              <a:t> </a:t>
            </a:r>
            <a:r>
              <a:rPr sz="1800" spc="105" dirty="0">
                <a:cs typeface="Arial"/>
              </a:rPr>
              <a:t>to</a:t>
            </a:r>
            <a:r>
              <a:rPr sz="1800" spc="25" dirty="0">
                <a:cs typeface="Arial"/>
              </a:rPr>
              <a:t> </a:t>
            </a:r>
            <a:r>
              <a:rPr sz="1800" spc="75" dirty="0">
                <a:cs typeface="Arial"/>
              </a:rPr>
              <a:t>the</a:t>
            </a:r>
            <a:r>
              <a:rPr sz="1800" spc="25" dirty="0">
                <a:cs typeface="Arial"/>
              </a:rPr>
              <a:t> </a:t>
            </a:r>
            <a:r>
              <a:rPr sz="1800" spc="55" dirty="0">
                <a:cs typeface="Arial"/>
              </a:rPr>
              <a:t>test</a:t>
            </a:r>
            <a:r>
              <a:rPr sz="1800" spc="25" dirty="0">
                <a:cs typeface="Arial"/>
              </a:rPr>
              <a:t> </a:t>
            </a:r>
            <a:r>
              <a:rPr sz="1800" dirty="0">
                <a:cs typeface="Arial"/>
              </a:rPr>
              <a:t>source</a:t>
            </a:r>
            <a:r>
              <a:rPr sz="1800" spc="25" dirty="0">
                <a:cs typeface="Arial"/>
              </a:rPr>
              <a:t> </a:t>
            </a:r>
            <a:r>
              <a:rPr sz="1800" dirty="0">
                <a:cs typeface="Arial"/>
              </a:rPr>
              <a:t>file</a:t>
            </a:r>
            <a:r>
              <a:rPr sz="1800" spc="25" dirty="0">
                <a:cs typeface="Arial"/>
              </a:rPr>
              <a:t> </a:t>
            </a:r>
            <a:r>
              <a:rPr sz="1800" spc="80" dirty="0">
                <a:cs typeface="Arial"/>
              </a:rPr>
              <a:t>until</a:t>
            </a:r>
            <a:r>
              <a:rPr sz="1800" spc="20" dirty="0">
                <a:cs typeface="Arial"/>
              </a:rPr>
              <a:t> </a:t>
            </a:r>
            <a:r>
              <a:rPr sz="1800" spc="55" dirty="0">
                <a:cs typeface="Arial"/>
              </a:rPr>
              <a:t>you</a:t>
            </a:r>
            <a:r>
              <a:rPr sz="1800" spc="20" dirty="0">
                <a:cs typeface="Arial"/>
              </a:rPr>
              <a:t> </a:t>
            </a:r>
            <a:r>
              <a:rPr sz="1800" dirty="0">
                <a:cs typeface="Arial"/>
              </a:rPr>
              <a:t>have</a:t>
            </a:r>
            <a:r>
              <a:rPr sz="1800" spc="30" dirty="0">
                <a:cs typeface="Arial"/>
              </a:rPr>
              <a:t> </a:t>
            </a:r>
            <a:r>
              <a:rPr sz="1800" dirty="0">
                <a:cs typeface="Arial"/>
              </a:rPr>
              <a:t>a</a:t>
            </a:r>
            <a:r>
              <a:rPr sz="1800" spc="25" dirty="0">
                <a:cs typeface="Arial"/>
              </a:rPr>
              <a:t> </a:t>
            </a:r>
            <a:r>
              <a:rPr sz="1800" spc="45" dirty="0">
                <a:cs typeface="Arial"/>
              </a:rPr>
              <a:t>complete </a:t>
            </a:r>
            <a:r>
              <a:rPr sz="1800" spc="50" dirty="0">
                <a:cs typeface="Arial"/>
              </a:rPr>
              <a:t>build.</a:t>
            </a:r>
            <a:endParaRPr sz="1800" dirty="0">
              <a:cs typeface="Arial"/>
            </a:endParaRPr>
          </a:p>
        </p:txBody>
      </p:sp>
      <p:sp>
        <p:nvSpPr>
          <p:cNvPr id="5" name="TextBox 4">
            <a:extLst>
              <a:ext uri="{FF2B5EF4-FFF2-40B4-BE49-F238E27FC236}">
                <a16:creationId xmlns:a16="http://schemas.microsoft.com/office/drawing/2014/main" id="{D936837A-B94D-48D3-9F2D-666C2CD5A0FC}"/>
              </a:ext>
            </a:extLst>
          </p:cNvPr>
          <p:cNvSpPr txBox="1"/>
          <p:nvPr/>
        </p:nvSpPr>
        <p:spPr>
          <a:xfrm>
            <a:off x="762000" y="113149"/>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Definition Completion</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4800" y="971550"/>
            <a:ext cx="8152765" cy="3482975"/>
          </a:xfrm>
          <a:prstGeom prst="rect">
            <a:avLst/>
          </a:prstGeom>
        </p:spPr>
        <p:txBody>
          <a:bodyPr vert="horz" wrap="square" lIns="0" tIns="12700" rIns="0" bIns="0" rtlCol="0">
            <a:spAutoFit/>
          </a:bodyPr>
          <a:lstStyle/>
          <a:p>
            <a:pPr marL="379095" marR="197485" indent="-367030">
              <a:lnSpc>
                <a:spcPct val="114599"/>
              </a:lnSpc>
              <a:spcBef>
                <a:spcPts val="100"/>
              </a:spcBef>
              <a:buChar char="●"/>
              <a:tabLst>
                <a:tab pos="379095" algn="l"/>
                <a:tab pos="379730" algn="l"/>
              </a:tabLst>
            </a:pPr>
            <a:r>
              <a:rPr sz="1800" spc="50" dirty="0">
                <a:cs typeface="Arial"/>
              </a:rPr>
              <a:t>If</a:t>
            </a:r>
            <a:r>
              <a:rPr sz="1800" spc="30" dirty="0">
                <a:cs typeface="Arial"/>
              </a:rPr>
              <a:t> </a:t>
            </a:r>
            <a:r>
              <a:rPr sz="1800" dirty="0">
                <a:cs typeface="Arial"/>
              </a:rPr>
              <a:t>several</a:t>
            </a:r>
            <a:r>
              <a:rPr sz="1800" spc="35" dirty="0">
                <a:cs typeface="Arial"/>
              </a:rPr>
              <a:t> </a:t>
            </a:r>
            <a:r>
              <a:rPr sz="1800" dirty="0">
                <a:cs typeface="Arial"/>
              </a:rPr>
              <a:t>globals</a:t>
            </a:r>
            <a:r>
              <a:rPr sz="1800" spc="40" dirty="0">
                <a:cs typeface="Arial"/>
              </a:rPr>
              <a:t> </a:t>
            </a:r>
            <a:r>
              <a:rPr sz="1800" dirty="0">
                <a:cs typeface="Arial"/>
              </a:rPr>
              <a:t>are</a:t>
            </a:r>
            <a:r>
              <a:rPr sz="1800" spc="40" dirty="0">
                <a:cs typeface="Arial"/>
              </a:rPr>
              <a:t> </a:t>
            </a:r>
            <a:r>
              <a:rPr sz="1800" dirty="0">
                <a:cs typeface="Arial"/>
              </a:rPr>
              <a:t>always</a:t>
            </a:r>
            <a:r>
              <a:rPr sz="1800" spc="35" dirty="0">
                <a:cs typeface="Arial"/>
              </a:rPr>
              <a:t> </a:t>
            </a:r>
            <a:r>
              <a:rPr sz="1800" dirty="0">
                <a:cs typeface="Arial"/>
              </a:rPr>
              <a:t>used</a:t>
            </a:r>
            <a:r>
              <a:rPr sz="1800" spc="35" dirty="0">
                <a:cs typeface="Arial"/>
              </a:rPr>
              <a:t> </a:t>
            </a:r>
            <a:r>
              <a:rPr sz="1800" spc="100" dirty="0">
                <a:cs typeface="Arial"/>
              </a:rPr>
              <a:t>or</a:t>
            </a:r>
            <a:r>
              <a:rPr sz="1800" spc="40" dirty="0">
                <a:cs typeface="Arial"/>
              </a:rPr>
              <a:t> </a:t>
            </a:r>
            <a:r>
              <a:rPr sz="1800" dirty="0">
                <a:cs typeface="Arial"/>
              </a:rPr>
              <a:t>are</a:t>
            </a:r>
            <a:r>
              <a:rPr sz="1800" spc="40" dirty="0">
                <a:cs typeface="Arial"/>
              </a:rPr>
              <a:t> </a:t>
            </a:r>
            <a:r>
              <a:rPr sz="1800" spc="75" dirty="0">
                <a:cs typeface="Arial"/>
              </a:rPr>
              <a:t>modified</a:t>
            </a:r>
            <a:r>
              <a:rPr sz="1800" spc="30" dirty="0">
                <a:cs typeface="Arial"/>
              </a:rPr>
              <a:t> </a:t>
            </a:r>
            <a:r>
              <a:rPr sz="1800" spc="50" dirty="0">
                <a:cs typeface="Arial"/>
              </a:rPr>
              <a:t>near</a:t>
            </a:r>
            <a:r>
              <a:rPr sz="1800" spc="40" dirty="0">
                <a:cs typeface="Arial"/>
              </a:rPr>
              <a:t> </a:t>
            </a:r>
            <a:r>
              <a:rPr sz="1800" dirty="0">
                <a:cs typeface="Arial"/>
              </a:rPr>
              <a:t>each</a:t>
            </a:r>
            <a:r>
              <a:rPr sz="1800" spc="35" dirty="0">
                <a:cs typeface="Arial"/>
              </a:rPr>
              <a:t> </a:t>
            </a:r>
            <a:r>
              <a:rPr sz="1800" spc="60" dirty="0">
                <a:cs typeface="Arial"/>
              </a:rPr>
              <a:t>other,</a:t>
            </a:r>
            <a:r>
              <a:rPr sz="1800" spc="40" dirty="0">
                <a:cs typeface="Arial"/>
              </a:rPr>
              <a:t> </a:t>
            </a:r>
            <a:r>
              <a:rPr sz="1800" spc="35" dirty="0">
                <a:cs typeface="Arial"/>
              </a:rPr>
              <a:t>they </a:t>
            </a:r>
            <a:r>
              <a:rPr sz="1800" dirty="0">
                <a:cs typeface="Arial"/>
              </a:rPr>
              <a:t>belong</a:t>
            </a:r>
            <a:r>
              <a:rPr sz="1800" spc="65" dirty="0">
                <a:cs typeface="Arial"/>
              </a:rPr>
              <a:t> </a:t>
            </a:r>
            <a:r>
              <a:rPr sz="1800" spc="70" dirty="0">
                <a:cs typeface="Arial"/>
              </a:rPr>
              <a:t>in</a:t>
            </a:r>
            <a:r>
              <a:rPr sz="1800" spc="65" dirty="0">
                <a:cs typeface="Arial"/>
              </a:rPr>
              <a:t> </a:t>
            </a:r>
            <a:r>
              <a:rPr sz="1800" spc="75" dirty="0">
                <a:cs typeface="Arial"/>
              </a:rPr>
              <a:t>the</a:t>
            </a:r>
            <a:r>
              <a:rPr sz="1800" spc="70" dirty="0">
                <a:cs typeface="Arial"/>
              </a:rPr>
              <a:t> </a:t>
            </a:r>
            <a:r>
              <a:rPr sz="1800" dirty="0">
                <a:cs typeface="Arial"/>
              </a:rPr>
              <a:t>same</a:t>
            </a:r>
            <a:r>
              <a:rPr sz="1800" spc="70" dirty="0">
                <a:cs typeface="Arial"/>
              </a:rPr>
              <a:t> </a:t>
            </a:r>
            <a:r>
              <a:rPr sz="1800" spc="-10" dirty="0">
                <a:cs typeface="Arial"/>
              </a:rPr>
              <a:t>class.</a:t>
            </a:r>
            <a:endParaRPr sz="1800" dirty="0">
              <a:cs typeface="Arial"/>
            </a:endParaRPr>
          </a:p>
          <a:p>
            <a:pPr marL="379095" marR="10160" indent="-367030">
              <a:lnSpc>
                <a:spcPct val="114599"/>
              </a:lnSpc>
              <a:buChar char="●"/>
              <a:tabLst>
                <a:tab pos="379095" algn="l"/>
                <a:tab pos="379730" algn="l"/>
              </a:tabLst>
            </a:pPr>
            <a:r>
              <a:rPr sz="1800" dirty="0">
                <a:cs typeface="Arial"/>
              </a:rPr>
              <a:t>When</a:t>
            </a:r>
            <a:r>
              <a:rPr sz="1800" spc="10" dirty="0">
                <a:cs typeface="Arial"/>
              </a:rPr>
              <a:t> </a:t>
            </a:r>
            <a:r>
              <a:rPr sz="1800" spc="60" dirty="0">
                <a:cs typeface="Arial"/>
              </a:rPr>
              <a:t>naming</a:t>
            </a:r>
            <a:r>
              <a:rPr sz="1800" spc="10" dirty="0">
                <a:cs typeface="Arial"/>
              </a:rPr>
              <a:t> </a:t>
            </a:r>
            <a:r>
              <a:rPr sz="1800" dirty="0">
                <a:cs typeface="Arial"/>
              </a:rPr>
              <a:t>a</a:t>
            </a:r>
            <a:r>
              <a:rPr sz="1800" spc="20" dirty="0">
                <a:cs typeface="Arial"/>
              </a:rPr>
              <a:t> </a:t>
            </a:r>
            <a:r>
              <a:rPr sz="1800" spc="-25" dirty="0">
                <a:cs typeface="Arial"/>
              </a:rPr>
              <a:t>class,</a:t>
            </a:r>
            <a:r>
              <a:rPr sz="1800" spc="15" dirty="0">
                <a:cs typeface="Arial"/>
              </a:rPr>
              <a:t> </a:t>
            </a:r>
            <a:r>
              <a:rPr sz="1800" spc="80" dirty="0">
                <a:cs typeface="Arial"/>
              </a:rPr>
              <a:t>think</a:t>
            </a:r>
            <a:r>
              <a:rPr sz="1800" spc="10" dirty="0">
                <a:cs typeface="Arial"/>
              </a:rPr>
              <a:t> </a:t>
            </a:r>
            <a:r>
              <a:rPr sz="1800" spc="80" dirty="0">
                <a:cs typeface="Arial"/>
              </a:rPr>
              <a:t>about</a:t>
            </a:r>
            <a:r>
              <a:rPr sz="1800" spc="20" dirty="0">
                <a:cs typeface="Arial"/>
              </a:rPr>
              <a:t> </a:t>
            </a:r>
            <a:r>
              <a:rPr sz="1800" spc="75" dirty="0">
                <a:cs typeface="Arial"/>
              </a:rPr>
              <a:t>the</a:t>
            </a:r>
            <a:r>
              <a:rPr sz="1800" spc="15" dirty="0">
                <a:cs typeface="Arial"/>
              </a:rPr>
              <a:t> </a:t>
            </a:r>
            <a:r>
              <a:rPr sz="1800" spc="70" dirty="0">
                <a:cs typeface="Arial"/>
              </a:rPr>
              <a:t>methods</a:t>
            </a:r>
            <a:r>
              <a:rPr sz="1800" spc="20" dirty="0">
                <a:cs typeface="Arial"/>
              </a:rPr>
              <a:t> </a:t>
            </a:r>
            <a:r>
              <a:rPr sz="1800" spc="90" dirty="0">
                <a:cs typeface="Arial"/>
              </a:rPr>
              <a:t>that</a:t>
            </a:r>
            <a:r>
              <a:rPr sz="1800" spc="15" dirty="0">
                <a:cs typeface="Arial"/>
              </a:rPr>
              <a:t> </a:t>
            </a:r>
            <a:r>
              <a:rPr sz="1800" spc="55" dirty="0">
                <a:cs typeface="Arial"/>
              </a:rPr>
              <a:t>will</a:t>
            </a:r>
            <a:r>
              <a:rPr sz="1800" spc="10" dirty="0">
                <a:cs typeface="Arial"/>
              </a:rPr>
              <a:t> </a:t>
            </a:r>
            <a:r>
              <a:rPr sz="1800" dirty="0">
                <a:cs typeface="Arial"/>
              </a:rPr>
              <a:t>eventually</a:t>
            </a:r>
            <a:r>
              <a:rPr sz="1800" spc="15" dirty="0">
                <a:cs typeface="Arial"/>
              </a:rPr>
              <a:t> </a:t>
            </a:r>
            <a:r>
              <a:rPr sz="1800" spc="-10" dirty="0">
                <a:cs typeface="Arial"/>
              </a:rPr>
              <a:t>reside </a:t>
            </a:r>
            <a:r>
              <a:rPr sz="1800" spc="90" dirty="0">
                <a:cs typeface="Arial"/>
              </a:rPr>
              <a:t>on</a:t>
            </a:r>
            <a:r>
              <a:rPr sz="1800" spc="15" dirty="0">
                <a:cs typeface="Arial"/>
              </a:rPr>
              <a:t> </a:t>
            </a:r>
            <a:r>
              <a:rPr sz="1800" spc="50" dirty="0">
                <a:cs typeface="Arial"/>
              </a:rPr>
              <a:t>it.</a:t>
            </a:r>
            <a:r>
              <a:rPr sz="1800" spc="20" dirty="0">
                <a:cs typeface="Arial"/>
              </a:rPr>
              <a:t> </a:t>
            </a:r>
            <a:r>
              <a:rPr sz="1800" dirty="0">
                <a:cs typeface="Arial"/>
              </a:rPr>
              <a:t>The</a:t>
            </a:r>
            <a:r>
              <a:rPr sz="1800" spc="20" dirty="0">
                <a:cs typeface="Arial"/>
              </a:rPr>
              <a:t> </a:t>
            </a:r>
            <a:r>
              <a:rPr sz="1800" spc="65" dirty="0">
                <a:cs typeface="Arial"/>
              </a:rPr>
              <a:t>name</a:t>
            </a:r>
            <a:r>
              <a:rPr sz="1800" spc="20" dirty="0">
                <a:cs typeface="Arial"/>
              </a:rPr>
              <a:t> </a:t>
            </a:r>
            <a:r>
              <a:rPr sz="1800" spc="55" dirty="0">
                <a:cs typeface="Arial"/>
              </a:rPr>
              <a:t>should</a:t>
            </a:r>
            <a:r>
              <a:rPr sz="1800" spc="20" dirty="0">
                <a:cs typeface="Arial"/>
              </a:rPr>
              <a:t> </a:t>
            </a:r>
            <a:r>
              <a:rPr sz="1800" dirty="0">
                <a:cs typeface="Arial"/>
              </a:rPr>
              <a:t>be</a:t>
            </a:r>
            <a:r>
              <a:rPr sz="1800" spc="20" dirty="0">
                <a:cs typeface="Arial"/>
              </a:rPr>
              <a:t> </a:t>
            </a:r>
            <a:r>
              <a:rPr sz="1800" dirty="0">
                <a:cs typeface="Arial"/>
              </a:rPr>
              <a:t>good,</a:t>
            </a:r>
            <a:r>
              <a:rPr sz="1800" spc="20" dirty="0">
                <a:cs typeface="Arial"/>
              </a:rPr>
              <a:t> </a:t>
            </a:r>
            <a:r>
              <a:rPr sz="1800" spc="105" dirty="0">
                <a:cs typeface="Arial"/>
              </a:rPr>
              <a:t>but</a:t>
            </a:r>
            <a:r>
              <a:rPr sz="1800" spc="20" dirty="0">
                <a:cs typeface="Arial"/>
              </a:rPr>
              <a:t> </a:t>
            </a:r>
            <a:r>
              <a:rPr sz="1800" spc="90" dirty="0">
                <a:cs typeface="Arial"/>
              </a:rPr>
              <a:t>it</a:t>
            </a:r>
            <a:r>
              <a:rPr sz="1800" spc="25" dirty="0">
                <a:cs typeface="Arial"/>
              </a:rPr>
              <a:t> </a:t>
            </a:r>
            <a:r>
              <a:rPr sz="1800" dirty="0">
                <a:cs typeface="Arial"/>
              </a:rPr>
              <a:t>doesn’t</a:t>
            </a:r>
            <a:r>
              <a:rPr sz="1800" spc="20" dirty="0">
                <a:cs typeface="Arial"/>
              </a:rPr>
              <a:t> </a:t>
            </a:r>
            <a:r>
              <a:rPr sz="1800" dirty="0">
                <a:cs typeface="Arial"/>
              </a:rPr>
              <a:t>have</a:t>
            </a:r>
            <a:r>
              <a:rPr sz="1800" spc="20" dirty="0">
                <a:cs typeface="Arial"/>
              </a:rPr>
              <a:t> </a:t>
            </a:r>
            <a:r>
              <a:rPr sz="1800" spc="105" dirty="0">
                <a:cs typeface="Arial"/>
              </a:rPr>
              <a:t>to</a:t>
            </a:r>
            <a:r>
              <a:rPr sz="1800" spc="20" dirty="0">
                <a:cs typeface="Arial"/>
              </a:rPr>
              <a:t> </a:t>
            </a:r>
            <a:r>
              <a:rPr sz="1800" dirty="0">
                <a:cs typeface="Arial"/>
              </a:rPr>
              <a:t>be</a:t>
            </a:r>
            <a:r>
              <a:rPr sz="1800" spc="20" dirty="0">
                <a:cs typeface="Arial"/>
              </a:rPr>
              <a:t> </a:t>
            </a:r>
            <a:r>
              <a:rPr sz="1800" spc="-10" dirty="0">
                <a:cs typeface="Arial"/>
              </a:rPr>
              <a:t>perfect. </a:t>
            </a:r>
            <a:r>
              <a:rPr sz="1800" dirty="0">
                <a:cs typeface="Arial"/>
              </a:rPr>
              <a:t>Remember</a:t>
            </a:r>
            <a:r>
              <a:rPr sz="1800" spc="15" dirty="0">
                <a:cs typeface="Arial"/>
              </a:rPr>
              <a:t> </a:t>
            </a:r>
            <a:r>
              <a:rPr sz="1800" spc="90" dirty="0">
                <a:cs typeface="Arial"/>
              </a:rPr>
              <a:t>that</a:t>
            </a:r>
            <a:r>
              <a:rPr sz="1800" spc="20" dirty="0">
                <a:cs typeface="Arial"/>
              </a:rPr>
              <a:t> </a:t>
            </a:r>
            <a:r>
              <a:rPr sz="1800" spc="55" dirty="0">
                <a:cs typeface="Arial"/>
              </a:rPr>
              <a:t>you</a:t>
            </a:r>
            <a:r>
              <a:rPr sz="1800" spc="10" dirty="0">
                <a:cs typeface="Arial"/>
              </a:rPr>
              <a:t> </a:t>
            </a:r>
            <a:r>
              <a:rPr sz="1800" dirty="0">
                <a:cs typeface="Arial"/>
              </a:rPr>
              <a:t>can</a:t>
            </a:r>
            <a:r>
              <a:rPr sz="1800" spc="15" dirty="0">
                <a:cs typeface="Arial"/>
              </a:rPr>
              <a:t> </a:t>
            </a:r>
            <a:r>
              <a:rPr sz="1800" dirty="0">
                <a:cs typeface="Arial"/>
              </a:rPr>
              <a:t>always</a:t>
            </a:r>
            <a:r>
              <a:rPr sz="1800" spc="15" dirty="0">
                <a:cs typeface="Arial"/>
              </a:rPr>
              <a:t> </a:t>
            </a:r>
            <a:r>
              <a:rPr sz="1800" spc="65" dirty="0">
                <a:cs typeface="Arial"/>
              </a:rPr>
              <a:t>rename</a:t>
            </a:r>
            <a:r>
              <a:rPr sz="1800" spc="20" dirty="0">
                <a:cs typeface="Arial"/>
              </a:rPr>
              <a:t> </a:t>
            </a:r>
            <a:r>
              <a:rPr sz="1800" spc="75" dirty="0">
                <a:cs typeface="Arial"/>
              </a:rPr>
              <a:t>the</a:t>
            </a:r>
            <a:r>
              <a:rPr sz="1800" spc="20" dirty="0">
                <a:cs typeface="Arial"/>
              </a:rPr>
              <a:t> </a:t>
            </a:r>
            <a:r>
              <a:rPr sz="1800" spc="-10" dirty="0">
                <a:cs typeface="Arial"/>
              </a:rPr>
              <a:t>class</a:t>
            </a:r>
            <a:r>
              <a:rPr sz="1800" spc="15" dirty="0">
                <a:cs typeface="Arial"/>
              </a:rPr>
              <a:t> </a:t>
            </a:r>
            <a:r>
              <a:rPr sz="1800" spc="-10" dirty="0">
                <a:cs typeface="Arial"/>
              </a:rPr>
              <a:t>later.</a:t>
            </a:r>
            <a:endParaRPr sz="1800" dirty="0">
              <a:cs typeface="Arial"/>
            </a:endParaRPr>
          </a:p>
          <a:p>
            <a:pPr marL="379095" marR="577215" indent="-367030">
              <a:lnSpc>
                <a:spcPct val="114599"/>
              </a:lnSpc>
              <a:buChar char="●"/>
              <a:tabLst>
                <a:tab pos="379095" algn="l"/>
                <a:tab pos="379730" algn="l"/>
              </a:tabLst>
            </a:pPr>
            <a:r>
              <a:rPr sz="1800" dirty="0">
                <a:cs typeface="Arial"/>
              </a:rPr>
              <a:t>The</a:t>
            </a:r>
            <a:r>
              <a:rPr sz="1800" spc="-10" dirty="0">
                <a:cs typeface="Arial"/>
              </a:rPr>
              <a:t> class </a:t>
            </a:r>
            <a:r>
              <a:rPr sz="1800" spc="65" dirty="0">
                <a:cs typeface="Arial"/>
              </a:rPr>
              <a:t>name</a:t>
            </a:r>
            <a:r>
              <a:rPr sz="1800" spc="-10" dirty="0">
                <a:cs typeface="Arial"/>
              </a:rPr>
              <a:t> </a:t>
            </a:r>
            <a:r>
              <a:rPr sz="1800" spc="90" dirty="0">
                <a:cs typeface="Arial"/>
              </a:rPr>
              <a:t>that</a:t>
            </a:r>
            <a:r>
              <a:rPr sz="1800" spc="-10" dirty="0">
                <a:cs typeface="Arial"/>
              </a:rPr>
              <a:t> </a:t>
            </a:r>
            <a:r>
              <a:rPr sz="1800" spc="55" dirty="0">
                <a:cs typeface="Arial"/>
              </a:rPr>
              <a:t>you</a:t>
            </a:r>
            <a:r>
              <a:rPr sz="1800" spc="-15" dirty="0">
                <a:cs typeface="Arial"/>
              </a:rPr>
              <a:t> </a:t>
            </a:r>
            <a:r>
              <a:rPr sz="1800" spc="80" dirty="0">
                <a:cs typeface="Arial"/>
              </a:rPr>
              <a:t>find</a:t>
            </a:r>
            <a:r>
              <a:rPr sz="1800" spc="-15" dirty="0">
                <a:cs typeface="Arial"/>
              </a:rPr>
              <a:t> </a:t>
            </a:r>
            <a:r>
              <a:rPr sz="1800" spc="80" dirty="0">
                <a:cs typeface="Arial"/>
              </a:rPr>
              <a:t>might</a:t>
            </a:r>
            <a:r>
              <a:rPr sz="1800" spc="-10" dirty="0">
                <a:cs typeface="Arial"/>
              </a:rPr>
              <a:t> </a:t>
            </a:r>
            <a:r>
              <a:rPr sz="1800" dirty="0">
                <a:cs typeface="Arial"/>
              </a:rPr>
              <a:t>already</a:t>
            </a:r>
            <a:r>
              <a:rPr sz="1800" spc="-15" dirty="0">
                <a:cs typeface="Arial"/>
              </a:rPr>
              <a:t> </a:t>
            </a:r>
            <a:r>
              <a:rPr sz="1800" dirty="0">
                <a:cs typeface="Arial"/>
              </a:rPr>
              <a:t>be</a:t>
            </a:r>
            <a:r>
              <a:rPr sz="1800" spc="-10" dirty="0">
                <a:cs typeface="Arial"/>
              </a:rPr>
              <a:t> </a:t>
            </a:r>
            <a:r>
              <a:rPr sz="1800" spc="70" dirty="0">
                <a:cs typeface="Arial"/>
              </a:rPr>
              <a:t>in</a:t>
            </a:r>
            <a:r>
              <a:rPr sz="1800" spc="-15" dirty="0">
                <a:cs typeface="Arial"/>
              </a:rPr>
              <a:t> </a:t>
            </a:r>
            <a:r>
              <a:rPr sz="1800" dirty="0">
                <a:cs typeface="Arial"/>
              </a:rPr>
              <a:t>use.</a:t>
            </a:r>
            <a:r>
              <a:rPr sz="1800" spc="-10" dirty="0">
                <a:cs typeface="Arial"/>
              </a:rPr>
              <a:t> </a:t>
            </a:r>
            <a:r>
              <a:rPr sz="1800" spc="50" dirty="0">
                <a:cs typeface="Arial"/>
              </a:rPr>
              <a:t>If</a:t>
            </a:r>
            <a:r>
              <a:rPr sz="1800" spc="-15" dirty="0">
                <a:cs typeface="Arial"/>
              </a:rPr>
              <a:t> </a:t>
            </a:r>
            <a:r>
              <a:rPr sz="1800" dirty="0">
                <a:cs typeface="Arial"/>
              </a:rPr>
              <a:t>so,</a:t>
            </a:r>
            <a:r>
              <a:rPr sz="1800" spc="-10" dirty="0">
                <a:cs typeface="Arial"/>
              </a:rPr>
              <a:t> consider </a:t>
            </a:r>
            <a:r>
              <a:rPr sz="1800" spc="75" dirty="0">
                <a:cs typeface="Arial"/>
              </a:rPr>
              <a:t>whether</a:t>
            </a:r>
            <a:r>
              <a:rPr sz="1800" spc="-5" dirty="0">
                <a:cs typeface="Arial"/>
              </a:rPr>
              <a:t> </a:t>
            </a:r>
            <a:r>
              <a:rPr sz="1800" spc="55" dirty="0">
                <a:cs typeface="Arial"/>
              </a:rPr>
              <a:t>you</a:t>
            </a:r>
            <a:r>
              <a:rPr sz="1800" spc="-10" dirty="0">
                <a:cs typeface="Arial"/>
              </a:rPr>
              <a:t> </a:t>
            </a:r>
            <a:r>
              <a:rPr sz="1800" dirty="0">
                <a:cs typeface="Arial"/>
              </a:rPr>
              <a:t>can</a:t>
            </a:r>
            <a:r>
              <a:rPr sz="1800" spc="-5" dirty="0">
                <a:cs typeface="Arial"/>
              </a:rPr>
              <a:t> </a:t>
            </a:r>
            <a:r>
              <a:rPr sz="1800" spc="65" dirty="0">
                <a:cs typeface="Arial"/>
              </a:rPr>
              <a:t>rename</a:t>
            </a:r>
            <a:r>
              <a:rPr sz="1800" spc="-5" dirty="0">
                <a:cs typeface="Arial"/>
              </a:rPr>
              <a:t> </a:t>
            </a:r>
            <a:r>
              <a:rPr sz="1800" spc="50" dirty="0">
                <a:cs typeface="Arial"/>
              </a:rPr>
              <a:t>whatever</a:t>
            </a:r>
            <a:r>
              <a:rPr sz="1800" spc="-5" dirty="0">
                <a:cs typeface="Arial"/>
              </a:rPr>
              <a:t> </a:t>
            </a:r>
            <a:r>
              <a:rPr sz="1800" dirty="0">
                <a:cs typeface="Arial"/>
              </a:rPr>
              <a:t>is using</a:t>
            </a:r>
            <a:r>
              <a:rPr sz="1800" spc="-10" dirty="0">
                <a:cs typeface="Arial"/>
              </a:rPr>
              <a:t> </a:t>
            </a:r>
            <a:r>
              <a:rPr sz="1800" spc="90" dirty="0">
                <a:cs typeface="Arial"/>
              </a:rPr>
              <a:t>that</a:t>
            </a:r>
            <a:r>
              <a:rPr sz="1800" dirty="0">
                <a:cs typeface="Arial"/>
              </a:rPr>
              <a:t> </a:t>
            </a:r>
            <a:r>
              <a:rPr sz="1800" spc="-10" dirty="0">
                <a:cs typeface="Arial"/>
              </a:rPr>
              <a:t>name.</a:t>
            </a:r>
            <a:endParaRPr sz="1800" dirty="0">
              <a:cs typeface="Arial"/>
            </a:endParaRPr>
          </a:p>
          <a:p>
            <a:pPr marL="379095" marR="5080" indent="-367030">
              <a:lnSpc>
                <a:spcPct val="114599"/>
              </a:lnSpc>
              <a:buChar char="●"/>
              <a:tabLst>
                <a:tab pos="379095" algn="l"/>
                <a:tab pos="379730" algn="l"/>
              </a:tabLst>
            </a:pPr>
            <a:r>
              <a:rPr sz="1800" dirty="0">
                <a:cs typeface="Arial"/>
              </a:rPr>
              <a:t>Referencing</a:t>
            </a:r>
            <a:r>
              <a:rPr sz="1800" spc="-5" dirty="0">
                <a:cs typeface="Arial"/>
              </a:rPr>
              <a:t> </a:t>
            </a:r>
            <a:r>
              <a:rPr sz="1800" dirty="0">
                <a:cs typeface="Arial"/>
              </a:rPr>
              <a:t>a </a:t>
            </a:r>
            <a:r>
              <a:rPr sz="1800" spc="85" dirty="0">
                <a:cs typeface="Arial"/>
              </a:rPr>
              <a:t>member</a:t>
            </a:r>
            <a:r>
              <a:rPr sz="1800" dirty="0">
                <a:cs typeface="Arial"/>
              </a:rPr>
              <a:t> </a:t>
            </a:r>
            <a:r>
              <a:rPr sz="1800" spc="90" dirty="0">
                <a:cs typeface="Arial"/>
              </a:rPr>
              <a:t>of</a:t>
            </a:r>
            <a:r>
              <a:rPr sz="1800" spc="-5" dirty="0">
                <a:cs typeface="Arial"/>
              </a:rPr>
              <a:t> </a:t>
            </a:r>
            <a:r>
              <a:rPr sz="1800" dirty="0">
                <a:cs typeface="Arial"/>
              </a:rPr>
              <a:t>a</a:t>
            </a:r>
            <a:r>
              <a:rPr sz="1800" spc="5" dirty="0">
                <a:cs typeface="Arial"/>
              </a:rPr>
              <a:t> </a:t>
            </a:r>
            <a:r>
              <a:rPr sz="1800" spc="-10" dirty="0">
                <a:cs typeface="Arial"/>
              </a:rPr>
              <a:t>class</a:t>
            </a:r>
            <a:r>
              <a:rPr sz="1800" dirty="0">
                <a:cs typeface="Arial"/>
              </a:rPr>
              <a:t> </a:t>
            </a:r>
            <a:r>
              <a:rPr sz="1800" spc="75" dirty="0">
                <a:cs typeface="Arial"/>
              </a:rPr>
              <a:t>rather</a:t>
            </a:r>
            <a:r>
              <a:rPr sz="1800" dirty="0">
                <a:cs typeface="Arial"/>
              </a:rPr>
              <a:t> </a:t>
            </a:r>
            <a:r>
              <a:rPr sz="1800" spc="80" dirty="0">
                <a:cs typeface="Arial"/>
              </a:rPr>
              <a:t>than</a:t>
            </a:r>
            <a:r>
              <a:rPr sz="1800" spc="-5" dirty="0">
                <a:cs typeface="Arial"/>
              </a:rPr>
              <a:t> </a:t>
            </a:r>
            <a:r>
              <a:rPr sz="1800" dirty="0">
                <a:cs typeface="Arial"/>
              </a:rPr>
              <a:t>a </a:t>
            </a:r>
            <a:r>
              <a:rPr sz="1800" spc="50" dirty="0">
                <a:cs typeface="Arial"/>
              </a:rPr>
              <a:t>simple</a:t>
            </a:r>
            <a:r>
              <a:rPr sz="1800" spc="5" dirty="0">
                <a:cs typeface="Arial"/>
              </a:rPr>
              <a:t> </a:t>
            </a:r>
            <a:r>
              <a:rPr sz="1800" dirty="0">
                <a:cs typeface="Arial"/>
              </a:rPr>
              <a:t>global</a:t>
            </a:r>
            <a:r>
              <a:rPr sz="1800" spc="-5" dirty="0">
                <a:cs typeface="Arial"/>
              </a:rPr>
              <a:t> </a:t>
            </a:r>
            <a:r>
              <a:rPr sz="1800" dirty="0">
                <a:cs typeface="Arial"/>
              </a:rPr>
              <a:t>is </a:t>
            </a:r>
            <a:r>
              <a:rPr sz="1800" spc="55" dirty="0">
                <a:cs typeface="Arial"/>
              </a:rPr>
              <a:t>only</a:t>
            </a:r>
            <a:r>
              <a:rPr sz="1800" spc="-5" dirty="0">
                <a:cs typeface="Arial"/>
              </a:rPr>
              <a:t> </a:t>
            </a:r>
            <a:r>
              <a:rPr sz="1800" spc="50" dirty="0">
                <a:cs typeface="Arial"/>
              </a:rPr>
              <a:t>the </a:t>
            </a:r>
            <a:r>
              <a:rPr sz="1800" spc="70" dirty="0">
                <a:cs typeface="Arial"/>
              </a:rPr>
              <a:t>first</a:t>
            </a:r>
            <a:r>
              <a:rPr sz="1800" spc="30" dirty="0">
                <a:cs typeface="Arial"/>
              </a:rPr>
              <a:t> </a:t>
            </a:r>
            <a:r>
              <a:rPr sz="1800" dirty="0">
                <a:cs typeface="Arial"/>
              </a:rPr>
              <a:t>step.</a:t>
            </a:r>
            <a:r>
              <a:rPr sz="1800" spc="40" dirty="0">
                <a:cs typeface="Arial"/>
              </a:rPr>
              <a:t> </a:t>
            </a:r>
            <a:r>
              <a:rPr sz="1800" spc="50" dirty="0">
                <a:cs typeface="Arial"/>
              </a:rPr>
              <a:t>Afterward,</a:t>
            </a:r>
            <a:r>
              <a:rPr sz="1800" spc="45" dirty="0">
                <a:cs typeface="Arial"/>
              </a:rPr>
              <a:t> </a:t>
            </a:r>
            <a:r>
              <a:rPr sz="1800" dirty="0">
                <a:cs typeface="Arial"/>
              </a:rPr>
              <a:t>consider</a:t>
            </a:r>
            <a:r>
              <a:rPr sz="1800" spc="40" dirty="0">
                <a:cs typeface="Arial"/>
              </a:rPr>
              <a:t> </a:t>
            </a:r>
            <a:r>
              <a:rPr sz="1800" spc="75" dirty="0">
                <a:cs typeface="Arial"/>
              </a:rPr>
              <a:t>whether</a:t>
            </a:r>
            <a:r>
              <a:rPr sz="1800" spc="40" dirty="0">
                <a:cs typeface="Arial"/>
              </a:rPr>
              <a:t> </a:t>
            </a:r>
            <a:r>
              <a:rPr sz="1800" spc="55" dirty="0">
                <a:cs typeface="Arial"/>
              </a:rPr>
              <a:t>you</a:t>
            </a:r>
            <a:r>
              <a:rPr sz="1800" spc="40" dirty="0">
                <a:cs typeface="Arial"/>
              </a:rPr>
              <a:t> </a:t>
            </a:r>
            <a:r>
              <a:rPr sz="1800" spc="55" dirty="0">
                <a:cs typeface="Arial"/>
              </a:rPr>
              <a:t>should</a:t>
            </a:r>
            <a:r>
              <a:rPr sz="1800" spc="35" dirty="0">
                <a:cs typeface="Arial"/>
              </a:rPr>
              <a:t> </a:t>
            </a:r>
            <a:r>
              <a:rPr sz="1800" dirty="0">
                <a:cs typeface="Arial"/>
              </a:rPr>
              <a:t>use</a:t>
            </a:r>
            <a:r>
              <a:rPr sz="1800" spc="40" dirty="0">
                <a:cs typeface="Arial"/>
              </a:rPr>
              <a:t> </a:t>
            </a:r>
            <a:r>
              <a:rPr sz="1800" spc="60" dirty="0">
                <a:cs typeface="Arial"/>
              </a:rPr>
              <a:t>Introduce</a:t>
            </a:r>
            <a:r>
              <a:rPr sz="1800" spc="45" dirty="0">
                <a:cs typeface="Arial"/>
              </a:rPr>
              <a:t> </a:t>
            </a:r>
            <a:r>
              <a:rPr sz="1800" spc="-10" dirty="0">
                <a:cs typeface="Arial"/>
              </a:rPr>
              <a:t>Static </a:t>
            </a:r>
            <a:r>
              <a:rPr sz="1800" dirty="0">
                <a:cs typeface="Arial"/>
              </a:rPr>
              <a:t>Setter,</a:t>
            </a:r>
            <a:r>
              <a:rPr sz="1800" spc="45" dirty="0">
                <a:cs typeface="Arial"/>
              </a:rPr>
              <a:t> </a:t>
            </a:r>
            <a:r>
              <a:rPr sz="1800" spc="100" dirty="0">
                <a:cs typeface="Arial"/>
              </a:rPr>
              <a:t>or</a:t>
            </a:r>
            <a:r>
              <a:rPr sz="1800" spc="45" dirty="0">
                <a:cs typeface="Arial"/>
              </a:rPr>
              <a:t> </a:t>
            </a:r>
            <a:r>
              <a:rPr sz="1800" spc="50" dirty="0">
                <a:cs typeface="Arial"/>
              </a:rPr>
              <a:t>parameterize </a:t>
            </a:r>
            <a:r>
              <a:rPr sz="1800" spc="75" dirty="0">
                <a:cs typeface="Arial"/>
              </a:rPr>
              <a:t>the</a:t>
            </a:r>
            <a:r>
              <a:rPr sz="1800" spc="45" dirty="0">
                <a:cs typeface="Arial"/>
              </a:rPr>
              <a:t> </a:t>
            </a:r>
            <a:r>
              <a:rPr sz="1800" dirty="0">
                <a:cs typeface="Arial"/>
              </a:rPr>
              <a:t>code</a:t>
            </a:r>
            <a:r>
              <a:rPr sz="1800" spc="50" dirty="0">
                <a:cs typeface="Arial"/>
              </a:rPr>
              <a:t> </a:t>
            </a:r>
            <a:r>
              <a:rPr sz="1800" dirty="0">
                <a:cs typeface="Arial"/>
              </a:rPr>
              <a:t>using</a:t>
            </a:r>
            <a:r>
              <a:rPr sz="1800" spc="40" dirty="0">
                <a:cs typeface="Arial"/>
              </a:rPr>
              <a:t> </a:t>
            </a:r>
            <a:r>
              <a:rPr sz="1800" dirty="0">
                <a:cs typeface="Arial"/>
              </a:rPr>
              <a:t>Parameterize</a:t>
            </a:r>
            <a:r>
              <a:rPr sz="1800" spc="50" dirty="0">
                <a:cs typeface="Arial"/>
              </a:rPr>
              <a:t> Constructor</a:t>
            </a:r>
            <a:r>
              <a:rPr sz="1800" spc="45" dirty="0">
                <a:cs typeface="Arial"/>
              </a:rPr>
              <a:t> </a:t>
            </a:r>
            <a:r>
              <a:rPr sz="1800" spc="-10" dirty="0">
                <a:cs typeface="Arial"/>
              </a:rPr>
              <a:t>(379)</a:t>
            </a:r>
            <a:r>
              <a:rPr sz="1800" spc="45" dirty="0">
                <a:cs typeface="Arial"/>
              </a:rPr>
              <a:t> </a:t>
            </a:r>
            <a:r>
              <a:rPr sz="1800" spc="75" dirty="0">
                <a:cs typeface="Arial"/>
              </a:rPr>
              <a:t>or </a:t>
            </a:r>
            <a:r>
              <a:rPr sz="1800" dirty="0">
                <a:cs typeface="Arial"/>
              </a:rPr>
              <a:t>Parameterize</a:t>
            </a:r>
            <a:r>
              <a:rPr sz="1800" spc="315" dirty="0">
                <a:cs typeface="Arial"/>
              </a:rPr>
              <a:t> </a:t>
            </a:r>
            <a:r>
              <a:rPr sz="1800" spc="55" dirty="0">
                <a:cs typeface="Arial"/>
              </a:rPr>
              <a:t>Method.</a:t>
            </a:r>
            <a:endParaRPr sz="1800" dirty="0">
              <a:cs typeface="Arial"/>
            </a:endParaRPr>
          </a:p>
        </p:txBody>
      </p:sp>
      <p:sp>
        <p:nvSpPr>
          <p:cNvPr id="5" name="TextBox 4">
            <a:extLst>
              <a:ext uri="{FF2B5EF4-FFF2-40B4-BE49-F238E27FC236}">
                <a16:creationId xmlns:a16="http://schemas.microsoft.com/office/drawing/2014/main" id="{2C2A96F3-85E3-4931-A6EE-0DA0EBE21CCF}"/>
              </a:ext>
            </a:extLst>
          </p:cNvPr>
          <p:cNvSpPr txBox="1"/>
          <p:nvPr/>
        </p:nvSpPr>
        <p:spPr>
          <a:xfrm>
            <a:off x="685800" y="47159"/>
            <a:ext cx="66294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Encapsulate Global References</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idx="1"/>
          </p:nvPr>
        </p:nvSpPr>
        <p:spPr>
          <a:xfrm>
            <a:off x="457200" y="1123950"/>
            <a:ext cx="7334387" cy="2525111"/>
          </a:xfrm>
          <a:prstGeom prst="rect">
            <a:avLst/>
          </a:prstGeom>
        </p:spPr>
        <p:txBody>
          <a:bodyPr vert="horz" wrap="square" lIns="0" tIns="12700" rIns="0" bIns="0" rtlCol="0">
            <a:spAutoFit/>
          </a:bodyPr>
          <a:lstStyle/>
          <a:p>
            <a:pPr marL="432434" marR="5080" indent="-367030">
              <a:lnSpc>
                <a:spcPct val="114599"/>
              </a:lnSpc>
              <a:spcBef>
                <a:spcPts val="100"/>
              </a:spcBef>
              <a:buChar char="●"/>
              <a:tabLst>
                <a:tab pos="432434" algn="l"/>
                <a:tab pos="433070" algn="l"/>
              </a:tabLst>
            </a:pPr>
            <a:r>
              <a:rPr dirty="0"/>
              <a:t>When</a:t>
            </a:r>
            <a:r>
              <a:rPr spc="5" dirty="0"/>
              <a:t> </a:t>
            </a:r>
            <a:r>
              <a:rPr spc="55" dirty="0"/>
              <a:t>you</a:t>
            </a:r>
            <a:r>
              <a:rPr spc="5" dirty="0"/>
              <a:t> </a:t>
            </a:r>
            <a:r>
              <a:rPr dirty="0"/>
              <a:t>use</a:t>
            </a:r>
            <a:r>
              <a:rPr spc="15" dirty="0"/>
              <a:t> </a:t>
            </a:r>
            <a:r>
              <a:rPr dirty="0"/>
              <a:t>Encapsulate</a:t>
            </a:r>
            <a:r>
              <a:rPr spc="10" dirty="0"/>
              <a:t> </a:t>
            </a:r>
            <a:r>
              <a:rPr dirty="0"/>
              <a:t>Global</a:t>
            </a:r>
            <a:r>
              <a:rPr spc="10" dirty="0"/>
              <a:t> </a:t>
            </a:r>
            <a:r>
              <a:rPr dirty="0"/>
              <a:t>References,</a:t>
            </a:r>
            <a:r>
              <a:rPr spc="10" dirty="0"/>
              <a:t> </a:t>
            </a:r>
            <a:r>
              <a:rPr spc="65" dirty="0"/>
              <a:t>start</a:t>
            </a:r>
            <a:r>
              <a:rPr spc="15" dirty="0"/>
              <a:t> </a:t>
            </a:r>
            <a:r>
              <a:rPr spc="90" dirty="0"/>
              <a:t>with</a:t>
            </a:r>
            <a:r>
              <a:rPr spc="5" dirty="0"/>
              <a:t> </a:t>
            </a:r>
            <a:r>
              <a:rPr spc="50" dirty="0"/>
              <a:t>data</a:t>
            </a:r>
            <a:r>
              <a:rPr spc="15" dirty="0"/>
              <a:t> </a:t>
            </a:r>
            <a:r>
              <a:rPr spc="100" dirty="0"/>
              <a:t>or</a:t>
            </a:r>
            <a:r>
              <a:rPr spc="10" dirty="0"/>
              <a:t> </a:t>
            </a:r>
            <a:r>
              <a:rPr spc="-10" dirty="0"/>
              <a:t>small </a:t>
            </a:r>
            <a:r>
              <a:rPr spc="60" dirty="0"/>
              <a:t>methods.</a:t>
            </a:r>
            <a:r>
              <a:rPr spc="-25" dirty="0"/>
              <a:t> </a:t>
            </a:r>
            <a:r>
              <a:rPr spc="80" dirty="0"/>
              <a:t>More</a:t>
            </a:r>
            <a:r>
              <a:rPr spc="-20" dirty="0"/>
              <a:t> </a:t>
            </a:r>
            <a:r>
              <a:rPr spc="45" dirty="0"/>
              <a:t>substantial</a:t>
            </a:r>
            <a:r>
              <a:rPr spc="-30" dirty="0"/>
              <a:t> </a:t>
            </a:r>
            <a:r>
              <a:rPr spc="70" dirty="0"/>
              <a:t>methods</a:t>
            </a:r>
            <a:r>
              <a:rPr spc="-20" dirty="0"/>
              <a:t> </a:t>
            </a:r>
            <a:r>
              <a:rPr dirty="0"/>
              <a:t>can</a:t>
            </a:r>
            <a:r>
              <a:rPr spc="-30" dirty="0"/>
              <a:t> </a:t>
            </a:r>
            <a:r>
              <a:rPr dirty="0"/>
              <a:t>be</a:t>
            </a:r>
            <a:r>
              <a:rPr spc="-20" dirty="0"/>
              <a:t> </a:t>
            </a:r>
            <a:r>
              <a:rPr spc="65" dirty="0"/>
              <a:t>moved</a:t>
            </a:r>
            <a:r>
              <a:rPr spc="-25" dirty="0"/>
              <a:t> </a:t>
            </a:r>
            <a:r>
              <a:rPr spc="105" dirty="0"/>
              <a:t>to</a:t>
            </a:r>
            <a:r>
              <a:rPr spc="-25" dirty="0"/>
              <a:t> </a:t>
            </a:r>
            <a:r>
              <a:rPr spc="75" dirty="0"/>
              <a:t>the</a:t>
            </a:r>
            <a:r>
              <a:rPr spc="-20" dirty="0"/>
              <a:t> </a:t>
            </a:r>
            <a:r>
              <a:rPr spc="60" dirty="0"/>
              <a:t>new</a:t>
            </a:r>
            <a:r>
              <a:rPr spc="-30" dirty="0"/>
              <a:t> </a:t>
            </a:r>
            <a:r>
              <a:rPr spc="-10" dirty="0"/>
              <a:t>class</a:t>
            </a:r>
            <a:r>
              <a:rPr spc="-20" dirty="0"/>
              <a:t> </a:t>
            </a:r>
            <a:r>
              <a:rPr spc="45" dirty="0"/>
              <a:t>when </a:t>
            </a:r>
            <a:r>
              <a:rPr spc="85" dirty="0"/>
              <a:t>more</a:t>
            </a:r>
            <a:r>
              <a:rPr spc="45" dirty="0"/>
              <a:t> </a:t>
            </a:r>
            <a:r>
              <a:rPr dirty="0"/>
              <a:t>tests</a:t>
            </a:r>
            <a:r>
              <a:rPr spc="50" dirty="0"/>
              <a:t> </a:t>
            </a:r>
            <a:r>
              <a:rPr dirty="0"/>
              <a:t>are</a:t>
            </a:r>
            <a:r>
              <a:rPr spc="50" dirty="0"/>
              <a:t> </a:t>
            </a:r>
            <a:r>
              <a:rPr spc="70" dirty="0"/>
              <a:t>in</a:t>
            </a:r>
            <a:r>
              <a:rPr spc="40" dirty="0"/>
              <a:t> </a:t>
            </a:r>
            <a:r>
              <a:rPr spc="-10" dirty="0"/>
              <a:t>place.</a:t>
            </a:r>
          </a:p>
          <a:p>
            <a:pPr marL="432434" marR="102235" indent="-367030">
              <a:lnSpc>
                <a:spcPct val="114599"/>
              </a:lnSpc>
              <a:buChar char="●"/>
              <a:tabLst>
                <a:tab pos="432434" algn="l"/>
                <a:tab pos="433070" algn="l"/>
              </a:tabLst>
            </a:pPr>
            <a:r>
              <a:rPr dirty="0"/>
              <a:t>To</a:t>
            </a:r>
            <a:r>
              <a:rPr spc="95" dirty="0"/>
              <a:t> </a:t>
            </a:r>
            <a:r>
              <a:rPr dirty="0"/>
              <a:t>encapsulate</a:t>
            </a:r>
            <a:r>
              <a:rPr spc="100" dirty="0"/>
              <a:t> </a:t>
            </a:r>
            <a:r>
              <a:rPr dirty="0"/>
              <a:t>references</a:t>
            </a:r>
            <a:r>
              <a:rPr spc="100" dirty="0"/>
              <a:t> </a:t>
            </a:r>
            <a:r>
              <a:rPr spc="105" dirty="0"/>
              <a:t>to</a:t>
            </a:r>
            <a:r>
              <a:rPr spc="95" dirty="0"/>
              <a:t> </a:t>
            </a:r>
            <a:r>
              <a:rPr spc="55" dirty="0"/>
              <a:t>free</a:t>
            </a:r>
            <a:r>
              <a:rPr spc="100" dirty="0"/>
              <a:t> </a:t>
            </a:r>
            <a:r>
              <a:rPr spc="45" dirty="0"/>
              <a:t>functions,</a:t>
            </a:r>
            <a:r>
              <a:rPr spc="100" dirty="0"/>
              <a:t> </a:t>
            </a:r>
            <a:r>
              <a:rPr dirty="0"/>
              <a:t>make</a:t>
            </a:r>
            <a:r>
              <a:rPr spc="100" dirty="0"/>
              <a:t> </a:t>
            </a:r>
            <a:r>
              <a:rPr dirty="0"/>
              <a:t>an</a:t>
            </a:r>
            <a:r>
              <a:rPr spc="90" dirty="0"/>
              <a:t> </a:t>
            </a:r>
            <a:r>
              <a:rPr dirty="0"/>
              <a:t>interface</a:t>
            </a:r>
            <a:r>
              <a:rPr spc="100" dirty="0"/>
              <a:t> </a:t>
            </a:r>
            <a:r>
              <a:rPr spc="-10" dirty="0"/>
              <a:t>class</a:t>
            </a:r>
            <a:r>
              <a:rPr spc="95" dirty="0"/>
              <a:t> </a:t>
            </a:r>
            <a:r>
              <a:rPr spc="70" dirty="0"/>
              <a:t>with </a:t>
            </a:r>
            <a:r>
              <a:rPr dirty="0"/>
              <a:t>fake</a:t>
            </a:r>
            <a:r>
              <a:rPr spc="-20" dirty="0"/>
              <a:t> </a:t>
            </a:r>
            <a:r>
              <a:rPr spc="60" dirty="0"/>
              <a:t>and</a:t>
            </a:r>
            <a:r>
              <a:rPr spc="-25" dirty="0"/>
              <a:t> </a:t>
            </a:r>
            <a:r>
              <a:rPr spc="75" dirty="0"/>
              <a:t>production</a:t>
            </a:r>
            <a:r>
              <a:rPr spc="-20" dirty="0"/>
              <a:t> </a:t>
            </a:r>
            <a:r>
              <a:rPr dirty="0"/>
              <a:t>subclasses.</a:t>
            </a:r>
            <a:r>
              <a:rPr spc="-20" dirty="0"/>
              <a:t> </a:t>
            </a:r>
            <a:r>
              <a:rPr spc="-35" dirty="0"/>
              <a:t>Each</a:t>
            </a:r>
            <a:r>
              <a:rPr spc="-25" dirty="0"/>
              <a:t> </a:t>
            </a:r>
            <a:r>
              <a:rPr spc="90" dirty="0"/>
              <a:t>of</a:t>
            </a:r>
            <a:r>
              <a:rPr spc="-20" dirty="0"/>
              <a:t> </a:t>
            </a:r>
            <a:r>
              <a:rPr spc="75" dirty="0"/>
              <a:t>the</a:t>
            </a:r>
            <a:r>
              <a:rPr spc="-20" dirty="0"/>
              <a:t> </a:t>
            </a:r>
            <a:r>
              <a:rPr spc="55" dirty="0"/>
              <a:t>functions</a:t>
            </a:r>
            <a:r>
              <a:rPr spc="-15" dirty="0"/>
              <a:t> </a:t>
            </a:r>
            <a:r>
              <a:rPr spc="70" dirty="0"/>
              <a:t>in</a:t>
            </a:r>
            <a:r>
              <a:rPr spc="-25" dirty="0"/>
              <a:t> </a:t>
            </a:r>
            <a:r>
              <a:rPr spc="75" dirty="0"/>
              <a:t>the</a:t>
            </a:r>
            <a:r>
              <a:rPr spc="-20" dirty="0"/>
              <a:t> </a:t>
            </a:r>
            <a:r>
              <a:rPr spc="65" dirty="0"/>
              <a:t>production </a:t>
            </a:r>
            <a:r>
              <a:rPr dirty="0"/>
              <a:t>code</a:t>
            </a:r>
            <a:r>
              <a:rPr spc="25" dirty="0"/>
              <a:t> </a:t>
            </a:r>
            <a:r>
              <a:rPr spc="55" dirty="0"/>
              <a:t>should</a:t>
            </a:r>
            <a:r>
              <a:rPr spc="25" dirty="0"/>
              <a:t> </a:t>
            </a:r>
            <a:r>
              <a:rPr spc="85" dirty="0"/>
              <a:t>do</a:t>
            </a:r>
            <a:r>
              <a:rPr spc="30" dirty="0"/>
              <a:t> </a:t>
            </a:r>
            <a:r>
              <a:rPr spc="75" dirty="0"/>
              <a:t>nothing</a:t>
            </a:r>
            <a:r>
              <a:rPr spc="25" dirty="0"/>
              <a:t> </a:t>
            </a:r>
            <a:r>
              <a:rPr spc="85" dirty="0"/>
              <a:t>more</a:t>
            </a:r>
            <a:r>
              <a:rPr spc="25" dirty="0"/>
              <a:t> </a:t>
            </a:r>
            <a:r>
              <a:rPr spc="80" dirty="0"/>
              <a:t>than</a:t>
            </a:r>
            <a:r>
              <a:rPr spc="25" dirty="0"/>
              <a:t> </a:t>
            </a:r>
            <a:r>
              <a:rPr dirty="0"/>
              <a:t>delegate</a:t>
            </a:r>
            <a:r>
              <a:rPr spc="30" dirty="0"/>
              <a:t> </a:t>
            </a:r>
            <a:r>
              <a:rPr spc="105" dirty="0"/>
              <a:t>to</a:t>
            </a:r>
            <a:r>
              <a:rPr spc="30" dirty="0"/>
              <a:t> </a:t>
            </a:r>
            <a:r>
              <a:rPr dirty="0"/>
              <a:t>a</a:t>
            </a:r>
            <a:r>
              <a:rPr spc="30" dirty="0"/>
              <a:t> </a:t>
            </a:r>
            <a:r>
              <a:rPr dirty="0"/>
              <a:t>global</a:t>
            </a:r>
            <a:r>
              <a:rPr spc="20" dirty="0"/>
              <a:t> </a:t>
            </a:r>
            <a:r>
              <a:rPr spc="50" dirty="0"/>
              <a:t>function.</a:t>
            </a:r>
          </a:p>
        </p:txBody>
      </p:sp>
      <p:sp>
        <p:nvSpPr>
          <p:cNvPr id="5" name="TextBox 4">
            <a:extLst>
              <a:ext uri="{FF2B5EF4-FFF2-40B4-BE49-F238E27FC236}">
                <a16:creationId xmlns:a16="http://schemas.microsoft.com/office/drawing/2014/main" id="{FB79C4FE-FB21-4B66-9863-91CB2894BDC7}"/>
              </a:ext>
            </a:extLst>
          </p:cNvPr>
          <p:cNvSpPr txBox="1"/>
          <p:nvPr/>
        </p:nvSpPr>
        <p:spPr>
          <a:xfrm>
            <a:off x="685800" y="57150"/>
            <a:ext cx="63246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Encapsulate Global References</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idx="1"/>
          </p:nvPr>
        </p:nvSpPr>
        <p:spPr>
          <a:xfrm>
            <a:off x="609600" y="895350"/>
            <a:ext cx="7334387" cy="2525111"/>
          </a:xfrm>
          <a:prstGeom prst="rect">
            <a:avLst/>
          </a:prstGeom>
        </p:spPr>
        <p:txBody>
          <a:bodyPr vert="horz" wrap="square" lIns="0" tIns="52705" rIns="0" bIns="0" rtlCol="0">
            <a:spAutoFit/>
          </a:bodyPr>
          <a:lstStyle/>
          <a:p>
            <a:pPr>
              <a:lnSpc>
                <a:spcPct val="100000"/>
              </a:lnSpc>
              <a:spcBef>
                <a:spcPts val="100"/>
              </a:spcBef>
            </a:pPr>
            <a:r>
              <a:rPr dirty="0"/>
              <a:t>To</a:t>
            </a:r>
            <a:r>
              <a:rPr spc="35" dirty="0"/>
              <a:t> </a:t>
            </a:r>
            <a:r>
              <a:rPr dirty="0"/>
              <a:t>Encapsulate</a:t>
            </a:r>
            <a:r>
              <a:rPr spc="35" dirty="0"/>
              <a:t> </a:t>
            </a:r>
            <a:r>
              <a:rPr dirty="0"/>
              <a:t>Global</a:t>
            </a:r>
            <a:r>
              <a:rPr spc="30" dirty="0"/>
              <a:t> </a:t>
            </a:r>
            <a:r>
              <a:rPr dirty="0"/>
              <a:t>References,</a:t>
            </a:r>
            <a:r>
              <a:rPr spc="35" dirty="0"/>
              <a:t> </a:t>
            </a:r>
            <a:r>
              <a:rPr spc="70" dirty="0"/>
              <a:t>follow</a:t>
            </a:r>
            <a:r>
              <a:rPr spc="30" dirty="0"/>
              <a:t> </a:t>
            </a:r>
            <a:r>
              <a:rPr dirty="0"/>
              <a:t>these</a:t>
            </a:r>
            <a:r>
              <a:rPr spc="35" dirty="0"/>
              <a:t> </a:t>
            </a:r>
            <a:r>
              <a:rPr spc="-10" dirty="0"/>
              <a:t>steps:</a:t>
            </a:r>
          </a:p>
          <a:p>
            <a:pPr marL="432434" indent="-420370">
              <a:lnSpc>
                <a:spcPct val="100000"/>
              </a:lnSpc>
              <a:spcBef>
                <a:spcPts val="1889"/>
              </a:spcBef>
              <a:buAutoNum type="arabicPeriod"/>
              <a:tabLst>
                <a:tab pos="432434" algn="l"/>
                <a:tab pos="433070" algn="l"/>
              </a:tabLst>
            </a:pPr>
            <a:r>
              <a:rPr spc="55" dirty="0"/>
              <a:t>Identify</a:t>
            </a:r>
            <a:r>
              <a:rPr spc="-10" dirty="0"/>
              <a:t> </a:t>
            </a:r>
            <a:r>
              <a:rPr spc="75" dirty="0"/>
              <a:t>the</a:t>
            </a:r>
            <a:r>
              <a:rPr dirty="0"/>
              <a:t> globals </a:t>
            </a:r>
            <a:r>
              <a:rPr spc="90" dirty="0"/>
              <a:t>that</a:t>
            </a:r>
            <a:r>
              <a:rPr spc="-5" dirty="0"/>
              <a:t> </a:t>
            </a:r>
            <a:r>
              <a:rPr spc="55" dirty="0"/>
              <a:t>you</a:t>
            </a:r>
            <a:r>
              <a:rPr spc="-5" dirty="0"/>
              <a:t> </a:t>
            </a:r>
            <a:r>
              <a:rPr spc="75" dirty="0"/>
              <a:t>want</a:t>
            </a:r>
            <a:r>
              <a:rPr dirty="0"/>
              <a:t> </a:t>
            </a:r>
            <a:r>
              <a:rPr spc="105" dirty="0"/>
              <a:t>to</a:t>
            </a:r>
            <a:r>
              <a:rPr spc="-5" dirty="0"/>
              <a:t> </a:t>
            </a:r>
            <a:r>
              <a:rPr spc="-10" dirty="0"/>
              <a:t>encapsulate.</a:t>
            </a:r>
          </a:p>
          <a:p>
            <a:pPr marL="432434" indent="-420370">
              <a:lnSpc>
                <a:spcPct val="100000"/>
              </a:lnSpc>
              <a:spcBef>
                <a:spcPts val="315"/>
              </a:spcBef>
              <a:buAutoNum type="arabicPeriod"/>
              <a:tabLst>
                <a:tab pos="432434" algn="l"/>
                <a:tab pos="433070" algn="l"/>
              </a:tabLst>
            </a:pPr>
            <a:r>
              <a:rPr dirty="0"/>
              <a:t>Create</a:t>
            </a:r>
            <a:r>
              <a:rPr spc="15" dirty="0"/>
              <a:t> </a:t>
            </a:r>
            <a:r>
              <a:rPr dirty="0"/>
              <a:t>a</a:t>
            </a:r>
            <a:r>
              <a:rPr spc="15" dirty="0"/>
              <a:t> </a:t>
            </a:r>
            <a:r>
              <a:rPr spc="-10" dirty="0"/>
              <a:t>class</a:t>
            </a:r>
            <a:r>
              <a:rPr spc="20" dirty="0"/>
              <a:t> </a:t>
            </a:r>
            <a:r>
              <a:rPr spc="90" dirty="0"/>
              <a:t>that</a:t>
            </a:r>
            <a:r>
              <a:rPr spc="15" dirty="0"/>
              <a:t> </a:t>
            </a:r>
            <a:r>
              <a:rPr spc="55" dirty="0"/>
              <a:t>you</a:t>
            </a:r>
            <a:r>
              <a:rPr spc="15" dirty="0"/>
              <a:t> </a:t>
            </a:r>
            <a:r>
              <a:rPr spc="75" dirty="0"/>
              <a:t>want</a:t>
            </a:r>
            <a:r>
              <a:rPr spc="15" dirty="0"/>
              <a:t> </a:t>
            </a:r>
            <a:r>
              <a:rPr spc="105" dirty="0"/>
              <a:t>to</a:t>
            </a:r>
            <a:r>
              <a:rPr spc="15" dirty="0"/>
              <a:t> </a:t>
            </a:r>
            <a:r>
              <a:rPr dirty="0"/>
              <a:t>reference</a:t>
            </a:r>
            <a:r>
              <a:rPr spc="20" dirty="0"/>
              <a:t> </a:t>
            </a:r>
            <a:r>
              <a:rPr spc="100" dirty="0"/>
              <a:t>them</a:t>
            </a:r>
            <a:r>
              <a:rPr spc="15" dirty="0"/>
              <a:t> </a:t>
            </a:r>
            <a:r>
              <a:rPr spc="75" dirty="0"/>
              <a:t>from.</a:t>
            </a:r>
          </a:p>
          <a:p>
            <a:pPr marL="432434" marR="6985" indent="-420370">
              <a:lnSpc>
                <a:spcPct val="114599"/>
              </a:lnSpc>
              <a:buAutoNum type="arabicPeriod"/>
              <a:tabLst>
                <a:tab pos="432434" algn="l"/>
                <a:tab pos="433070" algn="l"/>
              </a:tabLst>
            </a:pPr>
            <a:r>
              <a:rPr dirty="0"/>
              <a:t>Copy </a:t>
            </a:r>
            <a:r>
              <a:rPr spc="75" dirty="0"/>
              <a:t>the</a:t>
            </a:r>
            <a:r>
              <a:rPr spc="5" dirty="0"/>
              <a:t> </a:t>
            </a:r>
            <a:r>
              <a:rPr dirty="0"/>
              <a:t>globals</a:t>
            </a:r>
            <a:r>
              <a:rPr spc="5" dirty="0"/>
              <a:t> </a:t>
            </a:r>
            <a:r>
              <a:rPr spc="85" dirty="0"/>
              <a:t>into</a:t>
            </a:r>
            <a:r>
              <a:rPr spc="5" dirty="0"/>
              <a:t> </a:t>
            </a:r>
            <a:r>
              <a:rPr spc="75" dirty="0"/>
              <a:t>the</a:t>
            </a:r>
            <a:r>
              <a:rPr spc="5" dirty="0"/>
              <a:t> </a:t>
            </a:r>
            <a:r>
              <a:rPr spc="-20" dirty="0"/>
              <a:t>class.</a:t>
            </a:r>
            <a:r>
              <a:rPr spc="5" dirty="0"/>
              <a:t> </a:t>
            </a:r>
            <a:r>
              <a:rPr spc="50" dirty="0"/>
              <a:t>If</a:t>
            </a:r>
            <a:r>
              <a:rPr dirty="0"/>
              <a:t> </a:t>
            </a:r>
            <a:r>
              <a:rPr spc="50" dirty="0"/>
              <a:t>some</a:t>
            </a:r>
            <a:r>
              <a:rPr spc="5" dirty="0"/>
              <a:t> </a:t>
            </a:r>
            <a:r>
              <a:rPr spc="90" dirty="0"/>
              <a:t>of</a:t>
            </a:r>
            <a:r>
              <a:rPr dirty="0"/>
              <a:t> </a:t>
            </a:r>
            <a:r>
              <a:rPr spc="100" dirty="0"/>
              <a:t>them</a:t>
            </a:r>
            <a:r>
              <a:rPr spc="5" dirty="0"/>
              <a:t> </a:t>
            </a:r>
            <a:r>
              <a:rPr dirty="0"/>
              <a:t>are</a:t>
            </a:r>
            <a:r>
              <a:rPr spc="5" dirty="0"/>
              <a:t> </a:t>
            </a:r>
            <a:r>
              <a:rPr dirty="0"/>
              <a:t>variables,</a:t>
            </a:r>
            <a:r>
              <a:rPr spc="5" dirty="0"/>
              <a:t> </a:t>
            </a:r>
            <a:r>
              <a:rPr spc="50" dirty="0"/>
              <a:t>handle</a:t>
            </a:r>
            <a:r>
              <a:rPr spc="5" dirty="0"/>
              <a:t> </a:t>
            </a:r>
            <a:r>
              <a:rPr spc="60" dirty="0"/>
              <a:t>their </a:t>
            </a:r>
            <a:r>
              <a:rPr spc="50" dirty="0"/>
              <a:t>initialization</a:t>
            </a:r>
            <a:r>
              <a:rPr spc="-20" dirty="0"/>
              <a:t> </a:t>
            </a:r>
            <a:r>
              <a:rPr spc="70" dirty="0"/>
              <a:t>in</a:t>
            </a:r>
            <a:r>
              <a:rPr spc="-20" dirty="0"/>
              <a:t> </a:t>
            </a:r>
            <a:r>
              <a:rPr spc="75" dirty="0"/>
              <a:t>the</a:t>
            </a:r>
            <a:r>
              <a:rPr spc="-15" dirty="0"/>
              <a:t> </a:t>
            </a:r>
            <a:r>
              <a:rPr spc="-10" dirty="0"/>
              <a:t>class.</a:t>
            </a:r>
          </a:p>
          <a:p>
            <a:pPr marL="432434" indent="-420370">
              <a:lnSpc>
                <a:spcPct val="100000"/>
              </a:lnSpc>
              <a:spcBef>
                <a:spcPts val="315"/>
              </a:spcBef>
              <a:buAutoNum type="arabicPeriod"/>
              <a:tabLst>
                <a:tab pos="432434" algn="l"/>
                <a:tab pos="433070" algn="l"/>
              </a:tabLst>
            </a:pPr>
            <a:r>
              <a:rPr spc="65" dirty="0"/>
              <a:t>Comment</a:t>
            </a:r>
            <a:r>
              <a:rPr spc="40" dirty="0"/>
              <a:t> </a:t>
            </a:r>
            <a:r>
              <a:rPr spc="100" dirty="0"/>
              <a:t>out</a:t>
            </a:r>
            <a:r>
              <a:rPr spc="45" dirty="0"/>
              <a:t> </a:t>
            </a:r>
            <a:r>
              <a:rPr spc="75" dirty="0"/>
              <a:t>the</a:t>
            </a:r>
            <a:r>
              <a:rPr spc="45" dirty="0"/>
              <a:t> </a:t>
            </a:r>
            <a:r>
              <a:rPr spc="50" dirty="0"/>
              <a:t>original</a:t>
            </a:r>
            <a:r>
              <a:rPr spc="40" dirty="0"/>
              <a:t> </a:t>
            </a:r>
            <a:r>
              <a:rPr dirty="0"/>
              <a:t>declarations</a:t>
            </a:r>
            <a:r>
              <a:rPr spc="45" dirty="0"/>
              <a:t> </a:t>
            </a:r>
            <a:r>
              <a:rPr spc="90" dirty="0"/>
              <a:t>of</a:t>
            </a:r>
            <a:r>
              <a:rPr spc="40" dirty="0"/>
              <a:t> </a:t>
            </a:r>
            <a:r>
              <a:rPr spc="75" dirty="0"/>
              <a:t>the</a:t>
            </a:r>
            <a:r>
              <a:rPr spc="45" dirty="0"/>
              <a:t> </a:t>
            </a:r>
            <a:r>
              <a:rPr spc="-10" dirty="0"/>
              <a:t>globals.</a:t>
            </a:r>
          </a:p>
          <a:p>
            <a:pPr marL="432434" indent="-420370">
              <a:lnSpc>
                <a:spcPct val="100000"/>
              </a:lnSpc>
              <a:spcBef>
                <a:spcPts val="315"/>
              </a:spcBef>
              <a:buAutoNum type="arabicPeriod"/>
              <a:tabLst>
                <a:tab pos="432434" algn="l"/>
                <a:tab pos="433070" algn="l"/>
              </a:tabLst>
            </a:pPr>
            <a:r>
              <a:rPr dirty="0"/>
              <a:t>Declare</a:t>
            </a:r>
            <a:r>
              <a:rPr spc="55" dirty="0"/>
              <a:t> </a:t>
            </a:r>
            <a:r>
              <a:rPr dirty="0"/>
              <a:t>a</a:t>
            </a:r>
            <a:r>
              <a:rPr spc="55" dirty="0"/>
              <a:t> </a:t>
            </a:r>
            <a:r>
              <a:rPr dirty="0"/>
              <a:t>global</a:t>
            </a:r>
            <a:r>
              <a:rPr spc="50" dirty="0"/>
              <a:t> </a:t>
            </a:r>
            <a:r>
              <a:rPr dirty="0"/>
              <a:t>instance</a:t>
            </a:r>
            <a:r>
              <a:rPr spc="60" dirty="0"/>
              <a:t> </a:t>
            </a:r>
            <a:r>
              <a:rPr spc="90" dirty="0"/>
              <a:t>of</a:t>
            </a:r>
            <a:r>
              <a:rPr spc="50" dirty="0"/>
              <a:t> </a:t>
            </a:r>
            <a:r>
              <a:rPr spc="75" dirty="0"/>
              <a:t>the</a:t>
            </a:r>
            <a:r>
              <a:rPr spc="55" dirty="0"/>
              <a:t> </a:t>
            </a:r>
            <a:r>
              <a:rPr spc="60" dirty="0"/>
              <a:t>new</a:t>
            </a:r>
            <a:r>
              <a:rPr spc="50" dirty="0"/>
              <a:t> </a:t>
            </a:r>
            <a:r>
              <a:rPr spc="-10" dirty="0"/>
              <a:t>class.</a:t>
            </a:r>
          </a:p>
          <a:p>
            <a:pPr marL="432434" indent="-420370">
              <a:lnSpc>
                <a:spcPct val="100000"/>
              </a:lnSpc>
              <a:spcBef>
                <a:spcPts val="315"/>
              </a:spcBef>
              <a:buAutoNum type="arabicPeriod"/>
              <a:tabLst>
                <a:tab pos="432434" algn="l"/>
                <a:tab pos="433070" algn="l"/>
              </a:tabLst>
            </a:pPr>
            <a:r>
              <a:rPr dirty="0"/>
              <a:t>Lean</a:t>
            </a:r>
            <a:r>
              <a:rPr spc="35" dirty="0"/>
              <a:t> </a:t>
            </a:r>
            <a:r>
              <a:rPr spc="90" dirty="0"/>
              <a:t>on</a:t>
            </a:r>
            <a:r>
              <a:rPr spc="35" dirty="0"/>
              <a:t> </a:t>
            </a:r>
            <a:r>
              <a:rPr spc="75" dirty="0"/>
              <a:t>the</a:t>
            </a:r>
            <a:r>
              <a:rPr spc="45" dirty="0"/>
              <a:t> Compiler</a:t>
            </a:r>
            <a:r>
              <a:rPr spc="40" dirty="0"/>
              <a:t> </a:t>
            </a:r>
            <a:r>
              <a:rPr spc="105" dirty="0"/>
              <a:t>to</a:t>
            </a:r>
            <a:r>
              <a:rPr spc="45" dirty="0"/>
              <a:t> </a:t>
            </a:r>
            <a:r>
              <a:rPr spc="80" dirty="0"/>
              <a:t>find</a:t>
            </a:r>
            <a:r>
              <a:rPr spc="35" dirty="0"/>
              <a:t> </a:t>
            </a:r>
            <a:r>
              <a:rPr spc="75" dirty="0"/>
              <a:t>the</a:t>
            </a:r>
            <a:r>
              <a:rPr spc="45" dirty="0"/>
              <a:t> </a:t>
            </a:r>
            <a:r>
              <a:rPr dirty="0"/>
              <a:t>unresolved</a:t>
            </a:r>
            <a:r>
              <a:rPr spc="35" dirty="0"/>
              <a:t> </a:t>
            </a:r>
            <a:r>
              <a:rPr dirty="0"/>
              <a:t>references</a:t>
            </a:r>
            <a:r>
              <a:rPr spc="45" dirty="0"/>
              <a:t> </a:t>
            </a:r>
            <a:r>
              <a:rPr spc="105" dirty="0"/>
              <a:t>to</a:t>
            </a:r>
            <a:r>
              <a:rPr spc="40" dirty="0"/>
              <a:t> </a:t>
            </a:r>
            <a:r>
              <a:rPr spc="75" dirty="0"/>
              <a:t>the</a:t>
            </a:r>
            <a:r>
              <a:rPr spc="45" dirty="0"/>
              <a:t> </a:t>
            </a:r>
            <a:r>
              <a:rPr spc="75" dirty="0"/>
              <a:t>old</a:t>
            </a:r>
            <a:r>
              <a:rPr spc="35" dirty="0"/>
              <a:t> </a:t>
            </a:r>
            <a:r>
              <a:rPr spc="-10" dirty="0"/>
              <a:t>globals.</a:t>
            </a:r>
          </a:p>
        </p:txBody>
      </p:sp>
      <p:sp>
        <p:nvSpPr>
          <p:cNvPr id="5" name="TextBox 4">
            <a:extLst>
              <a:ext uri="{FF2B5EF4-FFF2-40B4-BE49-F238E27FC236}">
                <a16:creationId xmlns:a16="http://schemas.microsoft.com/office/drawing/2014/main" id="{2239B0A1-1945-4E5E-ABCB-12A7367E2C95}"/>
              </a:ext>
            </a:extLst>
          </p:cNvPr>
          <p:cNvSpPr txBox="1"/>
          <p:nvPr/>
        </p:nvSpPr>
        <p:spPr>
          <a:xfrm>
            <a:off x="685800" y="14620"/>
            <a:ext cx="67818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Encapsulate Global References</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875620" y="841772"/>
            <a:ext cx="4665209" cy="1790700"/>
          </a:xfrm>
        </p:spPr>
        <p:txBody>
          <a:bodyPr/>
          <a:lstStyle/>
          <a:p>
            <a:r>
              <a:rPr lang="en-US" dirty="0"/>
              <a:t>Chapter 3</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875620" y="2701529"/>
            <a:ext cx="4665208" cy="1685414"/>
          </a:xfrm>
        </p:spPr>
        <p:txBody>
          <a:bodyPr>
            <a:normAutofit/>
          </a:bodyPr>
          <a:lstStyle/>
          <a:p>
            <a:r>
              <a:rPr lang="en-US" dirty="0"/>
              <a:t>Sensing and Separation</a:t>
            </a:r>
          </a:p>
        </p:txBody>
      </p:sp>
    </p:spTree>
    <p:extLst>
      <p:ext uri="{BB962C8B-B14F-4D97-AF65-F5344CB8AC3E}">
        <p14:creationId xmlns:p14="http://schemas.microsoft.com/office/powerpoint/2010/main" val="72312351"/>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21783" y="1290200"/>
            <a:ext cx="8135620" cy="1757404"/>
          </a:xfrm>
          <a:prstGeom prst="rect">
            <a:avLst/>
          </a:prstGeom>
        </p:spPr>
        <p:txBody>
          <a:bodyPr vert="horz" wrap="square" lIns="0" tIns="12700" rIns="0" bIns="0" rtlCol="0">
            <a:spAutoFit/>
          </a:bodyPr>
          <a:lstStyle/>
          <a:p>
            <a:pPr marL="432434" marR="5080" indent="-420370">
              <a:lnSpc>
                <a:spcPct val="114599"/>
              </a:lnSpc>
              <a:spcBef>
                <a:spcPts val="100"/>
              </a:spcBef>
              <a:buAutoNum type="arabicPeriod" startAt="7"/>
              <a:tabLst>
                <a:tab pos="432434" algn="l"/>
                <a:tab pos="433070" algn="l"/>
              </a:tabLst>
            </a:pPr>
            <a:r>
              <a:rPr sz="2000" dirty="0">
                <a:cs typeface="Arial"/>
              </a:rPr>
              <a:t>Precede</a:t>
            </a:r>
            <a:r>
              <a:rPr sz="2000" spc="85" dirty="0">
                <a:cs typeface="Arial"/>
              </a:rPr>
              <a:t> </a:t>
            </a:r>
            <a:r>
              <a:rPr sz="2000" dirty="0">
                <a:cs typeface="Arial"/>
              </a:rPr>
              <a:t>each</a:t>
            </a:r>
            <a:r>
              <a:rPr sz="2000" spc="80" dirty="0">
                <a:cs typeface="Arial"/>
              </a:rPr>
              <a:t> </a:t>
            </a:r>
            <a:r>
              <a:rPr sz="2000" dirty="0">
                <a:cs typeface="Arial"/>
              </a:rPr>
              <a:t>unresolved</a:t>
            </a:r>
            <a:r>
              <a:rPr sz="2000" spc="80" dirty="0">
                <a:cs typeface="Arial"/>
              </a:rPr>
              <a:t> </a:t>
            </a:r>
            <a:r>
              <a:rPr sz="2000" dirty="0">
                <a:cs typeface="Arial"/>
              </a:rPr>
              <a:t>reference</a:t>
            </a:r>
            <a:r>
              <a:rPr sz="2000" spc="85" dirty="0">
                <a:cs typeface="Arial"/>
              </a:rPr>
              <a:t> </a:t>
            </a:r>
            <a:r>
              <a:rPr sz="2000" spc="90" dirty="0">
                <a:cs typeface="Arial"/>
              </a:rPr>
              <a:t>with</a:t>
            </a:r>
            <a:r>
              <a:rPr sz="2000" spc="80" dirty="0">
                <a:cs typeface="Arial"/>
              </a:rPr>
              <a:t> </a:t>
            </a:r>
            <a:r>
              <a:rPr sz="2000" spc="75" dirty="0">
                <a:cs typeface="Arial"/>
              </a:rPr>
              <a:t>the</a:t>
            </a:r>
            <a:r>
              <a:rPr sz="2000" spc="85" dirty="0">
                <a:cs typeface="Arial"/>
              </a:rPr>
              <a:t> </a:t>
            </a:r>
            <a:r>
              <a:rPr sz="2000" spc="65" dirty="0">
                <a:cs typeface="Arial"/>
              </a:rPr>
              <a:t>name</a:t>
            </a:r>
            <a:r>
              <a:rPr sz="2000" spc="90" dirty="0">
                <a:cs typeface="Arial"/>
              </a:rPr>
              <a:t> of</a:t>
            </a:r>
            <a:r>
              <a:rPr sz="2000" spc="80" dirty="0">
                <a:cs typeface="Arial"/>
              </a:rPr>
              <a:t> </a:t>
            </a:r>
            <a:r>
              <a:rPr sz="2000" spc="75" dirty="0">
                <a:cs typeface="Arial"/>
              </a:rPr>
              <a:t>the</a:t>
            </a:r>
            <a:r>
              <a:rPr sz="2000" spc="85" dirty="0">
                <a:cs typeface="Arial"/>
              </a:rPr>
              <a:t> </a:t>
            </a:r>
            <a:r>
              <a:rPr sz="2000" dirty="0">
                <a:cs typeface="Arial"/>
              </a:rPr>
              <a:t>global</a:t>
            </a:r>
            <a:r>
              <a:rPr sz="2000" spc="80" dirty="0">
                <a:cs typeface="Arial"/>
              </a:rPr>
              <a:t> </a:t>
            </a:r>
            <a:r>
              <a:rPr sz="2000" spc="-10" dirty="0">
                <a:cs typeface="Arial"/>
              </a:rPr>
              <a:t>instance </a:t>
            </a:r>
            <a:r>
              <a:rPr sz="2000" spc="90" dirty="0">
                <a:cs typeface="Arial"/>
              </a:rPr>
              <a:t>of</a:t>
            </a:r>
            <a:r>
              <a:rPr sz="2000" spc="-40" dirty="0">
                <a:cs typeface="Arial"/>
              </a:rPr>
              <a:t> </a:t>
            </a:r>
            <a:r>
              <a:rPr sz="2000" spc="75" dirty="0">
                <a:cs typeface="Arial"/>
              </a:rPr>
              <a:t>the</a:t>
            </a:r>
            <a:r>
              <a:rPr sz="2000" spc="-30" dirty="0">
                <a:cs typeface="Arial"/>
              </a:rPr>
              <a:t> </a:t>
            </a:r>
            <a:r>
              <a:rPr sz="2000" spc="60" dirty="0">
                <a:cs typeface="Arial"/>
              </a:rPr>
              <a:t>new</a:t>
            </a:r>
            <a:r>
              <a:rPr sz="2000" spc="-35" dirty="0">
                <a:cs typeface="Arial"/>
              </a:rPr>
              <a:t> </a:t>
            </a:r>
            <a:r>
              <a:rPr sz="2000" spc="-10" dirty="0">
                <a:cs typeface="Arial"/>
              </a:rPr>
              <a:t>class.</a:t>
            </a:r>
            <a:endParaRPr sz="2000" dirty="0">
              <a:cs typeface="Arial"/>
            </a:endParaRPr>
          </a:p>
          <a:p>
            <a:pPr marL="432434" marR="537210" indent="-420370">
              <a:lnSpc>
                <a:spcPct val="114599"/>
              </a:lnSpc>
              <a:buAutoNum type="arabicPeriod" startAt="7"/>
              <a:tabLst>
                <a:tab pos="432434" algn="l"/>
                <a:tab pos="433070" algn="l"/>
              </a:tabLst>
            </a:pPr>
            <a:r>
              <a:rPr sz="2000" spc="50" dirty="0">
                <a:cs typeface="Arial"/>
              </a:rPr>
              <a:t>In</a:t>
            </a:r>
            <a:r>
              <a:rPr sz="2000" spc="-15" dirty="0">
                <a:cs typeface="Arial"/>
              </a:rPr>
              <a:t> </a:t>
            </a:r>
            <a:r>
              <a:rPr sz="2000" dirty="0">
                <a:cs typeface="Arial"/>
              </a:rPr>
              <a:t>places</a:t>
            </a:r>
            <a:r>
              <a:rPr sz="2000" spc="-10" dirty="0">
                <a:cs typeface="Arial"/>
              </a:rPr>
              <a:t> </a:t>
            </a:r>
            <a:r>
              <a:rPr sz="2000" spc="55" dirty="0">
                <a:cs typeface="Arial"/>
              </a:rPr>
              <a:t>where</a:t>
            </a:r>
            <a:r>
              <a:rPr sz="2000" spc="-5" dirty="0">
                <a:cs typeface="Arial"/>
              </a:rPr>
              <a:t> </a:t>
            </a:r>
            <a:r>
              <a:rPr sz="2000" spc="55" dirty="0">
                <a:cs typeface="Arial"/>
              </a:rPr>
              <a:t>you</a:t>
            </a:r>
            <a:r>
              <a:rPr sz="2000" spc="-15" dirty="0">
                <a:cs typeface="Arial"/>
              </a:rPr>
              <a:t> </a:t>
            </a:r>
            <a:r>
              <a:rPr sz="2000" spc="75" dirty="0">
                <a:cs typeface="Arial"/>
              </a:rPr>
              <a:t>want</a:t>
            </a:r>
            <a:r>
              <a:rPr sz="2000" spc="-10" dirty="0">
                <a:cs typeface="Arial"/>
              </a:rPr>
              <a:t> </a:t>
            </a:r>
            <a:r>
              <a:rPr sz="2000" spc="105" dirty="0">
                <a:cs typeface="Arial"/>
              </a:rPr>
              <a:t>to</a:t>
            </a:r>
            <a:r>
              <a:rPr sz="2000" spc="-5" dirty="0">
                <a:cs typeface="Arial"/>
              </a:rPr>
              <a:t> </a:t>
            </a:r>
            <a:r>
              <a:rPr sz="2000" dirty="0">
                <a:cs typeface="Arial"/>
              </a:rPr>
              <a:t>use</a:t>
            </a:r>
            <a:r>
              <a:rPr sz="2000" spc="-10" dirty="0">
                <a:cs typeface="Arial"/>
              </a:rPr>
              <a:t> </a:t>
            </a:r>
            <a:r>
              <a:rPr sz="2000" dirty="0">
                <a:cs typeface="Arial"/>
              </a:rPr>
              <a:t>fakes,</a:t>
            </a:r>
            <a:r>
              <a:rPr sz="2000" spc="-5" dirty="0">
                <a:cs typeface="Arial"/>
              </a:rPr>
              <a:t> </a:t>
            </a:r>
            <a:r>
              <a:rPr sz="2000" dirty="0">
                <a:cs typeface="Arial"/>
              </a:rPr>
              <a:t>use</a:t>
            </a:r>
            <a:r>
              <a:rPr sz="2000" spc="-10" dirty="0">
                <a:cs typeface="Arial"/>
              </a:rPr>
              <a:t> </a:t>
            </a:r>
            <a:r>
              <a:rPr sz="2000" spc="60" dirty="0">
                <a:cs typeface="Arial"/>
              </a:rPr>
              <a:t>Introduce</a:t>
            </a:r>
            <a:r>
              <a:rPr sz="2000" spc="-5" dirty="0">
                <a:cs typeface="Arial"/>
              </a:rPr>
              <a:t> </a:t>
            </a:r>
            <a:r>
              <a:rPr sz="2000" dirty="0">
                <a:cs typeface="Arial"/>
              </a:rPr>
              <a:t>Static</a:t>
            </a:r>
            <a:r>
              <a:rPr sz="2000" spc="-10" dirty="0">
                <a:cs typeface="Arial"/>
              </a:rPr>
              <a:t> Setter, </a:t>
            </a:r>
            <a:r>
              <a:rPr sz="2000" dirty="0">
                <a:cs typeface="Arial"/>
              </a:rPr>
              <a:t>Parameterize</a:t>
            </a:r>
            <a:r>
              <a:rPr sz="2000" spc="165" dirty="0">
                <a:cs typeface="Arial"/>
              </a:rPr>
              <a:t> </a:t>
            </a:r>
            <a:r>
              <a:rPr sz="2000" dirty="0">
                <a:cs typeface="Arial"/>
              </a:rPr>
              <a:t>Constructor,</a:t>
            </a:r>
            <a:r>
              <a:rPr sz="2000" spc="170" dirty="0">
                <a:cs typeface="Arial"/>
              </a:rPr>
              <a:t> </a:t>
            </a:r>
            <a:r>
              <a:rPr sz="2000" dirty="0">
                <a:cs typeface="Arial"/>
              </a:rPr>
              <a:t>Parameterize</a:t>
            </a:r>
            <a:r>
              <a:rPr sz="2000" spc="170" dirty="0">
                <a:cs typeface="Arial"/>
              </a:rPr>
              <a:t> </a:t>
            </a:r>
            <a:r>
              <a:rPr sz="2000" spc="60" dirty="0">
                <a:cs typeface="Arial"/>
              </a:rPr>
              <a:t>Method,</a:t>
            </a:r>
            <a:r>
              <a:rPr sz="2000" spc="165" dirty="0">
                <a:cs typeface="Arial"/>
              </a:rPr>
              <a:t> </a:t>
            </a:r>
            <a:r>
              <a:rPr sz="2000" spc="100" dirty="0">
                <a:cs typeface="Arial"/>
              </a:rPr>
              <a:t>or</a:t>
            </a:r>
            <a:r>
              <a:rPr sz="2000" spc="170" dirty="0">
                <a:cs typeface="Arial"/>
              </a:rPr>
              <a:t> </a:t>
            </a:r>
            <a:r>
              <a:rPr sz="2000" spc="-10" dirty="0">
                <a:cs typeface="Arial"/>
              </a:rPr>
              <a:t>Replace</a:t>
            </a:r>
            <a:r>
              <a:rPr sz="2000" spc="170" dirty="0">
                <a:cs typeface="Arial"/>
              </a:rPr>
              <a:t> </a:t>
            </a:r>
            <a:r>
              <a:rPr sz="2000" spc="-10" dirty="0">
                <a:cs typeface="Arial"/>
              </a:rPr>
              <a:t>Global </a:t>
            </a:r>
            <a:r>
              <a:rPr sz="2000" dirty="0">
                <a:cs typeface="Arial"/>
              </a:rPr>
              <a:t>Reference</a:t>
            </a:r>
            <a:r>
              <a:rPr sz="2000" spc="10" dirty="0">
                <a:cs typeface="Arial"/>
              </a:rPr>
              <a:t> </a:t>
            </a:r>
            <a:r>
              <a:rPr sz="2000" spc="90" dirty="0">
                <a:cs typeface="Arial"/>
              </a:rPr>
              <a:t>with</a:t>
            </a:r>
            <a:r>
              <a:rPr sz="2000" spc="5" dirty="0">
                <a:cs typeface="Arial"/>
              </a:rPr>
              <a:t> </a:t>
            </a:r>
            <a:r>
              <a:rPr sz="2000" spc="-10" dirty="0">
                <a:cs typeface="Arial"/>
              </a:rPr>
              <a:t>Getter.</a:t>
            </a:r>
            <a:endParaRPr sz="2000" dirty="0">
              <a:cs typeface="Arial"/>
            </a:endParaRPr>
          </a:p>
        </p:txBody>
      </p:sp>
      <p:sp>
        <p:nvSpPr>
          <p:cNvPr id="5" name="TextBox 4">
            <a:extLst>
              <a:ext uri="{FF2B5EF4-FFF2-40B4-BE49-F238E27FC236}">
                <a16:creationId xmlns:a16="http://schemas.microsoft.com/office/drawing/2014/main" id="{D5465742-0D30-469E-9087-41B716E32331}"/>
              </a:ext>
            </a:extLst>
          </p:cNvPr>
          <p:cNvSpPr txBox="1"/>
          <p:nvPr/>
        </p:nvSpPr>
        <p:spPr>
          <a:xfrm>
            <a:off x="762000" y="133350"/>
            <a:ext cx="6436217"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Encapsulate Global References </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4800" y="1047750"/>
            <a:ext cx="8140065" cy="3168650"/>
          </a:xfrm>
          <a:prstGeom prst="rect">
            <a:avLst/>
          </a:prstGeom>
        </p:spPr>
        <p:txBody>
          <a:bodyPr vert="horz" wrap="square" lIns="0" tIns="12700" rIns="0" bIns="0" rtlCol="0">
            <a:spAutoFit/>
          </a:bodyPr>
          <a:lstStyle/>
          <a:p>
            <a:pPr marL="379095" marR="59690" indent="-367030" algn="just">
              <a:lnSpc>
                <a:spcPct val="114599"/>
              </a:lnSpc>
              <a:spcBef>
                <a:spcPts val="100"/>
              </a:spcBef>
              <a:buChar char="●"/>
              <a:tabLst>
                <a:tab pos="379730" algn="l"/>
              </a:tabLst>
            </a:pPr>
            <a:r>
              <a:rPr sz="1800" dirty="0">
                <a:cs typeface="Arial"/>
              </a:rPr>
              <a:t>When</a:t>
            </a:r>
            <a:r>
              <a:rPr sz="1800" spc="70" dirty="0">
                <a:cs typeface="Arial"/>
              </a:rPr>
              <a:t> </a:t>
            </a:r>
            <a:r>
              <a:rPr sz="1800" spc="55" dirty="0">
                <a:cs typeface="Arial"/>
              </a:rPr>
              <a:t>you</a:t>
            </a:r>
            <a:r>
              <a:rPr sz="1800" spc="70" dirty="0">
                <a:cs typeface="Arial"/>
              </a:rPr>
              <a:t> </a:t>
            </a:r>
            <a:r>
              <a:rPr sz="1800" dirty="0">
                <a:cs typeface="Arial"/>
              </a:rPr>
              <a:t>are</a:t>
            </a:r>
            <a:r>
              <a:rPr sz="1800" spc="80" dirty="0">
                <a:cs typeface="Arial"/>
              </a:rPr>
              <a:t> </a:t>
            </a:r>
            <a:r>
              <a:rPr sz="1800" spc="45" dirty="0">
                <a:cs typeface="Arial"/>
              </a:rPr>
              <a:t>breaking</a:t>
            </a:r>
            <a:r>
              <a:rPr sz="1800" spc="70" dirty="0">
                <a:cs typeface="Arial"/>
              </a:rPr>
              <a:t> </a:t>
            </a:r>
            <a:r>
              <a:rPr sz="1800" dirty="0">
                <a:cs typeface="Arial"/>
              </a:rPr>
              <a:t>dependencies</a:t>
            </a:r>
            <a:r>
              <a:rPr sz="1800" spc="80" dirty="0">
                <a:cs typeface="Arial"/>
              </a:rPr>
              <a:t> </a:t>
            </a:r>
            <a:r>
              <a:rPr sz="1800" spc="95" dirty="0">
                <a:cs typeface="Arial"/>
              </a:rPr>
              <a:t>without</a:t>
            </a:r>
            <a:r>
              <a:rPr sz="1800" spc="80" dirty="0">
                <a:cs typeface="Arial"/>
              </a:rPr>
              <a:t> </a:t>
            </a:r>
            <a:r>
              <a:rPr sz="1800" dirty="0">
                <a:cs typeface="Arial"/>
              </a:rPr>
              <a:t>tests,</a:t>
            </a:r>
            <a:r>
              <a:rPr sz="1800" spc="75" dirty="0">
                <a:cs typeface="Arial"/>
              </a:rPr>
              <a:t> </a:t>
            </a:r>
            <a:r>
              <a:rPr sz="1800" dirty="0">
                <a:cs typeface="Arial"/>
              </a:rPr>
              <a:t>Preserve</a:t>
            </a:r>
            <a:r>
              <a:rPr sz="1800" spc="80" dirty="0">
                <a:cs typeface="Arial"/>
              </a:rPr>
              <a:t> </a:t>
            </a:r>
            <a:r>
              <a:rPr sz="1800" spc="-10" dirty="0">
                <a:cs typeface="Arial"/>
              </a:rPr>
              <a:t>Signatures </a:t>
            </a:r>
            <a:r>
              <a:rPr sz="1800" spc="90" dirty="0">
                <a:cs typeface="Arial"/>
              </a:rPr>
              <a:t>of</a:t>
            </a:r>
            <a:r>
              <a:rPr sz="1800" spc="10" dirty="0">
                <a:cs typeface="Arial"/>
              </a:rPr>
              <a:t> </a:t>
            </a:r>
            <a:r>
              <a:rPr sz="1800" spc="70" dirty="0">
                <a:cs typeface="Arial"/>
              </a:rPr>
              <a:t>methods</a:t>
            </a:r>
            <a:r>
              <a:rPr sz="1800" spc="20" dirty="0">
                <a:cs typeface="Arial"/>
              </a:rPr>
              <a:t> </a:t>
            </a:r>
            <a:r>
              <a:rPr sz="1800" spc="45" dirty="0">
                <a:cs typeface="Arial"/>
              </a:rPr>
              <a:t>whenever</a:t>
            </a:r>
            <a:r>
              <a:rPr sz="1800" spc="20" dirty="0">
                <a:cs typeface="Arial"/>
              </a:rPr>
              <a:t> </a:t>
            </a:r>
            <a:r>
              <a:rPr sz="1800" dirty="0">
                <a:cs typeface="Arial"/>
              </a:rPr>
              <a:t>possible.</a:t>
            </a:r>
            <a:r>
              <a:rPr sz="1800" spc="20" dirty="0">
                <a:cs typeface="Arial"/>
              </a:rPr>
              <a:t> </a:t>
            </a:r>
            <a:r>
              <a:rPr sz="1800" spc="50" dirty="0">
                <a:cs typeface="Arial"/>
              </a:rPr>
              <a:t>If</a:t>
            </a:r>
            <a:r>
              <a:rPr sz="1800" spc="15" dirty="0">
                <a:cs typeface="Arial"/>
              </a:rPr>
              <a:t> </a:t>
            </a:r>
            <a:r>
              <a:rPr sz="1800" spc="55" dirty="0">
                <a:cs typeface="Arial"/>
              </a:rPr>
              <a:t>you</a:t>
            </a:r>
            <a:r>
              <a:rPr sz="1800" spc="10" dirty="0">
                <a:cs typeface="Arial"/>
              </a:rPr>
              <a:t> </a:t>
            </a:r>
            <a:r>
              <a:rPr sz="1800" spc="55" dirty="0">
                <a:cs typeface="Arial"/>
              </a:rPr>
              <a:t>cut/copy</a:t>
            </a:r>
            <a:r>
              <a:rPr sz="1800" spc="15" dirty="0">
                <a:cs typeface="Arial"/>
              </a:rPr>
              <a:t> </a:t>
            </a:r>
            <a:r>
              <a:rPr sz="1800" spc="60" dirty="0">
                <a:cs typeface="Arial"/>
              </a:rPr>
              <a:t>and</a:t>
            </a:r>
            <a:r>
              <a:rPr sz="1800" spc="15" dirty="0">
                <a:cs typeface="Arial"/>
              </a:rPr>
              <a:t> </a:t>
            </a:r>
            <a:r>
              <a:rPr sz="1800" dirty="0">
                <a:cs typeface="Arial"/>
              </a:rPr>
              <a:t>paste</a:t>
            </a:r>
            <a:r>
              <a:rPr sz="1800" spc="20" dirty="0">
                <a:cs typeface="Arial"/>
              </a:rPr>
              <a:t> </a:t>
            </a:r>
            <a:r>
              <a:rPr sz="1800" spc="60" dirty="0">
                <a:cs typeface="Arial"/>
              </a:rPr>
              <a:t>whole</a:t>
            </a:r>
            <a:r>
              <a:rPr sz="1800" spc="15" dirty="0">
                <a:cs typeface="Arial"/>
              </a:rPr>
              <a:t> </a:t>
            </a:r>
            <a:r>
              <a:rPr sz="1800" spc="80" dirty="0">
                <a:cs typeface="Arial"/>
              </a:rPr>
              <a:t>method </a:t>
            </a:r>
            <a:r>
              <a:rPr sz="1800" dirty="0">
                <a:cs typeface="Arial"/>
              </a:rPr>
              <a:t>signatures,</a:t>
            </a:r>
            <a:r>
              <a:rPr sz="1800" spc="20" dirty="0">
                <a:cs typeface="Arial"/>
              </a:rPr>
              <a:t> </a:t>
            </a:r>
            <a:r>
              <a:rPr sz="1800" spc="55" dirty="0">
                <a:cs typeface="Arial"/>
              </a:rPr>
              <a:t>you</a:t>
            </a:r>
            <a:r>
              <a:rPr sz="1800" spc="15" dirty="0">
                <a:cs typeface="Arial"/>
              </a:rPr>
              <a:t> </a:t>
            </a:r>
            <a:r>
              <a:rPr sz="1800" dirty="0">
                <a:cs typeface="Arial"/>
              </a:rPr>
              <a:t>have</a:t>
            </a:r>
            <a:r>
              <a:rPr sz="1800" spc="20" dirty="0">
                <a:cs typeface="Arial"/>
              </a:rPr>
              <a:t> </a:t>
            </a:r>
            <a:r>
              <a:rPr sz="1800" dirty="0">
                <a:cs typeface="Arial"/>
              </a:rPr>
              <a:t>less</a:t>
            </a:r>
            <a:r>
              <a:rPr sz="1800" spc="20" dirty="0">
                <a:cs typeface="Arial"/>
              </a:rPr>
              <a:t> </a:t>
            </a:r>
            <a:r>
              <a:rPr sz="1800" spc="90" dirty="0">
                <a:cs typeface="Arial"/>
              </a:rPr>
              <a:t>of</a:t>
            </a:r>
            <a:r>
              <a:rPr sz="1800" spc="20" dirty="0">
                <a:cs typeface="Arial"/>
              </a:rPr>
              <a:t> </a:t>
            </a:r>
            <a:r>
              <a:rPr sz="1800" dirty="0">
                <a:cs typeface="Arial"/>
              </a:rPr>
              <a:t>a</a:t>
            </a:r>
            <a:r>
              <a:rPr sz="1800" spc="20" dirty="0">
                <a:cs typeface="Arial"/>
              </a:rPr>
              <a:t> </a:t>
            </a:r>
            <a:r>
              <a:rPr sz="1800" dirty="0">
                <a:cs typeface="Arial"/>
              </a:rPr>
              <a:t>chance</a:t>
            </a:r>
            <a:r>
              <a:rPr sz="1800" spc="20" dirty="0">
                <a:cs typeface="Arial"/>
              </a:rPr>
              <a:t> </a:t>
            </a:r>
            <a:r>
              <a:rPr sz="1800" spc="90" dirty="0">
                <a:cs typeface="Arial"/>
              </a:rPr>
              <a:t>of</a:t>
            </a:r>
            <a:r>
              <a:rPr sz="1800" spc="15" dirty="0">
                <a:cs typeface="Arial"/>
              </a:rPr>
              <a:t> </a:t>
            </a:r>
            <a:r>
              <a:rPr sz="1800" spc="65" dirty="0">
                <a:cs typeface="Arial"/>
              </a:rPr>
              <a:t>introducing</a:t>
            </a:r>
            <a:r>
              <a:rPr sz="1800" spc="15" dirty="0">
                <a:cs typeface="Arial"/>
              </a:rPr>
              <a:t> </a:t>
            </a:r>
            <a:r>
              <a:rPr sz="1800" spc="40" dirty="0">
                <a:cs typeface="Arial"/>
              </a:rPr>
              <a:t>errors.</a:t>
            </a:r>
            <a:endParaRPr sz="1800" dirty="0">
              <a:cs typeface="Arial"/>
            </a:endParaRPr>
          </a:p>
          <a:p>
            <a:pPr marL="379095" marR="5080" indent="-367030">
              <a:lnSpc>
                <a:spcPct val="114599"/>
              </a:lnSpc>
              <a:buChar char="●"/>
              <a:tabLst>
                <a:tab pos="379095" algn="l"/>
                <a:tab pos="379730" algn="l"/>
              </a:tabLst>
            </a:pPr>
            <a:r>
              <a:rPr sz="1800" dirty="0">
                <a:cs typeface="Arial"/>
              </a:rPr>
              <a:t>Static</a:t>
            </a:r>
            <a:r>
              <a:rPr sz="1800" spc="-5" dirty="0">
                <a:cs typeface="Arial"/>
              </a:rPr>
              <a:t> </a:t>
            </a:r>
            <a:r>
              <a:rPr sz="1800" spc="70" dirty="0">
                <a:cs typeface="Arial"/>
              </a:rPr>
              <a:t>methods</a:t>
            </a:r>
            <a:r>
              <a:rPr sz="1800" spc="-5" dirty="0">
                <a:cs typeface="Arial"/>
              </a:rPr>
              <a:t> </a:t>
            </a:r>
            <a:r>
              <a:rPr sz="1800" spc="60" dirty="0">
                <a:cs typeface="Arial"/>
              </a:rPr>
              <a:t>and</a:t>
            </a:r>
            <a:r>
              <a:rPr sz="1800" spc="-5" dirty="0">
                <a:cs typeface="Arial"/>
              </a:rPr>
              <a:t> </a:t>
            </a:r>
            <a:r>
              <a:rPr sz="1800" spc="50" dirty="0">
                <a:cs typeface="Arial"/>
              </a:rPr>
              <a:t>data</a:t>
            </a:r>
            <a:r>
              <a:rPr sz="1800" spc="-5" dirty="0">
                <a:cs typeface="Arial"/>
              </a:rPr>
              <a:t> </a:t>
            </a:r>
            <a:r>
              <a:rPr sz="1800" dirty="0">
                <a:cs typeface="Arial"/>
              </a:rPr>
              <a:t>really</a:t>
            </a:r>
            <a:r>
              <a:rPr sz="1800" spc="-5" dirty="0">
                <a:cs typeface="Arial"/>
              </a:rPr>
              <a:t> </a:t>
            </a:r>
            <a:r>
              <a:rPr sz="1800" spc="85" dirty="0">
                <a:cs typeface="Arial"/>
              </a:rPr>
              <a:t>do</a:t>
            </a:r>
            <a:r>
              <a:rPr sz="1800" spc="-5" dirty="0">
                <a:cs typeface="Arial"/>
              </a:rPr>
              <a:t> </a:t>
            </a:r>
            <a:r>
              <a:rPr sz="1800" dirty="0">
                <a:cs typeface="Arial"/>
              </a:rPr>
              <a:t>act</a:t>
            </a:r>
            <a:r>
              <a:rPr sz="1800" spc="-5" dirty="0">
                <a:cs typeface="Arial"/>
              </a:rPr>
              <a:t> </a:t>
            </a:r>
            <a:r>
              <a:rPr sz="1800" dirty="0">
                <a:cs typeface="Arial"/>
              </a:rPr>
              <a:t>as </a:t>
            </a:r>
            <a:r>
              <a:rPr sz="1800" spc="75" dirty="0">
                <a:cs typeface="Arial"/>
              </a:rPr>
              <a:t>if</a:t>
            </a:r>
            <a:r>
              <a:rPr sz="1800" spc="-10" dirty="0">
                <a:cs typeface="Arial"/>
              </a:rPr>
              <a:t> </a:t>
            </a:r>
            <a:r>
              <a:rPr sz="1800" spc="55" dirty="0">
                <a:cs typeface="Arial"/>
              </a:rPr>
              <a:t>they</a:t>
            </a:r>
            <a:r>
              <a:rPr sz="1800" spc="-5" dirty="0">
                <a:cs typeface="Arial"/>
              </a:rPr>
              <a:t> </a:t>
            </a:r>
            <a:r>
              <a:rPr sz="1800" dirty="0">
                <a:cs typeface="Arial"/>
              </a:rPr>
              <a:t>are</a:t>
            </a:r>
            <a:r>
              <a:rPr sz="1800" spc="-5" dirty="0">
                <a:cs typeface="Arial"/>
              </a:rPr>
              <a:t> </a:t>
            </a:r>
            <a:r>
              <a:rPr sz="1800" spc="80" dirty="0">
                <a:cs typeface="Arial"/>
              </a:rPr>
              <a:t>part</a:t>
            </a:r>
            <a:r>
              <a:rPr sz="1800" spc="-5" dirty="0">
                <a:cs typeface="Arial"/>
              </a:rPr>
              <a:t> </a:t>
            </a:r>
            <a:r>
              <a:rPr sz="1800" spc="90" dirty="0">
                <a:cs typeface="Arial"/>
              </a:rPr>
              <a:t>of</a:t>
            </a:r>
            <a:r>
              <a:rPr sz="1800" spc="-5" dirty="0">
                <a:cs typeface="Arial"/>
              </a:rPr>
              <a:t> </a:t>
            </a:r>
            <a:r>
              <a:rPr sz="1800" dirty="0">
                <a:cs typeface="Arial"/>
              </a:rPr>
              <a:t>a</a:t>
            </a:r>
            <a:r>
              <a:rPr sz="1800" spc="-5" dirty="0">
                <a:cs typeface="Arial"/>
              </a:rPr>
              <a:t> </a:t>
            </a:r>
            <a:r>
              <a:rPr sz="1800" spc="65" dirty="0">
                <a:cs typeface="Arial"/>
              </a:rPr>
              <a:t>different </a:t>
            </a:r>
            <a:r>
              <a:rPr sz="1800" spc="-20" dirty="0">
                <a:cs typeface="Arial"/>
              </a:rPr>
              <a:t>class.</a:t>
            </a:r>
            <a:r>
              <a:rPr sz="1800" spc="5" dirty="0">
                <a:cs typeface="Arial"/>
              </a:rPr>
              <a:t> </a:t>
            </a:r>
            <a:r>
              <a:rPr sz="1800" dirty="0">
                <a:cs typeface="Arial"/>
              </a:rPr>
              <a:t>Static</a:t>
            </a:r>
            <a:r>
              <a:rPr sz="1800" spc="5" dirty="0">
                <a:cs typeface="Arial"/>
              </a:rPr>
              <a:t> </a:t>
            </a:r>
            <a:r>
              <a:rPr sz="1800" spc="50" dirty="0">
                <a:cs typeface="Arial"/>
              </a:rPr>
              <a:t>data</a:t>
            </a:r>
            <a:r>
              <a:rPr sz="1800" spc="5" dirty="0">
                <a:cs typeface="Arial"/>
              </a:rPr>
              <a:t> </a:t>
            </a:r>
            <a:r>
              <a:rPr sz="1800" dirty="0">
                <a:cs typeface="Arial"/>
              </a:rPr>
              <a:t>lives</a:t>
            </a:r>
            <a:r>
              <a:rPr sz="1800" spc="5" dirty="0">
                <a:cs typeface="Arial"/>
              </a:rPr>
              <a:t> </a:t>
            </a:r>
            <a:r>
              <a:rPr sz="1800" spc="100" dirty="0">
                <a:cs typeface="Arial"/>
              </a:rPr>
              <a:t>for</a:t>
            </a:r>
            <a:r>
              <a:rPr sz="1800" spc="5" dirty="0">
                <a:cs typeface="Arial"/>
              </a:rPr>
              <a:t> </a:t>
            </a:r>
            <a:r>
              <a:rPr sz="1800" spc="75" dirty="0">
                <a:cs typeface="Arial"/>
              </a:rPr>
              <a:t>the</a:t>
            </a:r>
            <a:r>
              <a:rPr sz="1800" spc="5" dirty="0">
                <a:cs typeface="Arial"/>
              </a:rPr>
              <a:t> </a:t>
            </a:r>
            <a:r>
              <a:rPr sz="1800" dirty="0">
                <a:cs typeface="Arial"/>
              </a:rPr>
              <a:t>life</a:t>
            </a:r>
            <a:r>
              <a:rPr sz="1800" spc="5" dirty="0">
                <a:cs typeface="Arial"/>
              </a:rPr>
              <a:t> </a:t>
            </a:r>
            <a:r>
              <a:rPr sz="1800" spc="90" dirty="0">
                <a:cs typeface="Arial"/>
              </a:rPr>
              <a:t>of</a:t>
            </a:r>
            <a:r>
              <a:rPr sz="1800" spc="5" dirty="0">
                <a:cs typeface="Arial"/>
              </a:rPr>
              <a:t> </a:t>
            </a:r>
            <a:r>
              <a:rPr sz="1800" dirty="0">
                <a:cs typeface="Arial"/>
              </a:rPr>
              <a:t>a</a:t>
            </a:r>
            <a:r>
              <a:rPr sz="1800" spc="5" dirty="0">
                <a:cs typeface="Arial"/>
              </a:rPr>
              <a:t> </a:t>
            </a:r>
            <a:r>
              <a:rPr sz="1800" spc="55" dirty="0">
                <a:cs typeface="Arial"/>
              </a:rPr>
              <a:t>program,</a:t>
            </a:r>
            <a:r>
              <a:rPr sz="1800" spc="5" dirty="0">
                <a:cs typeface="Arial"/>
              </a:rPr>
              <a:t> </a:t>
            </a:r>
            <a:r>
              <a:rPr sz="1800" spc="100" dirty="0">
                <a:cs typeface="Arial"/>
              </a:rPr>
              <a:t>not</a:t>
            </a:r>
            <a:r>
              <a:rPr sz="1800" spc="5" dirty="0">
                <a:cs typeface="Arial"/>
              </a:rPr>
              <a:t> </a:t>
            </a:r>
            <a:r>
              <a:rPr sz="1800" spc="75" dirty="0">
                <a:cs typeface="Arial"/>
              </a:rPr>
              <a:t>the</a:t>
            </a:r>
            <a:r>
              <a:rPr sz="1800" spc="5" dirty="0">
                <a:cs typeface="Arial"/>
              </a:rPr>
              <a:t> </a:t>
            </a:r>
            <a:r>
              <a:rPr sz="1800" dirty="0">
                <a:cs typeface="Arial"/>
              </a:rPr>
              <a:t>life</a:t>
            </a:r>
            <a:r>
              <a:rPr sz="1800" spc="5" dirty="0">
                <a:cs typeface="Arial"/>
              </a:rPr>
              <a:t> </a:t>
            </a:r>
            <a:r>
              <a:rPr sz="1800" spc="90" dirty="0">
                <a:cs typeface="Arial"/>
              </a:rPr>
              <a:t>of</a:t>
            </a:r>
            <a:r>
              <a:rPr sz="1800" dirty="0">
                <a:cs typeface="Arial"/>
              </a:rPr>
              <a:t> an </a:t>
            </a:r>
            <a:r>
              <a:rPr sz="1800" spc="-10" dirty="0">
                <a:cs typeface="Arial"/>
              </a:rPr>
              <a:t>instance, </a:t>
            </a:r>
            <a:r>
              <a:rPr sz="1800" spc="60" dirty="0">
                <a:cs typeface="Arial"/>
              </a:rPr>
              <a:t>and</a:t>
            </a:r>
            <a:r>
              <a:rPr sz="1800" spc="20" dirty="0">
                <a:cs typeface="Arial"/>
              </a:rPr>
              <a:t> </a:t>
            </a:r>
            <a:r>
              <a:rPr sz="1800" dirty="0">
                <a:cs typeface="Arial"/>
              </a:rPr>
              <a:t>statics</a:t>
            </a:r>
            <a:r>
              <a:rPr sz="1800" spc="25" dirty="0">
                <a:cs typeface="Arial"/>
              </a:rPr>
              <a:t> </a:t>
            </a:r>
            <a:r>
              <a:rPr sz="1800" dirty="0">
                <a:cs typeface="Arial"/>
              </a:rPr>
              <a:t>are</a:t>
            </a:r>
            <a:r>
              <a:rPr sz="1800" spc="25" dirty="0">
                <a:cs typeface="Arial"/>
              </a:rPr>
              <a:t> </a:t>
            </a:r>
            <a:r>
              <a:rPr sz="1800" dirty="0">
                <a:cs typeface="Arial"/>
              </a:rPr>
              <a:t>accessible</a:t>
            </a:r>
            <a:r>
              <a:rPr sz="1800" spc="25" dirty="0">
                <a:cs typeface="Arial"/>
              </a:rPr>
              <a:t> </a:t>
            </a:r>
            <a:r>
              <a:rPr sz="1800" spc="95" dirty="0">
                <a:cs typeface="Arial"/>
              </a:rPr>
              <a:t>without</a:t>
            </a:r>
            <a:r>
              <a:rPr sz="1800" spc="25" dirty="0">
                <a:cs typeface="Arial"/>
              </a:rPr>
              <a:t> </a:t>
            </a:r>
            <a:r>
              <a:rPr sz="1800" dirty="0">
                <a:cs typeface="Arial"/>
              </a:rPr>
              <a:t>an</a:t>
            </a:r>
            <a:r>
              <a:rPr sz="1800" spc="20" dirty="0">
                <a:cs typeface="Arial"/>
              </a:rPr>
              <a:t> </a:t>
            </a:r>
            <a:r>
              <a:rPr sz="1800" spc="-10" dirty="0">
                <a:cs typeface="Arial"/>
              </a:rPr>
              <a:t>instance.</a:t>
            </a:r>
            <a:endParaRPr sz="1800" dirty="0">
              <a:cs typeface="Arial"/>
            </a:endParaRPr>
          </a:p>
          <a:p>
            <a:pPr marL="379095" marR="73025" indent="-367030">
              <a:lnSpc>
                <a:spcPct val="114599"/>
              </a:lnSpc>
              <a:buChar char="●"/>
              <a:tabLst>
                <a:tab pos="379095" algn="l"/>
                <a:tab pos="379730" algn="l"/>
              </a:tabLst>
            </a:pPr>
            <a:r>
              <a:rPr sz="1800" dirty="0">
                <a:cs typeface="Arial"/>
              </a:rPr>
              <a:t>The</a:t>
            </a:r>
            <a:r>
              <a:rPr sz="1800" spc="5" dirty="0">
                <a:cs typeface="Arial"/>
              </a:rPr>
              <a:t> </a:t>
            </a:r>
            <a:r>
              <a:rPr sz="1800" dirty="0">
                <a:cs typeface="Arial"/>
              </a:rPr>
              <a:t>static</a:t>
            </a:r>
            <a:r>
              <a:rPr sz="1800" spc="10" dirty="0">
                <a:cs typeface="Arial"/>
              </a:rPr>
              <a:t> </a:t>
            </a:r>
            <a:r>
              <a:rPr sz="1800" spc="75" dirty="0">
                <a:cs typeface="Arial"/>
              </a:rPr>
              <a:t>portions</a:t>
            </a:r>
            <a:r>
              <a:rPr sz="1800" spc="10" dirty="0">
                <a:cs typeface="Arial"/>
              </a:rPr>
              <a:t> </a:t>
            </a:r>
            <a:r>
              <a:rPr sz="1800" spc="90" dirty="0">
                <a:cs typeface="Arial"/>
              </a:rPr>
              <a:t>of</a:t>
            </a:r>
            <a:r>
              <a:rPr sz="1800" dirty="0">
                <a:cs typeface="Arial"/>
              </a:rPr>
              <a:t> a</a:t>
            </a:r>
            <a:r>
              <a:rPr sz="1800" spc="10" dirty="0">
                <a:cs typeface="Arial"/>
              </a:rPr>
              <a:t> </a:t>
            </a:r>
            <a:r>
              <a:rPr sz="1800" spc="-10" dirty="0">
                <a:cs typeface="Arial"/>
              </a:rPr>
              <a:t>class</a:t>
            </a:r>
            <a:r>
              <a:rPr sz="1800" spc="10" dirty="0">
                <a:cs typeface="Arial"/>
              </a:rPr>
              <a:t> </a:t>
            </a:r>
            <a:r>
              <a:rPr sz="1800" dirty="0">
                <a:cs typeface="Arial"/>
              </a:rPr>
              <a:t>can be</a:t>
            </a:r>
            <a:r>
              <a:rPr sz="1800" spc="10" dirty="0">
                <a:cs typeface="Arial"/>
              </a:rPr>
              <a:t> </a:t>
            </a:r>
            <a:r>
              <a:rPr sz="1800" dirty="0">
                <a:cs typeface="Arial"/>
              </a:rPr>
              <a:t>seen</a:t>
            </a:r>
            <a:r>
              <a:rPr sz="1800" spc="5" dirty="0">
                <a:cs typeface="Arial"/>
              </a:rPr>
              <a:t> </a:t>
            </a:r>
            <a:r>
              <a:rPr sz="1800" dirty="0">
                <a:cs typeface="Arial"/>
              </a:rPr>
              <a:t>as</a:t>
            </a:r>
            <a:r>
              <a:rPr sz="1800" spc="5" dirty="0">
                <a:cs typeface="Arial"/>
              </a:rPr>
              <a:t> </a:t>
            </a:r>
            <a:r>
              <a:rPr sz="1800" dirty="0">
                <a:cs typeface="Arial"/>
              </a:rPr>
              <a:t>a</a:t>
            </a:r>
            <a:r>
              <a:rPr sz="1800" spc="10" dirty="0">
                <a:cs typeface="Arial"/>
              </a:rPr>
              <a:t> </a:t>
            </a:r>
            <a:r>
              <a:rPr sz="1800" dirty="0">
                <a:cs typeface="Arial"/>
              </a:rPr>
              <a:t>“staging</a:t>
            </a:r>
            <a:r>
              <a:rPr sz="1800" spc="5" dirty="0">
                <a:cs typeface="Arial"/>
              </a:rPr>
              <a:t> </a:t>
            </a:r>
            <a:r>
              <a:rPr sz="1800" dirty="0">
                <a:cs typeface="Arial"/>
              </a:rPr>
              <a:t>area”</a:t>
            </a:r>
            <a:r>
              <a:rPr sz="1800" spc="5" dirty="0">
                <a:cs typeface="Arial"/>
              </a:rPr>
              <a:t> </a:t>
            </a:r>
            <a:r>
              <a:rPr sz="1800" spc="100" dirty="0">
                <a:cs typeface="Arial"/>
              </a:rPr>
              <a:t>for</a:t>
            </a:r>
            <a:r>
              <a:rPr sz="1800" spc="10" dirty="0">
                <a:cs typeface="Arial"/>
              </a:rPr>
              <a:t> </a:t>
            </a:r>
            <a:r>
              <a:rPr sz="1800" spc="40" dirty="0">
                <a:cs typeface="Arial"/>
              </a:rPr>
              <a:t>things </a:t>
            </a:r>
            <a:r>
              <a:rPr sz="1800" spc="90" dirty="0">
                <a:cs typeface="Arial"/>
              </a:rPr>
              <a:t>that</a:t>
            </a:r>
            <a:r>
              <a:rPr sz="1800" dirty="0">
                <a:cs typeface="Arial"/>
              </a:rPr>
              <a:t> </a:t>
            </a:r>
            <a:r>
              <a:rPr sz="1800" spc="60" dirty="0">
                <a:cs typeface="Arial"/>
              </a:rPr>
              <a:t>don’t</a:t>
            </a:r>
            <a:r>
              <a:rPr sz="1800" spc="5" dirty="0">
                <a:cs typeface="Arial"/>
              </a:rPr>
              <a:t> </a:t>
            </a:r>
            <a:r>
              <a:rPr sz="1800" spc="70" dirty="0">
                <a:cs typeface="Arial"/>
              </a:rPr>
              <a:t>quite</a:t>
            </a:r>
            <a:r>
              <a:rPr sz="1800" dirty="0">
                <a:cs typeface="Arial"/>
              </a:rPr>
              <a:t> belong</a:t>
            </a:r>
            <a:r>
              <a:rPr sz="1800" spc="-5" dirty="0">
                <a:cs typeface="Arial"/>
              </a:rPr>
              <a:t> </a:t>
            </a:r>
            <a:r>
              <a:rPr sz="1800" spc="105" dirty="0">
                <a:cs typeface="Arial"/>
              </a:rPr>
              <a:t>to</a:t>
            </a:r>
            <a:r>
              <a:rPr sz="1800" spc="5" dirty="0">
                <a:cs typeface="Arial"/>
              </a:rPr>
              <a:t> </a:t>
            </a:r>
            <a:r>
              <a:rPr sz="1800" spc="75" dirty="0">
                <a:cs typeface="Arial"/>
              </a:rPr>
              <a:t>the</a:t>
            </a:r>
            <a:r>
              <a:rPr sz="1800" spc="5" dirty="0">
                <a:cs typeface="Arial"/>
              </a:rPr>
              <a:t> </a:t>
            </a:r>
            <a:r>
              <a:rPr sz="1800" spc="-20" dirty="0">
                <a:cs typeface="Arial"/>
              </a:rPr>
              <a:t>class.</a:t>
            </a:r>
            <a:r>
              <a:rPr sz="1800" dirty="0">
                <a:cs typeface="Arial"/>
              </a:rPr>
              <a:t> </a:t>
            </a:r>
            <a:r>
              <a:rPr sz="1800" spc="50" dirty="0">
                <a:cs typeface="Arial"/>
              </a:rPr>
              <a:t>If</a:t>
            </a:r>
            <a:r>
              <a:rPr sz="1800" spc="-5" dirty="0">
                <a:cs typeface="Arial"/>
              </a:rPr>
              <a:t> </a:t>
            </a:r>
            <a:r>
              <a:rPr sz="1800" spc="55" dirty="0">
                <a:cs typeface="Arial"/>
              </a:rPr>
              <a:t>you</a:t>
            </a:r>
            <a:r>
              <a:rPr sz="1800" dirty="0">
                <a:cs typeface="Arial"/>
              </a:rPr>
              <a:t> see a</a:t>
            </a:r>
            <a:r>
              <a:rPr sz="1800" spc="5" dirty="0">
                <a:cs typeface="Arial"/>
              </a:rPr>
              <a:t> </a:t>
            </a:r>
            <a:r>
              <a:rPr sz="1800" spc="90" dirty="0">
                <a:cs typeface="Arial"/>
              </a:rPr>
              <a:t>method</a:t>
            </a:r>
            <a:r>
              <a:rPr sz="1800" spc="-5" dirty="0">
                <a:cs typeface="Arial"/>
              </a:rPr>
              <a:t> </a:t>
            </a:r>
            <a:r>
              <a:rPr sz="1800" spc="90" dirty="0">
                <a:cs typeface="Arial"/>
              </a:rPr>
              <a:t>that</a:t>
            </a:r>
            <a:r>
              <a:rPr sz="1800" spc="5" dirty="0">
                <a:cs typeface="Arial"/>
              </a:rPr>
              <a:t> </a:t>
            </a:r>
            <a:r>
              <a:rPr sz="1800" dirty="0">
                <a:cs typeface="Arial"/>
              </a:rPr>
              <a:t>doesn’t </a:t>
            </a:r>
            <a:r>
              <a:rPr sz="1800" spc="-25" dirty="0">
                <a:cs typeface="Arial"/>
              </a:rPr>
              <a:t>use </a:t>
            </a:r>
            <a:r>
              <a:rPr sz="1800" dirty="0">
                <a:cs typeface="Arial"/>
              </a:rPr>
              <a:t>any</a:t>
            </a:r>
            <a:r>
              <a:rPr sz="1800" spc="35" dirty="0">
                <a:cs typeface="Arial"/>
              </a:rPr>
              <a:t> </a:t>
            </a:r>
            <a:r>
              <a:rPr sz="1800" dirty="0">
                <a:cs typeface="Arial"/>
              </a:rPr>
              <a:t>instance</a:t>
            </a:r>
            <a:r>
              <a:rPr sz="1800" spc="45" dirty="0">
                <a:cs typeface="Arial"/>
              </a:rPr>
              <a:t> </a:t>
            </a:r>
            <a:r>
              <a:rPr sz="1800" dirty="0">
                <a:cs typeface="Arial"/>
              </a:rPr>
              <a:t>data,</a:t>
            </a:r>
            <a:r>
              <a:rPr sz="1800" spc="40" dirty="0">
                <a:cs typeface="Arial"/>
              </a:rPr>
              <a:t> </a:t>
            </a:r>
            <a:r>
              <a:rPr sz="1800" spc="90" dirty="0">
                <a:cs typeface="Arial"/>
              </a:rPr>
              <a:t>it</a:t>
            </a:r>
            <a:r>
              <a:rPr sz="1800" spc="45" dirty="0">
                <a:cs typeface="Arial"/>
              </a:rPr>
              <a:t> </a:t>
            </a:r>
            <a:r>
              <a:rPr sz="1800" dirty="0">
                <a:cs typeface="Arial"/>
              </a:rPr>
              <a:t>is</a:t>
            </a:r>
            <a:r>
              <a:rPr sz="1800" spc="40" dirty="0">
                <a:cs typeface="Arial"/>
              </a:rPr>
              <a:t> </a:t>
            </a:r>
            <a:r>
              <a:rPr sz="1800" dirty="0">
                <a:cs typeface="Arial"/>
              </a:rPr>
              <a:t>a</a:t>
            </a:r>
            <a:r>
              <a:rPr sz="1800" spc="45" dirty="0">
                <a:cs typeface="Arial"/>
              </a:rPr>
              <a:t> </a:t>
            </a:r>
            <a:r>
              <a:rPr sz="1800" spc="55" dirty="0">
                <a:cs typeface="Arial"/>
              </a:rPr>
              <a:t>good</a:t>
            </a:r>
            <a:r>
              <a:rPr sz="1800" spc="35" dirty="0">
                <a:cs typeface="Arial"/>
              </a:rPr>
              <a:t> </a:t>
            </a:r>
            <a:r>
              <a:rPr sz="1800" dirty="0">
                <a:cs typeface="Arial"/>
              </a:rPr>
              <a:t>idea</a:t>
            </a:r>
            <a:r>
              <a:rPr sz="1800" spc="45" dirty="0">
                <a:cs typeface="Arial"/>
              </a:rPr>
              <a:t> </a:t>
            </a:r>
            <a:r>
              <a:rPr sz="1800" spc="105" dirty="0">
                <a:cs typeface="Arial"/>
              </a:rPr>
              <a:t>to</a:t>
            </a:r>
            <a:r>
              <a:rPr sz="1800" spc="45" dirty="0">
                <a:cs typeface="Arial"/>
              </a:rPr>
              <a:t> </a:t>
            </a:r>
            <a:r>
              <a:rPr sz="1800" dirty="0">
                <a:cs typeface="Arial"/>
              </a:rPr>
              <a:t>make</a:t>
            </a:r>
            <a:r>
              <a:rPr sz="1800" spc="40" dirty="0">
                <a:cs typeface="Arial"/>
              </a:rPr>
              <a:t> </a:t>
            </a:r>
            <a:r>
              <a:rPr sz="1800" spc="90" dirty="0">
                <a:cs typeface="Arial"/>
              </a:rPr>
              <a:t>it</a:t>
            </a:r>
            <a:r>
              <a:rPr sz="1800" spc="45" dirty="0">
                <a:cs typeface="Arial"/>
              </a:rPr>
              <a:t> </a:t>
            </a:r>
            <a:r>
              <a:rPr sz="1800" dirty="0">
                <a:cs typeface="Arial"/>
              </a:rPr>
              <a:t>static</a:t>
            </a:r>
            <a:r>
              <a:rPr sz="1800" spc="40" dirty="0">
                <a:cs typeface="Arial"/>
              </a:rPr>
              <a:t> </a:t>
            </a:r>
            <a:r>
              <a:rPr sz="1800" spc="105" dirty="0">
                <a:cs typeface="Arial"/>
              </a:rPr>
              <a:t>to</a:t>
            </a:r>
            <a:r>
              <a:rPr sz="1800" spc="45" dirty="0">
                <a:cs typeface="Arial"/>
              </a:rPr>
              <a:t> </a:t>
            </a:r>
            <a:r>
              <a:rPr sz="1800" dirty="0">
                <a:cs typeface="Arial"/>
              </a:rPr>
              <a:t>make</a:t>
            </a:r>
            <a:r>
              <a:rPr sz="1800" spc="45" dirty="0">
                <a:cs typeface="Arial"/>
              </a:rPr>
              <a:t> </a:t>
            </a:r>
            <a:r>
              <a:rPr sz="1800" spc="90" dirty="0">
                <a:cs typeface="Arial"/>
              </a:rPr>
              <a:t>it</a:t>
            </a:r>
            <a:r>
              <a:rPr sz="1800" spc="40" dirty="0">
                <a:cs typeface="Arial"/>
              </a:rPr>
              <a:t> </a:t>
            </a:r>
            <a:r>
              <a:rPr sz="1800" spc="-10" dirty="0">
                <a:cs typeface="Arial"/>
              </a:rPr>
              <a:t>noticeable </a:t>
            </a:r>
            <a:r>
              <a:rPr sz="1800" spc="80" dirty="0">
                <a:cs typeface="Arial"/>
              </a:rPr>
              <a:t>until</a:t>
            </a:r>
            <a:r>
              <a:rPr sz="1800" spc="10" dirty="0">
                <a:cs typeface="Arial"/>
              </a:rPr>
              <a:t> </a:t>
            </a:r>
            <a:r>
              <a:rPr sz="1800" spc="55" dirty="0">
                <a:cs typeface="Arial"/>
              </a:rPr>
              <a:t>you</a:t>
            </a:r>
            <a:r>
              <a:rPr sz="1800" spc="10" dirty="0">
                <a:cs typeface="Arial"/>
              </a:rPr>
              <a:t> </a:t>
            </a:r>
            <a:r>
              <a:rPr sz="1800" spc="55" dirty="0">
                <a:cs typeface="Arial"/>
              </a:rPr>
              <a:t>figure</a:t>
            </a:r>
            <a:r>
              <a:rPr sz="1800" spc="20" dirty="0">
                <a:cs typeface="Arial"/>
              </a:rPr>
              <a:t> </a:t>
            </a:r>
            <a:r>
              <a:rPr sz="1800" spc="100" dirty="0">
                <a:cs typeface="Arial"/>
              </a:rPr>
              <a:t>out</a:t>
            </a:r>
            <a:r>
              <a:rPr sz="1800" spc="20" dirty="0">
                <a:cs typeface="Arial"/>
              </a:rPr>
              <a:t> </a:t>
            </a:r>
            <a:r>
              <a:rPr sz="1800" spc="75" dirty="0">
                <a:cs typeface="Arial"/>
              </a:rPr>
              <a:t>what</a:t>
            </a:r>
            <a:r>
              <a:rPr sz="1800" spc="15" dirty="0">
                <a:cs typeface="Arial"/>
              </a:rPr>
              <a:t> </a:t>
            </a:r>
            <a:r>
              <a:rPr sz="1800" spc="-10" dirty="0">
                <a:cs typeface="Arial"/>
              </a:rPr>
              <a:t>class</a:t>
            </a:r>
            <a:r>
              <a:rPr sz="1800" spc="20" dirty="0">
                <a:cs typeface="Arial"/>
              </a:rPr>
              <a:t> </a:t>
            </a:r>
            <a:r>
              <a:rPr sz="1800" spc="90" dirty="0">
                <a:cs typeface="Arial"/>
              </a:rPr>
              <a:t>it</a:t>
            </a:r>
            <a:r>
              <a:rPr sz="1800" spc="15" dirty="0">
                <a:cs typeface="Arial"/>
              </a:rPr>
              <a:t> </a:t>
            </a:r>
            <a:r>
              <a:rPr sz="1800" dirty="0">
                <a:cs typeface="Arial"/>
              </a:rPr>
              <a:t>really</a:t>
            </a:r>
            <a:r>
              <a:rPr sz="1800" spc="15" dirty="0">
                <a:cs typeface="Arial"/>
              </a:rPr>
              <a:t> </a:t>
            </a:r>
            <a:r>
              <a:rPr sz="1800" dirty="0">
                <a:cs typeface="Arial"/>
              </a:rPr>
              <a:t>belongs</a:t>
            </a:r>
            <a:r>
              <a:rPr sz="1800" spc="15" dirty="0">
                <a:cs typeface="Arial"/>
              </a:rPr>
              <a:t> </a:t>
            </a:r>
            <a:r>
              <a:rPr sz="1800" spc="25" dirty="0">
                <a:cs typeface="Arial"/>
              </a:rPr>
              <a:t>on.</a:t>
            </a:r>
            <a:endParaRPr sz="1800" dirty="0">
              <a:cs typeface="Arial"/>
            </a:endParaRPr>
          </a:p>
        </p:txBody>
      </p:sp>
      <p:sp>
        <p:nvSpPr>
          <p:cNvPr id="5" name="TextBox 4">
            <a:extLst>
              <a:ext uri="{FF2B5EF4-FFF2-40B4-BE49-F238E27FC236}">
                <a16:creationId xmlns:a16="http://schemas.microsoft.com/office/drawing/2014/main" id="{03388C54-2F3B-41EB-8637-C354D85A10AA}"/>
              </a:ext>
            </a:extLst>
          </p:cNvPr>
          <p:cNvSpPr txBox="1"/>
          <p:nvPr/>
        </p:nvSpPr>
        <p:spPr>
          <a:xfrm>
            <a:off x="685800" y="1333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Expose Static Method</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4800" y="819150"/>
            <a:ext cx="8362315" cy="3642995"/>
          </a:xfrm>
          <a:prstGeom prst="rect">
            <a:avLst/>
          </a:prstGeom>
        </p:spPr>
        <p:txBody>
          <a:bodyPr vert="horz" wrap="square" lIns="0" tIns="12700" rIns="0" bIns="0" rtlCol="0">
            <a:spAutoFit/>
          </a:bodyPr>
          <a:lstStyle/>
          <a:p>
            <a:pPr marL="12700">
              <a:lnSpc>
                <a:spcPct val="100000"/>
              </a:lnSpc>
              <a:spcBef>
                <a:spcPts val="100"/>
              </a:spcBef>
            </a:pPr>
            <a:r>
              <a:rPr sz="1800" dirty="0">
                <a:cs typeface="Arial"/>
              </a:rPr>
              <a:t>To</a:t>
            </a:r>
            <a:r>
              <a:rPr sz="1800" spc="-5" dirty="0">
                <a:cs typeface="Arial"/>
              </a:rPr>
              <a:t> </a:t>
            </a:r>
            <a:r>
              <a:rPr sz="1800" dirty="0">
                <a:cs typeface="Arial"/>
              </a:rPr>
              <a:t>Expose Static </a:t>
            </a:r>
            <a:r>
              <a:rPr sz="1800" spc="60" dirty="0">
                <a:cs typeface="Arial"/>
              </a:rPr>
              <a:t>Method,</a:t>
            </a:r>
            <a:r>
              <a:rPr sz="1800" dirty="0">
                <a:cs typeface="Arial"/>
              </a:rPr>
              <a:t> </a:t>
            </a:r>
            <a:r>
              <a:rPr sz="1800" spc="70" dirty="0">
                <a:cs typeface="Arial"/>
              </a:rPr>
              <a:t>follow</a:t>
            </a:r>
            <a:r>
              <a:rPr sz="1800" spc="-5" dirty="0">
                <a:cs typeface="Arial"/>
              </a:rPr>
              <a:t> </a:t>
            </a:r>
            <a:r>
              <a:rPr sz="1800" dirty="0">
                <a:cs typeface="Arial"/>
              </a:rPr>
              <a:t>these</a:t>
            </a:r>
            <a:r>
              <a:rPr sz="1800" spc="-5" dirty="0">
                <a:cs typeface="Arial"/>
              </a:rPr>
              <a:t> </a:t>
            </a:r>
            <a:r>
              <a:rPr sz="1800" spc="-10" dirty="0">
                <a:cs typeface="Arial"/>
              </a:rPr>
              <a:t>steps:</a:t>
            </a:r>
            <a:endParaRPr sz="1800" dirty="0">
              <a:cs typeface="Arial"/>
            </a:endParaRPr>
          </a:p>
          <a:p>
            <a:pPr marL="469900" marR="76200" indent="-420370">
              <a:lnSpc>
                <a:spcPct val="114599"/>
              </a:lnSpc>
              <a:spcBef>
                <a:spcPts val="1575"/>
              </a:spcBef>
              <a:buAutoNum type="arabicPeriod"/>
              <a:tabLst>
                <a:tab pos="469265" algn="l"/>
                <a:tab pos="469900" algn="l"/>
              </a:tabLst>
            </a:pPr>
            <a:r>
              <a:rPr sz="1800" spc="50" dirty="0">
                <a:cs typeface="Arial"/>
              </a:rPr>
              <a:t>Write</a:t>
            </a:r>
            <a:r>
              <a:rPr sz="1800" spc="-25" dirty="0">
                <a:cs typeface="Arial"/>
              </a:rPr>
              <a:t> </a:t>
            </a:r>
            <a:r>
              <a:rPr sz="1800" dirty="0">
                <a:cs typeface="Arial"/>
              </a:rPr>
              <a:t>a</a:t>
            </a:r>
            <a:r>
              <a:rPr sz="1800" spc="-25" dirty="0">
                <a:cs typeface="Arial"/>
              </a:rPr>
              <a:t> </a:t>
            </a:r>
            <a:r>
              <a:rPr sz="1800" spc="55" dirty="0">
                <a:cs typeface="Arial"/>
              </a:rPr>
              <a:t>test</a:t>
            </a:r>
            <a:r>
              <a:rPr sz="1800" spc="-25" dirty="0">
                <a:cs typeface="Arial"/>
              </a:rPr>
              <a:t> </a:t>
            </a:r>
            <a:r>
              <a:rPr sz="1800" spc="90" dirty="0">
                <a:cs typeface="Arial"/>
              </a:rPr>
              <a:t>that</a:t>
            </a:r>
            <a:r>
              <a:rPr sz="1800" spc="-25" dirty="0">
                <a:cs typeface="Arial"/>
              </a:rPr>
              <a:t> </a:t>
            </a:r>
            <a:r>
              <a:rPr sz="1800" spc="-30" dirty="0">
                <a:cs typeface="Arial"/>
              </a:rPr>
              <a:t>accesses</a:t>
            </a:r>
            <a:r>
              <a:rPr sz="1800" spc="-25" dirty="0">
                <a:cs typeface="Arial"/>
              </a:rPr>
              <a:t> </a:t>
            </a:r>
            <a:r>
              <a:rPr sz="1800" spc="75" dirty="0">
                <a:cs typeface="Arial"/>
              </a:rPr>
              <a:t>the</a:t>
            </a:r>
            <a:r>
              <a:rPr sz="1800" spc="-25" dirty="0">
                <a:cs typeface="Arial"/>
              </a:rPr>
              <a:t> </a:t>
            </a:r>
            <a:r>
              <a:rPr sz="1800" spc="90" dirty="0">
                <a:cs typeface="Arial"/>
              </a:rPr>
              <a:t>method</a:t>
            </a:r>
            <a:r>
              <a:rPr sz="1800" spc="-30" dirty="0">
                <a:cs typeface="Arial"/>
              </a:rPr>
              <a:t> </a:t>
            </a:r>
            <a:r>
              <a:rPr sz="1800" spc="90" dirty="0">
                <a:cs typeface="Arial"/>
              </a:rPr>
              <a:t>that</a:t>
            </a:r>
            <a:r>
              <a:rPr sz="1800" spc="-25" dirty="0">
                <a:cs typeface="Arial"/>
              </a:rPr>
              <a:t> </a:t>
            </a:r>
            <a:r>
              <a:rPr sz="1800" spc="55" dirty="0">
                <a:cs typeface="Arial"/>
              </a:rPr>
              <a:t>you</a:t>
            </a:r>
            <a:r>
              <a:rPr sz="1800" spc="-30" dirty="0">
                <a:cs typeface="Arial"/>
              </a:rPr>
              <a:t> </a:t>
            </a:r>
            <a:r>
              <a:rPr sz="1800" spc="75" dirty="0">
                <a:cs typeface="Arial"/>
              </a:rPr>
              <a:t>want</a:t>
            </a:r>
            <a:r>
              <a:rPr sz="1800" spc="-25" dirty="0">
                <a:cs typeface="Arial"/>
              </a:rPr>
              <a:t> </a:t>
            </a:r>
            <a:r>
              <a:rPr sz="1800" spc="105" dirty="0">
                <a:cs typeface="Arial"/>
              </a:rPr>
              <a:t>to</a:t>
            </a:r>
            <a:r>
              <a:rPr sz="1800" spc="-25" dirty="0">
                <a:cs typeface="Arial"/>
              </a:rPr>
              <a:t> </a:t>
            </a:r>
            <a:r>
              <a:rPr sz="1800" dirty="0">
                <a:cs typeface="Arial"/>
              </a:rPr>
              <a:t>expose</a:t>
            </a:r>
            <a:r>
              <a:rPr sz="1800" spc="-25" dirty="0">
                <a:cs typeface="Arial"/>
              </a:rPr>
              <a:t> </a:t>
            </a:r>
            <a:r>
              <a:rPr sz="1800" dirty="0">
                <a:cs typeface="Arial"/>
              </a:rPr>
              <a:t>as</a:t>
            </a:r>
            <a:r>
              <a:rPr sz="1800" spc="-25" dirty="0">
                <a:cs typeface="Arial"/>
              </a:rPr>
              <a:t> </a:t>
            </a:r>
            <a:r>
              <a:rPr sz="1800" dirty="0">
                <a:cs typeface="Arial"/>
              </a:rPr>
              <a:t>a</a:t>
            </a:r>
            <a:r>
              <a:rPr sz="1800" spc="-25" dirty="0">
                <a:cs typeface="Arial"/>
              </a:rPr>
              <a:t> </a:t>
            </a:r>
            <a:r>
              <a:rPr sz="1800" spc="45" dirty="0">
                <a:cs typeface="Arial"/>
              </a:rPr>
              <a:t>public </a:t>
            </a:r>
            <a:r>
              <a:rPr sz="1800" dirty="0">
                <a:cs typeface="Arial"/>
              </a:rPr>
              <a:t>static</a:t>
            </a:r>
            <a:r>
              <a:rPr sz="1800" spc="15" dirty="0">
                <a:cs typeface="Arial"/>
              </a:rPr>
              <a:t> </a:t>
            </a:r>
            <a:r>
              <a:rPr sz="1800" spc="90" dirty="0">
                <a:cs typeface="Arial"/>
              </a:rPr>
              <a:t>method</a:t>
            </a:r>
            <a:r>
              <a:rPr sz="1800" spc="15" dirty="0">
                <a:cs typeface="Arial"/>
              </a:rPr>
              <a:t> </a:t>
            </a:r>
            <a:r>
              <a:rPr sz="1800" spc="90" dirty="0">
                <a:cs typeface="Arial"/>
              </a:rPr>
              <a:t>of</a:t>
            </a:r>
            <a:r>
              <a:rPr sz="1800" spc="15" dirty="0">
                <a:cs typeface="Arial"/>
              </a:rPr>
              <a:t> </a:t>
            </a:r>
            <a:r>
              <a:rPr sz="1800" spc="75" dirty="0">
                <a:cs typeface="Arial"/>
              </a:rPr>
              <a:t>the</a:t>
            </a:r>
            <a:r>
              <a:rPr sz="1800" spc="20" dirty="0">
                <a:cs typeface="Arial"/>
              </a:rPr>
              <a:t> </a:t>
            </a:r>
            <a:r>
              <a:rPr sz="1800" spc="-10" dirty="0">
                <a:cs typeface="Arial"/>
              </a:rPr>
              <a:t>class.</a:t>
            </a:r>
            <a:endParaRPr sz="1800" dirty="0">
              <a:cs typeface="Arial"/>
            </a:endParaRPr>
          </a:p>
          <a:p>
            <a:pPr marL="469900" marR="5080" indent="-420370">
              <a:lnSpc>
                <a:spcPct val="114599"/>
              </a:lnSpc>
              <a:buAutoNum type="arabicPeriod"/>
              <a:tabLst>
                <a:tab pos="469265" algn="l"/>
                <a:tab pos="469900" algn="l"/>
              </a:tabLst>
            </a:pPr>
            <a:r>
              <a:rPr sz="1800" dirty="0">
                <a:cs typeface="Arial"/>
              </a:rPr>
              <a:t>Extract</a:t>
            </a:r>
            <a:r>
              <a:rPr sz="1800" spc="25" dirty="0">
                <a:cs typeface="Arial"/>
              </a:rPr>
              <a:t> </a:t>
            </a:r>
            <a:r>
              <a:rPr sz="1800" spc="75" dirty="0">
                <a:cs typeface="Arial"/>
              </a:rPr>
              <a:t>the</a:t>
            </a:r>
            <a:r>
              <a:rPr sz="1800" spc="25" dirty="0">
                <a:cs typeface="Arial"/>
              </a:rPr>
              <a:t> </a:t>
            </a:r>
            <a:r>
              <a:rPr sz="1800" spc="65" dirty="0">
                <a:cs typeface="Arial"/>
              </a:rPr>
              <a:t>body</a:t>
            </a:r>
            <a:r>
              <a:rPr sz="1800" spc="20" dirty="0">
                <a:cs typeface="Arial"/>
              </a:rPr>
              <a:t> </a:t>
            </a:r>
            <a:r>
              <a:rPr sz="1800" spc="90" dirty="0">
                <a:cs typeface="Arial"/>
              </a:rPr>
              <a:t>of</a:t>
            </a:r>
            <a:r>
              <a:rPr sz="1800" spc="25" dirty="0">
                <a:cs typeface="Arial"/>
              </a:rPr>
              <a:t> </a:t>
            </a:r>
            <a:r>
              <a:rPr sz="1800" spc="75" dirty="0">
                <a:cs typeface="Arial"/>
              </a:rPr>
              <a:t>the</a:t>
            </a:r>
            <a:r>
              <a:rPr sz="1800" spc="25" dirty="0">
                <a:cs typeface="Arial"/>
              </a:rPr>
              <a:t> </a:t>
            </a:r>
            <a:r>
              <a:rPr sz="1800" spc="90" dirty="0">
                <a:cs typeface="Arial"/>
              </a:rPr>
              <a:t>method</a:t>
            </a:r>
            <a:r>
              <a:rPr sz="1800" spc="20" dirty="0">
                <a:cs typeface="Arial"/>
              </a:rPr>
              <a:t> </a:t>
            </a:r>
            <a:r>
              <a:rPr sz="1800" spc="105" dirty="0">
                <a:cs typeface="Arial"/>
              </a:rPr>
              <a:t>to</a:t>
            </a:r>
            <a:r>
              <a:rPr sz="1800" spc="30" dirty="0">
                <a:cs typeface="Arial"/>
              </a:rPr>
              <a:t> </a:t>
            </a:r>
            <a:r>
              <a:rPr sz="1800" dirty="0">
                <a:cs typeface="Arial"/>
              </a:rPr>
              <a:t>a</a:t>
            </a:r>
            <a:r>
              <a:rPr sz="1800" spc="25" dirty="0">
                <a:cs typeface="Arial"/>
              </a:rPr>
              <a:t> </a:t>
            </a:r>
            <a:r>
              <a:rPr sz="1800" dirty="0">
                <a:cs typeface="Arial"/>
              </a:rPr>
              <a:t>static</a:t>
            </a:r>
            <a:r>
              <a:rPr sz="1800" spc="25" dirty="0">
                <a:cs typeface="Arial"/>
              </a:rPr>
              <a:t> </a:t>
            </a:r>
            <a:r>
              <a:rPr sz="1800" spc="75" dirty="0">
                <a:cs typeface="Arial"/>
              </a:rPr>
              <a:t>method.</a:t>
            </a:r>
            <a:r>
              <a:rPr sz="1800" spc="30" dirty="0">
                <a:cs typeface="Arial"/>
              </a:rPr>
              <a:t> </a:t>
            </a:r>
            <a:r>
              <a:rPr sz="1800" dirty="0">
                <a:cs typeface="Arial"/>
              </a:rPr>
              <a:t>Remember</a:t>
            </a:r>
            <a:r>
              <a:rPr sz="1800" spc="25" dirty="0">
                <a:cs typeface="Arial"/>
              </a:rPr>
              <a:t> </a:t>
            </a:r>
            <a:r>
              <a:rPr sz="1800" spc="105" dirty="0">
                <a:cs typeface="Arial"/>
              </a:rPr>
              <a:t>to</a:t>
            </a:r>
            <a:r>
              <a:rPr sz="1800" spc="25" dirty="0">
                <a:cs typeface="Arial"/>
              </a:rPr>
              <a:t> </a:t>
            </a:r>
            <a:r>
              <a:rPr sz="1800" spc="-10" dirty="0">
                <a:cs typeface="Arial"/>
              </a:rPr>
              <a:t>Preserve </a:t>
            </a:r>
            <a:r>
              <a:rPr sz="1800" dirty="0">
                <a:cs typeface="Arial"/>
              </a:rPr>
              <a:t>Signatures.</a:t>
            </a:r>
            <a:r>
              <a:rPr sz="1800" spc="-10" dirty="0">
                <a:cs typeface="Arial"/>
              </a:rPr>
              <a:t> </a:t>
            </a:r>
            <a:r>
              <a:rPr sz="1800" dirty="0">
                <a:cs typeface="Arial"/>
              </a:rPr>
              <a:t>You’ll</a:t>
            </a:r>
            <a:r>
              <a:rPr sz="1800" spc="-10" dirty="0">
                <a:cs typeface="Arial"/>
              </a:rPr>
              <a:t> </a:t>
            </a:r>
            <a:r>
              <a:rPr sz="1800" dirty="0">
                <a:cs typeface="Arial"/>
              </a:rPr>
              <a:t>have</a:t>
            </a:r>
            <a:r>
              <a:rPr sz="1800" spc="-10" dirty="0">
                <a:cs typeface="Arial"/>
              </a:rPr>
              <a:t> </a:t>
            </a:r>
            <a:r>
              <a:rPr sz="1800" spc="105" dirty="0">
                <a:cs typeface="Arial"/>
              </a:rPr>
              <a:t>to</a:t>
            </a:r>
            <a:r>
              <a:rPr sz="1800" spc="-5" dirty="0">
                <a:cs typeface="Arial"/>
              </a:rPr>
              <a:t> </a:t>
            </a:r>
            <a:r>
              <a:rPr sz="1800" dirty="0">
                <a:cs typeface="Arial"/>
              </a:rPr>
              <a:t>use</a:t>
            </a:r>
            <a:r>
              <a:rPr sz="1800" spc="-10" dirty="0">
                <a:cs typeface="Arial"/>
              </a:rPr>
              <a:t> </a:t>
            </a:r>
            <a:r>
              <a:rPr sz="1800" dirty="0">
                <a:cs typeface="Arial"/>
              </a:rPr>
              <a:t>a</a:t>
            </a:r>
            <a:r>
              <a:rPr sz="1800" spc="-5" dirty="0">
                <a:cs typeface="Arial"/>
              </a:rPr>
              <a:t> </a:t>
            </a:r>
            <a:r>
              <a:rPr sz="1800" spc="75" dirty="0">
                <a:cs typeface="Arial"/>
              </a:rPr>
              <a:t>different</a:t>
            </a:r>
            <a:r>
              <a:rPr sz="1800" spc="-5" dirty="0">
                <a:cs typeface="Arial"/>
              </a:rPr>
              <a:t> </a:t>
            </a:r>
            <a:r>
              <a:rPr sz="1800" spc="65" dirty="0">
                <a:cs typeface="Arial"/>
              </a:rPr>
              <a:t>name</a:t>
            </a:r>
            <a:r>
              <a:rPr sz="1800" spc="-10" dirty="0">
                <a:cs typeface="Arial"/>
              </a:rPr>
              <a:t> </a:t>
            </a:r>
            <a:r>
              <a:rPr sz="1800" spc="100" dirty="0">
                <a:cs typeface="Arial"/>
              </a:rPr>
              <a:t>for</a:t>
            </a:r>
            <a:r>
              <a:rPr sz="1800" spc="-5" dirty="0">
                <a:cs typeface="Arial"/>
              </a:rPr>
              <a:t> </a:t>
            </a:r>
            <a:r>
              <a:rPr sz="1800" spc="75" dirty="0">
                <a:cs typeface="Arial"/>
              </a:rPr>
              <a:t>the</a:t>
            </a:r>
            <a:r>
              <a:rPr sz="1800" spc="-10" dirty="0">
                <a:cs typeface="Arial"/>
              </a:rPr>
              <a:t> </a:t>
            </a:r>
            <a:r>
              <a:rPr sz="1800" spc="75" dirty="0">
                <a:cs typeface="Arial"/>
              </a:rPr>
              <a:t>method.</a:t>
            </a:r>
            <a:r>
              <a:rPr sz="1800" spc="-5" dirty="0">
                <a:cs typeface="Arial"/>
              </a:rPr>
              <a:t> </a:t>
            </a:r>
            <a:r>
              <a:rPr sz="1800" spc="60" dirty="0">
                <a:cs typeface="Arial"/>
              </a:rPr>
              <a:t>Often</a:t>
            </a:r>
            <a:r>
              <a:rPr sz="1800" spc="-15" dirty="0">
                <a:cs typeface="Arial"/>
              </a:rPr>
              <a:t> </a:t>
            </a:r>
            <a:r>
              <a:rPr sz="1800" spc="30" dirty="0">
                <a:cs typeface="Arial"/>
              </a:rPr>
              <a:t>you </a:t>
            </a:r>
            <a:r>
              <a:rPr sz="1800" dirty="0">
                <a:cs typeface="Arial"/>
              </a:rPr>
              <a:t>can</a:t>
            </a:r>
            <a:r>
              <a:rPr sz="1800" spc="-10" dirty="0">
                <a:cs typeface="Arial"/>
              </a:rPr>
              <a:t> </a:t>
            </a:r>
            <a:r>
              <a:rPr sz="1800" dirty="0">
                <a:cs typeface="Arial"/>
              </a:rPr>
              <a:t>use</a:t>
            </a:r>
            <a:r>
              <a:rPr sz="1800" spc="-5" dirty="0">
                <a:cs typeface="Arial"/>
              </a:rPr>
              <a:t> </a:t>
            </a:r>
            <a:r>
              <a:rPr sz="1800" spc="75" dirty="0">
                <a:cs typeface="Arial"/>
              </a:rPr>
              <a:t>the</a:t>
            </a:r>
            <a:r>
              <a:rPr sz="1800" spc="-5" dirty="0">
                <a:cs typeface="Arial"/>
              </a:rPr>
              <a:t> </a:t>
            </a:r>
            <a:r>
              <a:rPr sz="1800" dirty="0">
                <a:cs typeface="Arial"/>
              </a:rPr>
              <a:t>names </a:t>
            </a:r>
            <a:r>
              <a:rPr sz="1800" spc="90" dirty="0">
                <a:cs typeface="Arial"/>
              </a:rPr>
              <a:t>of</a:t>
            </a:r>
            <a:r>
              <a:rPr sz="1800" spc="-10" dirty="0">
                <a:cs typeface="Arial"/>
              </a:rPr>
              <a:t> </a:t>
            </a:r>
            <a:r>
              <a:rPr sz="1800" spc="50" dirty="0">
                <a:cs typeface="Arial"/>
              </a:rPr>
              <a:t>parameters</a:t>
            </a:r>
            <a:r>
              <a:rPr sz="1800" spc="-5" dirty="0">
                <a:cs typeface="Arial"/>
              </a:rPr>
              <a:t> </a:t>
            </a:r>
            <a:r>
              <a:rPr sz="1800" spc="105" dirty="0">
                <a:cs typeface="Arial"/>
              </a:rPr>
              <a:t>to</a:t>
            </a:r>
            <a:r>
              <a:rPr sz="1800" spc="-5" dirty="0">
                <a:cs typeface="Arial"/>
              </a:rPr>
              <a:t> </a:t>
            </a:r>
            <a:r>
              <a:rPr sz="1800" spc="55" dirty="0">
                <a:cs typeface="Arial"/>
              </a:rPr>
              <a:t>help</a:t>
            </a:r>
            <a:r>
              <a:rPr sz="1800" spc="-5" dirty="0">
                <a:cs typeface="Arial"/>
              </a:rPr>
              <a:t> </a:t>
            </a:r>
            <a:r>
              <a:rPr sz="1800" spc="55" dirty="0">
                <a:cs typeface="Arial"/>
              </a:rPr>
              <a:t>you</a:t>
            </a:r>
            <a:r>
              <a:rPr sz="1800" spc="-10" dirty="0">
                <a:cs typeface="Arial"/>
              </a:rPr>
              <a:t> </a:t>
            </a:r>
            <a:r>
              <a:rPr sz="1800" spc="50" dirty="0">
                <a:cs typeface="Arial"/>
              </a:rPr>
              <a:t>come</a:t>
            </a:r>
            <a:r>
              <a:rPr sz="1800" spc="-5" dirty="0">
                <a:cs typeface="Arial"/>
              </a:rPr>
              <a:t> </a:t>
            </a:r>
            <a:r>
              <a:rPr sz="1800" spc="95" dirty="0">
                <a:cs typeface="Arial"/>
              </a:rPr>
              <a:t>up</a:t>
            </a:r>
            <a:r>
              <a:rPr sz="1800" spc="-10" dirty="0">
                <a:cs typeface="Arial"/>
              </a:rPr>
              <a:t> </a:t>
            </a:r>
            <a:r>
              <a:rPr sz="1800" spc="90" dirty="0">
                <a:cs typeface="Arial"/>
              </a:rPr>
              <a:t>with</a:t>
            </a:r>
            <a:r>
              <a:rPr sz="1800" spc="-5" dirty="0">
                <a:cs typeface="Arial"/>
              </a:rPr>
              <a:t> </a:t>
            </a:r>
            <a:r>
              <a:rPr sz="1800" dirty="0">
                <a:cs typeface="Arial"/>
              </a:rPr>
              <a:t>a</a:t>
            </a:r>
            <a:r>
              <a:rPr sz="1800" spc="-5" dirty="0">
                <a:cs typeface="Arial"/>
              </a:rPr>
              <a:t> </a:t>
            </a:r>
            <a:r>
              <a:rPr sz="1800" spc="35" dirty="0">
                <a:cs typeface="Arial"/>
              </a:rPr>
              <a:t>new</a:t>
            </a:r>
            <a:r>
              <a:rPr sz="1800" spc="500" dirty="0">
                <a:cs typeface="Arial"/>
              </a:rPr>
              <a:t> </a:t>
            </a:r>
            <a:r>
              <a:rPr sz="1800" spc="90" dirty="0">
                <a:cs typeface="Arial"/>
              </a:rPr>
              <a:t>method</a:t>
            </a:r>
            <a:r>
              <a:rPr sz="1800" spc="-20" dirty="0">
                <a:cs typeface="Arial"/>
              </a:rPr>
              <a:t> name.</a:t>
            </a:r>
            <a:endParaRPr sz="1800" dirty="0">
              <a:cs typeface="Arial"/>
            </a:endParaRPr>
          </a:p>
          <a:p>
            <a:pPr marL="469900" indent="-420370">
              <a:lnSpc>
                <a:spcPct val="100000"/>
              </a:lnSpc>
              <a:spcBef>
                <a:spcPts val="315"/>
              </a:spcBef>
              <a:buAutoNum type="arabicPeriod"/>
              <a:tabLst>
                <a:tab pos="469265" algn="l"/>
                <a:tab pos="469900" algn="l"/>
              </a:tabLst>
            </a:pPr>
            <a:r>
              <a:rPr sz="1800" spc="-10" dirty="0">
                <a:cs typeface="Arial"/>
              </a:rPr>
              <a:t>Compile.</a:t>
            </a:r>
            <a:endParaRPr sz="1800" dirty="0">
              <a:cs typeface="Arial"/>
            </a:endParaRPr>
          </a:p>
          <a:p>
            <a:pPr marL="469900" marR="137160" indent="-420370">
              <a:lnSpc>
                <a:spcPct val="114599"/>
              </a:lnSpc>
              <a:buAutoNum type="arabicPeriod"/>
              <a:tabLst>
                <a:tab pos="469265" algn="l"/>
                <a:tab pos="469900" algn="l"/>
              </a:tabLst>
            </a:pPr>
            <a:r>
              <a:rPr sz="1800" spc="50" dirty="0">
                <a:cs typeface="Arial"/>
              </a:rPr>
              <a:t>If</a:t>
            </a:r>
            <a:r>
              <a:rPr sz="1800" spc="5" dirty="0">
                <a:cs typeface="Arial"/>
              </a:rPr>
              <a:t> </a:t>
            </a:r>
            <a:r>
              <a:rPr sz="1800" spc="70" dirty="0">
                <a:cs typeface="Arial"/>
              </a:rPr>
              <a:t>there</a:t>
            </a:r>
            <a:r>
              <a:rPr sz="1800" spc="10" dirty="0">
                <a:cs typeface="Arial"/>
              </a:rPr>
              <a:t> </a:t>
            </a:r>
            <a:r>
              <a:rPr sz="1800" dirty="0">
                <a:cs typeface="Arial"/>
              </a:rPr>
              <a:t>are</a:t>
            </a:r>
            <a:r>
              <a:rPr sz="1800" spc="10" dirty="0">
                <a:cs typeface="Arial"/>
              </a:rPr>
              <a:t> </a:t>
            </a:r>
            <a:r>
              <a:rPr sz="1800" spc="65" dirty="0">
                <a:cs typeface="Arial"/>
              </a:rPr>
              <a:t>errors</a:t>
            </a:r>
            <a:r>
              <a:rPr sz="1800" spc="10" dirty="0">
                <a:cs typeface="Arial"/>
              </a:rPr>
              <a:t> </a:t>
            </a:r>
            <a:r>
              <a:rPr sz="1800" spc="55" dirty="0">
                <a:cs typeface="Arial"/>
              </a:rPr>
              <a:t>related</a:t>
            </a:r>
            <a:r>
              <a:rPr sz="1800" spc="5" dirty="0">
                <a:cs typeface="Arial"/>
              </a:rPr>
              <a:t> </a:t>
            </a:r>
            <a:r>
              <a:rPr sz="1800" spc="105" dirty="0">
                <a:cs typeface="Arial"/>
              </a:rPr>
              <a:t>to</a:t>
            </a:r>
            <a:r>
              <a:rPr sz="1800" spc="15" dirty="0">
                <a:cs typeface="Arial"/>
              </a:rPr>
              <a:t> </a:t>
            </a:r>
            <a:r>
              <a:rPr sz="1800" dirty="0">
                <a:cs typeface="Arial"/>
              </a:rPr>
              <a:t>accessing</a:t>
            </a:r>
            <a:r>
              <a:rPr sz="1800" spc="5" dirty="0">
                <a:cs typeface="Arial"/>
              </a:rPr>
              <a:t> </a:t>
            </a:r>
            <a:r>
              <a:rPr sz="1800" dirty="0">
                <a:cs typeface="Arial"/>
              </a:rPr>
              <a:t>instance</a:t>
            </a:r>
            <a:r>
              <a:rPr sz="1800" spc="10" dirty="0">
                <a:cs typeface="Arial"/>
              </a:rPr>
              <a:t> </a:t>
            </a:r>
            <a:r>
              <a:rPr sz="1800" spc="50" dirty="0">
                <a:cs typeface="Arial"/>
              </a:rPr>
              <a:t>data</a:t>
            </a:r>
            <a:r>
              <a:rPr sz="1800" spc="10" dirty="0">
                <a:cs typeface="Arial"/>
              </a:rPr>
              <a:t> </a:t>
            </a:r>
            <a:r>
              <a:rPr sz="1800" spc="100" dirty="0">
                <a:cs typeface="Arial"/>
              </a:rPr>
              <a:t>or</a:t>
            </a:r>
            <a:r>
              <a:rPr sz="1800" spc="10" dirty="0">
                <a:cs typeface="Arial"/>
              </a:rPr>
              <a:t> </a:t>
            </a:r>
            <a:r>
              <a:rPr sz="1800" spc="50" dirty="0">
                <a:cs typeface="Arial"/>
              </a:rPr>
              <a:t>methods,</a:t>
            </a:r>
            <a:r>
              <a:rPr sz="1800" spc="15" dirty="0">
                <a:cs typeface="Arial"/>
              </a:rPr>
              <a:t> </a:t>
            </a:r>
            <a:r>
              <a:rPr sz="1800" dirty="0">
                <a:cs typeface="Arial"/>
              </a:rPr>
              <a:t>take</a:t>
            </a:r>
            <a:r>
              <a:rPr sz="1800" spc="10" dirty="0">
                <a:cs typeface="Arial"/>
              </a:rPr>
              <a:t> </a:t>
            </a:r>
            <a:r>
              <a:rPr sz="1800" spc="-50" dirty="0">
                <a:cs typeface="Arial"/>
              </a:rPr>
              <a:t>a </a:t>
            </a:r>
            <a:r>
              <a:rPr sz="1800" spc="60" dirty="0">
                <a:cs typeface="Arial"/>
              </a:rPr>
              <a:t>look</a:t>
            </a:r>
            <a:r>
              <a:rPr sz="1800" spc="10" dirty="0">
                <a:cs typeface="Arial"/>
              </a:rPr>
              <a:t> </a:t>
            </a:r>
            <a:r>
              <a:rPr sz="1800" spc="65" dirty="0">
                <a:cs typeface="Arial"/>
              </a:rPr>
              <a:t>at</a:t>
            </a:r>
            <a:r>
              <a:rPr sz="1800" spc="15" dirty="0">
                <a:cs typeface="Arial"/>
              </a:rPr>
              <a:t> </a:t>
            </a:r>
            <a:r>
              <a:rPr sz="1800" spc="50" dirty="0">
                <a:cs typeface="Arial"/>
              </a:rPr>
              <a:t>those</a:t>
            </a:r>
            <a:r>
              <a:rPr sz="1800" spc="15" dirty="0">
                <a:cs typeface="Arial"/>
              </a:rPr>
              <a:t> </a:t>
            </a:r>
            <a:r>
              <a:rPr sz="1800" dirty="0">
                <a:cs typeface="Arial"/>
              </a:rPr>
              <a:t>features</a:t>
            </a:r>
            <a:r>
              <a:rPr sz="1800" spc="15" dirty="0">
                <a:cs typeface="Arial"/>
              </a:rPr>
              <a:t> </a:t>
            </a:r>
            <a:r>
              <a:rPr sz="1800" spc="60" dirty="0">
                <a:cs typeface="Arial"/>
              </a:rPr>
              <a:t>and</a:t>
            </a:r>
            <a:r>
              <a:rPr sz="1800" spc="10" dirty="0">
                <a:cs typeface="Arial"/>
              </a:rPr>
              <a:t> </a:t>
            </a:r>
            <a:r>
              <a:rPr sz="1800" dirty="0">
                <a:cs typeface="Arial"/>
              </a:rPr>
              <a:t>see</a:t>
            </a:r>
            <a:r>
              <a:rPr sz="1800" spc="20" dirty="0">
                <a:cs typeface="Arial"/>
              </a:rPr>
              <a:t> </a:t>
            </a:r>
            <a:r>
              <a:rPr sz="1800" spc="75" dirty="0">
                <a:cs typeface="Arial"/>
              </a:rPr>
              <a:t>if</a:t>
            </a:r>
            <a:r>
              <a:rPr sz="1800" spc="10" dirty="0">
                <a:cs typeface="Arial"/>
              </a:rPr>
              <a:t> </a:t>
            </a:r>
            <a:r>
              <a:rPr sz="1800" spc="55" dirty="0">
                <a:cs typeface="Arial"/>
              </a:rPr>
              <a:t>they</a:t>
            </a:r>
            <a:r>
              <a:rPr sz="1800" spc="10" dirty="0">
                <a:cs typeface="Arial"/>
              </a:rPr>
              <a:t> </a:t>
            </a:r>
            <a:r>
              <a:rPr sz="1800" dirty="0">
                <a:cs typeface="Arial"/>
              </a:rPr>
              <a:t>can</a:t>
            </a:r>
            <a:r>
              <a:rPr sz="1800" spc="10" dirty="0">
                <a:cs typeface="Arial"/>
              </a:rPr>
              <a:t> </a:t>
            </a:r>
            <a:r>
              <a:rPr sz="1800" dirty="0">
                <a:cs typeface="Arial"/>
              </a:rPr>
              <a:t>be</a:t>
            </a:r>
            <a:r>
              <a:rPr sz="1800" spc="15" dirty="0">
                <a:cs typeface="Arial"/>
              </a:rPr>
              <a:t> </a:t>
            </a:r>
            <a:r>
              <a:rPr sz="1800" spc="55" dirty="0">
                <a:cs typeface="Arial"/>
              </a:rPr>
              <a:t>made</a:t>
            </a:r>
            <a:r>
              <a:rPr sz="1800" spc="15" dirty="0">
                <a:cs typeface="Arial"/>
              </a:rPr>
              <a:t> </a:t>
            </a:r>
            <a:r>
              <a:rPr sz="1800" dirty="0">
                <a:cs typeface="Arial"/>
              </a:rPr>
              <a:t>static</a:t>
            </a:r>
            <a:r>
              <a:rPr sz="1800" spc="15" dirty="0">
                <a:cs typeface="Arial"/>
              </a:rPr>
              <a:t> </a:t>
            </a:r>
            <a:r>
              <a:rPr sz="1800" dirty="0">
                <a:cs typeface="Arial"/>
              </a:rPr>
              <a:t>also.</a:t>
            </a:r>
            <a:r>
              <a:rPr sz="1800" spc="20" dirty="0">
                <a:cs typeface="Arial"/>
              </a:rPr>
              <a:t> </a:t>
            </a:r>
            <a:r>
              <a:rPr sz="1800" spc="50" dirty="0">
                <a:cs typeface="Arial"/>
              </a:rPr>
              <a:t>If</a:t>
            </a:r>
            <a:r>
              <a:rPr sz="1800" spc="10" dirty="0">
                <a:cs typeface="Arial"/>
              </a:rPr>
              <a:t> </a:t>
            </a:r>
            <a:r>
              <a:rPr sz="1800" spc="55" dirty="0">
                <a:cs typeface="Arial"/>
              </a:rPr>
              <a:t>they</a:t>
            </a:r>
            <a:r>
              <a:rPr sz="1800" spc="10" dirty="0">
                <a:cs typeface="Arial"/>
              </a:rPr>
              <a:t> </a:t>
            </a:r>
            <a:r>
              <a:rPr sz="1800" spc="-20" dirty="0">
                <a:cs typeface="Arial"/>
              </a:rPr>
              <a:t>can, </a:t>
            </a:r>
            <a:r>
              <a:rPr sz="1800" dirty="0">
                <a:cs typeface="Arial"/>
              </a:rPr>
              <a:t>make</a:t>
            </a:r>
            <a:r>
              <a:rPr sz="1800" spc="40" dirty="0">
                <a:cs typeface="Arial"/>
              </a:rPr>
              <a:t> </a:t>
            </a:r>
            <a:r>
              <a:rPr sz="1800" spc="100" dirty="0">
                <a:cs typeface="Arial"/>
              </a:rPr>
              <a:t>them</a:t>
            </a:r>
            <a:r>
              <a:rPr sz="1800" spc="40" dirty="0">
                <a:cs typeface="Arial"/>
              </a:rPr>
              <a:t> </a:t>
            </a:r>
            <a:r>
              <a:rPr sz="1800" dirty="0">
                <a:cs typeface="Arial"/>
              </a:rPr>
              <a:t>static</a:t>
            </a:r>
            <a:r>
              <a:rPr sz="1800" spc="45" dirty="0">
                <a:cs typeface="Arial"/>
              </a:rPr>
              <a:t> </a:t>
            </a:r>
            <a:r>
              <a:rPr sz="1800" dirty="0">
                <a:cs typeface="Arial"/>
              </a:rPr>
              <a:t>so</a:t>
            </a:r>
            <a:r>
              <a:rPr sz="1800" spc="40" dirty="0">
                <a:cs typeface="Arial"/>
              </a:rPr>
              <a:t> </a:t>
            </a:r>
            <a:r>
              <a:rPr sz="1800" spc="90" dirty="0">
                <a:cs typeface="Arial"/>
              </a:rPr>
              <a:t>that</a:t>
            </a:r>
            <a:r>
              <a:rPr sz="1800" spc="40" dirty="0">
                <a:cs typeface="Arial"/>
              </a:rPr>
              <a:t> </a:t>
            </a:r>
            <a:r>
              <a:rPr sz="1800" spc="75" dirty="0">
                <a:cs typeface="Arial"/>
              </a:rPr>
              <a:t>the</a:t>
            </a:r>
            <a:r>
              <a:rPr sz="1800" spc="45" dirty="0">
                <a:cs typeface="Arial"/>
              </a:rPr>
              <a:t> </a:t>
            </a:r>
            <a:r>
              <a:rPr sz="1800" dirty="0">
                <a:cs typeface="Arial"/>
              </a:rPr>
              <a:t>system</a:t>
            </a:r>
            <a:r>
              <a:rPr sz="1800" spc="40" dirty="0">
                <a:cs typeface="Arial"/>
              </a:rPr>
              <a:t> </a:t>
            </a:r>
            <a:r>
              <a:rPr sz="1800" spc="55" dirty="0">
                <a:cs typeface="Arial"/>
              </a:rPr>
              <a:t>will</a:t>
            </a:r>
            <a:r>
              <a:rPr sz="1800" spc="35" dirty="0">
                <a:cs typeface="Arial"/>
              </a:rPr>
              <a:t> </a:t>
            </a:r>
            <a:r>
              <a:rPr sz="1800" spc="-10" dirty="0">
                <a:cs typeface="Arial"/>
              </a:rPr>
              <a:t>compile.</a:t>
            </a:r>
            <a:endParaRPr sz="1800" dirty="0">
              <a:cs typeface="Arial"/>
            </a:endParaRPr>
          </a:p>
        </p:txBody>
      </p:sp>
      <p:sp>
        <p:nvSpPr>
          <p:cNvPr id="5" name="TextBox 4">
            <a:extLst>
              <a:ext uri="{FF2B5EF4-FFF2-40B4-BE49-F238E27FC236}">
                <a16:creationId xmlns:a16="http://schemas.microsoft.com/office/drawing/2014/main" id="{185855DF-C9C1-4DF4-B556-CDCA4C18C92F}"/>
              </a:ext>
            </a:extLst>
          </p:cNvPr>
          <p:cNvSpPr txBox="1"/>
          <p:nvPr/>
        </p:nvSpPr>
        <p:spPr>
          <a:xfrm>
            <a:off x="762000" y="571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b="1" dirty="0">
                <a:solidFill>
                  <a:srgbClr val="000000"/>
                </a:solidFill>
                <a:latin typeface="Tenorite"/>
              </a:rPr>
              <a:t>Expose Static Method</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4800" y="1178877"/>
            <a:ext cx="8280400" cy="2785745"/>
          </a:xfrm>
          <a:prstGeom prst="rect">
            <a:avLst/>
          </a:prstGeom>
        </p:spPr>
        <p:txBody>
          <a:bodyPr vert="horz" wrap="square" lIns="0" tIns="12700" rIns="0" bIns="0" rtlCol="0">
            <a:spAutoFit/>
          </a:bodyPr>
          <a:lstStyle/>
          <a:p>
            <a:pPr marL="12700">
              <a:lnSpc>
                <a:spcPct val="100000"/>
              </a:lnSpc>
              <a:spcBef>
                <a:spcPts val="100"/>
              </a:spcBef>
            </a:pPr>
            <a:r>
              <a:rPr sz="1800" dirty="0">
                <a:cs typeface="Arial"/>
              </a:rPr>
              <a:t>To</a:t>
            </a:r>
            <a:r>
              <a:rPr sz="1800" spc="65" dirty="0">
                <a:cs typeface="Arial"/>
              </a:rPr>
              <a:t> </a:t>
            </a:r>
            <a:r>
              <a:rPr sz="1800" dirty="0">
                <a:cs typeface="Arial"/>
              </a:rPr>
              <a:t>Extract</a:t>
            </a:r>
            <a:r>
              <a:rPr sz="1800" spc="65" dirty="0">
                <a:cs typeface="Arial"/>
              </a:rPr>
              <a:t> </a:t>
            </a:r>
            <a:r>
              <a:rPr sz="1800" spc="60" dirty="0">
                <a:cs typeface="Arial"/>
              </a:rPr>
              <a:t>and </a:t>
            </a:r>
            <a:r>
              <a:rPr sz="1800" dirty="0">
                <a:cs typeface="Arial"/>
              </a:rPr>
              <a:t>Override</a:t>
            </a:r>
            <a:r>
              <a:rPr sz="1800" spc="70" dirty="0">
                <a:cs typeface="Arial"/>
              </a:rPr>
              <a:t> </a:t>
            </a:r>
            <a:r>
              <a:rPr sz="1800" spc="-20" dirty="0">
                <a:cs typeface="Arial"/>
              </a:rPr>
              <a:t>Call,</a:t>
            </a:r>
            <a:r>
              <a:rPr sz="1800" spc="65" dirty="0">
                <a:cs typeface="Arial"/>
              </a:rPr>
              <a:t> </a:t>
            </a:r>
            <a:r>
              <a:rPr sz="1800" spc="70" dirty="0">
                <a:cs typeface="Arial"/>
              </a:rPr>
              <a:t>follow</a:t>
            </a:r>
            <a:r>
              <a:rPr sz="1800" spc="60" dirty="0">
                <a:cs typeface="Arial"/>
              </a:rPr>
              <a:t> </a:t>
            </a:r>
            <a:r>
              <a:rPr sz="1800" dirty="0">
                <a:cs typeface="Arial"/>
              </a:rPr>
              <a:t>these</a:t>
            </a:r>
            <a:r>
              <a:rPr sz="1800" spc="70" dirty="0">
                <a:cs typeface="Arial"/>
              </a:rPr>
              <a:t> </a:t>
            </a:r>
            <a:r>
              <a:rPr sz="1800" spc="-10" dirty="0">
                <a:cs typeface="Arial"/>
              </a:rPr>
              <a:t>steps:</a:t>
            </a:r>
            <a:endParaRPr sz="1800" dirty="0">
              <a:cs typeface="Arial"/>
            </a:endParaRPr>
          </a:p>
          <a:p>
            <a:pPr marL="12700" marR="5080">
              <a:lnSpc>
                <a:spcPct val="114599"/>
              </a:lnSpc>
              <a:spcBef>
                <a:spcPts val="1575"/>
              </a:spcBef>
              <a:buAutoNum type="arabicPeriod"/>
              <a:tabLst>
                <a:tab pos="263525" algn="l"/>
              </a:tabLst>
            </a:pPr>
            <a:r>
              <a:rPr lang="en-US" sz="1800" spc="55" dirty="0">
                <a:cs typeface="Arial"/>
              </a:rPr>
              <a:t> </a:t>
            </a:r>
            <a:r>
              <a:rPr sz="1800" spc="55" dirty="0">
                <a:cs typeface="Arial"/>
              </a:rPr>
              <a:t>Identify</a:t>
            </a:r>
            <a:r>
              <a:rPr sz="1800" spc="45" dirty="0">
                <a:cs typeface="Arial"/>
              </a:rPr>
              <a:t> </a:t>
            </a:r>
            <a:r>
              <a:rPr sz="1800" spc="75" dirty="0">
                <a:cs typeface="Arial"/>
              </a:rPr>
              <a:t>the</a:t>
            </a:r>
            <a:r>
              <a:rPr sz="1800" spc="55" dirty="0">
                <a:cs typeface="Arial"/>
              </a:rPr>
              <a:t> </a:t>
            </a:r>
            <a:r>
              <a:rPr sz="1800" dirty="0">
                <a:cs typeface="Arial"/>
              </a:rPr>
              <a:t>call</a:t>
            </a:r>
            <a:r>
              <a:rPr sz="1800" spc="50" dirty="0">
                <a:cs typeface="Arial"/>
              </a:rPr>
              <a:t> </a:t>
            </a:r>
            <a:r>
              <a:rPr sz="1800" spc="90" dirty="0">
                <a:cs typeface="Arial"/>
              </a:rPr>
              <a:t>that</a:t>
            </a:r>
            <a:r>
              <a:rPr sz="1800" spc="55" dirty="0">
                <a:cs typeface="Arial"/>
              </a:rPr>
              <a:t> you</a:t>
            </a:r>
            <a:r>
              <a:rPr sz="1800" spc="50" dirty="0">
                <a:cs typeface="Arial"/>
              </a:rPr>
              <a:t> </a:t>
            </a:r>
            <a:r>
              <a:rPr sz="1800" spc="75" dirty="0">
                <a:cs typeface="Arial"/>
              </a:rPr>
              <a:t>want</a:t>
            </a:r>
            <a:r>
              <a:rPr sz="1800" spc="55" dirty="0">
                <a:cs typeface="Arial"/>
              </a:rPr>
              <a:t> </a:t>
            </a:r>
            <a:r>
              <a:rPr sz="1800" spc="105" dirty="0">
                <a:cs typeface="Arial"/>
              </a:rPr>
              <a:t>to</a:t>
            </a:r>
            <a:r>
              <a:rPr sz="1800" spc="55" dirty="0">
                <a:cs typeface="Arial"/>
              </a:rPr>
              <a:t> </a:t>
            </a:r>
            <a:r>
              <a:rPr sz="1800" dirty="0">
                <a:cs typeface="Arial"/>
              </a:rPr>
              <a:t>extract.</a:t>
            </a:r>
            <a:r>
              <a:rPr sz="1800" spc="55" dirty="0">
                <a:cs typeface="Arial"/>
              </a:rPr>
              <a:t> </a:t>
            </a:r>
            <a:r>
              <a:rPr sz="1800" dirty="0">
                <a:cs typeface="Arial"/>
              </a:rPr>
              <a:t>Find</a:t>
            </a:r>
            <a:r>
              <a:rPr sz="1800" spc="45" dirty="0">
                <a:cs typeface="Arial"/>
              </a:rPr>
              <a:t> </a:t>
            </a:r>
            <a:r>
              <a:rPr sz="1800" spc="75" dirty="0">
                <a:cs typeface="Arial"/>
              </a:rPr>
              <a:t>the</a:t>
            </a:r>
            <a:r>
              <a:rPr sz="1800" spc="55" dirty="0">
                <a:cs typeface="Arial"/>
              </a:rPr>
              <a:t> </a:t>
            </a:r>
            <a:r>
              <a:rPr sz="1800" dirty="0">
                <a:cs typeface="Arial"/>
              </a:rPr>
              <a:t>declaration</a:t>
            </a:r>
            <a:r>
              <a:rPr sz="1800" spc="50" dirty="0">
                <a:cs typeface="Arial"/>
              </a:rPr>
              <a:t> </a:t>
            </a:r>
            <a:r>
              <a:rPr sz="1800" spc="90" dirty="0">
                <a:cs typeface="Arial"/>
              </a:rPr>
              <a:t>of</a:t>
            </a:r>
            <a:r>
              <a:rPr sz="1800" spc="50" dirty="0">
                <a:cs typeface="Arial"/>
              </a:rPr>
              <a:t> </a:t>
            </a:r>
            <a:r>
              <a:rPr sz="1800" dirty="0">
                <a:cs typeface="Arial"/>
              </a:rPr>
              <a:t>its</a:t>
            </a:r>
            <a:r>
              <a:rPr sz="1800" spc="55" dirty="0">
                <a:cs typeface="Arial"/>
              </a:rPr>
              <a:t> </a:t>
            </a:r>
            <a:r>
              <a:rPr sz="1800" spc="65" dirty="0">
                <a:cs typeface="Arial"/>
              </a:rPr>
              <a:t>method. </a:t>
            </a:r>
            <a:r>
              <a:rPr sz="1800" dirty="0">
                <a:cs typeface="Arial"/>
              </a:rPr>
              <a:t>Copy</a:t>
            </a:r>
            <a:r>
              <a:rPr sz="1800" spc="10" dirty="0">
                <a:cs typeface="Arial"/>
              </a:rPr>
              <a:t> </a:t>
            </a:r>
            <a:r>
              <a:rPr sz="1800" dirty="0">
                <a:cs typeface="Arial"/>
              </a:rPr>
              <a:t>its</a:t>
            </a:r>
            <a:r>
              <a:rPr sz="1800" spc="20" dirty="0">
                <a:cs typeface="Arial"/>
              </a:rPr>
              <a:t> </a:t>
            </a:r>
            <a:r>
              <a:rPr sz="1800" spc="90" dirty="0">
                <a:cs typeface="Arial"/>
              </a:rPr>
              <a:t>method</a:t>
            </a:r>
            <a:r>
              <a:rPr sz="1800" spc="15" dirty="0">
                <a:cs typeface="Arial"/>
              </a:rPr>
              <a:t> </a:t>
            </a:r>
            <a:r>
              <a:rPr sz="1800" spc="45" dirty="0">
                <a:cs typeface="Arial"/>
              </a:rPr>
              <a:t>signature</a:t>
            </a:r>
            <a:r>
              <a:rPr sz="1800" spc="20" dirty="0">
                <a:cs typeface="Arial"/>
              </a:rPr>
              <a:t> </a:t>
            </a:r>
            <a:r>
              <a:rPr sz="1800" dirty="0">
                <a:cs typeface="Arial"/>
              </a:rPr>
              <a:t>so</a:t>
            </a:r>
            <a:r>
              <a:rPr sz="1800" spc="20" dirty="0">
                <a:cs typeface="Arial"/>
              </a:rPr>
              <a:t> </a:t>
            </a:r>
            <a:r>
              <a:rPr sz="1800" spc="90" dirty="0">
                <a:cs typeface="Arial"/>
              </a:rPr>
              <a:t>that</a:t>
            </a:r>
            <a:r>
              <a:rPr sz="1800" spc="20" dirty="0">
                <a:cs typeface="Arial"/>
              </a:rPr>
              <a:t> </a:t>
            </a:r>
            <a:r>
              <a:rPr sz="1800" spc="55" dirty="0">
                <a:cs typeface="Arial"/>
              </a:rPr>
              <a:t>you</a:t>
            </a:r>
            <a:r>
              <a:rPr sz="1800" spc="15" dirty="0">
                <a:cs typeface="Arial"/>
              </a:rPr>
              <a:t> </a:t>
            </a:r>
            <a:r>
              <a:rPr sz="1800" dirty="0">
                <a:cs typeface="Arial"/>
              </a:rPr>
              <a:t>can</a:t>
            </a:r>
            <a:r>
              <a:rPr sz="1800" spc="15" dirty="0">
                <a:cs typeface="Arial"/>
              </a:rPr>
              <a:t> </a:t>
            </a:r>
            <a:r>
              <a:rPr sz="1800" dirty="0">
                <a:cs typeface="Arial"/>
              </a:rPr>
              <a:t>Preserve</a:t>
            </a:r>
            <a:r>
              <a:rPr sz="1800" spc="20" dirty="0">
                <a:cs typeface="Arial"/>
              </a:rPr>
              <a:t> </a:t>
            </a:r>
            <a:r>
              <a:rPr sz="1800" dirty="0">
                <a:cs typeface="Arial"/>
              </a:rPr>
              <a:t>Signatures</a:t>
            </a:r>
            <a:r>
              <a:rPr sz="1800" spc="20" dirty="0">
                <a:cs typeface="Arial"/>
              </a:rPr>
              <a:t> </a:t>
            </a:r>
            <a:r>
              <a:rPr sz="1800" spc="-10" dirty="0">
                <a:cs typeface="Arial"/>
              </a:rPr>
              <a:t>(312).</a:t>
            </a:r>
            <a:endParaRPr sz="1800" dirty="0">
              <a:cs typeface="Arial"/>
            </a:endParaRPr>
          </a:p>
          <a:p>
            <a:pPr marL="12700" marR="570230">
              <a:lnSpc>
                <a:spcPct val="114599"/>
              </a:lnSpc>
              <a:spcBef>
                <a:spcPts val="1575"/>
              </a:spcBef>
              <a:buAutoNum type="arabicPeriod"/>
              <a:tabLst>
                <a:tab pos="263525" algn="l"/>
              </a:tabLst>
            </a:pPr>
            <a:r>
              <a:rPr lang="en-US" sz="1800" dirty="0">
                <a:cs typeface="Arial"/>
              </a:rPr>
              <a:t> </a:t>
            </a:r>
            <a:r>
              <a:rPr sz="1800" dirty="0">
                <a:cs typeface="Arial"/>
              </a:rPr>
              <a:t>Create</a:t>
            </a:r>
            <a:r>
              <a:rPr sz="1800" spc="-30" dirty="0">
                <a:cs typeface="Arial"/>
              </a:rPr>
              <a:t> </a:t>
            </a:r>
            <a:r>
              <a:rPr sz="1800" dirty="0">
                <a:cs typeface="Arial"/>
              </a:rPr>
              <a:t>a</a:t>
            </a:r>
            <a:r>
              <a:rPr sz="1800" spc="-25" dirty="0">
                <a:cs typeface="Arial"/>
              </a:rPr>
              <a:t> </a:t>
            </a:r>
            <a:r>
              <a:rPr sz="1800" spc="60" dirty="0">
                <a:cs typeface="Arial"/>
              </a:rPr>
              <a:t>new</a:t>
            </a:r>
            <a:r>
              <a:rPr sz="1800" spc="-30" dirty="0">
                <a:cs typeface="Arial"/>
              </a:rPr>
              <a:t> </a:t>
            </a:r>
            <a:r>
              <a:rPr sz="1800" spc="90" dirty="0">
                <a:cs typeface="Arial"/>
              </a:rPr>
              <a:t>method</a:t>
            </a:r>
            <a:r>
              <a:rPr sz="1800" spc="-30" dirty="0">
                <a:cs typeface="Arial"/>
              </a:rPr>
              <a:t> </a:t>
            </a:r>
            <a:r>
              <a:rPr sz="1800" spc="90" dirty="0">
                <a:cs typeface="Arial"/>
              </a:rPr>
              <a:t>on</a:t>
            </a:r>
            <a:r>
              <a:rPr sz="1800" spc="-30" dirty="0">
                <a:cs typeface="Arial"/>
              </a:rPr>
              <a:t> </a:t>
            </a:r>
            <a:r>
              <a:rPr sz="1800" spc="75" dirty="0">
                <a:cs typeface="Arial"/>
              </a:rPr>
              <a:t>the</a:t>
            </a:r>
            <a:r>
              <a:rPr sz="1800" spc="-30" dirty="0">
                <a:cs typeface="Arial"/>
              </a:rPr>
              <a:t> </a:t>
            </a:r>
            <a:r>
              <a:rPr sz="1800" spc="70" dirty="0">
                <a:cs typeface="Arial"/>
              </a:rPr>
              <a:t>current</a:t>
            </a:r>
            <a:r>
              <a:rPr sz="1800" spc="-25" dirty="0">
                <a:cs typeface="Arial"/>
              </a:rPr>
              <a:t> </a:t>
            </a:r>
            <a:r>
              <a:rPr sz="1800" spc="-20" dirty="0">
                <a:cs typeface="Arial"/>
              </a:rPr>
              <a:t>class.</a:t>
            </a:r>
            <a:r>
              <a:rPr sz="1800" spc="-25" dirty="0">
                <a:cs typeface="Arial"/>
              </a:rPr>
              <a:t> </a:t>
            </a:r>
            <a:r>
              <a:rPr sz="1800" dirty="0">
                <a:cs typeface="Arial"/>
              </a:rPr>
              <a:t>Give</a:t>
            </a:r>
            <a:r>
              <a:rPr sz="1800" spc="-25" dirty="0">
                <a:cs typeface="Arial"/>
              </a:rPr>
              <a:t> </a:t>
            </a:r>
            <a:r>
              <a:rPr sz="1800" spc="90" dirty="0">
                <a:cs typeface="Arial"/>
              </a:rPr>
              <a:t>it</a:t>
            </a:r>
            <a:r>
              <a:rPr sz="1800" spc="-25" dirty="0">
                <a:cs typeface="Arial"/>
              </a:rPr>
              <a:t> </a:t>
            </a:r>
            <a:r>
              <a:rPr sz="1800" spc="75" dirty="0">
                <a:cs typeface="Arial"/>
              </a:rPr>
              <a:t>the</a:t>
            </a:r>
            <a:r>
              <a:rPr sz="1800" spc="-30" dirty="0">
                <a:cs typeface="Arial"/>
              </a:rPr>
              <a:t> </a:t>
            </a:r>
            <a:r>
              <a:rPr sz="1800" spc="45" dirty="0">
                <a:cs typeface="Arial"/>
              </a:rPr>
              <a:t>signature</a:t>
            </a:r>
            <a:r>
              <a:rPr sz="1800" spc="-25" dirty="0">
                <a:cs typeface="Arial"/>
              </a:rPr>
              <a:t> </a:t>
            </a:r>
            <a:r>
              <a:rPr sz="1800" spc="-10" dirty="0">
                <a:cs typeface="Arial"/>
              </a:rPr>
              <a:t>you’ve copied.</a:t>
            </a:r>
            <a:endParaRPr sz="1800" dirty="0">
              <a:cs typeface="Arial"/>
            </a:endParaRPr>
          </a:p>
          <a:p>
            <a:pPr marL="12700" marR="132080">
              <a:lnSpc>
                <a:spcPct val="114599"/>
              </a:lnSpc>
              <a:spcBef>
                <a:spcPts val="1570"/>
              </a:spcBef>
              <a:buAutoNum type="arabicPeriod"/>
              <a:tabLst>
                <a:tab pos="263525" algn="l"/>
              </a:tabLst>
            </a:pPr>
            <a:r>
              <a:rPr lang="en-US" sz="1800" dirty="0">
                <a:cs typeface="Arial"/>
              </a:rPr>
              <a:t> </a:t>
            </a:r>
            <a:r>
              <a:rPr sz="1800" dirty="0">
                <a:cs typeface="Arial"/>
              </a:rPr>
              <a:t>Copy</a:t>
            </a:r>
            <a:r>
              <a:rPr sz="1800" spc="-20" dirty="0">
                <a:cs typeface="Arial"/>
              </a:rPr>
              <a:t> </a:t>
            </a:r>
            <a:r>
              <a:rPr sz="1800" spc="75" dirty="0">
                <a:cs typeface="Arial"/>
              </a:rPr>
              <a:t>the</a:t>
            </a:r>
            <a:r>
              <a:rPr sz="1800" spc="-10" dirty="0">
                <a:cs typeface="Arial"/>
              </a:rPr>
              <a:t> </a:t>
            </a:r>
            <a:r>
              <a:rPr sz="1800" dirty="0">
                <a:cs typeface="Arial"/>
              </a:rPr>
              <a:t>call</a:t>
            </a:r>
            <a:r>
              <a:rPr sz="1800" spc="-20" dirty="0">
                <a:cs typeface="Arial"/>
              </a:rPr>
              <a:t> </a:t>
            </a:r>
            <a:r>
              <a:rPr sz="1800" spc="105" dirty="0">
                <a:cs typeface="Arial"/>
              </a:rPr>
              <a:t>to</a:t>
            </a:r>
            <a:r>
              <a:rPr sz="1800" spc="-10" dirty="0">
                <a:cs typeface="Arial"/>
              </a:rPr>
              <a:t> </a:t>
            </a:r>
            <a:r>
              <a:rPr sz="1800" spc="75" dirty="0">
                <a:cs typeface="Arial"/>
              </a:rPr>
              <a:t>the</a:t>
            </a:r>
            <a:r>
              <a:rPr sz="1800" spc="-10" dirty="0">
                <a:cs typeface="Arial"/>
              </a:rPr>
              <a:t> </a:t>
            </a:r>
            <a:r>
              <a:rPr sz="1800" spc="60" dirty="0">
                <a:cs typeface="Arial"/>
              </a:rPr>
              <a:t>new</a:t>
            </a:r>
            <a:r>
              <a:rPr sz="1800" spc="-20" dirty="0">
                <a:cs typeface="Arial"/>
              </a:rPr>
              <a:t> </a:t>
            </a:r>
            <a:r>
              <a:rPr sz="1800" spc="90" dirty="0">
                <a:cs typeface="Arial"/>
              </a:rPr>
              <a:t>method</a:t>
            </a:r>
            <a:r>
              <a:rPr sz="1800" spc="-15" dirty="0">
                <a:cs typeface="Arial"/>
              </a:rPr>
              <a:t> </a:t>
            </a:r>
            <a:r>
              <a:rPr sz="1800" spc="60" dirty="0">
                <a:cs typeface="Arial"/>
              </a:rPr>
              <a:t>and</a:t>
            </a:r>
            <a:r>
              <a:rPr sz="1800" spc="-15" dirty="0">
                <a:cs typeface="Arial"/>
              </a:rPr>
              <a:t> </a:t>
            </a:r>
            <a:r>
              <a:rPr sz="1800" dirty="0">
                <a:cs typeface="Arial"/>
              </a:rPr>
              <a:t>replace</a:t>
            </a:r>
            <a:r>
              <a:rPr sz="1800" spc="-15" dirty="0">
                <a:cs typeface="Arial"/>
              </a:rPr>
              <a:t> </a:t>
            </a:r>
            <a:r>
              <a:rPr sz="1800" spc="75" dirty="0">
                <a:cs typeface="Arial"/>
              </a:rPr>
              <a:t>the</a:t>
            </a:r>
            <a:r>
              <a:rPr sz="1800" spc="-10" dirty="0">
                <a:cs typeface="Arial"/>
              </a:rPr>
              <a:t> </a:t>
            </a:r>
            <a:r>
              <a:rPr sz="1800" dirty="0">
                <a:cs typeface="Arial"/>
              </a:rPr>
              <a:t>call</a:t>
            </a:r>
            <a:r>
              <a:rPr sz="1800" spc="-15" dirty="0">
                <a:cs typeface="Arial"/>
              </a:rPr>
              <a:t> </a:t>
            </a:r>
            <a:r>
              <a:rPr sz="1800" spc="90" dirty="0">
                <a:cs typeface="Arial"/>
              </a:rPr>
              <a:t>with</a:t>
            </a:r>
            <a:r>
              <a:rPr sz="1800" spc="-20" dirty="0">
                <a:cs typeface="Arial"/>
              </a:rPr>
              <a:t> </a:t>
            </a:r>
            <a:r>
              <a:rPr sz="1800" dirty="0">
                <a:cs typeface="Arial"/>
              </a:rPr>
              <a:t>a</a:t>
            </a:r>
            <a:r>
              <a:rPr sz="1800" spc="-10" dirty="0">
                <a:cs typeface="Arial"/>
              </a:rPr>
              <a:t> </a:t>
            </a:r>
            <a:r>
              <a:rPr sz="1800" dirty="0">
                <a:cs typeface="Arial"/>
              </a:rPr>
              <a:t>call</a:t>
            </a:r>
            <a:r>
              <a:rPr sz="1800" spc="-15" dirty="0">
                <a:cs typeface="Arial"/>
              </a:rPr>
              <a:t> </a:t>
            </a:r>
            <a:r>
              <a:rPr sz="1800" spc="105" dirty="0">
                <a:cs typeface="Arial"/>
              </a:rPr>
              <a:t>to</a:t>
            </a:r>
            <a:r>
              <a:rPr sz="1800" spc="-15" dirty="0">
                <a:cs typeface="Arial"/>
              </a:rPr>
              <a:t> </a:t>
            </a:r>
            <a:r>
              <a:rPr sz="1800" spc="75" dirty="0">
                <a:cs typeface="Arial"/>
              </a:rPr>
              <a:t>the</a:t>
            </a:r>
            <a:r>
              <a:rPr sz="1800" spc="-10" dirty="0">
                <a:cs typeface="Arial"/>
              </a:rPr>
              <a:t> </a:t>
            </a:r>
            <a:r>
              <a:rPr sz="1800" spc="35" dirty="0">
                <a:cs typeface="Arial"/>
              </a:rPr>
              <a:t>new </a:t>
            </a:r>
            <a:r>
              <a:rPr sz="1800" spc="65" dirty="0">
                <a:cs typeface="Arial"/>
              </a:rPr>
              <a:t>method.</a:t>
            </a:r>
            <a:endParaRPr sz="1800" dirty="0">
              <a:cs typeface="Arial"/>
            </a:endParaRPr>
          </a:p>
        </p:txBody>
      </p:sp>
      <p:sp>
        <p:nvSpPr>
          <p:cNvPr id="5" name="TextBox 4">
            <a:extLst>
              <a:ext uri="{FF2B5EF4-FFF2-40B4-BE49-F238E27FC236}">
                <a16:creationId xmlns:a16="http://schemas.microsoft.com/office/drawing/2014/main" id="{98225845-C128-4E66-87D9-8F4C0879877C}"/>
              </a:ext>
            </a:extLst>
          </p:cNvPr>
          <p:cNvSpPr txBox="1"/>
          <p:nvPr/>
        </p:nvSpPr>
        <p:spPr>
          <a:xfrm>
            <a:off x="762000" y="0"/>
            <a:ext cx="5715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Extract and Override Call</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4725" y="1330206"/>
            <a:ext cx="7797800" cy="2619179"/>
          </a:xfrm>
          <a:prstGeom prst="rect">
            <a:avLst/>
          </a:prstGeom>
        </p:spPr>
        <p:txBody>
          <a:bodyPr vert="horz" wrap="square" lIns="0" tIns="12700" rIns="0" bIns="0" rtlCol="0">
            <a:spAutoFit/>
          </a:bodyPr>
          <a:lstStyle/>
          <a:p>
            <a:pPr marL="12700">
              <a:lnSpc>
                <a:spcPct val="100000"/>
              </a:lnSpc>
              <a:spcBef>
                <a:spcPts val="100"/>
              </a:spcBef>
            </a:pPr>
            <a:r>
              <a:rPr sz="2000" dirty="0">
                <a:cs typeface="Arial"/>
              </a:rPr>
              <a:t>To</a:t>
            </a:r>
            <a:r>
              <a:rPr sz="2000" spc="70" dirty="0">
                <a:cs typeface="Arial"/>
              </a:rPr>
              <a:t> </a:t>
            </a:r>
            <a:r>
              <a:rPr sz="2000" dirty="0">
                <a:cs typeface="Arial"/>
              </a:rPr>
              <a:t>Extract</a:t>
            </a:r>
            <a:r>
              <a:rPr sz="2000" spc="75" dirty="0">
                <a:cs typeface="Arial"/>
              </a:rPr>
              <a:t> </a:t>
            </a:r>
            <a:r>
              <a:rPr sz="2000" spc="60" dirty="0">
                <a:cs typeface="Arial"/>
              </a:rPr>
              <a:t>and</a:t>
            </a:r>
            <a:r>
              <a:rPr sz="2000" spc="65" dirty="0">
                <a:cs typeface="Arial"/>
              </a:rPr>
              <a:t> </a:t>
            </a:r>
            <a:r>
              <a:rPr sz="2000" dirty="0">
                <a:cs typeface="Arial"/>
              </a:rPr>
              <a:t>Override</a:t>
            </a:r>
            <a:r>
              <a:rPr sz="2000" spc="70" dirty="0">
                <a:cs typeface="Arial"/>
              </a:rPr>
              <a:t> </a:t>
            </a:r>
            <a:r>
              <a:rPr sz="2000" dirty="0">
                <a:cs typeface="Arial"/>
              </a:rPr>
              <a:t>Factory</a:t>
            </a:r>
            <a:r>
              <a:rPr sz="2000" spc="70" dirty="0">
                <a:cs typeface="Arial"/>
              </a:rPr>
              <a:t> </a:t>
            </a:r>
            <a:r>
              <a:rPr sz="2000" spc="60" dirty="0">
                <a:cs typeface="Arial"/>
              </a:rPr>
              <a:t>Method,</a:t>
            </a:r>
            <a:r>
              <a:rPr sz="2000" spc="70" dirty="0">
                <a:cs typeface="Arial"/>
              </a:rPr>
              <a:t> follow </a:t>
            </a:r>
            <a:r>
              <a:rPr sz="2000" dirty="0">
                <a:cs typeface="Arial"/>
              </a:rPr>
              <a:t>these</a:t>
            </a:r>
            <a:r>
              <a:rPr sz="2000" spc="70" dirty="0">
                <a:cs typeface="Arial"/>
              </a:rPr>
              <a:t> </a:t>
            </a:r>
            <a:r>
              <a:rPr sz="2000" spc="-10" dirty="0">
                <a:cs typeface="Arial"/>
              </a:rPr>
              <a:t>steps:</a:t>
            </a:r>
            <a:endParaRPr sz="2000" dirty="0">
              <a:cs typeface="Arial"/>
            </a:endParaRPr>
          </a:p>
          <a:p>
            <a:pPr marL="262890" indent="-250825">
              <a:lnSpc>
                <a:spcPct val="100000"/>
              </a:lnSpc>
              <a:spcBef>
                <a:spcPts val="1889"/>
              </a:spcBef>
              <a:buAutoNum type="arabicPeriod"/>
              <a:tabLst>
                <a:tab pos="263525" algn="l"/>
              </a:tabLst>
            </a:pPr>
            <a:r>
              <a:rPr sz="2000" spc="55" dirty="0">
                <a:cs typeface="Arial"/>
              </a:rPr>
              <a:t>Identify</a:t>
            </a:r>
            <a:r>
              <a:rPr sz="2000" spc="-20" dirty="0">
                <a:cs typeface="Arial"/>
              </a:rPr>
              <a:t> </a:t>
            </a:r>
            <a:r>
              <a:rPr sz="2000" dirty="0">
                <a:cs typeface="Arial"/>
              </a:rPr>
              <a:t>an</a:t>
            </a:r>
            <a:r>
              <a:rPr sz="2000" spc="-20" dirty="0">
                <a:cs typeface="Arial"/>
              </a:rPr>
              <a:t> </a:t>
            </a:r>
            <a:r>
              <a:rPr sz="2000" spc="50" dirty="0">
                <a:cs typeface="Arial"/>
              </a:rPr>
              <a:t>object</a:t>
            </a:r>
            <a:r>
              <a:rPr sz="2000" spc="-10" dirty="0">
                <a:cs typeface="Arial"/>
              </a:rPr>
              <a:t> </a:t>
            </a:r>
            <a:r>
              <a:rPr sz="2000" spc="50" dirty="0">
                <a:cs typeface="Arial"/>
              </a:rPr>
              <a:t>creation</a:t>
            </a:r>
            <a:r>
              <a:rPr sz="2000" spc="-20" dirty="0">
                <a:cs typeface="Arial"/>
              </a:rPr>
              <a:t> </a:t>
            </a:r>
            <a:r>
              <a:rPr sz="2000" spc="70" dirty="0">
                <a:cs typeface="Arial"/>
              </a:rPr>
              <a:t>in</a:t>
            </a:r>
            <a:r>
              <a:rPr sz="2000" spc="-15" dirty="0">
                <a:cs typeface="Arial"/>
              </a:rPr>
              <a:t> </a:t>
            </a:r>
            <a:r>
              <a:rPr sz="2000" dirty="0">
                <a:cs typeface="Arial"/>
              </a:rPr>
              <a:t>a</a:t>
            </a:r>
            <a:r>
              <a:rPr sz="2000" spc="-15" dirty="0">
                <a:cs typeface="Arial"/>
              </a:rPr>
              <a:t> </a:t>
            </a:r>
            <a:r>
              <a:rPr sz="2000" spc="45" dirty="0">
                <a:cs typeface="Arial"/>
              </a:rPr>
              <a:t>constructor.</a:t>
            </a:r>
            <a:endParaRPr sz="2000" dirty="0">
              <a:cs typeface="Arial"/>
            </a:endParaRPr>
          </a:p>
          <a:p>
            <a:pPr marL="262890" indent="-250825">
              <a:lnSpc>
                <a:spcPct val="100000"/>
              </a:lnSpc>
              <a:spcBef>
                <a:spcPts val="1889"/>
              </a:spcBef>
              <a:buAutoNum type="arabicPeriod"/>
              <a:tabLst>
                <a:tab pos="263525" algn="l"/>
              </a:tabLst>
            </a:pPr>
            <a:r>
              <a:rPr sz="2000" dirty="0">
                <a:cs typeface="Arial"/>
              </a:rPr>
              <a:t>Extract</a:t>
            </a:r>
            <a:r>
              <a:rPr sz="2000" spc="20" dirty="0">
                <a:cs typeface="Arial"/>
              </a:rPr>
              <a:t> </a:t>
            </a:r>
            <a:r>
              <a:rPr sz="2000" dirty="0">
                <a:cs typeface="Arial"/>
              </a:rPr>
              <a:t>all</a:t>
            </a:r>
            <a:r>
              <a:rPr sz="2000" spc="15" dirty="0">
                <a:cs typeface="Arial"/>
              </a:rPr>
              <a:t> </a:t>
            </a:r>
            <a:r>
              <a:rPr sz="2000" spc="90" dirty="0">
                <a:cs typeface="Arial"/>
              </a:rPr>
              <a:t>of</a:t>
            </a:r>
            <a:r>
              <a:rPr sz="2000" spc="15" dirty="0">
                <a:cs typeface="Arial"/>
              </a:rPr>
              <a:t> </a:t>
            </a:r>
            <a:r>
              <a:rPr sz="2000" spc="75" dirty="0">
                <a:cs typeface="Arial"/>
              </a:rPr>
              <a:t>the</a:t>
            </a:r>
            <a:r>
              <a:rPr sz="2000" spc="20" dirty="0">
                <a:cs typeface="Arial"/>
              </a:rPr>
              <a:t> </a:t>
            </a:r>
            <a:r>
              <a:rPr sz="2000" spc="80" dirty="0">
                <a:cs typeface="Arial"/>
              </a:rPr>
              <a:t>work</a:t>
            </a:r>
            <a:r>
              <a:rPr sz="2000" spc="15" dirty="0">
                <a:cs typeface="Arial"/>
              </a:rPr>
              <a:t> </a:t>
            </a:r>
            <a:r>
              <a:rPr sz="2000" dirty="0">
                <a:cs typeface="Arial"/>
              </a:rPr>
              <a:t>involved</a:t>
            </a:r>
            <a:r>
              <a:rPr sz="2000" spc="15" dirty="0">
                <a:cs typeface="Arial"/>
              </a:rPr>
              <a:t> </a:t>
            </a:r>
            <a:r>
              <a:rPr sz="2000" spc="70" dirty="0">
                <a:cs typeface="Arial"/>
              </a:rPr>
              <a:t>in</a:t>
            </a:r>
            <a:r>
              <a:rPr sz="2000" spc="15" dirty="0">
                <a:cs typeface="Arial"/>
              </a:rPr>
              <a:t> </a:t>
            </a:r>
            <a:r>
              <a:rPr sz="2000" spc="75" dirty="0">
                <a:cs typeface="Arial"/>
              </a:rPr>
              <a:t>the</a:t>
            </a:r>
            <a:r>
              <a:rPr sz="2000" spc="20" dirty="0">
                <a:cs typeface="Arial"/>
              </a:rPr>
              <a:t> </a:t>
            </a:r>
            <a:r>
              <a:rPr sz="2000" spc="50" dirty="0">
                <a:cs typeface="Arial"/>
              </a:rPr>
              <a:t>creation</a:t>
            </a:r>
            <a:r>
              <a:rPr sz="2000" spc="15" dirty="0">
                <a:cs typeface="Arial"/>
              </a:rPr>
              <a:t> </a:t>
            </a:r>
            <a:r>
              <a:rPr sz="2000" spc="85" dirty="0">
                <a:cs typeface="Arial"/>
              </a:rPr>
              <a:t>into</a:t>
            </a:r>
            <a:r>
              <a:rPr sz="2000" spc="20" dirty="0">
                <a:cs typeface="Arial"/>
              </a:rPr>
              <a:t> </a:t>
            </a:r>
            <a:r>
              <a:rPr sz="2000" dirty="0">
                <a:cs typeface="Arial"/>
              </a:rPr>
              <a:t>a</a:t>
            </a:r>
            <a:r>
              <a:rPr sz="2000" spc="20" dirty="0">
                <a:cs typeface="Arial"/>
              </a:rPr>
              <a:t> </a:t>
            </a:r>
            <a:r>
              <a:rPr sz="2000" spc="50" dirty="0">
                <a:cs typeface="Arial"/>
              </a:rPr>
              <a:t>factory</a:t>
            </a:r>
            <a:r>
              <a:rPr sz="2000" spc="15" dirty="0">
                <a:cs typeface="Arial"/>
              </a:rPr>
              <a:t> </a:t>
            </a:r>
            <a:r>
              <a:rPr sz="2000" spc="65" dirty="0">
                <a:cs typeface="Arial"/>
              </a:rPr>
              <a:t>method.</a:t>
            </a:r>
            <a:endParaRPr sz="2000" dirty="0">
              <a:cs typeface="Arial"/>
            </a:endParaRPr>
          </a:p>
          <a:p>
            <a:pPr marL="12700" marR="5080">
              <a:lnSpc>
                <a:spcPct val="114599"/>
              </a:lnSpc>
              <a:spcBef>
                <a:spcPts val="1575"/>
              </a:spcBef>
              <a:buAutoNum type="arabicPeriod"/>
              <a:tabLst>
                <a:tab pos="263525" algn="l"/>
              </a:tabLst>
            </a:pPr>
            <a:r>
              <a:rPr lang="en-US" sz="2000" dirty="0">
                <a:cs typeface="Arial"/>
              </a:rPr>
              <a:t> </a:t>
            </a:r>
            <a:r>
              <a:rPr sz="2000" dirty="0">
                <a:cs typeface="Arial"/>
              </a:rPr>
              <a:t>Create</a:t>
            </a:r>
            <a:r>
              <a:rPr sz="2000" spc="-20" dirty="0">
                <a:cs typeface="Arial"/>
              </a:rPr>
              <a:t> </a:t>
            </a:r>
            <a:r>
              <a:rPr sz="2000" dirty="0">
                <a:cs typeface="Arial"/>
              </a:rPr>
              <a:t>a</a:t>
            </a:r>
            <a:r>
              <a:rPr sz="2000" spc="-15" dirty="0">
                <a:cs typeface="Arial"/>
              </a:rPr>
              <a:t> </a:t>
            </a:r>
            <a:r>
              <a:rPr sz="2000" spc="50" dirty="0">
                <a:cs typeface="Arial"/>
              </a:rPr>
              <a:t>testing</a:t>
            </a:r>
            <a:r>
              <a:rPr sz="2000" spc="-20" dirty="0">
                <a:cs typeface="Arial"/>
              </a:rPr>
              <a:t> </a:t>
            </a:r>
            <a:r>
              <a:rPr sz="2000" dirty="0">
                <a:cs typeface="Arial"/>
              </a:rPr>
              <a:t>subclass</a:t>
            </a:r>
            <a:r>
              <a:rPr sz="2000" spc="-15" dirty="0">
                <a:cs typeface="Arial"/>
              </a:rPr>
              <a:t> </a:t>
            </a:r>
            <a:r>
              <a:rPr sz="2000" spc="60" dirty="0">
                <a:cs typeface="Arial"/>
              </a:rPr>
              <a:t>and</a:t>
            </a:r>
            <a:r>
              <a:rPr sz="2000" spc="-20" dirty="0">
                <a:cs typeface="Arial"/>
              </a:rPr>
              <a:t> </a:t>
            </a:r>
            <a:r>
              <a:rPr sz="2000" spc="55" dirty="0">
                <a:cs typeface="Arial"/>
              </a:rPr>
              <a:t>override</a:t>
            </a:r>
            <a:r>
              <a:rPr sz="2000" spc="-15" dirty="0">
                <a:cs typeface="Arial"/>
              </a:rPr>
              <a:t> </a:t>
            </a:r>
            <a:r>
              <a:rPr sz="2000" spc="75" dirty="0">
                <a:cs typeface="Arial"/>
              </a:rPr>
              <a:t>the</a:t>
            </a:r>
            <a:r>
              <a:rPr sz="2000" spc="-15" dirty="0">
                <a:cs typeface="Arial"/>
              </a:rPr>
              <a:t> </a:t>
            </a:r>
            <a:r>
              <a:rPr sz="2000" spc="50" dirty="0">
                <a:cs typeface="Arial"/>
              </a:rPr>
              <a:t>factory</a:t>
            </a:r>
            <a:r>
              <a:rPr sz="2000" spc="-20" dirty="0">
                <a:cs typeface="Arial"/>
              </a:rPr>
              <a:t> </a:t>
            </a:r>
            <a:r>
              <a:rPr sz="2000" spc="90" dirty="0">
                <a:cs typeface="Arial"/>
              </a:rPr>
              <a:t>method</a:t>
            </a:r>
            <a:r>
              <a:rPr sz="2000" spc="-25" dirty="0">
                <a:cs typeface="Arial"/>
              </a:rPr>
              <a:t> </a:t>
            </a:r>
            <a:r>
              <a:rPr sz="2000" spc="70" dirty="0">
                <a:cs typeface="Arial"/>
              </a:rPr>
              <a:t>in</a:t>
            </a:r>
            <a:r>
              <a:rPr sz="2000" spc="-20" dirty="0">
                <a:cs typeface="Arial"/>
              </a:rPr>
              <a:t> </a:t>
            </a:r>
            <a:r>
              <a:rPr sz="2000" spc="90" dirty="0">
                <a:cs typeface="Arial"/>
              </a:rPr>
              <a:t>it</a:t>
            </a:r>
            <a:r>
              <a:rPr sz="2000" spc="-15" dirty="0">
                <a:cs typeface="Arial"/>
              </a:rPr>
              <a:t> </a:t>
            </a:r>
            <a:r>
              <a:rPr sz="2000" spc="105" dirty="0">
                <a:cs typeface="Arial"/>
              </a:rPr>
              <a:t>to</a:t>
            </a:r>
            <a:r>
              <a:rPr sz="2000" spc="-15" dirty="0">
                <a:cs typeface="Arial"/>
              </a:rPr>
              <a:t> </a:t>
            </a:r>
            <a:r>
              <a:rPr sz="2000" spc="-10" dirty="0">
                <a:cs typeface="Arial"/>
              </a:rPr>
              <a:t>avoid </a:t>
            </a:r>
            <a:r>
              <a:rPr sz="2000" dirty="0">
                <a:cs typeface="Arial"/>
              </a:rPr>
              <a:t>dependencies</a:t>
            </a:r>
            <a:r>
              <a:rPr sz="2000" spc="95" dirty="0">
                <a:cs typeface="Arial"/>
              </a:rPr>
              <a:t> </a:t>
            </a:r>
            <a:r>
              <a:rPr sz="2000" spc="90" dirty="0">
                <a:cs typeface="Arial"/>
              </a:rPr>
              <a:t>on </a:t>
            </a:r>
            <a:r>
              <a:rPr sz="2000" spc="60" dirty="0">
                <a:cs typeface="Arial"/>
              </a:rPr>
              <a:t>problematic</a:t>
            </a:r>
            <a:r>
              <a:rPr sz="2000" spc="95" dirty="0">
                <a:cs typeface="Arial"/>
              </a:rPr>
              <a:t> </a:t>
            </a:r>
            <a:r>
              <a:rPr sz="2000" dirty="0">
                <a:cs typeface="Arial"/>
              </a:rPr>
              <a:t>types</a:t>
            </a:r>
            <a:r>
              <a:rPr sz="2000" spc="95" dirty="0">
                <a:cs typeface="Arial"/>
              </a:rPr>
              <a:t> </a:t>
            </a:r>
            <a:r>
              <a:rPr sz="2000" spc="80" dirty="0">
                <a:cs typeface="Arial"/>
              </a:rPr>
              <a:t>under</a:t>
            </a:r>
            <a:r>
              <a:rPr sz="2000" spc="100" dirty="0">
                <a:cs typeface="Arial"/>
              </a:rPr>
              <a:t> </a:t>
            </a:r>
            <a:r>
              <a:rPr sz="2000" spc="-10" dirty="0">
                <a:cs typeface="Arial"/>
              </a:rPr>
              <a:t>test.</a:t>
            </a:r>
            <a:endParaRPr sz="2000" dirty="0">
              <a:cs typeface="Arial"/>
            </a:endParaRPr>
          </a:p>
        </p:txBody>
      </p:sp>
      <p:sp>
        <p:nvSpPr>
          <p:cNvPr id="5" name="TextBox 4">
            <a:extLst>
              <a:ext uri="{FF2B5EF4-FFF2-40B4-BE49-F238E27FC236}">
                <a16:creationId xmlns:a16="http://schemas.microsoft.com/office/drawing/2014/main" id="{E5477D21-01E5-4193-B397-5080978AE7A3}"/>
              </a:ext>
            </a:extLst>
          </p:cNvPr>
          <p:cNvSpPr txBox="1"/>
          <p:nvPr/>
        </p:nvSpPr>
        <p:spPr>
          <a:xfrm>
            <a:off x="685800" y="5759"/>
            <a:ext cx="609600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Tenorite"/>
                <a:ea typeface="+mn-ea"/>
                <a:cs typeface="+mn-cs"/>
              </a:rPr>
              <a:t>Extract and Override Factory Method</a:t>
            </a:r>
            <a:endParaRPr kumimoji="0" lang="en-US" sz="14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idx="1"/>
          </p:nvPr>
        </p:nvSpPr>
        <p:spPr>
          <a:xfrm>
            <a:off x="304800" y="895350"/>
            <a:ext cx="7334387" cy="3670620"/>
          </a:xfrm>
          <a:prstGeom prst="rect">
            <a:avLst/>
          </a:prstGeom>
        </p:spPr>
        <p:txBody>
          <a:bodyPr vert="horz" wrap="square" lIns="0" tIns="66675" rIns="0" bIns="0" rtlCol="0">
            <a:spAutoFit/>
          </a:bodyPr>
          <a:lstStyle/>
          <a:p>
            <a:pPr marL="432434" indent="-367030">
              <a:lnSpc>
                <a:spcPct val="100000"/>
              </a:lnSpc>
              <a:spcBef>
                <a:spcPts val="525"/>
              </a:spcBef>
              <a:buChar char="●"/>
              <a:tabLst>
                <a:tab pos="432434" algn="l"/>
                <a:tab pos="433070" algn="l"/>
              </a:tabLst>
            </a:pPr>
            <a:r>
              <a:rPr dirty="0"/>
              <a:t>A</a:t>
            </a:r>
            <a:r>
              <a:rPr spc="-10" dirty="0"/>
              <a:t> </a:t>
            </a:r>
            <a:r>
              <a:rPr dirty="0"/>
              <a:t>lazy</a:t>
            </a:r>
            <a:r>
              <a:rPr spc="-5" dirty="0"/>
              <a:t> </a:t>
            </a:r>
            <a:r>
              <a:rPr spc="55" dirty="0"/>
              <a:t>getter</a:t>
            </a:r>
            <a:r>
              <a:rPr dirty="0"/>
              <a:t> is a</a:t>
            </a:r>
            <a:r>
              <a:rPr spc="-5" dirty="0"/>
              <a:t> </a:t>
            </a:r>
            <a:r>
              <a:rPr spc="90" dirty="0"/>
              <a:t>method</a:t>
            </a:r>
            <a:r>
              <a:rPr spc="-5" dirty="0"/>
              <a:t> </a:t>
            </a:r>
            <a:r>
              <a:rPr spc="90" dirty="0"/>
              <a:t>that</a:t>
            </a:r>
            <a:r>
              <a:rPr dirty="0"/>
              <a:t> looks like a</a:t>
            </a:r>
            <a:r>
              <a:rPr spc="-5" dirty="0"/>
              <a:t> </a:t>
            </a:r>
            <a:r>
              <a:rPr spc="85" dirty="0"/>
              <a:t>normal</a:t>
            </a:r>
            <a:r>
              <a:rPr spc="-5" dirty="0"/>
              <a:t> </a:t>
            </a:r>
            <a:r>
              <a:rPr spc="55" dirty="0"/>
              <a:t>getter</a:t>
            </a:r>
            <a:r>
              <a:rPr dirty="0"/>
              <a:t> </a:t>
            </a:r>
            <a:r>
              <a:rPr spc="105" dirty="0"/>
              <a:t>to</a:t>
            </a:r>
            <a:r>
              <a:rPr dirty="0"/>
              <a:t> all</a:t>
            </a:r>
            <a:r>
              <a:rPr spc="-5" dirty="0"/>
              <a:t> </a:t>
            </a:r>
            <a:r>
              <a:rPr spc="90" dirty="0"/>
              <a:t>of</a:t>
            </a:r>
            <a:r>
              <a:rPr spc="-10" dirty="0"/>
              <a:t> </a:t>
            </a:r>
            <a:r>
              <a:rPr dirty="0"/>
              <a:t>its </a:t>
            </a:r>
            <a:r>
              <a:rPr spc="-10" dirty="0"/>
              <a:t>callers.</a:t>
            </a:r>
          </a:p>
          <a:p>
            <a:pPr marL="889635" marR="146685" lvl="1" indent="-336550">
              <a:lnSpc>
                <a:spcPct val="116100"/>
              </a:lnSpc>
              <a:spcBef>
                <a:spcPts val="60"/>
              </a:spcBef>
              <a:buChar char="○"/>
              <a:tabLst>
                <a:tab pos="889635" algn="l"/>
                <a:tab pos="890269" algn="l"/>
              </a:tabLst>
            </a:pPr>
            <a:r>
              <a:rPr sz="1400" spc="-10" dirty="0">
                <a:cs typeface="Arial"/>
              </a:rPr>
              <a:t>Key</a:t>
            </a:r>
            <a:r>
              <a:rPr sz="1400" spc="70" dirty="0">
                <a:cs typeface="Arial"/>
              </a:rPr>
              <a:t> </a:t>
            </a:r>
            <a:r>
              <a:rPr sz="1400" dirty="0">
                <a:cs typeface="Arial"/>
              </a:rPr>
              <a:t>difference</a:t>
            </a:r>
            <a:r>
              <a:rPr sz="1400" spc="75" dirty="0">
                <a:cs typeface="Arial"/>
              </a:rPr>
              <a:t> </a:t>
            </a:r>
            <a:r>
              <a:rPr sz="1400" dirty="0">
                <a:cs typeface="Arial"/>
              </a:rPr>
              <a:t>is</a:t>
            </a:r>
            <a:r>
              <a:rPr sz="1400" spc="70" dirty="0">
                <a:cs typeface="Arial"/>
              </a:rPr>
              <a:t> </a:t>
            </a:r>
            <a:r>
              <a:rPr sz="1400" spc="65" dirty="0">
                <a:cs typeface="Arial"/>
              </a:rPr>
              <a:t>that</a:t>
            </a:r>
            <a:r>
              <a:rPr sz="1400" spc="75" dirty="0">
                <a:cs typeface="Arial"/>
              </a:rPr>
              <a:t> </a:t>
            </a:r>
            <a:r>
              <a:rPr sz="1400" dirty="0">
                <a:cs typeface="Arial"/>
              </a:rPr>
              <a:t>lazy</a:t>
            </a:r>
            <a:r>
              <a:rPr sz="1400" spc="75" dirty="0">
                <a:cs typeface="Arial"/>
              </a:rPr>
              <a:t> </a:t>
            </a:r>
            <a:r>
              <a:rPr sz="1400" dirty="0">
                <a:cs typeface="Arial"/>
              </a:rPr>
              <a:t>getters</a:t>
            </a:r>
            <a:r>
              <a:rPr sz="1400" spc="70" dirty="0">
                <a:cs typeface="Arial"/>
              </a:rPr>
              <a:t> </a:t>
            </a:r>
            <a:r>
              <a:rPr sz="1400" dirty="0">
                <a:cs typeface="Arial"/>
              </a:rPr>
              <a:t>create</a:t>
            </a:r>
            <a:r>
              <a:rPr sz="1400" spc="75" dirty="0">
                <a:cs typeface="Arial"/>
              </a:rPr>
              <a:t> </a:t>
            </a:r>
            <a:r>
              <a:rPr sz="1400" spc="55" dirty="0">
                <a:cs typeface="Arial"/>
              </a:rPr>
              <a:t>the</a:t>
            </a:r>
            <a:r>
              <a:rPr sz="1400" spc="70" dirty="0">
                <a:cs typeface="Arial"/>
              </a:rPr>
              <a:t> </a:t>
            </a:r>
            <a:r>
              <a:rPr sz="1400" dirty="0">
                <a:cs typeface="Arial"/>
              </a:rPr>
              <a:t>object</a:t>
            </a:r>
            <a:r>
              <a:rPr sz="1400" spc="75" dirty="0">
                <a:cs typeface="Arial"/>
              </a:rPr>
              <a:t> </a:t>
            </a:r>
            <a:r>
              <a:rPr sz="1400" dirty="0">
                <a:cs typeface="Arial"/>
              </a:rPr>
              <a:t>they</a:t>
            </a:r>
            <a:r>
              <a:rPr sz="1400" spc="75" dirty="0">
                <a:cs typeface="Arial"/>
              </a:rPr>
              <a:t> </a:t>
            </a:r>
            <a:r>
              <a:rPr sz="1400" dirty="0">
                <a:cs typeface="Arial"/>
              </a:rPr>
              <a:t>are</a:t>
            </a:r>
            <a:r>
              <a:rPr sz="1400" spc="70" dirty="0">
                <a:cs typeface="Arial"/>
              </a:rPr>
              <a:t> </a:t>
            </a:r>
            <a:r>
              <a:rPr sz="1400" dirty="0">
                <a:cs typeface="Arial"/>
              </a:rPr>
              <a:t>supposed</a:t>
            </a:r>
            <a:r>
              <a:rPr sz="1400" spc="75" dirty="0">
                <a:cs typeface="Arial"/>
              </a:rPr>
              <a:t> </a:t>
            </a:r>
            <a:r>
              <a:rPr sz="1400" spc="80" dirty="0">
                <a:cs typeface="Arial"/>
              </a:rPr>
              <a:t>to</a:t>
            </a:r>
            <a:r>
              <a:rPr sz="1400" spc="70" dirty="0">
                <a:cs typeface="Arial"/>
              </a:rPr>
              <a:t> </a:t>
            </a:r>
            <a:r>
              <a:rPr sz="1400" spc="75" dirty="0">
                <a:cs typeface="Arial"/>
              </a:rPr>
              <a:t>return </a:t>
            </a:r>
            <a:r>
              <a:rPr sz="1400" spc="55" dirty="0">
                <a:cs typeface="Arial"/>
              </a:rPr>
              <a:t>the</a:t>
            </a:r>
            <a:r>
              <a:rPr sz="1400" spc="75" dirty="0">
                <a:cs typeface="Arial"/>
              </a:rPr>
              <a:t> </a:t>
            </a:r>
            <a:r>
              <a:rPr sz="1400" spc="40" dirty="0">
                <a:cs typeface="Arial"/>
              </a:rPr>
              <a:t>first </a:t>
            </a:r>
            <a:r>
              <a:rPr sz="1400" spc="65" dirty="0">
                <a:cs typeface="Arial"/>
              </a:rPr>
              <a:t>time</a:t>
            </a:r>
            <a:r>
              <a:rPr sz="1400" spc="60" dirty="0">
                <a:cs typeface="Arial"/>
              </a:rPr>
              <a:t> </a:t>
            </a:r>
            <a:r>
              <a:rPr sz="1400" dirty="0">
                <a:cs typeface="Arial"/>
              </a:rPr>
              <a:t>they</a:t>
            </a:r>
            <a:r>
              <a:rPr sz="1400" spc="65" dirty="0">
                <a:cs typeface="Arial"/>
              </a:rPr>
              <a:t> </a:t>
            </a:r>
            <a:r>
              <a:rPr sz="1400" dirty="0">
                <a:cs typeface="Arial"/>
              </a:rPr>
              <a:t>are</a:t>
            </a:r>
            <a:r>
              <a:rPr sz="1400" spc="65" dirty="0">
                <a:cs typeface="Arial"/>
              </a:rPr>
              <a:t> </a:t>
            </a:r>
            <a:r>
              <a:rPr sz="1400" spc="-10" dirty="0">
                <a:cs typeface="Arial"/>
              </a:rPr>
              <a:t>called.</a:t>
            </a:r>
            <a:endParaRPr sz="1400" dirty="0">
              <a:cs typeface="Arial"/>
            </a:endParaRPr>
          </a:p>
          <a:p>
            <a:pPr marL="889635" lvl="1" indent="-336550">
              <a:lnSpc>
                <a:spcPct val="100000"/>
              </a:lnSpc>
              <a:spcBef>
                <a:spcPts val="270"/>
              </a:spcBef>
              <a:buChar char="○"/>
              <a:tabLst>
                <a:tab pos="889635" algn="l"/>
                <a:tab pos="890269" algn="l"/>
              </a:tabLst>
            </a:pPr>
            <a:r>
              <a:rPr sz="1400" dirty="0">
                <a:cs typeface="Arial"/>
              </a:rPr>
              <a:t>They</a:t>
            </a:r>
            <a:r>
              <a:rPr sz="1400" spc="110" dirty="0">
                <a:cs typeface="Arial"/>
              </a:rPr>
              <a:t> </a:t>
            </a:r>
            <a:r>
              <a:rPr sz="1400" dirty="0">
                <a:cs typeface="Arial"/>
              </a:rPr>
              <a:t>contain</a:t>
            </a:r>
            <a:r>
              <a:rPr sz="1400" spc="110" dirty="0">
                <a:cs typeface="Arial"/>
              </a:rPr>
              <a:t> </a:t>
            </a:r>
            <a:r>
              <a:rPr sz="1400" spc="-20" dirty="0">
                <a:cs typeface="Arial"/>
              </a:rPr>
              <a:t>logic</a:t>
            </a:r>
            <a:endParaRPr sz="1400" dirty="0">
              <a:cs typeface="Arial"/>
            </a:endParaRPr>
          </a:p>
          <a:p>
            <a:pPr marL="889635" lvl="1" indent="-336550">
              <a:lnSpc>
                <a:spcPct val="100000"/>
              </a:lnSpc>
              <a:spcBef>
                <a:spcPts val="270"/>
              </a:spcBef>
              <a:buChar char="○"/>
              <a:tabLst>
                <a:tab pos="889635" algn="l"/>
                <a:tab pos="890269" algn="l"/>
              </a:tabLst>
            </a:pPr>
            <a:r>
              <a:rPr sz="1400" dirty="0">
                <a:cs typeface="Arial"/>
              </a:rPr>
              <a:t>Used</a:t>
            </a:r>
            <a:r>
              <a:rPr sz="1400" spc="30" dirty="0">
                <a:cs typeface="Arial"/>
              </a:rPr>
              <a:t> </a:t>
            </a:r>
            <a:r>
              <a:rPr sz="1400" spc="70" dirty="0">
                <a:cs typeface="Arial"/>
              </a:rPr>
              <a:t>int</a:t>
            </a:r>
            <a:r>
              <a:rPr sz="1400" spc="30" dirty="0">
                <a:cs typeface="Arial"/>
              </a:rPr>
              <a:t> </a:t>
            </a:r>
            <a:r>
              <a:rPr sz="1400" spc="55" dirty="0">
                <a:cs typeface="Arial"/>
              </a:rPr>
              <a:t>the</a:t>
            </a:r>
            <a:r>
              <a:rPr sz="1400" spc="35" dirty="0">
                <a:cs typeface="Arial"/>
              </a:rPr>
              <a:t> </a:t>
            </a:r>
            <a:r>
              <a:rPr sz="1400" dirty="0">
                <a:cs typeface="Arial"/>
              </a:rPr>
              <a:t>SIngleton</a:t>
            </a:r>
            <a:r>
              <a:rPr sz="1400" spc="30" dirty="0">
                <a:cs typeface="Arial"/>
              </a:rPr>
              <a:t> </a:t>
            </a:r>
            <a:r>
              <a:rPr sz="1400" dirty="0">
                <a:cs typeface="Arial"/>
              </a:rPr>
              <a:t>Design</a:t>
            </a:r>
            <a:r>
              <a:rPr sz="1400" spc="35" dirty="0">
                <a:cs typeface="Arial"/>
              </a:rPr>
              <a:t> </a:t>
            </a:r>
            <a:r>
              <a:rPr sz="1400" spc="-10" dirty="0">
                <a:cs typeface="Arial"/>
              </a:rPr>
              <a:t>Pattern</a:t>
            </a:r>
            <a:endParaRPr sz="1400" dirty="0">
              <a:cs typeface="Arial"/>
            </a:endParaRPr>
          </a:p>
          <a:p>
            <a:pPr marL="432434" marR="23495" indent="-367030">
              <a:lnSpc>
                <a:spcPts val="2470"/>
              </a:lnSpc>
              <a:spcBef>
                <a:spcPts val="60"/>
              </a:spcBef>
              <a:buChar char="●"/>
              <a:tabLst>
                <a:tab pos="432434" algn="l"/>
                <a:tab pos="433070" algn="l"/>
              </a:tabLst>
            </a:pPr>
            <a:r>
              <a:rPr dirty="0"/>
              <a:t>When</a:t>
            </a:r>
            <a:r>
              <a:rPr spc="70" dirty="0"/>
              <a:t> </a:t>
            </a:r>
            <a:r>
              <a:rPr spc="55" dirty="0"/>
              <a:t>you</a:t>
            </a:r>
            <a:r>
              <a:rPr spc="75" dirty="0"/>
              <a:t> </a:t>
            </a:r>
            <a:r>
              <a:rPr dirty="0"/>
              <a:t>use</a:t>
            </a:r>
            <a:r>
              <a:rPr spc="75" dirty="0"/>
              <a:t> </a:t>
            </a:r>
            <a:r>
              <a:rPr dirty="0"/>
              <a:t>Extract</a:t>
            </a:r>
            <a:r>
              <a:rPr spc="80" dirty="0"/>
              <a:t> </a:t>
            </a:r>
            <a:r>
              <a:rPr spc="60" dirty="0"/>
              <a:t>and</a:t>
            </a:r>
            <a:r>
              <a:rPr spc="75" dirty="0"/>
              <a:t> </a:t>
            </a:r>
            <a:r>
              <a:rPr dirty="0"/>
              <a:t>Override</a:t>
            </a:r>
            <a:r>
              <a:rPr spc="80" dirty="0"/>
              <a:t> </a:t>
            </a:r>
            <a:r>
              <a:rPr dirty="0"/>
              <a:t>Getter,</a:t>
            </a:r>
            <a:r>
              <a:rPr spc="75" dirty="0"/>
              <a:t> </a:t>
            </a:r>
            <a:r>
              <a:rPr spc="55" dirty="0"/>
              <a:t>you</a:t>
            </a:r>
            <a:r>
              <a:rPr spc="75" dirty="0"/>
              <a:t> </a:t>
            </a:r>
            <a:r>
              <a:rPr dirty="0"/>
              <a:t>have</a:t>
            </a:r>
            <a:r>
              <a:rPr spc="80" dirty="0"/>
              <a:t> </a:t>
            </a:r>
            <a:r>
              <a:rPr spc="105" dirty="0"/>
              <a:t>to</a:t>
            </a:r>
            <a:r>
              <a:rPr spc="75" dirty="0"/>
              <a:t> </a:t>
            </a:r>
            <a:r>
              <a:rPr dirty="0"/>
              <a:t>be</a:t>
            </a:r>
            <a:r>
              <a:rPr spc="80" dirty="0"/>
              <a:t> </a:t>
            </a:r>
            <a:r>
              <a:rPr dirty="0"/>
              <a:t>very</a:t>
            </a:r>
            <a:r>
              <a:rPr spc="75" dirty="0"/>
              <a:t> </a:t>
            </a:r>
            <a:r>
              <a:rPr spc="-10" dirty="0"/>
              <a:t>conscious </a:t>
            </a:r>
            <a:r>
              <a:rPr spc="90" dirty="0"/>
              <a:t>of</a:t>
            </a:r>
            <a:r>
              <a:rPr spc="40" dirty="0"/>
              <a:t> </a:t>
            </a:r>
            <a:r>
              <a:rPr spc="50" dirty="0"/>
              <a:t>object </a:t>
            </a:r>
            <a:r>
              <a:rPr spc="65" dirty="0"/>
              <a:t>lifetime</a:t>
            </a:r>
            <a:r>
              <a:rPr spc="55" dirty="0"/>
              <a:t> </a:t>
            </a:r>
            <a:r>
              <a:rPr dirty="0"/>
              <a:t>issues,</a:t>
            </a:r>
            <a:r>
              <a:rPr spc="50" dirty="0"/>
              <a:t> particularly</a:t>
            </a:r>
            <a:r>
              <a:rPr spc="45" dirty="0"/>
              <a:t> </a:t>
            </a:r>
            <a:r>
              <a:rPr spc="70" dirty="0"/>
              <a:t>in</a:t>
            </a:r>
            <a:r>
              <a:rPr spc="40" dirty="0"/>
              <a:t> </a:t>
            </a:r>
            <a:r>
              <a:rPr dirty="0"/>
              <a:t>a</a:t>
            </a:r>
            <a:r>
              <a:rPr spc="55" dirty="0"/>
              <a:t> </a:t>
            </a:r>
            <a:r>
              <a:rPr dirty="0"/>
              <a:t>non-garbage-collected</a:t>
            </a:r>
            <a:r>
              <a:rPr spc="40" dirty="0"/>
              <a:t> </a:t>
            </a:r>
            <a:r>
              <a:rPr spc="-10" dirty="0"/>
              <a:t>language </a:t>
            </a:r>
            <a:r>
              <a:rPr dirty="0"/>
              <a:t>such</a:t>
            </a:r>
            <a:r>
              <a:rPr spc="30" dirty="0"/>
              <a:t> </a:t>
            </a:r>
            <a:r>
              <a:rPr dirty="0"/>
              <a:t>as</a:t>
            </a:r>
            <a:r>
              <a:rPr spc="35" dirty="0"/>
              <a:t> </a:t>
            </a:r>
            <a:r>
              <a:rPr spc="-65" dirty="0"/>
              <a:t>C++.</a:t>
            </a:r>
            <a:r>
              <a:rPr spc="35" dirty="0"/>
              <a:t> </a:t>
            </a:r>
            <a:r>
              <a:rPr dirty="0"/>
              <a:t>Make</a:t>
            </a:r>
            <a:r>
              <a:rPr spc="35" dirty="0"/>
              <a:t> </a:t>
            </a:r>
            <a:r>
              <a:rPr dirty="0"/>
              <a:t>sure</a:t>
            </a:r>
            <a:r>
              <a:rPr spc="40" dirty="0"/>
              <a:t> </a:t>
            </a:r>
            <a:r>
              <a:rPr spc="90" dirty="0"/>
              <a:t>that</a:t>
            </a:r>
            <a:r>
              <a:rPr spc="35" dirty="0"/>
              <a:t> </a:t>
            </a:r>
            <a:r>
              <a:rPr spc="55" dirty="0"/>
              <a:t>you</a:t>
            </a:r>
            <a:r>
              <a:rPr spc="30" dirty="0"/>
              <a:t> </a:t>
            </a:r>
            <a:r>
              <a:rPr dirty="0"/>
              <a:t>delete</a:t>
            </a:r>
            <a:r>
              <a:rPr spc="35" dirty="0"/>
              <a:t> </a:t>
            </a:r>
            <a:r>
              <a:rPr spc="75" dirty="0"/>
              <a:t>the</a:t>
            </a:r>
            <a:r>
              <a:rPr spc="35" dirty="0"/>
              <a:t> </a:t>
            </a:r>
            <a:r>
              <a:rPr spc="50" dirty="0"/>
              <a:t>testing</a:t>
            </a:r>
            <a:r>
              <a:rPr spc="30" dirty="0"/>
              <a:t> </a:t>
            </a:r>
            <a:r>
              <a:rPr dirty="0"/>
              <a:t>instance</a:t>
            </a:r>
            <a:r>
              <a:rPr spc="40" dirty="0"/>
              <a:t> </a:t>
            </a:r>
            <a:r>
              <a:rPr spc="70" dirty="0"/>
              <a:t>in</a:t>
            </a:r>
            <a:r>
              <a:rPr spc="30" dirty="0"/>
              <a:t> </a:t>
            </a:r>
            <a:r>
              <a:rPr dirty="0"/>
              <a:t>a</a:t>
            </a:r>
            <a:r>
              <a:rPr spc="35" dirty="0"/>
              <a:t> </a:t>
            </a:r>
            <a:r>
              <a:rPr dirty="0"/>
              <a:t>way</a:t>
            </a:r>
            <a:r>
              <a:rPr spc="30" dirty="0"/>
              <a:t> </a:t>
            </a:r>
            <a:r>
              <a:rPr spc="65" dirty="0"/>
              <a:t>that </a:t>
            </a:r>
            <a:r>
              <a:rPr dirty="0"/>
              <a:t>is</a:t>
            </a:r>
            <a:r>
              <a:rPr spc="60" dirty="0"/>
              <a:t> </a:t>
            </a:r>
            <a:r>
              <a:rPr dirty="0"/>
              <a:t>consistent</a:t>
            </a:r>
            <a:r>
              <a:rPr spc="60" dirty="0"/>
              <a:t> </a:t>
            </a:r>
            <a:r>
              <a:rPr spc="90" dirty="0"/>
              <a:t>with</a:t>
            </a:r>
            <a:r>
              <a:rPr spc="50" dirty="0"/>
              <a:t> </a:t>
            </a:r>
            <a:r>
              <a:rPr spc="85" dirty="0"/>
              <a:t>how</a:t>
            </a:r>
            <a:r>
              <a:rPr spc="55" dirty="0"/>
              <a:t> </a:t>
            </a:r>
            <a:r>
              <a:rPr spc="75" dirty="0"/>
              <a:t>the</a:t>
            </a:r>
            <a:r>
              <a:rPr spc="60" dirty="0"/>
              <a:t> </a:t>
            </a:r>
            <a:r>
              <a:rPr dirty="0"/>
              <a:t>code</a:t>
            </a:r>
            <a:r>
              <a:rPr spc="60" dirty="0"/>
              <a:t> </a:t>
            </a:r>
            <a:r>
              <a:rPr dirty="0"/>
              <a:t>deletes</a:t>
            </a:r>
            <a:r>
              <a:rPr spc="65" dirty="0"/>
              <a:t> </a:t>
            </a:r>
            <a:r>
              <a:rPr spc="75" dirty="0"/>
              <a:t>the</a:t>
            </a:r>
            <a:r>
              <a:rPr spc="60" dirty="0"/>
              <a:t> </a:t>
            </a:r>
            <a:r>
              <a:rPr spc="75" dirty="0"/>
              <a:t>production</a:t>
            </a:r>
            <a:r>
              <a:rPr spc="50" dirty="0"/>
              <a:t> </a:t>
            </a:r>
            <a:r>
              <a:rPr spc="-10" dirty="0"/>
              <a:t>instance.</a:t>
            </a:r>
          </a:p>
        </p:txBody>
      </p:sp>
      <p:sp>
        <p:nvSpPr>
          <p:cNvPr id="5" name="TextBox 4">
            <a:extLst>
              <a:ext uri="{FF2B5EF4-FFF2-40B4-BE49-F238E27FC236}">
                <a16:creationId xmlns:a16="http://schemas.microsoft.com/office/drawing/2014/main" id="{5AC1ABE9-A008-4B58-B354-BB666CC53BA6}"/>
              </a:ext>
            </a:extLst>
          </p:cNvPr>
          <p:cNvSpPr txBox="1"/>
          <p:nvPr/>
        </p:nvSpPr>
        <p:spPr>
          <a:xfrm>
            <a:off x="762000" y="133350"/>
            <a:ext cx="5924007"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Extract and Override Getter</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30530" y="1064446"/>
            <a:ext cx="8282940" cy="3014608"/>
          </a:xfrm>
          <a:prstGeom prst="rect">
            <a:avLst/>
          </a:prstGeom>
        </p:spPr>
        <p:txBody>
          <a:bodyPr vert="horz" wrap="square" lIns="0" tIns="12700" rIns="0" bIns="0" rtlCol="0">
            <a:spAutoFit/>
          </a:bodyPr>
          <a:lstStyle/>
          <a:p>
            <a:pPr marL="12700">
              <a:lnSpc>
                <a:spcPct val="100000"/>
              </a:lnSpc>
              <a:spcBef>
                <a:spcPts val="100"/>
              </a:spcBef>
            </a:pPr>
            <a:r>
              <a:rPr dirty="0">
                <a:cs typeface="Arial"/>
              </a:rPr>
              <a:t>To</a:t>
            </a:r>
            <a:r>
              <a:rPr spc="110" dirty="0">
                <a:cs typeface="Arial"/>
              </a:rPr>
              <a:t> </a:t>
            </a:r>
            <a:r>
              <a:rPr dirty="0">
                <a:cs typeface="Arial"/>
              </a:rPr>
              <a:t>Extract</a:t>
            </a:r>
            <a:r>
              <a:rPr spc="114" dirty="0">
                <a:cs typeface="Arial"/>
              </a:rPr>
              <a:t> </a:t>
            </a:r>
            <a:r>
              <a:rPr spc="60" dirty="0">
                <a:cs typeface="Arial"/>
              </a:rPr>
              <a:t>and</a:t>
            </a:r>
            <a:r>
              <a:rPr spc="105" dirty="0">
                <a:cs typeface="Arial"/>
              </a:rPr>
              <a:t> </a:t>
            </a:r>
            <a:r>
              <a:rPr dirty="0">
                <a:cs typeface="Arial"/>
              </a:rPr>
              <a:t>Override</a:t>
            </a:r>
            <a:r>
              <a:rPr spc="110" dirty="0">
                <a:cs typeface="Arial"/>
              </a:rPr>
              <a:t> </a:t>
            </a:r>
            <a:r>
              <a:rPr dirty="0">
                <a:cs typeface="Arial"/>
              </a:rPr>
              <a:t>Getter,</a:t>
            </a:r>
            <a:r>
              <a:rPr spc="114" dirty="0">
                <a:cs typeface="Arial"/>
              </a:rPr>
              <a:t> </a:t>
            </a:r>
            <a:r>
              <a:rPr spc="70" dirty="0">
                <a:cs typeface="Arial"/>
              </a:rPr>
              <a:t>follow</a:t>
            </a:r>
            <a:r>
              <a:rPr spc="105" dirty="0">
                <a:cs typeface="Arial"/>
              </a:rPr>
              <a:t> </a:t>
            </a:r>
            <a:r>
              <a:rPr dirty="0">
                <a:cs typeface="Arial"/>
              </a:rPr>
              <a:t>these</a:t>
            </a:r>
            <a:r>
              <a:rPr spc="114" dirty="0">
                <a:cs typeface="Arial"/>
              </a:rPr>
              <a:t> </a:t>
            </a:r>
            <a:r>
              <a:rPr spc="-10" dirty="0">
                <a:cs typeface="Arial"/>
              </a:rPr>
              <a:t>steps:</a:t>
            </a:r>
            <a:endParaRPr dirty="0">
              <a:cs typeface="Arial"/>
            </a:endParaRPr>
          </a:p>
          <a:p>
            <a:pPr marL="469900" indent="-420370">
              <a:lnSpc>
                <a:spcPct val="100000"/>
              </a:lnSpc>
              <a:spcBef>
                <a:spcPts val="1889"/>
              </a:spcBef>
              <a:buAutoNum type="arabicPeriod"/>
              <a:tabLst>
                <a:tab pos="469265" algn="l"/>
                <a:tab pos="469900" algn="l"/>
              </a:tabLst>
            </a:pPr>
            <a:r>
              <a:rPr spc="55" dirty="0">
                <a:cs typeface="Arial"/>
              </a:rPr>
              <a:t>Identify</a:t>
            </a:r>
            <a:r>
              <a:rPr spc="-5" dirty="0">
                <a:cs typeface="Arial"/>
              </a:rPr>
              <a:t> </a:t>
            </a:r>
            <a:r>
              <a:rPr spc="75" dirty="0">
                <a:cs typeface="Arial"/>
              </a:rPr>
              <a:t>the</a:t>
            </a:r>
            <a:r>
              <a:rPr dirty="0">
                <a:cs typeface="Arial"/>
              </a:rPr>
              <a:t> </a:t>
            </a:r>
            <a:r>
              <a:rPr spc="50" dirty="0">
                <a:cs typeface="Arial"/>
              </a:rPr>
              <a:t>object</a:t>
            </a:r>
            <a:r>
              <a:rPr dirty="0">
                <a:cs typeface="Arial"/>
              </a:rPr>
              <a:t> </a:t>
            </a:r>
            <a:r>
              <a:rPr spc="55" dirty="0">
                <a:cs typeface="Arial"/>
              </a:rPr>
              <a:t>you</a:t>
            </a:r>
            <a:r>
              <a:rPr spc="-5" dirty="0">
                <a:cs typeface="Arial"/>
              </a:rPr>
              <a:t> </a:t>
            </a:r>
            <a:r>
              <a:rPr dirty="0">
                <a:cs typeface="Arial"/>
              </a:rPr>
              <a:t>need</a:t>
            </a:r>
            <a:r>
              <a:rPr spc="-5" dirty="0">
                <a:cs typeface="Arial"/>
              </a:rPr>
              <a:t> </a:t>
            </a:r>
            <a:r>
              <a:rPr dirty="0">
                <a:cs typeface="Arial"/>
              </a:rPr>
              <a:t>a </a:t>
            </a:r>
            <a:r>
              <a:rPr spc="55" dirty="0">
                <a:cs typeface="Arial"/>
              </a:rPr>
              <a:t>getter</a:t>
            </a:r>
            <a:r>
              <a:rPr dirty="0">
                <a:cs typeface="Arial"/>
              </a:rPr>
              <a:t> </a:t>
            </a:r>
            <a:r>
              <a:rPr spc="50" dirty="0">
                <a:cs typeface="Arial"/>
              </a:rPr>
              <a:t>for.</a:t>
            </a:r>
            <a:endParaRPr dirty="0">
              <a:cs typeface="Arial"/>
            </a:endParaRPr>
          </a:p>
          <a:p>
            <a:pPr marL="469900" indent="-420370">
              <a:lnSpc>
                <a:spcPct val="100000"/>
              </a:lnSpc>
              <a:spcBef>
                <a:spcPts val="315"/>
              </a:spcBef>
              <a:buAutoNum type="arabicPeriod"/>
              <a:tabLst>
                <a:tab pos="469265" algn="l"/>
                <a:tab pos="469900" algn="l"/>
              </a:tabLst>
            </a:pPr>
            <a:r>
              <a:rPr dirty="0">
                <a:cs typeface="Arial"/>
              </a:rPr>
              <a:t>Extract</a:t>
            </a:r>
            <a:r>
              <a:rPr spc="35" dirty="0">
                <a:cs typeface="Arial"/>
              </a:rPr>
              <a:t> </a:t>
            </a:r>
            <a:r>
              <a:rPr dirty="0">
                <a:cs typeface="Arial"/>
              </a:rPr>
              <a:t>all</a:t>
            </a:r>
            <a:r>
              <a:rPr spc="30" dirty="0">
                <a:cs typeface="Arial"/>
              </a:rPr>
              <a:t> </a:t>
            </a:r>
            <a:r>
              <a:rPr spc="90" dirty="0">
                <a:cs typeface="Arial"/>
              </a:rPr>
              <a:t>of</a:t>
            </a:r>
            <a:r>
              <a:rPr spc="30" dirty="0">
                <a:cs typeface="Arial"/>
              </a:rPr>
              <a:t> </a:t>
            </a:r>
            <a:r>
              <a:rPr spc="75" dirty="0">
                <a:cs typeface="Arial"/>
              </a:rPr>
              <a:t>the</a:t>
            </a:r>
            <a:r>
              <a:rPr spc="35" dirty="0">
                <a:cs typeface="Arial"/>
              </a:rPr>
              <a:t> </a:t>
            </a:r>
            <a:r>
              <a:rPr dirty="0">
                <a:cs typeface="Arial"/>
              </a:rPr>
              <a:t>logic</a:t>
            </a:r>
            <a:r>
              <a:rPr spc="40" dirty="0">
                <a:cs typeface="Arial"/>
              </a:rPr>
              <a:t> </a:t>
            </a:r>
            <a:r>
              <a:rPr dirty="0">
                <a:cs typeface="Arial"/>
              </a:rPr>
              <a:t>needed</a:t>
            </a:r>
            <a:r>
              <a:rPr spc="30" dirty="0">
                <a:cs typeface="Arial"/>
              </a:rPr>
              <a:t> </a:t>
            </a:r>
            <a:r>
              <a:rPr spc="105" dirty="0">
                <a:cs typeface="Arial"/>
              </a:rPr>
              <a:t>to</a:t>
            </a:r>
            <a:r>
              <a:rPr spc="35" dirty="0">
                <a:cs typeface="Arial"/>
              </a:rPr>
              <a:t> </a:t>
            </a:r>
            <a:r>
              <a:rPr dirty="0">
                <a:cs typeface="Arial"/>
              </a:rPr>
              <a:t>create</a:t>
            </a:r>
            <a:r>
              <a:rPr spc="40" dirty="0">
                <a:cs typeface="Arial"/>
              </a:rPr>
              <a:t> </a:t>
            </a:r>
            <a:r>
              <a:rPr spc="75" dirty="0">
                <a:cs typeface="Arial"/>
              </a:rPr>
              <a:t>the</a:t>
            </a:r>
            <a:r>
              <a:rPr spc="35" dirty="0">
                <a:cs typeface="Arial"/>
              </a:rPr>
              <a:t> </a:t>
            </a:r>
            <a:r>
              <a:rPr spc="50" dirty="0">
                <a:cs typeface="Arial"/>
              </a:rPr>
              <a:t>object</a:t>
            </a:r>
            <a:r>
              <a:rPr spc="35" dirty="0">
                <a:cs typeface="Arial"/>
              </a:rPr>
              <a:t> </a:t>
            </a:r>
            <a:r>
              <a:rPr spc="85" dirty="0">
                <a:cs typeface="Arial"/>
              </a:rPr>
              <a:t>into</a:t>
            </a:r>
            <a:r>
              <a:rPr spc="35" dirty="0">
                <a:cs typeface="Arial"/>
              </a:rPr>
              <a:t> </a:t>
            </a:r>
            <a:r>
              <a:rPr dirty="0">
                <a:cs typeface="Arial"/>
              </a:rPr>
              <a:t>a</a:t>
            </a:r>
            <a:r>
              <a:rPr spc="40" dirty="0">
                <a:cs typeface="Arial"/>
              </a:rPr>
              <a:t> </a:t>
            </a:r>
            <a:r>
              <a:rPr spc="-10" dirty="0">
                <a:cs typeface="Arial"/>
              </a:rPr>
              <a:t>getter.</a:t>
            </a:r>
            <a:endParaRPr dirty="0">
              <a:cs typeface="Arial"/>
            </a:endParaRPr>
          </a:p>
          <a:p>
            <a:pPr marL="469900" marR="453390" indent="-420370">
              <a:lnSpc>
                <a:spcPct val="114599"/>
              </a:lnSpc>
              <a:buAutoNum type="arabicPeriod"/>
              <a:tabLst>
                <a:tab pos="469265" algn="l"/>
                <a:tab pos="469900" algn="l"/>
              </a:tabLst>
            </a:pPr>
            <a:r>
              <a:rPr spc="-10" dirty="0">
                <a:cs typeface="Arial"/>
              </a:rPr>
              <a:t>Replace</a:t>
            </a:r>
            <a:r>
              <a:rPr spc="20" dirty="0">
                <a:cs typeface="Arial"/>
              </a:rPr>
              <a:t> </a:t>
            </a:r>
            <a:r>
              <a:rPr dirty="0">
                <a:cs typeface="Arial"/>
              </a:rPr>
              <a:t>all</a:t>
            </a:r>
            <a:r>
              <a:rPr spc="20" dirty="0">
                <a:cs typeface="Arial"/>
              </a:rPr>
              <a:t> </a:t>
            </a:r>
            <a:r>
              <a:rPr dirty="0">
                <a:cs typeface="Arial"/>
              </a:rPr>
              <a:t>uses</a:t>
            </a:r>
            <a:r>
              <a:rPr spc="20" dirty="0">
                <a:cs typeface="Arial"/>
              </a:rPr>
              <a:t> </a:t>
            </a:r>
            <a:r>
              <a:rPr spc="90" dirty="0">
                <a:cs typeface="Arial"/>
              </a:rPr>
              <a:t>of</a:t>
            </a:r>
            <a:r>
              <a:rPr spc="20" dirty="0">
                <a:cs typeface="Arial"/>
              </a:rPr>
              <a:t> </a:t>
            </a:r>
            <a:r>
              <a:rPr spc="75" dirty="0">
                <a:cs typeface="Arial"/>
              </a:rPr>
              <a:t>the</a:t>
            </a:r>
            <a:r>
              <a:rPr spc="25" dirty="0">
                <a:cs typeface="Arial"/>
              </a:rPr>
              <a:t> </a:t>
            </a:r>
            <a:r>
              <a:rPr spc="50" dirty="0">
                <a:cs typeface="Arial"/>
              </a:rPr>
              <a:t>object</a:t>
            </a:r>
            <a:r>
              <a:rPr spc="20" dirty="0">
                <a:cs typeface="Arial"/>
              </a:rPr>
              <a:t> </a:t>
            </a:r>
            <a:r>
              <a:rPr spc="90" dirty="0">
                <a:cs typeface="Arial"/>
              </a:rPr>
              <a:t>with</a:t>
            </a:r>
            <a:r>
              <a:rPr spc="20" dirty="0">
                <a:cs typeface="Arial"/>
              </a:rPr>
              <a:t> </a:t>
            </a:r>
            <a:r>
              <a:rPr dirty="0">
                <a:cs typeface="Arial"/>
              </a:rPr>
              <a:t>calls</a:t>
            </a:r>
            <a:r>
              <a:rPr spc="25" dirty="0">
                <a:cs typeface="Arial"/>
              </a:rPr>
              <a:t> </a:t>
            </a:r>
            <a:r>
              <a:rPr spc="105" dirty="0">
                <a:cs typeface="Arial"/>
              </a:rPr>
              <a:t>to</a:t>
            </a:r>
            <a:r>
              <a:rPr spc="20" dirty="0">
                <a:cs typeface="Arial"/>
              </a:rPr>
              <a:t> </a:t>
            </a:r>
            <a:r>
              <a:rPr spc="75" dirty="0">
                <a:cs typeface="Arial"/>
              </a:rPr>
              <a:t>the</a:t>
            </a:r>
            <a:r>
              <a:rPr spc="25" dirty="0">
                <a:cs typeface="Arial"/>
              </a:rPr>
              <a:t> </a:t>
            </a:r>
            <a:r>
              <a:rPr dirty="0">
                <a:cs typeface="Arial"/>
              </a:rPr>
              <a:t>getter,</a:t>
            </a:r>
            <a:r>
              <a:rPr spc="25" dirty="0">
                <a:cs typeface="Arial"/>
              </a:rPr>
              <a:t> </a:t>
            </a:r>
            <a:r>
              <a:rPr spc="60" dirty="0">
                <a:cs typeface="Arial"/>
              </a:rPr>
              <a:t>and</a:t>
            </a:r>
            <a:r>
              <a:rPr spc="15" dirty="0">
                <a:cs typeface="Arial"/>
              </a:rPr>
              <a:t> </a:t>
            </a:r>
            <a:r>
              <a:rPr dirty="0">
                <a:cs typeface="Arial"/>
              </a:rPr>
              <a:t>initialize</a:t>
            </a:r>
            <a:r>
              <a:rPr spc="25" dirty="0">
                <a:cs typeface="Arial"/>
              </a:rPr>
              <a:t> </a:t>
            </a:r>
            <a:r>
              <a:rPr spc="50" dirty="0">
                <a:cs typeface="Arial"/>
              </a:rPr>
              <a:t>the </a:t>
            </a:r>
            <a:r>
              <a:rPr dirty="0">
                <a:cs typeface="Arial"/>
              </a:rPr>
              <a:t>reference</a:t>
            </a:r>
            <a:r>
              <a:rPr spc="25" dirty="0">
                <a:cs typeface="Arial"/>
              </a:rPr>
              <a:t> </a:t>
            </a:r>
            <a:r>
              <a:rPr spc="90" dirty="0">
                <a:cs typeface="Arial"/>
              </a:rPr>
              <a:t>that</a:t>
            </a:r>
            <a:r>
              <a:rPr spc="25" dirty="0">
                <a:cs typeface="Arial"/>
              </a:rPr>
              <a:t> </a:t>
            </a:r>
            <a:r>
              <a:rPr spc="50" dirty="0">
                <a:cs typeface="Arial"/>
              </a:rPr>
              <a:t>holds</a:t>
            </a:r>
            <a:r>
              <a:rPr spc="30" dirty="0">
                <a:cs typeface="Arial"/>
              </a:rPr>
              <a:t> </a:t>
            </a:r>
            <a:r>
              <a:rPr spc="75" dirty="0">
                <a:cs typeface="Arial"/>
              </a:rPr>
              <a:t>the</a:t>
            </a:r>
            <a:r>
              <a:rPr spc="25" dirty="0">
                <a:cs typeface="Arial"/>
              </a:rPr>
              <a:t> </a:t>
            </a:r>
            <a:r>
              <a:rPr spc="50" dirty="0">
                <a:cs typeface="Arial"/>
              </a:rPr>
              <a:t>object</a:t>
            </a:r>
            <a:r>
              <a:rPr spc="30" dirty="0">
                <a:cs typeface="Arial"/>
              </a:rPr>
              <a:t> </a:t>
            </a:r>
            <a:r>
              <a:rPr spc="105" dirty="0">
                <a:cs typeface="Arial"/>
              </a:rPr>
              <a:t>to</a:t>
            </a:r>
            <a:r>
              <a:rPr spc="25" dirty="0">
                <a:cs typeface="Arial"/>
              </a:rPr>
              <a:t> </a:t>
            </a:r>
            <a:r>
              <a:rPr spc="70" dirty="0">
                <a:cs typeface="Arial"/>
              </a:rPr>
              <a:t>null</a:t>
            </a:r>
            <a:r>
              <a:rPr spc="20" dirty="0">
                <a:cs typeface="Arial"/>
              </a:rPr>
              <a:t> </a:t>
            </a:r>
            <a:r>
              <a:rPr spc="70" dirty="0">
                <a:cs typeface="Arial"/>
              </a:rPr>
              <a:t>in</a:t>
            </a:r>
            <a:r>
              <a:rPr spc="25" dirty="0">
                <a:cs typeface="Arial"/>
              </a:rPr>
              <a:t> </a:t>
            </a:r>
            <a:r>
              <a:rPr dirty="0">
                <a:cs typeface="Arial"/>
              </a:rPr>
              <a:t>all</a:t>
            </a:r>
            <a:r>
              <a:rPr spc="20" dirty="0">
                <a:cs typeface="Arial"/>
              </a:rPr>
              <a:t> </a:t>
            </a:r>
            <a:r>
              <a:rPr spc="35" dirty="0">
                <a:cs typeface="Arial"/>
              </a:rPr>
              <a:t>constructors.</a:t>
            </a:r>
            <a:endParaRPr dirty="0">
              <a:cs typeface="Arial"/>
            </a:endParaRPr>
          </a:p>
          <a:p>
            <a:pPr marL="469900" marR="80010" indent="-420370">
              <a:lnSpc>
                <a:spcPct val="114599"/>
              </a:lnSpc>
              <a:buAutoNum type="arabicPeriod"/>
              <a:tabLst>
                <a:tab pos="469265" algn="l"/>
                <a:tab pos="469900" algn="l"/>
              </a:tabLst>
            </a:pPr>
            <a:r>
              <a:rPr dirty="0">
                <a:cs typeface="Arial"/>
              </a:rPr>
              <a:t>Add</a:t>
            </a:r>
            <a:r>
              <a:rPr spc="-10" dirty="0">
                <a:cs typeface="Arial"/>
              </a:rPr>
              <a:t> </a:t>
            </a:r>
            <a:r>
              <a:rPr spc="75" dirty="0">
                <a:cs typeface="Arial"/>
              </a:rPr>
              <a:t>the</a:t>
            </a:r>
            <a:r>
              <a:rPr spc="-5" dirty="0">
                <a:cs typeface="Arial"/>
              </a:rPr>
              <a:t> </a:t>
            </a:r>
            <a:r>
              <a:rPr spc="50" dirty="0">
                <a:cs typeface="Arial"/>
              </a:rPr>
              <a:t>first-</a:t>
            </a:r>
            <a:r>
              <a:rPr spc="85" dirty="0">
                <a:cs typeface="Arial"/>
              </a:rPr>
              <a:t>time</a:t>
            </a:r>
            <a:r>
              <a:rPr spc="-5" dirty="0">
                <a:cs typeface="Arial"/>
              </a:rPr>
              <a:t> </a:t>
            </a:r>
            <a:r>
              <a:rPr dirty="0">
                <a:cs typeface="Arial"/>
              </a:rPr>
              <a:t>logic</a:t>
            </a:r>
            <a:r>
              <a:rPr spc="-5" dirty="0">
                <a:cs typeface="Arial"/>
              </a:rPr>
              <a:t> </a:t>
            </a:r>
            <a:r>
              <a:rPr spc="105" dirty="0">
                <a:cs typeface="Arial"/>
              </a:rPr>
              <a:t>to</a:t>
            </a:r>
            <a:r>
              <a:rPr spc="-5" dirty="0">
                <a:cs typeface="Arial"/>
              </a:rPr>
              <a:t> </a:t>
            </a:r>
            <a:r>
              <a:rPr spc="75" dirty="0">
                <a:cs typeface="Arial"/>
              </a:rPr>
              <a:t>the</a:t>
            </a:r>
            <a:r>
              <a:rPr spc="-5" dirty="0">
                <a:cs typeface="Arial"/>
              </a:rPr>
              <a:t> </a:t>
            </a:r>
            <a:r>
              <a:rPr spc="55" dirty="0">
                <a:cs typeface="Arial"/>
              </a:rPr>
              <a:t>getter</a:t>
            </a:r>
            <a:r>
              <a:rPr spc="-5" dirty="0">
                <a:cs typeface="Arial"/>
              </a:rPr>
              <a:t> </a:t>
            </a:r>
            <a:r>
              <a:rPr dirty="0">
                <a:cs typeface="Arial"/>
              </a:rPr>
              <a:t>so</a:t>
            </a:r>
            <a:r>
              <a:rPr spc="-5" dirty="0">
                <a:cs typeface="Arial"/>
              </a:rPr>
              <a:t> </a:t>
            </a:r>
            <a:r>
              <a:rPr spc="90" dirty="0">
                <a:cs typeface="Arial"/>
              </a:rPr>
              <a:t>that</a:t>
            </a:r>
            <a:r>
              <a:rPr spc="-5" dirty="0">
                <a:cs typeface="Arial"/>
              </a:rPr>
              <a:t> </a:t>
            </a:r>
            <a:r>
              <a:rPr spc="75" dirty="0">
                <a:cs typeface="Arial"/>
              </a:rPr>
              <a:t>the</a:t>
            </a:r>
            <a:r>
              <a:rPr spc="-5" dirty="0">
                <a:cs typeface="Arial"/>
              </a:rPr>
              <a:t> </a:t>
            </a:r>
            <a:r>
              <a:rPr spc="50" dirty="0">
                <a:cs typeface="Arial"/>
              </a:rPr>
              <a:t>object</a:t>
            </a:r>
            <a:r>
              <a:rPr spc="-5" dirty="0">
                <a:cs typeface="Arial"/>
              </a:rPr>
              <a:t> </a:t>
            </a:r>
            <a:r>
              <a:rPr dirty="0">
                <a:cs typeface="Arial"/>
              </a:rPr>
              <a:t>is</a:t>
            </a:r>
            <a:r>
              <a:rPr spc="-5" dirty="0">
                <a:cs typeface="Arial"/>
              </a:rPr>
              <a:t> </a:t>
            </a:r>
            <a:r>
              <a:rPr spc="50" dirty="0">
                <a:cs typeface="Arial"/>
              </a:rPr>
              <a:t>constructed</a:t>
            </a:r>
            <a:r>
              <a:rPr spc="-10" dirty="0">
                <a:cs typeface="Arial"/>
              </a:rPr>
              <a:t> </a:t>
            </a:r>
            <a:r>
              <a:rPr spc="35" dirty="0">
                <a:cs typeface="Arial"/>
              </a:rPr>
              <a:t>and </a:t>
            </a:r>
            <a:r>
              <a:rPr dirty="0">
                <a:cs typeface="Arial"/>
              </a:rPr>
              <a:t>assigned</a:t>
            </a:r>
            <a:r>
              <a:rPr spc="80" dirty="0">
                <a:cs typeface="Arial"/>
              </a:rPr>
              <a:t> </a:t>
            </a:r>
            <a:r>
              <a:rPr spc="105" dirty="0">
                <a:cs typeface="Arial"/>
              </a:rPr>
              <a:t>to</a:t>
            </a:r>
            <a:r>
              <a:rPr spc="85" dirty="0">
                <a:cs typeface="Arial"/>
              </a:rPr>
              <a:t> </a:t>
            </a:r>
            <a:r>
              <a:rPr spc="75" dirty="0">
                <a:cs typeface="Arial"/>
              </a:rPr>
              <a:t>the</a:t>
            </a:r>
            <a:r>
              <a:rPr spc="85" dirty="0">
                <a:cs typeface="Arial"/>
              </a:rPr>
              <a:t> </a:t>
            </a:r>
            <a:r>
              <a:rPr dirty="0">
                <a:cs typeface="Arial"/>
              </a:rPr>
              <a:t>reference</a:t>
            </a:r>
            <a:r>
              <a:rPr spc="90" dirty="0">
                <a:cs typeface="Arial"/>
              </a:rPr>
              <a:t> </a:t>
            </a:r>
            <a:r>
              <a:rPr spc="45" dirty="0">
                <a:cs typeface="Arial"/>
              </a:rPr>
              <a:t>whenever</a:t>
            </a:r>
            <a:r>
              <a:rPr spc="85" dirty="0">
                <a:cs typeface="Arial"/>
              </a:rPr>
              <a:t> </a:t>
            </a:r>
            <a:r>
              <a:rPr spc="75" dirty="0">
                <a:cs typeface="Arial"/>
              </a:rPr>
              <a:t>the</a:t>
            </a:r>
            <a:r>
              <a:rPr spc="85" dirty="0">
                <a:cs typeface="Arial"/>
              </a:rPr>
              <a:t> </a:t>
            </a:r>
            <a:r>
              <a:rPr dirty="0">
                <a:cs typeface="Arial"/>
              </a:rPr>
              <a:t>reference</a:t>
            </a:r>
            <a:r>
              <a:rPr spc="90" dirty="0">
                <a:cs typeface="Arial"/>
              </a:rPr>
              <a:t> </a:t>
            </a:r>
            <a:r>
              <a:rPr dirty="0">
                <a:cs typeface="Arial"/>
              </a:rPr>
              <a:t>is</a:t>
            </a:r>
            <a:r>
              <a:rPr spc="85" dirty="0">
                <a:cs typeface="Arial"/>
              </a:rPr>
              <a:t> </a:t>
            </a:r>
            <a:r>
              <a:rPr spc="40" dirty="0">
                <a:cs typeface="Arial"/>
              </a:rPr>
              <a:t>null.</a:t>
            </a:r>
            <a:endParaRPr dirty="0">
              <a:cs typeface="Arial"/>
            </a:endParaRPr>
          </a:p>
          <a:p>
            <a:pPr marL="469900" marR="5080" indent="-420370">
              <a:lnSpc>
                <a:spcPct val="114599"/>
              </a:lnSpc>
              <a:buAutoNum type="arabicPeriod"/>
              <a:tabLst>
                <a:tab pos="469265" algn="l"/>
                <a:tab pos="469900" algn="l"/>
              </a:tabLst>
            </a:pPr>
            <a:r>
              <a:rPr spc="-10" dirty="0">
                <a:cs typeface="Arial"/>
              </a:rPr>
              <a:t>Subclass</a:t>
            </a:r>
            <a:r>
              <a:rPr spc="-25" dirty="0">
                <a:cs typeface="Arial"/>
              </a:rPr>
              <a:t> </a:t>
            </a:r>
            <a:r>
              <a:rPr spc="75" dirty="0">
                <a:cs typeface="Arial"/>
              </a:rPr>
              <a:t>the</a:t>
            </a:r>
            <a:r>
              <a:rPr spc="-25" dirty="0">
                <a:cs typeface="Arial"/>
              </a:rPr>
              <a:t> </a:t>
            </a:r>
            <a:r>
              <a:rPr spc="-10" dirty="0">
                <a:cs typeface="Arial"/>
              </a:rPr>
              <a:t>class</a:t>
            </a:r>
            <a:r>
              <a:rPr spc="-25" dirty="0">
                <a:cs typeface="Arial"/>
              </a:rPr>
              <a:t> </a:t>
            </a:r>
            <a:r>
              <a:rPr spc="60" dirty="0">
                <a:cs typeface="Arial"/>
              </a:rPr>
              <a:t>and</a:t>
            </a:r>
            <a:r>
              <a:rPr spc="-30" dirty="0">
                <a:cs typeface="Arial"/>
              </a:rPr>
              <a:t> </a:t>
            </a:r>
            <a:r>
              <a:rPr spc="55" dirty="0">
                <a:cs typeface="Arial"/>
              </a:rPr>
              <a:t>override</a:t>
            </a:r>
            <a:r>
              <a:rPr spc="-25" dirty="0">
                <a:cs typeface="Arial"/>
              </a:rPr>
              <a:t> </a:t>
            </a:r>
            <a:r>
              <a:rPr spc="75" dirty="0">
                <a:cs typeface="Arial"/>
              </a:rPr>
              <a:t>the</a:t>
            </a:r>
            <a:r>
              <a:rPr spc="-25" dirty="0">
                <a:cs typeface="Arial"/>
              </a:rPr>
              <a:t> </a:t>
            </a:r>
            <a:r>
              <a:rPr spc="55" dirty="0">
                <a:cs typeface="Arial"/>
              </a:rPr>
              <a:t>getter</a:t>
            </a:r>
            <a:r>
              <a:rPr spc="-25" dirty="0">
                <a:cs typeface="Arial"/>
              </a:rPr>
              <a:t> </a:t>
            </a:r>
            <a:r>
              <a:rPr spc="105" dirty="0">
                <a:cs typeface="Arial"/>
              </a:rPr>
              <a:t>to</a:t>
            </a:r>
            <a:r>
              <a:rPr spc="-25" dirty="0">
                <a:cs typeface="Arial"/>
              </a:rPr>
              <a:t> </a:t>
            </a:r>
            <a:r>
              <a:rPr spc="55" dirty="0">
                <a:cs typeface="Arial"/>
              </a:rPr>
              <a:t>provide</a:t>
            </a:r>
            <a:r>
              <a:rPr spc="-25" dirty="0">
                <a:cs typeface="Arial"/>
              </a:rPr>
              <a:t> </a:t>
            </a:r>
            <a:r>
              <a:rPr dirty="0">
                <a:cs typeface="Arial"/>
              </a:rPr>
              <a:t>an</a:t>
            </a:r>
            <a:r>
              <a:rPr spc="-30" dirty="0">
                <a:cs typeface="Arial"/>
              </a:rPr>
              <a:t> </a:t>
            </a:r>
            <a:r>
              <a:rPr spc="50" dirty="0">
                <a:cs typeface="Arial"/>
              </a:rPr>
              <a:t>alternative</a:t>
            </a:r>
            <a:r>
              <a:rPr spc="-25" dirty="0">
                <a:cs typeface="Arial"/>
              </a:rPr>
              <a:t> </a:t>
            </a:r>
            <a:r>
              <a:rPr spc="40" dirty="0">
                <a:cs typeface="Arial"/>
              </a:rPr>
              <a:t>object </a:t>
            </a:r>
            <a:r>
              <a:rPr spc="100" dirty="0">
                <a:cs typeface="Arial"/>
              </a:rPr>
              <a:t>for</a:t>
            </a:r>
            <a:r>
              <a:rPr spc="-30" dirty="0">
                <a:cs typeface="Arial"/>
              </a:rPr>
              <a:t> </a:t>
            </a:r>
            <a:r>
              <a:rPr spc="-10" dirty="0">
                <a:cs typeface="Arial"/>
              </a:rPr>
              <a:t>testing.</a:t>
            </a:r>
            <a:endParaRPr dirty="0">
              <a:cs typeface="Arial"/>
            </a:endParaRPr>
          </a:p>
        </p:txBody>
      </p:sp>
      <p:sp>
        <p:nvSpPr>
          <p:cNvPr id="5" name="TextBox 4">
            <a:extLst>
              <a:ext uri="{FF2B5EF4-FFF2-40B4-BE49-F238E27FC236}">
                <a16:creationId xmlns:a16="http://schemas.microsoft.com/office/drawing/2014/main" id="{636FF23A-005B-4F76-913B-FA4DA8A8F65A}"/>
              </a:ext>
            </a:extLst>
          </p:cNvPr>
          <p:cNvSpPr txBox="1"/>
          <p:nvPr/>
        </p:nvSpPr>
        <p:spPr>
          <a:xfrm>
            <a:off x="762000" y="57150"/>
            <a:ext cx="57912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b="1" dirty="0">
                <a:solidFill>
                  <a:srgbClr val="000000"/>
                </a:solidFill>
                <a:latin typeface="Tenorite"/>
              </a:rPr>
              <a:t>Extract and Override Getter</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5249" y="1290200"/>
            <a:ext cx="8140700" cy="2344231"/>
          </a:xfrm>
          <a:prstGeom prst="rect">
            <a:avLst/>
          </a:prstGeom>
        </p:spPr>
        <p:txBody>
          <a:bodyPr vert="horz" wrap="square" lIns="0" tIns="12700" rIns="0" bIns="0" rtlCol="0">
            <a:spAutoFit/>
          </a:bodyPr>
          <a:lstStyle/>
          <a:p>
            <a:pPr marL="379095" marR="5080" indent="-367030">
              <a:lnSpc>
                <a:spcPct val="114599"/>
              </a:lnSpc>
              <a:spcBef>
                <a:spcPts val="100"/>
              </a:spcBef>
              <a:buChar char="●"/>
              <a:tabLst>
                <a:tab pos="379095" algn="l"/>
                <a:tab pos="379730" algn="l"/>
              </a:tabLst>
            </a:pPr>
            <a:r>
              <a:rPr sz="2000" spc="50" dirty="0">
                <a:cs typeface="Arial"/>
              </a:rPr>
              <a:t>Naming</a:t>
            </a:r>
            <a:r>
              <a:rPr sz="2000" dirty="0">
                <a:cs typeface="Arial"/>
              </a:rPr>
              <a:t> is</a:t>
            </a:r>
            <a:r>
              <a:rPr sz="2000" spc="5" dirty="0">
                <a:cs typeface="Arial"/>
              </a:rPr>
              <a:t> </a:t>
            </a:r>
            <a:r>
              <a:rPr sz="2000" dirty="0">
                <a:cs typeface="Arial"/>
              </a:rPr>
              <a:t>a</a:t>
            </a:r>
            <a:r>
              <a:rPr sz="2000" spc="10" dirty="0">
                <a:cs typeface="Arial"/>
              </a:rPr>
              <a:t> </a:t>
            </a:r>
            <a:r>
              <a:rPr sz="2000" dirty="0">
                <a:cs typeface="Arial"/>
              </a:rPr>
              <a:t>key </a:t>
            </a:r>
            <a:r>
              <a:rPr sz="2000" spc="80" dirty="0">
                <a:cs typeface="Arial"/>
              </a:rPr>
              <a:t>part</a:t>
            </a:r>
            <a:r>
              <a:rPr sz="2000" spc="10" dirty="0">
                <a:cs typeface="Arial"/>
              </a:rPr>
              <a:t> </a:t>
            </a:r>
            <a:r>
              <a:rPr sz="2000" spc="90" dirty="0">
                <a:cs typeface="Arial"/>
              </a:rPr>
              <a:t>of</a:t>
            </a:r>
            <a:r>
              <a:rPr sz="2000" dirty="0">
                <a:cs typeface="Arial"/>
              </a:rPr>
              <a:t> design.</a:t>
            </a:r>
            <a:r>
              <a:rPr sz="2000" spc="10" dirty="0">
                <a:cs typeface="Arial"/>
              </a:rPr>
              <a:t> </a:t>
            </a:r>
            <a:r>
              <a:rPr sz="2000" spc="50" dirty="0">
                <a:cs typeface="Arial"/>
              </a:rPr>
              <a:t>If</a:t>
            </a:r>
            <a:r>
              <a:rPr sz="2000" dirty="0">
                <a:cs typeface="Arial"/>
              </a:rPr>
              <a:t> </a:t>
            </a:r>
            <a:r>
              <a:rPr sz="2000" spc="55" dirty="0">
                <a:cs typeface="Arial"/>
              </a:rPr>
              <a:t>you</a:t>
            </a:r>
            <a:r>
              <a:rPr sz="2000" spc="5" dirty="0">
                <a:cs typeface="Arial"/>
              </a:rPr>
              <a:t> </a:t>
            </a:r>
            <a:r>
              <a:rPr sz="2000" dirty="0">
                <a:cs typeface="Arial"/>
              </a:rPr>
              <a:t>choose</a:t>
            </a:r>
            <a:r>
              <a:rPr sz="2000" spc="5" dirty="0">
                <a:cs typeface="Arial"/>
              </a:rPr>
              <a:t> </a:t>
            </a:r>
            <a:r>
              <a:rPr sz="2000" spc="55" dirty="0">
                <a:cs typeface="Arial"/>
              </a:rPr>
              <a:t>good</a:t>
            </a:r>
            <a:r>
              <a:rPr sz="2000" spc="5" dirty="0">
                <a:cs typeface="Arial"/>
              </a:rPr>
              <a:t> </a:t>
            </a:r>
            <a:r>
              <a:rPr sz="2000" dirty="0">
                <a:cs typeface="Arial"/>
              </a:rPr>
              <a:t>names,</a:t>
            </a:r>
            <a:r>
              <a:rPr sz="2000" spc="5" dirty="0">
                <a:cs typeface="Arial"/>
              </a:rPr>
              <a:t> </a:t>
            </a:r>
            <a:r>
              <a:rPr sz="2000" spc="55" dirty="0">
                <a:cs typeface="Arial"/>
              </a:rPr>
              <a:t>you</a:t>
            </a:r>
            <a:r>
              <a:rPr sz="2000" dirty="0">
                <a:cs typeface="Arial"/>
              </a:rPr>
              <a:t> </a:t>
            </a:r>
            <a:r>
              <a:rPr sz="2000" spc="50" dirty="0">
                <a:cs typeface="Arial"/>
              </a:rPr>
              <a:t>reinforce </a:t>
            </a:r>
            <a:r>
              <a:rPr sz="2000" spc="55" dirty="0">
                <a:cs typeface="Arial"/>
              </a:rPr>
              <a:t>understanding</a:t>
            </a:r>
            <a:r>
              <a:rPr sz="2000" spc="5" dirty="0">
                <a:cs typeface="Arial"/>
              </a:rPr>
              <a:t> </a:t>
            </a:r>
            <a:r>
              <a:rPr sz="2000" spc="70" dirty="0">
                <a:cs typeface="Arial"/>
              </a:rPr>
              <a:t>in</a:t>
            </a:r>
            <a:r>
              <a:rPr sz="2000" spc="5" dirty="0">
                <a:cs typeface="Arial"/>
              </a:rPr>
              <a:t> </a:t>
            </a:r>
            <a:r>
              <a:rPr sz="2000" dirty="0">
                <a:cs typeface="Arial"/>
              </a:rPr>
              <a:t>a</a:t>
            </a:r>
            <a:r>
              <a:rPr sz="2000" spc="10" dirty="0">
                <a:cs typeface="Arial"/>
              </a:rPr>
              <a:t> </a:t>
            </a:r>
            <a:r>
              <a:rPr sz="2000" dirty="0">
                <a:cs typeface="Arial"/>
              </a:rPr>
              <a:t>system</a:t>
            </a:r>
            <a:r>
              <a:rPr sz="2000" spc="10" dirty="0">
                <a:cs typeface="Arial"/>
              </a:rPr>
              <a:t> </a:t>
            </a:r>
            <a:r>
              <a:rPr sz="2000" spc="60" dirty="0">
                <a:cs typeface="Arial"/>
              </a:rPr>
              <a:t>and</a:t>
            </a:r>
            <a:r>
              <a:rPr sz="2000" spc="5" dirty="0">
                <a:cs typeface="Arial"/>
              </a:rPr>
              <a:t> </a:t>
            </a:r>
            <a:r>
              <a:rPr sz="2000" dirty="0">
                <a:cs typeface="Arial"/>
              </a:rPr>
              <a:t>make</a:t>
            </a:r>
            <a:r>
              <a:rPr sz="2000" spc="10" dirty="0">
                <a:cs typeface="Arial"/>
              </a:rPr>
              <a:t> </a:t>
            </a:r>
            <a:r>
              <a:rPr sz="2000" spc="90" dirty="0">
                <a:cs typeface="Arial"/>
              </a:rPr>
              <a:t>it</a:t>
            </a:r>
            <a:r>
              <a:rPr sz="2000" spc="10" dirty="0">
                <a:cs typeface="Arial"/>
              </a:rPr>
              <a:t> </a:t>
            </a:r>
            <a:r>
              <a:rPr sz="2000" dirty="0">
                <a:cs typeface="Arial"/>
              </a:rPr>
              <a:t>easier</a:t>
            </a:r>
            <a:r>
              <a:rPr sz="2000" spc="10" dirty="0">
                <a:cs typeface="Arial"/>
              </a:rPr>
              <a:t> </a:t>
            </a:r>
            <a:r>
              <a:rPr sz="2000" spc="105" dirty="0">
                <a:cs typeface="Arial"/>
              </a:rPr>
              <a:t>to</a:t>
            </a:r>
            <a:r>
              <a:rPr sz="2000" spc="10" dirty="0">
                <a:cs typeface="Arial"/>
              </a:rPr>
              <a:t> </a:t>
            </a:r>
            <a:r>
              <a:rPr sz="2000" spc="80" dirty="0">
                <a:cs typeface="Arial"/>
              </a:rPr>
              <a:t>work</a:t>
            </a:r>
            <a:r>
              <a:rPr sz="2000" spc="5" dirty="0">
                <a:cs typeface="Arial"/>
              </a:rPr>
              <a:t> </a:t>
            </a:r>
            <a:r>
              <a:rPr sz="2000" spc="65" dirty="0">
                <a:cs typeface="Arial"/>
              </a:rPr>
              <a:t>with.</a:t>
            </a:r>
            <a:r>
              <a:rPr sz="2000" spc="15" dirty="0">
                <a:cs typeface="Arial"/>
              </a:rPr>
              <a:t> </a:t>
            </a:r>
            <a:r>
              <a:rPr sz="2000" spc="50" dirty="0">
                <a:cs typeface="Arial"/>
              </a:rPr>
              <a:t>If</a:t>
            </a:r>
            <a:r>
              <a:rPr sz="2000" spc="5" dirty="0">
                <a:cs typeface="Arial"/>
              </a:rPr>
              <a:t> </a:t>
            </a:r>
            <a:r>
              <a:rPr sz="2000" spc="55" dirty="0">
                <a:cs typeface="Arial"/>
              </a:rPr>
              <a:t>you</a:t>
            </a:r>
            <a:r>
              <a:rPr sz="2000" spc="5" dirty="0">
                <a:cs typeface="Arial"/>
              </a:rPr>
              <a:t> </a:t>
            </a:r>
            <a:r>
              <a:rPr sz="2000" spc="-10" dirty="0">
                <a:cs typeface="Arial"/>
              </a:rPr>
              <a:t>choose </a:t>
            </a:r>
            <a:r>
              <a:rPr sz="2000" spc="95" dirty="0">
                <a:cs typeface="Arial"/>
              </a:rPr>
              <a:t>poor</a:t>
            </a:r>
            <a:r>
              <a:rPr sz="2000" spc="45" dirty="0">
                <a:cs typeface="Arial"/>
              </a:rPr>
              <a:t> </a:t>
            </a:r>
            <a:r>
              <a:rPr sz="2000" dirty="0">
                <a:cs typeface="Arial"/>
              </a:rPr>
              <a:t>names,</a:t>
            </a:r>
            <a:r>
              <a:rPr sz="2000" spc="50" dirty="0">
                <a:cs typeface="Arial"/>
              </a:rPr>
              <a:t> </a:t>
            </a:r>
            <a:r>
              <a:rPr sz="2000" spc="55" dirty="0">
                <a:cs typeface="Arial"/>
              </a:rPr>
              <a:t>you</a:t>
            </a:r>
            <a:r>
              <a:rPr sz="2000" spc="45" dirty="0">
                <a:cs typeface="Arial"/>
              </a:rPr>
              <a:t> </a:t>
            </a:r>
            <a:r>
              <a:rPr sz="2000" spc="80" dirty="0">
                <a:cs typeface="Arial"/>
              </a:rPr>
              <a:t>undermine</a:t>
            </a:r>
            <a:r>
              <a:rPr sz="2000" spc="50" dirty="0">
                <a:cs typeface="Arial"/>
              </a:rPr>
              <a:t> </a:t>
            </a:r>
            <a:r>
              <a:rPr sz="2000" spc="55" dirty="0">
                <a:cs typeface="Arial"/>
              </a:rPr>
              <a:t>understanding</a:t>
            </a:r>
            <a:r>
              <a:rPr sz="2000" spc="40" dirty="0">
                <a:cs typeface="Arial"/>
              </a:rPr>
              <a:t> </a:t>
            </a:r>
            <a:r>
              <a:rPr sz="2000" spc="60" dirty="0">
                <a:cs typeface="Arial"/>
              </a:rPr>
              <a:t>and</a:t>
            </a:r>
            <a:r>
              <a:rPr sz="2000" spc="45" dirty="0">
                <a:cs typeface="Arial"/>
              </a:rPr>
              <a:t> </a:t>
            </a:r>
            <a:r>
              <a:rPr sz="2000" dirty="0">
                <a:cs typeface="Arial"/>
              </a:rPr>
              <a:t>make</a:t>
            </a:r>
            <a:r>
              <a:rPr sz="2000" spc="50" dirty="0">
                <a:cs typeface="Arial"/>
              </a:rPr>
              <a:t> </a:t>
            </a:r>
            <a:r>
              <a:rPr sz="2000" dirty="0">
                <a:cs typeface="Arial"/>
              </a:rPr>
              <a:t>life</a:t>
            </a:r>
            <a:r>
              <a:rPr sz="2000" spc="45" dirty="0">
                <a:cs typeface="Arial"/>
              </a:rPr>
              <a:t> </a:t>
            </a:r>
            <a:r>
              <a:rPr sz="2000" dirty="0">
                <a:cs typeface="Arial"/>
              </a:rPr>
              <a:t>hellish</a:t>
            </a:r>
            <a:r>
              <a:rPr sz="2000" spc="45" dirty="0">
                <a:cs typeface="Arial"/>
              </a:rPr>
              <a:t> </a:t>
            </a:r>
            <a:r>
              <a:rPr sz="2000" spc="100" dirty="0">
                <a:cs typeface="Arial"/>
              </a:rPr>
              <a:t>for</a:t>
            </a:r>
            <a:r>
              <a:rPr sz="2000" spc="50" dirty="0">
                <a:cs typeface="Arial"/>
              </a:rPr>
              <a:t> the </a:t>
            </a:r>
            <a:r>
              <a:rPr sz="2000" spc="70" dirty="0">
                <a:cs typeface="Arial"/>
              </a:rPr>
              <a:t>programmers</a:t>
            </a:r>
            <a:r>
              <a:rPr sz="2000" spc="-10" dirty="0">
                <a:cs typeface="Arial"/>
              </a:rPr>
              <a:t> </a:t>
            </a:r>
            <a:r>
              <a:rPr sz="2000" spc="80" dirty="0">
                <a:cs typeface="Arial"/>
              </a:rPr>
              <a:t>who</a:t>
            </a:r>
            <a:r>
              <a:rPr sz="2000" spc="-10" dirty="0">
                <a:cs typeface="Arial"/>
              </a:rPr>
              <a:t> </a:t>
            </a:r>
            <a:r>
              <a:rPr sz="2000" spc="70" dirty="0">
                <a:cs typeface="Arial"/>
              </a:rPr>
              <a:t>follow</a:t>
            </a:r>
            <a:r>
              <a:rPr sz="2000" spc="-15" dirty="0">
                <a:cs typeface="Arial"/>
              </a:rPr>
              <a:t> </a:t>
            </a:r>
            <a:r>
              <a:rPr sz="2000" spc="-20" dirty="0">
                <a:cs typeface="Arial"/>
              </a:rPr>
              <a:t>you.’</a:t>
            </a:r>
            <a:endParaRPr sz="2000" dirty="0">
              <a:cs typeface="Arial"/>
            </a:endParaRPr>
          </a:p>
          <a:p>
            <a:pPr marL="379095" indent="-367030">
              <a:lnSpc>
                <a:spcPct val="100000"/>
              </a:lnSpc>
              <a:spcBef>
                <a:spcPts val="315"/>
              </a:spcBef>
              <a:buChar char="●"/>
              <a:tabLst>
                <a:tab pos="379095" algn="l"/>
                <a:tab pos="379730" algn="l"/>
              </a:tabLst>
            </a:pPr>
            <a:r>
              <a:rPr sz="2000" spc="50" dirty="0">
                <a:cs typeface="Arial"/>
              </a:rPr>
              <a:t>Naming</a:t>
            </a:r>
            <a:r>
              <a:rPr sz="2000" spc="-30" dirty="0">
                <a:cs typeface="Arial"/>
              </a:rPr>
              <a:t> </a:t>
            </a:r>
            <a:r>
              <a:rPr sz="2000" dirty="0">
                <a:cs typeface="Arial"/>
              </a:rPr>
              <a:t>is</a:t>
            </a:r>
            <a:r>
              <a:rPr sz="2000" spc="-25" dirty="0">
                <a:cs typeface="Arial"/>
              </a:rPr>
              <a:t> </a:t>
            </a:r>
            <a:r>
              <a:rPr sz="2000" spc="75" dirty="0">
                <a:cs typeface="Arial"/>
              </a:rPr>
              <a:t>the</a:t>
            </a:r>
            <a:r>
              <a:rPr sz="2000" spc="-25" dirty="0">
                <a:cs typeface="Arial"/>
              </a:rPr>
              <a:t> </a:t>
            </a:r>
            <a:r>
              <a:rPr sz="2000" spc="55" dirty="0">
                <a:cs typeface="Arial"/>
              </a:rPr>
              <a:t>hardest</a:t>
            </a:r>
            <a:r>
              <a:rPr sz="2000" spc="-25" dirty="0">
                <a:cs typeface="Arial"/>
              </a:rPr>
              <a:t> </a:t>
            </a:r>
            <a:r>
              <a:rPr sz="2000" spc="80" dirty="0">
                <a:cs typeface="Arial"/>
              </a:rPr>
              <a:t>part</a:t>
            </a:r>
            <a:r>
              <a:rPr sz="2000" spc="-25" dirty="0">
                <a:cs typeface="Arial"/>
              </a:rPr>
              <a:t> </a:t>
            </a:r>
            <a:r>
              <a:rPr sz="2000" spc="90" dirty="0">
                <a:cs typeface="Arial"/>
              </a:rPr>
              <a:t>of</a:t>
            </a:r>
            <a:r>
              <a:rPr sz="2000" spc="-30" dirty="0">
                <a:cs typeface="Arial"/>
              </a:rPr>
              <a:t> </a:t>
            </a:r>
            <a:r>
              <a:rPr sz="2000" spc="55" dirty="0">
                <a:cs typeface="Arial"/>
              </a:rPr>
              <a:t>this</a:t>
            </a:r>
            <a:r>
              <a:rPr sz="2000" spc="-25" dirty="0">
                <a:cs typeface="Arial"/>
              </a:rPr>
              <a:t> </a:t>
            </a:r>
            <a:r>
              <a:rPr sz="2000" spc="55" dirty="0">
                <a:cs typeface="Arial"/>
              </a:rPr>
              <a:t>handy</a:t>
            </a:r>
            <a:r>
              <a:rPr sz="2000" spc="-30" dirty="0">
                <a:cs typeface="Arial"/>
              </a:rPr>
              <a:t> </a:t>
            </a:r>
            <a:r>
              <a:rPr sz="2000" spc="45" dirty="0">
                <a:cs typeface="Arial"/>
              </a:rPr>
              <a:t>technique</a:t>
            </a:r>
            <a:endParaRPr sz="2000" dirty="0">
              <a:cs typeface="Arial"/>
            </a:endParaRPr>
          </a:p>
          <a:p>
            <a:pPr marL="836294" lvl="1" indent="-336550">
              <a:lnSpc>
                <a:spcPct val="100000"/>
              </a:lnSpc>
              <a:spcBef>
                <a:spcPts val="330"/>
              </a:spcBef>
              <a:buChar char="○"/>
              <a:tabLst>
                <a:tab pos="836294" algn="l"/>
                <a:tab pos="836930" algn="l"/>
              </a:tabLst>
            </a:pPr>
            <a:r>
              <a:rPr sz="1600" dirty="0">
                <a:cs typeface="Arial"/>
              </a:rPr>
              <a:t>Make</a:t>
            </a:r>
            <a:r>
              <a:rPr sz="1600" spc="145" dirty="0">
                <a:cs typeface="Arial"/>
              </a:rPr>
              <a:t> </a:t>
            </a:r>
            <a:r>
              <a:rPr sz="1600" spc="75" dirty="0">
                <a:cs typeface="Arial"/>
              </a:rPr>
              <a:t>up</a:t>
            </a:r>
            <a:r>
              <a:rPr sz="1600" spc="145" dirty="0">
                <a:cs typeface="Arial"/>
              </a:rPr>
              <a:t> </a:t>
            </a:r>
            <a:r>
              <a:rPr sz="1600" dirty="0">
                <a:cs typeface="Arial"/>
              </a:rPr>
              <a:t>something</a:t>
            </a:r>
            <a:r>
              <a:rPr sz="1600" spc="150" dirty="0">
                <a:cs typeface="Arial"/>
              </a:rPr>
              <a:t> </a:t>
            </a:r>
            <a:r>
              <a:rPr sz="1600" spc="-10" dirty="0">
                <a:cs typeface="Arial"/>
              </a:rPr>
              <a:t>foolish</a:t>
            </a:r>
            <a:endParaRPr sz="1600" dirty="0">
              <a:cs typeface="Arial"/>
            </a:endParaRPr>
          </a:p>
          <a:p>
            <a:pPr marL="836294" lvl="1" indent="-336550">
              <a:lnSpc>
                <a:spcPct val="100000"/>
              </a:lnSpc>
              <a:spcBef>
                <a:spcPts val="270"/>
              </a:spcBef>
              <a:buChar char="○"/>
              <a:tabLst>
                <a:tab pos="836294" algn="l"/>
                <a:tab pos="836930" algn="l"/>
              </a:tabLst>
            </a:pPr>
            <a:r>
              <a:rPr sz="1600" dirty="0">
                <a:cs typeface="Arial"/>
              </a:rPr>
              <a:t>Look</a:t>
            </a:r>
            <a:r>
              <a:rPr sz="1600" spc="45" dirty="0">
                <a:cs typeface="Arial"/>
              </a:rPr>
              <a:t> </a:t>
            </a:r>
            <a:r>
              <a:rPr sz="1600" spc="50" dirty="0">
                <a:cs typeface="Arial"/>
              </a:rPr>
              <a:t>at</a:t>
            </a:r>
            <a:r>
              <a:rPr sz="1600" spc="45" dirty="0">
                <a:cs typeface="Arial"/>
              </a:rPr>
              <a:t> </a:t>
            </a:r>
            <a:r>
              <a:rPr sz="1600" spc="55" dirty="0">
                <a:cs typeface="Arial"/>
              </a:rPr>
              <a:t>methods</a:t>
            </a:r>
            <a:r>
              <a:rPr sz="1600" spc="45" dirty="0">
                <a:cs typeface="Arial"/>
              </a:rPr>
              <a:t> </a:t>
            </a:r>
            <a:r>
              <a:rPr sz="1600" dirty="0">
                <a:cs typeface="Arial"/>
              </a:rPr>
              <a:t>and</a:t>
            </a:r>
            <a:r>
              <a:rPr sz="1600" spc="45" dirty="0">
                <a:cs typeface="Arial"/>
              </a:rPr>
              <a:t> </a:t>
            </a:r>
            <a:r>
              <a:rPr sz="1600" dirty="0">
                <a:cs typeface="Arial"/>
              </a:rPr>
              <a:t>come</a:t>
            </a:r>
            <a:r>
              <a:rPr sz="1600" spc="45" dirty="0">
                <a:cs typeface="Arial"/>
              </a:rPr>
              <a:t> </a:t>
            </a:r>
            <a:r>
              <a:rPr sz="1600" spc="75" dirty="0">
                <a:cs typeface="Arial"/>
              </a:rPr>
              <a:t>up</a:t>
            </a:r>
            <a:r>
              <a:rPr sz="1600" spc="50" dirty="0">
                <a:cs typeface="Arial"/>
              </a:rPr>
              <a:t> </a:t>
            </a:r>
            <a:r>
              <a:rPr sz="1600" spc="70" dirty="0">
                <a:cs typeface="Arial"/>
              </a:rPr>
              <a:t>with</a:t>
            </a:r>
            <a:r>
              <a:rPr sz="1600" spc="45" dirty="0">
                <a:cs typeface="Arial"/>
              </a:rPr>
              <a:t> </a:t>
            </a:r>
            <a:r>
              <a:rPr sz="1600" dirty="0">
                <a:cs typeface="Arial"/>
              </a:rPr>
              <a:t>some</a:t>
            </a:r>
            <a:r>
              <a:rPr sz="1600" spc="45" dirty="0">
                <a:cs typeface="Arial"/>
              </a:rPr>
              <a:t> </a:t>
            </a:r>
            <a:r>
              <a:rPr sz="1600" dirty="0">
                <a:cs typeface="Arial"/>
              </a:rPr>
              <a:t>name</a:t>
            </a:r>
            <a:r>
              <a:rPr sz="1600" spc="45" dirty="0">
                <a:cs typeface="Arial"/>
              </a:rPr>
              <a:t> </a:t>
            </a:r>
            <a:r>
              <a:rPr sz="1600" dirty="0">
                <a:cs typeface="Arial"/>
              </a:rPr>
              <a:t>based</a:t>
            </a:r>
            <a:r>
              <a:rPr sz="1600" spc="45" dirty="0">
                <a:cs typeface="Arial"/>
              </a:rPr>
              <a:t> </a:t>
            </a:r>
            <a:r>
              <a:rPr sz="1600" spc="70" dirty="0">
                <a:cs typeface="Arial"/>
              </a:rPr>
              <a:t>on</a:t>
            </a:r>
            <a:r>
              <a:rPr sz="1600" spc="45" dirty="0">
                <a:cs typeface="Arial"/>
              </a:rPr>
              <a:t> </a:t>
            </a:r>
            <a:r>
              <a:rPr sz="1600" spc="55" dirty="0">
                <a:cs typeface="Arial"/>
              </a:rPr>
              <a:t>them</a:t>
            </a:r>
            <a:endParaRPr sz="1600" dirty="0">
              <a:cs typeface="Arial"/>
            </a:endParaRPr>
          </a:p>
        </p:txBody>
      </p:sp>
      <p:sp>
        <p:nvSpPr>
          <p:cNvPr id="5" name="TextBox 4">
            <a:extLst>
              <a:ext uri="{FF2B5EF4-FFF2-40B4-BE49-F238E27FC236}">
                <a16:creationId xmlns:a16="http://schemas.microsoft.com/office/drawing/2014/main" id="{C2A69B6E-724B-4F17-867C-625576C820F1}"/>
              </a:ext>
            </a:extLst>
          </p:cNvPr>
          <p:cNvSpPr txBox="1"/>
          <p:nvPr/>
        </p:nvSpPr>
        <p:spPr>
          <a:xfrm>
            <a:off x="762000" y="571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Extract Implementer</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4800" y="819150"/>
            <a:ext cx="8279130" cy="3332194"/>
          </a:xfrm>
          <a:prstGeom prst="rect">
            <a:avLst/>
          </a:prstGeom>
        </p:spPr>
        <p:txBody>
          <a:bodyPr vert="horz" wrap="square" lIns="0" tIns="12700" rIns="0" bIns="0" rtlCol="0">
            <a:spAutoFit/>
          </a:bodyPr>
          <a:lstStyle/>
          <a:p>
            <a:pPr marL="12700">
              <a:lnSpc>
                <a:spcPct val="100000"/>
              </a:lnSpc>
              <a:spcBef>
                <a:spcPts val="100"/>
              </a:spcBef>
            </a:pPr>
            <a:r>
              <a:rPr sz="2000" dirty="0">
                <a:cs typeface="Arial"/>
              </a:rPr>
              <a:t>To</a:t>
            </a:r>
            <a:r>
              <a:rPr sz="2000" spc="45" dirty="0">
                <a:cs typeface="Arial"/>
              </a:rPr>
              <a:t> </a:t>
            </a:r>
            <a:r>
              <a:rPr sz="2000" dirty="0">
                <a:cs typeface="Arial"/>
              </a:rPr>
              <a:t>Extract</a:t>
            </a:r>
            <a:r>
              <a:rPr sz="2000" spc="45" dirty="0">
                <a:cs typeface="Arial"/>
              </a:rPr>
              <a:t> </a:t>
            </a:r>
            <a:r>
              <a:rPr sz="2000" spc="60" dirty="0">
                <a:cs typeface="Arial"/>
              </a:rPr>
              <a:t>Implementer,</a:t>
            </a:r>
            <a:r>
              <a:rPr sz="2000" spc="45" dirty="0">
                <a:cs typeface="Arial"/>
              </a:rPr>
              <a:t> </a:t>
            </a:r>
            <a:r>
              <a:rPr sz="2000" spc="70" dirty="0">
                <a:cs typeface="Arial"/>
              </a:rPr>
              <a:t>follow</a:t>
            </a:r>
            <a:r>
              <a:rPr sz="2000" spc="40" dirty="0">
                <a:cs typeface="Arial"/>
              </a:rPr>
              <a:t> </a:t>
            </a:r>
            <a:r>
              <a:rPr sz="2000" dirty="0">
                <a:cs typeface="Arial"/>
              </a:rPr>
              <a:t>these</a:t>
            </a:r>
            <a:r>
              <a:rPr sz="2000" spc="45" dirty="0">
                <a:cs typeface="Arial"/>
              </a:rPr>
              <a:t> </a:t>
            </a:r>
            <a:r>
              <a:rPr sz="2000" spc="-10" dirty="0">
                <a:cs typeface="Arial"/>
              </a:rPr>
              <a:t>steps:</a:t>
            </a:r>
            <a:endParaRPr sz="2000" dirty="0">
              <a:cs typeface="Arial"/>
            </a:endParaRPr>
          </a:p>
          <a:p>
            <a:pPr marL="469900" marR="5080" indent="-420370">
              <a:lnSpc>
                <a:spcPct val="114599"/>
              </a:lnSpc>
              <a:spcBef>
                <a:spcPts val="1575"/>
              </a:spcBef>
              <a:buAutoNum type="arabicPeriod"/>
              <a:tabLst>
                <a:tab pos="469265" algn="l"/>
                <a:tab pos="469900" algn="l"/>
              </a:tabLst>
            </a:pPr>
            <a:r>
              <a:rPr sz="2000" dirty="0">
                <a:cs typeface="Arial"/>
              </a:rPr>
              <a:t>Make</a:t>
            </a:r>
            <a:r>
              <a:rPr sz="2000" spc="50" dirty="0">
                <a:cs typeface="Arial"/>
              </a:rPr>
              <a:t> </a:t>
            </a:r>
            <a:r>
              <a:rPr sz="2000" dirty="0">
                <a:cs typeface="Arial"/>
              </a:rPr>
              <a:t>a</a:t>
            </a:r>
            <a:r>
              <a:rPr sz="2000" spc="55" dirty="0">
                <a:cs typeface="Arial"/>
              </a:rPr>
              <a:t> </a:t>
            </a:r>
            <a:r>
              <a:rPr sz="2000" dirty="0">
                <a:cs typeface="Arial"/>
              </a:rPr>
              <a:t>copy</a:t>
            </a:r>
            <a:r>
              <a:rPr sz="2000" spc="50" dirty="0">
                <a:cs typeface="Arial"/>
              </a:rPr>
              <a:t> </a:t>
            </a:r>
            <a:r>
              <a:rPr sz="2000" spc="90" dirty="0">
                <a:cs typeface="Arial"/>
              </a:rPr>
              <a:t>of</a:t>
            </a:r>
            <a:r>
              <a:rPr sz="2000" spc="50" dirty="0">
                <a:cs typeface="Arial"/>
              </a:rPr>
              <a:t> </a:t>
            </a:r>
            <a:r>
              <a:rPr sz="2000" spc="75" dirty="0">
                <a:cs typeface="Arial"/>
              </a:rPr>
              <a:t>the</a:t>
            </a:r>
            <a:r>
              <a:rPr sz="2000" spc="55" dirty="0">
                <a:cs typeface="Arial"/>
              </a:rPr>
              <a:t> </a:t>
            </a:r>
            <a:r>
              <a:rPr sz="2000" dirty="0">
                <a:cs typeface="Arial"/>
              </a:rPr>
              <a:t>source</a:t>
            </a:r>
            <a:r>
              <a:rPr sz="2000" spc="50" dirty="0">
                <a:cs typeface="Arial"/>
              </a:rPr>
              <a:t> </a:t>
            </a:r>
            <a:r>
              <a:rPr sz="2000" spc="-30" dirty="0">
                <a:cs typeface="Arial"/>
              </a:rPr>
              <a:t>class’s</a:t>
            </a:r>
            <a:r>
              <a:rPr sz="2000" spc="55" dirty="0">
                <a:cs typeface="Arial"/>
              </a:rPr>
              <a:t> </a:t>
            </a:r>
            <a:r>
              <a:rPr sz="2000" dirty="0">
                <a:cs typeface="Arial"/>
              </a:rPr>
              <a:t>declaration.</a:t>
            </a:r>
            <a:r>
              <a:rPr sz="2000" spc="55" dirty="0">
                <a:cs typeface="Arial"/>
              </a:rPr>
              <a:t> </a:t>
            </a:r>
            <a:r>
              <a:rPr sz="2000" dirty="0">
                <a:cs typeface="Arial"/>
              </a:rPr>
              <a:t>Give</a:t>
            </a:r>
            <a:r>
              <a:rPr sz="2000" spc="55" dirty="0">
                <a:cs typeface="Arial"/>
              </a:rPr>
              <a:t> </a:t>
            </a:r>
            <a:r>
              <a:rPr sz="2000" spc="90" dirty="0">
                <a:cs typeface="Arial"/>
              </a:rPr>
              <a:t>it</a:t>
            </a:r>
            <a:r>
              <a:rPr sz="2000" spc="55" dirty="0">
                <a:cs typeface="Arial"/>
              </a:rPr>
              <a:t> </a:t>
            </a:r>
            <a:r>
              <a:rPr sz="2000" dirty="0">
                <a:cs typeface="Arial"/>
              </a:rPr>
              <a:t>a</a:t>
            </a:r>
            <a:r>
              <a:rPr sz="2000" spc="55" dirty="0">
                <a:cs typeface="Arial"/>
              </a:rPr>
              <a:t> </a:t>
            </a:r>
            <a:r>
              <a:rPr sz="2000" spc="75" dirty="0">
                <a:cs typeface="Arial"/>
              </a:rPr>
              <a:t>different</a:t>
            </a:r>
            <a:r>
              <a:rPr sz="2000" spc="55" dirty="0">
                <a:cs typeface="Arial"/>
              </a:rPr>
              <a:t> </a:t>
            </a:r>
            <a:r>
              <a:rPr sz="2000" dirty="0">
                <a:cs typeface="Arial"/>
              </a:rPr>
              <a:t>name.</a:t>
            </a:r>
            <a:r>
              <a:rPr sz="2000" spc="55" dirty="0">
                <a:cs typeface="Arial"/>
              </a:rPr>
              <a:t> </a:t>
            </a:r>
            <a:r>
              <a:rPr sz="2000" spc="-20" dirty="0">
                <a:cs typeface="Arial"/>
              </a:rPr>
              <a:t>It’s </a:t>
            </a:r>
            <a:r>
              <a:rPr sz="2000" spc="50" dirty="0">
                <a:cs typeface="Arial"/>
              </a:rPr>
              <a:t>useful</a:t>
            </a:r>
            <a:r>
              <a:rPr sz="2000" spc="-25" dirty="0">
                <a:cs typeface="Arial"/>
              </a:rPr>
              <a:t> </a:t>
            </a:r>
            <a:r>
              <a:rPr sz="2000" spc="105" dirty="0">
                <a:cs typeface="Arial"/>
              </a:rPr>
              <a:t>to</a:t>
            </a:r>
            <a:r>
              <a:rPr sz="2000" spc="-20" dirty="0">
                <a:cs typeface="Arial"/>
              </a:rPr>
              <a:t> </a:t>
            </a:r>
            <a:r>
              <a:rPr sz="2000" dirty="0">
                <a:cs typeface="Arial"/>
              </a:rPr>
              <a:t>have</a:t>
            </a:r>
            <a:r>
              <a:rPr sz="2000" spc="-15" dirty="0">
                <a:cs typeface="Arial"/>
              </a:rPr>
              <a:t> </a:t>
            </a:r>
            <a:r>
              <a:rPr sz="2000" dirty="0">
                <a:cs typeface="Arial"/>
              </a:rPr>
              <a:t>a</a:t>
            </a:r>
            <a:r>
              <a:rPr sz="2000" spc="-15" dirty="0">
                <a:cs typeface="Arial"/>
              </a:rPr>
              <a:t> </a:t>
            </a:r>
            <a:r>
              <a:rPr sz="2000" spc="60" dirty="0">
                <a:cs typeface="Arial"/>
              </a:rPr>
              <a:t>naming</a:t>
            </a:r>
            <a:r>
              <a:rPr sz="2000" spc="-25" dirty="0">
                <a:cs typeface="Arial"/>
              </a:rPr>
              <a:t> </a:t>
            </a:r>
            <a:r>
              <a:rPr sz="2000" spc="55" dirty="0">
                <a:cs typeface="Arial"/>
              </a:rPr>
              <a:t>convention</a:t>
            </a:r>
            <a:r>
              <a:rPr sz="2000" spc="-25" dirty="0">
                <a:cs typeface="Arial"/>
              </a:rPr>
              <a:t> </a:t>
            </a:r>
            <a:r>
              <a:rPr sz="2000" spc="100" dirty="0">
                <a:cs typeface="Arial"/>
              </a:rPr>
              <a:t>for</a:t>
            </a:r>
            <a:r>
              <a:rPr sz="2000" spc="-15" dirty="0">
                <a:cs typeface="Arial"/>
              </a:rPr>
              <a:t> </a:t>
            </a:r>
            <a:r>
              <a:rPr sz="2000" spc="-20" dirty="0">
                <a:cs typeface="Arial"/>
              </a:rPr>
              <a:t>classes </a:t>
            </a:r>
            <a:r>
              <a:rPr sz="2000" dirty="0">
                <a:cs typeface="Arial"/>
              </a:rPr>
              <a:t>you’ve</a:t>
            </a:r>
            <a:r>
              <a:rPr sz="2000" spc="-15" dirty="0">
                <a:cs typeface="Arial"/>
              </a:rPr>
              <a:t> </a:t>
            </a:r>
            <a:r>
              <a:rPr sz="2000" spc="-10" dirty="0">
                <a:cs typeface="Arial"/>
              </a:rPr>
              <a:t>extracted.</a:t>
            </a:r>
            <a:endParaRPr sz="2000" dirty="0">
              <a:cs typeface="Arial"/>
            </a:endParaRPr>
          </a:p>
          <a:p>
            <a:pPr marL="469900" marR="6985" indent="-420370">
              <a:lnSpc>
                <a:spcPct val="114599"/>
              </a:lnSpc>
              <a:buAutoNum type="arabicPeriod"/>
              <a:tabLst>
                <a:tab pos="469265" algn="l"/>
                <a:tab pos="469900" algn="l"/>
              </a:tabLst>
            </a:pPr>
            <a:r>
              <a:rPr sz="2000" spc="50" dirty="0">
                <a:cs typeface="Arial"/>
              </a:rPr>
              <a:t>Turn</a:t>
            </a:r>
            <a:r>
              <a:rPr sz="2000" spc="110" dirty="0">
                <a:cs typeface="Arial"/>
              </a:rPr>
              <a:t> </a:t>
            </a:r>
            <a:r>
              <a:rPr sz="2000" spc="75" dirty="0">
                <a:cs typeface="Arial"/>
              </a:rPr>
              <a:t>the</a:t>
            </a:r>
            <a:r>
              <a:rPr sz="2000" spc="110" dirty="0">
                <a:cs typeface="Arial"/>
              </a:rPr>
              <a:t> </a:t>
            </a:r>
            <a:r>
              <a:rPr sz="2000" dirty="0">
                <a:cs typeface="Arial"/>
              </a:rPr>
              <a:t>source</a:t>
            </a:r>
            <a:r>
              <a:rPr sz="2000" spc="110" dirty="0">
                <a:cs typeface="Arial"/>
              </a:rPr>
              <a:t> </a:t>
            </a:r>
            <a:r>
              <a:rPr sz="2000" spc="-10" dirty="0">
                <a:cs typeface="Arial"/>
              </a:rPr>
              <a:t>class</a:t>
            </a:r>
            <a:r>
              <a:rPr sz="2000" spc="110" dirty="0">
                <a:cs typeface="Arial"/>
              </a:rPr>
              <a:t> </a:t>
            </a:r>
            <a:r>
              <a:rPr sz="2000" spc="85" dirty="0">
                <a:cs typeface="Arial"/>
              </a:rPr>
              <a:t>into</a:t>
            </a:r>
            <a:r>
              <a:rPr sz="2000" spc="110" dirty="0">
                <a:cs typeface="Arial"/>
              </a:rPr>
              <a:t> </a:t>
            </a:r>
            <a:r>
              <a:rPr sz="2000" dirty="0">
                <a:cs typeface="Arial"/>
              </a:rPr>
              <a:t>an</a:t>
            </a:r>
            <a:r>
              <a:rPr sz="2000" spc="105" dirty="0">
                <a:cs typeface="Arial"/>
              </a:rPr>
              <a:t> </a:t>
            </a:r>
            <a:r>
              <a:rPr sz="2000" dirty="0">
                <a:cs typeface="Arial"/>
              </a:rPr>
              <a:t>interface</a:t>
            </a:r>
            <a:r>
              <a:rPr sz="2000" spc="110" dirty="0">
                <a:cs typeface="Arial"/>
              </a:rPr>
              <a:t> </a:t>
            </a:r>
            <a:r>
              <a:rPr sz="2000" dirty="0">
                <a:cs typeface="Arial"/>
              </a:rPr>
              <a:t>by</a:t>
            </a:r>
            <a:r>
              <a:rPr sz="2000" spc="105" dirty="0">
                <a:cs typeface="Arial"/>
              </a:rPr>
              <a:t> </a:t>
            </a:r>
            <a:r>
              <a:rPr sz="2000" dirty="0">
                <a:cs typeface="Arial"/>
              </a:rPr>
              <a:t>deleting</a:t>
            </a:r>
            <a:r>
              <a:rPr sz="2000" spc="105" dirty="0">
                <a:cs typeface="Arial"/>
              </a:rPr>
              <a:t> </a:t>
            </a:r>
            <a:r>
              <a:rPr sz="2000" dirty="0">
                <a:cs typeface="Arial"/>
              </a:rPr>
              <a:t>all</a:t>
            </a:r>
            <a:r>
              <a:rPr sz="2000" spc="105" dirty="0">
                <a:cs typeface="Arial"/>
              </a:rPr>
              <a:t> </a:t>
            </a:r>
            <a:r>
              <a:rPr sz="2000" spc="75" dirty="0">
                <a:cs typeface="Arial"/>
              </a:rPr>
              <a:t>non-</a:t>
            </a:r>
            <a:r>
              <a:rPr sz="2000" dirty="0">
                <a:cs typeface="Arial"/>
              </a:rPr>
              <a:t>public</a:t>
            </a:r>
            <a:r>
              <a:rPr sz="2000" spc="110" dirty="0">
                <a:cs typeface="Arial"/>
              </a:rPr>
              <a:t> </a:t>
            </a:r>
            <a:r>
              <a:rPr sz="2000" spc="60" dirty="0">
                <a:cs typeface="Arial"/>
              </a:rPr>
              <a:t>methods and</a:t>
            </a:r>
            <a:r>
              <a:rPr sz="2000" spc="10" dirty="0">
                <a:cs typeface="Arial"/>
              </a:rPr>
              <a:t> </a:t>
            </a:r>
            <a:r>
              <a:rPr sz="2000" dirty="0">
                <a:cs typeface="Arial"/>
              </a:rPr>
              <a:t>all</a:t>
            </a:r>
            <a:r>
              <a:rPr sz="2000" spc="10" dirty="0">
                <a:cs typeface="Arial"/>
              </a:rPr>
              <a:t> </a:t>
            </a:r>
            <a:r>
              <a:rPr sz="2000" spc="-10" dirty="0">
                <a:cs typeface="Arial"/>
              </a:rPr>
              <a:t>variables.</a:t>
            </a:r>
            <a:endParaRPr sz="2000" dirty="0">
              <a:cs typeface="Arial"/>
            </a:endParaRPr>
          </a:p>
          <a:p>
            <a:pPr marL="469900" marR="168275" indent="-420370">
              <a:lnSpc>
                <a:spcPct val="114599"/>
              </a:lnSpc>
              <a:buAutoNum type="arabicPeriod"/>
              <a:tabLst>
                <a:tab pos="469265" algn="l"/>
                <a:tab pos="469900" algn="l"/>
              </a:tabLst>
            </a:pPr>
            <a:r>
              <a:rPr sz="2000" dirty="0">
                <a:cs typeface="Arial"/>
              </a:rPr>
              <a:t>Make</a:t>
            </a:r>
            <a:r>
              <a:rPr sz="2000" spc="30" dirty="0">
                <a:cs typeface="Arial"/>
              </a:rPr>
              <a:t> </a:t>
            </a:r>
            <a:r>
              <a:rPr sz="2000" dirty="0">
                <a:cs typeface="Arial"/>
              </a:rPr>
              <a:t>all</a:t>
            </a:r>
            <a:r>
              <a:rPr sz="2000" spc="30" dirty="0">
                <a:cs typeface="Arial"/>
              </a:rPr>
              <a:t> </a:t>
            </a:r>
            <a:r>
              <a:rPr sz="2000" spc="90" dirty="0">
                <a:cs typeface="Arial"/>
              </a:rPr>
              <a:t>of</a:t>
            </a:r>
            <a:r>
              <a:rPr sz="2000" spc="25" dirty="0">
                <a:cs typeface="Arial"/>
              </a:rPr>
              <a:t> </a:t>
            </a:r>
            <a:r>
              <a:rPr sz="2000" spc="75" dirty="0">
                <a:cs typeface="Arial"/>
              </a:rPr>
              <a:t>the</a:t>
            </a:r>
            <a:r>
              <a:rPr sz="2000" spc="35" dirty="0">
                <a:cs typeface="Arial"/>
              </a:rPr>
              <a:t> </a:t>
            </a:r>
            <a:r>
              <a:rPr sz="2000" spc="55" dirty="0">
                <a:cs typeface="Arial"/>
              </a:rPr>
              <a:t>remaining</a:t>
            </a:r>
            <a:r>
              <a:rPr sz="2000" spc="25" dirty="0">
                <a:cs typeface="Arial"/>
              </a:rPr>
              <a:t> </a:t>
            </a:r>
            <a:r>
              <a:rPr sz="2000" spc="55" dirty="0">
                <a:cs typeface="Arial"/>
              </a:rPr>
              <a:t>public</a:t>
            </a:r>
            <a:r>
              <a:rPr sz="2000" spc="35" dirty="0">
                <a:cs typeface="Arial"/>
              </a:rPr>
              <a:t> </a:t>
            </a:r>
            <a:r>
              <a:rPr sz="2000" spc="70" dirty="0">
                <a:cs typeface="Arial"/>
              </a:rPr>
              <a:t>methods</a:t>
            </a:r>
            <a:r>
              <a:rPr sz="2000" spc="35" dirty="0">
                <a:cs typeface="Arial"/>
              </a:rPr>
              <a:t> </a:t>
            </a:r>
            <a:r>
              <a:rPr sz="2000" dirty="0">
                <a:cs typeface="Arial"/>
              </a:rPr>
              <a:t>abstract.</a:t>
            </a:r>
            <a:r>
              <a:rPr sz="2000" spc="30" dirty="0">
                <a:cs typeface="Arial"/>
              </a:rPr>
              <a:t> </a:t>
            </a:r>
            <a:r>
              <a:rPr sz="2000" spc="50" dirty="0">
                <a:cs typeface="Arial"/>
              </a:rPr>
              <a:t>If</a:t>
            </a:r>
            <a:r>
              <a:rPr sz="2000" spc="30" dirty="0">
                <a:cs typeface="Arial"/>
              </a:rPr>
              <a:t> </a:t>
            </a:r>
            <a:r>
              <a:rPr sz="2000" spc="55" dirty="0">
                <a:cs typeface="Arial"/>
              </a:rPr>
              <a:t>you</a:t>
            </a:r>
            <a:r>
              <a:rPr sz="2000" spc="25" dirty="0">
                <a:cs typeface="Arial"/>
              </a:rPr>
              <a:t> </a:t>
            </a:r>
            <a:r>
              <a:rPr sz="2000" dirty="0">
                <a:cs typeface="Arial"/>
              </a:rPr>
              <a:t>are</a:t>
            </a:r>
            <a:r>
              <a:rPr sz="2000" spc="35" dirty="0">
                <a:cs typeface="Arial"/>
              </a:rPr>
              <a:t> </a:t>
            </a:r>
            <a:r>
              <a:rPr sz="2000" spc="60" dirty="0">
                <a:cs typeface="Arial"/>
              </a:rPr>
              <a:t>working</a:t>
            </a:r>
            <a:r>
              <a:rPr sz="2000" spc="30" dirty="0">
                <a:cs typeface="Arial"/>
              </a:rPr>
              <a:t> </a:t>
            </a:r>
            <a:r>
              <a:rPr sz="2000" spc="45" dirty="0">
                <a:cs typeface="Arial"/>
              </a:rPr>
              <a:t>in </a:t>
            </a:r>
            <a:r>
              <a:rPr sz="2000" spc="-75" dirty="0">
                <a:cs typeface="Arial"/>
              </a:rPr>
              <a:t>C++,</a:t>
            </a:r>
            <a:r>
              <a:rPr sz="2000" spc="40" dirty="0">
                <a:cs typeface="Arial"/>
              </a:rPr>
              <a:t> </a:t>
            </a:r>
            <a:r>
              <a:rPr sz="2000" dirty="0">
                <a:cs typeface="Arial"/>
              </a:rPr>
              <a:t>make</a:t>
            </a:r>
            <a:r>
              <a:rPr sz="2000" spc="45" dirty="0">
                <a:cs typeface="Arial"/>
              </a:rPr>
              <a:t> </a:t>
            </a:r>
            <a:r>
              <a:rPr sz="2000" dirty="0">
                <a:cs typeface="Arial"/>
              </a:rPr>
              <a:t>sure</a:t>
            </a:r>
            <a:r>
              <a:rPr sz="2000" spc="40" dirty="0">
                <a:cs typeface="Arial"/>
              </a:rPr>
              <a:t> </a:t>
            </a:r>
            <a:r>
              <a:rPr sz="2000" spc="90" dirty="0">
                <a:cs typeface="Arial"/>
              </a:rPr>
              <a:t>that</a:t>
            </a:r>
            <a:r>
              <a:rPr sz="2000" spc="45" dirty="0">
                <a:cs typeface="Arial"/>
              </a:rPr>
              <a:t> </a:t>
            </a:r>
            <a:r>
              <a:rPr sz="2000" spc="65" dirty="0">
                <a:cs typeface="Arial"/>
              </a:rPr>
              <a:t>none</a:t>
            </a:r>
            <a:r>
              <a:rPr sz="2000" spc="45" dirty="0">
                <a:cs typeface="Arial"/>
              </a:rPr>
              <a:t> </a:t>
            </a:r>
            <a:r>
              <a:rPr sz="2000" spc="90" dirty="0">
                <a:cs typeface="Arial"/>
              </a:rPr>
              <a:t>of</a:t>
            </a:r>
            <a:r>
              <a:rPr sz="2000" spc="35" dirty="0">
                <a:cs typeface="Arial"/>
              </a:rPr>
              <a:t> </a:t>
            </a:r>
            <a:r>
              <a:rPr sz="2000" spc="75" dirty="0">
                <a:cs typeface="Arial"/>
              </a:rPr>
              <a:t>the</a:t>
            </a:r>
            <a:r>
              <a:rPr sz="2000" spc="45" dirty="0">
                <a:cs typeface="Arial"/>
              </a:rPr>
              <a:t> </a:t>
            </a:r>
            <a:r>
              <a:rPr sz="2000" spc="70" dirty="0">
                <a:cs typeface="Arial"/>
              </a:rPr>
              <a:t>methods</a:t>
            </a:r>
            <a:r>
              <a:rPr sz="2000" spc="45" dirty="0">
                <a:cs typeface="Arial"/>
              </a:rPr>
              <a:t> </a:t>
            </a:r>
            <a:r>
              <a:rPr sz="2000" spc="90" dirty="0">
                <a:cs typeface="Arial"/>
              </a:rPr>
              <a:t>that</a:t>
            </a:r>
            <a:r>
              <a:rPr sz="2000" spc="40" dirty="0">
                <a:cs typeface="Arial"/>
              </a:rPr>
              <a:t> </a:t>
            </a:r>
            <a:r>
              <a:rPr sz="2000" spc="55" dirty="0">
                <a:cs typeface="Arial"/>
              </a:rPr>
              <a:t>you</a:t>
            </a:r>
            <a:r>
              <a:rPr sz="2000" spc="40" dirty="0">
                <a:cs typeface="Arial"/>
              </a:rPr>
              <a:t> </a:t>
            </a:r>
            <a:r>
              <a:rPr sz="2000" dirty="0">
                <a:cs typeface="Arial"/>
              </a:rPr>
              <a:t>make</a:t>
            </a:r>
            <a:r>
              <a:rPr sz="2000" spc="40" dirty="0">
                <a:cs typeface="Arial"/>
              </a:rPr>
              <a:t> </a:t>
            </a:r>
            <a:r>
              <a:rPr sz="2000" dirty="0">
                <a:cs typeface="Arial"/>
              </a:rPr>
              <a:t>abstract</a:t>
            </a:r>
            <a:r>
              <a:rPr sz="2000" spc="45" dirty="0">
                <a:cs typeface="Arial"/>
              </a:rPr>
              <a:t> </a:t>
            </a:r>
            <a:r>
              <a:rPr sz="2000" spc="-25" dirty="0">
                <a:cs typeface="Arial"/>
              </a:rPr>
              <a:t>are </a:t>
            </a:r>
            <a:r>
              <a:rPr sz="2000" spc="60" dirty="0">
                <a:cs typeface="Arial"/>
              </a:rPr>
              <a:t>overridden</a:t>
            </a:r>
            <a:r>
              <a:rPr sz="2000" spc="10" dirty="0">
                <a:cs typeface="Arial"/>
              </a:rPr>
              <a:t> </a:t>
            </a:r>
            <a:r>
              <a:rPr sz="2000" dirty="0">
                <a:cs typeface="Arial"/>
              </a:rPr>
              <a:t>by</a:t>
            </a:r>
            <a:r>
              <a:rPr sz="2000" spc="15" dirty="0">
                <a:cs typeface="Arial"/>
              </a:rPr>
              <a:t> </a:t>
            </a:r>
            <a:r>
              <a:rPr sz="2000" spc="55" dirty="0">
                <a:cs typeface="Arial"/>
              </a:rPr>
              <a:t>non-</a:t>
            </a:r>
            <a:r>
              <a:rPr sz="2000" spc="60" dirty="0">
                <a:cs typeface="Arial"/>
              </a:rPr>
              <a:t>virtual</a:t>
            </a:r>
            <a:r>
              <a:rPr sz="2000" spc="15" dirty="0">
                <a:cs typeface="Arial"/>
              </a:rPr>
              <a:t> </a:t>
            </a:r>
            <a:r>
              <a:rPr sz="2000" spc="45" dirty="0">
                <a:cs typeface="Arial"/>
              </a:rPr>
              <a:t>methods.</a:t>
            </a:r>
            <a:endParaRPr sz="2000" dirty="0">
              <a:cs typeface="Arial"/>
            </a:endParaRPr>
          </a:p>
        </p:txBody>
      </p:sp>
      <p:sp>
        <p:nvSpPr>
          <p:cNvPr id="5" name="TextBox 4">
            <a:extLst>
              <a:ext uri="{FF2B5EF4-FFF2-40B4-BE49-F238E27FC236}">
                <a16:creationId xmlns:a16="http://schemas.microsoft.com/office/drawing/2014/main" id="{7899D395-C01B-4077-94CE-AE539B7C3366}"/>
              </a:ext>
            </a:extLst>
          </p:cNvPr>
          <p:cNvSpPr txBox="1"/>
          <p:nvPr/>
        </p:nvSpPr>
        <p:spPr>
          <a:xfrm>
            <a:off x="685800" y="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Extract Implementer</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4800" y="971550"/>
            <a:ext cx="8228330" cy="3482975"/>
          </a:xfrm>
          <a:prstGeom prst="rect">
            <a:avLst/>
          </a:prstGeom>
        </p:spPr>
        <p:txBody>
          <a:bodyPr vert="horz" wrap="square" lIns="0" tIns="12700" rIns="0" bIns="0" rtlCol="0">
            <a:spAutoFit/>
          </a:bodyPr>
          <a:lstStyle/>
          <a:p>
            <a:pPr marL="432434" marR="5080" indent="-420370">
              <a:lnSpc>
                <a:spcPct val="114599"/>
              </a:lnSpc>
              <a:spcBef>
                <a:spcPts val="100"/>
              </a:spcBef>
              <a:buAutoNum type="arabicPeriod" startAt="4"/>
              <a:tabLst>
                <a:tab pos="432434" algn="l"/>
                <a:tab pos="433070" algn="l"/>
              </a:tabLst>
            </a:pPr>
            <a:r>
              <a:rPr sz="1800" dirty="0">
                <a:cs typeface="Arial"/>
              </a:rPr>
              <a:t>Examine</a:t>
            </a:r>
            <a:r>
              <a:rPr sz="1800" spc="65" dirty="0">
                <a:cs typeface="Arial"/>
              </a:rPr>
              <a:t> </a:t>
            </a:r>
            <a:r>
              <a:rPr sz="1800" dirty="0">
                <a:cs typeface="Arial"/>
              </a:rPr>
              <a:t>all</a:t>
            </a:r>
            <a:r>
              <a:rPr sz="1800" spc="65" dirty="0">
                <a:cs typeface="Arial"/>
              </a:rPr>
              <a:t> </a:t>
            </a:r>
            <a:r>
              <a:rPr sz="1800" spc="85" dirty="0">
                <a:cs typeface="Arial"/>
              </a:rPr>
              <a:t>imports</a:t>
            </a:r>
            <a:r>
              <a:rPr sz="1800" spc="65" dirty="0">
                <a:cs typeface="Arial"/>
              </a:rPr>
              <a:t> </a:t>
            </a:r>
            <a:r>
              <a:rPr sz="1800" spc="100" dirty="0">
                <a:cs typeface="Arial"/>
              </a:rPr>
              <a:t>or</a:t>
            </a:r>
            <a:r>
              <a:rPr sz="1800" spc="70" dirty="0">
                <a:cs typeface="Arial"/>
              </a:rPr>
              <a:t> </a:t>
            </a:r>
            <a:r>
              <a:rPr sz="1800" dirty="0">
                <a:cs typeface="Arial"/>
              </a:rPr>
              <a:t>file</a:t>
            </a:r>
            <a:r>
              <a:rPr sz="1800" spc="70" dirty="0">
                <a:cs typeface="Arial"/>
              </a:rPr>
              <a:t> </a:t>
            </a:r>
            <a:r>
              <a:rPr sz="1800" dirty="0">
                <a:cs typeface="Arial"/>
              </a:rPr>
              <a:t>inclusions</a:t>
            </a:r>
            <a:r>
              <a:rPr sz="1800" spc="70" dirty="0">
                <a:cs typeface="Arial"/>
              </a:rPr>
              <a:t> in</a:t>
            </a:r>
            <a:r>
              <a:rPr sz="1800" spc="60" dirty="0">
                <a:cs typeface="Arial"/>
              </a:rPr>
              <a:t> </a:t>
            </a:r>
            <a:r>
              <a:rPr sz="1800" spc="75" dirty="0">
                <a:cs typeface="Arial"/>
              </a:rPr>
              <a:t>the</a:t>
            </a:r>
            <a:r>
              <a:rPr sz="1800" spc="70" dirty="0">
                <a:cs typeface="Arial"/>
              </a:rPr>
              <a:t> </a:t>
            </a:r>
            <a:r>
              <a:rPr sz="1800" dirty="0">
                <a:cs typeface="Arial"/>
              </a:rPr>
              <a:t>interface</a:t>
            </a:r>
            <a:r>
              <a:rPr sz="1800" spc="70" dirty="0">
                <a:cs typeface="Arial"/>
              </a:rPr>
              <a:t> </a:t>
            </a:r>
            <a:r>
              <a:rPr sz="1800" dirty="0">
                <a:cs typeface="Arial"/>
              </a:rPr>
              <a:t>file,</a:t>
            </a:r>
            <a:r>
              <a:rPr sz="1800" spc="65" dirty="0">
                <a:cs typeface="Arial"/>
              </a:rPr>
              <a:t> </a:t>
            </a:r>
            <a:r>
              <a:rPr sz="1800" spc="60" dirty="0">
                <a:cs typeface="Arial"/>
              </a:rPr>
              <a:t>and</a:t>
            </a:r>
            <a:r>
              <a:rPr sz="1800" spc="65" dirty="0">
                <a:cs typeface="Arial"/>
              </a:rPr>
              <a:t> </a:t>
            </a:r>
            <a:r>
              <a:rPr sz="1800" dirty="0">
                <a:cs typeface="Arial"/>
              </a:rPr>
              <a:t>see</a:t>
            </a:r>
            <a:r>
              <a:rPr sz="1800" spc="70" dirty="0">
                <a:cs typeface="Arial"/>
              </a:rPr>
              <a:t> </a:t>
            </a:r>
            <a:r>
              <a:rPr sz="1800" spc="75" dirty="0">
                <a:cs typeface="Arial"/>
              </a:rPr>
              <a:t>if</a:t>
            </a:r>
            <a:r>
              <a:rPr sz="1800" spc="60" dirty="0">
                <a:cs typeface="Arial"/>
              </a:rPr>
              <a:t> </a:t>
            </a:r>
            <a:r>
              <a:rPr sz="1800" spc="35" dirty="0">
                <a:cs typeface="Arial"/>
              </a:rPr>
              <a:t>they </a:t>
            </a:r>
            <a:r>
              <a:rPr sz="1800" dirty="0">
                <a:cs typeface="Arial"/>
              </a:rPr>
              <a:t>are</a:t>
            </a:r>
            <a:r>
              <a:rPr sz="1800" spc="-15" dirty="0">
                <a:cs typeface="Arial"/>
              </a:rPr>
              <a:t> </a:t>
            </a:r>
            <a:r>
              <a:rPr sz="1800" dirty="0">
                <a:cs typeface="Arial"/>
              </a:rPr>
              <a:t>necessary.</a:t>
            </a:r>
            <a:r>
              <a:rPr sz="1800" spc="-10" dirty="0">
                <a:cs typeface="Arial"/>
              </a:rPr>
              <a:t> </a:t>
            </a:r>
            <a:r>
              <a:rPr sz="1800" spc="60" dirty="0">
                <a:cs typeface="Arial"/>
              </a:rPr>
              <a:t>Often</a:t>
            </a:r>
            <a:r>
              <a:rPr sz="1800" spc="-20" dirty="0">
                <a:cs typeface="Arial"/>
              </a:rPr>
              <a:t> </a:t>
            </a:r>
            <a:r>
              <a:rPr sz="1800" spc="55" dirty="0">
                <a:cs typeface="Arial"/>
              </a:rPr>
              <a:t>you</a:t>
            </a:r>
            <a:r>
              <a:rPr sz="1800" spc="-15" dirty="0">
                <a:cs typeface="Arial"/>
              </a:rPr>
              <a:t> </a:t>
            </a:r>
            <a:r>
              <a:rPr sz="1800" dirty="0">
                <a:cs typeface="Arial"/>
              </a:rPr>
              <a:t>can</a:t>
            </a:r>
            <a:r>
              <a:rPr sz="1800" spc="-15" dirty="0">
                <a:cs typeface="Arial"/>
              </a:rPr>
              <a:t> </a:t>
            </a:r>
            <a:r>
              <a:rPr sz="1800" spc="55" dirty="0">
                <a:cs typeface="Arial"/>
              </a:rPr>
              <a:t>remove</a:t>
            </a:r>
            <a:r>
              <a:rPr sz="1800" spc="-15" dirty="0">
                <a:cs typeface="Arial"/>
              </a:rPr>
              <a:t> </a:t>
            </a:r>
            <a:r>
              <a:rPr sz="1800" spc="55" dirty="0">
                <a:cs typeface="Arial"/>
              </a:rPr>
              <a:t>many</a:t>
            </a:r>
            <a:r>
              <a:rPr sz="1800" spc="-15" dirty="0">
                <a:cs typeface="Arial"/>
              </a:rPr>
              <a:t> </a:t>
            </a:r>
            <a:r>
              <a:rPr sz="1800" spc="90" dirty="0">
                <a:cs typeface="Arial"/>
              </a:rPr>
              <a:t>of</a:t>
            </a:r>
            <a:r>
              <a:rPr sz="1800" spc="-15" dirty="0">
                <a:cs typeface="Arial"/>
              </a:rPr>
              <a:t> </a:t>
            </a:r>
            <a:r>
              <a:rPr sz="1800" spc="70" dirty="0">
                <a:cs typeface="Arial"/>
              </a:rPr>
              <a:t>them.</a:t>
            </a:r>
            <a:r>
              <a:rPr sz="1800" spc="-15" dirty="0">
                <a:cs typeface="Arial"/>
              </a:rPr>
              <a:t> </a:t>
            </a:r>
            <a:r>
              <a:rPr sz="1800" dirty="0">
                <a:cs typeface="Arial"/>
              </a:rPr>
              <a:t>You</a:t>
            </a:r>
            <a:r>
              <a:rPr sz="1800" spc="-15" dirty="0">
                <a:cs typeface="Arial"/>
              </a:rPr>
              <a:t> </a:t>
            </a:r>
            <a:r>
              <a:rPr sz="1800" dirty="0">
                <a:cs typeface="Arial"/>
              </a:rPr>
              <a:t>can</a:t>
            </a:r>
            <a:r>
              <a:rPr sz="1800" spc="-15" dirty="0">
                <a:cs typeface="Arial"/>
              </a:rPr>
              <a:t> </a:t>
            </a:r>
            <a:r>
              <a:rPr sz="1800" dirty="0">
                <a:cs typeface="Arial"/>
              </a:rPr>
              <a:t>Lean</a:t>
            </a:r>
            <a:r>
              <a:rPr sz="1800" spc="-20" dirty="0">
                <a:cs typeface="Arial"/>
              </a:rPr>
              <a:t> </a:t>
            </a:r>
            <a:r>
              <a:rPr sz="1800" spc="90" dirty="0">
                <a:cs typeface="Arial"/>
              </a:rPr>
              <a:t>on</a:t>
            </a:r>
            <a:r>
              <a:rPr sz="1800" spc="-15" dirty="0">
                <a:cs typeface="Arial"/>
              </a:rPr>
              <a:t> </a:t>
            </a:r>
            <a:r>
              <a:rPr sz="1800" spc="50" dirty="0">
                <a:cs typeface="Arial"/>
              </a:rPr>
              <a:t>the </a:t>
            </a:r>
            <a:r>
              <a:rPr sz="1800" spc="45" dirty="0">
                <a:cs typeface="Arial"/>
              </a:rPr>
              <a:t>Compiler</a:t>
            </a:r>
            <a:r>
              <a:rPr sz="1800" dirty="0">
                <a:cs typeface="Arial"/>
              </a:rPr>
              <a:t> </a:t>
            </a:r>
            <a:r>
              <a:rPr sz="1800" spc="105" dirty="0">
                <a:cs typeface="Arial"/>
              </a:rPr>
              <a:t>to</a:t>
            </a:r>
            <a:r>
              <a:rPr sz="1800" spc="5" dirty="0">
                <a:cs typeface="Arial"/>
              </a:rPr>
              <a:t> </a:t>
            </a:r>
            <a:r>
              <a:rPr sz="1800" spc="50" dirty="0">
                <a:cs typeface="Arial"/>
              </a:rPr>
              <a:t>detect</a:t>
            </a:r>
            <a:r>
              <a:rPr sz="1800" dirty="0">
                <a:cs typeface="Arial"/>
              </a:rPr>
              <a:t> these.</a:t>
            </a:r>
            <a:r>
              <a:rPr sz="1800" spc="5" dirty="0">
                <a:cs typeface="Arial"/>
              </a:rPr>
              <a:t> </a:t>
            </a:r>
            <a:r>
              <a:rPr sz="1800" spc="-60" dirty="0">
                <a:cs typeface="Arial"/>
              </a:rPr>
              <a:t>Just</a:t>
            </a:r>
            <a:r>
              <a:rPr sz="1800" spc="5" dirty="0">
                <a:cs typeface="Arial"/>
              </a:rPr>
              <a:t> </a:t>
            </a:r>
            <a:r>
              <a:rPr sz="1800" dirty="0">
                <a:cs typeface="Arial"/>
              </a:rPr>
              <a:t>delete each </a:t>
            </a:r>
            <a:r>
              <a:rPr sz="1800" spc="70" dirty="0">
                <a:cs typeface="Arial"/>
              </a:rPr>
              <a:t>in</a:t>
            </a:r>
            <a:r>
              <a:rPr sz="1800" dirty="0">
                <a:cs typeface="Arial"/>
              </a:rPr>
              <a:t> </a:t>
            </a:r>
            <a:r>
              <a:rPr sz="1800" spc="75" dirty="0">
                <a:cs typeface="Arial"/>
              </a:rPr>
              <a:t>turn,</a:t>
            </a:r>
            <a:r>
              <a:rPr sz="1800" dirty="0">
                <a:cs typeface="Arial"/>
              </a:rPr>
              <a:t> </a:t>
            </a:r>
            <a:r>
              <a:rPr sz="1800" spc="60" dirty="0">
                <a:cs typeface="Arial"/>
              </a:rPr>
              <a:t>and</a:t>
            </a:r>
            <a:r>
              <a:rPr sz="1800" dirty="0">
                <a:cs typeface="Arial"/>
              </a:rPr>
              <a:t> </a:t>
            </a:r>
            <a:r>
              <a:rPr sz="1800" spc="55" dirty="0">
                <a:cs typeface="Arial"/>
              </a:rPr>
              <a:t>recompile</a:t>
            </a:r>
            <a:r>
              <a:rPr sz="1800" dirty="0">
                <a:cs typeface="Arial"/>
              </a:rPr>
              <a:t> </a:t>
            </a:r>
            <a:r>
              <a:rPr sz="1800" spc="105" dirty="0">
                <a:cs typeface="Arial"/>
              </a:rPr>
              <a:t>to</a:t>
            </a:r>
            <a:r>
              <a:rPr sz="1800" spc="5" dirty="0">
                <a:cs typeface="Arial"/>
              </a:rPr>
              <a:t> </a:t>
            </a:r>
            <a:r>
              <a:rPr sz="1800" dirty="0">
                <a:cs typeface="Arial"/>
              </a:rPr>
              <a:t>see</a:t>
            </a:r>
            <a:r>
              <a:rPr sz="1800" spc="5" dirty="0">
                <a:cs typeface="Arial"/>
              </a:rPr>
              <a:t> </a:t>
            </a:r>
            <a:r>
              <a:rPr sz="1800" spc="50" dirty="0">
                <a:cs typeface="Arial"/>
              </a:rPr>
              <a:t>if </a:t>
            </a:r>
            <a:r>
              <a:rPr sz="1800" spc="90" dirty="0">
                <a:cs typeface="Arial"/>
              </a:rPr>
              <a:t>it</a:t>
            </a:r>
            <a:r>
              <a:rPr sz="1800" spc="-35" dirty="0">
                <a:cs typeface="Arial"/>
              </a:rPr>
              <a:t> </a:t>
            </a:r>
            <a:r>
              <a:rPr sz="1800" dirty="0">
                <a:cs typeface="Arial"/>
              </a:rPr>
              <a:t>is</a:t>
            </a:r>
            <a:r>
              <a:rPr sz="1800" spc="-35" dirty="0">
                <a:cs typeface="Arial"/>
              </a:rPr>
              <a:t> </a:t>
            </a:r>
            <a:r>
              <a:rPr sz="1800" spc="-10" dirty="0">
                <a:cs typeface="Arial"/>
              </a:rPr>
              <a:t>needed.</a:t>
            </a:r>
            <a:endParaRPr sz="1800" dirty="0">
              <a:cs typeface="Arial"/>
            </a:endParaRPr>
          </a:p>
          <a:p>
            <a:pPr marL="432434" indent="-420370">
              <a:lnSpc>
                <a:spcPct val="100000"/>
              </a:lnSpc>
              <a:spcBef>
                <a:spcPts val="315"/>
              </a:spcBef>
              <a:buAutoNum type="arabicPeriod" startAt="4"/>
              <a:tabLst>
                <a:tab pos="432434" algn="l"/>
                <a:tab pos="433070" algn="l"/>
              </a:tabLst>
            </a:pPr>
            <a:r>
              <a:rPr sz="1800" dirty="0">
                <a:cs typeface="Arial"/>
              </a:rPr>
              <a:t>Make</a:t>
            </a:r>
            <a:r>
              <a:rPr sz="1800" spc="-15" dirty="0">
                <a:cs typeface="Arial"/>
              </a:rPr>
              <a:t> </a:t>
            </a:r>
            <a:r>
              <a:rPr sz="1800" spc="75" dirty="0">
                <a:cs typeface="Arial"/>
              </a:rPr>
              <a:t>your</a:t>
            </a:r>
            <a:r>
              <a:rPr sz="1800" spc="-10" dirty="0">
                <a:cs typeface="Arial"/>
              </a:rPr>
              <a:t> </a:t>
            </a:r>
            <a:r>
              <a:rPr sz="1800" spc="75" dirty="0">
                <a:cs typeface="Arial"/>
              </a:rPr>
              <a:t>production</a:t>
            </a:r>
            <a:r>
              <a:rPr sz="1800" spc="-20" dirty="0">
                <a:cs typeface="Arial"/>
              </a:rPr>
              <a:t> </a:t>
            </a:r>
            <a:r>
              <a:rPr sz="1800" spc="-10" dirty="0">
                <a:cs typeface="Arial"/>
              </a:rPr>
              <a:t>class </a:t>
            </a:r>
            <a:r>
              <a:rPr sz="1800" spc="80" dirty="0">
                <a:cs typeface="Arial"/>
              </a:rPr>
              <a:t>implement</a:t>
            </a:r>
            <a:r>
              <a:rPr sz="1800" spc="-15" dirty="0">
                <a:cs typeface="Arial"/>
              </a:rPr>
              <a:t> </a:t>
            </a:r>
            <a:r>
              <a:rPr sz="1800" spc="75" dirty="0">
                <a:cs typeface="Arial"/>
              </a:rPr>
              <a:t>the</a:t>
            </a:r>
            <a:r>
              <a:rPr sz="1800" spc="-10" dirty="0">
                <a:cs typeface="Arial"/>
              </a:rPr>
              <a:t> </a:t>
            </a:r>
            <a:r>
              <a:rPr sz="1800" spc="60" dirty="0">
                <a:cs typeface="Arial"/>
              </a:rPr>
              <a:t>new</a:t>
            </a:r>
            <a:r>
              <a:rPr sz="1800" spc="-20" dirty="0">
                <a:cs typeface="Arial"/>
              </a:rPr>
              <a:t> </a:t>
            </a:r>
            <a:r>
              <a:rPr sz="1800" spc="-10" dirty="0">
                <a:cs typeface="Arial"/>
              </a:rPr>
              <a:t>interface.</a:t>
            </a:r>
            <a:endParaRPr sz="1800" dirty="0">
              <a:cs typeface="Arial"/>
            </a:endParaRPr>
          </a:p>
          <a:p>
            <a:pPr marL="432434" marR="125095" indent="-420370">
              <a:lnSpc>
                <a:spcPct val="114599"/>
              </a:lnSpc>
              <a:buAutoNum type="arabicPeriod" startAt="4"/>
              <a:tabLst>
                <a:tab pos="432434" algn="l"/>
                <a:tab pos="433070" algn="l"/>
              </a:tabLst>
            </a:pPr>
            <a:r>
              <a:rPr sz="1800" dirty="0">
                <a:cs typeface="Arial"/>
              </a:rPr>
              <a:t>Compile</a:t>
            </a:r>
            <a:r>
              <a:rPr sz="1800" spc="65" dirty="0">
                <a:cs typeface="Arial"/>
              </a:rPr>
              <a:t> </a:t>
            </a:r>
            <a:r>
              <a:rPr sz="1800" spc="75" dirty="0">
                <a:cs typeface="Arial"/>
              </a:rPr>
              <a:t>the</a:t>
            </a:r>
            <a:r>
              <a:rPr sz="1800" spc="65" dirty="0">
                <a:cs typeface="Arial"/>
              </a:rPr>
              <a:t> </a:t>
            </a:r>
            <a:r>
              <a:rPr sz="1800" spc="75" dirty="0">
                <a:cs typeface="Arial"/>
              </a:rPr>
              <a:t>production</a:t>
            </a:r>
            <a:r>
              <a:rPr sz="1800" spc="60" dirty="0">
                <a:cs typeface="Arial"/>
              </a:rPr>
              <a:t> </a:t>
            </a:r>
            <a:r>
              <a:rPr sz="1800" spc="-10" dirty="0">
                <a:cs typeface="Arial"/>
              </a:rPr>
              <a:t>class</a:t>
            </a:r>
            <a:r>
              <a:rPr sz="1800" spc="65" dirty="0">
                <a:cs typeface="Arial"/>
              </a:rPr>
              <a:t> </a:t>
            </a:r>
            <a:r>
              <a:rPr sz="1800" spc="105" dirty="0">
                <a:cs typeface="Arial"/>
              </a:rPr>
              <a:t>to</a:t>
            </a:r>
            <a:r>
              <a:rPr sz="1800" spc="70" dirty="0">
                <a:cs typeface="Arial"/>
              </a:rPr>
              <a:t> </a:t>
            </a:r>
            <a:r>
              <a:rPr sz="1800" dirty="0">
                <a:cs typeface="Arial"/>
              </a:rPr>
              <a:t>make</a:t>
            </a:r>
            <a:r>
              <a:rPr sz="1800" spc="65" dirty="0">
                <a:cs typeface="Arial"/>
              </a:rPr>
              <a:t> </a:t>
            </a:r>
            <a:r>
              <a:rPr sz="1800" dirty="0">
                <a:cs typeface="Arial"/>
              </a:rPr>
              <a:t>sure</a:t>
            </a:r>
            <a:r>
              <a:rPr sz="1800" spc="65" dirty="0">
                <a:cs typeface="Arial"/>
              </a:rPr>
              <a:t> </a:t>
            </a:r>
            <a:r>
              <a:rPr sz="1800" spc="90" dirty="0">
                <a:cs typeface="Arial"/>
              </a:rPr>
              <a:t>that</a:t>
            </a:r>
            <a:r>
              <a:rPr sz="1800" spc="65" dirty="0">
                <a:cs typeface="Arial"/>
              </a:rPr>
              <a:t> </a:t>
            </a:r>
            <a:r>
              <a:rPr sz="1800" dirty="0">
                <a:cs typeface="Arial"/>
              </a:rPr>
              <a:t>all</a:t>
            </a:r>
            <a:r>
              <a:rPr sz="1800" spc="60" dirty="0">
                <a:cs typeface="Arial"/>
              </a:rPr>
              <a:t> </a:t>
            </a:r>
            <a:r>
              <a:rPr sz="1800" spc="90" dirty="0">
                <a:cs typeface="Arial"/>
              </a:rPr>
              <a:t>method</a:t>
            </a:r>
            <a:r>
              <a:rPr sz="1800" spc="60" dirty="0">
                <a:cs typeface="Arial"/>
              </a:rPr>
              <a:t> </a:t>
            </a:r>
            <a:r>
              <a:rPr sz="1800" dirty="0">
                <a:cs typeface="Arial"/>
              </a:rPr>
              <a:t>signatures</a:t>
            </a:r>
            <a:r>
              <a:rPr sz="1800" spc="70" dirty="0">
                <a:cs typeface="Arial"/>
              </a:rPr>
              <a:t> </a:t>
            </a:r>
            <a:r>
              <a:rPr sz="1800" spc="45" dirty="0">
                <a:cs typeface="Arial"/>
              </a:rPr>
              <a:t>in </a:t>
            </a:r>
            <a:r>
              <a:rPr sz="1800" spc="75" dirty="0">
                <a:cs typeface="Arial"/>
              </a:rPr>
              <a:t>the</a:t>
            </a:r>
            <a:r>
              <a:rPr sz="1800" spc="155" dirty="0">
                <a:cs typeface="Arial"/>
              </a:rPr>
              <a:t> </a:t>
            </a:r>
            <a:r>
              <a:rPr sz="1800" dirty="0">
                <a:cs typeface="Arial"/>
              </a:rPr>
              <a:t>interface</a:t>
            </a:r>
            <a:r>
              <a:rPr sz="1800" spc="155" dirty="0">
                <a:cs typeface="Arial"/>
              </a:rPr>
              <a:t> </a:t>
            </a:r>
            <a:r>
              <a:rPr sz="1800" dirty="0">
                <a:cs typeface="Arial"/>
              </a:rPr>
              <a:t>are</a:t>
            </a:r>
            <a:r>
              <a:rPr sz="1800" spc="155" dirty="0">
                <a:cs typeface="Arial"/>
              </a:rPr>
              <a:t> </a:t>
            </a:r>
            <a:r>
              <a:rPr sz="1800" spc="55" dirty="0">
                <a:cs typeface="Arial"/>
              </a:rPr>
              <a:t>implemented.</a:t>
            </a:r>
            <a:endParaRPr sz="1800" dirty="0">
              <a:cs typeface="Arial"/>
            </a:endParaRPr>
          </a:p>
          <a:p>
            <a:pPr marL="432434" marR="6350" indent="-420370">
              <a:lnSpc>
                <a:spcPct val="114599"/>
              </a:lnSpc>
              <a:buAutoNum type="arabicPeriod" startAt="4"/>
              <a:tabLst>
                <a:tab pos="432434" algn="l"/>
                <a:tab pos="433070" algn="l"/>
              </a:tabLst>
            </a:pPr>
            <a:r>
              <a:rPr sz="1800" dirty="0">
                <a:cs typeface="Arial"/>
              </a:rPr>
              <a:t>Compile</a:t>
            </a:r>
            <a:r>
              <a:rPr sz="1800" spc="40" dirty="0">
                <a:cs typeface="Arial"/>
              </a:rPr>
              <a:t> </a:t>
            </a:r>
            <a:r>
              <a:rPr sz="1800" spc="75" dirty="0">
                <a:cs typeface="Arial"/>
              </a:rPr>
              <a:t>the</a:t>
            </a:r>
            <a:r>
              <a:rPr sz="1800" spc="40" dirty="0">
                <a:cs typeface="Arial"/>
              </a:rPr>
              <a:t> </a:t>
            </a:r>
            <a:r>
              <a:rPr sz="1800" dirty="0">
                <a:cs typeface="Arial"/>
              </a:rPr>
              <a:t>rest</a:t>
            </a:r>
            <a:r>
              <a:rPr sz="1800" spc="40" dirty="0">
                <a:cs typeface="Arial"/>
              </a:rPr>
              <a:t> </a:t>
            </a:r>
            <a:r>
              <a:rPr sz="1800" spc="90" dirty="0">
                <a:cs typeface="Arial"/>
              </a:rPr>
              <a:t>of</a:t>
            </a:r>
            <a:r>
              <a:rPr sz="1800" spc="35" dirty="0">
                <a:cs typeface="Arial"/>
              </a:rPr>
              <a:t> </a:t>
            </a:r>
            <a:r>
              <a:rPr sz="1800" spc="75" dirty="0">
                <a:cs typeface="Arial"/>
              </a:rPr>
              <a:t>the</a:t>
            </a:r>
            <a:r>
              <a:rPr sz="1800" spc="45" dirty="0">
                <a:cs typeface="Arial"/>
              </a:rPr>
              <a:t> </a:t>
            </a:r>
            <a:r>
              <a:rPr sz="1800" dirty="0">
                <a:cs typeface="Arial"/>
              </a:rPr>
              <a:t>system</a:t>
            </a:r>
            <a:r>
              <a:rPr sz="1800" spc="40" dirty="0">
                <a:cs typeface="Arial"/>
              </a:rPr>
              <a:t> </a:t>
            </a:r>
            <a:r>
              <a:rPr sz="1800" spc="105" dirty="0">
                <a:cs typeface="Arial"/>
              </a:rPr>
              <a:t>to</a:t>
            </a:r>
            <a:r>
              <a:rPr sz="1800" spc="40" dirty="0">
                <a:cs typeface="Arial"/>
              </a:rPr>
              <a:t> </a:t>
            </a:r>
            <a:r>
              <a:rPr sz="1800" spc="80" dirty="0">
                <a:cs typeface="Arial"/>
              </a:rPr>
              <a:t>find</a:t>
            </a:r>
            <a:r>
              <a:rPr sz="1800" spc="35" dirty="0">
                <a:cs typeface="Arial"/>
              </a:rPr>
              <a:t> </a:t>
            </a:r>
            <a:r>
              <a:rPr sz="1800" dirty="0">
                <a:cs typeface="Arial"/>
              </a:rPr>
              <a:t>all</a:t>
            </a:r>
            <a:r>
              <a:rPr sz="1800" spc="35" dirty="0">
                <a:cs typeface="Arial"/>
              </a:rPr>
              <a:t> </a:t>
            </a:r>
            <a:r>
              <a:rPr sz="1800" spc="90" dirty="0">
                <a:cs typeface="Arial"/>
              </a:rPr>
              <a:t>of</a:t>
            </a:r>
            <a:r>
              <a:rPr sz="1800" spc="35" dirty="0">
                <a:cs typeface="Arial"/>
              </a:rPr>
              <a:t> </a:t>
            </a:r>
            <a:r>
              <a:rPr sz="1800" spc="75" dirty="0">
                <a:cs typeface="Arial"/>
              </a:rPr>
              <a:t>the</a:t>
            </a:r>
            <a:r>
              <a:rPr sz="1800" spc="45" dirty="0">
                <a:cs typeface="Arial"/>
              </a:rPr>
              <a:t> </a:t>
            </a:r>
            <a:r>
              <a:rPr sz="1800" dirty="0">
                <a:cs typeface="Arial"/>
              </a:rPr>
              <a:t>places</a:t>
            </a:r>
            <a:r>
              <a:rPr sz="1800" spc="40" dirty="0">
                <a:cs typeface="Arial"/>
              </a:rPr>
              <a:t> </a:t>
            </a:r>
            <a:r>
              <a:rPr sz="1800" spc="55" dirty="0">
                <a:cs typeface="Arial"/>
              </a:rPr>
              <a:t>where</a:t>
            </a:r>
            <a:r>
              <a:rPr sz="1800" spc="40" dirty="0">
                <a:cs typeface="Arial"/>
              </a:rPr>
              <a:t> </a:t>
            </a:r>
            <a:r>
              <a:rPr sz="1800" dirty="0">
                <a:cs typeface="Arial"/>
              </a:rPr>
              <a:t>instances</a:t>
            </a:r>
            <a:r>
              <a:rPr sz="1800" spc="40" dirty="0">
                <a:cs typeface="Arial"/>
              </a:rPr>
              <a:t> </a:t>
            </a:r>
            <a:r>
              <a:rPr sz="1800" spc="65" dirty="0">
                <a:cs typeface="Arial"/>
              </a:rPr>
              <a:t>of </a:t>
            </a:r>
            <a:r>
              <a:rPr sz="1800" spc="75" dirty="0">
                <a:cs typeface="Arial"/>
              </a:rPr>
              <a:t>the</a:t>
            </a:r>
            <a:r>
              <a:rPr sz="1800" spc="50" dirty="0">
                <a:cs typeface="Arial"/>
              </a:rPr>
              <a:t> </a:t>
            </a:r>
            <a:r>
              <a:rPr sz="1800" dirty="0">
                <a:cs typeface="Arial"/>
              </a:rPr>
              <a:t>source</a:t>
            </a:r>
            <a:r>
              <a:rPr sz="1800" spc="50" dirty="0">
                <a:cs typeface="Arial"/>
              </a:rPr>
              <a:t> </a:t>
            </a:r>
            <a:r>
              <a:rPr sz="1800" spc="-10" dirty="0">
                <a:cs typeface="Arial"/>
              </a:rPr>
              <a:t>class</a:t>
            </a:r>
            <a:r>
              <a:rPr sz="1800" spc="50" dirty="0">
                <a:cs typeface="Arial"/>
              </a:rPr>
              <a:t> were </a:t>
            </a:r>
            <a:r>
              <a:rPr sz="1800" dirty="0">
                <a:cs typeface="Arial"/>
              </a:rPr>
              <a:t>created.</a:t>
            </a:r>
            <a:r>
              <a:rPr sz="1800" spc="50" dirty="0">
                <a:cs typeface="Arial"/>
              </a:rPr>
              <a:t> </a:t>
            </a:r>
            <a:r>
              <a:rPr sz="1800" spc="-10" dirty="0">
                <a:cs typeface="Arial"/>
              </a:rPr>
              <a:t>Replace</a:t>
            </a:r>
            <a:r>
              <a:rPr sz="1800" spc="50" dirty="0">
                <a:cs typeface="Arial"/>
              </a:rPr>
              <a:t> </a:t>
            </a:r>
            <a:r>
              <a:rPr sz="1800" dirty="0">
                <a:cs typeface="Arial"/>
              </a:rPr>
              <a:t>these</a:t>
            </a:r>
            <a:r>
              <a:rPr sz="1800" spc="55" dirty="0">
                <a:cs typeface="Arial"/>
              </a:rPr>
              <a:t> </a:t>
            </a:r>
            <a:r>
              <a:rPr sz="1800" spc="90" dirty="0">
                <a:cs typeface="Arial"/>
              </a:rPr>
              <a:t>with</a:t>
            </a:r>
            <a:r>
              <a:rPr sz="1800" spc="45" dirty="0">
                <a:cs typeface="Arial"/>
              </a:rPr>
              <a:t> </a:t>
            </a:r>
            <a:r>
              <a:rPr sz="1800" dirty="0">
                <a:cs typeface="Arial"/>
              </a:rPr>
              <a:t>creations</a:t>
            </a:r>
            <a:r>
              <a:rPr sz="1800" spc="50" dirty="0">
                <a:cs typeface="Arial"/>
              </a:rPr>
              <a:t> </a:t>
            </a:r>
            <a:r>
              <a:rPr sz="1800" spc="90" dirty="0">
                <a:cs typeface="Arial"/>
              </a:rPr>
              <a:t>of</a:t>
            </a:r>
            <a:r>
              <a:rPr sz="1800" spc="45" dirty="0">
                <a:cs typeface="Arial"/>
              </a:rPr>
              <a:t> </a:t>
            </a:r>
            <a:r>
              <a:rPr sz="1800" spc="75" dirty="0">
                <a:cs typeface="Arial"/>
              </a:rPr>
              <a:t>the</a:t>
            </a:r>
            <a:r>
              <a:rPr sz="1800" spc="50" dirty="0">
                <a:cs typeface="Arial"/>
              </a:rPr>
              <a:t> </a:t>
            </a:r>
            <a:r>
              <a:rPr sz="1800" spc="35" dirty="0">
                <a:cs typeface="Arial"/>
              </a:rPr>
              <a:t>new </a:t>
            </a:r>
            <a:r>
              <a:rPr sz="1800" spc="75" dirty="0">
                <a:cs typeface="Arial"/>
              </a:rPr>
              <a:t>production</a:t>
            </a:r>
            <a:r>
              <a:rPr sz="1800" spc="-10" dirty="0">
                <a:cs typeface="Arial"/>
              </a:rPr>
              <a:t> class.</a:t>
            </a:r>
            <a:endParaRPr sz="1800" dirty="0">
              <a:cs typeface="Arial"/>
            </a:endParaRPr>
          </a:p>
          <a:p>
            <a:pPr marL="432434" indent="-420370">
              <a:lnSpc>
                <a:spcPct val="100000"/>
              </a:lnSpc>
              <a:spcBef>
                <a:spcPts val="310"/>
              </a:spcBef>
              <a:buAutoNum type="arabicPeriod" startAt="4"/>
              <a:tabLst>
                <a:tab pos="432434" algn="l"/>
                <a:tab pos="433070" algn="l"/>
              </a:tabLst>
            </a:pPr>
            <a:r>
              <a:rPr sz="1800" dirty="0">
                <a:cs typeface="Arial"/>
              </a:rPr>
              <a:t>Recompile</a:t>
            </a:r>
            <a:r>
              <a:rPr sz="1800" spc="45" dirty="0">
                <a:cs typeface="Arial"/>
              </a:rPr>
              <a:t> </a:t>
            </a:r>
            <a:r>
              <a:rPr sz="1800" spc="60" dirty="0">
                <a:cs typeface="Arial"/>
              </a:rPr>
              <a:t>and</a:t>
            </a:r>
            <a:r>
              <a:rPr sz="1800" spc="45" dirty="0">
                <a:cs typeface="Arial"/>
              </a:rPr>
              <a:t> </a:t>
            </a:r>
            <a:r>
              <a:rPr sz="1800" spc="-10" dirty="0">
                <a:cs typeface="Arial"/>
              </a:rPr>
              <a:t>test.</a:t>
            </a:r>
            <a:endParaRPr sz="1800" dirty="0">
              <a:cs typeface="Arial"/>
            </a:endParaRPr>
          </a:p>
        </p:txBody>
      </p:sp>
      <p:sp>
        <p:nvSpPr>
          <p:cNvPr id="5" name="TextBox 4">
            <a:extLst>
              <a:ext uri="{FF2B5EF4-FFF2-40B4-BE49-F238E27FC236}">
                <a16:creationId xmlns:a16="http://schemas.microsoft.com/office/drawing/2014/main" id="{64F168CE-29FF-49C1-855F-0A7C9EE7308F}"/>
              </a:ext>
            </a:extLst>
          </p:cNvPr>
          <p:cNvSpPr txBox="1"/>
          <p:nvPr/>
        </p:nvSpPr>
        <p:spPr>
          <a:xfrm>
            <a:off x="762000" y="1333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Extract </a:t>
            </a:r>
            <a:r>
              <a:rPr kumimoji="0" lang="en-US" sz="3600" b="1" i="0" u="none" strike="noStrike" kern="1200" cap="none" spc="0" normalizeH="0" baseline="0" noProof="0" dirty="0" err="1">
                <a:ln>
                  <a:noFill/>
                </a:ln>
                <a:solidFill>
                  <a:srgbClr val="000000"/>
                </a:solidFill>
                <a:effectLst/>
                <a:uLnTx/>
                <a:uFillTx/>
                <a:latin typeface="Tenorite"/>
                <a:ea typeface="+mn-ea"/>
                <a:cs typeface="+mn-cs"/>
              </a:rPr>
              <a:t>Implemente</a:t>
            </a:r>
            <a:r>
              <a:rPr lang="en-US" sz="3600" b="1" dirty="0">
                <a:solidFill>
                  <a:srgbClr val="000000"/>
                </a:solidFill>
                <a:latin typeface="Tenorite"/>
              </a:rPr>
              <a:t>r</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5249" y="1276158"/>
            <a:ext cx="8105140" cy="2359107"/>
          </a:xfrm>
          <a:prstGeom prst="rect">
            <a:avLst/>
          </a:prstGeom>
        </p:spPr>
        <p:txBody>
          <a:bodyPr vert="horz" wrap="square" lIns="0" tIns="66675" rIns="0" bIns="0" rtlCol="0">
            <a:spAutoFit/>
          </a:bodyPr>
          <a:lstStyle/>
          <a:p>
            <a:pPr marL="379095" indent="-367030">
              <a:lnSpc>
                <a:spcPct val="100000"/>
              </a:lnSpc>
              <a:spcBef>
                <a:spcPts val="525"/>
              </a:spcBef>
              <a:buChar char="●"/>
              <a:tabLst>
                <a:tab pos="379095" algn="l"/>
                <a:tab pos="379730" algn="l"/>
              </a:tabLst>
            </a:pPr>
            <a:r>
              <a:rPr sz="2400" dirty="0">
                <a:cs typeface="Arial"/>
              </a:rPr>
              <a:t>Two</a:t>
            </a:r>
            <a:r>
              <a:rPr sz="2400" spc="90" dirty="0">
                <a:cs typeface="Arial"/>
              </a:rPr>
              <a:t> </a:t>
            </a:r>
            <a:r>
              <a:rPr sz="2400" dirty="0">
                <a:cs typeface="Arial"/>
              </a:rPr>
              <a:t>reasons</a:t>
            </a:r>
            <a:r>
              <a:rPr sz="2400" spc="90" dirty="0">
                <a:cs typeface="Arial"/>
              </a:rPr>
              <a:t> </a:t>
            </a:r>
            <a:r>
              <a:rPr sz="2400" spc="105" dirty="0">
                <a:cs typeface="Arial"/>
              </a:rPr>
              <a:t>to</a:t>
            </a:r>
            <a:r>
              <a:rPr sz="2400" spc="90" dirty="0">
                <a:cs typeface="Arial"/>
              </a:rPr>
              <a:t> </a:t>
            </a:r>
            <a:r>
              <a:rPr sz="2400" dirty="0">
                <a:cs typeface="Arial"/>
              </a:rPr>
              <a:t>break</a:t>
            </a:r>
            <a:r>
              <a:rPr sz="2400" spc="85" dirty="0">
                <a:cs typeface="Arial"/>
              </a:rPr>
              <a:t> </a:t>
            </a:r>
            <a:r>
              <a:rPr sz="2400" spc="-10" dirty="0">
                <a:cs typeface="Arial"/>
              </a:rPr>
              <a:t>dependencies:</a:t>
            </a:r>
            <a:endParaRPr sz="2400" dirty="0">
              <a:cs typeface="Arial"/>
            </a:endParaRPr>
          </a:p>
          <a:p>
            <a:pPr marL="836294" marR="393700" lvl="1" indent="-336550">
              <a:lnSpc>
                <a:spcPct val="116100"/>
              </a:lnSpc>
              <a:spcBef>
                <a:spcPts val="60"/>
              </a:spcBef>
              <a:buChar char="○"/>
              <a:tabLst>
                <a:tab pos="836294" algn="l"/>
                <a:tab pos="836930" algn="l"/>
              </a:tabLst>
            </a:pPr>
            <a:r>
              <a:rPr dirty="0">
                <a:cs typeface="Arial"/>
              </a:rPr>
              <a:t>1.</a:t>
            </a:r>
            <a:r>
              <a:rPr spc="20" dirty="0">
                <a:cs typeface="Arial"/>
              </a:rPr>
              <a:t> </a:t>
            </a:r>
            <a:r>
              <a:rPr b="1" i="1" dirty="0">
                <a:cs typeface="Trebuchet MS"/>
              </a:rPr>
              <a:t>Sensing</a:t>
            </a:r>
            <a:r>
              <a:rPr b="1" i="1" spc="-5" dirty="0">
                <a:cs typeface="Trebuchet MS"/>
              </a:rPr>
              <a:t> </a:t>
            </a:r>
            <a:r>
              <a:rPr dirty="0">
                <a:cs typeface="Arial"/>
              </a:rPr>
              <a:t>-</a:t>
            </a:r>
            <a:r>
              <a:rPr spc="25" dirty="0">
                <a:cs typeface="Arial"/>
              </a:rPr>
              <a:t> </a:t>
            </a:r>
            <a:r>
              <a:rPr dirty="0">
                <a:cs typeface="Arial"/>
              </a:rPr>
              <a:t>We</a:t>
            </a:r>
            <a:r>
              <a:rPr spc="25" dirty="0">
                <a:cs typeface="Arial"/>
              </a:rPr>
              <a:t> </a:t>
            </a:r>
            <a:r>
              <a:rPr dirty="0">
                <a:cs typeface="Arial"/>
              </a:rPr>
              <a:t>break</a:t>
            </a:r>
            <a:r>
              <a:rPr spc="25" dirty="0">
                <a:cs typeface="Arial"/>
              </a:rPr>
              <a:t> </a:t>
            </a:r>
            <a:r>
              <a:rPr dirty="0">
                <a:cs typeface="Arial"/>
              </a:rPr>
              <a:t>dependencies</a:t>
            </a:r>
            <a:r>
              <a:rPr spc="25" dirty="0">
                <a:cs typeface="Arial"/>
              </a:rPr>
              <a:t> </a:t>
            </a:r>
            <a:r>
              <a:rPr spc="80" dirty="0">
                <a:cs typeface="Arial"/>
              </a:rPr>
              <a:t>to</a:t>
            </a:r>
            <a:r>
              <a:rPr spc="25" dirty="0">
                <a:cs typeface="Arial"/>
              </a:rPr>
              <a:t> </a:t>
            </a:r>
            <a:r>
              <a:rPr dirty="0">
                <a:cs typeface="Arial"/>
              </a:rPr>
              <a:t>sense</a:t>
            </a:r>
            <a:r>
              <a:rPr spc="25" dirty="0">
                <a:cs typeface="Arial"/>
              </a:rPr>
              <a:t> </a:t>
            </a:r>
            <a:r>
              <a:rPr spc="50" dirty="0">
                <a:cs typeface="Arial"/>
              </a:rPr>
              <a:t>when</a:t>
            </a:r>
            <a:r>
              <a:rPr spc="25" dirty="0">
                <a:cs typeface="Arial"/>
              </a:rPr>
              <a:t> </a:t>
            </a:r>
            <a:r>
              <a:rPr dirty="0">
                <a:cs typeface="Arial"/>
              </a:rPr>
              <a:t>we</a:t>
            </a:r>
            <a:r>
              <a:rPr spc="25" dirty="0">
                <a:cs typeface="Arial"/>
              </a:rPr>
              <a:t> </a:t>
            </a:r>
            <a:r>
              <a:rPr dirty="0">
                <a:cs typeface="Arial"/>
              </a:rPr>
              <a:t>can’t</a:t>
            </a:r>
            <a:r>
              <a:rPr spc="25" dirty="0">
                <a:cs typeface="Arial"/>
              </a:rPr>
              <a:t> </a:t>
            </a:r>
            <a:r>
              <a:rPr spc="-20" dirty="0">
                <a:cs typeface="Arial"/>
              </a:rPr>
              <a:t>access</a:t>
            </a:r>
            <a:r>
              <a:rPr spc="25" dirty="0">
                <a:cs typeface="Arial"/>
              </a:rPr>
              <a:t> </a:t>
            </a:r>
            <a:r>
              <a:rPr dirty="0">
                <a:cs typeface="Arial"/>
              </a:rPr>
              <a:t>values</a:t>
            </a:r>
            <a:r>
              <a:rPr spc="25" dirty="0">
                <a:cs typeface="Arial"/>
              </a:rPr>
              <a:t> </a:t>
            </a:r>
            <a:r>
              <a:rPr spc="75" dirty="0">
                <a:cs typeface="Arial"/>
              </a:rPr>
              <a:t>our</a:t>
            </a:r>
            <a:r>
              <a:rPr spc="25" dirty="0">
                <a:cs typeface="Arial"/>
              </a:rPr>
              <a:t> </a:t>
            </a:r>
            <a:r>
              <a:rPr spc="-20" dirty="0">
                <a:cs typeface="Arial"/>
              </a:rPr>
              <a:t>code </a:t>
            </a:r>
            <a:r>
              <a:rPr spc="-10" dirty="0">
                <a:cs typeface="Arial"/>
              </a:rPr>
              <a:t>computes.</a:t>
            </a:r>
            <a:endParaRPr dirty="0">
              <a:cs typeface="Arial"/>
            </a:endParaRPr>
          </a:p>
          <a:p>
            <a:pPr marL="836294" marR="5080" lvl="1" indent="-336550">
              <a:lnSpc>
                <a:spcPct val="116100"/>
              </a:lnSpc>
              <a:buFont typeface="Arial"/>
              <a:buChar char="○"/>
              <a:tabLst>
                <a:tab pos="836294" algn="l"/>
                <a:tab pos="836930" algn="l"/>
              </a:tabLst>
            </a:pPr>
            <a:r>
              <a:rPr b="1" i="1" spc="-10" dirty="0">
                <a:cs typeface="Trebuchet MS"/>
              </a:rPr>
              <a:t>Separation</a:t>
            </a:r>
            <a:r>
              <a:rPr b="1" i="1" spc="25" dirty="0">
                <a:cs typeface="Trebuchet MS"/>
              </a:rPr>
              <a:t> </a:t>
            </a:r>
            <a:r>
              <a:rPr spc="-25" dirty="0">
                <a:cs typeface="Arial"/>
              </a:rPr>
              <a:t>-</a:t>
            </a:r>
            <a:r>
              <a:rPr dirty="0">
                <a:cs typeface="Arial"/>
              </a:rPr>
              <a:t>We</a:t>
            </a:r>
            <a:r>
              <a:rPr spc="50" dirty="0">
                <a:cs typeface="Arial"/>
              </a:rPr>
              <a:t> </a:t>
            </a:r>
            <a:r>
              <a:rPr dirty="0">
                <a:cs typeface="Arial"/>
              </a:rPr>
              <a:t>break</a:t>
            </a:r>
            <a:r>
              <a:rPr spc="50" dirty="0">
                <a:cs typeface="Arial"/>
              </a:rPr>
              <a:t> </a:t>
            </a:r>
            <a:r>
              <a:rPr dirty="0">
                <a:cs typeface="Arial"/>
              </a:rPr>
              <a:t>dependencies</a:t>
            </a:r>
            <a:r>
              <a:rPr spc="55" dirty="0">
                <a:cs typeface="Arial"/>
              </a:rPr>
              <a:t> </a:t>
            </a:r>
            <a:r>
              <a:rPr spc="80" dirty="0">
                <a:cs typeface="Arial"/>
              </a:rPr>
              <a:t>to</a:t>
            </a:r>
            <a:r>
              <a:rPr spc="50" dirty="0">
                <a:cs typeface="Arial"/>
              </a:rPr>
              <a:t> </a:t>
            </a:r>
            <a:r>
              <a:rPr dirty="0">
                <a:cs typeface="Arial"/>
              </a:rPr>
              <a:t>separate</a:t>
            </a:r>
            <a:r>
              <a:rPr spc="50" dirty="0">
                <a:cs typeface="Arial"/>
              </a:rPr>
              <a:t> when </a:t>
            </a:r>
            <a:r>
              <a:rPr dirty="0">
                <a:cs typeface="Arial"/>
              </a:rPr>
              <a:t>we</a:t>
            </a:r>
            <a:r>
              <a:rPr spc="50" dirty="0">
                <a:cs typeface="Arial"/>
              </a:rPr>
              <a:t> </a:t>
            </a:r>
            <a:r>
              <a:rPr dirty="0">
                <a:cs typeface="Arial"/>
              </a:rPr>
              <a:t>can’t</a:t>
            </a:r>
            <a:r>
              <a:rPr spc="50" dirty="0">
                <a:cs typeface="Arial"/>
              </a:rPr>
              <a:t> </a:t>
            </a:r>
            <a:r>
              <a:rPr dirty="0">
                <a:cs typeface="Arial"/>
              </a:rPr>
              <a:t>even</a:t>
            </a:r>
            <a:r>
              <a:rPr spc="55" dirty="0">
                <a:cs typeface="Arial"/>
              </a:rPr>
              <a:t> </a:t>
            </a:r>
            <a:r>
              <a:rPr dirty="0">
                <a:cs typeface="Arial"/>
              </a:rPr>
              <a:t>get</a:t>
            </a:r>
            <a:r>
              <a:rPr spc="50" dirty="0">
                <a:cs typeface="Arial"/>
              </a:rPr>
              <a:t> </a:t>
            </a:r>
            <a:r>
              <a:rPr dirty="0">
                <a:cs typeface="Arial"/>
              </a:rPr>
              <a:t>a</a:t>
            </a:r>
            <a:r>
              <a:rPr spc="50" dirty="0">
                <a:cs typeface="Arial"/>
              </a:rPr>
              <a:t> </a:t>
            </a:r>
            <a:r>
              <a:rPr dirty="0">
                <a:cs typeface="Arial"/>
              </a:rPr>
              <a:t>piece</a:t>
            </a:r>
            <a:r>
              <a:rPr spc="50" dirty="0">
                <a:cs typeface="Arial"/>
              </a:rPr>
              <a:t> </a:t>
            </a:r>
            <a:r>
              <a:rPr spc="70" dirty="0">
                <a:cs typeface="Arial"/>
              </a:rPr>
              <a:t>of</a:t>
            </a:r>
            <a:r>
              <a:rPr spc="50" dirty="0">
                <a:cs typeface="Arial"/>
              </a:rPr>
              <a:t> </a:t>
            </a:r>
            <a:r>
              <a:rPr spc="-20" dirty="0">
                <a:cs typeface="Arial"/>
              </a:rPr>
              <a:t>code </a:t>
            </a:r>
            <a:r>
              <a:rPr spc="65" dirty="0">
                <a:cs typeface="Arial"/>
              </a:rPr>
              <a:t>into</a:t>
            </a:r>
            <a:r>
              <a:rPr spc="40" dirty="0">
                <a:cs typeface="Arial"/>
              </a:rPr>
              <a:t> </a:t>
            </a:r>
            <a:r>
              <a:rPr dirty="0">
                <a:cs typeface="Arial"/>
              </a:rPr>
              <a:t>a</a:t>
            </a:r>
            <a:r>
              <a:rPr spc="45" dirty="0">
                <a:cs typeface="Arial"/>
              </a:rPr>
              <a:t> </a:t>
            </a:r>
            <a:r>
              <a:rPr dirty="0">
                <a:cs typeface="Arial"/>
              </a:rPr>
              <a:t>test</a:t>
            </a:r>
            <a:r>
              <a:rPr spc="40" dirty="0">
                <a:cs typeface="Arial"/>
              </a:rPr>
              <a:t> </a:t>
            </a:r>
            <a:r>
              <a:rPr dirty="0">
                <a:cs typeface="Arial"/>
              </a:rPr>
              <a:t>harness</a:t>
            </a:r>
            <a:r>
              <a:rPr spc="45" dirty="0">
                <a:cs typeface="Arial"/>
              </a:rPr>
              <a:t> </a:t>
            </a:r>
            <a:r>
              <a:rPr spc="80" dirty="0">
                <a:cs typeface="Arial"/>
              </a:rPr>
              <a:t>to</a:t>
            </a:r>
            <a:r>
              <a:rPr spc="40" dirty="0">
                <a:cs typeface="Arial"/>
              </a:rPr>
              <a:t> </a:t>
            </a:r>
            <a:r>
              <a:rPr spc="35" dirty="0">
                <a:cs typeface="Arial"/>
              </a:rPr>
              <a:t>run.</a:t>
            </a:r>
            <a:endParaRPr dirty="0">
              <a:cs typeface="Arial"/>
            </a:endParaRPr>
          </a:p>
          <a:p>
            <a:pPr marL="379095" marR="642620" indent="-367030">
              <a:lnSpc>
                <a:spcPts val="2480"/>
              </a:lnSpc>
              <a:spcBef>
                <a:spcPts val="30"/>
              </a:spcBef>
              <a:buChar char="●"/>
              <a:tabLst>
                <a:tab pos="379095" algn="l"/>
                <a:tab pos="379730" algn="l"/>
              </a:tabLst>
            </a:pPr>
            <a:r>
              <a:rPr sz="2400" dirty="0">
                <a:cs typeface="Arial"/>
              </a:rPr>
              <a:t>There</a:t>
            </a:r>
            <a:r>
              <a:rPr sz="2400" spc="60" dirty="0">
                <a:cs typeface="Arial"/>
              </a:rPr>
              <a:t> </a:t>
            </a:r>
            <a:r>
              <a:rPr sz="2400" dirty="0">
                <a:cs typeface="Arial"/>
              </a:rPr>
              <a:t>are</a:t>
            </a:r>
            <a:r>
              <a:rPr sz="2400" spc="65" dirty="0">
                <a:cs typeface="Arial"/>
              </a:rPr>
              <a:t> </a:t>
            </a:r>
            <a:r>
              <a:rPr sz="2400" spc="55" dirty="0">
                <a:cs typeface="Arial"/>
              </a:rPr>
              <a:t>many </a:t>
            </a:r>
            <a:r>
              <a:rPr sz="2400" dirty="0">
                <a:cs typeface="Arial"/>
              </a:rPr>
              <a:t>ways</a:t>
            </a:r>
            <a:r>
              <a:rPr sz="2400" spc="65" dirty="0">
                <a:cs typeface="Arial"/>
              </a:rPr>
              <a:t> </a:t>
            </a:r>
            <a:r>
              <a:rPr sz="2400" spc="105" dirty="0">
                <a:cs typeface="Arial"/>
              </a:rPr>
              <a:t>to</a:t>
            </a:r>
            <a:r>
              <a:rPr sz="2400" spc="65" dirty="0">
                <a:cs typeface="Arial"/>
              </a:rPr>
              <a:t> </a:t>
            </a:r>
            <a:r>
              <a:rPr sz="2400" dirty="0">
                <a:cs typeface="Arial"/>
              </a:rPr>
              <a:t>separate</a:t>
            </a:r>
            <a:r>
              <a:rPr sz="2400" spc="65" dirty="0">
                <a:cs typeface="Arial"/>
              </a:rPr>
              <a:t> </a:t>
            </a:r>
            <a:r>
              <a:rPr sz="2400" dirty="0">
                <a:cs typeface="Arial"/>
              </a:rPr>
              <a:t>software,</a:t>
            </a:r>
            <a:r>
              <a:rPr sz="2400" spc="60" dirty="0">
                <a:cs typeface="Arial"/>
              </a:rPr>
              <a:t> </a:t>
            </a:r>
            <a:r>
              <a:rPr sz="2400" spc="105" dirty="0">
                <a:cs typeface="Arial"/>
              </a:rPr>
              <a:t>but</a:t>
            </a:r>
            <a:r>
              <a:rPr sz="2400" spc="65" dirty="0">
                <a:cs typeface="Arial"/>
              </a:rPr>
              <a:t> </a:t>
            </a:r>
            <a:r>
              <a:rPr sz="2400" spc="55" dirty="0">
                <a:cs typeface="Arial"/>
              </a:rPr>
              <a:t>only one</a:t>
            </a:r>
            <a:r>
              <a:rPr sz="2400" spc="65" dirty="0">
                <a:cs typeface="Arial"/>
              </a:rPr>
              <a:t> </a:t>
            </a:r>
            <a:r>
              <a:rPr sz="2400" spc="75" dirty="0">
                <a:cs typeface="Arial"/>
              </a:rPr>
              <a:t>dominant </a:t>
            </a:r>
            <a:r>
              <a:rPr sz="2400" spc="55" dirty="0">
                <a:cs typeface="Arial"/>
              </a:rPr>
              <a:t>technique</a:t>
            </a:r>
            <a:r>
              <a:rPr sz="2400" spc="-25" dirty="0">
                <a:cs typeface="Arial"/>
              </a:rPr>
              <a:t> </a:t>
            </a:r>
            <a:r>
              <a:rPr sz="2400" spc="100" dirty="0">
                <a:cs typeface="Arial"/>
              </a:rPr>
              <a:t>for</a:t>
            </a:r>
            <a:r>
              <a:rPr sz="2400" spc="-25" dirty="0">
                <a:cs typeface="Arial"/>
              </a:rPr>
              <a:t> </a:t>
            </a:r>
            <a:r>
              <a:rPr sz="2400" spc="-10" dirty="0">
                <a:cs typeface="Arial"/>
              </a:rPr>
              <a:t>sensing.</a:t>
            </a:r>
            <a:endParaRPr sz="2400" dirty="0">
              <a:cs typeface="Arial"/>
            </a:endParaRPr>
          </a:p>
        </p:txBody>
      </p:sp>
      <p:sp>
        <p:nvSpPr>
          <p:cNvPr id="5" name="TextBox 4">
            <a:extLst>
              <a:ext uri="{FF2B5EF4-FFF2-40B4-BE49-F238E27FC236}">
                <a16:creationId xmlns:a16="http://schemas.microsoft.com/office/drawing/2014/main" id="{96DD69EE-BAF6-4D8D-8C7C-16F3BDF9F325}"/>
              </a:ext>
            </a:extLst>
          </p:cNvPr>
          <p:cNvSpPr txBox="1"/>
          <p:nvPr/>
        </p:nvSpPr>
        <p:spPr>
          <a:xfrm>
            <a:off x="838200" y="58551"/>
            <a:ext cx="52578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Sensing and Separation </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4800" y="1005392"/>
            <a:ext cx="8155305" cy="3132716"/>
          </a:xfrm>
          <a:prstGeom prst="rect">
            <a:avLst/>
          </a:prstGeom>
        </p:spPr>
        <p:txBody>
          <a:bodyPr vert="horz" wrap="square" lIns="0" tIns="52704" rIns="0" bIns="0" rtlCol="0">
            <a:spAutoFit/>
          </a:bodyPr>
          <a:lstStyle/>
          <a:p>
            <a:pPr marL="379095" indent="-367030">
              <a:lnSpc>
                <a:spcPct val="100000"/>
              </a:lnSpc>
              <a:spcBef>
                <a:spcPts val="414"/>
              </a:spcBef>
              <a:buChar char="●"/>
              <a:tabLst>
                <a:tab pos="379095" algn="l"/>
                <a:tab pos="379730" algn="l"/>
              </a:tabLst>
            </a:pPr>
            <a:r>
              <a:rPr sz="2000" dirty="0">
                <a:cs typeface="Arial"/>
              </a:rPr>
              <a:t>One</a:t>
            </a:r>
            <a:r>
              <a:rPr sz="2000" spc="155" dirty="0">
                <a:cs typeface="Arial"/>
              </a:rPr>
              <a:t> </a:t>
            </a:r>
            <a:r>
              <a:rPr sz="2000" spc="90" dirty="0">
                <a:cs typeface="Arial"/>
              </a:rPr>
              <a:t>of</a:t>
            </a:r>
            <a:r>
              <a:rPr sz="2000" spc="150" dirty="0">
                <a:cs typeface="Arial"/>
              </a:rPr>
              <a:t> </a:t>
            </a:r>
            <a:r>
              <a:rPr sz="2000" spc="75" dirty="0">
                <a:cs typeface="Arial"/>
              </a:rPr>
              <a:t>the</a:t>
            </a:r>
            <a:r>
              <a:rPr sz="2000" spc="155" dirty="0">
                <a:cs typeface="Arial"/>
              </a:rPr>
              <a:t> </a:t>
            </a:r>
            <a:r>
              <a:rPr sz="2000" dirty="0">
                <a:cs typeface="Arial"/>
              </a:rPr>
              <a:t>safest</a:t>
            </a:r>
            <a:r>
              <a:rPr sz="2000" spc="155" dirty="0">
                <a:cs typeface="Arial"/>
              </a:rPr>
              <a:t> </a:t>
            </a:r>
            <a:r>
              <a:rPr sz="2000" dirty="0">
                <a:cs typeface="Arial"/>
              </a:rPr>
              <a:t>dependency-breaking</a:t>
            </a:r>
            <a:r>
              <a:rPr sz="2000" spc="150" dirty="0">
                <a:cs typeface="Arial"/>
              </a:rPr>
              <a:t> </a:t>
            </a:r>
            <a:r>
              <a:rPr sz="2000" spc="-10" dirty="0">
                <a:cs typeface="Arial"/>
              </a:rPr>
              <a:t>techniques</a:t>
            </a:r>
            <a:endParaRPr sz="2000" dirty="0">
              <a:cs typeface="Arial"/>
            </a:endParaRPr>
          </a:p>
          <a:p>
            <a:pPr marL="379095" indent="-367030">
              <a:lnSpc>
                <a:spcPct val="100000"/>
              </a:lnSpc>
              <a:spcBef>
                <a:spcPts val="315"/>
              </a:spcBef>
              <a:buChar char="●"/>
              <a:tabLst>
                <a:tab pos="379095" algn="l"/>
                <a:tab pos="379730" algn="l"/>
              </a:tabLst>
            </a:pPr>
            <a:r>
              <a:rPr sz="2000" spc="45" dirty="0">
                <a:cs typeface="Arial"/>
              </a:rPr>
              <a:t>Compiler</a:t>
            </a:r>
            <a:r>
              <a:rPr sz="2000" dirty="0">
                <a:cs typeface="Arial"/>
              </a:rPr>
              <a:t> tells </a:t>
            </a:r>
            <a:r>
              <a:rPr sz="2000" spc="55" dirty="0">
                <a:cs typeface="Arial"/>
              </a:rPr>
              <a:t>you</a:t>
            </a:r>
            <a:r>
              <a:rPr sz="2000" spc="-5" dirty="0">
                <a:cs typeface="Arial"/>
              </a:rPr>
              <a:t> </a:t>
            </a:r>
            <a:r>
              <a:rPr sz="2000" spc="55" dirty="0">
                <a:cs typeface="Arial"/>
              </a:rPr>
              <a:t>immediately</a:t>
            </a:r>
            <a:r>
              <a:rPr sz="2000" spc="-5" dirty="0">
                <a:cs typeface="Arial"/>
              </a:rPr>
              <a:t> </a:t>
            </a:r>
            <a:r>
              <a:rPr sz="2000" spc="75" dirty="0">
                <a:cs typeface="Arial"/>
              </a:rPr>
              <a:t>if</a:t>
            </a:r>
            <a:r>
              <a:rPr sz="2000" dirty="0">
                <a:cs typeface="Arial"/>
              </a:rPr>
              <a:t> </a:t>
            </a:r>
            <a:r>
              <a:rPr sz="2000" spc="70" dirty="0">
                <a:cs typeface="Arial"/>
              </a:rPr>
              <a:t>there</a:t>
            </a:r>
            <a:r>
              <a:rPr sz="2000" dirty="0">
                <a:cs typeface="Arial"/>
              </a:rPr>
              <a:t> is a </a:t>
            </a:r>
            <a:r>
              <a:rPr sz="2000" spc="30" dirty="0">
                <a:cs typeface="Arial"/>
              </a:rPr>
              <a:t>bug</a:t>
            </a:r>
            <a:endParaRPr sz="2000" dirty="0">
              <a:cs typeface="Arial"/>
            </a:endParaRPr>
          </a:p>
          <a:p>
            <a:pPr marL="379095" indent="-367030">
              <a:lnSpc>
                <a:spcPct val="100000"/>
              </a:lnSpc>
              <a:spcBef>
                <a:spcPts val="315"/>
              </a:spcBef>
              <a:buChar char="●"/>
              <a:tabLst>
                <a:tab pos="379095" algn="l"/>
                <a:tab pos="379730" algn="l"/>
              </a:tabLst>
            </a:pPr>
            <a:r>
              <a:rPr sz="2000" dirty="0">
                <a:cs typeface="Arial"/>
              </a:rPr>
              <a:t>Three</a:t>
            </a:r>
            <a:r>
              <a:rPr sz="2000" spc="30" dirty="0">
                <a:cs typeface="Arial"/>
              </a:rPr>
              <a:t> </a:t>
            </a:r>
            <a:r>
              <a:rPr sz="2000" dirty="0">
                <a:cs typeface="Arial"/>
              </a:rPr>
              <a:t>ways</a:t>
            </a:r>
            <a:r>
              <a:rPr sz="2000" spc="35" dirty="0">
                <a:cs typeface="Arial"/>
              </a:rPr>
              <a:t> </a:t>
            </a:r>
            <a:r>
              <a:rPr sz="2000" spc="90" dirty="0">
                <a:cs typeface="Arial"/>
              </a:rPr>
              <a:t>of</a:t>
            </a:r>
            <a:r>
              <a:rPr sz="2000" spc="25" dirty="0">
                <a:cs typeface="Arial"/>
              </a:rPr>
              <a:t> </a:t>
            </a:r>
            <a:r>
              <a:rPr sz="2000" spc="60" dirty="0">
                <a:cs typeface="Arial"/>
              </a:rPr>
              <a:t>doing</a:t>
            </a:r>
            <a:r>
              <a:rPr sz="2000" spc="30" dirty="0">
                <a:cs typeface="Arial"/>
              </a:rPr>
              <a:t> </a:t>
            </a:r>
            <a:r>
              <a:rPr sz="2000" dirty="0">
                <a:cs typeface="Arial"/>
              </a:rPr>
              <a:t>Extract</a:t>
            </a:r>
            <a:r>
              <a:rPr sz="2000" spc="30" dirty="0">
                <a:cs typeface="Arial"/>
              </a:rPr>
              <a:t> </a:t>
            </a:r>
            <a:r>
              <a:rPr sz="2000" spc="-10" dirty="0">
                <a:cs typeface="Arial"/>
              </a:rPr>
              <a:t>Interface:</a:t>
            </a:r>
            <a:endParaRPr sz="2000" dirty="0">
              <a:cs typeface="Arial"/>
            </a:endParaRPr>
          </a:p>
          <a:p>
            <a:pPr marL="836294" lvl="1" indent="-336550">
              <a:lnSpc>
                <a:spcPct val="100000"/>
              </a:lnSpc>
              <a:spcBef>
                <a:spcPts val="330"/>
              </a:spcBef>
              <a:buChar char="○"/>
              <a:tabLst>
                <a:tab pos="836294" algn="l"/>
                <a:tab pos="836930" algn="l"/>
              </a:tabLst>
            </a:pPr>
            <a:r>
              <a:rPr sz="1600" dirty="0">
                <a:cs typeface="Arial"/>
              </a:rPr>
              <a:t>Use</a:t>
            </a:r>
            <a:r>
              <a:rPr sz="1600" spc="135" dirty="0">
                <a:cs typeface="Arial"/>
              </a:rPr>
              <a:t> </a:t>
            </a:r>
            <a:r>
              <a:rPr sz="1600" spc="50" dirty="0">
                <a:cs typeface="Arial"/>
              </a:rPr>
              <a:t>automated</a:t>
            </a:r>
            <a:r>
              <a:rPr sz="1600" spc="140" dirty="0">
                <a:cs typeface="Arial"/>
              </a:rPr>
              <a:t> </a:t>
            </a:r>
            <a:r>
              <a:rPr sz="1600" dirty="0">
                <a:cs typeface="Arial"/>
              </a:rPr>
              <a:t>refactoring</a:t>
            </a:r>
            <a:r>
              <a:rPr sz="1600" spc="135" dirty="0">
                <a:cs typeface="Arial"/>
              </a:rPr>
              <a:t> </a:t>
            </a:r>
            <a:r>
              <a:rPr sz="1600" spc="50" dirty="0">
                <a:cs typeface="Arial"/>
              </a:rPr>
              <a:t>support</a:t>
            </a:r>
            <a:endParaRPr sz="1600" dirty="0">
              <a:cs typeface="Arial"/>
            </a:endParaRPr>
          </a:p>
          <a:p>
            <a:pPr marL="836294" lvl="1" indent="-336550">
              <a:lnSpc>
                <a:spcPct val="100000"/>
              </a:lnSpc>
              <a:spcBef>
                <a:spcPts val="270"/>
              </a:spcBef>
              <a:buChar char="○"/>
              <a:tabLst>
                <a:tab pos="836294" algn="l"/>
                <a:tab pos="836930" algn="l"/>
              </a:tabLst>
            </a:pPr>
            <a:r>
              <a:rPr sz="1600" dirty="0">
                <a:cs typeface="Arial"/>
              </a:rPr>
              <a:t>Extract</a:t>
            </a:r>
            <a:r>
              <a:rPr sz="1600" spc="20" dirty="0">
                <a:cs typeface="Arial"/>
              </a:rPr>
              <a:t> </a:t>
            </a:r>
            <a:r>
              <a:rPr sz="1600" dirty="0">
                <a:cs typeface="Arial"/>
              </a:rPr>
              <a:t>a</a:t>
            </a:r>
            <a:r>
              <a:rPr sz="1600" spc="20" dirty="0">
                <a:cs typeface="Arial"/>
              </a:rPr>
              <a:t> </a:t>
            </a:r>
            <a:r>
              <a:rPr sz="1600" spc="70" dirty="0">
                <a:cs typeface="Arial"/>
              </a:rPr>
              <a:t>method</a:t>
            </a:r>
            <a:r>
              <a:rPr sz="1600" spc="20" dirty="0">
                <a:cs typeface="Arial"/>
              </a:rPr>
              <a:t> </a:t>
            </a:r>
            <a:r>
              <a:rPr sz="1600" spc="-10" dirty="0">
                <a:cs typeface="Arial"/>
              </a:rPr>
              <a:t>incrementally</a:t>
            </a:r>
            <a:endParaRPr sz="1600" dirty="0">
              <a:cs typeface="Arial"/>
            </a:endParaRPr>
          </a:p>
          <a:p>
            <a:pPr marL="836294" marR="5080" lvl="1" indent="-336550">
              <a:lnSpc>
                <a:spcPct val="116100"/>
              </a:lnSpc>
              <a:buChar char="○"/>
              <a:tabLst>
                <a:tab pos="836294" algn="l"/>
                <a:tab pos="836930" algn="l"/>
              </a:tabLst>
            </a:pPr>
            <a:r>
              <a:rPr sz="1600" dirty="0">
                <a:cs typeface="Arial"/>
              </a:rPr>
              <a:t>Cut/Copy/Paste</a:t>
            </a:r>
            <a:r>
              <a:rPr sz="1600" spc="45" dirty="0">
                <a:cs typeface="Arial"/>
              </a:rPr>
              <a:t> </a:t>
            </a:r>
            <a:r>
              <a:rPr sz="1600" dirty="0">
                <a:cs typeface="Arial"/>
              </a:rPr>
              <a:t>several</a:t>
            </a:r>
            <a:r>
              <a:rPr sz="1600" spc="50" dirty="0">
                <a:cs typeface="Arial"/>
              </a:rPr>
              <a:t> </a:t>
            </a:r>
            <a:r>
              <a:rPr sz="1600" spc="55" dirty="0">
                <a:cs typeface="Arial"/>
              </a:rPr>
              <a:t>methods</a:t>
            </a:r>
            <a:r>
              <a:rPr sz="1600" spc="45" dirty="0">
                <a:cs typeface="Arial"/>
              </a:rPr>
              <a:t> </a:t>
            </a:r>
            <a:r>
              <a:rPr sz="1600" spc="90" dirty="0">
                <a:cs typeface="Arial"/>
              </a:rPr>
              <a:t>from</a:t>
            </a:r>
            <a:r>
              <a:rPr sz="1600" spc="50" dirty="0">
                <a:cs typeface="Arial"/>
              </a:rPr>
              <a:t> </a:t>
            </a:r>
            <a:r>
              <a:rPr sz="1600" dirty="0">
                <a:cs typeface="Arial"/>
              </a:rPr>
              <a:t>a</a:t>
            </a:r>
            <a:r>
              <a:rPr sz="1600" spc="50" dirty="0">
                <a:cs typeface="Arial"/>
              </a:rPr>
              <a:t> </a:t>
            </a:r>
            <a:r>
              <a:rPr sz="1600" spc="-10" dirty="0">
                <a:cs typeface="Arial"/>
              </a:rPr>
              <a:t>class</a:t>
            </a:r>
            <a:r>
              <a:rPr sz="1600" spc="45" dirty="0">
                <a:cs typeface="Arial"/>
              </a:rPr>
              <a:t> </a:t>
            </a:r>
            <a:r>
              <a:rPr sz="1600" spc="50" dirty="0">
                <a:cs typeface="Arial"/>
              </a:rPr>
              <a:t>at </a:t>
            </a:r>
            <a:r>
              <a:rPr sz="1600" dirty="0">
                <a:cs typeface="Arial"/>
              </a:rPr>
              <a:t>once</a:t>
            </a:r>
            <a:r>
              <a:rPr sz="1600" spc="45" dirty="0">
                <a:cs typeface="Arial"/>
              </a:rPr>
              <a:t> </a:t>
            </a:r>
            <a:r>
              <a:rPr sz="1600" dirty="0">
                <a:cs typeface="Arial"/>
              </a:rPr>
              <a:t>and</a:t>
            </a:r>
            <a:r>
              <a:rPr sz="1600" spc="50" dirty="0">
                <a:cs typeface="Arial"/>
              </a:rPr>
              <a:t> </a:t>
            </a:r>
            <a:r>
              <a:rPr sz="1600" dirty="0">
                <a:cs typeface="Arial"/>
              </a:rPr>
              <a:t>place</a:t>
            </a:r>
            <a:r>
              <a:rPr sz="1600" spc="50" dirty="0">
                <a:cs typeface="Arial"/>
              </a:rPr>
              <a:t> </a:t>
            </a:r>
            <a:r>
              <a:rPr sz="1600" spc="60" dirty="0">
                <a:cs typeface="Arial"/>
              </a:rPr>
              <a:t>their</a:t>
            </a:r>
            <a:r>
              <a:rPr sz="1600" spc="45" dirty="0">
                <a:cs typeface="Arial"/>
              </a:rPr>
              <a:t> </a:t>
            </a:r>
            <a:r>
              <a:rPr sz="1600" dirty="0">
                <a:cs typeface="Arial"/>
              </a:rPr>
              <a:t>declarations</a:t>
            </a:r>
            <a:r>
              <a:rPr sz="1600" spc="50" dirty="0">
                <a:cs typeface="Arial"/>
              </a:rPr>
              <a:t> </a:t>
            </a:r>
            <a:r>
              <a:rPr sz="1600" spc="55" dirty="0">
                <a:cs typeface="Arial"/>
              </a:rPr>
              <a:t>in</a:t>
            </a:r>
            <a:r>
              <a:rPr sz="1600" spc="45" dirty="0">
                <a:cs typeface="Arial"/>
              </a:rPr>
              <a:t> </a:t>
            </a:r>
            <a:r>
              <a:rPr sz="1600" spc="-25" dirty="0">
                <a:cs typeface="Arial"/>
              </a:rPr>
              <a:t>and </a:t>
            </a:r>
            <a:r>
              <a:rPr sz="1600" spc="-10" dirty="0">
                <a:cs typeface="Arial"/>
              </a:rPr>
              <a:t>interface.</a:t>
            </a:r>
            <a:endParaRPr sz="1600" dirty="0">
              <a:cs typeface="Arial"/>
            </a:endParaRPr>
          </a:p>
          <a:p>
            <a:pPr marL="379095" marR="133350" indent="-367030">
              <a:lnSpc>
                <a:spcPts val="2480"/>
              </a:lnSpc>
              <a:spcBef>
                <a:spcPts val="25"/>
              </a:spcBef>
              <a:buChar char="●"/>
              <a:tabLst>
                <a:tab pos="379095" algn="l"/>
                <a:tab pos="379730" algn="l"/>
              </a:tabLst>
            </a:pPr>
            <a:r>
              <a:rPr sz="2000" dirty="0">
                <a:cs typeface="Arial"/>
              </a:rPr>
              <a:t>When</a:t>
            </a:r>
            <a:r>
              <a:rPr sz="2000" spc="25" dirty="0">
                <a:cs typeface="Arial"/>
              </a:rPr>
              <a:t> </a:t>
            </a:r>
            <a:r>
              <a:rPr sz="2000" spc="55" dirty="0">
                <a:cs typeface="Arial"/>
              </a:rPr>
              <a:t>you</a:t>
            </a:r>
            <a:r>
              <a:rPr sz="2000" spc="30" dirty="0">
                <a:cs typeface="Arial"/>
              </a:rPr>
              <a:t> </a:t>
            </a:r>
            <a:r>
              <a:rPr sz="2000" spc="50" dirty="0">
                <a:cs typeface="Arial"/>
              </a:rPr>
              <a:t>extract</a:t>
            </a:r>
            <a:r>
              <a:rPr sz="2000" spc="35" dirty="0">
                <a:cs typeface="Arial"/>
              </a:rPr>
              <a:t> </a:t>
            </a:r>
            <a:r>
              <a:rPr sz="2000" dirty="0">
                <a:cs typeface="Arial"/>
              </a:rPr>
              <a:t>an</a:t>
            </a:r>
            <a:r>
              <a:rPr sz="2000" spc="30" dirty="0">
                <a:cs typeface="Arial"/>
              </a:rPr>
              <a:t> </a:t>
            </a:r>
            <a:r>
              <a:rPr sz="2000" dirty="0">
                <a:cs typeface="Arial"/>
              </a:rPr>
              <a:t>interface,</a:t>
            </a:r>
            <a:r>
              <a:rPr sz="2000" spc="30" dirty="0">
                <a:cs typeface="Arial"/>
              </a:rPr>
              <a:t> </a:t>
            </a:r>
            <a:r>
              <a:rPr sz="2000" spc="55" dirty="0">
                <a:cs typeface="Arial"/>
              </a:rPr>
              <a:t>you</a:t>
            </a:r>
            <a:r>
              <a:rPr sz="2000" spc="30" dirty="0">
                <a:cs typeface="Arial"/>
              </a:rPr>
              <a:t> </a:t>
            </a:r>
            <a:r>
              <a:rPr sz="2000" spc="60" dirty="0">
                <a:cs typeface="Arial"/>
              </a:rPr>
              <a:t>don’t</a:t>
            </a:r>
            <a:r>
              <a:rPr sz="2000" spc="35" dirty="0">
                <a:cs typeface="Arial"/>
              </a:rPr>
              <a:t> </a:t>
            </a:r>
            <a:r>
              <a:rPr sz="2000" dirty="0">
                <a:cs typeface="Arial"/>
              </a:rPr>
              <a:t>have</a:t>
            </a:r>
            <a:r>
              <a:rPr sz="2000" spc="35" dirty="0">
                <a:cs typeface="Arial"/>
              </a:rPr>
              <a:t> </a:t>
            </a:r>
            <a:r>
              <a:rPr sz="2000" spc="105" dirty="0">
                <a:cs typeface="Arial"/>
              </a:rPr>
              <a:t>to</a:t>
            </a:r>
            <a:r>
              <a:rPr sz="2000" spc="35" dirty="0">
                <a:cs typeface="Arial"/>
              </a:rPr>
              <a:t> </a:t>
            </a:r>
            <a:r>
              <a:rPr sz="2000" spc="50" dirty="0">
                <a:cs typeface="Arial"/>
              </a:rPr>
              <a:t>extract</a:t>
            </a:r>
            <a:r>
              <a:rPr sz="2000" spc="35" dirty="0">
                <a:cs typeface="Arial"/>
              </a:rPr>
              <a:t> </a:t>
            </a:r>
            <a:r>
              <a:rPr sz="2000" dirty="0">
                <a:cs typeface="Arial"/>
              </a:rPr>
              <a:t>all</a:t>
            </a:r>
            <a:r>
              <a:rPr sz="2000" spc="25" dirty="0">
                <a:cs typeface="Arial"/>
              </a:rPr>
              <a:t> </a:t>
            </a:r>
            <a:r>
              <a:rPr sz="2000" spc="90" dirty="0">
                <a:cs typeface="Arial"/>
              </a:rPr>
              <a:t>of</a:t>
            </a:r>
            <a:r>
              <a:rPr sz="2000" spc="30" dirty="0">
                <a:cs typeface="Arial"/>
              </a:rPr>
              <a:t> </a:t>
            </a:r>
            <a:r>
              <a:rPr sz="2000" spc="75" dirty="0">
                <a:cs typeface="Arial"/>
              </a:rPr>
              <a:t>the</a:t>
            </a:r>
            <a:r>
              <a:rPr sz="2000" spc="35" dirty="0">
                <a:cs typeface="Arial"/>
              </a:rPr>
              <a:t> </a:t>
            </a:r>
            <a:r>
              <a:rPr sz="2000" spc="45" dirty="0">
                <a:cs typeface="Arial"/>
              </a:rPr>
              <a:t>public </a:t>
            </a:r>
            <a:r>
              <a:rPr sz="2000" spc="70" dirty="0">
                <a:cs typeface="Arial"/>
              </a:rPr>
              <a:t>methods</a:t>
            </a:r>
            <a:r>
              <a:rPr sz="2000" spc="-20" dirty="0">
                <a:cs typeface="Arial"/>
              </a:rPr>
              <a:t> </a:t>
            </a:r>
            <a:r>
              <a:rPr sz="2000" spc="90" dirty="0">
                <a:cs typeface="Arial"/>
              </a:rPr>
              <a:t>on</a:t>
            </a:r>
            <a:r>
              <a:rPr sz="2000" spc="-25" dirty="0">
                <a:cs typeface="Arial"/>
              </a:rPr>
              <a:t> </a:t>
            </a:r>
            <a:r>
              <a:rPr sz="2000" spc="75" dirty="0">
                <a:cs typeface="Arial"/>
              </a:rPr>
              <a:t>the</a:t>
            </a:r>
            <a:r>
              <a:rPr sz="2000" spc="-15" dirty="0">
                <a:cs typeface="Arial"/>
              </a:rPr>
              <a:t> </a:t>
            </a:r>
            <a:r>
              <a:rPr sz="2000" spc="-10" dirty="0">
                <a:cs typeface="Arial"/>
              </a:rPr>
              <a:t>class</a:t>
            </a:r>
            <a:r>
              <a:rPr sz="2000" spc="-20" dirty="0">
                <a:cs typeface="Arial"/>
              </a:rPr>
              <a:t> </a:t>
            </a:r>
            <a:r>
              <a:rPr sz="2000" spc="55" dirty="0">
                <a:cs typeface="Arial"/>
              </a:rPr>
              <a:t>you</a:t>
            </a:r>
            <a:r>
              <a:rPr sz="2000" spc="-20" dirty="0">
                <a:cs typeface="Arial"/>
              </a:rPr>
              <a:t> </a:t>
            </a:r>
            <a:r>
              <a:rPr sz="2000" dirty="0">
                <a:cs typeface="Arial"/>
              </a:rPr>
              <a:t>are</a:t>
            </a:r>
            <a:r>
              <a:rPr sz="2000" spc="-20" dirty="0">
                <a:cs typeface="Arial"/>
              </a:rPr>
              <a:t> </a:t>
            </a:r>
            <a:r>
              <a:rPr sz="2000" spc="50" dirty="0">
                <a:cs typeface="Arial"/>
              </a:rPr>
              <a:t>extracting</a:t>
            </a:r>
            <a:r>
              <a:rPr sz="2000" spc="-20" dirty="0">
                <a:cs typeface="Arial"/>
              </a:rPr>
              <a:t> </a:t>
            </a:r>
            <a:r>
              <a:rPr sz="2000" spc="85" dirty="0">
                <a:cs typeface="Arial"/>
              </a:rPr>
              <a:t>from.</a:t>
            </a:r>
            <a:r>
              <a:rPr sz="2000" spc="-20" dirty="0">
                <a:cs typeface="Arial"/>
              </a:rPr>
              <a:t> </a:t>
            </a:r>
            <a:r>
              <a:rPr sz="2000" dirty="0">
                <a:cs typeface="Arial"/>
              </a:rPr>
              <a:t>Lean</a:t>
            </a:r>
            <a:r>
              <a:rPr sz="2000" spc="-20" dirty="0">
                <a:cs typeface="Arial"/>
              </a:rPr>
              <a:t> </a:t>
            </a:r>
            <a:r>
              <a:rPr sz="2000" spc="90" dirty="0">
                <a:cs typeface="Arial"/>
              </a:rPr>
              <a:t>on</a:t>
            </a:r>
            <a:r>
              <a:rPr sz="2000" spc="-25" dirty="0">
                <a:cs typeface="Arial"/>
              </a:rPr>
              <a:t> </a:t>
            </a:r>
            <a:r>
              <a:rPr sz="2000" spc="75" dirty="0">
                <a:cs typeface="Arial"/>
              </a:rPr>
              <a:t>the</a:t>
            </a:r>
            <a:r>
              <a:rPr sz="2000" spc="-15" dirty="0">
                <a:cs typeface="Arial"/>
              </a:rPr>
              <a:t> </a:t>
            </a:r>
            <a:r>
              <a:rPr sz="2000" spc="45" dirty="0">
                <a:cs typeface="Arial"/>
              </a:rPr>
              <a:t>Compiler</a:t>
            </a:r>
            <a:r>
              <a:rPr sz="2000" spc="-20" dirty="0">
                <a:cs typeface="Arial"/>
              </a:rPr>
              <a:t> </a:t>
            </a:r>
            <a:r>
              <a:rPr sz="2000" spc="80" dirty="0">
                <a:cs typeface="Arial"/>
              </a:rPr>
              <a:t>to find</a:t>
            </a:r>
            <a:r>
              <a:rPr sz="2000" spc="40" dirty="0">
                <a:cs typeface="Arial"/>
              </a:rPr>
              <a:t> </a:t>
            </a:r>
            <a:r>
              <a:rPr sz="2000" spc="75" dirty="0">
                <a:cs typeface="Arial"/>
              </a:rPr>
              <a:t>the</a:t>
            </a:r>
            <a:r>
              <a:rPr sz="2000" spc="45" dirty="0">
                <a:cs typeface="Arial"/>
              </a:rPr>
              <a:t> </a:t>
            </a:r>
            <a:r>
              <a:rPr sz="2000" dirty="0">
                <a:cs typeface="Arial"/>
              </a:rPr>
              <a:t>ones</a:t>
            </a:r>
            <a:r>
              <a:rPr sz="2000" spc="50" dirty="0">
                <a:cs typeface="Arial"/>
              </a:rPr>
              <a:t> </a:t>
            </a:r>
            <a:r>
              <a:rPr sz="2000" spc="90" dirty="0">
                <a:cs typeface="Arial"/>
              </a:rPr>
              <a:t>that</a:t>
            </a:r>
            <a:r>
              <a:rPr sz="2000" spc="50" dirty="0">
                <a:cs typeface="Arial"/>
              </a:rPr>
              <a:t> </a:t>
            </a:r>
            <a:r>
              <a:rPr sz="2000" dirty="0">
                <a:cs typeface="Arial"/>
              </a:rPr>
              <a:t>are</a:t>
            </a:r>
            <a:r>
              <a:rPr sz="2000" spc="45" dirty="0">
                <a:cs typeface="Arial"/>
              </a:rPr>
              <a:t> </a:t>
            </a:r>
            <a:r>
              <a:rPr sz="2000" dirty="0">
                <a:cs typeface="Arial"/>
              </a:rPr>
              <a:t>being</a:t>
            </a:r>
            <a:r>
              <a:rPr sz="2000" spc="45" dirty="0">
                <a:cs typeface="Arial"/>
              </a:rPr>
              <a:t> </a:t>
            </a:r>
            <a:r>
              <a:rPr sz="2000" spc="-10" dirty="0">
                <a:cs typeface="Arial"/>
              </a:rPr>
              <a:t>used.</a:t>
            </a:r>
            <a:endParaRPr sz="2000" dirty="0">
              <a:cs typeface="Arial"/>
            </a:endParaRPr>
          </a:p>
        </p:txBody>
      </p:sp>
      <p:sp>
        <p:nvSpPr>
          <p:cNvPr id="5" name="TextBox 4">
            <a:extLst>
              <a:ext uri="{FF2B5EF4-FFF2-40B4-BE49-F238E27FC236}">
                <a16:creationId xmlns:a16="http://schemas.microsoft.com/office/drawing/2014/main" id="{22A69DA6-1920-43BD-926C-3F53EE7685E5}"/>
              </a:ext>
            </a:extLst>
          </p:cNvPr>
          <p:cNvSpPr txBox="1"/>
          <p:nvPr/>
        </p:nvSpPr>
        <p:spPr>
          <a:xfrm>
            <a:off x="685800" y="1333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Extract Interface</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8600" y="907415"/>
            <a:ext cx="8321675" cy="3328670"/>
          </a:xfrm>
          <a:prstGeom prst="rect">
            <a:avLst/>
          </a:prstGeom>
        </p:spPr>
        <p:txBody>
          <a:bodyPr vert="horz" wrap="square" lIns="0" tIns="12700" rIns="0" bIns="0" rtlCol="0">
            <a:spAutoFit/>
          </a:bodyPr>
          <a:lstStyle/>
          <a:p>
            <a:pPr marL="12700">
              <a:lnSpc>
                <a:spcPct val="100000"/>
              </a:lnSpc>
              <a:spcBef>
                <a:spcPts val="100"/>
              </a:spcBef>
            </a:pPr>
            <a:r>
              <a:rPr sz="1800" dirty="0">
                <a:cs typeface="Arial"/>
              </a:rPr>
              <a:t>To</a:t>
            </a:r>
            <a:r>
              <a:rPr sz="1800" spc="105" dirty="0">
                <a:cs typeface="Arial"/>
              </a:rPr>
              <a:t> </a:t>
            </a:r>
            <a:r>
              <a:rPr sz="1800" dirty="0">
                <a:cs typeface="Arial"/>
              </a:rPr>
              <a:t>Extract</a:t>
            </a:r>
            <a:r>
              <a:rPr sz="1800" spc="110" dirty="0">
                <a:cs typeface="Arial"/>
              </a:rPr>
              <a:t> </a:t>
            </a:r>
            <a:r>
              <a:rPr sz="1800" dirty="0">
                <a:cs typeface="Arial"/>
              </a:rPr>
              <a:t>Interface,</a:t>
            </a:r>
            <a:r>
              <a:rPr sz="1800" spc="105" dirty="0">
                <a:cs typeface="Arial"/>
              </a:rPr>
              <a:t> </a:t>
            </a:r>
            <a:r>
              <a:rPr sz="1800" spc="70" dirty="0">
                <a:cs typeface="Arial"/>
              </a:rPr>
              <a:t>follow</a:t>
            </a:r>
            <a:r>
              <a:rPr sz="1800" spc="105" dirty="0">
                <a:cs typeface="Arial"/>
              </a:rPr>
              <a:t> </a:t>
            </a:r>
            <a:r>
              <a:rPr sz="1800" dirty="0">
                <a:cs typeface="Arial"/>
              </a:rPr>
              <a:t>these</a:t>
            </a:r>
            <a:r>
              <a:rPr sz="1800" spc="105" dirty="0">
                <a:cs typeface="Arial"/>
              </a:rPr>
              <a:t> </a:t>
            </a:r>
            <a:r>
              <a:rPr sz="1800" spc="-10" dirty="0">
                <a:cs typeface="Arial"/>
              </a:rPr>
              <a:t>steps:</a:t>
            </a:r>
            <a:endParaRPr sz="1800" dirty="0">
              <a:cs typeface="Arial"/>
            </a:endParaRPr>
          </a:p>
          <a:p>
            <a:pPr marL="469900" marR="499109" indent="-420370" algn="just">
              <a:lnSpc>
                <a:spcPct val="114599"/>
              </a:lnSpc>
              <a:spcBef>
                <a:spcPts val="1575"/>
              </a:spcBef>
              <a:buAutoNum type="arabicPeriod"/>
              <a:tabLst>
                <a:tab pos="469900" algn="l"/>
              </a:tabLst>
            </a:pPr>
            <a:r>
              <a:rPr sz="1800" dirty="0">
                <a:cs typeface="Arial"/>
              </a:rPr>
              <a:t>Create</a:t>
            </a:r>
            <a:r>
              <a:rPr sz="1800" spc="50" dirty="0">
                <a:cs typeface="Arial"/>
              </a:rPr>
              <a:t> </a:t>
            </a:r>
            <a:r>
              <a:rPr sz="1800" dirty="0">
                <a:cs typeface="Arial"/>
              </a:rPr>
              <a:t>a</a:t>
            </a:r>
            <a:r>
              <a:rPr sz="1800" spc="50" dirty="0">
                <a:cs typeface="Arial"/>
              </a:rPr>
              <a:t> </a:t>
            </a:r>
            <a:r>
              <a:rPr sz="1800" spc="60" dirty="0">
                <a:cs typeface="Arial"/>
              </a:rPr>
              <a:t>new</a:t>
            </a:r>
            <a:r>
              <a:rPr sz="1800" spc="45" dirty="0">
                <a:cs typeface="Arial"/>
              </a:rPr>
              <a:t> </a:t>
            </a:r>
            <a:r>
              <a:rPr sz="1800" dirty="0">
                <a:cs typeface="Arial"/>
              </a:rPr>
              <a:t>interface</a:t>
            </a:r>
            <a:r>
              <a:rPr sz="1800" spc="50" dirty="0">
                <a:cs typeface="Arial"/>
              </a:rPr>
              <a:t> </a:t>
            </a:r>
            <a:r>
              <a:rPr sz="1800" spc="90" dirty="0">
                <a:cs typeface="Arial"/>
              </a:rPr>
              <a:t>with</a:t>
            </a:r>
            <a:r>
              <a:rPr sz="1800" spc="45" dirty="0">
                <a:cs typeface="Arial"/>
              </a:rPr>
              <a:t> </a:t>
            </a:r>
            <a:r>
              <a:rPr sz="1800" spc="75" dirty="0">
                <a:cs typeface="Arial"/>
              </a:rPr>
              <a:t>the</a:t>
            </a:r>
            <a:r>
              <a:rPr sz="1800" spc="50" dirty="0">
                <a:cs typeface="Arial"/>
              </a:rPr>
              <a:t> </a:t>
            </a:r>
            <a:r>
              <a:rPr sz="1800" spc="65" dirty="0">
                <a:cs typeface="Arial"/>
              </a:rPr>
              <a:t>name</a:t>
            </a:r>
            <a:r>
              <a:rPr sz="1800" spc="50" dirty="0">
                <a:cs typeface="Arial"/>
              </a:rPr>
              <a:t> </a:t>
            </a:r>
            <a:r>
              <a:rPr sz="1800" dirty="0">
                <a:cs typeface="Arial"/>
              </a:rPr>
              <a:t>you’d</a:t>
            </a:r>
            <a:r>
              <a:rPr sz="1800" spc="45" dirty="0">
                <a:cs typeface="Arial"/>
              </a:rPr>
              <a:t> </a:t>
            </a:r>
            <a:r>
              <a:rPr sz="1800" dirty="0">
                <a:cs typeface="Arial"/>
              </a:rPr>
              <a:t>like</a:t>
            </a:r>
            <a:r>
              <a:rPr sz="1800" spc="50" dirty="0">
                <a:cs typeface="Arial"/>
              </a:rPr>
              <a:t> </a:t>
            </a:r>
            <a:r>
              <a:rPr sz="1800" spc="105" dirty="0">
                <a:cs typeface="Arial"/>
              </a:rPr>
              <a:t>to</a:t>
            </a:r>
            <a:r>
              <a:rPr sz="1800" spc="50" dirty="0">
                <a:cs typeface="Arial"/>
              </a:rPr>
              <a:t> </a:t>
            </a:r>
            <a:r>
              <a:rPr sz="1800" dirty="0">
                <a:cs typeface="Arial"/>
              </a:rPr>
              <a:t>use.</a:t>
            </a:r>
            <a:r>
              <a:rPr sz="1800" spc="50" dirty="0">
                <a:cs typeface="Arial"/>
              </a:rPr>
              <a:t> </a:t>
            </a:r>
            <a:r>
              <a:rPr sz="1800" dirty="0">
                <a:cs typeface="Arial"/>
              </a:rPr>
              <a:t>Don’t</a:t>
            </a:r>
            <a:r>
              <a:rPr sz="1800" spc="50" dirty="0">
                <a:cs typeface="Arial"/>
              </a:rPr>
              <a:t> </a:t>
            </a:r>
            <a:r>
              <a:rPr sz="1800" spc="60" dirty="0">
                <a:cs typeface="Arial"/>
              </a:rPr>
              <a:t>add</a:t>
            </a:r>
            <a:r>
              <a:rPr sz="1800" spc="45" dirty="0">
                <a:cs typeface="Arial"/>
              </a:rPr>
              <a:t> </a:t>
            </a:r>
            <a:r>
              <a:rPr sz="1800" spc="-25" dirty="0">
                <a:cs typeface="Arial"/>
              </a:rPr>
              <a:t>any </a:t>
            </a:r>
            <a:r>
              <a:rPr sz="1800" spc="70" dirty="0">
                <a:cs typeface="Arial"/>
              </a:rPr>
              <a:t>methods</a:t>
            </a:r>
            <a:r>
              <a:rPr sz="1800" spc="-30" dirty="0">
                <a:cs typeface="Arial"/>
              </a:rPr>
              <a:t> </a:t>
            </a:r>
            <a:r>
              <a:rPr sz="1800" spc="105" dirty="0">
                <a:cs typeface="Arial"/>
              </a:rPr>
              <a:t>to</a:t>
            </a:r>
            <a:r>
              <a:rPr sz="1800" spc="-25" dirty="0">
                <a:cs typeface="Arial"/>
              </a:rPr>
              <a:t> </a:t>
            </a:r>
            <a:r>
              <a:rPr sz="1800" spc="90" dirty="0">
                <a:cs typeface="Arial"/>
              </a:rPr>
              <a:t>it</a:t>
            </a:r>
            <a:r>
              <a:rPr sz="1800" spc="-30" dirty="0">
                <a:cs typeface="Arial"/>
              </a:rPr>
              <a:t> </a:t>
            </a:r>
            <a:r>
              <a:rPr sz="1800" spc="-20" dirty="0">
                <a:cs typeface="Arial"/>
              </a:rPr>
              <a:t>yet.</a:t>
            </a:r>
            <a:endParaRPr sz="1800" dirty="0">
              <a:cs typeface="Arial"/>
            </a:endParaRPr>
          </a:p>
          <a:p>
            <a:pPr marL="469900" marR="5080" indent="-420370" algn="just">
              <a:lnSpc>
                <a:spcPct val="114599"/>
              </a:lnSpc>
              <a:buAutoNum type="arabicPeriod"/>
              <a:tabLst>
                <a:tab pos="469900" algn="l"/>
              </a:tabLst>
            </a:pPr>
            <a:r>
              <a:rPr sz="1800" dirty="0">
                <a:cs typeface="Arial"/>
              </a:rPr>
              <a:t>Make</a:t>
            </a:r>
            <a:r>
              <a:rPr sz="1800" spc="25" dirty="0">
                <a:cs typeface="Arial"/>
              </a:rPr>
              <a:t> </a:t>
            </a:r>
            <a:r>
              <a:rPr sz="1800" spc="75" dirty="0">
                <a:cs typeface="Arial"/>
              </a:rPr>
              <a:t>the</a:t>
            </a:r>
            <a:r>
              <a:rPr sz="1800" spc="30" dirty="0">
                <a:cs typeface="Arial"/>
              </a:rPr>
              <a:t> </a:t>
            </a:r>
            <a:r>
              <a:rPr sz="1800" spc="-10" dirty="0">
                <a:cs typeface="Arial"/>
              </a:rPr>
              <a:t>class</a:t>
            </a:r>
            <a:r>
              <a:rPr sz="1800" spc="30" dirty="0">
                <a:cs typeface="Arial"/>
              </a:rPr>
              <a:t> </a:t>
            </a:r>
            <a:r>
              <a:rPr sz="1800" spc="90" dirty="0">
                <a:cs typeface="Arial"/>
              </a:rPr>
              <a:t>that</a:t>
            </a:r>
            <a:r>
              <a:rPr sz="1800" spc="30" dirty="0">
                <a:cs typeface="Arial"/>
              </a:rPr>
              <a:t> </a:t>
            </a:r>
            <a:r>
              <a:rPr sz="1800" spc="55" dirty="0">
                <a:cs typeface="Arial"/>
              </a:rPr>
              <a:t>you</a:t>
            </a:r>
            <a:r>
              <a:rPr sz="1800" spc="20" dirty="0">
                <a:cs typeface="Arial"/>
              </a:rPr>
              <a:t> </a:t>
            </a:r>
            <a:r>
              <a:rPr sz="1800" dirty="0">
                <a:cs typeface="Arial"/>
              </a:rPr>
              <a:t>are</a:t>
            </a:r>
            <a:r>
              <a:rPr sz="1800" spc="30" dirty="0">
                <a:cs typeface="Arial"/>
              </a:rPr>
              <a:t> </a:t>
            </a:r>
            <a:r>
              <a:rPr sz="1800" spc="50" dirty="0">
                <a:cs typeface="Arial"/>
              </a:rPr>
              <a:t>extracting</a:t>
            </a:r>
            <a:r>
              <a:rPr sz="1800" spc="25" dirty="0">
                <a:cs typeface="Arial"/>
              </a:rPr>
              <a:t> </a:t>
            </a:r>
            <a:r>
              <a:rPr sz="1800" spc="114" dirty="0">
                <a:cs typeface="Arial"/>
              </a:rPr>
              <a:t>from</a:t>
            </a:r>
            <a:r>
              <a:rPr sz="1800" spc="30" dirty="0">
                <a:cs typeface="Arial"/>
              </a:rPr>
              <a:t> </a:t>
            </a:r>
            <a:r>
              <a:rPr sz="1800" spc="80" dirty="0">
                <a:cs typeface="Arial"/>
              </a:rPr>
              <a:t>implement</a:t>
            </a:r>
            <a:r>
              <a:rPr sz="1800" spc="25" dirty="0">
                <a:cs typeface="Arial"/>
              </a:rPr>
              <a:t> </a:t>
            </a:r>
            <a:r>
              <a:rPr sz="1800" spc="75" dirty="0">
                <a:cs typeface="Arial"/>
              </a:rPr>
              <a:t>the</a:t>
            </a:r>
            <a:r>
              <a:rPr sz="1800" spc="30" dirty="0">
                <a:cs typeface="Arial"/>
              </a:rPr>
              <a:t> </a:t>
            </a:r>
            <a:r>
              <a:rPr sz="1800" dirty="0">
                <a:cs typeface="Arial"/>
              </a:rPr>
              <a:t>interface.</a:t>
            </a:r>
            <a:r>
              <a:rPr sz="1800" spc="30" dirty="0">
                <a:cs typeface="Arial"/>
              </a:rPr>
              <a:t> </a:t>
            </a:r>
            <a:r>
              <a:rPr sz="1800" spc="-20" dirty="0">
                <a:cs typeface="Arial"/>
              </a:rPr>
              <a:t>This </a:t>
            </a:r>
            <a:r>
              <a:rPr sz="1800" dirty="0">
                <a:cs typeface="Arial"/>
              </a:rPr>
              <a:t>can’t</a:t>
            </a:r>
            <a:r>
              <a:rPr sz="1800" spc="90" dirty="0">
                <a:cs typeface="Arial"/>
              </a:rPr>
              <a:t> </a:t>
            </a:r>
            <a:r>
              <a:rPr sz="1800" dirty="0">
                <a:cs typeface="Arial"/>
              </a:rPr>
              <a:t>break</a:t>
            </a:r>
            <a:r>
              <a:rPr sz="1800" spc="90" dirty="0">
                <a:cs typeface="Arial"/>
              </a:rPr>
              <a:t> </a:t>
            </a:r>
            <a:r>
              <a:rPr sz="1800" spc="50" dirty="0">
                <a:cs typeface="Arial"/>
              </a:rPr>
              <a:t>anything</a:t>
            </a:r>
            <a:r>
              <a:rPr sz="1800" spc="90" dirty="0">
                <a:cs typeface="Arial"/>
              </a:rPr>
              <a:t> </a:t>
            </a:r>
            <a:r>
              <a:rPr sz="1800" dirty="0">
                <a:cs typeface="Arial"/>
              </a:rPr>
              <a:t>because</a:t>
            </a:r>
            <a:r>
              <a:rPr sz="1800" spc="95" dirty="0">
                <a:cs typeface="Arial"/>
              </a:rPr>
              <a:t> </a:t>
            </a:r>
            <a:r>
              <a:rPr sz="1800" spc="75" dirty="0">
                <a:cs typeface="Arial"/>
              </a:rPr>
              <a:t>the</a:t>
            </a:r>
            <a:r>
              <a:rPr sz="1800" spc="90" dirty="0">
                <a:cs typeface="Arial"/>
              </a:rPr>
              <a:t> </a:t>
            </a:r>
            <a:r>
              <a:rPr sz="1800" dirty="0">
                <a:cs typeface="Arial"/>
              </a:rPr>
              <a:t>interface</a:t>
            </a:r>
            <a:r>
              <a:rPr sz="1800" spc="95" dirty="0">
                <a:cs typeface="Arial"/>
              </a:rPr>
              <a:t> </a:t>
            </a:r>
            <a:r>
              <a:rPr sz="1800" dirty="0">
                <a:cs typeface="Arial"/>
              </a:rPr>
              <a:t>doesn’t</a:t>
            </a:r>
            <a:r>
              <a:rPr sz="1800" spc="95" dirty="0">
                <a:cs typeface="Arial"/>
              </a:rPr>
              <a:t> </a:t>
            </a:r>
            <a:r>
              <a:rPr sz="1800" dirty="0">
                <a:cs typeface="Arial"/>
              </a:rPr>
              <a:t>have</a:t>
            </a:r>
            <a:r>
              <a:rPr sz="1800" spc="95" dirty="0">
                <a:cs typeface="Arial"/>
              </a:rPr>
              <a:t> </a:t>
            </a:r>
            <a:r>
              <a:rPr sz="1800" dirty="0">
                <a:cs typeface="Arial"/>
              </a:rPr>
              <a:t>any</a:t>
            </a:r>
            <a:r>
              <a:rPr sz="1800" spc="90" dirty="0">
                <a:cs typeface="Arial"/>
              </a:rPr>
              <a:t> </a:t>
            </a:r>
            <a:r>
              <a:rPr sz="1800" spc="60" dirty="0">
                <a:cs typeface="Arial"/>
              </a:rPr>
              <a:t>methods.</a:t>
            </a:r>
            <a:r>
              <a:rPr sz="1800" spc="95" dirty="0">
                <a:cs typeface="Arial"/>
              </a:rPr>
              <a:t> </a:t>
            </a:r>
            <a:r>
              <a:rPr sz="1800" spc="35" dirty="0">
                <a:cs typeface="Arial"/>
              </a:rPr>
              <a:t>But </a:t>
            </a:r>
            <a:r>
              <a:rPr sz="1800" spc="90" dirty="0">
                <a:cs typeface="Arial"/>
              </a:rPr>
              <a:t>it</a:t>
            </a:r>
            <a:r>
              <a:rPr sz="1800" spc="-10" dirty="0">
                <a:cs typeface="Arial"/>
              </a:rPr>
              <a:t> </a:t>
            </a:r>
            <a:r>
              <a:rPr sz="1800" dirty="0">
                <a:cs typeface="Arial"/>
              </a:rPr>
              <a:t>is</a:t>
            </a:r>
            <a:r>
              <a:rPr sz="1800" spc="-5" dirty="0">
                <a:cs typeface="Arial"/>
              </a:rPr>
              <a:t> </a:t>
            </a:r>
            <a:r>
              <a:rPr sz="1800" spc="55" dirty="0">
                <a:cs typeface="Arial"/>
              </a:rPr>
              <a:t>good</a:t>
            </a:r>
            <a:r>
              <a:rPr sz="1800" spc="-10" dirty="0">
                <a:cs typeface="Arial"/>
              </a:rPr>
              <a:t> </a:t>
            </a:r>
            <a:r>
              <a:rPr sz="1800" spc="105" dirty="0">
                <a:cs typeface="Arial"/>
              </a:rPr>
              <a:t>to</a:t>
            </a:r>
            <a:r>
              <a:rPr sz="1800" spc="-5" dirty="0">
                <a:cs typeface="Arial"/>
              </a:rPr>
              <a:t> </a:t>
            </a:r>
            <a:r>
              <a:rPr sz="1800" spc="50" dirty="0">
                <a:cs typeface="Arial"/>
              </a:rPr>
              <a:t>compile</a:t>
            </a:r>
            <a:r>
              <a:rPr sz="1800" spc="-5" dirty="0">
                <a:cs typeface="Arial"/>
              </a:rPr>
              <a:t> </a:t>
            </a:r>
            <a:r>
              <a:rPr sz="1800" spc="60" dirty="0">
                <a:cs typeface="Arial"/>
              </a:rPr>
              <a:t>and</a:t>
            </a:r>
            <a:r>
              <a:rPr sz="1800" spc="-10" dirty="0">
                <a:cs typeface="Arial"/>
              </a:rPr>
              <a:t> </a:t>
            </a:r>
            <a:r>
              <a:rPr sz="1800" spc="105" dirty="0">
                <a:cs typeface="Arial"/>
              </a:rPr>
              <a:t>run</a:t>
            </a:r>
            <a:r>
              <a:rPr sz="1800" spc="-10" dirty="0">
                <a:cs typeface="Arial"/>
              </a:rPr>
              <a:t> </a:t>
            </a:r>
            <a:r>
              <a:rPr sz="1800" spc="75" dirty="0">
                <a:cs typeface="Arial"/>
              </a:rPr>
              <a:t>your</a:t>
            </a:r>
            <a:r>
              <a:rPr sz="1800" spc="-5" dirty="0">
                <a:cs typeface="Arial"/>
              </a:rPr>
              <a:t> </a:t>
            </a:r>
            <a:r>
              <a:rPr sz="1800" spc="55" dirty="0">
                <a:cs typeface="Arial"/>
              </a:rPr>
              <a:t>test</a:t>
            </a:r>
            <a:r>
              <a:rPr sz="1800" spc="-5" dirty="0">
                <a:cs typeface="Arial"/>
              </a:rPr>
              <a:t> </a:t>
            </a:r>
            <a:r>
              <a:rPr sz="1800" spc="55" dirty="0">
                <a:cs typeface="Arial"/>
              </a:rPr>
              <a:t>just</a:t>
            </a:r>
            <a:r>
              <a:rPr sz="1800" spc="-5" dirty="0">
                <a:cs typeface="Arial"/>
              </a:rPr>
              <a:t> </a:t>
            </a:r>
            <a:r>
              <a:rPr sz="1800" spc="105" dirty="0">
                <a:cs typeface="Arial"/>
              </a:rPr>
              <a:t>to</a:t>
            </a:r>
            <a:r>
              <a:rPr sz="1800" spc="-5" dirty="0">
                <a:cs typeface="Arial"/>
              </a:rPr>
              <a:t> </a:t>
            </a:r>
            <a:r>
              <a:rPr sz="1800" dirty="0">
                <a:cs typeface="Arial"/>
              </a:rPr>
              <a:t>verify</a:t>
            </a:r>
            <a:r>
              <a:rPr sz="1800" spc="-10" dirty="0">
                <a:cs typeface="Arial"/>
              </a:rPr>
              <a:t> </a:t>
            </a:r>
            <a:r>
              <a:rPr sz="1800" spc="50" dirty="0">
                <a:cs typeface="Arial"/>
              </a:rPr>
              <a:t>that.</a:t>
            </a:r>
            <a:endParaRPr sz="1800" dirty="0">
              <a:cs typeface="Arial"/>
            </a:endParaRPr>
          </a:p>
          <a:p>
            <a:pPr marL="469900" marR="464820" indent="-420370" algn="just">
              <a:lnSpc>
                <a:spcPct val="114599"/>
              </a:lnSpc>
              <a:buAutoNum type="arabicPeriod"/>
              <a:tabLst>
                <a:tab pos="469900" algn="l"/>
              </a:tabLst>
            </a:pPr>
            <a:r>
              <a:rPr sz="1800" dirty="0">
                <a:cs typeface="Arial"/>
              </a:rPr>
              <a:t>Change</a:t>
            </a:r>
            <a:r>
              <a:rPr sz="1800" spc="-20" dirty="0">
                <a:cs typeface="Arial"/>
              </a:rPr>
              <a:t> </a:t>
            </a:r>
            <a:r>
              <a:rPr sz="1800" spc="75" dirty="0">
                <a:cs typeface="Arial"/>
              </a:rPr>
              <a:t>the</a:t>
            </a:r>
            <a:r>
              <a:rPr sz="1800" spc="-20" dirty="0">
                <a:cs typeface="Arial"/>
              </a:rPr>
              <a:t> </a:t>
            </a:r>
            <a:r>
              <a:rPr sz="1800" dirty="0">
                <a:cs typeface="Arial"/>
              </a:rPr>
              <a:t>place</a:t>
            </a:r>
            <a:r>
              <a:rPr sz="1800" spc="-20" dirty="0">
                <a:cs typeface="Arial"/>
              </a:rPr>
              <a:t> </a:t>
            </a:r>
            <a:r>
              <a:rPr sz="1800" spc="55" dirty="0">
                <a:cs typeface="Arial"/>
              </a:rPr>
              <a:t>where</a:t>
            </a:r>
            <a:r>
              <a:rPr sz="1800" spc="-20" dirty="0">
                <a:cs typeface="Arial"/>
              </a:rPr>
              <a:t> </a:t>
            </a:r>
            <a:r>
              <a:rPr sz="1800" spc="55" dirty="0">
                <a:cs typeface="Arial"/>
              </a:rPr>
              <a:t>you</a:t>
            </a:r>
            <a:r>
              <a:rPr sz="1800" spc="-25" dirty="0">
                <a:cs typeface="Arial"/>
              </a:rPr>
              <a:t> </a:t>
            </a:r>
            <a:r>
              <a:rPr sz="1800" spc="75" dirty="0">
                <a:cs typeface="Arial"/>
              </a:rPr>
              <a:t>want</a:t>
            </a:r>
            <a:r>
              <a:rPr sz="1800" spc="-20" dirty="0">
                <a:cs typeface="Arial"/>
              </a:rPr>
              <a:t> </a:t>
            </a:r>
            <a:r>
              <a:rPr sz="1800" spc="105" dirty="0">
                <a:cs typeface="Arial"/>
              </a:rPr>
              <a:t>to</a:t>
            </a:r>
            <a:r>
              <a:rPr sz="1800" spc="-20" dirty="0">
                <a:cs typeface="Arial"/>
              </a:rPr>
              <a:t> </a:t>
            </a:r>
            <a:r>
              <a:rPr sz="1800" dirty="0">
                <a:cs typeface="Arial"/>
              </a:rPr>
              <a:t>use</a:t>
            </a:r>
            <a:r>
              <a:rPr sz="1800" spc="-20" dirty="0">
                <a:cs typeface="Arial"/>
              </a:rPr>
              <a:t> </a:t>
            </a:r>
            <a:r>
              <a:rPr sz="1800" spc="75" dirty="0">
                <a:cs typeface="Arial"/>
              </a:rPr>
              <a:t>the</a:t>
            </a:r>
            <a:r>
              <a:rPr sz="1800" spc="-20" dirty="0">
                <a:cs typeface="Arial"/>
              </a:rPr>
              <a:t> </a:t>
            </a:r>
            <a:r>
              <a:rPr sz="1800" spc="50" dirty="0">
                <a:cs typeface="Arial"/>
              </a:rPr>
              <a:t>object</a:t>
            </a:r>
            <a:r>
              <a:rPr sz="1800" spc="-20" dirty="0">
                <a:cs typeface="Arial"/>
              </a:rPr>
              <a:t> </a:t>
            </a:r>
            <a:r>
              <a:rPr sz="1800" dirty="0">
                <a:cs typeface="Arial"/>
              </a:rPr>
              <a:t>so</a:t>
            </a:r>
            <a:r>
              <a:rPr sz="1800" spc="-20" dirty="0">
                <a:cs typeface="Arial"/>
              </a:rPr>
              <a:t> </a:t>
            </a:r>
            <a:r>
              <a:rPr sz="1800" spc="90" dirty="0">
                <a:cs typeface="Arial"/>
              </a:rPr>
              <a:t>that</a:t>
            </a:r>
            <a:r>
              <a:rPr sz="1800" spc="-20" dirty="0">
                <a:cs typeface="Arial"/>
              </a:rPr>
              <a:t> </a:t>
            </a:r>
            <a:r>
              <a:rPr sz="1800" spc="90" dirty="0">
                <a:cs typeface="Arial"/>
              </a:rPr>
              <a:t>it</a:t>
            </a:r>
            <a:r>
              <a:rPr sz="1800" spc="-20" dirty="0">
                <a:cs typeface="Arial"/>
              </a:rPr>
              <a:t> </a:t>
            </a:r>
            <a:r>
              <a:rPr sz="1800" dirty="0">
                <a:cs typeface="Arial"/>
              </a:rPr>
              <a:t>uses</a:t>
            </a:r>
            <a:r>
              <a:rPr sz="1800" spc="-20" dirty="0">
                <a:cs typeface="Arial"/>
              </a:rPr>
              <a:t> </a:t>
            </a:r>
            <a:r>
              <a:rPr sz="1800" spc="50" dirty="0">
                <a:cs typeface="Arial"/>
              </a:rPr>
              <a:t>the </a:t>
            </a:r>
            <a:r>
              <a:rPr sz="1800" dirty="0">
                <a:cs typeface="Arial"/>
              </a:rPr>
              <a:t>interface</a:t>
            </a:r>
            <a:r>
              <a:rPr sz="1800" spc="65" dirty="0">
                <a:cs typeface="Arial"/>
              </a:rPr>
              <a:t> </a:t>
            </a:r>
            <a:r>
              <a:rPr sz="1800" spc="75" dirty="0">
                <a:cs typeface="Arial"/>
              </a:rPr>
              <a:t>rather</a:t>
            </a:r>
            <a:r>
              <a:rPr sz="1800" spc="70" dirty="0">
                <a:cs typeface="Arial"/>
              </a:rPr>
              <a:t> </a:t>
            </a:r>
            <a:r>
              <a:rPr sz="1800" spc="80" dirty="0">
                <a:cs typeface="Arial"/>
              </a:rPr>
              <a:t>than</a:t>
            </a:r>
            <a:r>
              <a:rPr sz="1800" spc="60" dirty="0">
                <a:cs typeface="Arial"/>
              </a:rPr>
              <a:t> </a:t>
            </a:r>
            <a:r>
              <a:rPr sz="1800" spc="75" dirty="0">
                <a:cs typeface="Arial"/>
              </a:rPr>
              <a:t>the</a:t>
            </a:r>
            <a:r>
              <a:rPr sz="1800" spc="70" dirty="0">
                <a:cs typeface="Arial"/>
              </a:rPr>
              <a:t> </a:t>
            </a:r>
            <a:r>
              <a:rPr sz="1800" spc="50" dirty="0">
                <a:cs typeface="Arial"/>
              </a:rPr>
              <a:t>original</a:t>
            </a:r>
            <a:r>
              <a:rPr sz="1800" spc="60" dirty="0">
                <a:cs typeface="Arial"/>
              </a:rPr>
              <a:t> </a:t>
            </a:r>
            <a:r>
              <a:rPr sz="1800" spc="-10" dirty="0">
                <a:cs typeface="Arial"/>
              </a:rPr>
              <a:t>class.</a:t>
            </a:r>
            <a:endParaRPr sz="1800" dirty="0">
              <a:cs typeface="Arial"/>
            </a:endParaRPr>
          </a:p>
          <a:p>
            <a:pPr marL="469900" marR="596900" indent="-420370" algn="just">
              <a:lnSpc>
                <a:spcPct val="114599"/>
              </a:lnSpc>
              <a:buAutoNum type="arabicPeriod"/>
              <a:tabLst>
                <a:tab pos="469900" algn="l"/>
              </a:tabLst>
            </a:pPr>
            <a:r>
              <a:rPr sz="1800" dirty="0">
                <a:cs typeface="Arial"/>
              </a:rPr>
              <a:t>Compile</a:t>
            </a:r>
            <a:r>
              <a:rPr sz="1800" spc="70" dirty="0">
                <a:cs typeface="Arial"/>
              </a:rPr>
              <a:t> </a:t>
            </a:r>
            <a:r>
              <a:rPr sz="1800" spc="75" dirty="0">
                <a:cs typeface="Arial"/>
              </a:rPr>
              <a:t>the </a:t>
            </a:r>
            <a:r>
              <a:rPr sz="1800" dirty="0">
                <a:cs typeface="Arial"/>
              </a:rPr>
              <a:t>system</a:t>
            </a:r>
            <a:r>
              <a:rPr sz="1800" spc="75" dirty="0">
                <a:cs typeface="Arial"/>
              </a:rPr>
              <a:t> </a:t>
            </a:r>
            <a:r>
              <a:rPr sz="1800" spc="60" dirty="0">
                <a:cs typeface="Arial"/>
              </a:rPr>
              <a:t>and</a:t>
            </a:r>
            <a:r>
              <a:rPr sz="1800" spc="70" dirty="0">
                <a:cs typeface="Arial"/>
              </a:rPr>
              <a:t> </a:t>
            </a:r>
            <a:r>
              <a:rPr sz="1800" spc="65" dirty="0">
                <a:cs typeface="Arial"/>
              </a:rPr>
              <a:t>introduce</a:t>
            </a:r>
            <a:r>
              <a:rPr sz="1800" spc="75" dirty="0">
                <a:cs typeface="Arial"/>
              </a:rPr>
              <a:t> </a:t>
            </a:r>
            <a:r>
              <a:rPr sz="1800" dirty="0">
                <a:cs typeface="Arial"/>
              </a:rPr>
              <a:t>a</a:t>
            </a:r>
            <a:r>
              <a:rPr sz="1800" spc="75" dirty="0">
                <a:cs typeface="Arial"/>
              </a:rPr>
              <a:t> </a:t>
            </a:r>
            <a:r>
              <a:rPr sz="1800" spc="60" dirty="0">
                <a:cs typeface="Arial"/>
              </a:rPr>
              <a:t>new</a:t>
            </a:r>
            <a:r>
              <a:rPr sz="1800" spc="70" dirty="0">
                <a:cs typeface="Arial"/>
              </a:rPr>
              <a:t> </a:t>
            </a:r>
            <a:r>
              <a:rPr sz="1800" spc="90" dirty="0">
                <a:cs typeface="Arial"/>
              </a:rPr>
              <a:t>method</a:t>
            </a:r>
            <a:r>
              <a:rPr sz="1800" spc="65" dirty="0">
                <a:cs typeface="Arial"/>
              </a:rPr>
              <a:t> </a:t>
            </a:r>
            <a:r>
              <a:rPr sz="1800" dirty="0">
                <a:cs typeface="Arial"/>
              </a:rPr>
              <a:t>declaration</a:t>
            </a:r>
            <a:r>
              <a:rPr sz="1800" spc="70" dirty="0">
                <a:cs typeface="Arial"/>
              </a:rPr>
              <a:t> </a:t>
            </a:r>
            <a:r>
              <a:rPr sz="1800" spc="90" dirty="0">
                <a:cs typeface="Arial"/>
              </a:rPr>
              <a:t>on</a:t>
            </a:r>
            <a:r>
              <a:rPr sz="1800" spc="70" dirty="0">
                <a:cs typeface="Arial"/>
              </a:rPr>
              <a:t> </a:t>
            </a:r>
            <a:r>
              <a:rPr sz="1800" spc="50" dirty="0">
                <a:cs typeface="Arial"/>
              </a:rPr>
              <a:t>the </a:t>
            </a:r>
            <a:r>
              <a:rPr sz="1800" dirty="0">
                <a:cs typeface="Arial"/>
              </a:rPr>
              <a:t>interface</a:t>
            </a:r>
            <a:r>
              <a:rPr sz="1800" spc="20" dirty="0">
                <a:cs typeface="Arial"/>
              </a:rPr>
              <a:t> </a:t>
            </a:r>
            <a:r>
              <a:rPr sz="1800" spc="100" dirty="0">
                <a:cs typeface="Arial"/>
              </a:rPr>
              <a:t>for</a:t>
            </a:r>
            <a:r>
              <a:rPr sz="1800" spc="25" dirty="0">
                <a:cs typeface="Arial"/>
              </a:rPr>
              <a:t> </a:t>
            </a:r>
            <a:r>
              <a:rPr sz="1800" dirty="0">
                <a:cs typeface="Arial"/>
              </a:rPr>
              <a:t>each</a:t>
            </a:r>
            <a:r>
              <a:rPr sz="1800" spc="15" dirty="0">
                <a:cs typeface="Arial"/>
              </a:rPr>
              <a:t> </a:t>
            </a:r>
            <a:r>
              <a:rPr sz="1800" spc="90" dirty="0">
                <a:cs typeface="Arial"/>
              </a:rPr>
              <a:t>method</a:t>
            </a:r>
            <a:r>
              <a:rPr sz="1800" spc="15" dirty="0">
                <a:cs typeface="Arial"/>
              </a:rPr>
              <a:t> </a:t>
            </a:r>
            <a:r>
              <a:rPr sz="1800" dirty="0">
                <a:cs typeface="Arial"/>
              </a:rPr>
              <a:t>use</a:t>
            </a:r>
            <a:r>
              <a:rPr sz="1800" spc="25" dirty="0">
                <a:cs typeface="Arial"/>
              </a:rPr>
              <a:t> </a:t>
            </a:r>
            <a:r>
              <a:rPr sz="1800" spc="90" dirty="0">
                <a:cs typeface="Arial"/>
              </a:rPr>
              <a:t>that</a:t>
            </a:r>
            <a:r>
              <a:rPr sz="1800" spc="20" dirty="0">
                <a:cs typeface="Arial"/>
              </a:rPr>
              <a:t> </a:t>
            </a:r>
            <a:r>
              <a:rPr sz="1800" spc="75" dirty="0">
                <a:cs typeface="Arial"/>
              </a:rPr>
              <a:t>the</a:t>
            </a:r>
            <a:r>
              <a:rPr sz="1800" spc="25" dirty="0">
                <a:cs typeface="Arial"/>
              </a:rPr>
              <a:t> </a:t>
            </a:r>
            <a:r>
              <a:rPr sz="1800" spc="60" dirty="0">
                <a:cs typeface="Arial"/>
              </a:rPr>
              <a:t>compiler</a:t>
            </a:r>
            <a:r>
              <a:rPr sz="1800" spc="20" dirty="0">
                <a:cs typeface="Arial"/>
              </a:rPr>
              <a:t> </a:t>
            </a:r>
            <a:r>
              <a:rPr sz="1800" spc="75" dirty="0">
                <a:cs typeface="Arial"/>
              </a:rPr>
              <a:t>reports</a:t>
            </a:r>
            <a:r>
              <a:rPr sz="1800" spc="25" dirty="0">
                <a:cs typeface="Arial"/>
              </a:rPr>
              <a:t> </a:t>
            </a:r>
            <a:r>
              <a:rPr sz="1800" dirty="0">
                <a:cs typeface="Arial"/>
              </a:rPr>
              <a:t>as</a:t>
            </a:r>
            <a:r>
              <a:rPr sz="1800" spc="20" dirty="0">
                <a:cs typeface="Arial"/>
              </a:rPr>
              <a:t> </a:t>
            </a:r>
            <a:r>
              <a:rPr sz="1800" dirty="0">
                <a:cs typeface="Arial"/>
              </a:rPr>
              <a:t>an</a:t>
            </a:r>
            <a:r>
              <a:rPr sz="1800" spc="20" dirty="0">
                <a:cs typeface="Arial"/>
              </a:rPr>
              <a:t> </a:t>
            </a:r>
            <a:r>
              <a:rPr sz="1800" spc="60" dirty="0">
                <a:cs typeface="Arial"/>
              </a:rPr>
              <a:t>error.</a:t>
            </a:r>
            <a:endParaRPr sz="1800" dirty="0">
              <a:cs typeface="Arial"/>
            </a:endParaRPr>
          </a:p>
        </p:txBody>
      </p:sp>
      <p:sp>
        <p:nvSpPr>
          <p:cNvPr id="5" name="TextBox 4">
            <a:extLst>
              <a:ext uri="{FF2B5EF4-FFF2-40B4-BE49-F238E27FC236}">
                <a16:creationId xmlns:a16="http://schemas.microsoft.com/office/drawing/2014/main" id="{54ACD150-1E90-4C11-9281-7A996AB335F8}"/>
              </a:ext>
            </a:extLst>
          </p:cNvPr>
          <p:cNvSpPr txBox="1"/>
          <p:nvPr/>
        </p:nvSpPr>
        <p:spPr>
          <a:xfrm>
            <a:off x="762000" y="571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Extract Interface</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4725" y="1330206"/>
            <a:ext cx="8346440" cy="2785745"/>
          </a:xfrm>
          <a:prstGeom prst="rect">
            <a:avLst/>
          </a:prstGeom>
        </p:spPr>
        <p:txBody>
          <a:bodyPr vert="horz" wrap="square" lIns="0" tIns="12700" rIns="0" bIns="0" rtlCol="0">
            <a:spAutoFit/>
          </a:bodyPr>
          <a:lstStyle/>
          <a:p>
            <a:pPr marL="12700">
              <a:lnSpc>
                <a:spcPct val="100000"/>
              </a:lnSpc>
              <a:spcBef>
                <a:spcPts val="100"/>
              </a:spcBef>
            </a:pPr>
            <a:r>
              <a:rPr sz="1800" dirty="0">
                <a:cs typeface="Arial"/>
              </a:rPr>
              <a:t>To</a:t>
            </a:r>
            <a:r>
              <a:rPr sz="1800" spc="80" dirty="0">
                <a:cs typeface="Arial"/>
              </a:rPr>
              <a:t> </a:t>
            </a:r>
            <a:r>
              <a:rPr sz="1800" spc="60" dirty="0">
                <a:cs typeface="Arial"/>
              </a:rPr>
              <a:t>Introduce</a:t>
            </a:r>
            <a:r>
              <a:rPr sz="1800" spc="85" dirty="0">
                <a:cs typeface="Arial"/>
              </a:rPr>
              <a:t> </a:t>
            </a:r>
            <a:r>
              <a:rPr sz="1800" dirty="0">
                <a:cs typeface="Arial"/>
              </a:rPr>
              <a:t>Instance</a:t>
            </a:r>
            <a:r>
              <a:rPr sz="1800" spc="85" dirty="0">
                <a:cs typeface="Arial"/>
              </a:rPr>
              <a:t> </a:t>
            </a:r>
            <a:r>
              <a:rPr sz="1800" dirty="0">
                <a:cs typeface="Arial"/>
              </a:rPr>
              <a:t>Delegator,</a:t>
            </a:r>
            <a:r>
              <a:rPr sz="1800" spc="85" dirty="0">
                <a:cs typeface="Arial"/>
              </a:rPr>
              <a:t> </a:t>
            </a:r>
            <a:r>
              <a:rPr sz="1800" spc="70" dirty="0">
                <a:cs typeface="Arial"/>
              </a:rPr>
              <a:t>follow</a:t>
            </a:r>
            <a:r>
              <a:rPr sz="1800" spc="80" dirty="0">
                <a:cs typeface="Arial"/>
              </a:rPr>
              <a:t> </a:t>
            </a:r>
            <a:r>
              <a:rPr sz="1800" dirty="0">
                <a:cs typeface="Arial"/>
              </a:rPr>
              <a:t>these</a:t>
            </a:r>
            <a:r>
              <a:rPr sz="1800" spc="85" dirty="0">
                <a:cs typeface="Arial"/>
              </a:rPr>
              <a:t> </a:t>
            </a:r>
            <a:r>
              <a:rPr sz="1800" spc="-10" dirty="0">
                <a:cs typeface="Arial"/>
              </a:rPr>
              <a:t>steps:</a:t>
            </a:r>
            <a:endParaRPr sz="1800" dirty="0">
              <a:cs typeface="Arial"/>
            </a:endParaRPr>
          </a:p>
          <a:p>
            <a:pPr marL="262890" indent="-250825">
              <a:lnSpc>
                <a:spcPct val="100000"/>
              </a:lnSpc>
              <a:spcBef>
                <a:spcPts val="1889"/>
              </a:spcBef>
              <a:buAutoNum type="arabicPeriod"/>
              <a:tabLst>
                <a:tab pos="263525" algn="l"/>
              </a:tabLst>
            </a:pPr>
            <a:r>
              <a:rPr sz="1800" spc="55" dirty="0">
                <a:cs typeface="Arial"/>
              </a:rPr>
              <a:t>Identify</a:t>
            </a:r>
            <a:r>
              <a:rPr sz="1800" spc="-15" dirty="0">
                <a:cs typeface="Arial"/>
              </a:rPr>
              <a:t> </a:t>
            </a:r>
            <a:r>
              <a:rPr sz="1800" dirty="0">
                <a:cs typeface="Arial"/>
              </a:rPr>
              <a:t>a</a:t>
            </a:r>
            <a:r>
              <a:rPr sz="1800" spc="-5" dirty="0">
                <a:cs typeface="Arial"/>
              </a:rPr>
              <a:t> </a:t>
            </a:r>
            <a:r>
              <a:rPr sz="1800" dirty="0">
                <a:cs typeface="Arial"/>
              </a:rPr>
              <a:t>static</a:t>
            </a:r>
            <a:r>
              <a:rPr sz="1800" spc="-5" dirty="0">
                <a:cs typeface="Arial"/>
              </a:rPr>
              <a:t> </a:t>
            </a:r>
            <a:r>
              <a:rPr sz="1800" spc="90" dirty="0">
                <a:cs typeface="Arial"/>
              </a:rPr>
              <a:t>method</a:t>
            </a:r>
            <a:r>
              <a:rPr sz="1800" spc="-10" dirty="0">
                <a:cs typeface="Arial"/>
              </a:rPr>
              <a:t> </a:t>
            </a:r>
            <a:r>
              <a:rPr sz="1800" spc="90" dirty="0">
                <a:cs typeface="Arial"/>
              </a:rPr>
              <a:t>that</a:t>
            </a:r>
            <a:r>
              <a:rPr sz="1800" spc="-5" dirty="0">
                <a:cs typeface="Arial"/>
              </a:rPr>
              <a:t> </a:t>
            </a:r>
            <a:r>
              <a:rPr sz="1800" dirty="0">
                <a:cs typeface="Arial"/>
              </a:rPr>
              <a:t>is</a:t>
            </a:r>
            <a:r>
              <a:rPr sz="1800" spc="-5" dirty="0">
                <a:cs typeface="Arial"/>
              </a:rPr>
              <a:t> </a:t>
            </a:r>
            <a:r>
              <a:rPr sz="1800" spc="60" dirty="0">
                <a:cs typeface="Arial"/>
              </a:rPr>
              <a:t>problematic</a:t>
            </a:r>
            <a:r>
              <a:rPr sz="1800" spc="-5" dirty="0">
                <a:cs typeface="Arial"/>
              </a:rPr>
              <a:t> </a:t>
            </a:r>
            <a:r>
              <a:rPr sz="1800" spc="105" dirty="0">
                <a:cs typeface="Arial"/>
              </a:rPr>
              <a:t>to</a:t>
            </a:r>
            <a:r>
              <a:rPr sz="1800" spc="-5" dirty="0">
                <a:cs typeface="Arial"/>
              </a:rPr>
              <a:t> </a:t>
            </a:r>
            <a:r>
              <a:rPr sz="1800" dirty="0">
                <a:cs typeface="Arial"/>
              </a:rPr>
              <a:t>use</a:t>
            </a:r>
            <a:r>
              <a:rPr sz="1800" spc="-5" dirty="0">
                <a:cs typeface="Arial"/>
              </a:rPr>
              <a:t> </a:t>
            </a:r>
            <a:r>
              <a:rPr sz="1800" spc="70" dirty="0">
                <a:cs typeface="Arial"/>
              </a:rPr>
              <a:t>in</a:t>
            </a:r>
            <a:r>
              <a:rPr sz="1800" spc="-10" dirty="0">
                <a:cs typeface="Arial"/>
              </a:rPr>
              <a:t> </a:t>
            </a:r>
            <a:r>
              <a:rPr sz="1800" dirty="0">
                <a:cs typeface="Arial"/>
              </a:rPr>
              <a:t>a</a:t>
            </a:r>
            <a:r>
              <a:rPr sz="1800" spc="-5" dirty="0">
                <a:cs typeface="Arial"/>
              </a:rPr>
              <a:t> </a:t>
            </a:r>
            <a:r>
              <a:rPr sz="1800" spc="-10" dirty="0">
                <a:cs typeface="Arial"/>
              </a:rPr>
              <a:t>test.</a:t>
            </a:r>
            <a:endParaRPr sz="1800" dirty="0">
              <a:cs typeface="Arial"/>
            </a:endParaRPr>
          </a:p>
          <a:p>
            <a:pPr marL="12700" marR="5080">
              <a:lnSpc>
                <a:spcPct val="114599"/>
              </a:lnSpc>
              <a:spcBef>
                <a:spcPts val="1575"/>
              </a:spcBef>
              <a:buAutoNum type="arabicPeriod"/>
              <a:tabLst>
                <a:tab pos="263525" algn="l"/>
              </a:tabLst>
            </a:pPr>
            <a:r>
              <a:rPr lang="en-US" sz="1800" dirty="0">
                <a:cs typeface="Arial"/>
              </a:rPr>
              <a:t> </a:t>
            </a:r>
            <a:r>
              <a:rPr sz="1800" dirty="0">
                <a:cs typeface="Arial"/>
              </a:rPr>
              <a:t>Create</a:t>
            </a:r>
            <a:r>
              <a:rPr sz="1800" spc="35" dirty="0">
                <a:cs typeface="Arial"/>
              </a:rPr>
              <a:t> </a:t>
            </a:r>
            <a:r>
              <a:rPr sz="1800" dirty="0">
                <a:cs typeface="Arial"/>
              </a:rPr>
              <a:t>an</a:t>
            </a:r>
            <a:r>
              <a:rPr sz="1800" spc="35" dirty="0">
                <a:cs typeface="Arial"/>
              </a:rPr>
              <a:t> </a:t>
            </a:r>
            <a:r>
              <a:rPr sz="1800" dirty="0">
                <a:cs typeface="Arial"/>
              </a:rPr>
              <a:t>instance</a:t>
            </a:r>
            <a:r>
              <a:rPr sz="1800" spc="35" dirty="0">
                <a:cs typeface="Arial"/>
              </a:rPr>
              <a:t> </a:t>
            </a:r>
            <a:r>
              <a:rPr sz="1800" spc="90" dirty="0">
                <a:cs typeface="Arial"/>
              </a:rPr>
              <a:t>method</a:t>
            </a:r>
            <a:r>
              <a:rPr sz="1800" spc="35" dirty="0">
                <a:cs typeface="Arial"/>
              </a:rPr>
              <a:t> </a:t>
            </a:r>
            <a:r>
              <a:rPr sz="1800" spc="100" dirty="0">
                <a:cs typeface="Arial"/>
              </a:rPr>
              <a:t>for</a:t>
            </a:r>
            <a:r>
              <a:rPr sz="1800" spc="40" dirty="0">
                <a:cs typeface="Arial"/>
              </a:rPr>
              <a:t> </a:t>
            </a:r>
            <a:r>
              <a:rPr sz="1800" spc="75" dirty="0">
                <a:cs typeface="Arial"/>
              </a:rPr>
              <a:t>the</a:t>
            </a:r>
            <a:r>
              <a:rPr sz="1800" spc="35" dirty="0">
                <a:cs typeface="Arial"/>
              </a:rPr>
              <a:t> </a:t>
            </a:r>
            <a:r>
              <a:rPr sz="1800" spc="90" dirty="0">
                <a:cs typeface="Arial"/>
              </a:rPr>
              <a:t>method</a:t>
            </a:r>
            <a:r>
              <a:rPr sz="1800" spc="35" dirty="0">
                <a:cs typeface="Arial"/>
              </a:rPr>
              <a:t> </a:t>
            </a:r>
            <a:r>
              <a:rPr sz="1800" spc="90" dirty="0">
                <a:cs typeface="Arial"/>
              </a:rPr>
              <a:t>on</a:t>
            </a:r>
            <a:r>
              <a:rPr sz="1800" spc="35" dirty="0">
                <a:cs typeface="Arial"/>
              </a:rPr>
              <a:t> </a:t>
            </a:r>
            <a:r>
              <a:rPr sz="1800" spc="75" dirty="0">
                <a:cs typeface="Arial"/>
              </a:rPr>
              <a:t>the</a:t>
            </a:r>
            <a:r>
              <a:rPr sz="1800" spc="35" dirty="0">
                <a:cs typeface="Arial"/>
              </a:rPr>
              <a:t> </a:t>
            </a:r>
            <a:r>
              <a:rPr sz="1800" spc="-20" dirty="0">
                <a:cs typeface="Arial"/>
              </a:rPr>
              <a:t>class.</a:t>
            </a:r>
            <a:r>
              <a:rPr sz="1800" spc="40" dirty="0">
                <a:cs typeface="Arial"/>
              </a:rPr>
              <a:t> </a:t>
            </a:r>
            <a:r>
              <a:rPr sz="1800" dirty="0">
                <a:cs typeface="Arial"/>
              </a:rPr>
              <a:t>Remember</a:t>
            </a:r>
            <a:r>
              <a:rPr sz="1800" spc="40" dirty="0">
                <a:cs typeface="Arial"/>
              </a:rPr>
              <a:t> </a:t>
            </a:r>
            <a:r>
              <a:rPr sz="1800" spc="80" dirty="0">
                <a:cs typeface="Arial"/>
              </a:rPr>
              <a:t>to </a:t>
            </a:r>
            <a:r>
              <a:rPr sz="1800" dirty="0">
                <a:cs typeface="Arial"/>
              </a:rPr>
              <a:t>Preserve</a:t>
            </a:r>
            <a:r>
              <a:rPr sz="1800" spc="70" dirty="0">
                <a:cs typeface="Arial"/>
              </a:rPr>
              <a:t> </a:t>
            </a:r>
            <a:r>
              <a:rPr sz="1800" dirty="0">
                <a:cs typeface="Arial"/>
              </a:rPr>
              <a:t>Signatures.</a:t>
            </a:r>
            <a:r>
              <a:rPr sz="1800" spc="75" dirty="0">
                <a:cs typeface="Arial"/>
              </a:rPr>
              <a:t> </a:t>
            </a:r>
            <a:r>
              <a:rPr sz="1800" dirty="0">
                <a:cs typeface="Arial"/>
              </a:rPr>
              <a:t>Make</a:t>
            </a:r>
            <a:r>
              <a:rPr sz="1800" spc="70" dirty="0">
                <a:cs typeface="Arial"/>
              </a:rPr>
              <a:t> </a:t>
            </a:r>
            <a:r>
              <a:rPr sz="1800" spc="75" dirty="0">
                <a:cs typeface="Arial"/>
              </a:rPr>
              <a:t>the </a:t>
            </a:r>
            <a:r>
              <a:rPr sz="1800" dirty="0">
                <a:cs typeface="Arial"/>
              </a:rPr>
              <a:t>instance</a:t>
            </a:r>
            <a:r>
              <a:rPr sz="1800" spc="70" dirty="0">
                <a:cs typeface="Arial"/>
              </a:rPr>
              <a:t> </a:t>
            </a:r>
            <a:r>
              <a:rPr sz="1800" spc="90" dirty="0">
                <a:cs typeface="Arial"/>
              </a:rPr>
              <a:t>method</a:t>
            </a:r>
            <a:r>
              <a:rPr sz="1800" spc="70" dirty="0">
                <a:cs typeface="Arial"/>
              </a:rPr>
              <a:t> </a:t>
            </a:r>
            <a:r>
              <a:rPr sz="1800" dirty="0">
                <a:cs typeface="Arial"/>
              </a:rPr>
              <a:t>delegate</a:t>
            </a:r>
            <a:r>
              <a:rPr sz="1800" spc="70" dirty="0">
                <a:cs typeface="Arial"/>
              </a:rPr>
              <a:t> </a:t>
            </a:r>
            <a:r>
              <a:rPr sz="1800" spc="105" dirty="0">
                <a:cs typeface="Arial"/>
              </a:rPr>
              <a:t>to</a:t>
            </a:r>
            <a:r>
              <a:rPr sz="1800" spc="75" dirty="0">
                <a:cs typeface="Arial"/>
              </a:rPr>
              <a:t> the</a:t>
            </a:r>
            <a:r>
              <a:rPr sz="1800" spc="70" dirty="0">
                <a:cs typeface="Arial"/>
              </a:rPr>
              <a:t> </a:t>
            </a:r>
            <a:r>
              <a:rPr sz="1800" dirty="0">
                <a:cs typeface="Arial"/>
              </a:rPr>
              <a:t>static</a:t>
            </a:r>
            <a:r>
              <a:rPr sz="1800" spc="75" dirty="0">
                <a:cs typeface="Arial"/>
              </a:rPr>
              <a:t> </a:t>
            </a:r>
            <a:r>
              <a:rPr sz="1800" spc="65" dirty="0">
                <a:cs typeface="Arial"/>
              </a:rPr>
              <a:t>method.</a:t>
            </a:r>
            <a:endParaRPr sz="1800" dirty="0">
              <a:cs typeface="Arial"/>
            </a:endParaRPr>
          </a:p>
          <a:p>
            <a:pPr marL="12700" marR="59690">
              <a:lnSpc>
                <a:spcPct val="114599"/>
              </a:lnSpc>
              <a:spcBef>
                <a:spcPts val="1575"/>
              </a:spcBef>
              <a:buAutoNum type="arabicPeriod"/>
              <a:tabLst>
                <a:tab pos="263525" algn="l"/>
              </a:tabLst>
            </a:pPr>
            <a:r>
              <a:rPr lang="en-US" sz="1800" dirty="0">
                <a:cs typeface="Arial"/>
              </a:rPr>
              <a:t> </a:t>
            </a:r>
            <a:r>
              <a:rPr sz="1800" dirty="0">
                <a:cs typeface="Arial"/>
              </a:rPr>
              <a:t>Find</a:t>
            </a:r>
            <a:r>
              <a:rPr sz="1800" spc="10" dirty="0">
                <a:cs typeface="Arial"/>
              </a:rPr>
              <a:t> </a:t>
            </a:r>
            <a:r>
              <a:rPr sz="1800" dirty="0">
                <a:cs typeface="Arial"/>
              </a:rPr>
              <a:t>places</a:t>
            </a:r>
            <a:r>
              <a:rPr sz="1800" spc="15" dirty="0">
                <a:cs typeface="Arial"/>
              </a:rPr>
              <a:t> </a:t>
            </a:r>
            <a:r>
              <a:rPr sz="1800" spc="55" dirty="0">
                <a:cs typeface="Arial"/>
              </a:rPr>
              <a:t>where</a:t>
            </a:r>
            <a:r>
              <a:rPr sz="1800" spc="15" dirty="0">
                <a:cs typeface="Arial"/>
              </a:rPr>
              <a:t> </a:t>
            </a:r>
            <a:r>
              <a:rPr sz="1800" spc="75" dirty="0">
                <a:cs typeface="Arial"/>
              </a:rPr>
              <a:t>the</a:t>
            </a:r>
            <a:r>
              <a:rPr sz="1800" spc="15" dirty="0">
                <a:cs typeface="Arial"/>
              </a:rPr>
              <a:t> </a:t>
            </a:r>
            <a:r>
              <a:rPr sz="1800" dirty="0">
                <a:cs typeface="Arial"/>
              </a:rPr>
              <a:t>static</a:t>
            </a:r>
            <a:r>
              <a:rPr sz="1800" spc="15" dirty="0">
                <a:cs typeface="Arial"/>
              </a:rPr>
              <a:t> </a:t>
            </a:r>
            <a:r>
              <a:rPr sz="1800" spc="70" dirty="0">
                <a:cs typeface="Arial"/>
              </a:rPr>
              <a:t>methods</a:t>
            </a:r>
            <a:r>
              <a:rPr sz="1800" spc="20" dirty="0">
                <a:cs typeface="Arial"/>
              </a:rPr>
              <a:t> </a:t>
            </a:r>
            <a:r>
              <a:rPr sz="1800" dirty="0">
                <a:cs typeface="Arial"/>
              </a:rPr>
              <a:t>are</a:t>
            </a:r>
            <a:r>
              <a:rPr sz="1800" spc="15" dirty="0">
                <a:cs typeface="Arial"/>
              </a:rPr>
              <a:t> </a:t>
            </a:r>
            <a:r>
              <a:rPr sz="1800" dirty="0">
                <a:cs typeface="Arial"/>
              </a:rPr>
              <a:t>used</a:t>
            </a:r>
            <a:r>
              <a:rPr sz="1800" spc="10" dirty="0">
                <a:cs typeface="Arial"/>
              </a:rPr>
              <a:t> </a:t>
            </a:r>
            <a:r>
              <a:rPr sz="1800" spc="70" dirty="0">
                <a:cs typeface="Arial"/>
              </a:rPr>
              <a:t>in</a:t>
            </a:r>
            <a:r>
              <a:rPr sz="1800" spc="10" dirty="0">
                <a:cs typeface="Arial"/>
              </a:rPr>
              <a:t> </a:t>
            </a:r>
            <a:r>
              <a:rPr sz="1800" spc="75" dirty="0">
                <a:cs typeface="Arial"/>
              </a:rPr>
              <a:t>the</a:t>
            </a:r>
            <a:r>
              <a:rPr sz="1800" spc="15" dirty="0">
                <a:cs typeface="Arial"/>
              </a:rPr>
              <a:t> </a:t>
            </a:r>
            <a:r>
              <a:rPr sz="1800" spc="-10" dirty="0">
                <a:cs typeface="Arial"/>
              </a:rPr>
              <a:t>class</a:t>
            </a:r>
            <a:r>
              <a:rPr sz="1800" spc="20" dirty="0">
                <a:cs typeface="Arial"/>
              </a:rPr>
              <a:t> </a:t>
            </a:r>
            <a:r>
              <a:rPr sz="1800" spc="55" dirty="0">
                <a:cs typeface="Arial"/>
              </a:rPr>
              <a:t>you</a:t>
            </a:r>
            <a:r>
              <a:rPr sz="1800" spc="10" dirty="0">
                <a:cs typeface="Arial"/>
              </a:rPr>
              <a:t> </a:t>
            </a:r>
            <a:r>
              <a:rPr sz="1800" dirty="0">
                <a:cs typeface="Arial"/>
              </a:rPr>
              <a:t>have</a:t>
            </a:r>
            <a:r>
              <a:rPr sz="1800" spc="15" dirty="0">
                <a:cs typeface="Arial"/>
              </a:rPr>
              <a:t> </a:t>
            </a:r>
            <a:r>
              <a:rPr sz="1800" spc="70" dirty="0">
                <a:cs typeface="Arial"/>
              </a:rPr>
              <a:t>under </a:t>
            </a:r>
            <a:r>
              <a:rPr sz="1800" dirty="0">
                <a:cs typeface="Arial"/>
              </a:rPr>
              <a:t>test.</a:t>
            </a:r>
            <a:r>
              <a:rPr sz="1800" spc="125" dirty="0">
                <a:cs typeface="Arial"/>
              </a:rPr>
              <a:t> </a:t>
            </a:r>
            <a:r>
              <a:rPr sz="1800" dirty="0">
                <a:cs typeface="Arial"/>
              </a:rPr>
              <a:t>Use</a:t>
            </a:r>
            <a:r>
              <a:rPr sz="1800" spc="130" dirty="0">
                <a:cs typeface="Arial"/>
              </a:rPr>
              <a:t> </a:t>
            </a:r>
            <a:r>
              <a:rPr sz="1800" dirty="0">
                <a:cs typeface="Arial"/>
              </a:rPr>
              <a:t>Parameterize</a:t>
            </a:r>
            <a:r>
              <a:rPr sz="1800" spc="125" dirty="0">
                <a:cs typeface="Arial"/>
              </a:rPr>
              <a:t> </a:t>
            </a:r>
            <a:r>
              <a:rPr sz="1800" spc="85" dirty="0">
                <a:cs typeface="Arial"/>
              </a:rPr>
              <a:t>Method</a:t>
            </a:r>
            <a:r>
              <a:rPr sz="1800" spc="120" dirty="0">
                <a:cs typeface="Arial"/>
              </a:rPr>
              <a:t> </a:t>
            </a:r>
            <a:r>
              <a:rPr sz="1800" spc="100" dirty="0">
                <a:cs typeface="Arial"/>
              </a:rPr>
              <a:t>or</a:t>
            </a:r>
            <a:r>
              <a:rPr sz="1800" spc="130" dirty="0">
                <a:cs typeface="Arial"/>
              </a:rPr>
              <a:t> </a:t>
            </a:r>
            <a:r>
              <a:rPr sz="1800" spc="75" dirty="0">
                <a:cs typeface="Arial"/>
              </a:rPr>
              <a:t>another</a:t>
            </a:r>
            <a:r>
              <a:rPr sz="1800" spc="130" dirty="0">
                <a:cs typeface="Arial"/>
              </a:rPr>
              <a:t> </a:t>
            </a:r>
            <a:r>
              <a:rPr sz="1800" dirty="0">
                <a:cs typeface="Arial"/>
              </a:rPr>
              <a:t>dependency-breaking</a:t>
            </a:r>
            <a:r>
              <a:rPr sz="1800" spc="120" dirty="0">
                <a:cs typeface="Arial"/>
              </a:rPr>
              <a:t> </a:t>
            </a:r>
            <a:r>
              <a:rPr sz="1800" spc="55" dirty="0">
                <a:cs typeface="Arial"/>
              </a:rPr>
              <a:t>technique</a:t>
            </a:r>
            <a:r>
              <a:rPr sz="1800" spc="125" dirty="0">
                <a:cs typeface="Arial"/>
              </a:rPr>
              <a:t> </a:t>
            </a:r>
            <a:r>
              <a:rPr sz="1800" spc="80" dirty="0">
                <a:cs typeface="Arial"/>
              </a:rPr>
              <a:t>to </a:t>
            </a:r>
            <a:r>
              <a:rPr sz="1800" dirty="0">
                <a:cs typeface="Arial"/>
              </a:rPr>
              <a:t>supply</a:t>
            </a:r>
            <a:r>
              <a:rPr sz="1800" spc="35" dirty="0">
                <a:cs typeface="Arial"/>
              </a:rPr>
              <a:t> </a:t>
            </a:r>
            <a:r>
              <a:rPr sz="1800" dirty="0">
                <a:cs typeface="Arial"/>
              </a:rPr>
              <a:t>an</a:t>
            </a:r>
            <a:r>
              <a:rPr sz="1800" spc="35" dirty="0">
                <a:cs typeface="Arial"/>
              </a:rPr>
              <a:t> </a:t>
            </a:r>
            <a:r>
              <a:rPr sz="1800" dirty="0">
                <a:cs typeface="Arial"/>
              </a:rPr>
              <a:t>instance</a:t>
            </a:r>
            <a:r>
              <a:rPr sz="1800" spc="40" dirty="0">
                <a:cs typeface="Arial"/>
              </a:rPr>
              <a:t> </a:t>
            </a:r>
            <a:r>
              <a:rPr sz="1800" spc="105" dirty="0">
                <a:cs typeface="Arial"/>
              </a:rPr>
              <a:t>to</a:t>
            </a:r>
            <a:r>
              <a:rPr sz="1800" spc="45" dirty="0">
                <a:cs typeface="Arial"/>
              </a:rPr>
              <a:t> </a:t>
            </a:r>
            <a:r>
              <a:rPr sz="1800" spc="75" dirty="0">
                <a:cs typeface="Arial"/>
              </a:rPr>
              <a:t>the</a:t>
            </a:r>
            <a:r>
              <a:rPr sz="1800" spc="40" dirty="0">
                <a:cs typeface="Arial"/>
              </a:rPr>
              <a:t> </a:t>
            </a:r>
            <a:r>
              <a:rPr sz="1800" spc="55" dirty="0">
                <a:cs typeface="Arial"/>
              </a:rPr>
              <a:t>location</a:t>
            </a:r>
            <a:r>
              <a:rPr sz="1800" spc="35" dirty="0">
                <a:cs typeface="Arial"/>
              </a:rPr>
              <a:t> </a:t>
            </a:r>
            <a:r>
              <a:rPr sz="1800" spc="55" dirty="0">
                <a:cs typeface="Arial"/>
              </a:rPr>
              <a:t>where</a:t>
            </a:r>
            <a:r>
              <a:rPr sz="1800" spc="45" dirty="0">
                <a:cs typeface="Arial"/>
              </a:rPr>
              <a:t> </a:t>
            </a:r>
            <a:r>
              <a:rPr sz="1800" spc="75" dirty="0">
                <a:cs typeface="Arial"/>
              </a:rPr>
              <a:t>the</a:t>
            </a:r>
            <a:r>
              <a:rPr sz="1800" spc="40" dirty="0">
                <a:cs typeface="Arial"/>
              </a:rPr>
              <a:t> </a:t>
            </a:r>
            <a:r>
              <a:rPr sz="1800" dirty="0">
                <a:cs typeface="Arial"/>
              </a:rPr>
              <a:t>static</a:t>
            </a:r>
            <a:r>
              <a:rPr sz="1800" spc="40" dirty="0">
                <a:cs typeface="Arial"/>
              </a:rPr>
              <a:t> </a:t>
            </a:r>
            <a:r>
              <a:rPr sz="1800" spc="90" dirty="0">
                <a:cs typeface="Arial"/>
              </a:rPr>
              <a:t>method</a:t>
            </a:r>
            <a:r>
              <a:rPr sz="1800" spc="40" dirty="0">
                <a:cs typeface="Arial"/>
              </a:rPr>
              <a:t> </a:t>
            </a:r>
            <a:r>
              <a:rPr sz="1800" dirty="0">
                <a:cs typeface="Arial"/>
              </a:rPr>
              <a:t>call</a:t>
            </a:r>
            <a:r>
              <a:rPr sz="1800" spc="35" dirty="0">
                <a:cs typeface="Arial"/>
              </a:rPr>
              <a:t> </a:t>
            </a:r>
            <a:r>
              <a:rPr sz="1800" dirty="0">
                <a:cs typeface="Arial"/>
              </a:rPr>
              <a:t>was</a:t>
            </a:r>
            <a:r>
              <a:rPr sz="1800" spc="40" dirty="0">
                <a:cs typeface="Arial"/>
              </a:rPr>
              <a:t> </a:t>
            </a:r>
            <a:r>
              <a:rPr sz="1800" spc="-10" dirty="0">
                <a:cs typeface="Arial"/>
              </a:rPr>
              <a:t>made.</a:t>
            </a:r>
            <a:endParaRPr sz="1800" dirty="0">
              <a:cs typeface="Arial"/>
            </a:endParaRPr>
          </a:p>
        </p:txBody>
      </p:sp>
      <p:sp>
        <p:nvSpPr>
          <p:cNvPr id="5" name="TextBox 4">
            <a:extLst>
              <a:ext uri="{FF2B5EF4-FFF2-40B4-BE49-F238E27FC236}">
                <a16:creationId xmlns:a16="http://schemas.microsoft.com/office/drawing/2014/main" id="{CE830858-AE69-4CD5-8767-D10D4BB4DF89}"/>
              </a:ext>
            </a:extLst>
          </p:cNvPr>
          <p:cNvSpPr txBox="1"/>
          <p:nvPr/>
        </p:nvSpPr>
        <p:spPr>
          <a:xfrm>
            <a:off x="609600" y="57150"/>
            <a:ext cx="61722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Introduce Instance Delegator</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4800" y="1001712"/>
            <a:ext cx="8191500" cy="3140075"/>
          </a:xfrm>
          <a:prstGeom prst="rect">
            <a:avLst/>
          </a:prstGeom>
        </p:spPr>
        <p:txBody>
          <a:bodyPr vert="horz" wrap="square" lIns="0" tIns="12700" rIns="0" bIns="0" rtlCol="0">
            <a:spAutoFit/>
          </a:bodyPr>
          <a:lstStyle/>
          <a:p>
            <a:pPr marL="12700" marR="5080">
              <a:lnSpc>
                <a:spcPct val="114599"/>
              </a:lnSpc>
              <a:spcBef>
                <a:spcPts val="100"/>
              </a:spcBef>
            </a:pPr>
            <a:r>
              <a:rPr sz="1800" dirty="0">
                <a:cs typeface="Arial"/>
              </a:rPr>
              <a:t>The</a:t>
            </a:r>
            <a:r>
              <a:rPr sz="1800" spc="10" dirty="0">
                <a:cs typeface="Arial"/>
              </a:rPr>
              <a:t> </a:t>
            </a:r>
            <a:r>
              <a:rPr sz="1800" dirty="0">
                <a:cs typeface="Arial"/>
              </a:rPr>
              <a:t>Singleton</a:t>
            </a:r>
            <a:r>
              <a:rPr sz="1800" spc="5" dirty="0">
                <a:cs typeface="Arial"/>
              </a:rPr>
              <a:t> </a:t>
            </a:r>
            <a:r>
              <a:rPr sz="1800" dirty="0">
                <a:cs typeface="Arial"/>
              </a:rPr>
              <a:t>Design</a:t>
            </a:r>
            <a:r>
              <a:rPr sz="1800" spc="5" dirty="0">
                <a:cs typeface="Arial"/>
              </a:rPr>
              <a:t> </a:t>
            </a:r>
            <a:r>
              <a:rPr sz="1800" spc="50" dirty="0">
                <a:cs typeface="Arial"/>
              </a:rPr>
              <a:t>Pattern</a:t>
            </a:r>
            <a:r>
              <a:rPr sz="1800" spc="5" dirty="0">
                <a:cs typeface="Arial"/>
              </a:rPr>
              <a:t> </a:t>
            </a:r>
            <a:r>
              <a:rPr sz="1800" dirty="0">
                <a:cs typeface="Arial"/>
              </a:rPr>
              <a:t>is</a:t>
            </a:r>
            <a:r>
              <a:rPr sz="1800" spc="10" dirty="0">
                <a:cs typeface="Arial"/>
              </a:rPr>
              <a:t> </a:t>
            </a:r>
            <a:r>
              <a:rPr sz="1800" dirty="0">
                <a:cs typeface="Arial"/>
              </a:rPr>
              <a:t>a</a:t>
            </a:r>
            <a:r>
              <a:rPr sz="1800" spc="15" dirty="0">
                <a:cs typeface="Arial"/>
              </a:rPr>
              <a:t> </a:t>
            </a:r>
            <a:r>
              <a:rPr sz="1800" spc="80" dirty="0">
                <a:cs typeface="Arial"/>
              </a:rPr>
              <a:t>pattern</a:t>
            </a:r>
            <a:r>
              <a:rPr sz="1800" spc="5" dirty="0">
                <a:cs typeface="Arial"/>
              </a:rPr>
              <a:t> </a:t>
            </a:r>
            <a:r>
              <a:rPr sz="1800" spc="90" dirty="0">
                <a:cs typeface="Arial"/>
              </a:rPr>
              <a:t>that</a:t>
            </a:r>
            <a:r>
              <a:rPr sz="1800" spc="10" dirty="0">
                <a:cs typeface="Arial"/>
              </a:rPr>
              <a:t> </a:t>
            </a:r>
            <a:r>
              <a:rPr sz="1800" spc="55" dirty="0">
                <a:cs typeface="Arial"/>
              </a:rPr>
              <a:t>many</a:t>
            </a:r>
            <a:r>
              <a:rPr sz="1800" spc="5" dirty="0">
                <a:cs typeface="Arial"/>
              </a:rPr>
              <a:t> </a:t>
            </a:r>
            <a:r>
              <a:rPr sz="1800" spc="50" dirty="0">
                <a:cs typeface="Arial"/>
              </a:rPr>
              <a:t>people</a:t>
            </a:r>
            <a:r>
              <a:rPr sz="1800" spc="10" dirty="0">
                <a:cs typeface="Arial"/>
              </a:rPr>
              <a:t> </a:t>
            </a:r>
            <a:r>
              <a:rPr sz="1800" dirty="0">
                <a:cs typeface="Arial"/>
              </a:rPr>
              <a:t>use</a:t>
            </a:r>
            <a:r>
              <a:rPr sz="1800" spc="10" dirty="0">
                <a:cs typeface="Arial"/>
              </a:rPr>
              <a:t> </a:t>
            </a:r>
            <a:r>
              <a:rPr sz="1800" spc="105" dirty="0">
                <a:cs typeface="Arial"/>
              </a:rPr>
              <a:t>to</a:t>
            </a:r>
            <a:r>
              <a:rPr sz="1800" spc="15" dirty="0">
                <a:cs typeface="Arial"/>
              </a:rPr>
              <a:t> </a:t>
            </a:r>
            <a:r>
              <a:rPr sz="1800" dirty="0">
                <a:cs typeface="Arial"/>
              </a:rPr>
              <a:t>make</a:t>
            </a:r>
            <a:r>
              <a:rPr sz="1800" spc="10" dirty="0">
                <a:cs typeface="Arial"/>
              </a:rPr>
              <a:t> </a:t>
            </a:r>
            <a:r>
              <a:rPr sz="1800" spc="-20" dirty="0">
                <a:cs typeface="Arial"/>
              </a:rPr>
              <a:t>sure </a:t>
            </a:r>
            <a:r>
              <a:rPr sz="1800" spc="90" dirty="0">
                <a:cs typeface="Arial"/>
              </a:rPr>
              <a:t>that</a:t>
            </a:r>
            <a:r>
              <a:rPr sz="1800" spc="-5" dirty="0">
                <a:cs typeface="Arial"/>
              </a:rPr>
              <a:t> </a:t>
            </a:r>
            <a:r>
              <a:rPr sz="1800" spc="70" dirty="0">
                <a:cs typeface="Arial"/>
              </a:rPr>
              <a:t>there</a:t>
            </a:r>
            <a:r>
              <a:rPr sz="1800" spc="-5" dirty="0">
                <a:cs typeface="Arial"/>
              </a:rPr>
              <a:t> </a:t>
            </a:r>
            <a:r>
              <a:rPr sz="1800" dirty="0">
                <a:cs typeface="Arial"/>
              </a:rPr>
              <a:t>can</a:t>
            </a:r>
            <a:r>
              <a:rPr sz="1800" spc="-10" dirty="0">
                <a:cs typeface="Arial"/>
              </a:rPr>
              <a:t> </a:t>
            </a:r>
            <a:r>
              <a:rPr sz="1800" spc="55" dirty="0">
                <a:cs typeface="Arial"/>
              </a:rPr>
              <a:t>only</a:t>
            </a:r>
            <a:r>
              <a:rPr sz="1800" spc="-10" dirty="0">
                <a:cs typeface="Arial"/>
              </a:rPr>
              <a:t> </a:t>
            </a:r>
            <a:r>
              <a:rPr sz="1800" dirty="0">
                <a:cs typeface="Arial"/>
              </a:rPr>
              <a:t>be </a:t>
            </a:r>
            <a:r>
              <a:rPr sz="1800" spc="55" dirty="0">
                <a:cs typeface="Arial"/>
              </a:rPr>
              <a:t>one</a:t>
            </a:r>
            <a:r>
              <a:rPr sz="1800" spc="-5" dirty="0">
                <a:cs typeface="Arial"/>
              </a:rPr>
              <a:t> </a:t>
            </a:r>
            <a:r>
              <a:rPr sz="1800" dirty="0">
                <a:cs typeface="Arial"/>
              </a:rPr>
              <a:t>instance</a:t>
            </a:r>
            <a:r>
              <a:rPr sz="1800" spc="-5" dirty="0">
                <a:cs typeface="Arial"/>
              </a:rPr>
              <a:t> </a:t>
            </a:r>
            <a:r>
              <a:rPr sz="1800" spc="90" dirty="0">
                <a:cs typeface="Arial"/>
              </a:rPr>
              <a:t>of</a:t>
            </a:r>
            <a:r>
              <a:rPr sz="1800" spc="-5" dirty="0">
                <a:cs typeface="Arial"/>
              </a:rPr>
              <a:t> </a:t>
            </a:r>
            <a:r>
              <a:rPr sz="1800" dirty="0">
                <a:cs typeface="Arial"/>
              </a:rPr>
              <a:t>a</a:t>
            </a:r>
            <a:r>
              <a:rPr sz="1800" spc="-5" dirty="0">
                <a:cs typeface="Arial"/>
              </a:rPr>
              <a:t> </a:t>
            </a:r>
            <a:r>
              <a:rPr sz="1800" spc="55" dirty="0">
                <a:cs typeface="Arial"/>
              </a:rPr>
              <a:t>particular</a:t>
            </a:r>
            <a:r>
              <a:rPr sz="1800" spc="-5" dirty="0">
                <a:cs typeface="Arial"/>
              </a:rPr>
              <a:t> </a:t>
            </a:r>
            <a:r>
              <a:rPr sz="1800" spc="-10" dirty="0">
                <a:cs typeface="Arial"/>
              </a:rPr>
              <a:t>class</a:t>
            </a:r>
            <a:r>
              <a:rPr sz="1800" spc="-5" dirty="0">
                <a:cs typeface="Arial"/>
              </a:rPr>
              <a:t> </a:t>
            </a:r>
            <a:r>
              <a:rPr sz="1800" spc="70" dirty="0">
                <a:cs typeface="Arial"/>
              </a:rPr>
              <a:t>in</a:t>
            </a:r>
            <a:r>
              <a:rPr sz="1800" spc="-5" dirty="0">
                <a:cs typeface="Arial"/>
              </a:rPr>
              <a:t> </a:t>
            </a:r>
            <a:r>
              <a:rPr sz="1800" dirty="0">
                <a:cs typeface="Arial"/>
              </a:rPr>
              <a:t>a</a:t>
            </a:r>
            <a:r>
              <a:rPr sz="1800" spc="-5" dirty="0">
                <a:cs typeface="Arial"/>
              </a:rPr>
              <a:t> </a:t>
            </a:r>
            <a:r>
              <a:rPr sz="1800" spc="65" dirty="0">
                <a:cs typeface="Arial"/>
              </a:rPr>
              <a:t>program.</a:t>
            </a:r>
            <a:r>
              <a:rPr sz="1800" spc="-5" dirty="0">
                <a:cs typeface="Arial"/>
              </a:rPr>
              <a:t> </a:t>
            </a:r>
            <a:r>
              <a:rPr sz="1800" spc="-10" dirty="0">
                <a:cs typeface="Arial"/>
              </a:rPr>
              <a:t>There </a:t>
            </a:r>
            <a:r>
              <a:rPr sz="1800" dirty="0">
                <a:cs typeface="Arial"/>
              </a:rPr>
              <a:t>are</a:t>
            </a:r>
            <a:r>
              <a:rPr sz="1800" spc="50" dirty="0">
                <a:cs typeface="Arial"/>
              </a:rPr>
              <a:t> </a:t>
            </a:r>
            <a:r>
              <a:rPr sz="1800" spc="70" dirty="0">
                <a:cs typeface="Arial"/>
              </a:rPr>
              <a:t>three</a:t>
            </a:r>
            <a:r>
              <a:rPr sz="1800" spc="50" dirty="0">
                <a:cs typeface="Arial"/>
              </a:rPr>
              <a:t> </a:t>
            </a:r>
            <a:r>
              <a:rPr sz="1800" spc="65" dirty="0">
                <a:cs typeface="Arial"/>
              </a:rPr>
              <a:t>properties</a:t>
            </a:r>
            <a:r>
              <a:rPr sz="1800" spc="55" dirty="0">
                <a:cs typeface="Arial"/>
              </a:rPr>
              <a:t> </a:t>
            </a:r>
            <a:r>
              <a:rPr sz="1800" spc="90" dirty="0">
                <a:cs typeface="Arial"/>
              </a:rPr>
              <a:t>that</a:t>
            </a:r>
            <a:r>
              <a:rPr sz="1800" spc="50" dirty="0">
                <a:cs typeface="Arial"/>
              </a:rPr>
              <a:t> </a:t>
            </a:r>
            <a:r>
              <a:rPr sz="1800" spc="80" dirty="0">
                <a:cs typeface="Arial"/>
              </a:rPr>
              <a:t>most</a:t>
            </a:r>
            <a:r>
              <a:rPr sz="1800" spc="55" dirty="0">
                <a:cs typeface="Arial"/>
              </a:rPr>
              <a:t> </a:t>
            </a:r>
            <a:r>
              <a:rPr sz="1800" dirty="0">
                <a:cs typeface="Arial"/>
              </a:rPr>
              <a:t>singletons</a:t>
            </a:r>
            <a:r>
              <a:rPr sz="1800" spc="50" dirty="0">
                <a:cs typeface="Arial"/>
              </a:rPr>
              <a:t> </a:t>
            </a:r>
            <a:r>
              <a:rPr sz="1800" spc="-10" dirty="0">
                <a:cs typeface="Arial"/>
              </a:rPr>
              <a:t>share:</a:t>
            </a:r>
            <a:endParaRPr sz="1800" dirty="0">
              <a:cs typeface="Arial"/>
            </a:endParaRPr>
          </a:p>
          <a:p>
            <a:pPr marL="262890" indent="-250825">
              <a:lnSpc>
                <a:spcPct val="100000"/>
              </a:lnSpc>
              <a:spcBef>
                <a:spcPts val="1890"/>
              </a:spcBef>
              <a:buAutoNum type="arabicPeriod"/>
              <a:tabLst>
                <a:tab pos="263525" algn="l"/>
              </a:tabLst>
            </a:pPr>
            <a:r>
              <a:rPr sz="1800" dirty="0">
                <a:cs typeface="Arial"/>
              </a:rPr>
              <a:t>The</a:t>
            </a:r>
            <a:r>
              <a:rPr sz="1800" spc="50" dirty="0">
                <a:cs typeface="Arial"/>
              </a:rPr>
              <a:t> constructors </a:t>
            </a:r>
            <a:r>
              <a:rPr sz="1800" spc="90" dirty="0">
                <a:cs typeface="Arial"/>
              </a:rPr>
              <a:t>of</a:t>
            </a:r>
            <a:r>
              <a:rPr sz="1800" spc="50" dirty="0">
                <a:cs typeface="Arial"/>
              </a:rPr>
              <a:t> </a:t>
            </a:r>
            <a:r>
              <a:rPr sz="1800" dirty="0">
                <a:cs typeface="Arial"/>
              </a:rPr>
              <a:t>a</a:t>
            </a:r>
            <a:r>
              <a:rPr sz="1800" spc="50" dirty="0">
                <a:cs typeface="Arial"/>
              </a:rPr>
              <a:t> </a:t>
            </a:r>
            <a:r>
              <a:rPr sz="1800" dirty="0">
                <a:cs typeface="Arial"/>
              </a:rPr>
              <a:t>singleton</a:t>
            </a:r>
            <a:r>
              <a:rPr sz="1800" spc="50" dirty="0">
                <a:cs typeface="Arial"/>
              </a:rPr>
              <a:t> </a:t>
            </a:r>
            <a:r>
              <a:rPr sz="1800" spc="-10" dirty="0">
                <a:cs typeface="Arial"/>
              </a:rPr>
              <a:t>class</a:t>
            </a:r>
            <a:r>
              <a:rPr sz="1800" spc="50" dirty="0">
                <a:cs typeface="Arial"/>
              </a:rPr>
              <a:t> </a:t>
            </a:r>
            <a:r>
              <a:rPr sz="1800" dirty="0">
                <a:cs typeface="Arial"/>
              </a:rPr>
              <a:t>are</a:t>
            </a:r>
            <a:r>
              <a:rPr sz="1800" spc="55" dirty="0">
                <a:cs typeface="Arial"/>
              </a:rPr>
              <a:t> </a:t>
            </a:r>
            <a:r>
              <a:rPr sz="1800" dirty="0">
                <a:cs typeface="Arial"/>
              </a:rPr>
              <a:t>usually</a:t>
            </a:r>
            <a:r>
              <a:rPr sz="1800" spc="45" dirty="0">
                <a:cs typeface="Arial"/>
              </a:rPr>
              <a:t> </a:t>
            </a:r>
            <a:r>
              <a:rPr sz="1800" spc="55" dirty="0">
                <a:cs typeface="Arial"/>
              </a:rPr>
              <a:t>made</a:t>
            </a:r>
            <a:r>
              <a:rPr sz="1800" spc="50" dirty="0">
                <a:cs typeface="Arial"/>
              </a:rPr>
              <a:t> </a:t>
            </a:r>
            <a:r>
              <a:rPr sz="1800" spc="-10" dirty="0">
                <a:cs typeface="Arial"/>
              </a:rPr>
              <a:t>private.</a:t>
            </a:r>
            <a:endParaRPr sz="1800" dirty="0">
              <a:cs typeface="Arial"/>
            </a:endParaRPr>
          </a:p>
          <a:p>
            <a:pPr marL="12700" marR="260350">
              <a:lnSpc>
                <a:spcPct val="114599"/>
              </a:lnSpc>
              <a:spcBef>
                <a:spcPts val="1575"/>
              </a:spcBef>
              <a:buAutoNum type="arabicPeriod"/>
              <a:tabLst>
                <a:tab pos="263525" algn="l"/>
              </a:tabLst>
            </a:pPr>
            <a:r>
              <a:rPr lang="en-US" sz="1800" dirty="0">
                <a:cs typeface="Arial"/>
              </a:rPr>
              <a:t> </a:t>
            </a:r>
            <a:r>
              <a:rPr sz="1800" dirty="0">
                <a:cs typeface="Arial"/>
              </a:rPr>
              <a:t>A</a:t>
            </a:r>
            <a:r>
              <a:rPr sz="1800" spc="-15" dirty="0">
                <a:cs typeface="Arial"/>
              </a:rPr>
              <a:t> </a:t>
            </a:r>
            <a:r>
              <a:rPr sz="1800" dirty="0">
                <a:cs typeface="Arial"/>
              </a:rPr>
              <a:t>static</a:t>
            </a:r>
            <a:r>
              <a:rPr sz="1800" spc="-10" dirty="0">
                <a:cs typeface="Arial"/>
              </a:rPr>
              <a:t> </a:t>
            </a:r>
            <a:r>
              <a:rPr sz="1800" spc="85" dirty="0">
                <a:cs typeface="Arial"/>
              </a:rPr>
              <a:t>member</a:t>
            </a:r>
            <a:r>
              <a:rPr sz="1800" spc="-10" dirty="0">
                <a:cs typeface="Arial"/>
              </a:rPr>
              <a:t> </a:t>
            </a:r>
            <a:r>
              <a:rPr sz="1800" spc="90" dirty="0">
                <a:cs typeface="Arial"/>
              </a:rPr>
              <a:t>of</a:t>
            </a:r>
            <a:r>
              <a:rPr sz="1800" spc="-15" dirty="0">
                <a:cs typeface="Arial"/>
              </a:rPr>
              <a:t> </a:t>
            </a:r>
            <a:r>
              <a:rPr sz="1800" spc="75" dirty="0">
                <a:cs typeface="Arial"/>
              </a:rPr>
              <a:t>the</a:t>
            </a:r>
            <a:r>
              <a:rPr sz="1800" spc="-10" dirty="0">
                <a:cs typeface="Arial"/>
              </a:rPr>
              <a:t> class</a:t>
            </a:r>
            <a:r>
              <a:rPr sz="1800" spc="-5" dirty="0">
                <a:cs typeface="Arial"/>
              </a:rPr>
              <a:t> </a:t>
            </a:r>
            <a:r>
              <a:rPr sz="1800" spc="50" dirty="0">
                <a:cs typeface="Arial"/>
              </a:rPr>
              <a:t>holds</a:t>
            </a:r>
            <a:r>
              <a:rPr sz="1800" spc="-10" dirty="0">
                <a:cs typeface="Arial"/>
              </a:rPr>
              <a:t> </a:t>
            </a:r>
            <a:r>
              <a:rPr sz="1800" spc="75" dirty="0">
                <a:cs typeface="Arial"/>
              </a:rPr>
              <a:t>the</a:t>
            </a:r>
            <a:r>
              <a:rPr sz="1800" spc="-10" dirty="0">
                <a:cs typeface="Arial"/>
              </a:rPr>
              <a:t> </a:t>
            </a:r>
            <a:r>
              <a:rPr sz="1800" spc="55" dirty="0">
                <a:cs typeface="Arial"/>
              </a:rPr>
              <a:t>only</a:t>
            </a:r>
            <a:r>
              <a:rPr sz="1800" spc="-15" dirty="0">
                <a:cs typeface="Arial"/>
              </a:rPr>
              <a:t> </a:t>
            </a:r>
            <a:r>
              <a:rPr sz="1800" dirty="0">
                <a:cs typeface="Arial"/>
              </a:rPr>
              <a:t>instance</a:t>
            </a:r>
            <a:r>
              <a:rPr sz="1800" spc="-10" dirty="0">
                <a:cs typeface="Arial"/>
              </a:rPr>
              <a:t> </a:t>
            </a:r>
            <a:r>
              <a:rPr sz="1800" spc="90" dirty="0">
                <a:cs typeface="Arial"/>
              </a:rPr>
              <a:t>of</a:t>
            </a:r>
            <a:r>
              <a:rPr sz="1800" spc="-15" dirty="0">
                <a:cs typeface="Arial"/>
              </a:rPr>
              <a:t> </a:t>
            </a:r>
            <a:r>
              <a:rPr sz="1800" spc="75" dirty="0">
                <a:cs typeface="Arial"/>
              </a:rPr>
              <a:t>the</a:t>
            </a:r>
            <a:r>
              <a:rPr sz="1800" spc="-5" dirty="0">
                <a:cs typeface="Arial"/>
              </a:rPr>
              <a:t> </a:t>
            </a:r>
            <a:r>
              <a:rPr sz="1800" spc="-10" dirty="0">
                <a:cs typeface="Arial"/>
              </a:rPr>
              <a:t>class </a:t>
            </a:r>
            <a:r>
              <a:rPr sz="1800" spc="90" dirty="0">
                <a:cs typeface="Arial"/>
              </a:rPr>
              <a:t>that</a:t>
            </a:r>
            <a:r>
              <a:rPr sz="1800" spc="-10" dirty="0">
                <a:cs typeface="Arial"/>
              </a:rPr>
              <a:t> </a:t>
            </a:r>
            <a:r>
              <a:rPr sz="1800" spc="35" dirty="0">
                <a:cs typeface="Arial"/>
              </a:rPr>
              <a:t>will </a:t>
            </a:r>
            <a:r>
              <a:rPr sz="1800" dirty="0">
                <a:cs typeface="Arial"/>
              </a:rPr>
              <a:t>ever</a:t>
            </a:r>
            <a:r>
              <a:rPr sz="1800" spc="65" dirty="0">
                <a:cs typeface="Arial"/>
              </a:rPr>
              <a:t> </a:t>
            </a:r>
            <a:r>
              <a:rPr sz="1800" dirty="0">
                <a:cs typeface="Arial"/>
              </a:rPr>
              <a:t>be</a:t>
            </a:r>
            <a:r>
              <a:rPr sz="1800" spc="65" dirty="0">
                <a:cs typeface="Arial"/>
              </a:rPr>
              <a:t> </a:t>
            </a:r>
            <a:r>
              <a:rPr sz="1800" dirty="0">
                <a:cs typeface="Arial"/>
              </a:rPr>
              <a:t>created</a:t>
            </a:r>
            <a:r>
              <a:rPr sz="1800" spc="65" dirty="0">
                <a:cs typeface="Arial"/>
              </a:rPr>
              <a:t> </a:t>
            </a:r>
            <a:r>
              <a:rPr sz="1800" spc="70" dirty="0">
                <a:cs typeface="Arial"/>
              </a:rPr>
              <a:t>in</a:t>
            </a:r>
            <a:r>
              <a:rPr sz="1800" spc="60" dirty="0">
                <a:cs typeface="Arial"/>
              </a:rPr>
              <a:t> </a:t>
            </a:r>
            <a:r>
              <a:rPr sz="1800" spc="75" dirty="0">
                <a:cs typeface="Arial"/>
              </a:rPr>
              <a:t>the</a:t>
            </a:r>
            <a:r>
              <a:rPr sz="1800" spc="65" dirty="0">
                <a:cs typeface="Arial"/>
              </a:rPr>
              <a:t> </a:t>
            </a:r>
            <a:r>
              <a:rPr sz="1800" spc="55" dirty="0">
                <a:cs typeface="Arial"/>
              </a:rPr>
              <a:t>program.</a:t>
            </a:r>
            <a:endParaRPr sz="1800" dirty="0">
              <a:cs typeface="Arial"/>
            </a:endParaRPr>
          </a:p>
          <a:p>
            <a:pPr marL="12700" marR="575310">
              <a:lnSpc>
                <a:spcPct val="114599"/>
              </a:lnSpc>
              <a:spcBef>
                <a:spcPts val="1570"/>
              </a:spcBef>
              <a:buAutoNum type="arabicPeriod"/>
              <a:tabLst>
                <a:tab pos="263525" algn="l"/>
              </a:tabLst>
            </a:pPr>
            <a:r>
              <a:rPr lang="en-US" sz="1800" dirty="0">
                <a:cs typeface="Arial"/>
              </a:rPr>
              <a:t> </a:t>
            </a:r>
            <a:r>
              <a:rPr sz="1800" dirty="0">
                <a:cs typeface="Arial"/>
              </a:rPr>
              <a:t>A</a:t>
            </a:r>
            <a:r>
              <a:rPr sz="1800" spc="10" dirty="0">
                <a:cs typeface="Arial"/>
              </a:rPr>
              <a:t> </a:t>
            </a:r>
            <a:r>
              <a:rPr sz="1800" dirty="0">
                <a:cs typeface="Arial"/>
              </a:rPr>
              <a:t>static</a:t>
            </a:r>
            <a:r>
              <a:rPr sz="1800" spc="15" dirty="0">
                <a:cs typeface="Arial"/>
              </a:rPr>
              <a:t> </a:t>
            </a:r>
            <a:r>
              <a:rPr sz="1800" spc="90" dirty="0">
                <a:cs typeface="Arial"/>
              </a:rPr>
              <a:t>method</a:t>
            </a:r>
            <a:r>
              <a:rPr sz="1800" spc="15" dirty="0">
                <a:cs typeface="Arial"/>
              </a:rPr>
              <a:t> </a:t>
            </a:r>
            <a:r>
              <a:rPr sz="1800" dirty="0">
                <a:cs typeface="Arial"/>
              </a:rPr>
              <a:t>is</a:t>
            </a:r>
            <a:r>
              <a:rPr sz="1800" spc="15" dirty="0">
                <a:cs typeface="Arial"/>
              </a:rPr>
              <a:t> </a:t>
            </a:r>
            <a:r>
              <a:rPr sz="1800" dirty="0">
                <a:cs typeface="Arial"/>
              </a:rPr>
              <a:t>used</a:t>
            </a:r>
            <a:r>
              <a:rPr sz="1800" spc="15" dirty="0">
                <a:cs typeface="Arial"/>
              </a:rPr>
              <a:t> </a:t>
            </a:r>
            <a:r>
              <a:rPr sz="1800" spc="105" dirty="0">
                <a:cs typeface="Arial"/>
              </a:rPr>
              <a:t>to</a:t>
            </a:r>
            <a:r>
              <a:rPr sz="1800" spc="15" dirty="0">
                <a:cs typeface="Arial"/>
              </a:rPr>
              <a:t> </a:t>
            </a:r>
            <a:r>
              <a:rPr sz="1800" spc="55" dirty="0">
                <a:cs typeface="Arial"/>
              </a:rPr>
              <a:t>provide</a:t>
            </a:r>
            <a:r>
              <a:rPr sz="1800" spc="20" dirty="0">
                <a:cs typeface="Arial"/>
              </a:rPr>
              <a:t> </a:t>
            </a:r>
            <a:r>
              <a:rPr sz="1800" spc="-25" dirty="0">
                <a:cs typeface="Arial"/>
              </a:rPr>
              <a:t>access</a:t>
            </a:r>
            <a:r>
              <a:rPr sz="1800" spc="15" dirty="0">
                <a:cs typeface="Arial"/>
              </a:rPr>
              <a:t> </a:t>
            </a:r>
            <a:r>
              <a:rPr sz="1800" spc="105" dirty="0">
                <a:cs typeface="Arial"/>
              </a:rPr>
              <a:t>to</a:t>
            </a:r>
            <a:r>
              <a:rPr sz="1800" spc="20" dirty="0">
                <a:cs typeface="Arial"/>
              </a:rPr>
              <a:t> </a:t>
            </a:r>
            <a:r>
              <a:rPr sz="1800" spc="75" dirty="0">
                <a:cs typeface="Arial"/>
              </a:rPr>
              <a:t>the</a:t>
            </a:r>
            <a:r>
              <a:rPr sz="1800" spc="15" dirty="0">
                <a:cs typeface="Arial"/>
              </a:rPr>
              <a:t> </a:t>
            </a:r>
            <a:r>
              <a:rPr sz="1800" dirty="0">
                <a:cs typeface="Arial"/>
              </a:rPr>
              <a:t>instance.</a:t>
            </a:r>
            <a:r>
              <a:rPr sz="1800" spc="20" dirty="0">
                <a:cs typeface="Arial"/>
              </a:rPr>
              <a:t> </a:t>
            </a:r>
            <a:r>
              <a:rPr sz="1800" dirty="0">
                <a:cs typeface="Arial"/>
              </a:rPr>
              <a:t>Usually</a:t>
            </a:r>
            <a:r>
              <a:rPr lang="en-US" sz="1800" dirty="0">
                <a:cs typeface="Arial"/>
              </a:rPr>
              <a:t>,</a:t>
            </a:r>
            <a:r>
              <a:rPr sz="1800" spc="10" dirty="0">
                <a:cs typeface="Arial"/>
              </a:rPr>
              <a:t> </a:t>
            </a:r>
            <a:r>
              <a:rPr sz="1800" spc="35" dirty="0">
                <a:cs typeface="Arial"/>
              </a:rPr>
              <a:t>this </a:t>
            </a:r>
            <a:r>
              <a:rPr sz="1800" spc="90" dirty="0">
                <a:cs typeface="Arial"/>
              </a:rPr>
              <a:t>method</a:t>
            </a:r>
            <a:r>
              <a:rPr sz="1800" spc="-35" dirty="0">
                <a:cs typeface="Arial"/>
              </a:rPr>
              <a:t> </a:t>
            </a:r>
            <a:r>
              <a:rPr sz="1800" dirty="0">
                <a:cs typeface="Arial"/>
              </a:rPr>
              <a:t>is</a:t>
            </a:r>
            <a:r>
              <a:rPr sz="1800" spc="-25" dirty="0">
                <a:cs typeface="Arial"/>
              </a:rPr>
              <a:t> </a:t>
            </a:r>
            <a:r>
              <a:rPr sz="1800" spc="70" dirty="0">
                <a:cs typeface="Arial"/>
              </a:rPr>
              <a:t>named</a:t>
            </a:r>
            <a:r>
              <a:rPr sz="1800" spc="-30" dirty="0">
                <a:cs typeface="Arial"/>
              </a:rPr>
              <a:t> </a:t>
            </a:r>
            <a:r>
              <a:rPr sz="1800" spc="-10" dirty="0">
                <a:cs typeface="Arial"/>
              </a:rPr>
              <a:t>instance.</a:t>
            </a:r>
            <a:endParaRPr sz="1800" dirty="0">
              <a:cs typeface="Arial"/>
            </a:endParaRPr>
          </a:p>
        </p:txBody>
      </p:sp>
      <p:sp>
        <p:nvSpPr>
          <p:cNvPr id="5" name="TextBox 4">
            <a:extLst>
              <a:ext uri="{FF2B5EF4-FFF2-40B4-BE49-F238E27FC236}">
                <a16:creationId xmlns:a16="http://schemas.microsoft.com/office/drawing/2014/main" id="{729B9643-7AF6-4FE7-9641-4FBDD84ECA0E}"/>
              </a:ext>
            </a:extLst>
          </p:cNvPr>
          <p:cNvSpPr txBox="1"/>
          <p:nvPr/>
        </p:nvSpPr>
        <p:spPr>
          <a:xfrm>
            <a:off x="762000" y="101007"/>
            <a:ext cx="64008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The Singleton Design Pattern</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8600" y="987425"/>
            <a:ext cx="8234680" cy="3168650"/>
          </a:xfrm>
          <a:prstGeom prst="rect">
            <a:avLst/>
          </a:prstGeom>
        </p:spPr>
        <p:txBody>
          <a:bodyPr vert="horz" wrap="square" lIns="0" tIns="12700" rIns="0" bIns="0" rtlCol="0">
            <a:spAutoFit/>
          </a:bodyPr>
          <a:lstStyle/>
          <a:p>
            <a:pPr marL="379095" marR="5080" indent="-367030">
              <a:lnSpc>
                <a:spcPct val="114599"/>
              </a:lnSpc>
              <a:spcBef>
                <a:spcPts val="100"/>
              </a:spcBef>
              <a:buChar char="●"/>
              <a:tabLst>
                <a:tab pos="379095" algn="l"/>
                <a:tab pos="379730" algn="l"/>
              </a:tabLst>
            </a:pPr>
            <a:r>
              <a:rPr sz="1800" dirty="0">
                <a:cs typeface="Arial"/>
              </a:rPr>
              <a:t>One</a:t>
            </a:r>
            <a:r>
              <a:rPr sz="1800" spc="35" dirty="0">
                <a:cs typeface="Arial"/>
              </a:rPr>
              <a:t> </a:t>
            </a:r>
            <a:r>
              <a:rPr sz="1800" spc="50" dirty="0">
                <a:cs typeface="Arial"/>
              </a:rPr>
              <a:t>alternative</a:t>
            </a:r>
            <a:r>
              <a:rPr sz="1800" spc="35" dirty="0">
                <a:cs typeface="Arial"/>
              </a:rPr>
              <a:t> </a:t>
            </a:r>
            <a:r>
              <a:rPr sz="1800" spc="105" dirty="0">
                <a:cs typeface="Arial"/>
              </a:rPr>
              <a:t>to</a:t>
            </a:r>
            <a:r>
              <a:rPr sz="1800" spc="40" dirty="0">
                <a:cs typeface="Arial"/>
              </a:rPr>
              <a:t> </a:t>
            </a:r>
            <a:r>
              <a:rPr sz="1800" dirty="0">
                <a:cs typeface="Arial"/>
              </a:rPr>
              <a:t>decreasing</a:t>
            </a:r>
            <a:r>
              <a:rPr sz="1800" spc="30" dirty="0">
                <a:cs typeface="Arial"/>
              </a:rPr>
              <a:t> </a:t>
            </a:r>
            <a:r>
              <a:rPr sz="1800" spc="60" dirty="0">
                <a:cs typeface="Arial"/>
              </a:rPr>
              <a:t>constructor</a:t>
            </a:r>
            <a:r>
              <a:rPr sz="1800" spc="35" dirty="0">
                <a:cs typeface="Arial"/>
              </a:rPr>
              <a:t> </a:t>
            </a:r>
            <a:r>
              <a:rPr sz="1800" spc="70" dirty="0">
                <a:cs typeface="Arial"/>
              </a:rPr>
              <a:t>protection</a:t>
            </a:r>
            <a:r>
              <a:rPr sz="1800" spc="30" dirty="0">
                <a:cs typeface="Arial"/>
              </a:rPr>
              <a:t> </a:t>
            </a:r>
            <a:r>
              <a:rPr sz="1800" spc="60" dirty="0">
                <a:cs typeface="Arial"/>
              </a:rPr>
              <a:t>and</a:t>
            </a:r>
            <a:r>
              <a:rPr sz="1800" spc="30" dirty="0">
                <a:cs typeface="Arial"/>
              </a:rPr>
              <a:t> </a:t>
            </a:r>
            <a:r>
              <a:rPr sz="1800" dirty="0">
                <a:cs typeface="Arial"/>
              </a:rPr>
              <a:t>subclassing</a:t>
            </a:r>
            <a:r>
              <a:rPr sz="1800" spc="35" dirty="0">
                <a:cs typeface="Arial"/>
              </a:rPr>
              <a:t> </a:t>
            </a:r>
            <a:r>
              <a:rPr sz="1800" dirty="0">
                <a:cs typeface="Arial"/>
              </a:rPr>
              <a:t>is</a:t>
            </a:r>
            <a:r>
              <a:rPr sz="1800" spc="35" dirty="0">
                <a:cs typeface="Arial"/>
              </a:rPr>
              <a:t> </a:t>
            </a:r>
            <a:r>
              <a:rPr sz="1800" spc="80" dirty="0">
                <a:cs typeface="Arial"/>
              </a:rPr>
              <a:t>to </a:t>
            </a:r>
            <a:r>
              <a:rPr sz="1800" dirty="0">
                <a:cs typeface="Arial"/>
              </a:rPr>
              <a:t>use</a:t>
            </a:r>
            <a:r>
              <a:rPr sz="1800" spc="80" dirty="0">
                <a:cs typeface="Arial"/>
              </a:rPr>
              <a:t> </a:t>
            </a:r>
            <a:r>
              <a:rPr sz="1800" dirty="0">
                <a:cs typeface="Arial"/>
              </a:rPr>
              <a:t>Extract</a:t>
            </a:r>
            <a:r>
              <a:rPr sz="1800" spc="85" dirty="0">
                <a:cs typeface="Arial"/>
              </a:rPr>
              <a:t> </a:t>
            </a:r>
            <a:r>
              <a:rPr sz="1800" dirty="0">
                <a:cs typeface="Arial"/>
              </a:rPr>
              <a:t>Interface</a:t>
            </a:r>
            <a:r>
              <a:rPr sz="1800" spc="85" dirty="0">
                <a:cs typeface="Arial"/>
              </a:rPr>
              <a:t> </a:t>
            </a:r>
            <a:r>
              <a:rPr sz="1800" spc="90" dirty="0">
                <a:cs typeface="Arial"/>
              </a:rPr>
              <a:t>on</a:t>
            </a:r>
            <a:r>
              <a:rPr sz="1800" spc="80" dirty="0">
                <a:cs typeface="Arial"/>
              </a:rPr>
              <a:t> </a:t>
            </a:r>
            <a:r>
              <a:rPr sz="1800" spc="75" dirty="0">
                <a:cs typeface="Arial"/>
              </a:rPr>
              <a:t>the</a:t>
            </a:r>
            <a:r>
              <a:rPr sz="1800" spc="85" dirty="0">
                <a:cs typeface="Arial"/>
              </a:rPr>
              <a:t> </a:t>
            </a:r>
            <a:r>
              <a:rPr sz="1800" dirty="0">
                <a:cs typeface="Arial"/>
              </a:rPr>
              <a:t>singleton</a:t>
            </a:r>
            <a:r>
              <a:rPr sz="1800" spc="75" dirty="0">
                <a:cs typeface="Arial"/>
              </a:rPr>
              <a:t> </a:t>
            </a:r>
            <a:r>
              <a:rPr sz="1800" spc="-10" dirty="0">
                <a:cs typeface="Arial"/>
              </a:rPr>
              <a:t>class</a:t>
            </a:r>
            <a:r>
              <a:rPr sz="1800" spc="85" dirty="0">
                <a:cs typeface="Arial"/>
              </a:rPr>
              <a:t> </a:t>
            </a:r>
            <a:r>
              <a:rPr sz="1800" spc="60" dirty="0">
                <a:cs typeface="Arial"/>
              </a:rPr>
              <a:t>and</a:t>
            </a:r>
            <a:r>
              <a:rPr sz="1800" spc="80" dirty="0">
                <a:cs typeface="Arial"/>
              </a:rPr>
              <a:t> </a:t>
            </a:r>
            <a:r>
              <a:rPr sz="1800" dirty="0">
                <a:cs typeface="Arial"/>
              </a:rPr>
              <a:t>supply</a:t>
            </a:r>
            <a:r>
              <a:rPr sz="1800" spc="75" dirty="0">
                <a:cs typeface="Arial"/>
              </a:rPr>
              <a:t> </a:t>
            </a:r>
            <a:r>
              <a:rPr sz="1800" dirty="0">
                <a:cs typeface="Arial"/>
              </a:rPr>
              <a:t>a</a:t>
            </a:r>
            <a:r>
              <a:rPr sz="1800" spc="85" dirty="0">
                <a:cs typeface="Arial"/>
              </a:rPr>
              <a:t> </a:t>
            </a:r>
            <a:r>
              <a:rPr sz="1800" spc="55" dirty="0">
                <a:cs typeface="Arial"/>
              </a:rPr>
              <a:t>setter</a:t>
            </a:r>
            <a:r>
              <a:rPr sz="1800" spc="85" dirty="0">
                <a:cs typeface="Arial"/>
              </a:rPr>
              <a:t> </a:t>
            </a:r>
            <a:r>
              <a:rPr sz="1800" spc="65" dirty="0">
                <a:cs typeface="Arial"/>
              </a:rPr>
              <a:t>that </a:t>
            </a:r>
            <a:r>
              <a:rPr sz="1800" dirty="0">
                <a:cs typeface="Arial"/>
              </a:rPr>
              <a:t>accepts</a:t>
            </a:r>
            <a:r>
              <a:rPr sz="1800" spc="-5" dirty="0">
                <a:cs typeface="Arial"/>
              </a:rPr>
              <a:t> </a:t>
            </a:r>
            <a:r>
              <a:rPr sz="1800" dirty="0">
                <a:cs typeface="Arial"/>
              </a:rPr>
              <a:t>an</a:t>
            </a:r>
            <a:r>
              <a:rPr sz="1800" spc="-5" dirty="0">
                <a:cs typeface="Arial"/>
              </a:rPr>
              <a:t> </a:t>
            </a:r>
            <a:r>
              <a:rPr sz="1800" spc="50" dirty="0">
                <a:cs typeface="Arial"/>
              </a:rPr>
              <a:t>object</a:t>
            </a:r>
            <a:r>
              <a:rPr sz="1800" dirty="0">
                <a:cs typeface="Arial"/>
              </a:rPr>
              <a:t> </a:t>
            </a:r>
            <a:r>
              <a:rPr sz="1800" spc="90" dirty="0">
                <a:cs typeface="Arial"/>
              </a:rPr>
              <a:t>with</a:t>
            </a:r>
            <a:r>
              <a:rPr sz="1800" spc="-10" dirty="0">
                <a:cs typeface="Arial"/>
              </a:rPr>
              <a:t> </a:t>
            </a:r>
            <a:r>
              <a:rPr sz="1800" spc="90" dirty="0">
                <a:cs typeface="Arial"/>
              </a:rPr>
              <a:t>that</a:t>
            </a:r>
            <a:r>
              <a:rPr sz="1800" dirty="0">
                <a:cs typeface="Arial"/>
              </a:rPr>
              <a:t> </a:t>
            </a:r>
            <a:r>
              <a:rPr sz="1800" spc="-10" dirty="0">
                <a:cs typeface="Arial"/>
              </a:rPr>
              <a:t>interface.</a:t>
            </a:r>
            <a:endParaRPr sz="1800" dirty="0">
              <a:cs typeface="Arial"/>
            </a:endParaRPr>
          </a:p>
          <a:p>
            <a:pPr marL="379095" marR="82550" indent="-367030" algn="just">
              <a:lnSpc>
                <a:spcPct val="114599"/>
              </a:lnSpc>
              <a:buChar char="●"/>
              <a:tabLst>
                <a:tab pos="379730" algn="l"/>
              </a:tabLst>
            </a:pPr>
            <a:r>
              <a:rPr sz="1800" dirty="0">
                <a:cs typeface="Arial"/>
              </a:rPr>
              <a:t>The</a:t>
            </a:r>
            <a:r>
              <a:rPr sz="1800" spc="-20" dirty="0">
                <a:cs typeface="Arial"/>
              </a:rPr>
              <a:t> </a:t>
            </a:r>
            <a:r>
              <a:rPr sz="1800" spc="55" dirty="0">
                <a:cs typeface="Arial"/>
              </a:rPr>
              <a:t>downside</a:t>
            </a:r>
            <a:r>
              <a:rPr sz="1800" spc="-20" dirty="0">
                <a:cs typeface="Arial"/>
              </a:rPr>
              <a:t> </a:t>
            </a:r>
            <a:r>
              <a:rPr sz="1800" spc="90" dirty="0">
                <a:cs typeface="Arial"/>
              </a:rPr>
              <a:t>of</a:t>
            </a:r>
            <a:r>
              <a:rPr sz="1800" spc="-20" dirty="0">
                <a:cs typeface="Arial"/>
              </a:rPr>
              <a:t> </a:t>
            </a:r>
            <a:r>
              <a:rPr sz="1800" spc="55" dirty="0">
                <a:cs typeface="Arial"/>
              </a:rPr>
              <a:t>this</a:t>
            </a:r>
            <a:r>
              <a:rPr sz="1800" spc="-20" dirty="0">
                <a:cs typeface="Arial"/>
              </a:rPr>
              <a:t> </a:t>
            </a:r>
            <a:r>
              <a:rPr sz="1800" dirty="0">
                <a:cs typeface="Arial"/>
              </a:rPr>
              <a:t>is</a:t>
            </a:r>
            <a:r>
              <a:rPr sz="1800" spc="-20" dirty="0">
                <a:cs typeface="Arial"/>
              </a:rPr>
              <a:t> </a:t>
            </a:r>
            <a:r>
              <a:rPr sz="1800" spc="90" dirty="0">
                <a:cs typeface="Arial"/>
              </a:rPr>
              <a:t>that</a:t>
            </a:r>
            <a:r>
              <a:rPr sz="1800" spc="-15" dirty="0">
                <a:cs typeface="Arial"/>
              </a:rPr>
              <a:t> </a:t>
            </a:r>
            <a:r>
              <a:rPr sz="1800" spc="55" dirty="0">
                <a:cs typeface="Arial"/>
              </a:rPr>
              <a:t>you</a:t>
            </a:r>
            <a:r>
              <a:rPr sz="1800" spc="-25" dirty="0">
                <a:cs typeface="Arial"/>
              </a:rPr>
              <a:t> </a:t>
            </a:r>
            <a:r>
              <a:rPr sz="1800" dirty="0">
                <a:cs typeface="Arial"/>
              </a:rPr>
              <a:t>have</a:t>
            </a:r>
            <a:r>
              <a:rPr sz="1800" spc="-20" dirty="0">
                <a:cs typeface="Arial"/>
              </a:rPr>
              <a:t> </a:t>
            </a:r>
            <a:r>
              <a:rPr sz="1800" spc="105" dirty="0">
                <a:cs typeface="Arial"/>
              </a:rPr>
              <a:t>to</a:t>
            </a:r>
            <a:r>
              <a:rPr sz="1800" spc="-15" dirty="0">
                <a:cs typeface="Arial"/>
              </a:rPr>
              <a:t> </a:t>
            </a:r>
            <a:r>
              <a:rPr sz="1800" dirty="0">
                <a:cs typeface="Arial"/>
              </a:rPr>
              <a:t>change</a:t>
            </a:r>
            <a:r>
              <a:rPr sz="1800" spc="-20" dirty="0">
                <a:cs typeface="Arial"/>
              </a:rPr>
              <a:t> </a:t>
            </a:r>
            <a:r>
              <a:rPr sz="1800" spc="75" dirty="0">
                <a:cs typeface="Arial"/>
              </a:rPr>
              <a:t>the</a:t>
            </a:r>
            <a:r>
              <a:rPr sz="1800" spc="-15" dirty="0">
                <a:cs typeface="Arial"/>
              </a:rPr>
              <a:t> </a:t>
            </a:r>
            <a:r>
              <a:rPr sz="1800" spc="55" dirty="0">
                <a:cs typeface="Arial"/>
              </a:rPr>
              <a:t>type</a:t>
            </a:r>
            <a:r>
              <a:rPr sz="1800" spc="-20" dirty="0">
                <a:cs typeface="Arial"/>
              </a:rPr>
              <a:t> </a:t>
            </a:r>
            <a:r>
              <a:rPr sz="1800" spc="90" dirty="0">
                <a:cs typeface="Arial"/>
              </a:rPr>
              <a:t>of</a:t>
            </a:r>
            <a:r>
              <a:rPr sz="1800" spc="-25" dirty="0">
                <a:cs typeface="Arial"/>
              </a:rPr>
              <a:t> </a:t>
            </a:r>
            <a:r>
              <a:rPr sz="1800" spc="75" dirty="0">
                <a:cs typeface="Arial"/>
              </a:rPr>
              <a:t>the</a:t>
            </a:r>
            <a:r>
              <a:rPr sz="1800" spc="-15" dirty="0">
                <a:cs typeface="Arial"/>
              </a:rPr>
              <a:t> </a:t>
            </a:r>
            <a:r>
              <a:rPr sz="1800" spc="-10" dirty="0">
                <a:cs typeface="Arial"/>
              </a:rPr>
              <a:t>reference </a:t>
            </a:r>
            <a:r>
              <a:rPr sz="1800" spc="55" dirty="0">
                <a:cs typeface="Arial"/>
              </a:rPr>
              <a:t>you</a:t>
            </a:r>
            <a:r>
              <a:rPr sz="1800" spc="-10" dirty="0">
                <a:cs typeface="Arial"/>
              </a:rPr>
              <a:t> </a:t>
            </a:r>
            <a:r>
              <a:rPr sz="1800" dirty="0">
                <a:cs typeface="Arial"/>
              </a:rPr>
              <a:t>use </a:t>
            </a:r>
            <a:r>
              <a:rPr sz="1800" spc="105" dirty="0">
                <a:cs typeface="Arial"/>
              </a:rPr>
              <a:t>to</a:t>
            </a:r>
            <a:r>
              <a:rPr sz="1800" dirty="0">
                <a:cs typeface="Arial"/>
              </a:rPr>
              <a:t> </a:t>
            </a:r>
            <a:r>
              <a:rPr sz="1800" spc="80" dirty="0">
                <a:cs typeface="Arial"/>
              </a:rPr>
              <a:t>hold</a:t>
            </a:r>
            <a:r>
              <a:rPr sz="1800" spc="-5" dirty="0">
                <a:cs typeface="Arial"/>
              </a:rPr>
              <a:t> </a:t>
            </a:r>
            <a:r>
              <a:rPr sz="1800" spc="75" dirty="0">
                <a:cs typeface="Arial"/>
              </a:rPr>
              <a:t>the</a:t>
            </a:r>
            <a:r>
              <a:rPr sz="1800" dirty="0">
                <a:cs typeface="Arial"/>
              </a:rPr>
              <a:t> singleton</a:t>
            </a:r>
            <a:r>
              <a:rPr sz="1800" spc="-10" dirty="0">
                <a:cs typeface="Arial"/>
              </a:rPr>
              <a:t> </a:t>
            </a:r>
            <a:r>
              <a:rPr sz="1800" spc="70" dirty="0">
                <a:cs typeface="Arial"/>
              </a:rPr>
              <a:t>in</a:t>
            </a:r>
            <a:r>
              <a:rPr sz="1800" spc="-5" dirty="0">
                <a:cs typeface="Arial"/>
              </a:rPr>
              <a:t> </a:t>
            </a:r>
            <a:r>
              <a:rPr sz="1800" spc="75" dirty="0">
                <a:cs typeface="Arial"/>
              </a:rPr>
              <a:t>the</a:t>
            </a:r>
            <a:r>
              <a:rPr sz="1800" dirty="0">
                <a:cs typeface="Arial"/>
              </a:rPr>
              <a:t> </a:t>
            </a:r>
            <a:r>
              <a:rPr sz="1800" spc="-10" dirty="0">
                <a:cs typeface="Arial"/>
              </a:rPr>
              <a:t>class</a:t>
            </a:r>
            <a:r>
              <a:rPr sz="1800" dirty="0">
                <a:cs typeface="Arial"/>
              </a:rPr>
              <a:t> </a:t>
            </a:r>
            <a:r>
              <a:rPr sz="1800" spc="60" dirty="0">
                <a:cs typeface="Arial"/>
              </a:rPr>
              <a:t>and</a:t>
            </a:r>
            <a:r>
              <a:rPr sz="1800" spc="-5" dirty="0">
                <a:cs typeface="Arial"/>
              </a:rPr>
              <a:t> </a:t>
            </a:r>
            <a:r>
              <a:rPr sz="1800" spc="75" dirty="0">
                <a:cs typeface="Arial"/>
              </a:rPr>
              <a:t>the</a:t>
            </a:r>
            <a:r>
              <a:rPr sz="1800" dirty="0">
                <a:cs typeface="Arial"/>
              </a:rPr>
              <a:t> </a:t>
            </a:r>
            <a:r>
              <a:rPr sz="1800" spc="55" dirty="0">
                <a:cs typeface="Arial"/>
              </a:rPr>
              <a:t>type</a:t>
            </a:r>
            <a:r>
              <a:rPr sz="1800" spc="-5" dirty="0">
                <a:cs typeface="Arial"/>
              </a:rPr>
              <a:t> </a:t>
            </a:r>
            <a:r>
              <a:rPr sz="1800" spc="90" dirty="0">
                <a:cs typeface="Arial"/>
              </a:rPr>
              <a:t>of</a:t>
            </a:r>
            <a:r>
              <a:rPr sz="1800" spc="-5" dirty="0">
                <a:cs typeface="Arial"/>
              </a:rPr>
              <a:t> </a:t>
            </a:r>
            <a:r>
              <a:rPr sz="1800" spc="75" dirty="0">
                <a:cs typeface="Arial"/>
              </a:rPr>
              <a:t>the</a:t>
            </a:r>
            <a:r>
              <a:rPr sz="1800" dirty="0">
                <a:cs typeface="Arial"/>
              </a:rPr>
              <a:t> </a:t>
            </a:r>
            <a:r>
              <a:rPr sz="1800" spc="95" dirty="0">
                <a:cs typeface="Arial"/>
              </a:rPr>
              <a:t>return</a:t>
            </a:r>
            <a:r>
              <a:rPr sz="1800" spc="-5" dirty="0">
                <a:cs typeface="Arial"/>
              </a:rPr>
              <a:t> </a:t>
            </a:r>
            <a:r>
              <a:rPr sz="1800" spc="-10" dirty="0">
                <a:cs typeface="Arial"/>
              </a:rPr>
              <a:t>value </a:t>
            </a:r>
            <a:r>
              <a:rPr sz="1800" spc="90" dirty="0">
                <a:cs typeface="Arial"/>
              </a:rPr>
              <a:t>of</a:t>
            </a:r>
            <a:r>
              <a:rPr sz="1800" spc="45" dirty="0">
                <a:cs typeface="Arial"/>
              </a:rPr>
              <a:t> </a:t>
            </a:r>
            <a:r>
              <a:rPr sz="1800" spc="75" dirty="0">
                <a:cs typeface="Arial"/>
              </a:rPr>
              <a:t>the</a:t>
            </a:r>
            <a:r>
              <a:rPr sz="1800" spc="55" dirty="0">
                <a:cs typeface="Arial"/>
              </a:rPr>
              <a:t> </a:t>
            </a:r>
            <a:r>
              <a:rPr sz="1800" dirty="0">
                <a:cs typeface="Arial"/>
              </a:rPr>
              <a:t>instance</a:t>
            </a:r>
            <a:r>
              <a:rPr sz="1800" spc="50" dirty="0">
                <a:cs typeface="Arial"/>
              </a:rPr>
              <a:t> </a:t>
            </a:r>
            <a:r>
              <a:rPr sz="1800" spc="65" dirty="0">
                <a:cs typeface="Arial"/>
              </a:rPr>
              <a:t>method.</a:t>
            </a:r>
            <a:endParaRPr sz="1800" dirty="0">
              <a:cs typeface="Arial"/>
            </a:endParaRPr>
          </a:p>
          <a:p>
            <a:pPr marL="379095" marR="254635" indent="-367030" algn="just">
              <a:lnSpc>
                <a:spcPct val="114599"/>
              </a:lnSpc>
              <a:buChar char="●"/>
              <a:tabLst>
                <a:tab pos="379730" algn="l"/>
              </a:tabLst>
            </a:pPr>
            <a:r>
              <a:rPr sz="1800" dirty="0">
                <a:cs typeface="Arial"/>
              </a:rPr>
              <a:t>These</a:t>
            </a:r>
            <a:r>
              <a:rPr sz="1800" spc="15" dirty="0">
                <a:cs typeface="Arial"/>
              </a:rPr>
              <a:t> </a:t>
            </a:r>
            <a:r>
              <a:rPr sz="1800" dirty="0">
                <a:cs typeface="Arial"/>
              </a:rPr>
              <a:t>changes</a:t>
            </a:r>
            <a:r>
              <a:rPr sz="1800" spc="20" dirty="0">
                <a:cs typeface="Arial"/>
              </a:rPr>
              <a:t> </a:t>
            </a:r>
            <a:r>
              <a:rPr sz="1800" dirty="0">
                <a:cs typeface="Arial"/>
              </a:rPr>
              <a:t>can</a:t>
            </a:r>
            <a:r>
              <a:rPr sz="1800" spc="15" dirty="0">
                <a:cs typeface="Arial"/>
              </a:rPr>
              <a:t> </a:t>
            </a:r>
            <a:r>
              <a:rPr sz="1800" dirty="0">
                <a:cs typeface="Arial"/>
              </a:rPr>
              <a:t>be</a:t>
            </a:r>
            <a:r>
              <a:rPr sz="1800" spc="20" dirty="0">
                <a:cs typeface="Arial"/>
              </a:rPr>
              <a:t> </a:t>
            </a:r>
            <a:r>
              <a:rPr sz="1800" spc="70" dirty="0">
                <a:cs typeface="Arial"/>
              </a:rPr>
              <a:t>quite</a:t>
            </a:r>
            <a:r>
              <a:rPr sz="1800" spc="15" dirty="0">
                <a:cs typeface="Arial"/>
              </a:rPr>
              <a:t> </a:t>
            </a:r>
            <a:r>
              <a:rPr sz="1800" dirty="0">
                <a:cs typeface="Arial"/>
              </a:rPr>
              <a:t>involved,</a:t>
            </a:r>
            <a:r>
              <a:rPr sz="1800" spc="20" dirty="0">
                <a:cs typeface="Arial"/>
              </a:rPr>
              <a:t> </a:t>
            </a:r>
            <a:r>
              <a:rPr sz="1800" spc="60" dirty="0">
                <a:cs typeface="Arial"/>
              </a:rPr>
              <a:t>and</a:t>
            </a:r>
            <a:r>
              <a:rPr sz="1800" spc="15" dirty="0">
                <a:cs typeface="Arial"/>
              </a:rPr>
              <a:t> </a:t>
            </a:r>
            <a:r>
              <a:rPr sz="1800" spc="55" dirty="0">
                <a:cs typeface="Arial"/>
              </a:rPr>
              <a:t>they</a:t>
            </a:r>
            <a:r>
              <a:rPr sz="1800" spc="10" dirty="0">
                <a:cs typeface="Arial"/>
              </a:rPr>
              <a:t> </a:t>
            </a:r>
            <a:r>
              <a:rPr sz="1800" spc="60" dirty="0">
                <a:cs typeface="Arial"/>
              </a:rPr>
              <a:t>don’t</a:t>
            </a:r>
            <a:r>
              <a:rPr sz="1800" spc="20" dirty="0">
                <a:cs typeface="Arial"/>
              </a:rPr>
              <a:t> </a:t>
            </a:r>
            <a:r>
              <a:rPr sz="1800" dirty="0">
                <a:cs typeface="Arial"/>
              </a:rPr>
              <a:t>really</a:t>
            </a:r>
            <a:r>
              <a:rPr sz="1800" spc="15" dirty="0">
                <a:cs typeface="Arial"/>
              </a:rPr>
              <a:t> </a:t>
            </a:r>
            <a:r>
              <a:rPr sz="1800" spc="55" dirty="0">
                <a:cs typeface="Arial"/>
              </a:rPr>
              <a:t>move</a:t>
            </a:r>
            <a:r>
              <a:rPr sz="1800" spc="20" dirty="0">
                <a:cs typeface="Arial"/>
              </a:rPr>
              <a:t> </a:t>
            </a:r>
            <a:r>
              <a:rPr sz="1800" dirty="0">
                <a:cs typeface="Arial"/>
              </a:rPr>
              <a:t>us</a:t>
            </a:r>
            <a:r>
              <a:rPr sz="1800" spc="15" dirty="0">
                <a:cs typeface="Arial"/>
              </a:rPr>
              <a:t> </a:t>
            </a:r>
            <a:r>
              <a:rPr sz="1800" spc="105" dirty="0">
                <a:cs typeface="Arial"/>
              </a:rPr>
              <a:t>to</a:t>
            </a:r>
            <a:r>
              <a:rPr sz="1800" spc="20" dirty="0">
                <a:cs typeface="Arial"/>
              </a:rPr>
              <a:t> </a:t>
            </a:r>
            <a:r>
              <a:rPr sz="1800" spc="-50" dirty="0">
                <a:cs typeface="Arial"/>
              </a:rPr>
              <a:t>a </a:t>
            </a:r>
            <a:r>
              <a:rPr sz="1800" spc="75" dirty="0">
                <a:cs typeface="Arial"/>
              </a:rPr>
              <a:t>better</a:t>
            </a:r>
            <a:r>
              <a:rPr sz="1800" spc="-15" dirty="0">
                <a:cs typeface="Arial"/>
              </a:rPr>
              <a:t> </a:t>
            </a:r>
            <a:r>
              <a:rPr sz="1800" spc="-10" dirty="0">
                <a:cs typeface="Arial"/>
              </a:rPr>
              <a:t>state.</a:t>
            </a:r>
            <a:endParaRPr sz="1800" dirty="0">
              <a:cs typeface="Arial"/>
            </a:endParaRPr>
          </a:p>
          <a:p>
            <a:pPr marL="379095" marR="130810" indent="-367030" algn="just">
              <a:lnSpc>
                <a:spcPct val="114599"/>
              </a:lnSpc>
              <a:buChar char="●"/>
              <a:tabLst>
                <a:tab pos="379730" algn="l"/>
              </a:tabLst>
            </a:pPr>
            <a:r>
              <a:rPr sz="1800" dirty="0">
                <a:cs typeface="Arial"/>
              </a:rPr>
              <a:t>The</a:t>
            </a:r>
            <a:r>
              <a:rPr sz="1800" spc="65" dirty="0">
                <a:cs typeface="Arial"/>
              </a:rPr>
              <a:t> </a:t>
            </a:r>
            <a:r>
              <a:rPr sz="1800" spc="70" dirty="0">
                <a:cs typeface="Arial"/>
              </a:rPr>
              <a:t>ultimate</a:t>
            </a:r>
            <a:r>
              <a:rPr sz="1800" spc="65" dirty="0">
                <a:cs typeface="Arial"/>
              </a:rPr>
              <a:t> </a:t>
            </a:r>
            <a:r>
              <a:rPr sz="1800" spc="70" dirty="0">
                <a:cs typeface="Arial"/>
              </a:rPr>
              <a:t>“better</a:t>
            </a:r>
            <a:r>
              <a:rPr sz="1800" spc="65" dirty="0">
                <a:cs typeface="Arial"/>
              </a:rPr>
              <a:t> </a:t>
            </a:r>
            <a:r>
              <a:rPr sz="1800" dirty="0">
                <a:cs typeface="Arial"/>
              </a:rPr>
              <a:t>state”</a:t>
            </a:r>
            <a:r>
              <a:rPr sz="1800" spc="65" dirty="0">
                <a:cs typeface="Arial"/>
              </a:rPr>
              <a:t> </a:t>
            </a:r>
            <a:r>
              <a:rPr sz="1800" dirty="0">
                <a:cs typeface="Arial"/>
              </a:rPr>
              <a:t>is</a:t>
            </a:r>
            <a:r>
              <a:rPr sz="1800" spc="65" dirty="0">
                <a:cs typeface="Arial"/>
              </a:rPr>
              <a:t> </a:t>
            </a:r>
            <a:r>
              <a:rPr sz="1800" spc="105" dirty="0">
                <a:cs typeface="Arial"/>
              </a:rPr>
              <a:t>to</a:t>
            </a:r>
            <a:r>
              <a:rPr sz="1800" spc="65" dirty="0">
                <a:cs typeface="Arial"/>
              </a:rPr>
              <a:t> </a:t>
            </a:r>
            <a:r>
              <a:rPr sz="1800" dirty="0">
                <a:cs typeface="Arial"/>
              </a:rPr>
              <a:t>reduce</a:t>
            </a:r>
            <a:r>
              <a:rPr sz="1800" spc="70" dirty="0">
                <a:cs typeface="Arial"/>
              </a:rPr>
              <a:t> </a:t>
            </a:r>
            <a:r>
              <a:rPr sz="1800" dirty="0">
                <a:cs typeface="Arial"/>
              </a:rPr>
              <a:t>global</a:t>
            </a:r>
            <a:r>
              <a:rPr sz="1800" spc="55" dirty="0">
                <a:cs typeface="Arial"/>
              </a:rPr>
              <a:t> </a:t>
            </a:r>
            <a:r>
              <a:rPr sz="1800" dirty="0">
                <a:cs typeface="Arial"/>
              </a:rPr>
              <a:t>references</a:t>
            </a:r>
            <a:r>
              <a:rPr sz="1800" spc="70" dirty="0">
                <a:cs typeface="Arial"/>
              </a:rPr>
              <a:t> </a:t>
            </a:r>
            <a:r>
              <a:rPr sz="1800" spc="105" dirty="0">
                <a:cs typeface="Arial"/>
              </a:rPr>
              <a:t>to</a:t>
            </a:r>
            <a:r>
              <a:rPr sz="1800" spc="65" dirty="0">
                <a:cs typeface="Arial"/>
              </a:rPr>
              <a:t> </a:t>
            </a:r>
            <a:r>
              <a:rPr sz="1800" spc="75" dirty="0">
                <a:cs typeface="Arial"/>
              </a:rPr>
              <a:t>the</a:t>
            </a:r>
            <a:r>
              <a:rPr sz="1800" spc="65" dirty="0">
                <a:cs typeface="Arial"/>
              </a:rPr>
              <a:t> </a:t>
            </a:r>
            <a:r>
              <a:rPr sz="1800" spc="-10" dirty="0">
                <a:cs typeface="Arial"/>
              </a:rPr>
              <a:t>singleton </a:t>
            </a:r>
            <a:r>
              <a:rPr sz="1800" spc="105" dirty="0">
                <a:cs typeface="Arial"/>
              </a:rPr>
              <a:t>to</a:t>
            </a:r>
            <a:r>
              <a:rPr sz="1800" spc="-5" dirty="0">
                <a:cs typeface="Arial"/>
              </a:rPr>
              <a:t> </a:t>
            </a:r>
            <a:r>
              <a:rPr sz="1800" spc="75" dirty="0">
                <a:cs typeface="Arial"/>
              </a:rPr>
              <a:t>the</a:t>
            </a:r>
            <a:r>
              <a:rPr sz="1800" dirty="0">
                <a:cs typeface="Arial"/>
              </a:rPr>
              <a:t> </a:t>
            </a:r>
            <a:r>
              <a:rPr sz="1800" spc="90" dirty="0">
                <a:cs typeface="Arial"/>
              </a:rPr>
              <a:t>point</a:t>
            </a:r>
            <a:r>
              <a:rPr sz="1800" dirty="0">
                <a:cs typeface="Arial"/>
              </a:rPr>
              <a:t> </a:t>
            </a:r>
            <a:r>
              <a:rPr sz="1800" spc="90" dirty="0">
                <a:cs typeface="Arial"/>
              </a:rPr>
              <a:t>that</a:t>
            </a:r>
            <a:r>
              <a:rPr sz="1800" dirty="0">
                <a:cs typeface="Arial"/>
              </a:rPr>
              <a:t> </a:t>
            </a:r>
            <a:r>
              <a:rPr sz="1800" spc="90" dirty="0">
                <a:cs typeface="Arial"/>
              </a:rPr>
              <a:t>it</a:t>
            </a:r>
            <a:r>
              <a:rPr sz="1800" dirty="0">
                <a:cs typeface="Arial"/>
              </a:rPr>
              <a:t> can</a:t>
            </a:r>
            <a:r>
              <a:rPr sz="1800" spc="-5" dirty="0">
                <a:cs typeface="Arial"/>
              </a:rPr>
              <a:t> </a:t>
            </a:r>
            <a:r>
              <a:rPr sz="1800" spc="55" dirty="0">
                <a:cs typeface="Arial"/>
              </a:rPr>
              <a:t>just</a:t>
            </a:r>
            <a:r>
              <a:rPr sz="1800" dirty="0">
                <a:cs typeface="Arial"/>
              </a:rPr>
              <a:t> become a </a:t>
            </a:r>
            <a:r>
              <a:rPr sz="1800" spc="85" dirty="0">
                <a:cs typeface="Arial"/>
              </a:rPr>
              <a:t>normal</a:t>
            </a:r>
            <a:r>
              <a:rPr sz="1800" spc="-5" dirty="0">
                <a:cs typeface="Arial"/>
              </a:rPr>
              <a:t> </a:t>
            </a:r>
            <a:r>
              <a:rPr sz="1800" spc="-10" dirty="0">
                <a:cs typeface="Arial"/>
              </a:rPr>
              <a:t>class.</a:t>
            </a:r>
            <a:endParaRPr sz="1800" dirty="0">
              <a:cs typeface="Arial"/>
            </a:endParaRPr>
          </a:p>
        </p:txBody>
      </p:sp>
      <p:sp>
        <p:nvSpPr>
          <p:cNvPr id="5" name="TextBox 4">
            <a:extLst>
              <a:ext uri="{FF2B5EF4-FFF2-40B4-BE49-F238E27FC236}">
                <a16:creationId xmlns:a16="http://schemas.microsoft.com/office/drawing/2014/main" id="{07771020-E6BF-48B8-9996-5BB3FA8865DC}"/>
              </a:ext>
            </a:extLst>
          </p:cNvPr>
          <p:cNvSpPr txBox="1"/>
          <p:nvPr/>
        </p:nvSpPr>
        <p:spPr>
          <a:xfrm>
            <a:off x="685800" y="0"/>
            <a:ext cx="51054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Introduce Static Setter</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0850" y="730905"/>
            <a:ext cx="8242300" cy="3728720"/>
          </a:xfrm>
          <a:prstGeom prst="rect">
            <a:avLst/>
          </a:prstGeom>
        </p:spPr>
        <p:txBody>
          <a:bodyPr vert="horz" wrap="square" lIns="0" tIns="12700" rIns="0" bIns="0" rtlCol="0">
            <a:spAutoFit/>
          </a:bodyPr>
          <a:lstStyle/>
          <a:p>
            <a:pPr marL="12700">
              <a:lnSpc>
                <a:spcPct val="100000"/>
              </a:lnSpc>
              <a:spcBef>
                <a:spcPts val="100"/>
              </a:spcBef>
            </a:pPr>
            <a:r>
              <a:rPr sz="1800" dirty="0">
                <a:cs typeface="Arial"/>
              </a:rPr>
              <a:t>To</a:t>
            </a:r>
            <a:r>
              <a:rPr sz="1800" spc="20" dirty="0">
                <a:cs typeface="Arial"/>
              </a:rPr>
              <a:t> </a:t>
            </a:r>
            <a:r>
              <a:rPr sz="1800" spc="60" dirty="0">
                <a:cs typeface="Arial"/>
              </a:rPr>
              <a:t>Introduce</a:t>
            </a:r>
            <a:r>
              <a:rPr sz="1800" spc="25" dirty="0">
                <a:cs typeface="Arial"/>
              </a:rPr>
              <a:t> </a:t>
            </a:r>
            <a:r>
              <a:rPr sz="1800" dirty="0">
                <a:cs typeface="Arial"/>
              </a:rPr>
              <a:t>Static</a:t>
            </a:r>
            <a:r>
              <a:rPr sz="1800" spc="25" dirty="0">
                <a:cs typeface="Arial"/>
              </a:rPr>
              <a:t> </a:t>
            </a:r>
            <a:r>
              <a:rPr sz="1800" dirty="0">
                <a:cs typeface="Arial"/>
              </a:rPr>
              <a:t>Setter,</a:t>
            </a:r>
            <a:r>
              <a:rPr sz="1800" spc="20" dirty="0">
                <a:cs typeface="Arial"/>
              </a:rPr>
              <a:t> </a:t>
            </a:r>
            <a:r>
              <a:rPr sz="1800" spc="70" dirty="0">
                <a:cs typeface="Arial"/>
              </a:rPr>
              <a:t>follow</a:t>
            </a:r>
            <a:r>
              <a:rPr sz="1800" spc="20" dirty="0">
                <a:cs typeface="Arial"/>
              </a:rPr>
              <a:t> </a:t>
            </a:r>
            <a:r>
              <a:rPr sz="1800" dirty="0">
                <a:cs typeface="Arial"/>
              </a:rPr>
              <a:t>these</a:t>
            </a:r>
            <a:r>
              <a:rPr sz="1800" spc="25" dirty="0">
                <a:cs typeface="Arial"/>
              </a:rPr>
              <a:t> </a:t>
            </a:r>
            <a:r>
              <a:rPr sz="1800" spc="-10" dirty="0">
                <a:cs typeface="Arial"/>
              </a:rPr>
              <a:t>steps:</a:t>
            </a:r>
            <a:endParaRPr sz="1800" dirty="0">
              <a:cs typeface="Arial"/>
            </a:endParaRPr>
          </a:p>
          <a:p>
            <a:pPr marL="12700" marR="153670">
              <a:lnSpc>
                <a:spcPct val="114599"/>
              </a:lnSpc>
              <a:spcBef>
                <a:spcPts val="1575"/>
              </a:spcBef>
              <a:buAutoNum type="arabicPeriod"/>
              <a:tabLst>
                <a:tab pos="263525" algn="l"/>
              </a:tabLst>
            </a:pPr>
            <a:r>
              <a:rPr lang="en-US" sz="1800" dirty="0">
                <a:cs typeface="Arial"/>
              </a:rPr>
              <a:t> </a:t>
            </a:r>
            <a:r>
              <a:rPr sz="1800" dirty="0">
                <a:cs typeface="Arial"/>
              </a:rPr>
              <a:t>Decrease </a:t>
            </a:r>
            <a:r>
              <a:rPr sz="1800" spc="75" dirty="0">
                <a:cs typeface="Arial"/>
              </a:rPr>
              <a:t>the</a:t>
            </a:r>
            <a:r>
              <a:rPr sz="1800" dirty="0">
                <a:cs typeface="Arial"/>
              </a:rPr>
              <a:t> </a:t>
            </a:r>
            <a:r>
              <a:rPr sz="1800" spc="70" dirty="0">
                <a:cs typeface="Arial"/>
              </a:rPr>
              <a:t>protection</a:t>
            </a:r>
            <a:r>
              <a:rPr sz="1800" spc="-5" dirty="0">
                <a:cs typeface="Arial"/>
              </a:rPr>
              <a:t> </a:t>
            </a:r>
            <a:r>
              <a:rPr sz="1800" spc="90" dirty="0">
                <a:cs typeface="Arial"/>
              </a:rPr>
              <a:t>of</a:t>
            </a:r>
            <a:r>
              <a:rPr sz="1800" spc="-5" dirty="0">
                <a:cs typeface="Arial"/>
              </a:rPr>
              <a:t> </a:t>
            </a:r>
            <a:r>
              <a:rPr sz="1800" spc="75" dirty="0">
                <a:cs typeface="Arial"/>
              </a:rPr>
              <a:t>the</a:t>
            </a:r>
            <a:r>
              <a:rPr sz="1800" dirty="0">
                <a:cs typeface="Arial"/>
              </a:rPr>
              <a:t> </a:t>
            </a:r>
            <a:r>
              <a:rPr sz="1800" spc="60" dirty="0">
                <a:cs typeface="Arial"/>
              </a:rPr>
              <a:t>constructor</a:t>
            </a:r>
            <a:r>
              <a:rPr sz="1800" spc="5" dirty="0">
                <a:cs typeface="Arial"/>
              </a:rPr>
              <a:t> </a:t>
            </a:r>
            <a:r>
              <a:rPr sz="1800" dirty="0">
                <a:cs typeface="Arial"/>
              </a:rPr>
              <a:t>so </a:t>
            </a:r>
            <a:r>
              <a:rPr sz="1800" spc="90" dirty="0">
                <a:cs typeface="Arial"/>
              </a:rPr>
              <a:t>that</a:t>
            </a:r>
            <a:r>
              <a:rPr sz="1800" dirty="0">
                <a:cs typeface="Arial"/>
              </a:rPr>
              <a:t> </a:t>
            </a:r>
            <a:r>
              <a:rPr sz="1800" spc="55" dirty="0">
                <a:cs typeface="Arial"/>
              </a:rPr>
              <a:t>you</a:t>
            </a:r>
            <a:r>
              <a:rPr sz="1800" spc="-5" dirty="0">
                <a:cs typeface="Arial"/>
              </a:rPr>
              <a:t> </a:t>
            </a:r>
            <a:r>
              <a:rPr sz="1800" dirty="0">
                <a:cs typeface="Arial"/>
              </a:rPr>
              <a:t>can</a:t>
            </a:r>
            <a:r>
              <a:rPr sz="1800" spc="-5" dirty="0">
                <a:cs typeface="Arial"/>
              </a:rPr>
              <a:t> </a:t>
            </a:r>
            <a:r>
              <a:rPr sz="1800" dirty="0">
                <a:cs typeface="Arial"/>
              </a:rPr>
              <a:t>make a</a:t>
            </a:r>
            <a:r>
              <a:rPr sz="1800" spc="5" dirty="0">
                <a:cs typeface="Arial"/>
              </a:rPr>
              <a:t> </a:t>
            </a:r>
            <a:r>
              <a:rPr sz="1800" spc="-10" dirty="0">
                <a:cs typeface="Arial"/>
              </a:rPr>
              <a:t>fakeby </a:t>
            </a:r>
            <a:r>
              <a:rPr sz="1800" dirty="0">
                <a:cs typeface="Arial"/>
              </a:rPr>
              <a:t>subclassing</a:t>
            </a:r>
            <a:r>
              <a:rPr sz="1800" spc="45" dirty="0">
                <a:cs typeface="Arial"/>
              </a:rPr>
              <a:t> </a:t>
            </a:r>
            <a:r>
              <a:rPr sz="1800" spc="75" dirty="0">
                <a:cs typeface="Arial"/>
              </a:rPr>
              <a:t>the</a:t>
            </a:r>
            <a:r>
              <a:rPr sz="1800" spc="55" dirty="0">
                <a:cs typeface="Arial"/>
              </a:rPr>
              <a:t> </a:t>
            </a:r>
            <a:r>
              <a:rPr sz="1800" spc="-10" dirty="0">
                <a:cs typeface="Arial"/>
              </a:rPr>
              <a:t>singleton.</a:t>
            </a:r>
            <a:endParaRPr sz="1800" dirty="0">
              <a:cs typeface="Arial"/>
            </a:endParaRPr>
          </a:p>
          <a:p>
            <a:pPr marL="12700" marR="715645">
              <a:lnSpc>
                <a:spcPct val="114599"/>
              </a:lnSpc>
              <a:spcBef>
                <a:spcPts val="1575"/>
              </a:spcBef>
              <a:buAutoNum type="arabicPeriod"/>
              <a:tabLst>
                <a:tab pos="263525" algn="l"/>
              </a:tabLst>
            </a:pPr>
            <a:r>
              <a:rPr lang="en-US" sz="1800" dirty="0">
                <a:cs typeface="Arial"/>
              </a:rPr>
              <a:t> </a:t>
            </a:r>
            <a:r>
              <a:rPr sz="1800" dirty="0">
                <a:cs typeface="Arial"/>
              </a:rPr>
              <a:t>Add</a:t>
            </a:r>
            <a:r>
              <a:rPr sz="1800" spc="25" dirty="0">
                <a:cs typeface="Arial"/>
              </a:rPr>
              <a:t> </a:t>
            </a:r>
            <a:r>
              <a:rPr sz="1800" dirty="0">
                <a:cs typeface="Arial"/>
              </a:rPr>
              <a:t>a</a:t>
            </a:r>
            <a:r>
              <a:rPr sz="1800" spc="35" dirty="0">
                <a:cs typeface="Arial"/>
              </a:rPr>
              <a:t> </a:t>
            </a:r>
            <a:r>
              <a:rPr sz="1800" dirty="0">
                <a:cs typeface="Arial"/>
              </a:rPr>
              <a:t>static</a:t>
            </a:r>
            <a:r>
              <a:rPr sz="1800" spc="35" dirty="0">
                <a:cs typeface="Arial"/>
              </a:rPr>
              <a:t> </a:t>
            </a:r>
            <a:r>
              <a:rPr sz="1800" spc="55" dirty="0">
                <a:cs typeface="Arial"/>
              </a:rPr>
              <a:t>setter</a:t>
            </a:r>
            <a:r>
              <a:rPr sz="1800" spc="35" dirty="0">
                <a:cs typeface="Arial"/>
              </a:rPr>
              <a:t> </a:t>
            </a:r>
            <a:r>
              <a:rPr sz="1800" spc="105" dirty="0">
                <a:cs typeface="Arial"/>
              </a:rPr>
              <a:t>to</a:t>
            </a:r>
            <a:r>
              <a:rPr sz="1800" spc="35" dirty="0">
                <a:cs typeface="Arial"/>
              </a:rPr>
              <a:t> </a:t>
            </a:r>
            <a:r>
              <a:rPr sz="1800" spc="75" dirty="0">
                <a:cs typeface="Arial"/>
              </a:rPr>
              <a:t>the</a:t>
            </a:r>
            <a:r>
              <a:rPr sz="1800" spc="35" dirty="0">
                <a:cs typeface="Arial"/>
              </a:rPr>
              <a:t> </a:t>
            </a:r>
            <a:r>
              <a:rPr sz="1800" dirty="0">
                <a:cs typeface="Arial"/>
              </a:rPr>
              <a:t>singleton</a:t>
            </a:r>
            <a:r>
              <a:rPr sz="1800" spc="30" dirty="0">
                <a:cs typeface="Arial"/>
              </a:rPr>
              <a:t> </a:t>
            </a:r>
            <a:r>
              <a:rPr sz="1800" spc="-20" dirty="0">
                <a:cs typeface="Arial"/>
              </a:rPr>
              <a:t>class.</a:t>
            </a:r>
            <a:r>
              <a:rPr sz="1800" spc="35" dirty="0">
                <a:cs typeface="Arial"/>
              </a:rPr>
              <a:t> </a:t>
            </a:r>
            <a:r>
              <a:rPr sz="1800" dirty="0">
                <a:cs typeface="Arial"/>
              </a:rPr>
              <a:t>The</a:t>
            </a:r>
            <a:r>
              <a:rPr sz="1800" spc="35" dirty="0">
                <a:cs typeface="Arial"/>
              </a:rPr>
              <a:t> </a:t>
            </a:r>
            <a:r>
              <a:rPr sz="1800" spc="55" dirty="0">
                <a:cs typeface="Arial"/>
              </a:rPr>
              <a:t>setter</a:t>
            </a:r>
            <a:r>
              <a:rPr sz="1800" spc="35" dirty="0">
                <a:cs typeface="Arial"/>
              </a:rPr>
              <a:t> </a:t>
            </a:r>
            <a:r>
              <a:rPr sz="1800" spc="55" dirty="0">
                <a:cs typeface="Arial"/>
              </a:rPr>
              <a:t>should</a:t>
            </a:r>
            <a:r>
              <a:rPr sz="1800" spc="30" dirty="0">
                <a:cs typeface="Arial"/>
              </a:rPr>
              <a:t> </a:t>
            </a:r>
            <a:r>
              <a:rPr sz="1800" dirty="0">
                <a:cs typeface="Arial"/>
              </a:rPr>
              <a:t>accept</a:t>
            </a:r>
            <a:r>
              <a:rPr sz="1800" spc="35" dirty="0">
                <a:cs typeface="Arial"/>
              </a:rPr>
              <a:t> </a:t>
            </a:r>
            <a:r>
              <a:rPr sz="1800" spc="-50" dirty="0">
                <a:cs typeface="Arial"/>
              </a:rPr>
              <a:t>a </a:t>
            </a:r>
            <a:r>
              <a:rPr sz="1800" dirty="0">
                <a:cs typeface="Arial"/>
              </a:rPr>
              <a:t>reference</a:t>
            </a:r>
            <a:r>
              <a:rPr sz="1800" spc="100" dirty="0">
                <a:cs typeface="Arial"/>
              </a:rPr>
              <a:t> </a:t>
            </a:r>
            <a:r>
              <a:rPr sz="1800" spc="105" dirty="0">
                <a:cs typeface="Arial"/>
              </a:rPr>
              <a:t>to</a:t>
            </a:r>
            <a:r>
              <a:rPr sz="1800" spc="100" dirty="0">
                <a:cs typeface="Arial"/>
              </a:rPr>
              <a:t> </a:t>
            </a:r>
            <a:r>
              <a:rPr sz="1800" spc="75" dirty="0">
                <a:cs typeface="Arial"/>
              </a:rPr>
              <a:t>the</a:t>
            </a:r>
            <a:r>
              <a:rPr sz="1800" spc="100" dirty="0">
                <a:cs typeface="Arial"/>
              </a:rPr>
              <a:t> </a:t>
            </a:r>
            <a:r>
              <a:rPr sz="1800" dirty="0">
                <a:cs typeface="Arial"/>
              </a:rPr>
              <a:t>singleton</a:t>
            </a:r>
            <a:r>
              <a:rPr sz="1800" spc="95" dirty="0">
                <a:cs typeface="Arial"/>
              </a:rPr>
              <a:t> </a:t>
            </a:r>
            <a:r>
              <a:rPr sz="1800" spc="-20" dirty="0">
                <a:cs typeface="Arial"/>
              </a:rPr>
              <a:t>class.</a:t>
            </a:r>
            <a:r>
              <a:rPr sz="1800" spc="100" dirty="0">
                <a:cs typeface="Arial"/>
              </a:rPr>
              <a:t> </a:t>
            </a:r>
            <a:r>
              <a:rPr sz="1800" dirty="0">
                <a:cs typeface="Arial"/>
              </a:rPr>
              <a:t>Make</a:t>
            </a:r>
            <a:r>
              <a:rPr sz="1800" spc="100" dirty="0">
                <a:cs typeface="Arial"/>
              </a:rPr>
              <a:t> </a:t>
            </a:r>
            <a:r>
              <a:rPr sz="1800" dirty="0">
                <a:cs typeface="Arial"/>
              </a:rPr>
              <a:t>sure</a:t>
            </a:r>
            <a:r>
              <a:rPr sz="1800" spc="100" dirty="0">
                <a:cs typeface="Arial"/>
              </a:rPr>
              <a:t> </a:t>
            </a:r>
            <a:r>
              <a:rPr sz="1800" spc="90" dirty="0">
                <a:cs typeface="Arial"/>
              </a:rPr>
              <a:t>that</a:t>
            </a:r>
            <a:r>
              <a:rPr sz="1800" spc="100" dirty="0">
                <a:cs typeface="Arial"/>
              </a:rPr>
              <a:t> </a:t>
            </a:r>
            <a:r>
              <a:rPr sz="1800" spc="75" dirty="0">
                <a:cs typeface="Arial"/>
              </a:rPr>
              <a:t>the</a:t>
            </a:r>
            <a:r>
              <a:rPr sz="1800" spc="100" dirty="0">
                <a:cs typeface="Arial"/>
              </a:rPr>
              <a:t> </a:t>
            </a:r>
            <a:r>
              <a:rPr sz="1800" spc="55" dirty="0">
                <a:cs typeface="Arial"/>
              </a:rPr>
              <a:t>setter</a:t>
            </a:r>
            <a:r>
              <a:rPr sz="1800" spc="100" dirty="0">
                <a:cs typeface="Arial"/>
              </a:rPr>
              <a:t> </a:t>
            </a:r>
            <a:r>
              <a:rPr sz="1800" dirty="0">
                <a:cs typeface="Arial"/>
              </a:rPr>
              <a:t>destroys</a:t>
            </a:r>
            <a:r>
              <a:rPr sz="1800" spc="100" dirty="0">
                <a:cs typeface="Arial"/>
              </a:rPr>
              <a:t> </a:t>
            </a:r>
            <a:r>
              <a:rPr sz="1800" spc="50" dirty="0">
                <a:cs typeface="Arial"/>
              </a:rPr>
              <a:t>the </a:t>
            </a:r>
            <a:r>
              <a:rPr sz="1800" dirty="0">
                <a:cs typeface="Arial"/>
              </a:rPr>
              <a:t>singleton</a:t>
            </a:r>
            <a:r>
              <a:rPr sz="1800" spc="65" dirty="0">
                <a:cs typeface="Arial"/>
              </a:rPr>
              <a:t> </a:t>
            </a:r>
            <a:r>
              <a:rPr sz="1800" dirty="0">
                <a:cs typeface="Arial"/>
              </a:rPr>
              <a:t>instance</a:t>
            </a:r>
            <a:r>
              <a:rPr sz="1800" spc="70" dirty="0">
                <a:cs typeface="Arial"/>
              </a:rPr>
              <a:t> properly</a:t>
            </a:r>
            <a:r>
              <a:rPr sz="1800" spc="65" dirty="0">
                <a:cs typeface="Arial"/>
              </a:rPr>
              <a:t> before</a:t>
            </a:r>
            <a:r>
              <a:rPr sz="1800" spc="75" dirty="0">
                <a:cs typeface="Arial"/>
              </a:rPr>
              <a:t> </a:t>
            </a:r>
            <a:r>
              <a:rPr sz="1800" spc="45" dirty="0">
                <a:cs typeface="Arial"/>
              </a:rPr>
              <a:t>setting</a:t>
            </a:r>
            <a:r>
              <a:rPr sz="1800" spc="65" dirty="0">
                <a:cs typeface="Arial"/>
              </a:rPr>
              <a:t> </a:t>
            </a:r>
            <a:r>
              <a:rPr sz="1800" spc="75" dirty="0">
                <a:cs typeface="Arial"/>
              </a:rPr>
              <a:t>the</a:t>
            </a:r>
            <a:r>
              <a:rPr sz="1800" spc="70" dirty="0">
                <a:cs typeface="Arial"/>
              </a:rPr>
              <a:t> </a:t>
            </a:r>
            <a:r>
              <a:rPr sz="1800" spc="60" dirty="0">
                <a:cs typeface="Arial"/>
              </a:rPr>
              <a:t>new</a:t>
            </a:r>
            <a:r>
              <a:rPr sz="1800" spc="65" dirty="0">
                <a:cs typeface="Arial"/>
              </a:rPr>
              <a:t> </a:t>
            </a:r>
            <a:r>
              <a:rPr sz="1800" spc="-10" dirty="0">
                <a:cs typeface="Arial"/>
              </a:rPr>
              <a:t>object.</a:t>
            </a:r>
            <a:endParaRPr sz="1800" dirty="0">
              <a:cs typeface="Arial"/>
            </a:endParaRPr>
          </a:p>
          <a:p>
            <a:pPr marL="12700" marR="5080">
              <a:lnSpc>
                <a:spcPct val="114599"/>
              </a:lnSpc>
              <a:spcBef>
                <a:spcPts val="1570"/>
              </a:spcBef>
              <a:buAutoNum type="arabicPeriod"/>
              <a:tabLst>
                <a:tab pos="263525" algn="l"/>
              </a:tabLst>
            </a:pPr>
            <a:r>
              <a:rPr lang="en-US" sz="1800" spc="50" dirty="0">
                <a:cs typeface="Arial"/>
              </a:rPr>
              <a:t> </a:t>
            </a:r>
            <a:r>
              <a:rPr sz="1800" spc="50" dirty="0">
                <a:cs typeface="Arial"/>
              </a:rPr>
              <a:t>If</a:t>
            </a:r>
            <a:r>
              <a:rPr sz="1800" spc="10" dirty="0">
                <a:cs typeface="Arial"/>
              </a:rPr>
              <a:t> </a:t>
            </a:r>
            <a:r>
              <a:rPr sz="1800" spc="55" dirty="0">
                <a:cs typeface="Arial"/>
              </a:rPr>
              <a:t>you</a:t>
            </a:r>
            <a:r>
              <a:rPr sz="1800" spc="15" dirty="0">
                <a:cs typeface="Arial"/>
              </a:rPr>
              <a:t> </a:t>
            </a:r>
            <a:r>
              <a:rPr sz="1800" dirty="0">
                <a:cs typeface="Arial"/>
              </a:rPr>
              <a:t>need</a:t>
            </a:r>
            <a:r>
              <a:rPr sz="1800" spc="15" dirty="0">
                <a:cs typeface="Arial"/>
              </a:rPr>
              <a:t> </a:t>
            </a:r>
            <a:r>
              <a:rPr sz="1800" spc="-25" dirty="0">
                <a:cs typeface="Arial"/>
              </a:rPr>
              <a:t>access</a:t>
            </a:r>
            <a:r>
              <a:rPr sz="1800" spc="20" dirty="0">
                <a:cs typeface="Arial"/>
              </a:rPr>
              <a:t> </a:t>
            </a:r>
            <a:r>
              <a:rPr sz="1800" spc="105" dirty="0">
                <a:cs typeface="Arial"/>
              </a:rPr>
              <a:t>to</a:t>
            </a:r>
            <a:r>
              <a:rPr sz="1800" spc="20" dirty="0">
                <a:cs typeface="Arial"/>
              </a:rPr>
              <a:t> </a:t>
            </a:r>
            <a:r>
              <a:rPr sz="1800" spc="50" dirty="0">
                <a:cs typeface="Arial"/>
              </a:rPr>
              <a:t>private</a:t>
            </a:r>
            <a:r>
              <a:rPr sz="1800" spc="20" dirty="0">
                <a:cs typeface="Arial"/>
              </a:rPr>
              <a:t> </a:t>
            </a:r>
            <a:r>
              <a:rPr sz="1800" spc="100" dirty="0">
                <a:cs typeface="Arial"/>
              </a:rPr>
              <a:t>or</a:t>
            </a:r>
            <a:r>
              <a:rPr sz="1800" spc="20" dirty="0">
                <a:cs typeface="Arial"/>
              </a:rPr>
              <a:t> </a:t>
            </a:r>
            <a:r>
              <a:rPr sz="1800" spc="65" dirty="0">
                <a:cs typeface="Arial"/>
              </a:rPr>
              <a:t>protected</a:t>
            </a:r>
            <a:r>
              <a:rPr sz="1800" spc="15" dirty="0">
                <a:cs typeface="Arial"/>
              </a:rPr>
              <a:t> </a:t>
            </a:r>
            <a:r>
              <a:rPr sz="1800" spc="70" dirty="0">
                <a:cs typeface="Arial"/>
              </a:rPr>
              <a:t>methods</a:t>
            </a:r>
            <a:r>
              <a:rPr sz="1800" spc="20" dirty="0">
                <a:cs typeface="Arial"/>
              </a:rPr>
              <a:t> </a:t>
            </a:r>
            <a:r>
              <a:rPr sz="1800" spc="70" dirty="0">
                <a:cs typeface="Arial"/>
              </a:rPr>
              <a:t>in</a:t>
            </a:r>
            <a:r>
              <a:rPr sz="1800" spc="15" dirty="0">
                <a:cs typeface="Arial"/>
              </a:rPr>
              <a:t> </a:t>
            </a:r>
            <a:r>
              <a:rPr sz="1800" spc="75" dirty="0">
                <a:cs typeface="Arial"/>
              </a:rPr>
              <a:t>the</a:t>
            </a:r>
            <a:r>
              <a:rPr sz="1800" spc="20" dirty="0">
                <a:cs typeface="Arial"/>
              </a:rPr>
              <a:t> </a:t>
            </a:r>
            <a:r>
              <a:rPr sz="1800" dirty="0">
                <a:cs typeface="Arial"/>
              </a:rPr>
              <a:t>singleton</a:t>
            </a:r>
            <a:r>
              <a:rPr sz="1800" spc="15" dirty="0">
                <a:cs typeface="Arial"/>
              </a:rPr>
              <a:t> </a:t>
            </a:r>
            <a:r>
              <a:rPr sz="1800" spc="105" dirty="0">
                <a:cs typeface="Arial"/>
              </a:rPr>
              <a:t>to</a:t>
            </a:r>
            <a:r>
              <a:rPr sz="1800" spc="20" dirty="0">
                <a:cs typeface="Arial"/>
              </a:rPr>
              <a:t> </a:t>
            </a:r>
            <a:r>
              <a:rPr sz="1800" dirty="0">
                <a:cs typeface="Arial"/>
              </a:rPr>
              <a:t>set</a:t>
            </a:r>
            <a:r>
              <a:rPr sz="1800" spc="20" dirty="0">
                <a:cs typeface="Arial"/>
              </a:rPr>
              <a:t> </a:t>
            </a:r>
            <a:r>
              <a:rPr sz="1800" spc="65" dirty="0">
                <a:cs typeface="Arial"/>
              </a:rPr>
              <a:t>it </a:t>
            </a:r>
            <a:r>
              <a:rPr sz="1800" spc="95" dirty="0">
                <a:cs typeface="Arial"/>
              </a:rPr>
              <a:t>up</a:t>
            </a:r>
            <a:r>
              <a:rPr sz="1800" spc="85" dirty="0">
                <a:cs typeface="Arial"/>
              </a:rPr>
              <a:t> </a:t>
            </a:r>
            <a:r>
              <a:rPr sz="1800" spc="70" dirty="0">
                <a:cs typeface="Arial"/>
              </a:rPr>
              <a:t>properly</a:t>
            </a:r>
            <a:r>
              <a:rPr sz="1800" spc="90" dirty="0">
                <a:cs typeface="Arial"/>
              </a:rPr>
              <a:t> </a:t>
            </a:r>
            <a:r>
              <a:rPr sz="1800" spc="100" dirty="0">
                <a:cs typeface="Arial"/>
              </a:rPr>
              <a:t>for</a:t>
            </a:r>
            <a:r>
              <a:rPr sz="1800" spc="95" dirty="0">
                <a:cs typeface="Arial"/>
              </a:rPr>
              <a:t> </a:t>
            </a:r>
            <a:r>
              <a:rPr sz="1800" dirty="0">
                <a:cs typeface="Arial"/>
              </a:rPr>
              <a:t>testing,</a:t>
            </a:r>
            <a:r>
              <a:rPr sz="1800" spc="95" dirty="0">
                <a:cs typeface="Arial"/>
              </a:rPr>
              <a:t> </a:t>
            </a:r>
            <a:r>
              <a:rPr sz="1800" dirty="0">
                <a:cs typeface="Arial"/>
              </a:rPr>
              <a:t>consider</a:t>
            </a:r>
            <a:r>
              <a:rPr sz="1800" spc="90" dirty="0">
                <a:cs typeface="Arial"/>
              </a:rPr>
              <a:t> </a:t>
            </a:r>
            <a:r>
              <a:rPr sz="1800" dirty="0">
                <a:cs typeface="Arial"/>
              </a:rPr>
              <a:t>subclassing</a:t>
            </a:r>
            <a:r>
              <a:rPr sz="1800" spc="90" dirty="0">
                <a:cs typeface="Arial"/>
              </a:rPr>
              <a:t> it</a:t>
            </a:r>
            <a:r>
              <a:rPr sz="1800" spc="95" dirty="0">
                <a:cs typeface="Arial"/>
              </a:rPr>
              <a:t> </a:t>
            </a:r>
            <a:r>
              <a:rPr sz="1800" spc="100" dirty="0">
                <a:cs typeface="Arial"/>
              </a:rPr>
              <a:t>or</a:t>
            </a:r>
            <a:r>
              <a:rPr sz="1800" spc="95" dirty="0">
                <a:cs typeface="Arial"/>
              </a:rPr>
              <a:t> </a:t>
            </a:r>
            <a:r>
              <a:rPr sz="1800" spc="50" dirty="0">
                <a:cs typeface="Arial"/>
              </a:rPr>
              <a:t>extracting</a:t>
            </a:r>
            <a:r>
              <a:rPr sz="1800" spc="85" dirty="0">
                <a:cs typeface="Arial"/>
              </a:rPr>
              <a:t> </a:t>
            </a:r>
            <a:r>
              <a:rPr sz="1800" dirty="0">
                <a:cs typeface="Arial"/>
              </a:rPr>
              <a:t>an</a:t>
            </a:r>
            <a:r>
              <a:rPr sz="1800" spc="90" dirty="0">
                <a:cs typeface="Arial"/>
              </a:rPr>
              <a:t> </a:t>
            </a:r>
            <a:r>
              <a:rPr sz="1800" dirty="0">
                <a:cs typeface="Arial"/>
              </a:rPr>
              <a:t>interface</a:t>
            </a:r>
            <a:r>
              <a:rPr sz="1800" spc="95" dirty="0">
                <a:cs typeface="Arial"/>
              </a:rPr>
              <a:t> </a:t>
            </a:r>
            <a:r>
              <a:rPr sz="1800" spc="35" dirty="0">
                <a:cs typeface="Arial"/>
              </a:rPr>
              <a:t>and </a:t>
            </a:r>
            <a:r>
              <a:rPr sz="1800" dirty="0">
                <a:cs typeface="Arial"/>
              </a:rPr>
              <a:t>making</a:t>
            </a:r>
            <a:r>
              <a:rPr sz="1800" spc="85" dirty="0">
                <a:cs typeface="Arial"/>
              </a:rPr>
              <a:t> </a:t>
            </a:r>
            <a:r>
              <a:rPr sz="1800" spc="75" dirty="0">
                <a:cs typeface="Arial"/>
              </a:rPr>
              <a:t>the</a:t>
            </a:r>
            <a:r>
              <a:rPr sz="1800" spc="95" dirty="0">
                <a:cs typeface="Arial"/>
              </a:rPr>
              <a:t> </a:t>
            </a:r>
            <a:r>
              <a:rPr sz="1800" dirty="0">
                <a:cs typeface="Arial"/>
              </a:rPr>
              <a:t>singleton</a:t>
            </a:r>
            <a:r>
              <a:rPr sz="1800" spc="85" dirty="0">
                <a:cs typeface="Arial"/>
              </a:rPr>
              <a:t> </a:t>
            </a:r>
            <a:r>
              <a:rPr sz="1800" spc="80" dirty="0">
                <a:cs typeface="Arial"/>
              </a:rPr>
              <a:t>hold</a:t>
            </a:r>
            <a:r>
              <a:rPr sz="1800" spc="90" dirty="0">
                <a:cs typeface="Arial"/>
              </a:rPr>
              <a:t> </a:t>
            </a:r>
            <a:r>
              <a:rPr sz="1800" dirty="0">
                <a:cs typeface="Arial"/>
              </a:rPr>
              <a:t>its</a:t>
            </a:r>
            <a:r>
              <a:rPr sz="1800" spc="90" dirty="0">
                <a:cs typeface="Arial"/>
              </a:rPr>
              <a:t> </a:t>
            </a:r>
            <a:r>
              <a:rPr sz="1800" dirty="0">
                <a:cs typeface="Arial"/>
              </a:rPr>
              <a:t>instance</a:t>
            </a:r>
            <a:r>
              <a:rPr sz="1800" spc="95" dirty="0">
                <a:cs typeface="Arial"/>
              </a:rPr>
              <a:t> </a:t>
            </a:r>
            <a:r>
              <a:rPr sz="1800" dirty="0">
                <a:cs typeface="Arial"/>
              </a:rPr>
              <a:t>as</a:t>
            </a:r>
            <a:r>
              <a:rPr sz="1800" spc="95" dirty="0">
                <a:cs typeface="Arial"/>
              </a:rPr>
              <a:t> </a:t>
            </a:r>
            <a:r>
              <a:rPr sz="1800" dirty="0">
                <a:cs typeface="Arial"/>
              </a:rPr>
              <a:t>reference</a:t>
            </a:r>
            <a:r>
              <a:rPr sz="1800" spc="95" dirty="0">
                <a:cs typeface="Arial"/>
              </a:rPr>
              <a:t> </a:t>
            </a:r>
            <a:r>
              <a:rPr sz="1800" dirty="0">
                <a:cs typeface="Arial"/>
              </a:rPr>
              <a:t>whose</a:t>
            </a:r>
            <a:r>
              <a:rPr sz="1800" spc="90" dirty="0">
                <a:cs typeface="Arial"/>
              </a:rPr>
              <a:t> </a:t>
            </a:r>
            <a:r>
              <a:rPr sz="1800" spc="55" dirty="0">
                <a:cs typeface="Arial"/>
              </a:rPr>
              <a:t>type</a:t>
            </a:r>
            <a:r>
              <a:rPr sz="1800" spc="95" dirty="0">
                <a:cs typeface="Arial"/>
              </a:rPr>
              <a:t> </a:t>
            </a:r>
            <a:r>
              <a:rPr sz="1800" dirty="0">
                <a:cs typeface="Arial"/>
              </a:rPr>
              <a:t>is</a:t>
            </a:r>
            <a:r>
              <a:rPr sz="1800" spc="95" dirty="0">
                <a:cs typeface="Arial"/>
              </a:rPr>
              <a:t> </a:t>
            </a:r>
            <a:r>
              <a:rPr sz="1800" spc="75" dirty="0">
                <a:cs typeface="Arial"/>
              </a:rPr>
              <a:t>the</a:t>
            </a:r>
            <a:r>
              <a:rPr sz="1800" spc="95" dirty="0">
                <a:cs typeface="Arial"/>
              </a:rPr>
              <a:t> </a:t>
            </a:r>
            <a:r>
              <a:rPr sz="1800" spc="55" dirty="0">
                <a:cs typeface="Arial"/>
              </a:rPr>
              <a:t>type</a:t>
            </a:r>
            <a:r>
              <a:rPr sz="1800" spc="90" dirty="0">
                <a:cs typeface="Arial"/>
              </a:rPr>
              <a:t> </a:t>
            </a:r>
            <a:r>
              <a:rPr sz="1800" spc="65" dirty="0">
                <a:cs typeface="Arial"/>
              </a:rPr>
              <a:t>of </a:t>
            </a:r>
            <a:r>
              <a:rPr sz="1800" spc="75" dirty="0">
                <a:cs typeface="Arial"/>
              </a:rPr>
              <a:t>the</a:t>
            </a:r>
            <a:r>
              <a:rPr sz="1800" spc="-30" dirty="0">
                <a:cs typeface="Arial"/>
              </a:rPr>
              <a:t> </a:t>
            </a:r>
            <a:r>
              <a:rPr sz="1800" spc="-10" dirty="0">
                <a:cs typeface="Arial"/>
              </a:rPr>
              <a:t>interface.</a:t>
            </a:r>
            <a:endParaRPr sz="1800" dirty="0">
              <a:cs typeface="Arial"/>
            </a:endParaRPr>
          </a:p>
        </p:txBody>
      </p:sp>
      <p:sp>
        <p:nvSpPr>
          <p:cNvPr id="5" name="TextBox 4">
            <a:extLst>
              <a:ext uri="{FF2B5EF4-FFF2-40B4-BE49-F238E27FC236}">
                <a16:creationId xmlns:a16="http://schemas.microsoft.com/office/drawing/2014/main" id="{EC3423D0-7547-43A6-A8E3-77E12AFDBB9B}"/>
              </a:ext>
            </a:extLst>
          </p:cNvPr>
          <p:cNvSpPr txBox="1"/>
          <p:nvPr/>
        </p:nvSpPr>
        <p:spPr>
          <a:xfrm>
            <a:off x="838200" y="84574"/>
            <a:ext cx="5334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Introduce Static Setter</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4725" y="1330206"/>
            <a:ext cx="8259445" cy="2311402"/>
          </a:xfrm>
          <a:prstGeom prst="rect">
            <a:avLst/>
          </a:prstGeom>
        </p:spPr>
        <p:txBody>
          <a:bodyPr vert="horz" wrap="square" lIns="0" tIns="12700" rIns="0" bIns="0" rtlCol="0">
            <a:spAutoFit/>
          </a:bodyPr>
          <a:lstStyle/>
          <a:p>
            <a:pPr marL="12700">
              <a:lnSpc>
                <a:spcPct val="100000"/>
              </a:lnSpc>
              <a:spcBef>
                <a:spcPts val="100"/>
              </a:spcBef>
            </a:pPr>
            <a:r>
              <a:rPr sz="2000" dirty="0">
                <a:cs typeface="Arial"/>
              </a:rPr>
              <a:t>To</a:t>
            </a:r>
            <a:r>
              <a:rPr sz="2000" spc="20" dirty="0">
                <a:cs typeface="Arial"/>
              </a:rPr>
              <a:t> </a:t>
            </a:r>
            <a:r>
              <a:rPr sz="2000" dirty="0">
                <a:cs typeface="Arial"/>
              </a:rPr>
              <a:t>use</a:t>
            </a:r>
            <a:r>
              <a:rPr sz="2000" spc="25" dirty="0">
                <a:cs typeface="Arial"/>
              </a:rPr>
              <a:t> </a:t>
            </a:r>
            <a:r>
              <a:rPr sz="2000" dirty="0">
                <a:cs typeface="Arial"/>
              </a:rPr>
              <a:t>Link</a:t>
            </a:r>
            <a:r>
              <a:rPr sz="2000" spc="20" dirty="0">
                <a:cs typeface="Arial"/>
              </a:rPr>
              <a:t> </a:t>
            </a:r>
            <a:r>
              <a:rPr sz="2000" spc="45" dirty="0">
                <a:cs typeface="Arial"/>
              </a:rPr>
              <a:t>Substitution,</a:t>
            </a:r>
            <a:r>
              <a:rPr sz="2000" spc="25" dirty="0">
                <a:cs typeface="Arial"/>
              </a:rPr>
              <a:t> </a:t>
            </a:r>
            <a:r>
              <a:rPr sz="2000" spc="70" dirty="0">
                <a:cs typeface="Arial"/>
              </a:rPr>
              <a:t>follow</a:t>
            </a:r>
            <a:r>
              <a:rPr sz="2000" spc="20" dirty="0">
                <a:cs typeface="Arial"/>
              </a:rPr>
              <a:t> </a:t>
            </a:r>
            <a:r>
              <a:rPr sz="2000" dirty="0">
                <a:cs typeface="Arial"/>
              </a:rPr>
              <a:t>these</a:t>
            </a:r>
            <a:r>
              <a:rPr sz="2000" spc="25" dirty="0">
                <a:cs typeface="Arial"/>
              </a:rPr>
              <a:t> </a:t>
            </a:r>
            <a:r>
              <a:rPr sz="2000" spc="-10" dirty="0">
                <a:cs typeface="Arial"/>
              </a:rPr>
              <a:t>steps:</a:t>
            </a:r>
            <a:endParaRPr sz="2000" dirty="0">
              <a:cs typeface="Arial"/>
            </a:endParaRPr>
          </a:p>
          <a:p>
            <a:pPr marL="262890" indent="-250825">
              <a:lnSpc>
                <a:spcPct val="100000"/>
              </a:lnSpc>
              <a:spcBef>
                <a:spcPts val="1889"/>
              </a:spcBef>
              <a:buAutoNum type="arabicPeriod"/>
              <a:tabLst>
                <a:tab pos="263525" algn="l"/>
              </a:tabLst>
            </a:pPr>
            <a:r>
              <a:rPr sz="2000" spc="55" dirty="0">
                <a:cs typeface="Arial"/>
              </a:rPr>
              <a:t>Identify</a:t>
            </a:r>
            <a:r>
              <a:rPr sz="2000" spc="-35" dirty="0">
                <a:cs typeface="Arial"/>
              </a:rPr>
              <a:t> </a:t>
            </a:r>
            <a:r>
              <a:rPr sz="2000" spc="75" dirty="0">
                <a:cs typeface="Arial"/>
              </a:rPr>
              <a:t>the</a:t>
            </a:r>
            <a:r>
              <a:rPr sz="2000" spc="-25" dirty="0">
                <a:cs typeface="Arial"/>
              </a:rPr>
              <a:t> </a:t>
            </a:r>
            <a:r>
              <a:rPr sz="2000" spc="55" dirty="0">
                <a:cs typeface="Arial"/>
              </a:rPr>
              <a:t>functions</a:t>
            </a:r>
            <a:r>
              <a:rPr sz="2000" spc="-30" dirty="0">
                <a:cs typeface="Arial"/>
              </a:rPr>
              <a:t> </a:t>
            </a:r>
            <a:r>
              <a:rPr sz="2000" spc="100" dirty="0">
                <a:cs typeface="Arial"/>
              </a:rPr>
              <a:t>or</a:t>
            </a:r>
            <a:r>
              <a:rPr sz="2000" spc="-25" dirty="0">
                <a:cs typeface="Arial"/>
              </a:rPr>
              <a:t> </a:t>
            </a:r>
            <a:r>
              <a:rPr sz="2000" spc="-20" dirty="0">
                <a:cs typeface="Arial"/>
              </a:rPr>
              <a:t>classes</a:t>
            </a:r>
            <a:r>
              <a:rPr sz="2000" spc="-30" dirty="0">
                <a:cs typeface="Arial"/>
              </a:rPr>
              <a:t> </a:t>
            </a:r>
            <a:r>
              <a:rPr sz="2000" spc="90" dirty="0">
                <a:cs typeface="Arial"/>
              </a:rPr>
              <a:t>that</a:t>
            </a:r>
            <a:r>
              <a:rPr sz="2000" spc="-25" dirty="0">
                <a:cs typeface="Arial"/>
              </a:rPr>
              <a:t> </a:t>
            </a:r>
            <a:r>
              <a:rPr sz="2000" spc="55" dirty="0">
                <a:cs typeface="Arial"/>
              </a:rPr>
              <a:t>you</a:t>
            </a:r>
            <a:r>
              <a:rPr sz="2000" spc="-35" dirty="0">
                <a:cs typeface="Arial"/>
              </a:rPr>
              <a:t> </a:t>
            </a:r>
            <a:r>
              <a:rPr sz="2000" spc="75" dirty="0">
                <a:cs typeface="Arial"/>
              </a:rPr>
              <a:t>want</a:t>
            </a:r>
            <a:r>
              <a:rPr sz="2000" spc="-25" dirty="0">
                <a:cs typeface="Arial"/>
              </a:rPr>
              <a:t> </a:t>
            </a:r>
            <a:r>
              <a:rPr sz="2000" spc="105" dirty="0">
                <a:cs typeface="Arial"/>
              </a:rPr>
              <a:t>to</a:t>
            </a:r>
            <a:r>
              <a:rPr sz="2000" spc="-30" dirty="0">
                <a:cs typeface="Arial"/>
              </a:rPr>
              <a:t> </a:t>
            </a:r>
            <a:r>
              <a:rPr sz="2000" spc="-10" dirty="0">
                <a:cs typeface="Arial"/>
              </a:rPr>
              <a:t>fake.</a:t>
            </a:r>
            <a:endParaRPr sz="2000" dirty="0">
              <a:cs typeface="Arial"/>
            </a:endParaRPr>
          </a:p>
          <a:p>
            <a:pPr marL="262890" indent="-250825">
              <a:lnSpc>
                <a:spcPct val="100000"/>
              </a:lnSpc>
              <a:spcBef>
                <a:spcPts val="1889"/>
              </a:spcBef>
              <a:buAutoNum type="arabicPeriod"/>
              <a:tabLst>
                <a:tab pos="263525" algn="l"/>
              </a:tabLst>
            </a:pPr>
            <a:r>
              <a:rPr sz="2000" dirty="0">
                <a:cs typeface="Arial"/>
              </a:rPr>
              <a:t>Produce</a:t>
            </a:r>
            <a:r>
              <a:rPr sz="2000" spc="35" dirty="0">
                <a:cs typeface="Arial"/>
              </a:rPr>
              <a:t> </a:t>
            </a:r>
            <a:r>
              <a:rPr sz="2000" spc="50" dirty="0">
                <a:cs typeface="Arial"/>
              </a:rPr>
              <a:t>alternative</a:t>
            </a:r>
            <a:r>
              <a:rPr sz="2000" spc="40" dirty="0">
                <a:cs typeface="Arial"/>
              </a:rPr>
              <a:t> </a:t>
            </a:r>
            <a:r>
              <a:rPr sz="2000" spc="60" dirty="0">
                <a:cs typeface="Arial"/>
              </a:rPr>
              <a:t>definitions</a:t>
            </a:r>
            <a:r>
              <a:rPr sz="2000" spc="40" dirty="0">
                <a:cs typeface="Arial"/>
              </a:rPr>
              <a:t> </a:t>
            </a:r>
            <a:r>
              <a:rPr sz="2000" spc="100" dirty="0">
                <a:cs typeface="Arial"/>
              </a:rPr>
              <a:t>for</a:t>
            </a:r>
            <a:r>
              <a:rPr sz="2000" spc="40" dirty="0">
                <a:cs typeface="Arial"/>
              </a:rPr>
              <a:t> </a:t>
            </a:r>
            <a:r>
              <a:rPr sz="2000" spc="50" dirty="0">
                <a:cs typeface="Arial"/>
              </a:rPr>
              <a:t>them.</a:t>
            </a:r>
            <a:endParaRPr sz="2000" dirty="0">
              <a:cs typeface="Arial"/>
            </a:endParaRPr>
          </a:p>
          <a:p>
            <a:pPr marL="12700" marR="5080">
              <a:lnSpc>
                <a:spcPct val="114599"/>
              </a:lnSpc>
              <a:spcBef>
                <a:spcPts val="1575"/>
              </a:spcBef>
              <a:buAutoNum type="arabicPeriod"/>
              <a:tabLst>
                <a:tab pos="263525" algn="l"/>
              </a:tabLst>
            </a:pPr>
            <a:r>
              <a:rPr lang="en-US" sz="2000" dirty="0">
                <a:cs typeface="Arial"/>
              </a:rPr>
              <a:t> </a:t>
            </a:r>
            <a:r>
              <a:rPr sz="2000" dirty="0">
                <a:cs typeface="Arial"/>
              </a:rPr>
              <a:t>Adjust</a:t>
            </a:r>
            <a:r>
              <a:rPr sz="2000" spc="15" dirty="0">
                <a:cs typeface="Arial"/>
              </a:rPr>
              <a:t> </a:t>
            </a:r>
            <a:r>
              <a:rPr sz="2000" spc="75" dirty="0">
                <a:cs typeface="Arial"/>
              </a:rPr>
              <a:t>your</a:t>
            </a:r>
            <a:r>
              <a:rPr sz="2000" spc="15" dirty="0">
                <a:cs typeface="Arial"/>
              </a:rPr>
              <a:t> </a:t>
            </a:r>
            <a:r>
              <a:rPr sz="2000" spc="75" dirty="0">
                <a:cs typeface="Arial"/>
              </a:rPr>
              <a:t>build</a:t>
            </a:r>
            <a:r>
              <a:rPr sz="2000" spc="10" dirty="0">
                <a:cs typeface="Arial"/>
              </a:rPr>
              <a:t> </a:t>
            </a:r>
            <a:r>
              <a:rPr sz="2000" dirty="0">
                <a:cs typeface="Arial"/>
              </a:rPr>
              <a:t>so</a:t>
            </a:r>
            <a:r>
              <a:rPr sz="2000" spc="15" dirty="0">
                <a:cs typeface="Arial"/>
              </a:rPr>
              <a:t> </a:t>
            </a:r>
            <a:r>
              <a:rPr sz="2000" spc="90" dirty="0">
                <a:cs typeface="Arial"/>
              </a:rPr>
              <a:t>that</a:t>
            </a:r>
            <a:r>
              <a:rPr sz="2000" spc="15" dirty="0">
                <a:cs typeface="Arial"/>
              </a:rPr>
              <a:t> </a:t>
            </a:r>
            <a:r>
              <a:rPr sz="2000" spc="75" dirty="0">
                <a:cs typeface="Arial"/>
              </a:rPr>
              <a:t>the</a:t>
            </a:r>
            <a:r>
              <a:rPr sz="2000" spc="20" dirty="0">
                <a:cs typeface="Arial"/>
              </a:rPr>
              <a:t> </a:t>
            </a:r>
            <a:r>
              <a:rPr sz="2000" spc="50" dirty="0">
                <a:cs typeface="Arial"/>
              </a:rPr>
              <a:t>alternative</a:t>
            </a:r>
            <a:r>
              <a:rPr sz="2000" spc="15" dirty="0">
                <a:cs typeface="Arial"/>
              </a:rPr>
              <a:t> </a:t>
            </a:r>
            <a:r>
              <a:rPr sz="2000" spc="60" dirty="0">
                <a:cs typeface="Arial"/>
              </a:rPr>
              <a:t>definitions</a:t>
            </a:r>
            <a:r>
              <a:rPr sz="2000" spc="15" dirty="0">
                <a:cs typeface="Arial"/>
              </a:rPr>
              <a:t> </a:t>
            </a:r>
            <a:r>
              <a:rPr sz="2000" dirty="0">
                <a:cs typeface="Arial"/>
              </a:rPr>
              <a:t>are</a:t>
            </a:r>
            <a:r>
              <a:rPr sz="2000" spc="15" dirty="0">
                <a:cs typeface="Arial"/>
              </a:rPr>
              <a:t> </a:t>
            </a:r>
            <a:r>
              <a:rPr sz="2000" spc="50" dirty="0">
                <a:cs typeface="Arial"/>
              </a:rPr>
              <a:t>included</a:t>
            </a:r>
            <a:r>
              <a:rPr sz="2000" spc="10" dirty="0">
                <a:cs typeface="Arial"/>
              </a:rPr>
              <a:t> </a:t>
            </a:r>
            <a:r>
              <a:rPr sz="2000" spc="65" dirty="0">
                <a:cs typeface="Arial"/>
              </a:rPr>
              <a:t>ratherthan </a:t>
            </a:r>
            <a:r>
              <a:rPr sz="2000" spc="75" dirty="0">
                <a:cs typeface="Arial"/>
              </a:rPr>
              <a:t>the</a:t>
            </a:r>
            <a:r>
              <a:rPr sz="2000" spc="-15" dirty="0">
                <a:cs typeface="Arial"/>
              </a:rPr>
              <a:t> </a:t>
            </a:r>
            <a:r>
              <a:rPr sz="2000" spc="75" dirty="0">
                <a:cs typeface="Arial"/>
              </a:rPr>
              <a:t>production</a:t>
            </a:r>
            <a:r>
              <a:rPr sz="2000" spc="-25" dirty="0">
                <a:cs typeface="Arial"/>
              </a:rPr>
              <a:t> </a:t>
            </a:r>
            <a:r>
              <a:rPr sz="2000" spc="-10" dirty="0">
                <a:cs typeface="Arial"/>
              </a:rPr>
              <a:t>versions.</a:t>
            </a:r>
            <a:endParaRPr sz="2000" dirty="0">
              <a:cs typeface="Arial"/>
            </a:endParaRPr>
          </a:p>
        </p:txBody>
      </p:sp>
      <p:sp>
        <p:nvSpPr>
          <p:cNvPr id="5" name="TextBox 4">
            <a:extLst>
              <a:ext uri="{FF2B5EF4-FFF2-40B4-BE49-F238E27FC236}">
                <a16:creationId xmlns:a16="http://schemas.microsoft.com/office/drawing/2014/main" id="{87E9C49F-EFDE-4FEF-A343-4FFED83907F0}"/>
              </a:ext>
            </a:extLst>
          </p:cNvPr>
          <p:cNvSpPr txBox="1"/>
          <p:nvPr/>
        </p:nvSpPr>
        <p:spPr>
          <a:xfrm>
            <a:off x="685800" y="571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Link Substitution</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8600" y="971550"/>
            <a:ext cx="8354059" cy="3642995"/>
          </a:xfrm>
          <a:prstGeom prst="rect">
            <a:avLst/>
          </a:prstGeom>
        </p:spPr>
        <p:txBody>
          <a:bodyPr vert="horz" wrap="square" lIns="0" tIns="12700" rIns="0" bIns="0" rtlCol="0">
            <a:spAutoFit/>
          </a:bodyPr>
          <a:lstStyle/>
          <a:p>
            <a:pPr marL="12700">
              <a:lnSpc>
                <a:spcPct val="100000"/>
              </a:lnSpc>
              <a:spcBef>
                <a:spcPts val="100"/>
              </a:spcBef>
            </a:pPr>
            <a:r>
              <a:rPr sz="1800" dirty="0">
                <a:cs typeface="Arial"/>
              </a:rPr>
              <a:t>To</a:t>
            </a:r>
            <a:r>
              <a:rPr sz="1800" spc="175" dirty="0">
                <a:cs typeface="Arial"/>
              </a:rPr>
              <a:t> </a:t>
            </a:r>
            <a:r>
              <a:rPr sz="1800" dirty="0">
                <a:cs typeface="Arial"/>
              </a:rPr>
              <a:t>Parameterize</a:t>
            </a:r>
            <a:r>
              <a:rPr sz="1800" spc="180" dirty="0">
                <a:cs typeface="Arial"/>
              </a:rPr>
              <a:t> </a:t>
            </a:r>
            <a:r>
              <a:rPr sz="1800" dirty="0">
                <a:cs typeface="Arial"/>
              </a:rPr>
              <a:t>Constructor,</a:t>
            </a:r>
            <a:r>
              <a:rPr sz="1800" spc="180" dirty="0">
                <a:cs typeface="Arial"/>
              </a:rPr>
              <a:t> </a:t>
            </a:r>
            <a:r>
              <a:rPr sz="1800" spc="70" dirty="0">
                <a:cs typeface="Arial"/>
              </a:rPr>
              <a:t>follow</a:t>
            </a:r>
            <a:r>
              <a:rPr sz="1800" spc="170" dirty="0">
                <a:cs typeface="Arial"/>
              </a:rPr>
              <a:t> </a:t>
            </a:r>
            <a:r>
              <a:rPr sz="1800" dirty="0">
                <a:cs typeface="Arial"/>
              </a:rPr>
              <a:t>these</a:t>
            </a:r>
            <a:r>
              <a:rPr sz="1800" spc="180" dirty="0">
                <a:cs typeface="Arial"/>
              </a:rPr>
              <a:t> </a:t>
            </a:r>
            <a:r>
              <a:rPr sz="1800" spc="-10" dirty="0">
                <a:cs typeface="Arial"/>
              </a:rPr>
              <a:t>steps:</a:t>
            </a:r>
            <a:endParaRPr sz="1800" dirty="0">
              <a:cs typeface="Arial"/>
            </a:endParaRPr>
          </a:p>
          <a:p>
            <a:pPr marL="469900" indent="-420370" algn="just">
              <a:lnSpc>
                <a:spcPct val="100000"/>
              </a:lnSpc>
              <a:spcBef>
                <a:spcPts val="1889"/>
              </a:spcBef>
              <a:buAutoNum type="arabicPeriod"/>
              <a:tabLst>
                <a:tab pos="469900" algn="l"/>
              </a:tabLst>
            </a:pPr>
            <a:r>
              <a:rPr sz="1800" spc="55" dirty="0">
                <a:cs typeface="Arial"/>
              </a:rPr>
              <a:t>Identify</a:t>
            </a:r>
            <a:r>
              <a:rPr sz="1800" spc="-5" dirty="0">
                <a:cs typeface="Arial"/>
              </a:rPr>
              <a:t> </a:t>
            </a:r>
            <a:r>
              <a:rPr sz="1800" spc="75" dirty="0">
                <a:cs typeface="Arial"/>
              </a:rPr>
              <a:t>the</a:t>
            </a:r>
            <a:r>
              <a:rPr sz="1800" spc="5" dirty="0">
                <a:cs typeface="Arial"/>
              </a:rPr>
              <a:t> </a:t>
            </a:r>
            <a:r>
              <a:rPr sz="1800" spc="60" dirty="0">
                <a:cs typeface="Arial"/>
              </a:rPr>
              <a:t>constructor</a:t>
            </a:r>
            <a:r>
              <a:rPr sz="1800" spc="5" dirty="0">
                <a:cs typeface="Arial"/>
              </a:rPr>
              <a:t> </a:t>
            </a:r>
            <a:r>
              <a:rPr sz="1800" spc="105" dirty="0">
                <a:cs typeface="Arial"/>
              </a:rPr>
              <a:t>to</a:t>
            </a:r>
            <a:r>
              <a:rPr sz="1800" dirty="0">
                <a:cs typeface="Arial"/>
              </a:rPr>
              <a:t> </a:t>
            </a:r>
            <a:r>
              <a:rPr sz="1800" spc="50" dirty="0">
                <a:cs typeface="Arial"/>
              </a:rPr>
              <a:t>parameterize</a:t>
            </a:r>
            <a:r>
              <a:rPr sz="1800" spc="5" dirty="0">
                <a:cs typeface="Arial"/>
              </a:rPr>
              <a:t> </a:t>
            </a:r>
            <a:r>
              <a:rPr sz="1800" spc="60" dirty="0">
                <a:cs typeface="Arial"/>
              </a:rPr>
              <a:t>and</a:t>
            </a:r>
            <a:r>
              <a:rPr sz="1800" dirty="0">
                <a:cs typeface="Arial"/>
              </a:rPr>
              <a:t> make a</a:t>
            </a:r>
            <a:r>
              <a:rPr sz="1800" spc="5" dirty="0">
                <a:cs typeface="Arial"/>
              </a:rPr>
              <a:t> </a:t>
            </a:r>
            <a:r>
              <a:rPr sz="1800" dirty="0">
                <a:cs typeface="Arial"/>
              </a:rPr>
              <a:t>copy </a:t>
            </a:r>
            <a:r>
              <a:rPr sz="1800" spc="90" dirty="0">
                <a:cs typeface="Arial"/>
              </a:rPr>
              <a:t>of</a:t>
            </a:r>
            <a:r>
              <a:rPr sz="1800" spc="-5" dirty="0">
                <a:cs typeface="Arial"/>
              </a:rPr>
              <a:t> </a:t>
            </a:r>
            <a:r>
              <a:rPr sz="1800" spc="25" dirty="0">
                <a:cs typeface="Arial"/>
              </a:rPr>
              <a:t>it.</a:t>
            </a:r>
            <a:endParaRPr sz="1800" dirty="0">
              <a:cs typeface="Arial"/>
            </a:endParaRPr>
          </a:p>
          <a:p>
            <a:pPr marL="469900" marR="5080" indent="-420370" algn="just">
              <a:lnSpc>
                <a:spcPct val="114599"/>
              </a:lnSpc>
              <a:buAutoNum type="arabicPeriod"/>
              <a:tabLst>
                <a:tab pos="469900" algn="l"/>
              </a:tabLst>
            </a:pPr>
            <a:r>
              <a:rPr sz="1800" dirty="0">
                <a:cs typeface="Arial"/>
              </a:rPr>
              <a:t>Add</a:t>
            </a:r>
            <a:r>
              <a:rPr sz="1800" spc="-10" dirty="0">
                <a:cs typeface="Arial"/>
              </a:rPr>
              <a:t> </a:t>
            </a:r>
            <a:r>
              <a:rPr sz="1800" dirty="0">
                <a:cs typeface="Arial"/>
              </a:rPr>
              <a:t>a </a:t>
            </a:r>
            <a:r>
              <a:rPr sz="1800" spc="70" dirty="0">
                <a:cs typeface="Arial"/>
              </a:rPr>
              <a:t>parameter</a:t>
            </a:r>
            <a:r>
              <a:rPr sz="1800" dirty="0">
                <a:cs typeface="Arial"/>
              </a:rPr>
              <a:t> </a:t>
            </a:r>
            <a:r>
              <a:rPr sz="1800" spc="105" dirty="0">
                <a:cs typeface="Arial"/>
              </a:rPr>
              <a:t>to</a:t>
            </a:r>
            <a:r>
              <a:rPr sz="1800" dirty="0">
                <a:cs typeface="Arial"/>
              </a:rPr>
              <a:t> </a:t>
            </a:r>
            <a:r>
              <a:rPr sz="1800" spc="75" dirty="0">
                <a:cs typeface="Arial"/>
              </a:rPr>
              <a:t>the</a:t>
            </a:r>
            <a:r>
              <a:rPr sz="1800" dirty="0">
                <a:cs typeface="Arial"/>
              </a:rPr>
              <a:t> </a:t>
            </a:r>
            <a:r>
              <a:rPr sz="1800" spc="60" dirty="0">
                <a:cs typeface="Arial"/>
              </a:rPr>
              <a:t>constructor</a:t>
            </a:r>
            <a:r>
              <a:rPr sz="1800" dirty="0">
                <a:cs typeface="Arial"/>
              </a:rPr>
              <a:t> </a:t>
            </a:r>
            <a:r>
              <a:rPr sz="1800" spc="100" dirty="0">
                <a:cs typeface="Arial"/>
              </a:rPr>
              <a:t>for</a:t>
            </a:r>
            <a:r>
              <a:rPr sz="1800" dirty="0">
                <a:cs typeface="Arial"/>
              </a:rPr>
              <a:t> </a:t>
            </a:r>
            <a:r>
              <a:rPr sz="1800" spc="75" dirty="0">
                <a:cs typeface="Arial"/>
              </a:rPr>
              <a:t>the</a:t>
            </a:r>
            <a:r>
              <a:rPr sz="1800" dirty="0">
                <a:cs typeface="Arial"/>
              </a:rPr>
              <a:t> </a:t>
            </a:r>
            <a:r>
              <a:rPr sz="1800" spc="50" dirty="0">
                <a:cs typeface="Arial"/>
              </a:rPr>
              <a:t>object</a:t>
            </a:r>
            <a:r>
              <a:rPr sz="1800" dirty="0">
                <a:cs typeface="Arial"/>
              </a:rPr>
              <a:t> whose </a:t>
            </a:r>
            <a:r>
              <a:rPr sz="1800" spc="50" dirty="0">
                <a:cs typeface="Arial"/>
              </a:rPr>
              <a:t>creation</a:t>
            </a:r>
            <a:r>
              <a:rPr sz="1800" spc="-5" dirty="0">
                <a:cs typeface="Arial"/>
              </a:rPr>
              <a:t> </a:t>
            </a:r>
            <a:r>
              <a:rPr sz="1800" spc="55" dirty="0">
                <a:cs typeface="Arial"/>
              </a:rPr>
              <a:t>you</a:t>
            </a:r>
            <a:r>
              <a:rPr sz="1800" spc="-5" dirty="0">
                <a:cs typeface="Arial"/>
              </a:rPr>
              <a:t> </a:t>
            </a:r>
            <a:r>
              <a:rPr sz="1800" spc="-25" dirty="0">
                <a:cs typeface="Arial"/>
              </a:rPr>
              <a:t>are </a:t>
            </a:r>
            <a:r>
              <a:rPr sz="1800" dirty="0">
                <a:cs typeface="Arial"/>
              </a:rPr>
              <a:t>going</a:t>
            </a:r>
            <a:r>
              <a:rPr sz="1800" spc="45" dirty="0">
                <a:cs typeface="Arial"/>
              </a:rPr>
              <a:t> </a:t>
            </a:r>
            <a:r>
              <a:rPr sz="1800" spc="105" dirty="0">
                <a:cs typeface="Arial"/>
              </a:rPr>
              <a:t>to</a:t>
            </a:r>
            <a:r>
              <a:rPr sz="1800" spc="55" dirty="0">
                <a:cs typeface="Arial"/>
              </a:rPr>
              <a:t> </a:t>
            </a:r>
            <a:r>
              <a:rPr sz="1800" dirty="0">
                <a:cs typeface="Arial"/>
              </a:rPr>
              <a:t>replace.</a:t>
            </a:r>
            <a:r>
              <a:rPr sz="1800" spc="50" dirty="0">
                <a:cs typeface="Arial"/>
              </a:rPr>
              <a:t> </a:t>
            </a:r>
            <a:r>
              <a:rPr sz="1800" dirty="0">
                <a:cs typeface="Arial"/>
              </a:rPr>
              <a:t>Remove</a:t>
            </a:r>
            <a:r>
              <a:rPr sz="1800" spc="55" dirty="0">
                <a:cs typeface="Arial"/>
              </a:rPr>
              <a:t> </a:t>
            </a:r>
            <a:r>
              <a:rPr sz="1800" spc="75" dirty="0">
                <a:cs typeface="Arial"/>
              </a:rPr>
              <a:t>the</a:t>
            </a:r>
            <a:r>
              <a:rPr sz="1800" spc="55" dirty="0">
                <a:cs typeface="Arial"/>
              </a:rPr>
              <a:t> </a:t>
            </a:r>
            <a:r>
              <a:rPr sz="1800" spc="50" dirty="0">
                <a:cs typeface="Arial"/>
              </a:rPr>
              <a:t>object creation </a:t>
            </a:r>
            <a:r>
              <a:rPr sz="1800" spc="60" dirty="0">
                <a:cs typeface="Arial"/>
              </a:rPr>
              <a:t>and</a:t>
            </a:r>
            <a:r>
              <a:rPr sz="1800" spc="45" dirty="0">
                <a:cs typeface="Arial"/>
              </a:rPr>
              <a:t> </a:t>
            </a:r>
            <a:r>
              <a:rPr sz="1800" spc="60" dirty="0">
                <a:cs typeface="Arial"/>
              </a:rPr>
              <a:t>add</a:t>
            </a:r>
            <a:r>
              <a:rPr sz="1800" spc="50" dirty="0">
                <a:cs typeface="Arial"/>
              </a:rPr>
              <a:t> </a:t>
            </a:r>
            <a:r>
              <a:rPr sz="1800" dirty="0">
                <a:cs typeface="Arial"/>
              </a:rPr>
              <a:t>an</a:t>
            </a:r>
            <a:r>
              <a:rPr sz="1800" spc="45" dirty="0">
                <a:cs typeface="Arial"/>
              </a:rPr>
              <a:t> </a:t>
            </a:r>
            <a:r>
              <a:rPr sz="1800" dirty="0">
                <a:cs typeface="Arial"/>
              </a:rPr>
              <a:t>assignment</a:t>
            </a:r>
            <a:r>
              <a:rPr sz="1800" spc="55" dirty="0">
                <a:cs typeface="Arial"/>
              </a:rPr>
              <a:t> </a:t>
            </a:r>
            <a:r>
              <a:rPr sz="1800" spc="90" dirty="0">
                <a:cs typeface="Arial"/>
              </a:rPr>
              <a:t>from </a:t>
            </a:r>
            <a:r>
              <a:rPr sz="1800" spc="75" dirty="0">
                <a:cs typeface="Arial"/>
              </a:rPr>
              <a:t>the</a:t>
            </a:r>
            <a:r>
              <a:rPr sz="1800" spc="35" dirty="0">
                <a:cs typeface="Arial"/>
              </a:rPr>
              <a:t> </a:t>
            </a:r>
            <a:r>
              <a:rPr sz="1800" spc="70" dirty="0">
                <a:cs typeface="Arial"/>
              </a:rPr>
              <a:t>parameter</a:t>
            </a:r>
            <a:r>
              <a:rPr sz="1800" spc="40" dirty="0">
                <a:cs typeface="Arial"/>
              </a:rPr>
              <a:t> </a:t>
            </a:r>
            <a:r>
              <a:rPr sz="1800" spc="105" dirty="0">
                <a:cs typeface="Arial"/>
              </a:rPr>
              <a:t>to</a:t>
            </a:r>
            <a:r>
              <a:rPr sz="1800" spc="35" dirty="0">
                <a:cs typeface="Arial"/>
              </a:rPr>
              <a:t> </a:t>
            </a:r>
            <a:r>
              <a:rPr sz="1800" spc="75" dirty="0">
                <a:cs typeface="Arial"/>
              </a:rPr>
              <a:t>the</a:t>
            </a:r>
            <a:r>
              <a:rPr sz="1800" spc="40" dirty="0">
                <a:cs typeface="Arial"/>
              </a:rPr>
              <a:t> </a:t>
            </a:r>
            <a:r>
              <a:rPr sz="1800" dirty="0">
                <a:cs typeface="Arial"/>
              </a:rPr>
              <a:t>instance</a:t>
            </a:r>
            <a:r>
              <a:rPr sz="1800" spc="35" dirty="0">
                <a:cs typeface="Arial"/>
              </a:rPr>
              <a:t> </a:t>
            </a:r>
            <a:r>
              <a:rPr sz="1800" dirty="0">
                <a:cs typeface="Arial"/>
              </a:rPr>
              <a:t>variable</a:t>
            </a:r>
            <a:r>
              <a:rPr sz="1800" spc="40" dirty="0">
                <a:cs typeface="Arial"/>
              </a:rPr>
              <a:t> </a:t>
            </a:r>
            <a:r>
              <a:rPr sz="1800" spc="100" dirty="0">
                <a:cs typeface="Arial"/>
              </a:rPr>
              <a:t>for</a:t>
            </a:r>
            <a:r>
              <a:rPr sz="1800" spc="35" dirty="0">
                <a:cs typeface="Arial"/>
              </a:rPr>
              <a:t> </a:t>
            </a:r>
            <a:r>
              <a:rPr sz="1800" spc="75" dirty="0">
                <a:cs typeface="Arial"/>
              </a:rPr>
              <a:t>the</a:t>
            </a:r>
            <a:r>
              <a:rPr sz="1800" spc="40" dirty="0">
                <a:cs typeface="Arial"/>
              </a:rPr>
              <a:t> </a:t>
            </a:r>
            <a:r>
              <a:rPr sz="1800" spc="-10" dirty="0">
                <a:cs typeface="Arial"/>
              </a:rPr>
              <a:t>object.</a:t>
            </a:r>
            <a:endParaRPr sz="1800" dirty="0">
              <a:cs typeface="Arial"/>
            </a:endParaRPr>
          </a:p>
          <a:p>
            <a:pPr marL="469900" marR="140970" indent="-420370">
              <a:lnSpc>
                <a:spcPct val="114599"/>
              </a:lnSpc>
              <a:buAutoNum type="arabicPeriod"/>
              <a:tabLst>
                <a:tab pos="469265" algn="l"/>
                <a:tab pos="469900" algn="l"/>
              </a:tabLst>
            </a:pPr>
            <a:r>
              <a:rPr sz="1800" spc="50" dirty="0">
                <a:cs typeface="Arial"/>
              </a:rPr>
              <a:t>If</a:t>
            </a:r>
            <a:r>
              <a:rPr sz="1800" spc="-15" dirty="0">
                <a:cs typeface="Arial"/>
              </a:rPr>
              <a:t> </a:t>
            </a:r>
            <a:r>
              <a:rPr sz="1800" spc="55" dirty="0">
                <a:cs typeface="Arial"/>
              </a:rPr>
              <a:t>you</a:t>
            </a:r>
            <a:r>
              <a:rPr sz="1800" spc="-15" dirty="0">
                <a:cs typeface="Arial"/>
              </a:rPr>
              <a:t> </a:t>
            </a:r>
            <a:r>
              <a:rPr sz="1800" dirty="0">
                <a:cs typeface="Arial"/>
              </a:rPr>
              <a:t>can</a:t>
            </a:r>
            <a:r>
              <a:rPr sz="1800" spc="-15" dirty="0">
                <a:cs typeface="Arial"/>
              </a:rPr>
              <a:t> </a:t>
            </a:r>
            <a:r>
              <a:rPr sz="1800" dirty="0">
                <a:cs typeface="Arial"/>
              </a:rPr>
              <a:t>call</a:t>
            </a:r>
            <a:r>
              <a:rPr sz="1800" spc="-15" dirty="0">
                <a:cs typeface="Arial"/>
              </a:rPr>
              <a:t> </a:t>
            </a:r>
            <a:r>
              <a:rPr sz="1800" dirty="0">
                <a:cs typeface="Arial"/>
              </a:rPr>
              <a:t>a</a:t>
            </a:r>
            <a:r>
              <a:rPr sz="1800" spc="-10" dirty="0">
                <a:cs typeface="Arial"/>
              </a:rPr>
              <a:t> </a:t>
            </a:r>
            <a:r>
              <a:rPr sz="1800" spc="60" dirty="0">
                <a:cs typeface="Arial"/>
              </a:rPr>
              <a:t>constructor</a:t>
            </a:r>
            <a:r>
              <a:rPr sz="1800" spc="-10" dirty="0">
                <a:cs typeface="Arial"/>
              </a:rPr>
              <a:t> </a:t>
            </a:r>
            <a:r>
              <a:rPr sz="1800" spc="114" dirty="0">
                <a:cs typeface="Arial"/>
              </a:rPr>
              <a:t>from</a:t>
            </a:r>
            <a:r>
              <a:rPr sz="1800" spc="-10" dirty="0">
                <a:cs typeface="Arial"/>
              </a:rPr>
              <a:t> </a:t>
            </a:r>
            <a:r>
              <a:rPr sz="1800" dirty="0">
                <a:cs typeface="Arial"/>
              </a:rPr>
              <a:t>a</a:t>
            </a:r>
            <a:r>
              <a:rPr sz="1800" spc="-10" dirty="0">
                <a:cs typeface="Arial"/>
              </a:rPr>
              <a:t> </a:t>
            </a:r>
            <a:r>
              <a:rPr sz="1800" spc="60" dirty="0">
                <a:cs typeface="Arial"/>
              </a:rPr>
              <a:t>constructor</a:t>
            </a:r>
            <a:r>
              <a:rPr sz="1800" spc="-10" dirty="0">
                <a:cs typeface="Arial"/>
              </a:rPr>
              <a:t> </a:t>
            </a:r>
            <a:r>
              <a:rPr sz="1800" spc="70" dirty="0">
                <a:cs typeface="Arial"/>
              </a:rPr>
              <a:t>in</a:t>
            </a:r>
            <a:r>
              <a:rPr sz="1800" spc="-15" dirty="0">
                <a:cs typeface="Arial"/>
              </a:rPr>
              <a:t> </a:t>
            </a:r>
            <a:r>
              <a:rPr sz="1800" spc="75" dirty="0">
                <a:cs typeface="Arial"/>
              </a:rPr>
              <a:t>your</a:t>
            </a:r>
            <a:r>
              <a:rPr sz="1800" spc="-10" dirty="0">
                <a:cs typeface="Arial"/>
              </a:rPr>
              <a:t> </a:t>
            </a:r>
            <a:r>
              <a:rPr sz="1800" dirty="0">
                <a:cs typeface="Arial"/>
              </a:rPr>
              <a:t>language,</a:t>
            </a:r>
            <a:r>
              <a:rPr sz="1800" spc="-10" dirty="0">
                <a:cs typeface="Arial"/>
              </a:rPr>
              <a:t> </a:t>
            </a:r>
            <a:r>
              <a:rPr sz="1800" spc="45" dirty="0">
                <a:cs typeface="Arial"/>
              </a:rPr>
              <a:t>remove </a:t>
            </a:r>
            <a:r>
              <a:rPr sz="1800" spc="75" dirty="0">
                <a:cs typeface="Arial"/>
              </a:rPr>
              <a:t>the</a:t>
            </a:r>
            <a:r>
              <a:rPr sz="1800" spc="-10" dirty="0">
                <a:cs typeface="Arial"/>
              </a:rPr>
              <a:t> </a:t>
            </a:r>
            <a:r>
              <a:rPr sz="1800" spc="65" dirty="0">
                <a:cs typeface="Arial"/>
              </a:rPr>
              <a:t>body</a:t>
            </a:r>
            <a:r>
              <a:rPr sz="1800" spc="-15" dirty="0">
                <a:cs typeface="Arial"/>
              </a:rPr>
              <a:t> </a:t>
            </a:r>
            <a:r>
              <a:rPr sz="1800" spc="90" dirty="0">
                <a:cs typeface="Arial"/>
              </a:rPr>
              <a:t>of</a:t>
            </a:r>
            <a:r>
              <a:rPr sz="1800" spc="-15" dirty="0">
                <a:cs typeface="Arial"/>
              </a:rPr>
              <a:t> </a:t>
            </a:r>
            <a:r>
              <a:rPr sz="1800" spc="75" dirty="0">
                <a:cs typeface="Arial"/>
              </a:rPr>
              <a:t>the</a:t>
            </a:r>
            <a:r>
              <a:rPr sz="1800" spc="-10" dirty="0">
                <a:cs typeface="Arial"/>
              </a:rPr>
              <a:t> </a:t>
            </a:r>
            <a:r>
              <a:rPr sz="1800" spc="75" dirty="0">
                <a:cs typeface="Arial"/>
              </a:rPr>
              <a:t>old</a:t>
            </a:r>
            <a:r>
              <a:rPr sz="1800" spc="-15" dirty="0">
                <a:cs typeface="Arial"/>
              </a:rPr>
              <a:t> </a:t>
            </a:r>
            <a:r>
              <a:rPr sz="1800" spc="60" dirty="0">
                <a:cs typeface="Arial"/>
              </a:rPr>
              <a:t>constructor</a:t>
            </a:r>
            <a:r>
              <a:rPr sz="1800" spc="-10" dirty="0">
                <a:cs typeface="Arial"/>
              </a:rPr>
              <a:t> </a:t>
            </a:r>
            <a:r>
              <a:rPr sz="1800" spc="60" dirty="0">
                <a:cs typeface="Arial"/>
              </a:rPr>
              <a:t>and</a:t>
            </a:r>
            <a:r>
              <a:rPr sz="1800" spc="-15" dirty="0">
                <a:cs typeface="Arial"/>
              </a:rPr>
              <a:t> </a:t>
            </a:r>
            <a:r>
              <a:rPr sz="1800" dirty="0">
                <a:cs typeface="Arial"/>
              </a:rPr>
              <a:t>replace</a:t>
            </a:r>
            <a:r>
              <a:rPr sz="1800" spc="-10" dirty="0">
                <a:cs typeface="Arial"/>
              </a:rPr>
              <a:t> </a:t>
            </a:r>
            <a:r>
              <a:rPr sz="1800" spc="90" dirty="0">
                <a:cs typeface="Arial"/>
              </a:rPr>
              <a:t>it</a:t>
            </a:r>
            <a:r>
              <a:rPr sz="1800" spc="-10" dirty="0">
                <a:cs typeface="Arial"/>
              </a:rPr>
              <a:t> </a:t>
            </a:r>
            <a:r>
              <a:rPr sz="1800" spc="90" dirty="0">
                <a:cs typeface="Arial"/>
              </a:rPr>
              <a:t>with</a:t>
            </a:r>
            <a:r>
              <a:rPr sz="1800" spc="-15" dirty="0">
                <a:cs typeface="Arial"/>
              </a:rPr>
              <a:t> </a:t>
            </a:r>
            <a:r>
              <a:rPr sz="1800" dirty="0">
                <a:cs typeface="Arial"/>
              </a:rPr>
              <a:t>a</a:t>
            </a:r>
            <a:r>
              <a:rPr sz="1800" spc="-10" dirty="0">
                <a:cs typeface="Arial"/>
              </a:rPr>
              <a:t> </a:t>
            </a:r>
            <a:r>
              <a:rPr sz="1800" dirty="0">
                <a:cs typeface="Arial"/>
              </a:rPr>
              <a:t>call</a:t>
            </a:r>
            <a:r>
              <a:rPr sz="1800" spc="-15" dirty="0">
                <a:cs typeface="Arial"/>
              </a:rPr>
              <a:t> </a:t>
            </a:r>
            <a:r>
              <a:rPr sz="1800" spc="105" dirty="0">
                <a:cs typeface="Arial"/>
              </a:rPr>
              <a:t>to</a:t>
            </a:r>
            <a:r>
              <a:rPr sz="1800" spc="-10" dirty="0">
                <a:cs typeface="Arial"/>
              </a:rPr>
              <a:t> </a:t>
            </a:r>
            <a:r>
              <a:rPr sz="1800" spc="75" dirty="0">
                <a:cs typeface="Arial"/>
              </a:rPr>
              <a:t>the</a:t>
            </a:r>
            <a:r>
              <a:rPr sz="1800" spc="-10" dirty="0">
                <a:cs typeface="Arial"/>
              </a:rPr>
              <a:t> </a:t>
            </a:r>
            <a:r>
              <a:rPr sz="1800" spc="45" dirty="0">
                <a:cs typeface="Arial"/>
              </a:rPr>
              <a:t>old </a:t>
            </a:r>
            <a:r>
              <a:rPr sz="1800" spc="55" dirty="0">
                <a:cs typeface="Arial"/>
              </a:rPr>
              <a:t>constructor.</a:t>
            </a:r>
            <a:r>
              <a:rPr sz="1800" spc="15" dirty="0">
                <a:cs typeface="Arial"/>
              </a:rPr>
              <a:t> </a:t>
            </a:r>
            <a:r>
              <a:rPr sz="1800" dirty="0">
                <a:cs typeface="Arial"/>
              </a:rPr>
              <a:t>Add</a:t>
            </a:r>
            <a:r>
              <a:rPr sz="1800" spc="5" dirty="0">
                <a:cs typeface="Arial"/>
              </a:rPr>
              <a:t> </a:t>
            </a:r>
            <a:r>
              <a:rPr sz="1800" dirty="0">
                <a:cs typeface="Arial"/>
              </a:rPr>
              <a:t>a</a:t>
            </a:r>
            <a:r>
              <a:rPr sz="1800" spc="15" dirty="0">
                <a:cs typeface="Arial"/>
              </a:rPr>
              <a:t> </a:t>
            </a:r>
            <a:r>
              <a:rPr sz="1800" spc="60" dirty="0">
                <a:cs typeface="Arial"/>
              </a:rPr>
              <a:t>new</a:t>
            </a:r>
            <a:r>
              <a:rPr sz="1800" spc="10" dirty="0">
                <a:cs typeface="Arial"/>
              </a:rPr>
              <a:t> </a:t>
            </a:r>
            <a:r>
              <a:rPr sz="1800" dirty="0">
                <a:cs typeface="Arial"/>
              </a:rPr>
              <a:t>expression</a:t>
            </a:r>
            <a:r>
              <a:rPr sz="1800" spc="10" dirty="0">
                <a:cs typeface="Arial"/>
              </a:rPr>
              <a:t> </a:t>
            </a:r>
            <a:r>
              <a:rPr sz="1800" spc="105" dirty="0">
                <a:cs typeface="Arial"/>
              </a:rPr>
              <a:t>to</a:t>
            </a:r>
            <a:r>
              <a:rPr sz="1800" spc="15" dirty="0">
                <a:cs typeface="Arial"/>
              </a:rPr>
              <a:t> </a:t>
            </a:r>
            <a:r>
              <a:rPr sz="1800" spc="75" dirty="0">
                <a:cs typeface="Arial"/>
              </a:rPr>
              <a:t>the</a:t>
            </a:r>
            <a:r>
              <a:rPr sz="1800" spc="15" dirty="0">
                <a:cs typeface="Arial"/>
              </a:rPr>
              <a:t> </a:t>
            </a:r>
            <a:r>
              <a:rPr sz="1800" dirty="0">
                <a:cs typeface="Arial"/>
              </a:rPr>
              <a:t>call</a:t>
            </a:r>
            <a:r>
              <a:rPr sz="1800" spc="10" dirty="0">
                <a:cs typeface="Arial"/>
              </a:rPr>
              <a:t> </a:t>
            </a:r>
            <a:r>
              <a:rPr sz="1800" spc="90" dirty="0">
                <a:cs typeface="Arial"/>
              </a:rPr>
              <a:t>of</a:t>
            </a:r>
            <a:r>
              <a:rPr sz="1800" spc="10" dirty="0">
                <a:cs typeface="Arial"/>
              </a:rPr>
              <a:t> </a:t>
            </a:r>
            <a:r>
              <a:rPr sz="1800" spc="75" dirty="0">
                <a:cs typeface="Arial"/>
              </a:rPr>
              <a:t>the</a:t>
            </a:r>
            <a:r>
              <a:rPr sz="1800" spc="15" dirty="0">
                <a:cs typeface="Arial"/>
              </a:rPr>
              <a:t> </a:t>
            </a:r>
            <a:r>
              <a:rPr sz="1800" spc="60" dirty="0">
                <a:cs typeface="Arial"/>
              </a:rPr>
              <a:t>new</a:t>
            </a:r>
            <a:r>
              <a:rPr sz="1800" spc="10" dirty="0">
                <a:cs typeface="Arial"/>
              </a:rPr>
              <a:t> </a:t>
            </a:r>
            <a:r>
              <a:rPr sz="1800" spc="60" dirty="0">
                <a:cs typeface="Arial"/>
              </a:rPr>
              <a:t>constructor</a:t>
            </a:r>
            <a:r>
              <a:rPr sz="1800" spc="15" dirty="0">
                <a:cs typeface="Arial"/>
              </a:rPr>
              <a:t> </a:t>
            </a:r>
            <a:r>
              <a:rPr sz="1800" spc="45" dirty="0">
                <a:cs typeface="Arial"/>
              </a:rPr>
              <a:t>in </a:t>
            </a:r>
            <a:r>
              <a:rPr sz="1800" spc="75" dirty="0">
                <a:cs typeface="Arial"/>
              </a:rPr>
              <a:t>the</a:t>
            </a:r>
            <a:r>
              <a:rPr sz="1800" spc="-20" dirty="0">
                <a:cs typeface="Arial"/>
              </a:rPr>
              <a:t> </a:t>
            </a:r>
            <a:r>
              <a:rPr sz="1800" spc="75" dirty="0">
                <a:cs typeface="Arial"/>
              </a:rPr>
              <a:t>old</a:t>
            </a:r>
            <a:r>
              <a:rPr sz="1800" spc="-20" dirty="0">
                <a:cs typeface="Arial"/>
              </a:rPr>
              <a:t> </a:t>
            </a:r>
            <a:r>
              <a:rPr sz="1800" spc="55" dirty="0">
                <a:cs typeface="Arial"/>
              </a:rPr>
              <a:t>constructor.</a:t>
            </a:r>
            <a:r>
              <a:rPr sz="1800" spc="-15" dirty="0">
                <a:cs typeface="Arial"/>
              </a:rPr>
              <a:t> </a:t>
            </a:r>
            <a:r>
              <a:rPr sz="1800" spc="50" dirty="0">
                <a:cs typeface="Arial"/>
              </a:rPr>
              <a:t>If</a:t>
            </a:r>
            <a:r>
              <a:rPr sz="1800" spc="-20" dirty="0">
                <a:cs typeface="Arial"/>
              </a:rPr>
              <a:t> </a:t>
            </a:r>
            <a:r>
              <a:rPr sz="1800" spc="55" dirty="0">
                <a:cs typeface="Arial"/>
              </a:rPr>
              <a:t>you</a:t>
            </a:r>
            <a:r>
              <a:rPr sz="1800" spc="-25" dirty="0">
                <a:cs typeface="Arial"/>
              </a:rPr>
              <a:t> </a:t>
            </a:r>
            <a:r>
              <a:rPr sz="1800" dirty="0">
                <a:cs typeface="Arial"/>
              </a:rPr>
              <a:t>can’t</a:t>
            </a:r>
            <a:r>
              <a:rPr sz="1800" spc="-15" dirty="0">
                <a:cs typeface="Arial"/>
              </a:rPr>
              <a:t> </a:t>
            </a:r>
            <a:r>
              <a:rPr sz="1800" dirty="0">
                <a:cs typeface="Arial"/>
              </a:rPr>
              <a:t>call</a:t>
            </a:r>
            <a:r>
              <a:rPr sz="1800" spc="-20" dirty="0">
                <a:cs typeface="Arial"/>
              </a:rPr>
              <a:t> </a:t>
            </a:r>
            <a:r>
              <a:rPr sz="1800" dirty="0">
                <a:cs typeface="Arial"/>
              </a:rPr>
              <a:t>a</a:t>
            </a:r>
            <a:r>
              <a:rPr sz="1800" spc="-15" dirty="0">
                <a:cs typeface="Arial"/>
              </a:rPr>
              <a:t> </a:t>
            </a:r>
            <a:r>
              <a:rPr sz="1800" spc="60" dirty="0">
                <a:cs typeface="Arial"/>
              </a:rPr>
              <a:t>constructor</a:t>
            </a:r>
            <a:r>
              <a:rPr sz="1800" spc="-20" dirty="0">
                <a:cs typeface="Arial"/>
              </a:rPr>
              <a:t> </a:t>
            </a:r>
            <a:r>
              <a:rPr sz="1800" spc="114" dirty="0">
                <a:cs typeface="Arial"/>
              </a:rPr>
              <a:t>from</a:t>
            </a:r>
            <a:r>
              <a:rPr sz="1800" spc="-15" dirty="0">
                <a:cs typeface="Arial"/>
              </a:rPr>
              <a:t> </a:t>
            </a:r>
            <a:r>
              <a:rPr sz="1800" spc="65" dirty="0">
                <a:cs typeface="Arial"/>
              </a:rPr>
              <a:t>another </a:t>
            </a:r>
            <a:r>
              <a:rPr sz="1800" spc="60" dirty="0">
                <a:cs typeface="Arial"/>
              </a:rPr>
              <a:t>constructor</a:t>
            </a:r>
            <a:r>
              <a:rPr sz="1800" spc="15" dirty="0">
                <a:cs typeface="Arial"/>
              </a:rPr>
              <a:t> </a:t>
            </a:r>
            <a:r>
              <a:rPr sz="1800" spc="70" dirty="0">
                <a:cs typeface="Arial"/>
              </a:rPr>
              <a:t>in</a:t>
            </a:r>
            <a:r>
              <a:rPr sz="1800" spc="10" dirty="0">
                <a:cs typeface="Arial"/>
              </a:rPr>
              <a:t> </a:t>
            </a:r>
            <a:r>
              <a:rPr sz="1800" spc="75" dirty="0">
                <a:cs typeface="Arial"/>
              </a:rPr>
              <a:t>your</a:t>
            </a:r>
            <a:r>
              <a:rPr sz="1800" spc="20" dirty="0">
                <a:cs typeface="Arial"/>
              </a:rPr>
              <a:t> </a:t>
            </a:r>
            <a:r>
              <a:rPr sz="1800" dirty="0">
                <a:cs typeface="Arial"/>
              </a:rPr>
              <a:t>language,</a:t>
            </a:r>
            <a:r>
              <a:rPr sz="1800" spc="15" dirty="0">
                <a:cs typeface="Arial"/>
              </a:rPr>
              <a:t> </a:t>
            </a:r>
            <a:r>
              <a:rPr sz="1800" spc="55" dirty="0">
                <a:cs typeface="Arial"/>
              </a:rPr>
              <a:t>you</a:t>
            </a:r>
            <a:r>
              <a:rPr sz="1800" spc="10" dirty="0">
                <a:cs typeface="Arial"/>
              </a:rPr>
              <a:t> </a:t>
            </a:r>
            <a:r>
              <a:rPr sz="1800" dirty="0">
                <a:cs typeface="Arial"/>
              </a:rPr>
              <a:t>may</a:t>
            </a:r>
            <a:r>
              <a:rPr sz="1800" spc="15" dirty="0">
                <a:cs typeface="Arial"/>
              </a:rPr>
              <a:t> </a:t>
            </a:r>
            <a:r>
              <a:rPr sz="1800" dirty="0">
                <a:cs typeface="Arial"/>
              </a:rPr>
              <a:t>have</a:t>
            </a:r>
            <a:r>
              <a:rPr sz="1800" spc="15" dirty="0">
                <a:cs typeface="Arial"/>
              </a:rPr>
              <a:t> </a:t>
            </a:r>
            <a:r>
              <a:rPr sz="1800" spc="105" dirty="0">
                <a:cs typeface="Arial"/>
              </a:rPr>
              <a:t>to</a:t>
            </a:r>
            <a:r>
              <a:rPr sz="1800" spc="15" dirty="0">
                <a:cs typeface="Arial"/>
              </a:rPr>
              <a:t> </a:t>
            </a:r>
            <a:r>
              <a:rPr sz="1800" spc="50" dirty="0">
                <a:cs typeface="Arial"/>
              </a:rPr>
              <a:t>extract</a:t>
            </a:r>
            <a:r>
              <a:rPr sz="1800" spc="20" dirty="0">
                <a:cs typeface="Arial"/>
              </a:rPr>
              <a:t> </a:t>
            </a:r>
            <a:r>
              <a:rPr sz="1800" dirty="0">
                <a:cs typeface="Arial"/>
              </a:rPr>
              <a:t>any</a:t>
            </a:r>
            <a:r>
              <a:rPr sz="1800" spc="10" dirty="0">
                <a:cs typeface="Arial"/>
              </a:rPr>
              <a:t> </a:t>
            </a:r>
            <a:r>
              <a:rPr sz="1800" spc="50" dirty="0">
                <a:cs typeface="Arial"/>
              </a:rPr>
              <a:t>duplication </a:t>
            </a:r>
            <a:r>
              <a:rPr sz="1800" spc="60" dirty="0">
                <a:cs typeface="Arial"/>
              </a:rPr>
              <a:t>among</a:t>
            </a:r>
            <a:r>
              <a:rPr sz="1800" spc="-35" dirty="0">
                <a:cs typeface="Arial"/>
              </a:rPr>
              <a:t> </a:t>
            </a:r>
            <a:r>
              <a:rPr sz="1800" spc="75" dirty="0">
                <a:cs typeface="Arial"/>
              </a:rPr>
              <a:t>the</a:t>
            </a:r>
            <a:r>
              <a:rPr sz="1800" spc="-25" dirty="0">
                <a:cs typeface="Arial"/>
              </a:rPr>
              <a:t> </a:t>
            </a:r>
            <a:r>
              <a:rPr sz="1800" spc="50" dirty="0">
                <a:cs typeface="Arial"/>
              </a:rPr>
              <a:t>constructors</a:t>
            </a:r>
            <a:r>
              <a:rPr sz="1800" spc="-30" dirty="0">
                <a:cs typeface="Arial"/>
              </a:rPr>
              <a:t> </a:t>
            </a:r>
            <a:r>
              <a:rPr sz="1800" spc="105" dirty="0">
                <a:cs typeface="Arial"/>
              </a:rPr>
              <a:t>to</a:t>
            </a:r>
            <a:r>
              <a:rPr sz="1800" spc="-25" dirty="0">
                <a:cs typeface="Arial"/>
              </a:rPr>
              <a:t> </a:t>
            </a:r>
            <a:r>
              <a:rPr sz="1800" dirty="0">
                <a:cs typeface="Arial"/>
              </a:rPr>
              <a:t>a</a:t>
            </a:r>
            <a:r>
              <a:rPr sz="1800" spc="-25" dirty="0">
                <a:cs typeface="Arial"/>
              </a:rPr>
              <a:t> </a:t>
            </a:r>
            <a:r>
              <a:rPr sz="1800" spc="60" dirty="0">
                <a:cs typeface="Arial"/>
              </a:rPr>
              <a:t>new</a:t>
            </a:r>
            <a:r>
              <a:rPr sz="1800" spc="-35" dirty="0">
                <a:cs typeface="Arial"/>
              </a:rPr>
              <a:t> </a:t>
            </a:r>
            <a:r>
              <a:rPr sz="1800" spc="65" dirty="0">
                <a:cs typeface="Arial"/>
              </a:rPr>
              <a:t>method.</a:t>
            </a:r>
            <a:endParaRPr sz="1800" dirty="0">
              <a:cs typeface="Arial"/>
            </a:endParaRPr>
          </a:p>
        </p:txBody>
      </p:sp>
      <p:sp>
        <p:nvSpPr>
          <p:cNvPr id="5" name="TextBox 4">
            <a:extLst>
              <a:ext uri="{FF2B5EF4-FFF2-40B4-BE49-F238E27FC236}">
                <a16:creationId xmlns:a16="http://schemas.microsoft.com/office/drawing/2014/main" id="{77D73E03-666B-4042-A145-43A1DC15B19B}"/>
              </a:ext>
            </a:extLst>
          </p:cNvPr>
          <p:cNvSpPr txBox="1"/>
          <p:nvPr/>
        </p:nvSpPr>
        <p:spPr>
          <a:xfrm>
            <a:off x="685800" y="170299"/>
            <a:ext cx="55626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Parameterize </a:t>
            </a:r>
            <a:r>
              <a:rPr kumimoji="0" lang="en-US" sz="3600" b="1" i="0" u="none" strike="noStrike" kern="1200" cap="none" spc="0" normalizeH="0" baseline="0" noProof="0" dirty="0" err="1">
                <a:ln>
                  <a:noFill/>
                </a:ln>
                <a:solidFill>
                  <a:srgbClr val="000000"/>
                </a:solidFill>
                <a:effectLst/>
                <a:uLnTx/>
                <a:uFillTx/>
                <a:latin typeface="Tenorite"/>
                <a:ea typeface="+mn-ea"/>
                <a:cs typeface="+mn-cs"/>
              </a:rPr>
              <a:t>Constructo</a:t>
            </a:r>
            <a:r>
              <a:rPr lang="en-US" sz="3600" b="1" dirty="0">
                <a:solidFill>
                  <a:srgbClr val="000000"/>
                </a:solidFill>
                <a:latin typeface="Tenorite"/>
              </a:rPr>
              <a:t>r </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8600" y="1047750"/>
            <a:ext cx="8340725" cy="3380926"/>
          </a:xfrm>
          <a:prstGeom prst="rect">
            <a:avLst/>
          </a:prstGeom>
        </p:spPr>
        <p:txBody>
          <a:bodyPr vert="horz" wrap="square" lIns="0" tIns="12700" rIns="0" bIns="0" rtlCol="0">
            <a:spAutoFit/>
          </a:bodyPr>
          <a:lstStyle/>
          <a:p>
            <a:pPr marL="12700">
              <a:lnSpc>
                <a:spcPct val="100000"/>
              </a:lnSpc>
              <a:spcBef>
                <a:spcPts val="100"/>
              </a:spcBef>
            </a:pPr>
            <a:r>
              <a:rPr sz="2000" dirty="0">
                <a:cs typeface="Arial"/>
              </a:rPr>
              <a:t>To</a:t>
            </a:r>
            <a:r>
              <a:rPr sz="2000" spc="75" dirty="0">
                <a:cs typeface="Arial"/>
              </a:rPr>
              <a:t> </a:t>
            </a:r>
            <a:r>
              <a:rPr sz="2000" dirty="0">
                <a:cs typeface="Arial"/>
              </a:rPr>
              <a:t>Parameterize</a:t>
            </a:r>
            <a:r>
              <a:rPr sz="2000" spc="80" dirty="0">
                <a:cs typeface="Arial"/>
              </a:rPr>
              <a:t> </a:t>
            </a:r>
            <a:r>
              <a:rPr sz="2000" spc="60" dirty="0">
                <a:cs typeface="Arial"/>
              </a:rPr>
              <a:t>Method,</a:t>
            </a:r>
            <a:r>
              <a:rPr sz="2000" spc="80" dirty="0">
                <a:cs typeface="Arial"/>
              </a:rPr>
              <a:t> </a:t>
            </a:r>
            <a:r>
              <a:rPr sz="2000" spc="70" dirty="0">
                <a:cs typeface="Arial"/>
              </a:rPr>
              <a:t>follow</a:t>
            </a:r>
            <a:r>
              <a:rPr sz="2000" spc="75" dirty="0">
                <a:cs typeface="Arial"/>
              </a:rPr>
              <a:t> </a:t>
            </a:r>
            <a:r>
              <a:rPr sz="2000" dirty="0">
                <a:cs typeface="Arial"/>
              </a:rPr>
              <a:t>these</a:t>
            </a:r>
            <a:r>
              <a:rPr sz="2000" spc="80" dirty="0">
                <a:cs typeface="Arial"/>
              </a:rPr>
              <a:t> </a:t>
            </a:r>
            <a:r>
              <a:rPr sz="2000" spc="-10" dirty="0">
                <a:cs typeface="Arial"/>
              </a:rPr>
              <a:t>steps:</a:t>
            </a:r>
            <a:endParaRPr sz="2000" dirty="0">
              <a:cs typeface="Arial"/>
            </a:endParaRPr>
          </a:p>
          <a:p>
            <a:pPr marL="262890" indent="-250825">
              <a:lnSpc>
                <a:spcPct val="100000"/>
              </a:lnSpc>
              <a:spcBef>
                <a:spcPts val="1889"/>
              </a:spcBef>
              <a:buAutoNum type="arabicPeriod"/>
              <a:tabLst>
                <a:tab pos="263525" algn="l"/>
              </a:tabLst>
            </a:pPr>
            <a:r>
              <a:rPr sz="2000" spc="55" dirty="0">
                <a:cs typeface="Arial"/>
              </a:rPr>
              <a:t>Identify</a:t>
            </a:r>
            <a:r>
              <a:rPr sz="2000" dirty="0">
                <a:cs typeface="Arial"/>
              </a:rPr>
              <a:t> </a:t>
            </a:r>
            <a:r>
              <a:rPr sz="2000" spc="75" dirty="0">
                <a:cs typeface="Arial"/>
              </a:rPr>
              <a:t>the</a:t>
            </a:r>
            <a:r>
              <a:rPr sz="2000" spc="10" dirty="0">
                <a:cs typeface="Arial"/>
              </a:rPr>
              <a:t> </a:t>
            </a:r>
            <a:r>
              <a:rPr sz="2000" spc="90" dirty="0">
                <a:cs typeface="Arial"/>
              </a:rPr>
              <a:t>method</a:t>
            </a:r>
            <a:r>
              <a:rPr sz="2000" spc="5" dirty="0">
                <a:cs typeface="Arial"/>
              </a:rPr>
              <a:t> </a:t>
            </a:r>
            <a:r>
              <a:rPr sz="2000" spc="90" dirty="0">
                <a:cs typeface="Arial"/>
              </a:rPr>
              <a:t>that</a:t>
            </a:r>
            <a:r>
              <a:rPr sz="2000" spc="10" dirty="0">
                <a:cs typeface="Arial"/>
              </a:rPr>
              <a:t> </a:t>
            </a:r>
            <a:r>
              <a:rPr sz="2000" spc="55" dirty="0">
                <a:cs typeface="Arial"/>
              </a:rPr>
              <a:t>you</a:t>
            </a:r>
            <a:r>
              <a:rPr sz="2000" spc="5" dirty="0">
                <a:cs typeface="Arial"/>
              </a:rPr>
              <a:t> </a:t>
            </a:r>
            <a:r>
              <a:rPr sz="2000" spc="75" dirty="0">
                <a:cs typeface="Arial"/>
              </a:rPr>
              <a:t>want</a:t>
            </a:r>
            <a:r>
              <a:rPr sz="2000" spc="10" dirty="0">
                <a:cs typeface="Arial"/>
              </a:rPr>
              <a:t> </a:t>
            </a:r>
            <a:r>
              <a:rPr sz="2000" spc="105" dirty="0">
                <a:cs typeface="Arial"/>
              </a:rPr>
              <a:t>to</a:t>
            </a:r>
            <a:r>
              <a:rPr sz="2000" spc="10" dirty="0">
                <a:cs typeface="Arial"/>
              </a:rPr>
              <a:t> </a:t>
            </a:r>
            <a:r>
              <a:rPr sz="2000" dirty="0">
                <a:cs typeface="Arial"/>
              </a:rPr>
              <a:t>replace</a:t>
            </a:r>
            <a:r>
              <a:rPr sz="2000" spc="10" dirty="0">
                <a:cs typeface="Arial"/>
              </a:rPr>
              <a:t> </a:t>
            </a:r>
            <a:r>
              <a:rPr sz="2000" spc="60" dirty="0">
                <a:cs typeface="Arial"/>
              </a:rPr>
              <a:t>and</a:t>
            </a:r>
            <a:r>
              <a:rPr sz="2000" spc="5" dirty="0">
                <a:cs typeface="Arial"/>
              </a:rPr>
              <a:t> </a:t>
            </a:r>
            <a:r>
              <a:rPr sz="2000" dirty="0">
                <a:cs typeface="Arial"/>
              </a:rPr>
              <a:t>make</a:t>
            </a:r>
            <a:r>
              <a:rPr sz="2000" spc="10" dirty="0">
                <a:cs typeface="Arial"/>
              </a:rPr>
              <a:t> </a:t>
            </a:r>
            <a:r>
              <a:rPr sz="2000" dirty="0">
                <a:cs typeface="Arial"/>
              </a:rPr>
              <a:t>a</a:t>
            </a:r>
            <a:r>
              <a:rPr sz="2000" spc="10" dirty="0">
                <a:cs typeface="Arial"/>
              </a:rPr>
              <a:t> </a:t>
            </a:r>
            <a:r>
              <a:rPr sz="2000" dirty="0">
                <a:cs typeface="Arial"/>
              </a:rPr>
              <a:t>copy </a:t>
            </a:r>
            <a:r>
              <a:rPr sz="2000" spc="90" dirty="0">
                <a:cs typeface="Arial"/>
              </a:rPr>
              <a:t>of</a:t>
            </a:r>
            <a:r>
              <a:rPr sz="2000" spc="5" dirty="0">
                <a:cs typeface="Arial"/>
              </a:rPr>
              <a:t> </a:t>
            </a:r>
            <a:r>
              <a:rPr sz="2000" spc="25" dirty="0">
                <a:cs typeface="Arial"/>
              </a:rPr>
              <a:t>it.</a:t>
            </a:r>
            <a:endParaRPr sz="2000" dirty="0">
              <a:cs typeface="Arial"/>
            </a:endParaRPr>
          </a:p>
          <a:p>
            <a:pPr marL="12700" marR="5080">
              <a:lnSpc>
                <a:spcPct val="114599"/>
              </a:lnSpc>
              <a:spcBef>
                <a:spcPts val="1575"/>
              </a:spcBef>
              <a:buAutoNum type="arabicPeriod"/>
              <a:tabLst>
                <a:tab pos="263525" algn="l"/>
              </a:tabLst>
            </a:pPr>
            <a:r>
              <a:rPr lang="en-US" sz="2000" dirty="0">
                <a:cs typeface="Arial"/>
              </a:rPr>
              <a:t> </a:t>
            </a:r>
            <a:r>
              <a:rPr sz="2000" dirty="0">
                <a:cs typeface="Arial"/>
              </a:rPr>
              <a:t>Add</a:t>
            </a:r>
            <a:r>
              <a:rPr sz="2000" spc="-5" dirty="0">
                <a:cs typeface="Arial"/>
              </a:rPr>
              <a:t> </a:t>
            </a:r>
            <a:r>
              <a:rPr sz="2000" dirty="0">
                <a:cs typeface="Arial"/>
              </a:rPr>
              <a:t>a</a:t>
            </a:r>
            <a:r>
              <a:rPr sz="2000" spc="5" dirty="0">
                <a:cs typeface="Arial"/>
              </a:rPr>
              <a:t> </a:t>
            </a:r>
            <a:r>
              <a:rPr sz="2000" spc="70" dirty="0">
                <a:cs typeface="Arial"/>
              </a:rPr>
              <a:t>parameter</a:t>
            </a:r>
            <a:r>
              <a:rPr sz="2000" spc="5" dirty="0">
                <a:cs typeface="Arial"/>
              </a:rPr>
              <a:t> </a:t>
            </a:r>
            <a:r>
              <a:rPr sz="2000" spc="105" dirty="0">
                <a:cs typeface="Arial"/>
              </a:rPr>
              <a:t>to</a:t>
            </a:r>
            <a:r>
              <a:rPr sz="2000" spc="5" dirty="0">
                <a:cs typeface="Arial"/>
              </a:rPr>
              <a:t> </a:t>
            </a:r>
            <a:r>
              <a:rPr sz="2000" spc="75" dirty="0">
                <a:cs typeface="Arial"/>
              </a:rPr>
              <a:t>the</a:t>
            </a:r>
            <a:r>
              <a:rPr sz="2000" spc="5" dirty="0">
                <a:cs typeface="Arial"/>
              </a:rPr>
              <a:t> </a:t>
            </a:r>
            <a:r>
              <a:rPr sz="2000" spc="90" dirty="0">
                <a:cs typeface="Arial"/>
              </a:rPr>
              <a:t>method</a:t>
            </a:r>
            <a:r>
              <a:rPr sz="2000" spc="-5" dirty="0">
                <a:cs typeface="Arial"/>
              </a:rPr>
              <a:t> </a:t>
            </a:r>
            <a:r>
              <a:rPr sz="2000" spc="100" dirty="0">
                <a:cs typeface="Arial"/>
              </a:rPr>
              <a:t>for</a:t>
            </a:r>
            <a:r>
              <a:rPr sz="2000" spc="5" dirty="0">
                <a:cs typeface="Arial"/>
              </a:rPr>
              <a:t> </a:t>
            </a:r>
            <a:r>
              <a:rPr sz="2000" spc="75" dirty="0">
                <a:cs typeface="Arial"/>
              </a:rPr>
              <a:t>the</a:t>
            </a:r>
            <a:r>
              <a:rPr sz="2000" spc="5" dirty="0">
                <a:cs typeface="Arial"/>
              </a:rPr>
              <a:t> </a:t>
            </a:r>
            <a:r>
              <a:rPr sz="2000" spc="50" dirty="0">
                <a:cs typeface="Arial"/>
              </a:rPr>
              <a:t>object</a:t>
            </a:r>
            <a:r>
              <a:rPr sz="2000" spc="5" dirty="0">
                <a:cs typeface="Arial"/>
              </a:rPr>
              <a:t> </a:t>
            </a:r>
            <a:r>
              <a:rPr sz="2000" dirty="0">
                <a:cs typeface="Arial"/>
              </a:rPr>
              <a:t>whose</a:t>
            </a:r>
            <a:r>
              <a:rPr sz="2000" spc="5" dirty="0">
                <a:cs typeface="Arial"/>
              </a:rPr>
              <a:t> </a:t>
            </a:r>
            <a:r>
              <a:rPr sz="2000" spc="50" dirty="0">
                <a:cs typeface="Arial"/>
              </a:rPr>
              <a:t>creation</a:t>
            </a:r>
            <a:r>
              <a:rPr sz="2000" dirty="0">
                <a:cs typeface="Arial"/>
              </a:rPr>
              <a:t> </a:t>
            </a:r>
            <a:r>
              <a:rPr sz="2000" spc="55" dirty="0">
                <a:cs typeface="Arial"/>
              </a:rPr>
              <a:t>you</a:t>
            </a:r>
            <a:r>
              <a:rPr sz="2000" spc="-5" dirty="0">
                <a:cs typeface="Arial"/>
              </a:rPr>
              <a:t> </a:t>
            </a:r>
            <a:r>
              <a:rPr sz="2000" dirty="0">
                <a:cs typeface="Arial"/>
              </a:rPr>
              <a:t>are</a:t>
            </a:r>
            <a:r>
              <a:rPr sz="2000" spc="5" dirty="0">
                <a:cs typeface="Arial"/>
              </a:rPr>
              <a:t> </a:t>
            </a:r>
            <a:r>
              <a:rPr sz="2000" spc="-10" dirty="0">
                <a:cs typeface="Arial"/>
              </a:rPr>
              <a:t>going </a:t>
            </a:r>
            <a:r>
              <a:rPr sz="2000" spc="105" dirty="0">
                <a:cs typeface="Arial"/>
              </a:rPr>
              <a:t>to</a:t>
            </a:r>
            <a:r>
              <a:rPr sz="2000" spc="35" dirty="0">
                <a:cs typeface="Arial"/>
              </a:rPr>
              <a:t> </a:t>
            </a:r>
            <a:r>
              <a:rPr sz="2000" dirty="0">
                <a:cs typeface="Arial"/>
              </a:rPr>
              <a:t>replace.</a:t>
            </a:r>
            <a:r>
              <a:rPr sz="2000" spc="35" dirty="0">
                <a:cs typeface="Arial"/>
              </a:rPr>
              <a:t> </a:t>
            </a:r>
            <a:r>
              <a:rPr sz="2000" dirty="0">
                <a:cs typeface="Arial"/>
              </a:rPr>
              <a:t>Remove</a:t>
            </a:r>
            <a:r>
              <a:rPr sz="2000" spc="35" dirty="0">
                <a:cs typeface="Arial"/>
              </a:rPr>
              <a:t> </a:t>
            </a:r>
            <a:r>
              <a:rPr sz="2000" spc="75" dirty="0">
                <a:cs typeface="Arial"/>
              </a:rPr>
              <a:t>the</a:t>
            </a:r>
            <a:r>
              <a:rPr sz="2000" spc="40" dirty="0">
                <a:cs typeface="Arial"/>
              </a:rPr>
              <a:t> </a:t>
            </a:r>
            <a:r>
              <a:rPr sz="2000" spc="50" dirty="0">
                <a:cs typeface="Arial"/>
              </a:rPr>
              <a:t>object</a:t>
            </a:r>
            <a:r>
              <a:rPr sz="2000" spc="35" dirty="0">
                <a:cs typeface="Arial"/>
              </a:rPr>
              <a:t> </a:t>
            </a:r>
            <a:r>
              <a:rPr sz="2000" spc="50" dirty="0">
                <a:cs typeface="Arial"/>
              </a:rPr>
              <a:t>creation</a:t>
            </a:r>
            <a:r>
              <a:rPr sz="2000" spc="30" dirty="0">
                <a:cs typeface="Arial"/>
              </a:rPr>
              <a:t> </a:t>
            </a:r>
            <a:r>
              <a:rPr sz="2000" spc="60" dirty="0">
                <a:cs typeface="Arial"/>
              </a:rPr>
              <a:t>and</a:t>
            </a:r>
            <a:r>
              <a:rPr sz="2000" spc="30" dirty="0">
                <a:cs typeface="Arial"/>
              </a:rPr>
              <a:t> </a:t>
            </a:r>
            <a:r>
              <a:rPr sz="2000" spc="60" dirty="0">
                <a:cs typeface="Arial"/>
              </a:rPr>
              <a:t>add</a:t>
            </a:r>
            <a:r>
              <a:rPr sz="2000" spc="30" dirty="0">
                <a:cs typeface="Arial"/>
              </a:rPr>
              <a:t> </a:t>
            </a:r>
            <a:r>
              <a:rPr sz="2000" dirty="0">
                <a:cs typeface="Arial"/>
              </a:rPr>
              <a:t>an</a:t>
            </a:r>
            <a:r>
              <a:rPr sz="2000" spc="35" dirty="0">
                <a:cs typeface="Arial"/>
              </a:rPr>
              <a:t> </a:t>
            </a:r>
            <a:r>
              <a:rPr sz="2000" dirty="0">
                <a:cs typeface="Arial"/>
              </a:rPr>
              <a:t>assignment</a:t>
            </a:r>
            <a:r>
              <a:rPr sz="2000" spc="35" dirty="0">
                <a:cs typeface="Arial"/>
              </a:rPr>
              <a:t> </a:t>
            </a:r>
            <a:r>
              <a:rPr sz="2000" spc="85" dirty="0">
                <a:cs typeface="Arial"/>
              </a:rPr>
              <a:t>.from</a:t>
            </a:r>
            <a:r>
              <a:rPr sz="2000" spc="35" dirty="0">
                <a:cs typeface="Arial"/>
              </a:rPr>
              <a:t> </a:t>
            </a:r>
            <a:r>
              <a:rPr sz="2000" spc="50" dirty="0">
                <a:cs typeface="Arial"/>
              </a:rPr>
              <a:t>the </a:t>
            </a:r>
            <a:r>
              <a:rPr sz="2000" spc="70" dirty="0">
                <a:cs typeface="Arial"/>
              </a:rPr>
              <a:t>parameter</a:t>
            </a:r>
            <a:r>
              <a:rPr sz="2000" spc="10" dirty="0">
                <a:cs typeface="Arial"/>
              </a:rPr>
              <a:t> </a:t>
            </a:r>
            <a:r>
              <a:rPr sz="2000" spc="105" dirty="0">
                <a:cs typeface="Arial"/>
              </a:rPr>
              <a:t>to</a:t>
            </a:r>
            <a:r>
              <a:rPr sz="2000" spc="15" dirty="0">
                <a:cs typeface="Arial"/>
              </a:rPr>
              <a:t> </a:t>
            </a:r>
            <a:r>
              <a:rPr sz="2000" spc="75" dirty="0">
                <a:cs typeface="Arial"/>
              </a:rPr>
              <a:t>the</a:t>
            </a:r>
            <a:r>
              <a:rPr sz="2000" spc="15" dirty="0">
                <a:cs typeface="Arial"/>
              </a:rPr>
              <a:t> </a:t>
            </a:r>
            <a:r>
              <a:rPr sz="2000" dirty="0">
                <a:cs typeface="Arial"/>
              </a:rPr>
              <a:t>variable</a:t>
            </a:r>
            <a:r>
              <a:rPr sz="2000" spc="10" dirty="0">
                <a:cs typeface="Arial"/>
              </a:rPr>
              <a:t> </a:t>
            </a:r>
            <a:r>
              <a:rPr sz="2000" spc="90" dirty="0">
                <a:cs typeface="Arial"/>
              </a:rPr>
              <a:t>that</a:t>
            </a:r>
            <a:r>
              <a:rPr sz="2000" spc="15" dirty="0">
                <a:cs typeface="Arial"/>
              </a:rPr>
              <a:t> </a:t>
            </a:r>
            <a:r>
              <a:rPr sz="2000" spc="50" dirty="0">
                <a:cs typeface="Arial"/>
              </a:rPr>
              <a:t>holds</a:t>
            </a:r>
            <a:r>
              <a:rPr sz="2000" spc="15" dirty="0">
                <a:cs typeface="Arial"/>
              </a:rPr>
              <a:t> </a:t>
            </a:r>
            <a:r>
              <a:rPr sz="2000" spc="75" dirty="0">
                <a:cs typeface="Arial"/>
              </a:rPr>
              <a:t>the</a:t>
            </a:r>
            <a:r>
              <a:rPr sz="2000" spc="15" dirty="0">
                <a:cs typeface="Arial"/>
              </a:rPr>
              <a:t> </a:t>
            </a:r>
            <a:r>
              <a:rPr sz="2000" spc="-10" dirty="0">
                <a:cs typeface="Arial"/>
              </a:rPr>
              <a:t>object.</a:t>
            </a:r>
            <a:endParaRPr sz="2000" dirty="0">
              <a:cs typeface="Arial"/>
            </a:endParaRPr>
          </a:p>
          <a:p>
            <a:pPr marL="12700" marR="7620">
              <a:lnSpc>
                <a:spcPct val="114599"/>
              </a:lnSpc>
              <a:spcBef>
                <a:spcPts val="1575"/>
              </a:spcBef>
              <a:buAutoNum type="arabicPeriod"/>
              <a:tabLst>
                <a:tab pos="263525" algn="l"/>
              </a:tabLst>
            </a:pPr>
            <a:r>
              <a:rPr sz="2000" dirty="0">
                <a:cs typeface="Arial"/>
              </a:rPr>
              <a:t>Delete</a:t>
            </a:r>
            <a:r>
              <a:rPr sz="2000" spc="20" dirty="0">
                <a:cs typeface="Arial"/>
              </a:rPr>
              <a:t> </a:t>
            </a:r>
            <a:r>
              <a:rPr sz="2000" spc="75" dirty="0">
                <a:cs typeface="Arial"/>
              </a:rPr>
              <a:t>the</a:t>
            </a:r>
            <a:r>
              <a:rPr sz="2000" spc="20" dirty="0">
                <a:cs typeface="Arial"/>
              </a:rPr>
              <a:t> </a:t>
            </a:r>
            <a:r>
              <a:rPr sz="2000" spc="65" dirty="0">
                <a:cs typeface="Arial"/>
              </a:rPr>
              <a:t>body</a:t>
            </a:r>
            <a:r>
              <a:rPr sz="2000" spc="15" dirty="0">
                <a:cs typeface="Arial"/>
              </a:rPr>
              <a:t> </a:t>
            </a:r>
            <a:r>
              <a:rPr sz="2000" spc="90" dirty="0">
                <a:cs typeface="Arial"/>
              </a:rPr>
              <a:t>of</a:t>
            </a:r>
            <a:r>
              <a:rPr sz="2000" spc="10" dirty="0">
                <a:cs typeface="Arial"/>
              </a:rPr>
              <a:t> </a:t>
            </a:r>
            <a:r>
              <a:rPr sz="2000" spc="75" dirty="0">
                <a:cs typeface="Arial"/>
              </a:rPr>
              <a:t>the</a:t>
            </a:r>
            <a:r>
              <a:rPr sz="2000" spc="20" dirty="0">
                <a:cs typeface="Arial"/>
              </a:rPr>
              <a:t> </a:t>
            </a:r>
            <a:r>
              <a:rPr sz="2000" dirty="0">
                <a:cs typeface="Arial"/>
              </a:rPr>
              <a:t>copied</a:t>
            </a:r>
            <a:r>
              <a:rPr sz="2000" spc="15" dirty="0">
                <a:cs typeface="Arial"/>
              </a:rPr>
              <a:t> </a:t>
            </a:r>
            <a:r>
              <a:rPr sz="2000" spc="90" dirty="0">
                <a:cs typeface="Arial"/>
              </a:rPr>
              <a:t>method</a:t>
            </a:r>
            <a:r>
              <a:rPr sz="2000" spc="15" dirty="0">
                <a:cs typeface="Arial"/>
              </a:rPr>
              <a:t> </a:t>
            </a:r>
            <a:r>
              <a:rPr sz="2000" spc="60" dirty="0">
                <a:cs typeface="Arial"/>
              </a:rPr>
              <a:t>and</a:t>
            </a:r>
            <a:r>
              <a:rPr sz="2000" spc="15" dirty="0">
                <a:cs typeface="Arial"/>
              </a:rPr>
              <a:t> </a:t>
            </a:r>
            <a:r>
              <a:rPr sz="2000" dirty="0">
                <a:cs typeface="Arial"/>
              </a:rPr>
              <a:t>make</a:t>
            </a:r>
            <a:r>
              <a:rPr sz="2000" spc="20" dirty="0">
                <a:cs typeface="Arial"/>
              </a:rPr>
              <a:t> </a:t>
            </a:r>
            <a:r>
              <a:rPr sz="2000" dirty="0">
                <a:cs typeface="Arial"/>
              </a:rPr>
              <a:t>a</a:t>
            </a:r>
            <a:r>
              <a:rPr sz="2000" spc="20" dirty="0">
                <a:cs typeface="Arial"/>
              </a:rPr>
              <a:t> </a:t>
            </a:r>
            <a:r>
              <a:rPr sz="2000" dirty="0">
                <a:cs typeface="Arial"/>
              </a:rPr>
              <a:t>call</a:t>
            </a:r>
            <a:r>
              <a:rPr sz="2000" spc="15" dirty="0">
                <a:cs typeface="Arial"/>
              </a:rPr>
              <a:t> </a:t>
            </a:r>
            <a:r>
              <a:rPr sz="2000" spc="105" dirty="0">
                <a:cs typeface="Arial"/>
              </a:rPr>
              <a:t>to</a:t>
            </a:r>
            <a:r>
              <a:rPr sz="2000" spc="20" dirty="0">
                <a:cs typeface="Arial"/>
              </a:rPr>
              <a:t> </a:t>
            </a:r>
            <a:r>
              <a:rPr sz="2000" spc="75" dirty="0">
                <a:cs typeface="Arial"/>
              </a:rPr>
              <a:t>the</a:t>
            </a:r>
            <a:r>
              <a:rPr sz="2000" spc="20" dirty="0">
                <a:cs typeface="Arial"/>
              </a:rPr>
              <a:t> </a:t>
            </a:r>
            <a:r>
              <a:rPr sz="2000" spc="40" dirty="0">
                <a:cs typeface="Arial"/>
              </a:rPr>
              <a:t>parameterized </a:t>
            </a:r>
            <a:r>
              <a:rPr sz="2000" spc="70" dirty="0">
                <a:cs typeface="Arial"/>
              </a:rPr>
              <a:t>method,</a:t>
            </a:r>
            <a:r>
              <a:rPr sz="2000" spc="30" dirty="0">
                <a:cs typeface="Arial"/>
              </a:rPr>
              <a:t> </a:t>
            </a:r>
            <a:r>
              <a:rPr sz="2000" dirty="0">
                <a:cs typeface="Arial"/>
              </a:rPr>
              <a:t>using</a:t>
            </a:r>
            <a:r>
              <a:rPr sz="2000" spc="25" dirty="0">
                <a:cs typeface="Arial"/>
              </a:rPr>
              <a:t> </a:t>
            </a:r>
            <a:r>
              <a:rPr sz="2000" spc="75" dirty="0">
                <a:cs typeface="Arial"/>
              </a:rPr>
              <a:t>the</a:t>
            </a:r>
            <a:r>
              <a:rPr sz="2000" spc="35" dirty="0">
                <a:cs typeface="Arial"/>
              </a:rPr>
              <a:t> </a:t>
            </a:r>
            <a:r>
              <a:rPr sz="2000" spc="50" dirty="0">
                <a:cs typeface="Arial"/>
              </a:rPr>
              <a:t>object</a:t>
            </a:r>
            <a:r>
              <a:rPr sz="2000" spc="30" dirty="0">
                <a:cs typeface="Arial"/>
              </a:rPr>
              <a:t> </a:t>
            </a:r>
            <a:r>
              <a:rPr sz="2000" spc="50" dirty="0">
                <a:cs typeface="Arial"/>
              </a:rPr>
              <a:t>creation</a:t>
            </a:r>
            <a:r>
              <a:rPr sz="2000" spc="30" dirty="0">
                <a:cs typeface="Arial"/>
              </a:rPr>
              <a:t> </a:t>
            </a:r>
            <a:r>
              <a:rPr sz="2000" dirty="0">
                <a:cs typeface="Arial"/>
              </a:rPr>
              <a:t>expression</a:t>
            </a:r>
            <a:r>
              <a:rPr sz="2000" spc="25" dirty="0">
                <a:cs typeface="Arial"/>
              </a:rPr>
              <a:t> </a:t>
            </a:r>
            <a:r>
              <a:rPr sz="2000" spc="100" dirty="0">
                <a:cs typeface="Arial"/>
              </a:rPr>
              <a:t>for</a:t>
            </a:r>
            <a:r>
              <a:rPr sz="2000" spc="35" dirty="0">
                <a:cs typeface="Arial"/>
              </a:rPr>
              <a:t> </a:t>
            </a:r>
            <a:r>
              <a:rPr sz="2000" spc="75" dirty="0">
                <a:cs typeface="Arial"/>
              </a:rPr>
              <a:t>the</a:t>
            </a:r>
            <a:r>
              <a:rPr sz="2000" spc="30" dirty="0">
                <a:cs typeface="Arial"/>
              </a:rPr>
              <a:t> </a:t>
            </a:r>
            <a:r>
              <a:rPr sz="2000" spc="50" dirty="0">
                <a:cs typeface="Arial"/>
              </a:rPr>
              <a:t>original</a:t>
            </a:r>
            <a:r>
              <a:rPr sz="2000" spc="30" dirty="0">
                <a:cs typeface="Arial"/>
              </a:rPr>
              <a:t> </a:t>
            </a:r>
            <a:r>
              <a:rPr sz="2000" spc="-10" dirty="0">
                <a:cs typeface="Arial"/>
              </a:rPr>
              <a:t>object.</a:t>
            </a:r>
            <a:endParaRPr sz="2000" dirty="0">
              <a:cs typeface="Arial"/>
            </a:endParaRPr>
          </a:p>
        </p:txBody>
      </p:sp>
      <p:sp>
        <p:nvSpPr>
          <p:cNvPr id="5" name="TextBox 4">
            <a:extLst>
              <a:ext uri="{FF2B5EF4-FFF2-40B4-BE49-F238E27FC236}">
                <a16:creationId xmlns:a16="http://schemas.microsoft.com/office/drawing/2014/main" id="{5432C106-00A4-42DF-86DE-05FEE61A88F0}"/>
              </a:ext>
            </a:extLst>
          </p:cNvPr>
          <p:cNvSpPr txBox="1"/>
          <p:nvPr/>
        </p:nvSpPr>
        <p:spPr>
          <a:xfrm>
            <a:off x="762000" y="571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Parameterize Method</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4725" y="1290200"/>
            <a:ext cx="8333740" cy="2111347"/>
          </a:xfrm>
          <a:prstGeom prst="rect">
            <a:avLst/>
          </a:prstGeom>
        </p:spPr>
        <p:txBody>
          <a:bodyPr vert="horz" wrap="square" lIns="0" tIns="12700" rIns="0" bIns="0" rtlCol="0">
            <a:spAutoFit/>
          </a:bodyPr>
          <a:lstStyle/>
          <a:p>
            <a:pPr marL="12700" marR="5080">
              <a:lnSpc>
                <a:spcPct val="114599"/>
              </a:lnSpc>
              <a:spcBef>
                <a:spcPts val="100"/>
              </a:spcBef>
            </a:pPr>
            <a:r>
              <a:rPr sz="2000" dirty="0">
                <a:cs typeface="Arial"/>
              </a:rPr>
              <a:t>Primitivize</a:t>
            </a:r>
            <a:r>
              <a:rPr sz="2000" spc="60" dirty="0">
                <a:cs typeface="Arial"/>
              </a:rPr>
              <a:t> </a:t>
            </a:r>
            <a:r>
              <a:rPr sz="2000" dirty="0">
                <a:cs typeface="Arial"/>
              </a:rPr>
              <a:t>Parameter</a:t>
            </a:r>
            <a:r>
              <a:rPr sz="2000" spc="65" dirty="0">
                <a:cs typeface="Arial"/>
              </a:rPr>
              <a:t> </a:t>
            </a:r>
            <a:r>
              <a:rPr sz="2000" dirty="0">
                <a:cs typeface="Arial"/>
              </a:rPr>
              <a:t>leaves</a:t>
            </a:r>
            <a:r>
              <a:rPr sz="2000" spc="60" dirty="0">
                <a:cs typeface="Arial"/>
              </a:rPr>
              <a:t> </a:t>
            </a:r>
            <a:r>
              <a:rPr sz="2000" dirty="0">
                <a:cs typeface="Arial"/>
              </a:rPr>
              <a:t>code</a:t>
            </a:r>
            <a:r>
              <a:rPr sz="2000" spc="65" dirty="0">
                <a:cs typeface="Arial"/>
              </a:rPr>
              <a:t> </a:t>
            </a:r>
            <a:r>
              <a:rPr sz="2000" spc="70" dirty="0">
                <a:cs typeface="Arial"/>
              </a:rPr>
              <a:t>in</a:t>
            </a:r>
            <a:r>
              <a:rPr sz="2000" spc="55" dirty="0">
                <a:cs typeface="Arial"/>
              </a:rPr>
              <a:t> </a:t>
            </a:r>
            <a:r>
              <a:rPr sz="2000" dirty="0">
                <a:cs typeface="Arial"/>
              </a:rPr>
              <a:t>a</a:t>
            </a:r>
            <a:r>
              <a:rPr sz="2000" spc="60" dirty="0">
                <a:cs typeface="Arial"/>
              </a:rPr>
              <a:t> </a:t>
            </a:r>
            <a:r>
              <a:rPr lang="en-US" sz="2000" spc="75" dirty="0">
                <a:cs typeface="Arial"/>
              </a:rPr>
              <a:t>r</a:t>
            </a:r>
            <a:r>
              <a:rPr sz="2000" spc="75" dirty="0">
                <a:cs typeface="Arial"/>
              </a:rPr>
              <a:t>ather</a:t>
            </a:r>
            <a:r>
              <a:rPr sz="2000" spc="65" dirty="0">
                <a:cs typeface="Arial"/>
              </a:rPr>
              <a:t> </a:t>
            </a:r>
            <a:r>
              <a:rPr sz="2000" spc="95" dirty="0">
                <a:cs typeface="Arial"/>
              </a:rPr>
              <a:t>poor</a:t>
            </a:r>
            <a:r>
              <a:rPr sz="2000" spc="65" dirty="0">
                <a:cs typeface="Arial"/>
              </a:rPr>
              <a:t> </a:t>
            </a:r>
            <a:r>
              <a:rPr sz="2000" dirty="0">
                <a:cs typeface="Arial"/>
              </a:rPr>
              <a:t>state.</a:t>
            </a:r>
            <a:r>
              <a:rPr sz="2000" spc="60" dirty="0">
                <a:cs typeface="Arial"/>
              </a:rPr>
              <a:t> </a:t>
            </a:r>
            <a:r>
              <a:rPr sz="2000" dirty="0">
                <a:cs typeface="Arial"/>
              </a:rPr>
              <a:t>Overall,</a:t>
            </a:r>
            <a:r>
              <a:rPr sz="2000" spc="65" dirty="0">
                <a:cs typeface="Arial"/>
              </a:rPr>
              <a:t> </a:t>
            </a:r>
            <a:r>
              <a:rPr sz="2000" spc="90" dirty="0">
                <a:cs typeface="Arial"/>
              </a:rPr>
              <a:t>it</a:t>
            </a:r>
            <a:r>
              <a:rPr sz="2000" spc="60" dirty="0">
                <a:cs typeface="Arial"/>
              </a:rPr>
              <a:t> </a:t>
            </a:r>
            <a:r>
              <a:rPr sz="2000" dirty="0">
                <a:cs typeface="Arial"/>
              </a:rPr>
              <a:t>is</a:t>
            </a:r>
            <a:r>
              <a:rPr sz="2000" spc="65" dirty="0">
                <a:cs typeface="Arial"/>
              </a:rPr>
              <a:t> </a:t>
            </a:r>
            <a:r>
              <a:rPr sz="2000" spc="75" dirty="0">
                <a:cs typeface="Arial"/>
              </a:rPr>
              <a:t>better</a:t>
            </a:r>
            <a:r>
              <a:rPr sz="2000" spc="60" dirty="0">
                <a:cs typeface="Arial"/>
              </a:rPr>
              <a:t> </a:t>
            </a:r>
            <a:r>
              <a:rPr sz="2000" spc="80" dirty="0">
                <a:cs typeface="Arial"/>
              </a:rPr>
              <a:t>to </a:t>
            </a:r>
            <a:r>
              <a:rPr sz="2000" spc="60" dirty="0">
                <a:cs typeface="Arial"/>
              </a:rPr>
              <a:t>add</a:t>
            </a:r>
            <a:r>
              <a:rPr sz="2000" spc="-15" dirty="0">
                <a:cs typeface="Arial"/>
              </a:rPr>
              <a:t> </a:t>
            </a:r>
            <a:r>
              <a:rPr sz="2000" spc="75" dirty="0">
                <a:cs typeface="Arial"/>
              </a:rPr>
              <a:t>the</a:t>
            </a:r>
            <a:r>
              <a:rPr sz="2000" spc="-5" dirty="0">
                <a:cs typeface="Arial"/>
              </a:rPr>
              <a:t> </a:t>
            </a:r>
            <a:r>
              <a:rPr sz="2000" spc="60" dirty="0">
                <a:cs typeface="Arial"/>
              </a:rPr>
              <a:t>new</a:t>
            </a:r>
            <a:r>
              <a:rPr sz="2000" spc="-10" dirty="0">
                <a:cs typeface="Arial"/>
              </a:rPr>
              <a:t> </a:t>
            </a:r>
            <a:r>
              <a:rPr sz="2000" dirty="0">
                <a:cs typeface="Arial"/>
              </a:rPr>
              <a:t>code</a:t>
            </a:r>
            <a:r>
              <a:rPr sz="2000" spc="-10" dirty="0">
                <a:cs typeface="Arial"/>
              </a:rPr>
              <a:t> </a:t>
            </a:r>
            <a:r>
              <a:rPr sz="2000" spc="105" dirty="0">
                <a:cs typeface="Arial"/>
              </a:rPr>
              <a:t>to</a:t>
            </a:r>
            <a:r>
              <a:rPr sz="2000" spc="-5" dirty="0">
                <a:cs typeface="Arial"/>
              </a:rPr>
              <a:t> </a:t>
            </a:r>
            <a:r>
              <a:rPr sz="2000" spc="75" dirty="0">
                <a:cs typeface="Arial"/>
              </a:rPr>
              <a:t>the</a:t>
            </a:r>
            <a:r>
              <a:rPr sz="2000" spc="-5" dirty="0">
                <a:cs typeface="Arial"/>
              </a:rPr>
              <a:t> </a:t>
            </a:r>
            <a:r>
              <a:rPr sz="2000" spc="50" dirty="0">
                <a:cs typeface="Arial"/>
              </a:rPr>
              <a:t>original</a:t>
            </a:r>
            <a:r>
              <a:rPr sz="2000" spc="-15" dirty="0">
                <a:cs typeface="Arial"/>
              </a:rPr>
              <a:t> </a:t>
            </a:r>
            <a:r>
              <a:rPr sz="2000" spc="-10" dirty="0">
                <a:cs typeface="Arial"/>
              </a:rPr>
              <a:t>class</a:t>
            </a:r>
            <a:r>
              <a:rPr sz="2000" spc="-5" dirty="0">
                <a:cs typeface="Arial"/>
              </a:rPr>
              <a:t> </a:t>
            </a:r>
            <a:r>
              <a:rPr sz="2000" spc="100" dirty="0">
                <a:cs typeface="Arial"/>
              </a:rPr>
              <a:t>or</a:t>
            </a:r>
            <a:r>
              <a:rPr sz="2000" spc="-5" dirty="0">
                <a:cs typeface="Arial"/>
              </a:rPr>
              <a:t> </a:t>
            </a:r>
            <a:r>
              <a:rPr sz="2000" spc="105" dirty="0">
                <a:cs typeface="Arial"/>
              </a:rPr>
              <a:t>to</a:t>
            </a:r>
            <a:r>
              <a:rPr sz="2000" spc="-5" dirty="0">
                <a:cs typeface="Arial"/>
              </a:rPr>
              <a:t> </a:t>
            </a:r>
            <a:r>
              <a:rPr sz="2000" dirty="0">
                <a:cs typeface="Arial"/>
              </a:rPr>
              <a:t>use</a:t>
            </a:r>
            <a:r>
              <a:rPr sz="2000" spc="-10" dirty="0">
                <a:cs typeface="Arial"/>
              </a:rPr>
              <a:t> </a:t>
            </a:r>
            <a:r>
              <a:rPr sz="2000" dirty="0">
                <a:cs typeface="Arial"/>
              </a:rPr>
              <a:t>Sprout</a:t>
            </a:r>
            <a:r>
              <a:rPr sz="2000" spc="-5" dirty="0">
                <a:cs typeface="Arial"/>
              </a:rPr>
              <a:t> </a:t>
            </a:r>
            <a:r>
              <a:rPr sz="2000" spc="-35" dirty="0">
                <a:cs typeface="Arial"/>
              </a:rPr>
              <a:t>Class</a:t>
            </a:r>
            <a:r>
              <a:rPr sz="2000" spc="-5" dirty="0">
                <a:cs typeface="Arial"/>
              </a:rPr>
              <a:t> </a:t>
            </a:r>
            <a:r>
              <a:rPr sz="2000" spc="105" dirty="0">
                <a:cs typeface="Arial"/>
              </a:rPr>
              <a:t>to</a:t>
            </a:r>
            <a:r>
              <a:rPr sz="2000" spc="-10" dirty="0">
                <a:cs typeface="Arial"/>
              </a:rPr>
              <a:t> </a:t>
            </a:r>
            <a:r>
              <a:rPr sz="2000" spc="75" dirty="0">
                <a:cs typeface="Arial"/>
              </a:rPr>
              <a:t>build</a:t>
            </a:r>
            <a:r>
              <a:rPr sz="2000" spc="-10" dirty="0">
                <a:cs typeface="Arial"/>
              </a:rPr>
              <a:t> </a:t>
            </a:r>
            <a:r>
              <a:rPr sz="2000" spc="95" dirty="0">
                <a:cs typeface="Arial"/>
              </a:rPr>
              <a:t>up</a:t>
            </a:r>
            <a:r>
              <a:rPr sz="2000" spc="-10" dirty="0">
                <a:cs typeface="Arial"/>
              </a:rPr>
              <a:t> </a:t>
            </a:r>
            <a:r>
              <a:rPr sz="2000" spc="30" dirty="0">
                <a:cs typeface="Arial"/>
              </a:rPr>
              <a:t>some </a:t>
            </a:r>
            <a:r>
              <a:rPr sz="2000" spc="60" dirty="0">
                <a:cs typeface="Arial"/>
              </a:rPr>
              <a:t>new</a:t>
            </a:r>
            <a:r>
              <a:rPr sz="2000" dirty="0">
                <a:cs typeface="Arial"/>
              </a:rPr>
              <a:t> abstractions</a:t>
            </a:r>
            <a:r>
              <a:rPr sz="2000" spc="10" dirty="0">
                <a:cs typeface="Arial"/>
              </a:rPr>
              <a:t> </a:t>
            </a:r>
            <a:r>
              <a:rPr sz="2000" spc="90" dirty="0">
                <a:cs typeface="Arial"/>
              </a:rPr>
              <a:t>that</a:t>
            </a:r>
            <a:r>
              <a:rPr sz="2000" spc="10" dirty="0">
                <a:cs typeface="Arial"/>
              </a:rPr>
              <a:t> </a:t>
            </a:r>
            <a:r>
              <a:rPr sz="2000" dirty="0">
                <a:cs typeface="Arial"/>
              </a:rPr>
              <a:t>can</a:t>
            </a:r>
            <a:r>
              <a:rPr sz="2000" spc="5" dirty="0">
                <a:cs typeface="Arial"/>
              </a:rPr>
              <a:t> </a:t>
            </a:r>
            <a:r>
              <a:rPr sz="2000" dirty="0">
                <a:cs typeface="Arial"/>
              </a:rPr>
              <a:t>serve</a:t>
            </a:r>
            <a:r>
              <a:rPr sz="2000" spc="10" dirty="0">
                <a:cs typeface="Arial"/>
              </a:rPr>
              <a:t> </a:t>
            </a:r>
            <a:r>
              <a:rPr sz="2000" dirty="0">
                <a:cs typeface="Arial"/>
              </a:rPr>
              <a:t>as</a:t>
            </a:r>
            <a:r>
              <a:rPr sz="2000" spc="10" dirty="0">
                <a:cs typeface="Arial"/>
              </a:rPr>
              <a:t> </a:t>
            </a:r>
            <a:r>
              <a:rPr sz="2000" dirty="0">
                <a:cs typeface="Arial"/>
              </a:rPr>
              <a:t>a</a:t>
            </a:r>
            <a:r>
              <a:rPr sz="2000" spc="10" dirty="0">
                <a:cs typeface="Arial"/>
              </a:rPr>
              <a:t> </a:t>
            </a:r>
            <a:r>
              <a:rPr sz="2000" dirty="0">
                <a:cs typeface="Arial"/>
              </a:rPr>
              <a:t>base</a:t>
            </a:r>
            <a:r>
              <a:rPr sz="2000" spc="10" dirty="0">
                <a:cs typeface="Arial"/>
              </a:rPr>
              <a:t> </a:t>
            </a:r>
            <a:r>
              <a:rPr sz="2000" spc="100" dirty="0">
                <a:cs typeface="Arial"/>
              </a:rPr>
              <a:t>for</a:t>
            </a:r>
            <a:r>
              <a:rPr sz="2000" spc="10" dirty="0">
                <a:cs typeface="Arial"/>
              </a:rPr>
              <a:t> </a:t>
            </a:r>
            <a:r>
              <a:rPr sz="2000" spc="95" dirty="0">
                <a:cs typeface="Arial"/>
              </a:rPr>
              <a:t>further</a:t>
            </a:r>
            <a:r>
              <a:rPr sz="2000" spc="10" dirty="0">
                <a:cs typeface="Arial"/>
              </a:rPr>
              <a:t> </a:t>
            </a:r>
            <a:r>
              <a:rPr sz="2000" spc="60" dirty="0">
                <a:cs typeface="Arial"/>
              </a:rPr>
              <a:t>work.</a:t>
            </a:r>
            <a:r>
              <a:rPr sz="2000" spc="10" dirty="0">
                <a:cs typeface="Arial"/>
              </a:rPr>
              <a:t> </a:t>
            </a:r>
            <a:r>
              <a:rPr sz="2000" dirty="0">
                <a:cs typeface="Arial"/>
              </a:rPr>
              <a:t>The</a:t>
            </a:r>
            <a:r>
              <a:rPr sz="2000" spc="10" dirty="0">
                <a:cs typeface="Arial"/>
              </a:rPr>
              <a:t> </a:t>
            </a:r>
            <a:r>
              <a:rPr sz="2000" spc="55" dirty="0">
                <a:cs typeface="Arial"/>
              </a:rPr>
              <a:t>only</a:t>
            </a:r>
            <a:r>
              <a:rPr sz="2000" spc="5" dirty="0">
                <a:cs typeface="Arial"/>
              </a:rPr>
              <a:t> </a:t>
            </a:r>
            <a:r>
              <a:rPr sz="2000" spc="85" dirty="0">
                <a:cs typeface="Arial"/>
              </a:rPr>
              <a:t>time</a:t>
            </a:r>
            <a:r>
              <a:rPr sz="2000" spc="10" dirty="0">
                <a:cs typeface="Arial"/>
              </a:rPr>
              <a:t> </a:t>
            </a:r>
            <a:r>
              <a:rPr sz="2000" dirty="0">
                <a:cs typeface="Arial"/>
              </a:rPr>
              <a:t>I </a:t>
            </a:r>
            <a:r>
              <a:rPr sz="2000" spc="-25" dirty="0">
                <a:cs typeface="Arial"/>
              </a:rPr>
              <a:t>use </a:t>
            </a:r>
            <a:r>
              <a:rPr sz="2000" dirty="0">
                <a:cs typeface="Arial"/>
              </a:rPr>
              <a:t>Primitivize</a:t>
            </a:r>
            <a:r>
              <a:rPr sz="2000" spc="50" dirty="0">
                <a:cs typeface="Arial"/>
              </a:rPr>
              <a:t> </a:t>
            </a:r>
            <a:r>
              <a:rPr sz="2000" dirty="0">
                <a:cs typeface="Arial"/>
              </a:rPr>
              <a:t>Parameter</a:t>
            </a:r>
            <a:r>
              <a:rPr sz="2000" spc="50" dirty="0">
                <a:cs typeface="Arial"/>
              </a:rPr>
              <a:t> </a:t>
            </a:r>
            <a:r>
              <a:rPr sz="2000" dirty="0">
                <a:cs typeface="Arial"/>
              </a:rPr>
              <a:t>is</a:t>
            </a:r>
            <a:r>
              <a:rPr sz="2000" spc="50" dirty="0">
                <a:cs typeface="Arial"/>
              </a:rPr>
              <a:t> </a:t>
            </a:r>
            <a:r>
              <a:rPr sz="2000" spc="65" dirty="0">
                <a:cs typeface="Arial"/>
              </a:rPr>
              <a:t>when</a:t>
            </a:r>
            <a:r>
              <a:rPr sz="2000" spc="45" dirty="0">
                <a:cs typeface="Arial"/>
              </a:rPr>
              <a:t> </a:t>
            </a:r>
            <a:r>
              <a:rPr sz="2000" dirty="0">
                <a:cs typeface="Arial"/>
              </a:rPr>
              <a:t>I</a:t>
            </a:r>
            <a:r>
              <a:rPr sz="2000" spc="45" dirty="0">
                <a:cs typeface="Arial"/>
              </a:rPr>
              <a:t> </a:t>
            </a:r>
            <a:r>
              <a:rPr sz="2000" dirty="0">
                <a:cs typeface="Arial"/>
              </a:rPr>
              <a:t>feel</a:t>
            </a:r>
            <a:r>
              <a:rPr sz="2000" spc="45" dirty="0">
                <a:cs typeface="Arial"/>
              </a:rPr>
              <a:t> </a:t>
            </a:r>
            <a:r>
              <a:rPr sz="2000" spc="60" dirty="0">
                <a:cs typeface="Arial"/>
              </a:rPr>
              <a:t>confident</a:t>
            </a:r>
            <a:r>
              <a:rPr sz="2000" spc="55" dirty="0">
                <a:cs typeface="Arial"/>
              </a:rPr>
              <a:t> </a:t>
            </a:r>
            <a:r>
              <a:rPr sz="2000" spc="90" dirty="0">
                <a:cs typeface="Arial"/>
              </a:rPr>
              <a:t>that</a:t>
            </a:r>
            <a:r>
              <a:rPr sz="2000" spc="50" dirty="0">
                <a:cs typeface="Arial"/>
              </a:rPr>
              <a:t> </a:t>
            </a:r>
            <a:r>
              <a:rPr sz="2000" dirty="0">
                <a:cs typeface="Arial"/>
              </a:rPr>
              <a:t>I</a:t>
            </a:r>
            <a:r>
              <a:rPr sz="2000" spc="45" dirty="0">
                <a:cs typeface="Arial"/>
              </a:rPr>
              <a:t> </a:t>
            </a:r>
            <a:r>
              <a:rPr sz="2000" spc="55" dirty="0">
                <a:cs typeface="Arial"/>
              </a:rPr>
              <a:t>will</a:t>
            </a:r>
            <a:r>
              <a:rPr sz="2000" spc="45" dirty="0">
                <a:cs typeface="Arial"/>
              </a:rPr>
              <a:t> </a:t>
            </a:r>
            <a:r>
              <a:rPr sz="2000" dirty="0">
                <a:cs typeface="Arial"/>
              </a:rPr>
              <a:t>take</a:t>
            </a:r>
            <a:r>
              <a:rPr sz="2000" spc="50" dirty="0">
                <a:cs typeface="Arial"/>
              </a:rPr>
              <a:t> </a:t>
            </a:r>
            <a:r>
              <a:rPr sz="2000" spc="75" dirty="0">
                <a:cs typeface="Arial"/>
              </a:rPr>
              <a:t>the</a:t>
            </a:r>
            <a:r>
              <a:rPr sz="2000" spc="50" dirty="0">
                <a:cs typeface="Arial"/>
              </a:rPr>
              <a:t> </a:t>
            </a:r>
            <a:r>
              <a:rPr sz="2000" spc="85" dirty="0">
                <a:cs typeface="Arial"/>
              </a:rPr>
              <a:t>time</a:t>
            </a:r>
            <a:r>
              <a:rPr sz="2000" spc="55" dirty="0">
                <a:cs typeface="Arial"/>
              </a:rPr>
              <a:t> </a:t>
            </a:r>
            <a:r>
              <a:rPr sz="2000" spc="105" dirty="0">
                <a:cs typeface="Arial"/>
              </a:rPr>
              <a:t>to</a:t>
            </a:r>
            <a:r>
              <a:rPr sz="2000" spc="50" dirty="0">
                <a:cs typeface="Arial"/>
              </a:rPr>
              <a:t> </a:t>
            </a:r>
            <a:r>
              <a:rPr sz="2000" spc="60" dirty="0">
                <a:cs typeface="Arial"/>
              </a:rPr>
              <a:t>bring </a:t>
            </a:r>
            <a:r>
              <a:rPr sz="2000" spc="75" dirty="0">
                <a:cs typeface="Arial"/>
              </a:rPr>
              <a:t>the</a:t>
            </a:r>
            <a:r>
              <a:rPr sz="2000" spc="5" dirty="0">
                <a:cs typeface="Arial"/>
              </a:rPr>
              <a:t> </a:t>
            </a:r>
            <a:r>
              <a:rPr sz="2000" spc="-10" dirty="0">
                <a:cs typeface="Arial"/>
              </a:rPr>
              <a:t>class</a:t>
            </a:r>
            <a:r>
              <a:rPr sz="2000" spc="5" dirty="0">
                <a:cs typeface="Arial"/>
              </a:rPr>
              <a:t> </a:t>
            </a:r>
            <a:r>
              <a:rPr sz="2000" spc="80" dirty="0">
                <a:cs typeface="Arial"/>
              </a:rPr>
              <a:t>under</a:t>
            </a:r>
            <a:r>
              <a:rPr sz="2000" spc="5" dirty="0">
                <a:cs typeface="Arial"/>
              </a:rPr>
              <a:t> </a:t>
            </a:r>
            <a:r>
              <a:rPr sz="2000" spc="55" dirty="0">
                <a:cs typeface="Arial"/>
              </a:rPr>
              <a:t>test</a:t>
            </a:r>
            <a:r>
              <a:rPr sz="2000" spc="5" dirty="0">
                <a:cs typeface="Arial"/>
              </a:rPr>
              <a:t> </a:t>
            </a:r>
            <a:r>
              <a:rPr sz="2000" dirty="0">
                <a:cs typeface="Arial"/>
              </a:rPr>
              <a:t>later.</a:t>
            </a:r>
            <a:r>
              <a:rPr sz="2000" spc="5" dirty="0">
                <a:cs typeface="Arial"/>
              </a:rPr>
              <a:t> </a:t>
            </a:r>
            <a:r>
              <a:rPr sz="2000" dirty="0">
                <a:cs typeface="Arial"/>
              </a:rPr>
              <a:t>At</a:t>
            </a:r>
            <a:r>
              <a:rPr sz="2000" spc="5" dirty="0">
                <a:cs typeface="Arial"/>
              </a:rPr>
              <a:t> </a:t>
            </a:r>
            <a:r>
              <a:rPr sz="2000" spc="90" dirty="0">
                <a:cs typeface="Arial"/>
              </a:rPr>
              <a:t>that</a:t>
            </a:r>
            <a:r>
              <a:rPr sz="2000" spc="5" dirty="0">
                <a:cs typeface="Arial"/>
              </a:rPr>
              <a:t> </a:t>
            </a:r>
            <a:r>
              <a:rPr sz="2000" spc="60" dirty="0">
                <a:cs typeface="Arial"/>
              </a:rPr>
              <a:t>point,</a:t>
            </a:r>
            <a:r>
              <a:rPr sz="2000" spc="5" dirty="0">
                <a:cs typeface="Arial"/>
              </a:rPr>
              <a:t> </a:t>
            </a:r>
            <a:r>
              <a:rPr sz="2000" spc="75" dirty="0">
                <a:cs typeface="Arial"/>
              </a:rPr>
              <a:t>the</a:t>
            </a:r>
            <a:r>
              <a:rPr sz="2000" spc="5" dirty="0">
                <a:cs typeface="Arial"/>
              </a:rPr>
              <a:t> </a:t>
            </a:r>
            <a:r>
              <a:rPr sz="2000" spc="70" dirty="0">
                <a:cs typeface="Arial"/>
              </a:rPr>
              <a:t>function</a:t>
            </a:r>
            <a:r>
              <a:rPr sz="2000" dirty="0">
                <a:cs typeface="Arial"/>
              </a:rPr>
              <a:t> can be</a:t>
            </a:r>
            <a:r>
              <a:rPr sz="2000" spc="5" dirty="0">
                <a:cs typeface="Arial"/>
              </a:rPr>
              <a:t> </a:t>
            </a:r>
            <a:r>
              <a:rPr sz="2000" spc="65" dirty="0">
                <a:cs typeface="Arial"/>
              </a:rPr>
              <a:t>folded</a:t>
            </a:r>
            <a:r>
              <a:rPr sz="2000" dirty="0">
                <a:cs typeface="Arial"/>
              </a:rPr>
              <a:t> </a:t>
            </a:r>
            <a:r>
              <a:rPr sz="2000" spc="85" dirty="0">
                <a:cs typeface="Arial"/>
              </a:rPr>
              <a:t>into</a:t>
            </a:r>
            <a:r>
              <a:rPr sz="2000" spc="5" dirty="0">
                <a:cs typeface="Arial"/>
              </a:rPr>
              <a:t> </a:t>
            </a:r>
            <a:r>
              <a:rPr sz="2000" spc="50" dirty="0">
                <a:cs typeface="Arial"/>
              </a:rPr>
              <a:t>the </a:t>
            </a:r>
            <a:r>
              <a:rPr sz="2000" spc="-10" dirty="0">
                <a:cs typeface="Arial"/>
              </a:rPr>
              <a:t>class</a:t>
            </a:r>
            <a:r>
              <a:rPr sz="2000" spc="-25" dirty="0">
                <a:cs typeface="Arial"/>
              </a:rPr>
              <a:t> </a:t>
            </a:r>
            <a:r>
              <a:rPr sz="2000" dirty="0">
                <a:cs typeface="Arial"/>
              </a:rPr>
              <a:t>as</a:t>
            </a:r>
            <a:r>
              <a:rPr sz="2000" spc="-20" dirty="0">
                <a:cs typeface="Arial"/>
              </a:rPr>
              <a:t> </a:t>
            </a:r>
            <a:r>
              <a:rPr sz="2000" dirty="0">
                <a:cs typeface="Arial"/>
              </a:rPr>
              <a:t>a</a:t>
            </a:r>
            <a:r>
              <a:rPr sz="2000" spc="-20" dirty="0">
                <a:cs typeface="Arial"/>
              </a:rPr>
              <a:t> </a:t>
            </a:r>
            <a:r>
              <a:rPr sz="2000" dirty="0">
                <a:cs typeface="Arial"/>
              </a:rPr>
              <a:t>real</a:t>
            </a:r>
            <a:r>
              <a:rPr sz="2000" spc="-25" dirty="0">
                <a:cs typeface="Arial"/>
              </a:rPr>
              <a:t> </a:t>
            </a:r>
            <a:r>
              <a:rPr sz="2000" spc="65" dirty="0">
                <a:cs typeface="Arial"/>
              </a:rPr>
              <a:t>method.</a:t>
            </a:r>
            <a:endParaRPr sz="2000" dirty="0">
              <a:cs typeface="Arial"/>
            </a:endParaRPr>
          </a:p>
        </p:txBody>
      </p:sp>
      <p:sp>
        <p:nvSpPr>
          <p:cNvPr id="5" name="TextBox 4">
            <a:extLst>
              <a:ext uri="{FF2B5EF4-FFF2-40B4-BE49-F238E27FC236}">
                <a16:creationId xmlns:a16="http://schemas.microsoft.com/office/drawing/2014/main" id="{B59F77F8-9F15-452B-9A16-7C6C52AD3546}"/>
              </a:ext>
            </a:extLst>
          </p:cNvPr>
          <p:cNvSpPr txBox="1"/>
          <p:nvPr/>
        </p:nvSpPr>
        <p:spPr>
          <a:xfrm>
            <a:off x="762000" y="1333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Primitive Parameter</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5249" y="1290200"/>
            <a:ext cx="8240395" cy="2775119"/>
          </a:xfrm>
          <a:prstGeom prst="rect">
            <a:avLst/>
          </a:prstGeom>
        </p:spPr>
        <p:txBody>
          <a:bodyPr vert="horz" wrap="square" lIns="0" tIns="12700" rIns="0" bIns="0" rtlCol="0">
            <a:spAutoFit/>
          </a:bodyPr>
          <a:lstStyle/>
          <a:p>
            <a:pPr marL="379095" marR="175260" indent="-367030">
              <a:lnSpc>
                <a:spcPct val="114599"/>
              </a:lnSpc>
              <a:spcBef>
                <a:spcPts val="100"/>
              </a:spcBef>
              <a:buChar char="●"/>
              <a:tabLst>
                <a:tab pos="379095" algn="l"/>
                <a:tab pos="379730" algn="l"/>
              </a:tabLst>
            </a:pPr>
            <a:r>
              <a:rPr sz="2000" b="1" dirty="0">
                <a:cs typeface="Arial"/>
              </a:rPr>
              <a:t>Fake</a:t>
            </a:r>
            <a:r>
              <a:rPr sz="2000" b="1" spc="10" dirty="0">
                <a:cs typeface="Arial"/>
              </a:rPr>
              <a:t> </a:t>
            </a:r>
            <a:r>
              <a:rPr sz="2000" b="1" dirty="0">
                <a:cs typeface="Arial"/>
              </a:rPr>
              <a:t>Object</a:t>
            </a:r>
            <a:r>
              <a:rPr sz="2000" b="1" spc="35" dirty="0">
                <a:cs typeface="Arial"/>
              </a:rPr>
              <a:t> </a:t>
            </a:r>
            <a:r>
              <a:rPr sz="2000" dirty="0">
                <a:cs typeface="Arial"/>
              </a:rPr>
              <a:t>-</a:t>
            </a:r>
            <a:r>
              <a:rPr sz="2000" spc="15" dirty="0">
                <a:cs typeface="Arial"/>
              </a:rPr>
              <a:t> </a:t>
            </a:r>
            <a:r>
              <a:rPr sz="2000" dirty="0">
                <a:cs typeface="Arial"/>
              </a:rPr>
              <a:t>an</a:t>
            </a:r>
            <a:r>
              <a:rPr sz="2000" spc="10" dirty="0">
                <a:cs typeface="Arial"/>
              </a:rPr>
              <a:t> </a:t>
            </a:r>
            <a:r>
              <a:rPr sz="2000" spc="50" dirty="0">
                <a:cs typeface="Arial"/>
              </a:rPr>
              <a:t>object</a:t>
            </a:r>
            <a:r>
              <a:rPr sz="2000" spc="20" dirty="0">
                <a:cs typeface="Arial"/>
              </a:rPr>
              <a:t> </a:t>
            </a:r>
            <a:r>
              <a:rPr sz="2000" spc="50" dirty="0">
                <a:cs typeface="Arial"/>
              </a:rPr>
              <a:t>impersonates</a:t>
            </a:r>
            <a:r>
              <a:rPr sz="2000" spc="20" dirty="0">
                <a:cs typeface="Arial"/>
              </a:rPr>
              <a:t> </a:t>
            </a:r>
            <a:r>
              <a:rPr sz="2000" spc="50" dirty="0">
                <a:cs typeface="Arial"/>
              </a:rPr>
              <a:t>some</a:t>
            </a:r>
            <a:r>
              <a:rPr sz="2000" spc="25" dirty="0">
                <a:cs typeface="Arial"/>
              </a:rPr>
              <a:t> </a:t>
            </a:r>
            <a:r>
              <a:rPr sz="2000" spc="60" dirty="0">
                <a:cs typeface="Arial"/>
              </a:rPr>
              <a:t>collaborator</a:t>
            </a:r>
            <a:r>
              <a:rPr sz="2000" spc="20" dirty="0">
                <a:cs typeface="Arial"/>
              </a:rPr>
              <a:t> </a:t>
            </a:r>
            <a:r>
              <a:rPr sz="2000" spc="90" dirty="0">
                <a:cs typeface="Arial"/>
              </a:rPr>
              <a:t>of</a:t>
            </a:r>
            <a:r>
              <a:rPr sz="2000" spc="10" dirty="0">
                <a:cs typeface="Arial"/>
              </a:rPr>
              <a:t> </a:t>
            </a:r>
            <a:r>
              <a:rPr sz="2000" spc="75" dirty="0">
                <a:cs typeface="Arial"/>
              </a:rPr>
              <a:t>your</a:t>
            </a:r>
            <a:r>
              <a:rPr sz="2000" spc="20" dirty="0">
                <a:cs typeface="Arial"/>
              </a:rPr>
              <a:t> </a:t>
            </a:r>
            <a:r>
              <a:rPr sz="2000" spc="-10" dirty="0">
                <a:cs typeface="Arial"/>
              </a:rPr>
              <a:t>classes </a:t>
            </a:r>
            <a:r>
              <a:rPr sz="2000" dirty="0">
                <a:cs typeface="Arial"/>
              </a:rPr>
              <a:t>being</a:t>
            </a:r>
            <a:r>
              <a:rPr sz="2000" spc="180" dirty="0">
                <a:cs typeface="Arial"/>
              </a:rPr>
              <a:t> </a:t>
            </a:r>
            <a:r>
              <a:rPr sz="2000" spc="45" dirty="0">
                <a:cs typeface="Arial"/>
              </a:rPr>
              <a:t>tested</a:t>
            </a:r>
            <a:endParaRPr sz="2000" dirty="0">
              <a:cs typeface="Arial"/>
            </a:endParaRPr>
          </a:p>
          <a:p>
            <a:pPr marL="379095" marR="5080" indent="-367030">
              <a:lnSpc>
                <a:spcPct val="114599"/>
              </a:lnSpc>
              <a:buChar char="●"/>
              <a:tabLst>
                <a:tab pos="379095" algn="l"/>
                <a:tab pos="379730" algn="l"/>
              </a:tabLst>
            </a:pPr>
            <a:r>
              <a:rPr sz="2000" dirty="0">
                <a:cs typeface="Arial"/>
              </a:rPr>
              <a:t>We</a:t>
            </a:r>
            <a:r>
              <a:rPr sz="2000" spc="30" dirty="0">
                <a:cs typeface="Arial"/>
              </a:rPr>
              <a:t> </a:t>
            </a:r>
            <a:r>
              <a:rPr sz="2000" dirty="0">
                <a:cs typeface="Arial"/>
              </a:rPr>
              <a:t>can</a:t>
            </a:r>
            <a:r>
              <a:rPr sz="2000" spc="25" dirty="0">
                <a:cs typeface="Arial"/>
              </a:rPr>
              <a:t> </a:t>
            </a:r>
            <a:r>
              <a:rPr sz="2000" spc="75" dirty="0">
                <a:cs typeface="Arial"/>
              </a:rPr>
              <a:t>write</a:t>
            </a:r>
            <a:r>
              <a:rPr sz="2000" spc="30" dirty="0">
                <a:cs typeface="Arial"/>
              </a:rPr>
              <a:t> </a:t>
            </a:r>
            <a:r>
              <a:rPr sz="2000" dirty="0">
                <a:cs typeface="Arial"/>
              </a:rPr>
              <a:t>tests</a:t>
            </a:r>
            <a:r>
              <a:rPr sz="2000" spc="30" dirty="0">
                <a:cs typeface="Arial"/>
              </a:rPr>
              <a:t> </a:t>
            </a:r>
            <a:r>
              <a:rPr sz="2000" dirty="0">
                <a:cs typeface="Arial"/>
              </a:rPr>
              <a:t>against</a:t>
            </a:r>
            <a:r>
              <a:rPr sz="2000" spc="35" dirty="0">
                <a:cs typeface="Arial"/>
              </a:rPr>
              <a:t> </a:t>
            </a:r>
            <a:r>
              <a:rPr sz="2000" spc="100" dirty="0">
                <a:cs typeface="Arial"/>
              </a:rPr>
              <a:t>our</a:t>
            </a:r>
            <a:r>
              <a:rPr sz="2000" spc="30" dirty="0">
                <a:cs typeface="Arial"/>
              </a:rPr>
              <a:t> </a:t>
            </a:r>
            <a:r>
              <a:rPr sz="2000" dirty="0">
                <a:cs typeface="Arial"/>
              </a:rPr>
              <a:t>code</a:t>
            </a:r>
            <a:r>
              <a:rPr sz="2000" spc="30" dirty="0">
                <a:cs typeface="Arial"/>
              </a:rPr>
              <a:t> </a:t>
            </a:r>
            <a:r>
              <a:rPr sz="2000" spc="105" dirty="0">
                <a:cs typeface="Arial"/>
              </a:rPr>
              <a:t>to</a:t>
            </a:r>
            <a:r>
              <a:rPr sz="2000" spc="35" dirty="0">
                <a:cs typeface="Arial"/>
              </a:rPr>
              <a:t> </a:t>
            </a:r>
            <a:r>
              <a:rPr sz="2000" dirty="0">
                <a:cs typeface="Arial"/>
              </a:rPr>
              <a:t>see</a:t>
            </a:r>
            <a:r>
              <a:rPr sz="2000" spc="30" dirty="0">
                <a:cs typeface="Arial"/>
              </a:rPr>
              <a:t> </a:t>
            </a:r>
            <a:r>
              <a:rPr sz="2000" spc="75" dirty="0">
                <a:cs typeface="Arial"/>
              </a:rPr>
              <a:t>what</a:t>
            </a:r>
            <a:r>
              <a:rPr sz="2000" spc="30" dirty="0">
                <a:cs typeface="Arial"/>
              </a:rPr>
              <a:t> </a:t>
            </a:r>
            <a:r>
              <a:rPr sz="2000" spc="75" dirty="0">
                <a:cs typeface="Arial"/>
              </a:rPr>
              <a:t>the</a:t>
            </a:r>
            <a:r>
              <a:rPr sz="2000" spc="30" dirty="0">
                <a:cs typeface="Arial"/>
              </a:rPr>
              <a:t> </a:t>
            </a:r>
            <a:r>
              <a:rPr sz="2000" dirty="0">
                <a:cs typeface="Arial"/>
              </a:rPr>
              <a:t>code</a:t>
            </a:r>
            <a:r>
              <a:rPr sz="2000" spc="35" dirty="0">
                <a:cs typeface="Arial"/>
              </a:rPr>
              <a:t> </a:t>
            </a:r>
            <a:r>
              <a:rPr sz="2000" dirty="0">
                <a:cs typeface="Arial"/>
              </a:rPr>
              <a:t>does</a:t>
            </a:r>
            <a:r>
              <a:rPr sz="2000" spc="30" dirty="0">
                <a:cs typeface="Arial"/>
              </a:rPr>
              <a:t> </a:t>
            </a:r>
            <a:r>
              <a:rPr sz="2000" dirty="0">
                <a:cs typeface="Arial"/>
              </a:rPr>
              <a:t>against</a:t>
            </a:r>
            <a:r>
              <a:rPr sz="2000" spc="30" dirty="0">
                <a:cs typeface="Arial"/>
              </a:rPr>
              <a:t> </a:t>
            </a:r>
            <a:r>
              <a:rPr sz="2000" spc="50" dirty="0">
                <a:cs typeface="Arial"/>
              </a:rPr>
              <a:t>the </a:t>
            </a:r>
            <a:r>
              <a:rPr sz="2000" dirty="0">
                <a:cs typeface="Arial"/>
              </a:rPr>
              <a:t>fake</a:t>
            </a:r>
            <a:r>
              <a:rPr sz="2000" spc="90" dirty="0">
                <a:cs typeface="Arial"/>
              </a:rPr>
              <a:t> </a:t>
            </a:r>
            <a:r>
              <a:rPr sz="2000" spc="-10" dirty="0">
                <a:cs typeface="Arial"/>
              </a:rPr>
              <a:t>object.</a:t>
            </a:r>
            <a:endParaRPr sz="2000" dirty="0">
              <a:cs typeface="Arial"/>
            </a:endParaRPr>
          </a:p>
          <a:p>
            <a:pPr marL="379095" indent="-367030">
              <a:lnSpc>
                <a:spcPct val="100000"/>
              </a:lnSpc>
              <a:spcBef>
                <a:spcPts val="315"/>
              </a:spcBef>
              <a:buChar char="●"/>
              <a:tabLst>
                <a:tab pos="379095" algn="l"/>
                <a:tab pos="379730" algn="l"/>
              </a:tabLst>
            </a:pPr>
            <a:r>
              <a:rPr sz="2000" dirty="0">
                <a:cs typeface="Arial"/>
              </a:rPr>
              <a:t>When</a:t>
            </a:r>
            <a:r>
              <a:rPr sz="2000" spc="30" dirty="0">
                <a:cs typeface="Arial"/>
              </a:rPr>
              <a:t> </a:t>
            </a:r>
            <a:r>
              <a:rPr sz="2000" dirty="0">
                <a:cs typeface="Arial"/>
              </a:rPr>
              <a:t>we</a:t>
            </a:r>
            <a:r>
              <a:rPr sz="2000" spc="40" dirty="0">
                <a:cs typeface="Arial"/>
              </a:rPr>
              <a:t> </a:t>
            </a:r>
            <a:r>
              <a:rPr sz="2000" spc="75" dirty="0">
                <a:cs typeface="Arial"/>
              </a:rPr>
              <a:t>write</a:t>
            </a:r>
            <a:r>
              <a:rPr sz="2000" spc="40" dirty="0">
                <a:cs typeface="Arial"/>
              </a:rPr>
              <a:t> </a:t>
            </a:r>
            <a:r>
              <a:rPr sz="2000" dirty="0">
                <a:cs typeface="Arial"/>
              </a:rPr>
              <a:t>tests</a:t>
            </a:r>
            <a:r>
              <a:rPr sz="2000" spc="40" dirty="0">
                <a:cs typeface="Arial"/>
              </a:rPr>
              <a:t> </a:t>
            </a:r>
            <a:r>
              <a:rPr sz="2000" spc="100" dirty="0">
                <a:cs typeface="Arial"/>
              </a:rPr>
              <a:t>for</a:t>
            </a:r>
            <a:r>
              <a:rPr sz="2000" spc="40" dirty="0">
                <a:cs typeface="Arial"/>
              </a:rPr>
              <a:t> </a:t>
            </a:r>
            <a:r>
              <a:rPr sz="2000" spc="55" dirty="0">
                <a:cs typeface="Arial"/>
              </a:rPr>
              <a:t>individual</a:t>
            </a:r>
            <a:r>
              <a:rPr sz="2000" spc="30" dirty="0">
                <a:cs typeface="Arial"/>
              </a:rPr>
              <a:t> </a:t>
            </a:r>
            <a:r>
              <a:rPr sz="2000" dirty="0">
                <a:cs typeface="Arial"/>
              </a:rPr>
              <a:t>units,</a:t>
            </a:r>
            <a:r>
              <a:rPr sz="2000" spc="40" dirty="0">
                <a:cs typeface="Arial"/>
              </a:rPr>
              <a:t> </a:t>
            </a:r>
            <a:r>
              <a:rPr sz="2000" dirty="0">
                <a:cs typeface="Arial"/>
              </a:rPr>
              <a:t>we</a:t>
            </a:r>
            <a:r>
              <a:rPr sz="2000" spc="40" dirty="0">
                <a:cs typeface="Arial"/>
              </a:rPr>
              <a:t> </a:t>
            </a:r>
            <a:r>
              <a:rPr sz="2000" spc="60" dirty="0">
                <a:cs typeface="Arial"/>
              </a:rPr>
              <a:t>end</a:t>
            </a:r>
            <a:r>
              <a:rPr sz="2000" spc="35" dirty="0">
                <a:cs typeface="Arial"/>
              </a:rPr>
              <a:t> </a:t>
            </a:r>
            <a:r>
              <a:rPr sz="2000" spc="95" dirty="0">
                <a:cs typeface="Arial"/>
              </a:rPr>
              <a:t>up</a:t>
            </a:r>
            <a:r>
              <a:rPr sz="2000" spc="30" dirty="0">
                <a:cs typeface="Arial"/>
              </a:rPr>
              <a:t> </a:t>
            </a:r>
            <a:r>
              <a:rPr sz="2000" spc="90" dirty="0">
                <a:cs typeface="Arial"/>
              </a:rPr>
              <a:t>with</a:t>
            </a:r>
            <a:r>
              <a:rPr sz="2000" spc="35" dirty="0">
                <a:cs typeface="Arial"/>
              </a:rPr>
              <a:t> </a:t>
            </a:r>
            <a:r>
              <a:rPr sz="2000" spc="-10" dirty="0">
                <a:cs typeface="Arial"/>
              </a:rPr>
              <a:t>small,</a:t>
            </a:r>
            <a:endParaRPr sz="2000" dirty="0">
              <a:cs typeface="Arial"/>
            </a:endParaRPr>
          </a:p>
          <a:p>
            <a:pPr marL="379095">
              <a:lnSpc>
                <a:spcPct val="100000"/>
              </a:lnSpc>
              <a:spcBef>
                <a:spcPts val="315"/>
              </a:spcBef>
            </a:pPr>
            <a:r>
              <a:rPr sz="2000" dirty="0">
                <a:cs typeface="Arial"/>
              </a:rPr>
              <a:t>well-</a:t>
            </a:r>
            <a:r>
              <a:rPr sz="2000" spc="70" dirty="0">
                <a:cs typeface="Arial"/>
              </a:rPr>
              <a:t>understood</a:t>
            </a:r>
            <a:r>
              <a:rPr sz="2000" spc="30" dirty="0">
                <a:cs typeface="Arial"/>
              </a:rPr>
              <a:t> </a:t>
            </a:r>
            <a:r>
              <a:rPr sz="2000" dirty="0">
                <a:cs typeface="Arial"/>
              </a:rPr>
              <a:t>pieces.</a:t>
            </a:r>
            <a:r>
              <a:rPr sz="2000" spc="35" dirty="0">
                <a:cs typeface="Arial"/>
              </a:rPr>
              <a:t> </a:t>
            </a:r>
            <a:r>
              <a:rPr sz="2000" dirty="0">
                <a:cs typeface="Arial"/>
              </a:rPr>
              <a:t>This</a:t>
            </a:r>
            <a:r>
              <a:rPr sz="2000" spc="35" dirty="0">
                <a:cs typeface="Arial"/>
              </a:rPr>
              <a:t> </a:t>
            </a:r>
            <a:r>
              <a:rPr sz="2000" dirty="0">
                <a:cs typeface="Arial"/>
              </a:rPr>
              <a:t>can</a:t>
            </a:r>
            <a:r>
              <a:rPr sz="2000" spc="35" dirty="0">
                <a:cs typeface="Arial"/>
              </a:rPr>
              <a:t> </a:t>
            </a:r>
            <a:r>
              <a:rPr sz="2000" dirty="0">
                <a:cs typeface="Arial"/>
              </a:rPr>
              <a:t>make</a:t>
            </a:r>
            <a:r>
              <a:rPr sz="2000" spc="35" dirty="0">
                <a:cs typeface="Arial"/>
              </a:rPr>
              <a:t> </a:t>
            </a:r>
            <a:r>
              <a:rPr sz="2000" spc="90" dirty="0">
                <a:cs typeface="Arial"/>
              </a:rPr>
              <a:t>it</a:t>
            </a:r>
            <a:r>
              <a:rPr sz="2000" spc="35" dirty="0">
                <a:cs typeface="Arial"/>
              </a:rPr>
              <a:t> </a:t>
            </a:r>
            <a:r>
              <a:rPr sz="2000" dirty="0">
                <a:cs typeface="Arial"/>
              </a:rPr>
              <a:t>easier</a:t>
            </a:r>
            <a:r>
              <a:rPr sz="2000" spc="40" dirty="0">
                <a:cs typeface="Arial"/>
              </a:rPr>
              <a:t> </a:t>
            </a:r>
            <a:r>
              <a:rPr sz="2000" spc="105" dirty="0">
                <a:cs typeface="Arial"/>
              </a:rPr>
              <a:t>to</a:t>
            </a:r>
            <a:r>
              <a:rPr sz="2000" spc="35" dirty="0">
                <a:cs typeface="Arial"/>
              </a:rPr>
              <a:t> </a:t>
            </a:r>
            <a:r>
              <a:rPr sz="2000" dirty="0">
                <a:cs typeface="Arial"/>
              </a:rPr>
              <a:t>reason</a:t>
            </a:r>
            <a:r>
              <a:rPr sz="2000" spc="30" dirty="0">
                <a:cs typeface="Arial"/>
              </a:rPr>
              <a:t> </a:t>
            </a:r>
            <a:r>
              <a:rPr sz="2000" spc="80" dirty="0">
                <a:cs typeface="Arial"/>
              </a:rPr>
              <a:t>about</a:t>
            </a:r>
            <a:r>
              <a:rPr sz="2000" spc="35" dirty="0">
                <a:cs typeface="Arial"/>
              </a:rPr>
              <a:t> </a:t>
            </a:r>
            <a:r>
              <a:rPr sz="2000" spc="100" dirty="0">
                <a:cs typeface="Arial"/>
              </a:rPr>
              <a:t>our</a:t>
            </a:r>
            <a:r>
              <a:rPr sz="2000" spc="40" dirty="0">
                <a:cs typeface="Arial"/>
              </a:rPr>
              <a:t> </a:t>
            </a:r>
            <a:r>
              <a:rPr sz="2000" spc="-10" dirty="0">
                <a:cs typeface="Arial"/>
              </a:rPr>
              <a:t>code.</a:t>
            </a:r>
            <a:endParaRPr sz="2000" dirty="0">
              <a:cs typeface="Arial"/>
            </a:endParaRPr>
          </a:p>
          <a:p>
            <a:pPr marL="379095" indent="-367030">
              <a:lnSpc>
                <a:spcPct val="100000"/>
              </a:lnSpc>
              <a:spcBef>
                <a:spcPts val="315"/>
              </a:spcBef>
              <a:buChar char="●"/>
              <a:tabLst>
                <a:tab pos="379095" algn="l"/>
                <a:tab pos="379730" algn="l"/>
              </a:tabLst>
            </a:pPr>
            <a:r>
              <a:rPr sz="2000" dirty="0">
                <a:cs typeface="Arial"/>
              </a:rPr>
              <a:t>When</a:t>
            </a:r>
            <a:r>
              <a:rPr sz="2000" spc="55" dirty="0">
                <a:cs typeface="Arial"/>
              </a:rPr>
              <a:t> </a:t>
            </a:r>
            <a:r>
              <a:rPr sz="2000" dirty="0">
                <a:cs typeface="Arial"/>
              </a:rPr>
              <a:t>we</a:t>
            </a:r>
            <a:r>
              <a:rPr sz="2000" spc="65" dirty="0">
                <a:cs typeface="Arial"/>
              </a:rPr>
              <a:t> </a:t>
            </a:r>
            <a:r>
              <a:rPr sz="2000" spc="75" dirty="0">
                <a:cs typeface="Arial"/>
              </a:rPr>
              <a:t>write</a:t>
            </a:r>
            <a:r>
              <a:rPr sz="2000" spc="65" dirty="0">
                <a:cs typeface="Arial"/>
              </a:rPr>
              <a:t> </a:t>
            </a:r>
            <a:r>
              <a:rPr sz="2000" dirty="0">
                <a:cs typeface="Arial"/>
              </a:rPr>
              <a:t>tests</a:t>
            </a:r>
            <a:r>
              <a:rPr sz="2000" spc="60" dirty="0">
                <a:cs typeface="Arial"/>
              </a:rPr>
              <a:t> </a:t>
            </a:r>
            <a:r>
              <a:rPr sz="2000" dirty="0">
                <a:cs typeface="Arial"/>
              </a:rPr>
              <a:t>we</a:t>
            </a:r>
            <a:r>
              <a:rPr sz="2000" spc="65" dirty="0">
                <a:cs typeface="Arial"/>
              </a:rPr>
              <a:t> </a:t>
            </a:r>
            <a:r>
              <a:rPr sz="2000" dirty="0">
                <a:cs typeface="Arial"/>
              </a:rPr>
              <a:t>have</a:t>
            </a:r>
            <a:r>
              <a:rPr sz="2000" spc="65" dirty="0">
                <a:cs typeface="Arial"/>
              </a:rPr>
              <a:t> </a:t>
            </a:r>
            <a:r>
              <a:rPr sz="2000" spc="105" dirty="0">
                <a:cs typeface="Arial"/>
              </a:rPr>
              <a:t>to</a:t>
            </a:r>
            <a:r>
              <a:rPr sz="2000" spc="65" dirty="0">
                <a:cs typeface="Arial"/>
              </a:rPr>
              <a:t> </a:t>
            </a:r>
            <a:r>
              <a:rPr sz="2000" dirty="0">
                <a:cs typeface="Arial"/>
              </a:rPr>
              <a:t>divide</a:t>
            </a:r>
            <a:r>
              <a:rPr sz="2000" spc="60" dirty="0">
                <a:cs typeface="Arial"/>
              </a:rPr>
              <a:t> and </a:t>
            </a:r>
            <a:r>
              <a:rPr sz="2000" spc="40" dirty="0">
                <a:cs typeface="Arial"/>
              </a:rPr>
              <a:t>conquer.</a:t>
            </a:r>
            <a:endParaRPr sz="2000" dirty="0">
              <a:cs typeface="Arial"/>
            </a:endParaRPr>
          </a:p>
        </p:txBody>
      </p:sp>
      <p:sp>
        <p:nvSpPr>
          <p:cNvPr id="5" name="TextBox 4">
            <a:extLst>
              <a:ext uri="{FF2B5EF4-FFF2-40B4-BE49-F238E27FC236}">
                <a16:creationId xmlns:a16="http://schemas.microsoft.com/office/drawing/2014/main" id="{E121EE61-5020-4DBE-91F0-7737AA0915C9}"/>
              </a:ext>
            </a:extLst>
          </p:cNvPr>
          <p:cNvSpPr txBox="1"/>
          <p:nvPr/>
        </p:nvSpPr>
        <p:spPr>
          <a:xfrm>
            <a:off x="685800" y="133350"/>
            <a:ext cx="7239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Faking Collaborators: Fake Objects</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idx="1"/>
          </p:nvPr>
        </p:nvSpPr>
        <p:spPr>
          <a:xfrm>
            <a:off x="533400" y="819150"/>
            <a:ext cx="7334387" cy="3351174"/>
          </a:xfrm>
          <a:prstGeom prst="rect">
            <a:avLst/>
          </a:prstGeom>
        </p:spPr>
        <p:txBody>
          <a:bodyPr vert="horz" wrap="square" lIns="0" tIns="52705" rIns="0" bIns="0" rtlCol="0">
            <a:spAutoFit/>
          </a:bodyPr>
          <a:lstStyle/>
          <a:p>
            <a:pPr>
              <a:lnSpc>
                <a:spcPct val="100000"/>
              </a:lnSpc>
              <a:spcBef>
                <a:spcPts val="100"/>
              </a:spcBef>
            </a:pPr>
            <a:r>
              <a:rPr sz="2400" dirty="0"/>
              <a:t>To</a:t>
            </a:r>
            <a:r>
              <a:rPr sz="2400" spc="150" dirty="0"/>
              <a:t> </a:t>
            </a:r>
            <a:r>
              <a:rPr sz="2400" dirty="0"/>
              <a:t>Primitivize</a:t>
            </a:r>
            <a:r>
              <a:rPr sz="2400" spc="150" dirty="0"/>
              <a:t> </a:t>
            </a:r>
            <a:r>
              <a:rPr sz="2400" dirty="0"/>
              <a:t>Parameter,</a:t>
            </a:r>
            <a:r>
              <a:rPr sz="2400" spc="150" dirty="0"/>
              <a:t> </a:t>
            </a:r>
            <a:r>
              <a:rPr sz="2400" spc="70" dirty="0"/>
              <a:t>follow</a:t>
            </a:r>
            <a:r>
              <a:rPr sz="2400" spc="145" dirty="0"/>
              <a:t> </a:t>
            </a:r>
            <a:r>
              <a:rPr sz="2400" dirty="0"/>
              <a:t>these</a:t>
            </a:r>
            <a:r>
              <a:rPr sz="2400" spc="155" dirty="0"/>
              <a:t> </a:t>
            </a:r>
            <a:r>
              <a:rPr sz="2400" spc="-10" dirty="0"/>
              <a:t>steps:</a:t>
            </a:r>
          </a:p>
          <a:p>
            <a:pPr marR="5080">
              <a:lnSpc>
                <a:spcPct val="114599"/>
              </a:lnSpc>
              <a:spcBef>
                <a:spcPts val="1575"/>
              </a:spcBef>
              <a:buAutoNum type="arabicPeriod"/>
              <a:tabLst>
                <a:tab pos="226695" algn="l"/>
              </a:tabLst>
            </a:pPr>
            <a:r>
              <a:rPr sz="2400" dirty="0"/>
              <a:t>Develop a</a:t>
            </a:r>
            <a:r>
              <a:rPr sz="2400" spc="10" dirty="0"/>
              <a:t> </a:t>
            </a:r>
            <a:r>
              <a:rPr sz="2400" spc="55" dirty="0"/>
              <a:t>free</a:t>
            </a:r>
            <a:r>
              <a:rPr sz="2400" spc="10" dirty="0"/>
              <a:t> </a:t>
            </a:r>
            <a:r>
              <a:rPr sz="2400" spc="70" dirty="0"/>
              <a:t>function</a:t>
            </a:r>
            <a:r>
              <a:rPr sz="2400" dirty="0"/>
              <a:t> </a:t>
            </a:r>
            <a:r>
              <a:rPr sz="2400" spc="90" dirty="0"/>
              <a:t>that</a:t>
            </a:r>
            <a:r>
              <a:rPr sz="2400" spc="10" dirty="0"/>
              <a:t> </a:t>
            </a:r>
            <a:r>
              <a:rPr sz="2400" dirty="0"/>
              <a:t>does</a:t>
            </a:r>
            <a:r>
              <a:rPr sz="2400" spc="10" dirty="0"/>
              <a:t> </a:t>
            </a:r>
            <a:r>
              <a:rPr sz="2400" spc="75" dirty="0"/>
              <a:t>the</a:t>
            </a:r>
            <a:r>
              <a:rPr sz="2400" spc="5" dirty="0"/>
              <a:t> </a:t>
            </a:r>
            <a:r>
              <a:rPr sz="2400" spc="80" dirty="0"/>
              <a:t>work</a:t>
            </a:r>
            <a:r>
              <a:rPr sz="2400" spc="5" dirty="0"/>
              <a:t> </a:t>
            </a:r>
            <a:r>
              <a:rPr sz="2400" spc="55" dirty="0"/>
              <a:t>you</a:t>
            </a:r>
            <a:r>
              <a:rPr sz="2400" dirty="0"/>
              <a:t> </a:t>
            </a:r>
            <a:r>
              <a:rPr sz="2400" spc="75" dirty="0"/>
              <a:t>would</a:t>
            </a:r>
            <a:r>
              <a:rPr sz="2400" spc="5" dirty="0"/>
              <a:t> </a:t>
            </a:r>
            <a:r>
              <a:rPr sz="2400" dirty="0"/>
              <a:t>need</a:t>
            </a:r>
            <a:r>
              <a:rPr sz="2400" spc="5" dirty="0"/>
              <a:t> </a:t>
            </a:r>
            <a:r>
              <a:rPr sz="2400" spc="105" dirty="0"/>
              <a:t>to</a:t>
            </a:r>
            <a:r>
              <a:rPr sz="2400" spc="5" dirty="0"/>
              <a:t> </a:t>
            </a:r>
            <a:r>
              <a:rPr sz="2400" spc="85" dirty="0"/>
              <a:t>do</a:t>
            </a:r>
            <a:r>
              <a:rPr sz="2400" spc="10" dirty="0"/>
              <a:t> </a:t>
            </a:r>
            <a:r>
              <a:rPr sz="2400" spc="90" dirty="0"/>
              <a:t>on</a:t>
            </a:r>
            <a:r>
              <a:rPr sz="2400" spc="5" dirty="0"/>
              <a:t> </a:t>
            </a:r>
            <a:r>
              <a:rPr sz="2400" spc="50" dirty="0"/>
              <a:t>the </a:t>
            </a:r>
            <a:r>
              <a:rPr sz="2400" spc="-20" dirty="0"/>
              <a:t>class.</a:t>
            </a:r>
            <a:r>
              <a:rPr sz="2400" spc="15" dirty="0"/>
              <a:t> </a:t>
            </a:r>
            <a:r>
              <a:rPr sz="2400" spc="50" dirty="0"/>
              <a:t>In</a:t>
            </a:r>
            <a:r>
              <a:rPr sz="2400" spc="10" dirty="0"/>
              <a:t> </a:t>
            </a:r>
            <a:r>
              <a:rPr sz="2400" spc="75" dirty="0"/>
              <a:t>the</a:t>
            </a:r>
            <a:r>
              <a:rPr sz="2400" spc="15" dirty="0"/>
              <a:t> </a:t>
            </a:r>
            <a:r>
              <a:rPr sz="2400" dirty="0"/>
              <a:t>process,</a:t>
            </a:r>
            <a:r>
              <a:rPr sz="2400" spc="20" dirty="0"/>
              <a:t> </a:t>
            </a:r>
            <a:r>
              <a:rPr sz="2400" dirty="0"/>
              <a:t>develop</a:t>
            </a:r>
            <a:r>
              <a:rPr sz="2400" spc="10" dirty="0"/>
              <a:t> </a:t>
            </a:r>
            <a:r>
              <a:rPr sz="2400" dirty="0"/>
              <a:t>an</a:t>
            </a:r>
            <a:r>
              <a:rPr sz="2400" spc="10" dirty="0"/>
              <a:t> </a:t>
            </a:r>
            <a:r>
              <a:rPr sz="2400" spc="70" dirty="0"/>
              <a:t>intermediate</a:t>
            </a:r>
            <a:r>
              <a:rPr sz="2400" spc="20" dirty="0"/>
              <a:t> </a:t>
            </a:r>
            <a:r>
              <a:rPr sz="2400" spc="60" dirty="0"/>
              <a:t>representation</a:t>
            </a:r>
            <a:r>
              <a:rPr sz="2400" spc="10" dirty="0"/>
              <a:t> </a:t>
            </a:r>
            <a:r>
              <a:rPr sz="2400" spc="90" dirty="0"/>
              <a:t>that</a:t>
            </a:r>
            <a:r>
              <a:rPr sz="2400" spc="15" dirty="0"/>
              <a:t> </a:t>
            </a:r>
            <a:r>
              <a:rPr sz="2400" spc="55" dirty="0"/>
              <a:t>you</a:t>
            </a:r>
            <a:r>
              <a:rPr sz="2400" spc="15" dirty="0"/>
              <a:t> </a:t>
            </a:r>
            <a:r>
              <a:rPr sz="2400" dirty="0"/>
              <a:t>can</a:t>
            </a:r>
            <a:r>
              <a:rPr sz="2400" spc="10" dirty="0"/>
              <a:t> </a:t>
            </a:r>
            <a:r>
              <a:rPr sz="2400" spc="-25" dirty="0"/>
              <a:t>use </a:t>
            </a:r>
            <a:r>
              <a:rPr sz="2400" spc="105" dirty="0"/>
              <a:t>to</a:t>
            </a:r>
            <a:r>
              <a:rPr sz="2400" spc="-35" dirty="0"/>
              <a:t> </a:t>
            </a:r>
            <a:r>
              <a:rPr sz="2400" spc="85" dirty="0"/>
              <a:t>do</a:t>
            </a:r>
            <a:r>
              <a:rPr sz="2400" spc="-30" dirty="0"/>
              <a:t> </a:t>
            </a:r>
            <a:r>
              <a:rPr sz="2400" spc="75" dirty="0"/>
              <a:t>the</a:t>
            </a:r>
            <a:r>
              <a:rPr sz="2400" spc="-30" dirty="0"/>
              <a:t> </a:t>
            </a:r>
            <a:r>
              <a:rPr sz="2400" spc="40" dirty="0"/>
              <a:t>work.</a:t>
            </a:r>
          </a:p>
          <a:p>
            <a:pPr marR="118745">
              <a:lnSpc>
                <a:spcPct val="114599"/>
              </a:lnSpc>
              <a:spcBef>
                <a:spcPts val="1575"/>
              </a:spcBef>
              <a:buAutoNum type="arabicPeriod"/>
              <a:tabLst>
                <a:tab pos="226695" algn="l"/>
              </a:tabLst>
            </a:pPr>
            <a:r>
              <a:rPr sz="2400" dirty="0"/>
              <a:t>Add</a:t>
            </a:r>
            <a:r>
              <a:rPr sz="2400" spc="-25" dirty="0"/>
              <a:t> </a:t>
            </a:r>
            <a:r>
              <a:rPr sz="2400" dirty="0"/>
              <a:t>a</a:t>
            </a:r>
            <a:r>
              <a:rPr sz="2400" spc="-20" dirty="0"/>
              <a:t> </a:t>
            </a:r>
            <a:r>
              <a:rPr sz="2400" spc="70" dirty="0"/>
              <a:t>function</a:t>
            </a:r>
            <a:r>
              <a:rPr sz="2400" spc="-25" dirty="0"/>
              <a:t> </a:t>
            </a:r>
            <a:r>
              <a:rPr sz="2400" spc="105" dirty="0"/>
              <a:t>to</a:t>
            </a:r>
            <a:r>
              <a:rPr sz="2400" spc="-15" dirty="0"/>
              <a:t> </a:t>
            </a:r>
            <a:r>
              <a:rPr sz="2400" spc="75" dirty="0"/>
              <a:t>the</a:t>
            </a:r>
            <a:r>
              <a:rPr sz="2400" spc="-20" dirty="0"/>
              <a:t> </a:t>
            </a:r>
            <a:r>
              <a:rPr sz="2400" spc="-10" dirty="0"/>
              <a:t>class</a:t>
            </a:r>
            <a:r>
              <a:rPr sz="2400" spc="-20" dirty="0"/>
              <a:t> </a:t>
            </a:r>
            <a:r>
              <a:rPr sz="2400" spc="90" dirty="0"/>
              <a:t>that</a:t>
            </a:r>
            <a:r>
              <a:rPr sz="2400" spc="-15" dirty="0"/>
              <a:t> </a:t>
            </a:r>
            <a:r>
              <a:rPr sz="2400" spc="55" dirty="0"/>
              <a:t>builds</a:t>
            </a:r>
            <a:r>
              <a:rPr sz="2400" spc="-20" dirty="0"/>
              <a:t> </a:t>
            </a:r>
            <a:r>
              <a:rPr sz="2400" spc="95" dirty="0"/>
              <a:t>up</a:t>
            </a:r>
            <a:r>
              <a:rPr sz="2400" spc="-25" dirty="0"/>
              <a:t> </a:t>
            </a:r>
            <a:r>
              <a:rPr sz="2400" spc="75" dirty="0"/>
              <a:t>the</a:t>
            </a:r>
            <a:r>
              <a:rPr sz="2400" spc="-15" dirty="0"/>
              <a:t> </a:t>
            </a:r>
            <a:r>
              <a:rPr sz="2400" spc="60" dirty="0"/>
              <a:t>representation</a:t>
            </a:r>
            <a:r>
              <a:rPr sz="2400" spc="-25" dirty="0"/>
              <a:t> </a:t>
            </a:r>
            <a:r>
              <a:rPr sz="2400" spc="60" dirty="0"/>
              <a:t>and</a:t>
            </a:r>
            <a:r>
              <a:rPr sz="2400" spc="-25" dirty="0"/>
              <a:t> </a:t>
            </a:r>
            <a:r>
              <a:rPr sz="2400" spc="-10" dirty="0"/>
              <a:t>delegates </a:t>
            </a:r>
            <a:r>
              <a:rPr sz="2400" spc="90" dirty="0"/>
              <a:t>it</a:t>
            </a:r>
            <a:r>
              <a:rPr sz="2400" spc="-35" dirty="0"/>
              <a:t> </a:t>
            </a:r>
            <a:r>
              <a:rPr sz="2400" spc="105" dirty="0"/>
              <a:t>to</a:t>
            </a:r>
            <a:r>
              <a:rPr sz="2400" spc="-35" dirty="0"/>
              <a:t> </a:t>
            </a:r>
            <a:r>
              <a:rPr sz="2400" spc="75" dirty="0"/>
              <a:t>the</a:t>
            </a:r>
            <a:r>
              <a:rPr sz="2400" spc="-30" dirty="0"/>
              <a:t> </a:t>
            </a:r>
            <a:r>
              <a:rPr sz="2400" spc="60" dirty="0"/>
              <a:t>new</a:t>
            </a:r>
            <a:r>
              <a:rPr sz="2400" spc="-40" dirty="0"/>
              <a:t> </a:t>
            </a:r>
            <a:r>
              <a:rPr sz="2400" spc="50" dirty="0"/>
              <a:t>function.</a:t>
            </a:r>
          </a:p>
        </p:txBody>
      </p:sp>
      <p:sp>
        <p:nvSpPr>
          <p:cNvPr id="5" name="TextBox 4">
            <a:extLst>
              <a:ext uri="{FF2B5EF4-FFF2-40B4-BE49-F238E27FC236}">
                <a16:creationId xmlns:a16="http://schemas.microsoft.com/office/drawing/2014/main" id="{96114984-08E8-48CB-A431-8CE1FFAD86AA}"/>
              </a:ext>
            </a:extLst>
          </p:cNvPr>
          <p:cNvSpPr txBox="1"/>
          <p:nvPr/>
        </p:nvSpPr>
        <p:spPr>
          <a:xfrm>
            <a:off x="762000" y="571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Primitive Parameter </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4800" y="742950"/>
            <a:ext cx="8314055" cy="3500120"/>
          </a:xfrm>
          <a:prstGeom prst="rect">
            <a:avLst/>
          </a:prstGeom>
        </p:spPr>
        <p:txBody>
          <a:bodyPr vert="horz" wrap="square" lIns="0" tIns="12700" rIns="0" bIns="0" rtlCol="0">
            <a:spAutoFit/>
          </a:bodyPr>
          <a:lstStyle/>
          <a:p>
            <a:pPr marL="12700">
              <a:lnSpc>
                <a:spcPct val="100000"/>
              </a:lnSpc>
              <a:spcBef>
                <a:spcPts val="100"/>
              </a:spcBef>
            </a:pPr>
            <a:r>
              <a:rPr sz="1800" dirty="0">
                <a:cs typeface="Arial"/>
              </a:rPr>
              <a:t>To</a:t>
            </a:r>
            <a:r>
              <a:rPr sz="1800" spc="15" dirty="0">
                <a:cs typeface="Arial"/>
              </a:rPr>
              <a:t> </a:t>
            </a:r>
            <a:r>
              <a:rPr sz="1800" spc="85" dirty="0">
                <a:cs typeface="Arial"/>
              </a:rPr>
              <a:t>do</a:t>
            </a:r>
            <a:r>
              <a:rPr sz="1800" spc="20" dirty="0">
                <a:cs typeface="Arial"/>
              </a:rPr>
              <a:t> </a:t>
            </a:r>
            <a:r>
              <a:rPr sz="1800" dirty="0">
                <a:cs typeface="Arial"/>
              </a:rPr>
              <a:t>Pull</a:t>
            </a:r>
            <a:r>
              <a:rPr sz="1800" spc="10" dirty="0">
                <a:cs typeface="Arial"/>
              </a:rPr>
              <a:t> </a:t>
            </a:r>
            <a:r>
              <a:rPr sz="1800" spc="50" dirty="0">
                <a:cs typeface="Arial"/>
              </a:rPr>
              <a:t>Up</a:t>
            </a:r>
            <a:r>
              <a:rPr sz="1800" spc="15" dirty="0">
                <a:cs typeface="Arial"/>
              </a:rPr>
              <a:t> </a:t>
            </a:r>
            <a:r>
              <a:rPr sz="1800" dirty="0">
                <a:cs typeface="Arial"/>
              </a:rPr>
              <a:t>Feature,</a:t>
            </a:r>
            <a:r>
              <a:rPr sz="1800" spc="20" dirty="0">
                <a:cs typeface="Arial"/>
              </a:rPr>
              <a:t> </a:t>
            </a:r>
            <a:r>
              <a:rPr sz="1800" spc="70" dirty="0">
                <a:cs typeface="Arial"/>
              </a:rPr>
              <a:t>follow</a:t>
            </a:r>
            <a:r>
              <a:rPr sz="1800" spc="10" dirty="0">
                <a:cs typeface="Arial"/>
              </a:rPr>
              <a:t> </a:t>
            </a:r>
            <a:r>
              <a:rPr sz="1800" dirty="0">
                <a:cs typeface="Arial"/>
              </a:rPr>
              <a:t>these</a:t>
            </a:r>
            <a:r>
              <a:rPr sz="1800" spc="20" dirty="0">
                <a:cs typeface="Arial"/>
              </a:rPr>
              <a:t> </a:t>
            </a:r>
            <a:r>
              <a:rPr sz="1800" spc="-10" dirty="0">
                <a:cs typeface="Arial"/>
              </a:rPr>
              <a:t>steps:</a:t>
            </a:r>
            <a:endParaRPr sz="1800" dirty="0">
              <a:cs typeface="Arial"/>
            </a:endParaRPr>
          </a:p>
          <a:p>
            <a:pPr marL="262890" indent="-250825">
              <a:lnSpc>
                <a:spcPct val="100000"/>
              </a:lnSpc>
              <a:spcBef>
                <a:spcPts val="1889"/>
              </a:spcBef>
              <a:buAutoNum type="arabicPeriod"/>
              <a:tabLst>
                <a:tab pos="263525" algn="l"/>
              </a:tabLst>
            </a:pPr>
            <a:r>
              <a:rPr sz="1800" spc="55" dirty="0">
                <a:cs typeface="Arial"/>
              </a:rPr>
              <a:t>Identify</a:t>
            </a:r>
            <a:r>
              <a:rPr sz="1800" spc="-35" dirty="0">
                <a:cs typeface="Arial"/>
              </a:rPr>
              <a:t> </a:t>
            </a:r>
            <a:r>
              <a:rPr sz="1800" spc="75" dirty="0">
                <a:cs typeface="Arial"/>
              </a:rPr>
              <a:t>the</a:t>
            </a:r>
            <a:r>
              <a:rPr sz="1800" spc="-25" dirty="0">
                <a:cs typeface="Arial"/>
              </a:rPr>
              <a:t> </a:t>
            </a:r>
            <a:r>
              <a:rPr sz="1800" spc="70" dirty="0">
                <a:cs typeface="Arial"/>
              </a:rPr>
              <a:t>methods</a:t>
            </a:r>
            <a:r>
              <a:rPr sz="1800" spc="-25" dirty="0">
                <a:cs typeface="Arial"/>
              </a:rPr>
              <a:t> </a:t>
            </a:r>
            <a:r>
              <a:rPr sz="1800" spc="90" dirty="0">
                <a:cs typeface="Arial"/>
              </a:rPr>
              <a:t>that</a:t>
            </a:r>
            <a:r>
              <a:rPr sz="1800" spc="-25" dirty="0">
                <a:cs typeface="Arial"/>
              </a:rPr>
              <a:t> </a:t>
            </a:r>
            <a:r>
              <a:rPr sz="1800" spc="55" dirty="0">
                <a:cs typeface="Arial"/>
              </a:rPr>
              <a:t>you</a:t>
            </a:r>
            <a:r>
              <a:rPr sz="1800" spc="-30" dirty="0">
                <a:cs typeface="Arial"/>
              </a:rPr>
              <a:t> </a:t>
            </a:r>
            <a:r>
              <a:rPr sz="1800" spc="75" dirty="0">
                <a:cs typeface="Arial"/>
              </a:rPr>
              <a:t>want</a:t>
            </a:r>
            <a:r>
              <a:rPr sz="1800" spc="-25" dirty="0">
                <a:cs typeface="Arial"/>
              </a:rPr>
              <a:t> </a:t>
            </a:r>
            <a:r>
              <a:rPr sz="1800" spc="105" dirty="0">
                <a:cs typeface="Arial"/>
              </a:rPr>
              <a:t>to</a:t>
            </a:r>
            <a:r>
              <a:rPr sz="1800" spc="-25" dirty="0">
                <a:cs typeface="Arial"/>
              </a:rPr>
              <a:t> </a:t>
            </a:r>
            <a:r>
              <a:rPr sz="1800" spc="70" dirty="0">
                <a:cs typeface="Arial"/>
              </a:rPr>
              <a:t>pull</a:t>
            </a:r>
            <a:r>
              <a:rPr sz="1800" spc="-30" dirty="0">
                <a:cs typeface="Arial"/>
              </a:rPr>
              <a:t> </a:t>
            </a:r>
            <a:r>
              <a:rPr sz="1800" spc="30" dirty="0">
                <a:cs typeface="Arial"/>
              </a:rPr>
              <a:t>up.</a:t>
            </a:r>
            <a:endParaRPr sz="1800" dirty="0">
              <a:cs typeface="Arial"/>
            </a:endParaRPr>
          </a:p>
          <a:p>
            <a:pPr marL="262890" indent="-250825">
              <a:lnSpc>
                <a:spcPct val="100000"/>
              </a:lnSpc>
              <a:spcBef>
                <a:spcPts val="1889"/>
              </a:spcBef>
              <a:buAutoNum type="arabicPeriod"/>
              <a:tabLst>
                <a:tab pos="263525" algn="l"/>
              </a:tabLst>
            </a:pPr>
            <a:r>
              <a:rPr sz="1800" dirty="0">
                <a:cs typeface="Arial"/>
              </a:rPr>
              <a:t>Create</a:t>
            </a:r>
            <a:r>
              <a:rPr sz="1800" spc="70" dirty="0">
                <a:cs typeface="Arial"/>
              </a:rPr>
              <a:t> </a:t>
            </a:r>
            <a:r>
              <a:rPr sz="1800" dirty="0">
                <a:cs typeface="Arial"/>
              </a:rPr>
              <a:t>an</a:t>
            </a:r>
            <a:r>
              <a:rPr sz="1800" spc="65" dirty="0">
                <a:cs typeface="Arial"/>
              </a:rPr>
              <a:t> </a:t>
            </a:r>
            <a:r>
              <a:rPr sz="1800" dirty="0">
                <a:cs typeface="Arial"/>
              </a:rPr>
              <a:t>abstract</a:t>
            </a:r>
            <a:r>
              <a:rPr sz="1800" spc="70" dirty="0">
                <a:cs typeface="Arial"/>
              </a:rPr>
              <a:t> </a:t>
            </a:r>
            <a:r>
              <a:rPr sz="1800" dirty="0">
                <a:cs typeface="Arial"/>
              </a:rPr>
              <a:t>superclass</a:t>
            </a:r>
            <a:r>
              <a:rPr sz="1800" spc="75" dirty="0">
                <a:cs typeface="Arial"/>
              </a:rPr>
              <a:t> </a:t>
            </a:r>
            <a:r>
              <a:rPr sz="1800" spc="100" dirty="0">
                <a:cs typeface="Arial"/>
              </a:rPr>
              <a:t>for</a:t>
            </a:r>
            <a:r>
              <a:rPr sz="1800" spc="70" dirty="0">
                <a:cs typeface="Arial"/>
              </a:rPr>
              <a:t> </a:t>
            </a:r>
            <a:r>
              <a:rPr sz="1800" spc="75" dirty="0">
                <a:cs typeface="Arial"/>
              </a:rPr>
              <a:t>the </a:t>
            </a:r>
            <a:r>
              <a:rPr sz="1800" spc="-10" dirty="0">
                <a:cs typeface="Arial"/>
              </a:rPr>
              <a:t>class</a:t>
            </a:r>
            <a:r>
              <a:rPr sz="1800" spc="70" dirty="0">
                <a:cs typeface="Arial"/>
              </a:rPr>
              <a:t> </a:t>
            </a:r>
            <a:r>
              <a:rPr sz="1800" spc="90" dirty="0">
                <a:cs typeface="Arial"/>
              </a:rPr>
              <a:t>that</a:t>
            </a:r>
            <a:r>
              <a:rPr sz="1800" spc="70" dirty="0">
                <a:cs typeface="Arial"/>
              </a:rPr>
              <a:t> </a:t>
            </a:r>
            <a:r>
              <a:rPr sz="1800" dirty="0">
                <a:cs typeface="Arial"/>
              </a:rPr>
              <a:t>contains</a:t>
            </a:r>
            <a:r>
              <a:rPr sz="1800" spc="75" dirty="0">
                <a:cs typeface="Arial"/>
              </a:rPr>
              <a:t> the</a:t>
            </a:r>
            <a:r>
              <a:rPr sz="1800" spc="70" dirty="0">
                <a:cs typeface="Arial"/>
              </a:rPr>
              <a:t> </a:t>
            </a:r>
            <a:r>
              <a:rPr sz="1800" spc="45" dirty="0">
                <a:cs typeface="Arial"/>
              </a:rPr>
              <a:t>methods.</a:t>
            </a:r>
            <a:endParaRPr sz="1800" dirty="0">
              <a:cs typeface="Arial"/>
            </a:endParaRPr>
          </a:p>
          <a:p>
            <a:pPr marL="262890" indent="-250825">
              <a:lnSpc>
                <a:spcPct val="100000"/>
              </a:lnSpc>
              <a:spcBef>
                <a:spcPts val="1889"/>
              </a:spcBef>
              <a:buAutoNum type="arabicPeriod"/>
              <a:tabLst>
                <a:tab pos="263525" algn="l"/>
              </a:tabLst>
            </a:pPr>
            <a:r>
              <a:rPr sz="1800" dirty="0">
                <a:cs typeface="Arial"/>
              </a:rPr>
              <a:t>Copy</a:t>
            </a:r>
            <a:r>
              <a:rPr sz="1800" spc="-10" dirty="0">
                <a:cs typeface="Arial"/>
              </a:rPr>
              <a:t> </a:t>
            </a:r>
            <a:r>
              <a:rPr sz="1800" spc="75" dirty="0">
                <a:cs typeface="Arial"/>
              </a:rPr>
              <a:t>the</a:t>
            </a:r>
            <a:r>
              <a:rPr sz="1800" spc="-5" dirty="0">
                <a:cs typeface="Arial"/>
              </a:rPr>
              <a:t> </a:t>
            </a:r>
            <a:r>
              <a:rPr sz="1800" spc="70" dirty="0">
                <a:cs typeface="Arial"/>
              </a:rPr>
              <a:t>methods</a:t>
            </a:r>
            <a:r>
              <a:rPr sz="1800" spc="-5" dirty="0">
                <a:cs typeface="Arial"/>
              </a:rPr>
              <a:t> </a:t>
            </a:r>
            <a:r>
              <a:rPr sz="1800" spc="105" dirty="0">
                <a:cs typeface="Arial"/>
              </a:rPr>
              <a:t>to</a:t>
            </a:r>
            <a:r>
              <a:rPr sz="1800" spc="-5" dirty="0">
                <a:cs typeface="Arial"/>
              </a:rPr>
              <a:t> </a:t>
            </a:r>
            <a:r>
              <a:rPr sz="1800" spc="75" dirty="0">
                <a:cs typeface="Arial"/>
              </a:rPr>
              <a:t>the</a:t>
            </a:r>
            <a:r>
              <a:rPr sz="1800" spc="-5" dirty="0">
                <a:cs typeface="Arial"/>
              </a:rPr>
              <a:t> </a:t>
            </a:r>
            <a:r>
              <a:rPr sz="1800" dirty="0">
                <a:cs typeface="Arial"/>
              </a:rPr>
              <a:t>superclass</a:t>
            </a:r>
            <a:r>
              <a:rPr sz="1800" spc="-5" dirty="0">
                <a:cs typeface="Arial"/>
              </a:rPr>
              <a:t> </a:t>
            </a:r>
            <a:r>
              <a:rPr sz="1800" spc="60" dirty="0">
                <a:cs typeface="Arial"/>
              </a:rPr>
              <a:t>and</a:t>
            </a:r>
            <a:r>
              <a:rPr sz="1800" spc="-5" dirty="0">
                <a:cs typeface="Arial"/>
              </a:rPr>
              <a:t> </a:t>
            </a:r>
            <a:r>
              <a:rPr sz="1800" spc="-10" dirty="0">
                <a:cs typeface="Arial"/>
              </a:rPr>
              <a:t>compile.</a:t>
            </a:r>
            <a:endParaRPr sz="1800" dirty="0">
              <a:cs typeface="Arial"/>
            </a:endParaRPr>
          </a:p>
          <a:p>
            <a:pPr marL="12700" marR="65405">
              <a:lnSpc>
                <a:spcPct val="114599"/>
              </a:lnSpc>
              <a:spcBef>
                <a:spcPts val="1575"/>
              </a:spcBef>
              <a:buAutoNum type="arabicPeriod"/>
              <a:tabLst>
                <a:tab pos="263525" algn="l"/>
              </a:tabLst>
            </a:pPr>
            <a:r>
              <a:rPr sz="1800" dirty="0">
                <a:cs typeface="Arial"/>
              </a:rPr>
              <a:t>Copy</a:t>
            </a:r>
            <a:r>
              <a:rPr sz="1800" spc="35" dirty="0">
                <a:cs typeface="Arial"/>
              </a:rPr>
              <a:t> </a:t>
            </a:r>
            <a:r>
              <a:rPr sz="1800" dirty="0">
                <a:cs typeface="Arial"/>
              </a:rPr>
              <a:t>each</a:t>
            </a:r>
            <a:r>
              <a:rPr sz="1800" spc="40" dirty="0">
                <a:cs typeface="Arial"/>
              </a:rPr>
              <a:t> </a:t>
            </a:r>
            <a:r>
              <a:rPr sz="1800" dirty="0">
                <a:cs typeface="Arial"/>
              </a:rPr>
              <a:t>missing</a:t>
            </a:r>
            <a:r>
              <a:rPr sz="1800" spc="40" dirty="0">
                <a:cs typeface="Arial"/>
              </a:rPr>
              <a:t> </a:t>
            </a:r>
            <a:r>
              <a:rPr sz="1800" dirty="0">
                <a:cs typeface="Arial"/>
              </a:rPr>
              <a:t>reference</a:t>
            </a:r>
            <a:r>
              <a:rPr sz="1800" spc="45" dirty="0">
                <a:cs typeface="Arial"/>
              </a:rPr>
              <a:t> </a:t>
            </a:r>
            <a:r>
              <a:rPr sz="1800" spc="90" dirty="0">
                <a:cs typeface="Arial"/>
              </a:rPr>
              <a:t>that</a:t>
            </a:r>
            <a:r>
              <a:rPr sz="1800" spc="45" dirty="0">
                <a:cs typeface="Arial"/>
              </a:rPr>
              <a:t> </a:t>
            </a:r>
            <a:r>
              <a:rPr sz="1800" spc="75" dirty="0">
                <a:cs typeface="Arial"/>
              </a:rPr>
              <a:t>the</a:t>
            </a:r>
            <a:r>
              <a:rPr sz="1800" spc="45" dirty="0">
                <a:cs typeface="Arial"/>
              </a:rPr>
              <a:t> </a:t>
            </a:r>
            <a:r>
              <a:rPr sz="1800" spc="60" dirty="0">
                <a:cs typeface="Arial"/>
              </a:rPr>
              <a:t>compiler</a:t>
            </a:r>
            <a:r>
              <a:rPr sz="1800" spc="45" dirty="0">
                <a:cs typeface="Arial"/>
              </a:rPr>
              <a:t> </a:t>
            </a:r>
            <a:r>
              <a:rPr sz="1800" dirty="0">
                <a:cs typeface="Arial"/>
              </a:rPr>
              <a:t>alerts</a:t>
            </a:r>
            <a:r>
              <a:rPr sz="1800" spc="45" dirty="0">
                <a:cs typeface="Arial"/>
              </a:rPr>
              <a:t> </a:t>
            </a:r>
            <a:r>
              <a:rPr sz="1800" spc="55" dirty="0">
                <a:cs typeface="Arial"/>
              </a:rPr>
              <a:t>you</a:t>
            </a:r>
            <a:r>
              <a:rPr sz="1800" spc="40" dirty="0">
                <a:cs typeface="Arial"/>
              </a:rPr>
              <a:t> </a:t>
            </a:r>
            <a:r>
              <a:rPr sz="1800" spc="80" dirty="0">
                <a:cs typeface="Arial"/>
              </a:rPr>
              <a:t>about</a:t>
            </a:r>
            <a:r>
              <a:rPr sz="1800" spc="45" dirty="0">
                <a:cs typeface="Arial"/>
              </a:rPr>
              <a:t> </a:t>
            </a:r>
            <a:r>
              <a:rPr sz="1800" spc="105" dirty="0">
                <a:cs typeface="Arial"/>
              </a:rPr>
              <a:t>to</a:t>
            </a:r>
            <a:r>
              <a:rPr sz="1800" spc="45" dirty="0">
                <a:cs typeface="Arial"/>
              </a:rPr>
              <a:t> </a:t>
            </a:r>
            <a:r>
              <a:rPr sz="1800" spc="75" dirty="0">
                <a:cs typeface="Arial"/>
              </a:rPr>
              <a:t>the</a:t>
            </a:r>
            <a:r>
              <a:rPr sz="1800" spc="40" dirty="0">
                <a:cs typeface="Arial"/>
              </a:rPr>
              <a:t> </a:t>
            </a:r>
            <a:r>
              <a:rPr sz="1800" spc="35" dirty="0">
                <a:cs typeface="Arial"/>
              </a:rPr>
              <a:t>new </a:t>
            </a:r>
            <a:r>
              <a:rPr sz="1800" dirty="0">
                <a:cs typeface="Arial"/>
              </a:rPr>
              <a:t>superclass.</a:t>
            </a:r>
            <a:r>
              <a:rPr sz="1800" spc="75" dirty="0">
                <a:cs typeface="Arial"/>
              </a:rPr>
              <a:t> </a:t>
            </a:r>
            <a:r>
              <a:rPr sz="1800" dirty="0">
                <a:cs typeface="Arial"/>
              </a:rPr>
              <a:t>Remember</a:t>
            </a:r>
            <a:r>
              <a:rPr sz="1800" spc="80" dirty="0">
                <a:cs typeface="Arial"/>
              </a:rPr>
              <a:t> </a:t>
            </a:r>
            <a:r>
              <a:rPr sz="1800" spc="105" dirty="0">
                <a:cs typeface="Arial"/>
              </a:rPr>
              <a:t>to</a:t>
            </a:r>
            <a:r>
              <a:rPr sz="1800" spc="80" dirty="0">
                <a:cs typeface="Arial"/>
              </a:rPr>
              <a:t> </a:t>
            </a:r>
            <a:r>
              <a:rPr sz="1800" dirty="0">
                <a:cs typeface="Arial"/>
              </a:rPr>
              <a:t>Preserve</a:t>
            </a:r>
            <a:r>
              <a:rPr sz="1800" spc="75" dirty="0">
                <a:cs typeface="Arial"/>
              </a:rPr>
              <a:t> </a:t>
            </a:r>
            <a:r>
              <a:rPr sz="1800" dirty="0">
                <a:cs typeface="Arial"/>
              </a:rPr>
              <a:t>Signatures</a:t>
            </a:r>
            <a:r>
              <a:rPr sz="1800" spc="80" dirty="0">
                <a:cs typeface="Arial"/>
              </a:rPr>
              <a:t> </a:t>
            </a:r>
            <a:r>
              <a:rPr sz="1800" spc="105" dirty="0">
                <a:cs typeface="Arial"/>
              </a:rPr>
              <a:t>to</a:t>
            </a:r>
            <a:r>
              <a:rPr sz="1800" spc="80" dirty="0">
                <a:cs typeface="Arial"/>
              </a:rPr>
              <a:t> </a:t>
            </a:r>
            <a:r>
              <a:rPr sz="1800" dirty="0">
                <a:cs typeface="Arial"/>
              </a:rPr>
              <a:t>reduce</a:t>
            </a:r>
            <a:r>
              <a:rPr sz="1800" spc="75" dirty="0">
                <a:cs typeface="Arial"/>
              </a:rPr>
              <a:t> the</a:t>
            </a:r>
            <a:r>
              <a:rPr sz="1800" spc="80" dirty="0">
                <a:cs typeface="Arial"/>
              </a:rPr>
              <a:t> </a:t>
            </a:r>
            <a:r>
              <a:rPr sz="1800" dirty="0">
                <a:cs typeface="Arial"/>
              </a:rPr>
              <a:t>chance</a:t>
            </a:r>
            <a:r>
              <a:rPr sz="1800" spc="80" dirty="0">
                <a:cs typeface="Arial"/>
              </a:rPr>
              <a:t> </a:t>
            </a:r>
            <a:r>
              <a:rPr sz="1800" spc="90" dirty="0">
                <a:cs typeface="Arial"/>
              </a:rPr>
              <a:t>of</a:t>
            </a:r>
            <a:r>
              <a:rPr sz="1800" spc="70" dirty="0">
                <a:cs typeface="Arial"/>
              </a:rPr>
              <a:t> </a:t>
            </a:r>
            <a:r>
              <a:rPr sz="1800" spc="40" dirty="0">
                <a:cs typeface="Arial"/>
              </a:rPr>
              <a:t>errors.</a:t>
            </a:r>
            <a:endParaRPr sz="1800" dirty="0">
              <a:cs typeface="Arial"/>
            </a:endParaRPr>
          </a:p>
          <a:p>
            <a:pPr marL="12700" marR="5080">
              <a:lnSpc>
                <a:spcPct val="114599"/>
              </a:lnSpc>
              <a:spcBef>
                <a:spcPts val="1575"/>
              </a:spcBef>
              <a:buAutoNum type="arabicPeriod"/>
              <a:tabLst>
                <a:tab pos="263525" algn="l"/>
              </a:tabLst>
            </a:pPr>
            <a:r>
              <a:rPr sz="1800" dirty="0">
                <a:cs typeface="Arial"/>
              </a:rPr>
              <a:t>When </a:t>
            </a:r>
            <a:r>
              <a:rPr sz="1800" spc="100" dirty="0">
                <a:cs typeface="Arial"/>
              </a:rPr>
              <a:t>both</a:t>
            </a:r>
            <a:r>
              <a:rPr sz="1800" spc="5" dirty="0">
                <a:cs typeface="Arial"/>
              </a:rPr>
              <a:t> </a:t>
            </a:r>
            <a:r>
              <a:rPr sz="1800" spc="-20" dirty="0">
                <a:cs typeface="Arial"/>
              </a:rPr>
              <a:t>classes</a:t>
            </a:r>
            <a:r>
              <a:rPr sz="1800" spc="10" dirty="0">
                <a:cs typeface="Arial"/>
              </a:rPr>
              <a:t> </a:t>
            </a:r>
            <a:r>
              <a:rPr sz="1800" spc="50" dirty="0">
                <a:cs typeface="Arial"/>
              </a:rPr>
              <a:t>compile</a:t>
            </a:r>
            <a:r>
              <a:rPr sz="1800" spc="10" dirty="0">
                <a:cs typeface="Arial"/>
              </a:rPr>
              <a:t> </a:t>
            </a:r>
            <a:r>
              <a:rPr sz="1800" dirty="0">
                <a:cs typeface="Arial"/>
              </a:rPr>
              <a:t>successfully,</a:t>
            </a:r>
            <a:r>
              <a:rPr sz="1800" spc="10" dirty="0">
                <a:cs typeface="Arial"/>
              </a:rPr>
              <a:t> </a:t>
            </a:r>
            <a:r>
              <a:rPr sz="1800" dirty="0">
                <a:cs typeface="Arial"/>
              </a:rPr>
              <a:t>create</a:t>
            </a:r>
            <a:r>
              <a:rPr sz="1800" spc="10" dirty="0">
                <a:cs typeface="Arial"/>
              </a:rPr>
              <a:t> </a:t>
            </a:r>
            <a:r>
              <a:rPr sz="1800" dirty="0">
                <a:cs typeface="Arial"/>
              </a:rPr>
              <a:t>a</a:t>
            </a:r>
            <a:r>
              <a:rPr sz="1800" spc="10" dirty="0">
                <a:cs typeface="Arial"/>
              </a:rPr>
              <a:t> </a:t>
            </a:r>
            <a:r>
              <a:rPr sz="1800" dirty="0">
                <a:cs typeface="Arial"/>
              </a:rPr>
              <a:t>subclass</a:t>
            </a:r>
            <a:r>
              <a:rPr sz="1800" spc="10" dirty="0">
                <a:cs typeface="Arial"/>
              </a:rPr>
              <a:t> </a:t>
            </a:r>
            <a:r>
              <a:rPr sz="1800" spc="100" dirty="0">
                <a:cs typeface="Arial"/>
              </a:rPr>
              <a:t>for</a:t>
            </a:r>
            <a:r>
              <a:rPr sz="1800" spc="10" dirty="0">
                <a:cs typeface="Arial"/>
              </a:rPr>
              <a:t> </a:t>
            </a:r>
            <a:r>
              <a:rPr sz="1800" spc="75" dirty="0">
                <a:cs typeface="Arial"/>
              </a:rPr>
              <a:t>the</a:t>
            </a:r>
            <a:r>
              <a:rPr sz="1800" spc="10" dirty="0">
                <a:cs typeface="Arial"/>
              </a:rPr>
              <a:t> </a:t>
            </a:r>
            <a:r>
              <a:rPr sz="1800" spc="-10" dirty="0">
                <a:cs typeface="Arial"/>
              </a:rPr>
              <a:t>abstract class</a:t>
            </a:r>
            <a:r>
              <a:rPr sz="1800" spc="-5" dirty="0">
                <a:cs typeface="Arial"/>
              </a:rPr>
              <a:t> </a:t>
            </a:r>
            <a:r>
              <a:rPr sz="1800" spc="60" dirty="0">
                <a:cs typeface="Arial"/>
              </a:rPr>
              <a:t>and</a:t>
            </a:r>
            <a:r>
              <a:rPr sz="1800" spc="-5" dirty="0">
                <a:cs typeface="Arial"/>
              </a:rPr>
              <a:t> </a:t>
            </a:r>
            <a:r>
              <a:rPr sz="1800" spc="60" dirty="0">
                <a:cs typeface="Arial"/>
              </a:rPr>
              <a:t>add</a:t>
            </a:r>
            <a:r>
              <a:rPr sz="1800" spc="-5" dirty="0">
                <a:cs typeface="Arial"/>
              </a:rPr>
              <a:t> </a:t>
            </a:r>
            <a:r>
              <a:rPr sz="1800" spc="50" dirty="0">
                <a:cs typeface="Arial"/>
              </a:rPr>
              <a:t>whatever</a:t>
            </a:r>
            <a:r>
              <a:rPr sz="1800" dirty="0">
                <a:cs typeface="Arial"/>
              </a:rPr>
              <a:t> </a:t>
            </a:r>
            <a:r>
              <a:rPr sz="1800" spc="70" dirty="0">
                <a:cs typeface="Arial"/>
              </a:rPr>
              <a:t>methods</a:t>
            </a:r>
            <a:r>
              <a:rPr sz="1800" dirty="0">
                <a:cs typeface="Arial"/>
              </a:rPr>
              <a:t> </a:t>
            </a:r>
            <a:r>
              <a:rPr sz="1800" spc="55" dirty="0">
                <a:cs typeface="Arial"/>
              </a:rPr>
              <a:t>you</a:t>
            </a:r>
            <a:r>
              <a:rPr sz="1800" spc="-10" dirty="0">
                <a:cs typeface="Arial"/>
              </a:rPr>
              <a:t> </a:t>
            </a:r>
            <a:r>
              <a:rPr sz="1800" dirty="0">
                <a:cs typeface="Arial"/>
              </a:rPr>
              <a:t>need</a:t>
            </a:r>
            <a:r>
              <a:rPr sz="1800" spc="-5" dirty="0">
                <a:cs typeface="Arial"/>
              </a:rPr>
              <a:t> </a:t>
            </a:r>
            <a:r>
              <a:rPr sz="1800" spc="105" dirty="0">
                <a:cs typeface="Arial"/>
              </a:rPr>
              <a:t>to</a:t>
            </a:r>
            <a:r>
              <a:rPr sz="1800" dirty="0">
                <a:cs typeface="Arial"/>
              </a:rPr>
              <a:t> be able </a:t>
            </a:r>
            <a:r>
              <a:rPr sz="1800" spc="105" dirty="0">
                <a:cs typeface="Arial"/>
              </a:rPr>
              <a:t>to</a:t>
            </a:r>
            <a:r>
              <a:rPr sz="1800" dirty="0">
                <a:cs typeface="Arial"/>
              </a:rPr>
              <a:t> set </a:t>
            </a:r>
            <a:r>
              <a:rPr sz="1800" spc="90" dirty="0">
                <a:cs typeface="Arial"/>
              </a:rPr>
              <a:t>it</a:t>
            </a:r>
            <a:r>
              <a:rPr sz="1800" spc="-5" dirty="0">
                <a:cs typeface="Arial"/>
              </a:rPr>
              <a:t> </a:t>
            </a:r>
            <a:r>
              <a:rPr sz="1800" spc="95" dirty="0">
                <a:cs typeface="Arial"/>
              </a:rPr>
              <a:t>up</a:t>
            </a:r>
            <a:r>
              <a:rPr sz="1800" spc="-5" dirty="0">
                <a:cs typeface="Arial"/>
              </a:rPr>
              <a:t> </a:t>
            </a:r>
            <a:r>
              <a:rPr sz="1800" spc="70" dirty="0">
                <a:cs typeface="Arial"/>
              </a:rPr>
              <a:t>in</a:t>
            </a:r>
            <a:r>
              <a:rPr sz="1800" spc="-5" dirty="0">
                <a:cs typeface="Arial"/>
              </a:rPr>
              <a:t> </a:t>
            </a:r>
            <a:r>
              <a:rPr sz="1800" spc="75" dirty="0">
                <a:cs typeface="Arial"/>
              </a:rPr>
              <a:t>your</a:t>
            </a:r>
            <a:r>
              <a:rPr sz="1800" dirty="0">
                <a:cs typeface="Arial"/>
              </a:rPr>
              <a:t> </a:t>
            </a:r>
            <a:r>
              <a:rPr sz="1800" spc="-10" dirty="0">
                <a:cs typeface="Arial"/>
              </a:rPr>
              <a:t>tests.</a:t>
            </a:r>
            <a:endParaRPr sz="1800" dirty="0">
              <a:cs typeface="Arial"/>
            </a:endParaRPr>
          </a:p>
        </p:txBody>
      </p:sp>
      <p:sp>
        <p:nvSpPr>
          <p:cNvPr id="5" name="TextBox 4">
            <a:extLst>
              <a:ext uri="{FF2B5EF4-FFF2-40B4-BE49-F238E27FC236}">
                <a16:creationId xmlns:a16="http://schemas.microsoft.com/office/drawing/2014/main" id="{A2B3B2C3-7C86-4099-A5DD-5983DA62174A}"/>
              </a:ext>
            </a:extLst>
          </p:cNvPr>
          <p:cNvSpPr txBox="1"/>
          <p:nvPr/>
        </p:nvSpPr>
        <p:spPr>
          <a:xfrm>
            <a:off x="838200" y="443"/>
            <a:ext cx="457200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Tenorite"/>
                <a:ea typeface="+mn-ea"/>
                <a:cs typeface="+mn-cs"/>
              </a:rPr>
              <a:t>Pull Up Feature</a:t>
            </a:r>
            <a:endParaRPr kumimoji="0" lang="en-US" sz="16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4800" y="1235230"/>
            <a:ext cx="7624445" cy="2673039"/>
          </a:xfrm>
          <a:prstGeom prst="rect">
            <a:avLst/>
          </a:prstGeom>
        </p:spPr>
        <p:txBody>
          <a:bodyPr vert="horz" wrap="square" lIns="0" tIns="12700" rIns="0" bIns="0" rtlCol="0">
            <a:spAutoFit/>
          </a:bodyPr>
          <a:lstStyle/>
          <a:p>
            <a:pPr marL="12700">
              <a:lnSpc>
                <a:spcPct val="100000"/>
              </a:lnSpc>
              <a:spcBef>
                <a:spcPts val="100"/>
              </a:spcBef>
            </a:pPr>
            <a:r>
              <a:rPr sz="2000" dirty="0">
                <a:cs typeface="Arial"/>
              </a:rPr>
              <a:t>To</a:t>
            </a:r>
            <a:r>
              <a:rPr sz="2000" spc="40" dirty="0">
                <a:cs typeface="Arial"/>
              </a:rPr>
              <a:t> </a:t>
            </a:r>
            <a:r>
              <a:rPr sz="2000" dirty="0">
                <a:cs typeface="Arial"/>
              </a:rPr>
              <a:t>Push</a:t>
            </a:r>
            <a:r>
              <a:rPr sz="2000" spc="40" dirty="0">
                <a:cs typeface="Arial"/>
              </a:rPr>
              <a:t> </a:t>
            </a:r>
            <a:r>
              <a:rPr sz="2000" spc="65" dirty="0">
                <a:cs typeface="Arial"/>
              </a:rPr>
              <a:t>Down</a:t>
            </a:r>
            <a:r>
              <a:rPr sz="2000" spc="40" dirty="0">
                <a:cs typeface="Arial"/>
              </a:rPr>
              <a:t> </a:t>
            </a:r>
            <a:r>
              <a:rPr sz="2000" dirty="0">
                <a:cs typeface="Arial"/>
              </a:rPr>
              <a:t>Dependency,</a:t>
            </a:r>
            <a:r>
              <a:rPr sz="2000" spc="45" dirty="0">
                <a:cs typeface="Arial"/>
              </a:rPr>
              <a:t> </a:t>
            </a:r>
            <a:r>
              <a:rPr sz="2000" spc="70" dirty="0">
                <a:cs typeface="Arial"/>
              </a:rPr>
              <a:t>follow</a:t>
            </a:r>
            <a:r>
              <a:rPr sz="2000" spc="40" dirty="0">
                <a:cs typeface="Arial"/>
              </a:rPr>
              <a:t> </a:t>
            </a:r>
            <a:r>
              <a:rPr sz="2000" dirty="0">
                <a:cs typeface="Arial"/>
              </a:rPr>
              <a:t>these</a:t>
            </a:r>
            <a:r>
              <a:rPr sz="2000" spc="45" dirty="0">
                <a:cs typeface="Arial"/>
              </a:rPr>
              <a:t> </a:t>
            </a:r>
            <a:r>
              <a:rPr sz="2000" spc="-10" dirty="0">
                <a:cs typeface="Arial"/>
              </a:rPr>
              <a:t>steps:</a:t>
            </a:r>
            <a:endParaRPr sz="2000" dirty="0">
              <a:cs typeface="Arial"/>
            </a:endParaRPr>
          </a:p>
          <a:p>
            <a:pPr marL="12700" marR="5080">
              <a:lnSpc>
                <a:spcPct val="114599"/>
              </a:lnSpc>
              <a:spcBef>
                <a:spcPts val="1575"/>
              </a:spcBef>
              <a:buAutoNum type="arabicPeriod"/>
              <a:tabLst>
                <a:tab pos="263525" algn="l"/>
              </a:tabLst>
            </a:pPr>
            <a:r>
              <a:rPr sz="2000" spc="80" dirty="0">
                <a:cs typeface="Arial"/>
              </a:rPr>
              <a:t>Attempt</a:t>
            </a:r>
            <a:r>
              <a:rPr sz="2000" spc="5" dirty="0">
                <a:cs typeface="Arial"/>
              </a:rPr>
              <a:t> </a:t>
            </a:r>
            <a:r>
              <a:rPr sz="2000" spc="105" dirty="0">
                <a:cs typeface="Arial"/>
              </a:rPr>
              <a:t>to</a:t>
            </a:r>
            <a:r>
              <a:rPr sz="2000" spc="5" dirty="0">
                <a:cs typeface="Arial"/>
              </a:rPr>
              <a:t> </a:t>
            </a:r>
            <a:r>
              <a:rPr sz="2000" spc="75" dirty="0">
                <a:cs typeface="Arial"/>
              </a:rPr>
              <a:t>build</a:t>
            </a:r>
            <a:r>
              <a:rPr sz="2000" dirty="0">
                <a:cs typeface="Arial"/>
              </a:rPr>
              <a:t> </a:t>
            </a:r>
            <a:r>
              <a:rPr sz="2000" spc="75" dirty="0">
                <a:cs typeface="Arial"/>
              </a:rPr>
              <a:t>the</a:t>
            </a:r>
            <a:r>
              <a:rPr sz="2000" spc="5" dirty="0">
                <a:cs typeface="Arial"/>
              </a:rPr>
              <a:t> </a:t>
            </a:r>
            <a:r>
              <a:rPr sz="2000" spc="-10" dirty="0">
                <a:cs typeface="Arial"/>
              </a:rPr>
              <a:t>class</a:t>
            </a:r>
            <a:r>
              <a:rPr sz="2000" spc="10" dirty="0">
                <a:cs typeface="Arial"/>
              </a:rPr>
              <a:t> </a:t>
            </a:r>
            <a:r>
              <a:rPr sz="2000" spc="90" dirty="0">
                <a:cs typeface="Arial"/>
              </a:rPr>
              <a:t>that</a:t>
            </a:r>
            <a:r>
              <a:rPr sz="2000" spc="5" dirty="0">
                <a:cs typeface="Arial"/>
              </a:rPr>
              <a:t> </a:t>
            </a:r>
            <a:r>
              <a:rPr sz="2000" dirty="0">
                <a:cs typeface="Arial"/>
              </a:rPr>
              <a:t>has</a:t>
            </a:r>
            <a:r>
              <a:rPr sz="2000" spc="5" dirty="0">
                <a:cs typeface="Arial"/>
              </a:rPr>
              <a:t> </a:t>
            </a:r>
            <a:r>
              <a:rPr sz="2000" dirty="0">
                <a:cs typeface="Arial"/>
              </a:rPr>
              <a:t>dependency </a:t>
            </a:r>
            <a:r>
              <a:rPr sz="2000" spc="70" dirty="0">
                <a:cs typeface="Arial"/>
              </a:rPr>
              <a:t>problems</a:t>
            </a:r>
            <a:r>
              <a:rPr sz="2000" spc="10" dirty="0">
                <a:cs typeface="Arial"/>
              </a:rPr>
              <a:t> </a:t>
            </a:r>
            <a:r>
              <a:rPr sz="2000" spc="70" dirty="0">
                <a:cs typeface="Arial"/>
              </a:rPr>
              <a:t>in</a:t>
            </a:r>
            <a:r>
              <a:rPr sz="2000" dirty="0">
                <a:cs typeface="Arial"/>
              </a:rPr>
              <a:t> </a:t>
            </a:r>
            <a:r>
              <a:rPr sz="2000" spc="75" dirty="0">
                <a:cs typeface="Arial"/>
              </a:rPr>
              <a:t>your</a:t>
            </a:r>
            <a:r>
              <a:rPr sz="2000" spc="5" dirty="0">
                <a:cs typeface="Arial"/>
              </a:rPr>
              <a:t> </a:t>
            </a:r>
            <a:r>
              <a:rPr sz="2000" spc="35" dirty="0">
                <a:cs typeface="Arial"/>
              </a:rPr>
              <a:t>test </a:t>
            </a:r>
            <a:r>
              <a:rPr sz="2000" spc="-10" dirty="0">
                <a:cs typeface="Arial"/>
              </a:rPr>
              <a:t>harness.</a:t>
            </a:r>
            <a:endParaRPr sz="2000" dirty="0">
              <a:cs typeface="Arial"/>
            </a:endParaRPr>
          </a:p>
          <a:p>
            <a:pPr marL="262890" indent="-250825">
              <a:lnSpc>
                <a:spcPct val="100000"/>
              </a:lnSpc>
              <a:spcBef>
                <a:spcPts val="1890"/>
              </a:spcBef>
              <a:buAutoNum type="arabicPeriod"/>
              <a:tabLst>
                <a:tab pos="263525" algn="l"/>
              </a:tabLst>
            </a:pPr>
            <a:r>
              <a:rPr sz="2000" spc="55" dirty="0">
                <a:cs typeface="Arial"/>
              </a:rPr>
              <a:t>Identify</a:t>
            </a:r>
            <a:r>
              <a:rPr sz="2000" spc="45" dirty="0">
                <a:cs typeface="Arial"/>
              </a:rPr>
              <a:t> </a:t>
            </a:r>
            <a:r>
              <a:rPr sz="2000" spc="55" dirty="0">
                <a:cs typeface="Arial"/>
              </a:rPr>
              <a:t>which</a:t>
            </a:r>
            <a:r>
              <a:rPr sz="2000" spc="50" dirty="0">
                <a:cs typeface="Arial"/>
              </a:rPr>
              <a:t> </a:t>
            </a:r>
            <a:r>
              <a:rPr sz="2000" dirty="0">
                <a:cs typeface="Arial"/>
              </a:rPr>
              <a:t>dependencies</a:t>
            </a:r>
            <a:r>
              <a:rPr sz="2000" spc="55" dirty="0">
                <a:cs typeface="Arial"/>
              </a:rPr>
              <a:t> </a:t>
            </a:r>
            <a:r>
              <a:rPr sz="2000" dirty="0">
                <a:cs typeface="Arial"/>
              </a:rPr>
              <a:t>create</a:t>
            </a:r>
            <a:r>
              <a:rPr sz="2000" spc="55" dirty="0">
                <a:cs typeface="Arial"/>
              </a:rPr>
              <a:t> </a:t>
            </a:r>
            <a:r>
              <a:rPr sz="2000" spc="70" dirty="0">
                <a:cs typeface="Arial"/>
              </a:rPr>
              <a:t>problems</a:t>
            </a:r>
            <a:r>
              <a:rPr sz="2000" spc="55" dirty="0">
                <a:cs typeface="Arial"/>
              </a:rPr>
              <a:t> </a:t>
            </a:r>
            <a:r>
              <a:rPr sz="2000" spc="70" dirty="0">
                <a:cs typeface="Arial"/>
              </a:rPr>
              <a:t>in</a:t>
            </a:r>
            <a:r>
              <a:rPr sz="2000" spc="50" dirty="0">
                <a:cs typeface="Arial"/>
              </a:rPr>
              <a:t> </a:t>
            </a:r>
            <a:r>
              <a:rPr sz="2000" spc="75" dirty="0">
                <a:cs typeface="Arial"/>
              </a:rPr>
              <a:t>the</a:t>
            </a:r>
            <a:r>
              <a:rPr sz="2000" spc="55" dirty="0">
                <a:cs typeface="Arial"/>
              </a:rPr>
              <a:t> </a:t>
            </a:r>
            <a:r>
              <a:rPr sz="2000" spc="50" dirty="0">
                <a:cs typeface="Arial"/>
              </a:rPr>
              <a:t>build.</a:t>
            </a:r>
            <a:endParaRPr sz="2000" dirty="0">
              <a:cs typeface="Arial"/>
            </a:endParaRPr>
          </a:p>
          <a:p>
            <a:pPr marL="12700" marR="265430">
              <a:lnSpc>
                <a:spcPct val="114599"/>
              </a:lnSpc>
              <a:spcBef>
                <a:spcPts val="1575"/>
              </a:spcBef>
              <a:buAutoNum type="arabicPeriod"/>
              <a:tabLst>
                <a:tab pos="263525" algn="l"/>
              </a:tabLst>
            </a:pPr>
            <a:r>
              <a:rPr sz="2000" dirty="0">
                <a:cs typeface="Arial"/>
              </a:rPr>
              <a:t>Create</a:t>
            </a:r>
            <a:r>
              <a:rPr sz="2000" spc="-20" dirty="0">
                <a:cs typeface="Arial"/>
              </a:rPr>
              <a:t> </a:t>
            </a:r>
            <a:r>
              <a:rPr sz="2000" dirty="0">
                <a:cs typeface="Arial"/>
              </a:rPr>
              <a:t>a</a:t>
            </a:r>
            <a:r>
              <a:rPr sz="2000" spc="-15" dirty="0">
                <a:cs typeface="Arial"/>
              </a:rPr>
              <a:t> </a:t>
            </a:r>
            <a:r>
              <a:rPr sz="2000" spc="60" dirty="0">
                <a:cs typeface="Arial"/>
              </a:rPr>
              <a:t>new</a:t>
            </a:r>
            <a:r>
              <a:rPr sz="2000" spc="-25" dirty="0">
                <a:cs typeface="Arial"/>
              </a:rPr>
              <a:t> </a:t>
            </a:r>
            <a:r>
              <a:rPr sz="2000" dirty="0">
                <a:cs typeface="Arial"/>
              </a:rPr>
              <a:t>subclass</a:t>
            </a:r>
            <a:r>
              <a:rPr sz="2000" spc="-15" dirty="0">
                <a:cs typeface="Arial"/>
              </a:rPr>
              <a:t> </a:t>
            </a:r>
            <a:r>
              <a:rPr sz="2000" spc="90" dirty="0">
                <a:cs typeface="Arial"/>
              </a:rPr>
              <a:t>with</a:t>
            </a:r>
            <a:r>
              <a:rPr sz="2000" spc="-20" dirty="0">
                <a:cs typeface="Arial"/>
              </a:rPr>
              <a:t> </a:t>
            </a:r>
            <a:r>
              <a:rPr sz="2000" dirty="0">
                <a:cs typeface="Arial"/>
              </a:rPr>
              <a:t>a</a:t>
            </a:r>
            <a:r>
              <a:rPr sz="2000" spc="-20" dirty="0">
                <a:cs typeface="Arial"/>
              </a:rPr>
              <a:t> </a:t>
            </a:r>
            <a:r>
              <a:rPr sz="2000" spc="65" dirty="0">
                <a:cs typeface="Arial"/>
              </a:rPr>
              <a:t>name</a:t>
            </a:r>
            <a:r>
              <a:rPr sz="2000" spc="-15" dirty="0">
                <a:cs typeface="Arial"/>
              </a:rPr>
              <a:t> </a:t>
            </a:r>
            <a:r>
              <a:rPr sz="2000" spc="90" dirty="0">
                <a:cs typeface="Arial"/>
              </a:rPr>
              <a:t>that</a:t>
            </a:r>
            <a:r>
              <a:rPr sz="2000" spc="-15" dirty="0">
                <a:cs typeface="Arial"/>
              </a:rPr>
              <a:t> </a:t>
            </a:r>
            <a:r>
              <a:rPr sz="2000" spc="50" dirty="0">
                <a:cs typeface="Arial"/>
              </a:rPr>
              <a:t>communicates</a:t>
            </a:r>
            <a:r>
              <a:rPr sz="2000" spc="-20" dirty="0">
                <a:cs typeface="Arial"/>
              </a:rPr>
              <a:t> </a:t>
            </a:r>
            <a:r>
              <a:rPr sz="2000" spc="75" dirty="0">
                <a:cs typeface="Arial"/>
              </a:rPr>
              <a:t>the</a:t>
            </a:r>
            <a:r>
              <a:rPr sz="2000" spc="-15" dirty="0">
                <a:cs typeface="Arial"/>
              </a:rPr>
              <a:t> </a:t>
            </a:r>
            <a:r>
              <a:rPr sz="2000" spc="-10" dirty="0">
                <a:cs typeface="Arial"/>
              </a:rPr>
              <a:t>specific </a:t>
            </a:r>
            <a:r>
              <a:rPr sz="2000" spc="70" dirty="0">
                <a:cs typeface="Arial"/>
              </a:rPr>
              <a:t>environment</a:t>
            </a:r>
            <a:r>
              <a:rPr sz="2000" spc="-20" dirty="0">
                <a:cs typeface="Arial"/>
              </a:rPr>
              <a:t> </a:t>
            </a:r>
            <a:r>
              <a:rPr sz="2000" spc="90" dirty="0">
                <a:cs typeface="Arial"/>
              </a:rPr>
              <a:t>of</a:t>
            </a:r>
            <a:r>
              <a:rPr sz="2000" spc="-25" dirty="0">
                <a:cs typeface="Arial"/>
              </a:rPr>
              <a:t> </a:t>
            </a:r>
            <a:r>
              <a:rPr sz="2000" spc="50" dirty="0">
                <a:cs typeface="Arial"/>
              </a:rPr>
              <a:t>those</a:t>
            </a:r>
            <a:r>
              <a:rPr sz="2000" spc="-15" dirty="0">
                <a:cs typeface="Arial"/>
              </a:rPr>
              <a:t> </a:t>
            </a:r>
            <a:r>
              <a:rPr sz="2000" spc="-10" dirty="0">
                <a:cs typeface="Arial"/>
              </a:rPr>
              <a:t>dependencies.</a:t>
            </a:r>
            <a:endParaRPr sz="2000" dirty="0">
              <a:cs typeface="Arial"/>
            </a:endParaRPr>
          </a:p>
        </p:txBody>
      </p:sp>
      <p:sp>
        <p:nvSpPr>
          <p:cNvPr id="5" name="TextBox 4">
            <a:extLst>
              <a:ext uri="{FF2B5EF4-FFF2-40B4-BE49-F238E27FC236}">
                <a16:creationId xmlns:a16="http://schemas.microsoft.com/office/drawing/2014/main" id="{58D5D536-A212-4548-8EB3-AA9E8EEA5196}"/>
              </a:ext>
            </a:extLst>
          </p:cNvPr>
          <p:cNvSpPr txBox="1"/>
          <p:nvPr/>
        </p:nvSpPr>
        <p:spPr>
          <a:xfrm>
            <a:off x="685800" y="133350"/>
            <a:ext cx="50292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Push Down Dependency </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4800" y="1200150"/>
            <a:ext cx="8287384" cy="2893100"/>
          </a:xfrm>
          <a:prstGeom prst="rect">
            <a:avLst/>
          </a:prstGeom>
        </p:spPr>
        <p:txBody>
          <a:bodyPr vert="horz" wrap="square" lIns="0" tIns="12700" rIns="0" bIns="0" rtlCol="0">
            <a:spAutoFit/>
          </a:bodyPr>
          <a:lstStyle/>
          <a:p>
            <a:pPr marL="12700" marR="5080">
              <a:lnSpc>
                <a:spcPct val="114599"/>
              </a:lnSpc>
              <a:spcBef>
                <a:spcPts val="100"/>
              </a:spcBef>
              <a:buAutoNum type="arabicPeriod" startAt="4"/>
              <a:tabLst>
                <a:tab pos="263525" algn="l"/>
              </a:tabLst>
            </a:pPr>
            <a:r>
              <a:rPr sz="2000" dirty="0">
                <a:cs typeface="Arial"/>
              </a:rPr>
              <a:t>Copy</a:t>
            </a:r>
            <a:r>
              <a:rPr sz="2000" spc="20" dirty="0">
                <a:cs typeface="Arial"/>
              </a:rPr>
              <a:t> </a:t>
            </a:r>
            <a:r>
              <a:rPr sz="2000" spc="75" dirty="0">
                <a:cs typeface="Arial"/>
              </a:rPr>
              <a:t>the</a:t>
            </a:r>
            <a:r>
              <a:rPr sz="2000" spc="30" dirty="0">
                <a:cs typeface="Arial"/>
              </a:rPr>
              <a:t> </a:t>
            </a:r>
            <a:r>
              <a:rPr sz="2000" dirty="0">
                <a:cs typeface="Arial"/>
              </a:rPr>
              <a:t>instance</a:t>
            </a:r>
            <a:r>
              <a:rPr sz="2000" spc="25" dirty="0">
                <a:cs typeface="Arial"/>
              </a:rPr>
              <a:t> </a:t>
            </a:r>
            <a:r>
              <a:rPr sz="2000" dirty="0">
                <a:cs typeface="Arial"/>
              </a:rPr>
              <a:t>variables</a:t>
            </a:r>
            <a:r>
              <a:rPr sz="2000" spc="30" dirty="0">
                <a:cs typeface="Arial"/>
              </a:rPr>
              <a:t> </a:t>
            </a:r>
            <a:r>
              <a:rPr sz="2000" spc="60" dirty="0">
                <a:cs typeface="Arial"/>
              </a:rPr>
              <a:t>and</a:t>
            </a:r>
            <a:r>
              <a:rPr sz="2000" spc="25" dirty="0">
                <a:cs typeface="Arial"/>
              </a:rPr>
              <a:t> </a:t>
            </a:r>
            <a:r>
              <a:rPr sz="2000" spc="70" dirty="0">
                <a:cs typeface="Arial"/>
              </a:rPr>
              <a:t>methods</a:t>
            </a:r>
            <a:r>
              <a:rPr sz="2000" spc="25" dirty="0">
                <a:cs typeface="Arial"/>
              </a:rPr>
              <a:t> </a:t>
            </a:r>
            <a:r>
              <a:rPr sz="2000" spc="90" dirty="0">
                <a:cs typeface="Arial"/>
              </a:rPr>
              <a:t>that</a:t>
            </a:r>
            <a:r>
              <a:rPr sz="2000" spc="30" dirty="0">
                <a:cs typeface="Arial"/>
              </a:rPr>
              <a:t> </a:t>
            </a:r>
            <a:r>
              <a:rPr sz="2000" spc="55" dirty="0">
                <a:cs typeface="Arial"/>
              </a:rPr>
              <a:t>contain</a:t>
            </a:r>
            <a:r>
              <a:rPr sz="2000" spc="25" dirty="0">
                <a:cs typeface="Arial"/>
              </a:rPr>
              <a:t> </a:t>
            </a:r>
            <a:r>
              <a:rPr sz="2000" spc="75" dirty="0">
                <a:cs typeface="Arial"/>
              </a:rPr>
              <a:t>the</a:t>
            </a:r>
            <a:r>
              <a:rPr sz="2000" spc="25" dirty="0">
                <a:cs typeface="Arial"/>
              </a:rPr>
              <a:t> </a:t>
            </a:r>
            <a:r>
              <a:rPr sz="2000" spc="35" dirty="0">
                <a:cs typeface="Arial"/>
              </a:rPr>
              <a:t>bad</a:t>
            </a:r>
            <a:r>
              <a:rPr sz="2000" spc="500" dirty="0">
                <a:cs typeface="Arial"/>
              </a:rPr>
              <a:t> </a:t>
            </a:r>
            <a:r>
              <a:rPr sz="2000" dirty="0">
                <a:cs typeface="Arial"/>
              </a:rPr>
              <a:t>dependencies</a:t>
            </a:r>
            <a:r>
              <a:rPr sz="2000" spc="100" dirty="0">
                <a:cs typeface="Arial"/>
              </a:rPr>
              <a:t> </a:t>
            </a:r>
            <a:r>
              <a:rPr sz="2000" spc="85" dirty="0">
                <a:cs typeface="Arial"/>
              </a:rPr>
              <a:t>into</a:t>
            </a:r>
            <a:r>
              <a:rPr sz="2000" spc="105" dirty="0">
                <a:cs typeface="Arial"/>
              </a:rPr>
              <a:t> </a:t>
            </a:r>
            <a:r>
              <a:rPr sz="2000" spc="75" dirty="0">
                <a:cs typeface="Arial"/>
              </a:rPr>
              <a:t>the</a:t>
            </a:r>
            <a:r>
              <a:rPr sz="2000" spc="105" dirty="0">
                <a:cs typeface="Arial"/>
              </a:rPr>
              <a:t> </a:t>
            </a:r>
            <a:r>
              <a:rPr sz="2000" spc="60" dirty="0">
                <a:cs typeface="Arial"/>
              </a:rPr>
              <a:t>new</a:t>
            </a:r>
            <a:r>
              <a:rPr sz="2000" spc="95" dirty="0">
                <a:cs typeface="Arial"/>
              </a:rPr>
              <a:t> </a:t>
            </a:r>
            <a:r>
              <a:rPr sz="2000" dirty="0">
                <a:cs typeface="Arial"/>
              </a:rPr>
              <a:t>subclass,</a:t>
            </a:r>
            <a:r>
              <a:rPr sz="2000" spc="105" dirty="0">
                <a:cs typeface="Arial"/>
              </a:rPr>
              <a:t> </a:t>
            </a:r>
            <a:r>
              <a:rPr sz="2000" dirty="0">
                <a:cs typeface="Arial"/>
              </a:rPr>
              <a:t>taking</a:t>
            </a:r>
            <a:r>
              <a:rPr sz="2000" spc="100" dirty="0">
                <a:cs typeface="Arial"/>
              </a:rPr>
              <a:t> </a:t>
            </a:r>
            <a:r>
              <a:rPr sz="2000" dirty="0">
                <a:cs typeface="Arial"/>
              </a:rPr>
              <a:t>care</a:t>
            </a:r>
            <a:r>
              <a:rPr sz="2000" spc="105" dirty="0">
                <a:cs typeface="Arial"/>
              </a:rPr>
              <a:t> to</a:t>
            </a:r>
            <a:r>
              <a:rPr sz="2000" spc="100" dirty="0">
                <a:cs typeface="Arial"/>
              </a:rPr>
              <a:t> </a:t>
            </a:r>
            <a:r>
              <a:rPr sz="2000" dirty="0">
                <a:cs typeface="Arial"/>
              </a:rPr>
              <a:t>preserve</a:t>
            </a:r>
            <a:r>
              <a:rPr sz="2000" spc="105" dirty="0">
                <a:cs typeface="Arial"/>
              </a:rPr>
              <a:t> </a:t>
            </a:r>
            <a:r>
              <a:rPr sz="2000" dirty="0">
                <a:cs typeface="Arial"/>
              </a:rPr>
              <a:t>signatures.</a:t>
            </a:r>
            <a:r>
              <a:rPr sz="2000" spc="105" dirty="0">
                <a:cs typeface="Arial"/>
              </a:rPr>
              <a:t> </a:t>
            </a:r>
            <a:r>
              <a:rPr sz="2000" spc="-20" dirty="0">
                <a:cs typeface="Arial"/>
              </a:rPr>
              <a:t>Make </a:t>
            </a:r>
            <a:r>
              <a:rPr sz="2000" spc="70" dirty="0">
                <a:cs typeface="Arial"/>
              </a:rPr>
              <a:t>methods</a:t>
            </a:r>
            <a:r>
              <a:rPr sz="2000" spc="20" dirty="0">
                <a:cs typeface="Arial"/>
              </a:rPr>
              <a:t> </a:t>
            </a:r>
            <a:r>
              <a:rPr sz="2000" spc="65" dirty="0">
                <a:cs typeface="Arial"/>
              </a:rPr>
              <a:t>protected</a:t>
            </a:r>
            <a:r>
              <a:rPr sz="2000" spc="15" dirty="0">
                <a:cs typeface="Arial"/>
              </a:rPr>
              <a:t> </a:t>
            </a:r>
            <a:r>
              <a:rPr sz="2000" spc="60" dirty="0">
                <a:cs typeface="Arial"/>
              </a:rPr>
              <a:t>and</a:t>
            </a:r>
            <a:r>
              <a:rPr sz="2000" spc="15" dirty="0">
                <a:cs typeface="Arial"/>
              </a:rPr>
              <a:t> </a:t>
            </a:r>
            <a:r>
              <a:rPr sz="2000" dirty="0">
                <a:cs typeface="Arial"/>
              </a:rPr>
              <a:t>abstract</a:t>
            </a:r>
            <a:r>
              <a:rPr sz="2000" spc="20" dirty="0">
                <a:cs typeface="Arial"/>
              </a:rPr>
              <a:t> </a:t>
            </a:r>
            <a:r>
              <a:rPr sz="2000" spc="70" dirty="0">
                <a:cs typeface="Arial"/>
              </a:rPr>
              <a:t>in</a:t>
            </a:r>
            <a:r>
              <a:rPr sz="2000" spc="15" dirty="0">
                <a:cs typeface="Arial"/>
              </a:rPr>
              <a:t> </a:t>
            </a:r>
            <a:r>
              <a:rPr sz="2000" spc="75" dirty="0">
                <a:cs typeface="Arial"/>
              </a:rPr>
              <a:t>your</a:t>
            </a:r>
            <a:r>
              <a:rPr sz="2000" spc="20" dirty="0">
                <a:cs typeface="Arial"/>
              </a:rPr>
              <a:t> </a:t>
            </a:r>
            <a:r>
              <a:rPr sz="2000" spc="50" dirty="0">
                <a:cs typeface="Arial"/>
              </a:rPr>
              <a:t>original</a:t>
            </a:r>
            <a:r>
              <a:rPr sz="2000" spc="15" dirty="0">
                <a:cs typeface="Arial"/>
              </a:rPr>
              <a:t> </a:t>
            </a:r>
            <a:r>
              <a:rPr sz="2000" spc="-25" dirty="0">
                <a:cs typeface="Arial"/>
              </a:rPr>
              <a:t>class,</a:t>
            </a:r>
            <a:r>
              <a:rPr sz="2000" spc="20" dirty="0">
                <a:cs typeface="Arial"/>
              </a:rPr>
              <a:t> </a:t>
            </a:r>
            <a:r>
              <a:rPr sz="2000" spc="60" dirty="0">
                <a:cs typeface="Arial"/>
              </a:rPr>
              <a:t>and</a:t>
            </a:r>
            <a:r>
              <a:rPr sz="2000" spc="20" dirty="0">
                <a:cs typeface="Arial"/>
              </a:rPr>
              <a:t> </a:t>
            </a:r>
            <a:r>
              <a:rPr sz="2000" dirty="0">
                <a:cs typeface="Arial"/>
              </a:rPr>
              <a:t>make</a:t>
            </a:r>
            <a:r>
              <a:rPr sz="2000" spc="20" dirty="0">
                <a:cs typeface="Arial"/>
              </a:rPr>
              <a:t> </a:t>
            </a:r>
            <a:r>
              <a:rPr sz="2000" spc="75" dirty="0">
                <a:cs typeface="Arial"/>
              </a:rPr>
              <a:t>your</a:t>
            </a:r>
            <a:r>
              <a:rPr sz="2000" spc="20" dirty="0">
                <a:cs typeface="Arial"/>
              </a:rPr>
              <a:t> </a:t>
            </a:r>
            <a:r>
              <a:rPr sz="2000" spc="40" dirty="0">
                <a:cs typeface="Arial"/>
              </a:rPr>
              <a:t>original </a:t>
            </a:r>
            <a:r>
              <a:rPr sz="2000" spc="-10" dirty="0">
                <a:cs typeface="Arial"/>
              </a:rPr>
              <a:t>class</a:t>
            </a:r>
            <a:r>
              <a:rPr sz="2000" spc="-85" dirty="0">
                <a:cs typeface="Arial"/>
              </a:rPr>
              <a:t> </a:t>
            </a:r>
            <a:r>
              <a:rPr sz="2000" spc="-10" dirty="0">
                <a:cs typeface="Arial"/>
              </a:rPr>
              <a:t>abstract.</a:t>
            </a:r>
            <a:endParaRPr sz="2000" dirty="0">
              <a:cs typeface="Arial"/>
            </a:endParaRPr>
          </a:p>
          <a:p>
            <a:pPr marL="12700" marR="655955">
              <a:lnSpc>
                <a:spcPct val="114599"/>
              </a:lnSpc>
              <a:spcBef>
                <a:spcPts val="1575"/>
              </a:spcBef>
              <a:buAutoNum type="arabicPeriod" startAt="4"/>
              <a:tabLst>
                <a:tab pos="263525" algn="l"/>
              </a:tabLst>
            </a:pPr>
            <a:r>
              <a:rPr sz="2000" dirty="0">
                <a:cs typeface="Arial"/>
              </a:rPr>
              <a:t>Create</a:t>
            </a:r>
            <a:r>
              <a:rPr sz="2000" spc="-10" dirty="0">
                <a:cs typeface="Arial"/>
              </a:rPr>
              <a:t> </a:t>
            </a:r>
            <a:r>
              <a:rPr sz="2000" dirty="0">
                <a:cs typeface="Arial"/>
              </a:rPr>
              <a:t>a</a:t>
            </a:r>
            <a:r>
              <a:rPr sz="2000" spc="-5" dirty="0">
                <a:cs typeface="Arial"/>
              </a:rPr>
              <a:t> </a:t>
            </a:r>
            <a:r>
              <a:rPr sz="2000" spc="50" dirty="0">
                <a:cs typeface="Arial"/>
              </a:rPr>
              <a:t>testing</a:t>
            </a:r>
            <a:r>
              <a:rPr sz="2000" spc="-10" dirty="0">
                <a:cs typeface="Arial"/>
              </a:rPr>
              <a:t> </a:t>
            </a:r>
            <a:r>
              <a:rPr sz="2000" dirty="0">
                <a:cs typeface="Arial"/>
              </a:rPr>
              <a:t>subclass</a:t>
            </a:r>
            <a:r>
              <a:rPr sz="2000" spc="-5" dirty="0">
                <a:cs typeface="Arial"/>
              </a:rPr>
              <a:t> </a:t>
            </a:r>
            <a:r>
              <a:rPr sz="2000" spc="60" dirty="0">
                <a:cs typeface="Arial"/>
              </a:rPr>
              <a:t>and</a:t>
            </a:r>
            <a:r>
              <a:rPr sz="2000" spc="-10" dirty="0">
                <a:cs typeface="Arial"/>
              </a:rPr>
              <a:t> </a:t>
            </a:r>
            <a:r>
              <a:rPr sz="2000" dirty="0">
                <a:cs typeface="Arial"/>
              </a:rPr>
              <a:t>change</a:t>
            </a:r>
            <a:r>
              <a:rPr sz="2000" spc="-5" dirty="0">
                <a:cs typeface="Arial"/>
              </a:rPr>
              <a:t> </a:t>
            </a:r>
            <a:r>
              <a:rPr sz="2000" spc="75" dirty="0">
                <a:cs typeface="Arial"/>
              </a:rPr>
              <a:t>your</a:t>
            </a:r>
            <a:r>
              <a:rPr sz="2000" spc="-5" dirty="0">
                <a:cs typeface="Arial"/>
              </a:rPr>
              <a:t> </a:t>
            </a:r>
            <a:r>
              <a:rPr sz="2000" spc="55" dirty="0">
                <a:cs typeface="Arial"/>
              </a:rPr>
              <a:t>test</a:t>
            </a:r>
            <a:r>
              <a:rPr sz="2000" spc="-5" dirty="0">
                <a:cs typeface="Arial"/>
              </a:rPr>
              <a:t> </a:t>
            </a:r>
            <a:r>
              <a:rPr sz="2000" dirty="0">
                <a:cs typeface="Arial"/>
              </a:rPr>
              <a:t>so</a:t>
            </a:r>
            <a:r>
              <a:rPr sz="2000" spc="-5" dirty="0">
                <a:cs typeface="Arial"/>
              </a:rPr>
              <a:t> </a:t>
            </a:r>
            <a:r>
              <a:rPr sz="2000" spc="90" dirty="0">
                <a:cs typeface="Arial"/>
              </a:rPr>
              <a:t>that</a:t>
            </a:r>
            <a:r>
              <a:rPr sz="2000" spc="-5" dirty="0">
                <a:cs typeface="Arial"/>
              </a:rPr>
              <a:t> </a:t>
            </a:r>
            <a:r>
              <a:rPr sz="2000" spc="55" dirty="0">
                <a:cs typeface="Arial"/>
              </a:rPr>
              <a:t>you</a:t>
            </a:r>
            <a:r>
              <a:rPr sz="2000" spc="-10" dirty="0">
                <a:cs typeface="Arial"/>
              </a:rPr>
              <a:t> </a:t>
            </a:r>
            <a:r>
              <a:rPr sz="2000" spc="90" dirty="0">
                <a:cs typeface="Arial"/>
              </a:rPr>
              <a:t>attempt</a:t>
            </a:r>
            <a:r>
              <a:rPr sz="2000" spc="-5" dirty="0">
                <a:cs typeface="Arial"/>
              </a:rPr>
              <a:t> </a:t>
            </a:r>
            <a:r>
              <a:rPr sz="2000" spc="80" dirty="0">
                <a:cs typeface="Arial"/>
              </a:rPr>
              <a:t>to </a:t>
            </a:r>
            <a:r>
              <a:rPr sz="2000" spc="50" dirty="0">
                <a:cs typeface="Arial"/>
              </a:rPr>
              <a:t>instantiate</a:t>
            </a:r>
            <a:r>
              <a:rPr sz="2000" spc="5" dirty="0">
                <a:cs typeface="Arial"/>
              </a:rPr>
              <a:t> </a:t>
            </a:r>
            <a:r>
              <a:rPr sz="2000" spc="25" dirty="0">
                <a:cs typeface="Arial"/>
              </a:rPr>
              <a:t>it.</a:t>
            </a:r>
            <a:endParaRPr sz="2000" dirty="0">
              <a:cs typeface="Arial"/>
            </a:endParaRPr>
          </a:p>
          <a:p>
            <a:pPr marL="262890" indent="-250825">
              <a:lnSpc>
                <a:spcPct val="100000"/>
              </a:lnSpc>
              <a:spcBef>
                <a:spcPts val="1890"/>
              </a:spcBef>
              <a:buAutoNum type="arabicPeriod" startAt="4"/>
              <a:tabLst>
                <a:tab pos="263525" algn="l"/>
              </a:tabLst>
            </a:pPr>
            <a:r>
              <a:rPr sz="2000" spc="50" dirty="0">
                <a:cs typeface="Arial"/>
              </a:rPr>
              <a:t>Build</a:t>
            </a:r>
            <a:r>
              <a:rPr sz="2000" spc="10" dirty="0">
                <a:cs typeface="Arial"/>
              </a:rPr>
              <a:t> </a:t>
            </a:r>
            <a:r>
              <a:rPr sz="2000" spc="75" dirty="0">
                <a:cs typeface="Arial"/>
              </a:rPr>
              <a:t>your</a:t>
            </a:r>
            <a:r>
              <a:rPr sz="2000" spc="15" dirty="0">
                <a:cs typeface="Arial"/>
              </a:rPr>
              <a:t> </a:t>
            </a:r>
            <a:r>
              <a:rPr sz="2000" dirty="0">
                <a:cs typeface="Arial"/>
              </a:rPr>
              <a:t>tests</a:t>
            </a:r>
            <a:r>
              <a:rPr sz="2000" spc="20" dirty="0">
                <a:cs typeface="Arial"/>
              </a:rPr>
              <a:t> </a:t>
            </a:r>
            <a:r>
              <a:rPr sz="2000" spc="105" dirty="0">
                <a:cs typeface="Arial"/>
              </a:rPr>
              <a:t>to</a:t>
            </a:r>
            <a:r>
              <a:rPr sz="2000" spc="20" dirty="0">
                <a:cs typeface="Arial"/>
              </a:rPr>
              <a:t> </a:t>
            </a:r>
            <a:r>
              <a:rPr sz="2000" dirty="0">
                <a:cs typeface="Arial"/>
              </a:rPr>
              <a:t>verify</a:t>
            </a:r>
            <a:r>
              <a:rPr sz="2000" spc="10" dirty="0">
                <a:cs typeface="Arial"/>
              </a:rPr>
              <a:t> </a:t>
            </a:r>
            <a:r>
              <a:rPr sz="2000" spc="90" dirty="0">
                <a:cs typeface="Arial"/>
              </a:rPr>
              <a:t>that</a:t>
            </a:r>
            <a:r>
              <a:rPr sz="2000" spc="15" dirty="0">
                <a:cs typeface="Arial"/>
              </a:rPr>
              <a:t> </a:t>
            </a:r>
            <a:r>
              <a:rPr sz="2000" spc="55" dirty="0">
                <a:cs typeface="Arial"/>
              </a:rPr>
              <a:t>you</a:t>
            </a:r>
            <a:r>
              <a:rPr sz="2000" spc="15" dirty="0">
                <a:cs typeface="Arial"/>
              </a:rPr>
              <a:t> </a:t>
            </a:r>
            <a:r>
              <a:rPr sz="2000" dirty="0">
                <a:cs typeface="Arial"/>
              </a:rPr>
              <a:t>can</a:t>
            </a:r>
            <a:r>
              <a:rPr sz="2000" spc="10" dirty="0">
                <a:cs typeface="Arial"/>
              </a:rPr>
              <a:t> </a:t>
            </a:r>
            <a:r>
              <a:rPr sz="2000" spc="50" dirty="0">
                <a:cs typeface="Arial"/>
              </a:rPr>
              <a:t>instantiate</a:t>
            </a:r>
            <a:r>
              <a:rPr sz="2000" spc="20" dirty="0">
                <a:cs typeface="Arial"/>
              </a:rPr>
              <a:t> </a:t>
            </a:r>
            <a:r>
              <a:rPr sz="2000" spc="75" dirty="0">
                <a:cs typeface="Arial"/>
              </a:rPr>
              <a:t>the</a:t>
            </a:r>
            <a:r>
              <a:rPr sz="2000" spc="15" dirty="0">
                <a:cs typeface="Arial"/>
              </a:rPr>
              <a:t> </a:t>
            </a:r>
            <a:r>
              <a:rPr sz="2000" spc="60" dirty="0">
                <a:cs typeface="Arial"/>
              </a:rPr>
              <a:t>new</a:t>
            </a:r>
            <a:r>
              <a:rPr sz="2000" spc="15" dirty="0">
                <a:cs typeface="Arial"/>
              </a:rPr>
              <a:t> </a:t>
            </a:r>
            <a:r>
              <a:rPr sz="2000" spc="-10" dirty="0">
                <a:cs typeface="Arial"/>
              </a:rPr>
              <a:t>class.</a:t>
            </a:r>
            <a:endParaRPr sz="2000" dirty="0">
              <a:cs typeface="Arial"/>
            </a:endParaRPr>
          </a:p>
        </p:txBody>
      </p:sp>
      <p:sp>
        <p:nvSpPr>
          <p:cNvPr id="5" name="TextBox 4">
            <a:extLst>
              <a:ext uri="{FF2B5EF4-FFF2-40B4-BE49-F238E27FC236}">
                <a16:creationId xmlns:a16="http://schemas.microsoft.com/office/drawing/2014/main" id="{84E0B818-EE3D-47F5-BF42-E7E63DFFA1EB}"/>
              </a:ext>
            </a:extLst>
          </p:cNvPr>
          <p:cNvSpPr txBox="1"/>
          <p:nvPr/>
        </p:nvSpPr>
        <p:spPr>
          <a:xfrm>
            <a:off x="762000" y="133350"/>
            <a:ext cx="61722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Push Down Dependency</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4725" y="1290200"/>
            <a:ext cx="8234045" cy="2540000"/>
          </a:xfrm>
          <a:prstGeom prst="rect">
            <a:avLst/>
          </a:prstGeom>
        </p:spPr>
        <p:txBody>
          <a:bodyPr vert="horz" wrap="square" lIns="0" tIns="12700" rIns="0" bIns="0" rtlCol="0">
            <a:spAutoFit/>
          </a:bodyPr>
          <a:lstStyle/>
          <a:p>
            <a:pPr marL="12700" marR="5080">
              <a:lnSpc>
                <a:spcPct val="114599"/>
              </a:lnSpc>
              <a:spcBef>
                <a:spcPts val="100"/>
              </a:spcBef>
            </a:pPr>
            <a:r>
              <a:rPr sz="1800" spc="-10" dirty="0">
                <a:cs typeface="Arial"/>
              </a:rPr>
              <a:t>Replace</a:t>
            </a:r>
            <a:r>
              <a:rPr sz="1800" spc="50" dirty="0">
                <a:cs typeface="Arial"/>
              </a:rPr>
              <a:t> </a:t>
            </a:r>
            <a:r>
              <a:rPr sz="1800" dirty="0">
                <a:cs typeface="Arial"/>
              </a:rPr>
              <a:t>Function</a:t>
            </a:r>
            <a:r>
              <a:rPr sz="1800" spc="45" dirty="0">
                <a:cs typeface="Arial"/>
              </a:rPr>
              <a:t> </a:t>
            </a:r>
            <a:r>
              <a:rPr sz="1800" spc="90" dirty="0">
                <a:cs typeface="Arial"/>
              </a:rPr>
              <a:t>with</a:t>
            </a:r>
            <a:r>
              <a:rPr sz="1800" spc="45" dirty="0">
                <a:cs typeface="Arial"/>
              </a:rPr>
              <a:t> </a:t>
            </a:r>
            <a:r>
              <a:rPr sz="1800" dirty="0">
                <a:cs typeface="Arial"/>
              </a:rPr>
              <a:t>Function</a:t>
            </a:r>
            <a:r>
              <a:rPr sz="1800" spc="45" dirty="0">
                <a:cs typeface="Arial"/>
              </a:rPr>
              <a:t> </a:t>
            </a:r>
            <a:r>
              <a:rPr sz="1800" spc="50" dirty="0">
                <a:cs typeface="Arial"/>
              </a:rPr>
              <a:t>Pointer</a:t>
            </a:r>
            <a:r>
              <a:rPr sz="1800" spc="55" dirty="0">
                <a:cs typeface="Arial"/>
              </a:rPr>
              <a:t> </a:t>
            </a:r>
            <a:r>
              <a:rPr sz="1800" dirty="0">
                <a:cs typeface="Arial"/>
              </a:rPr>
              <a:t>is</a:t>
            </a:r>
            <a:r>
              <a:rPr sz="1800" spc="50" dirty="0">
                <a:cs typeface="Arial"/>
              </a:rPr>
              <a:t> </a:t>
            </a:r>
            <a:r>
              <a:rPr sz="1800" dirty="0">
                <a:cs typeface="Arial"/>
              </a:rPr>
              <a:t>a</a:t>
            </a:r>
            <a:r>
              <a:rPr sz="1800" spc="50" dirty="0">
                <a:cs typeface="Arial"/>
              </a:rPr>
              <a:t> </a:t>
            </a:r>
            <a:r>
              <a:rPr sz="1800" spc="55" dirty="0">
                <a:cs typeface="Arial"/>
              </a:rPr>
              <a:t>good</a:t>
            </a:r>
            <a:r>
              <a:rPr sz="1800" spc="50" dirty="0">
                <a:cs typeface="Arial"/>
              </a:rPr>
              <a:t> </a:t>
            </a:r>
            <a:r>
              <a:rPr sz="1800" dirty="0">
                <a:cs typeface="Arial"/>
              </a:rPr>
              <a:t>way</a:t>
            </a:r>
            <a:r>
              <a:rPr sz="1800" spc="45" dirty="0">
                <a:cs typeface="Arial"/>
              </a:rPr>
              <a:t> </a:t>
            </a:r>
            <a:r>
              <a:rPr sz="1800" spc="105" dirty="0">
                <a:cs typeface="Arial"/>
              </a:rPr>
              <a:t>to</a:t>
            </a:r>
            <a:r>
              <a:rPr sz="1800" spc="50" dirty="0">
                <a:cs typeface="Arial"/>
              </a:rPr>
              <a:t> </a:t>
            </a:r>
            <a:r>
              <a:rPr sz="1800" dirty="0">
                <a:cs typeface="Arial"/>
              </a:rPr>
              <a:t>break</a:t>
            </a:r>
            <a:r>
              <a:rPr sz="1800" spc="45" dirty="0">
                <a:cs typeface="Arial"/>
              </a:rPr>
              <a:t> </a:t>
            </a:r>
            <a:r>
              <a:rPr sz="1800" spc="-10" dirty="0">
                <a:cs typeface="Arial"/>
              </a:rPr>
              <a:t>dependencies. </a:t>
            </a:r>
            <a:r>
              <a:rPr sz="1800" dirty="0">
                <a:cs typeface="Arial"/>
              </a:rPr>
              <a:t>One</a:t>
            </a:r>
            <a:r>
              <a:rPr sz="1800" spc="-20" dirty="0">
                <a:cs typeface="Arial"/>
              </a:rPr>
              <a:t> </a:t>
            </a:r>
            <a:r>
              <a:rPr sz="1800" spc="90" dirty="0">
                <a:cs typeface="Arial"/>
              </a:rPr>
              <a:t>of</a:t>
            </a:r>
            <a:r>
              <a:rPr sz="1800" spc="-20" dirty="0">
                <a:cs typeface="Arial"/>
              </a:rPr>
              <a:t> </a:t>
            </a:r>
            <a:r>
              <a:rPr sz="1800" spc="75" dirty="0">
                <a:cs typeface="Arial"/>
              </a:rPr>
              <a:t>the</a:t>
            </a:r>
            <a:r>
              <a:rPr sz="1800" spc="-15" dirty="0">
                <a:cs typeface="Arial"/>
              </a:rPr>
              <a:t> </a:t>
            </a:r>
            <a:r>
              <a:rPr sz="1800" dirty="0">
                <a:cs typeface="Arial"/>
              </a:rPr>
              <a:t>nice</a:t>
            </a:r>
            <a:r>
              <a:rPr sz="1800" spc="-20" dirty="0">
                <a:cs typeface="Arial"/>
              </a:rPr>
              <a:t> </a:t>
            </a:r>
            <a:r>
              <a:rPr sz="1800" spc="50" dirty="0">
                <a:cs typeface="Arial"/>
              </a:rPr>
              <a:t>things</a:t>
            </a:r>
            <a:r>
              <a:rPr sz="1800" spc="-15" dirty="0">
                <a:cs typeface="Arial"/>
              </a:rPr>
              <a:t> </a:t>
            </a:r>
            <a:r>
              <a:rPr sz="1800" spc="80" dirty="0">
                <a:cs typeface="Arial"/>
              </a:rPr>
              <a:t>about</a:t>
            </a:r>
            <a:r>
              <a:rPr sz="1800" spc="-15" dirty="0">
                <a:cs typeface="Arial"/>
              </a:rPr>
              <a:t> </a:t>
            </a:r>
            <a:r>
              <a:rPr sz="1800" spc="90" dirty="0">
                <a:cs typeface="Arial"/>
              </a:rPr>
              <a:t>it</a:t>
            </a:r>
            <a:r>
              <a:rPr sz="1800" spc="-15" dirty="0">
                <a:cs typeface="Arial"/>
              </a:rPr>
              <a:t> </a:t>
            </a:r>
            <a:r>
              <a:rPr sz="1800" dirty="0">
                <a:cs typeface="Arial"/>
              </a:rPr>
              <a:t>is</a:t>
            </a:r>
            <a:r>
              <a:rPr sz="1800" spc="-20" dirty="0">
                <a:cs typeface="Arial"/>
              </a:rPr>
              <a:t> </a:t>
            </a:r>
            <a:r>
              <a:rPr sz="1800" spc="90" dirty="0">
                <a:cs typeface="Arial"/>
              </a:rPr>
              <a:t>that</a:t>
            </a:r>
            <a:r>
              <a:rPr sz="1800" spc="-15" dirty="0">
                <a:cs typeface="Arial"/>
              </a:rPr>
              <a:t> </a:t>
            </a:r>
            <a:r>
              <a:rPr sz="1800" spc="90" dirty="0">
                <a:cs typeface="Arial"/>
              </a:rPr>
              <a:t>it</a:t>
            </a:r>
            <a:r>
              <a:rPr sz="1800" spc="-15" dirty="0">
                <a:cs typeface="Arial"/>
              </a:rPr>
              <a:t> </a:t>
            </a:r>
            <a:r>
              <a:rPr sz="1800" spc="45" dirty="0">
                <a:cs typeface="Arial"/>
              </a:rPr>
              <a:t>happens</a:t>
            </a:r>
            <a:r>
              <a:rPr sz="1800" spc="-20" dirty="0">
                <a:cs typeface="Arial"/>
              </a:rPr>
              <a:t> </a:t>
            </a:r>
            <a:r>
              <a:rPr sz="1800" spc="50" dirty="0">
                <a:cs typeface="Arial"/>
              </a:rPr>
              <a:t>completely</a:t>
            </a:r>
            <a:r>
              <a:rPr sz="1800" spc="-20" dirty="0">
                <a:cs typeface="Arial"/>
              </a:rPr>
              <a:t> </a:t>
            </a:r>
            <a:r>
              <a:rPr sz="1800" spc="65" dirty="0">
                <a:cs typeface="Arial"/>
              </a:rPr>
              <a:t>at</a:t>
            </a:r>
            <a:r>
              <a:rPr sz="1800" spc="-15" dirty="0">
                <a:cs typeface="Arial"/>
              </a:rPr>
              <a:t> </a:t>
            </a:r>
            <a:r>
              <a:rPr sz="1800" spc="50" dirty="0">
                <a:cs typeface="Arial"/>
              </a:rPr>
              <a:t>compile</a:t>
            </a:r>
            <a:r>
              <a:rPr sz="1800" spc="-15" dirty="0">
                <a:cs typeface="Arial"/>
              </a:rPr>
              <a:t> </a:t>
            </a:r>
            <a:r>
              <a:rPr sz="1800" spc="35" dirty="0">
                <a:cs typeface="Arial"/>
              </a:rPr>
              <a:t>time, </a:t>
            </a:r>
            <a:r>
              <a:rPr sz="1800" dirty="0">
                <a:cs typeface="Arial"/>
              </a:rPr>
              <a:t>so</a:t>
            </a:r>
            <a:r>
              <a:rPr sz="1800" spc="20" dirty="0">
                <a:cs typeface="Arial"/>
              </a:rPr>
              <a:t> </a:t>
            </a:r>
            <a:r>
              <a:rPr sz="1800" spc="90" dirty="0">
                <a:cs typeface="Arial"/>
              </a:rPr>
              <a:t>it</a:t>
            </a:r>
            <a:r>
              <a:rPr sz="1800" spc="25" dirty="0">
                <a:cs typeface="Arial"/>
              </a:rPr>
              <a:t> </a:t>
            </a:r>
            <a:r>
              <a:rPr sz="1800" dirty="0">
                <a:cs typeface="Arial"/>
              </a:rPr>
              <a:t>has</a:t>
            </a:r>
            <a:r>
              <a:rPr sz="1800" spc="25" dirty="0">
                <a:cs typeface="Arial"/>
              </a:rPr>
              <a:t> </a:t>
            </a:r>
            <a:r>
              <a:rPr sz="1800" spc="75" dirty="0">
                <a:cs typeface="Arial"/>
              </a:rPr>
              <a:t>minimal</a:t>
            </a:r>
            <a:r>
              <a:rPr sz="1800" spc="15" dirty="0">
                <a:cs typeface="Arial"/>
              </a:rPr>
              <a:t> </a:t>
            </a:r>
            <a:r>
              <a:rPr sz="1800" spc="60" dirty="0">
                <a:cs typeface="Arial"/>
              </a:rPr>
              <a:t>impact</a:t>
            </a:r>
            <a:r>
              <a:rPr sz="1800" spc="25" dirty="0">
                <a:cs typeface="Arial"/>
              </a:rPr>
              <a:t> </a:t>
            </a:r>
            <a:r>
              <a:rPr sz="1800" spc="90" dirty="0">
                <a:cs typeface="Arial"/>
              </a:rPr>
              <a:t>on</a:t>
            </a:r>
            <a:r>
              <a:rPr sz="1800" spc="20" dirty="0">
                <a:cs typeface="Arial"/>
              </a:rPr>
              <a:t> </a:t>
            </a:r>
            <a:r>
              <a:rPr sz="1800" spc="75" dirty="0">
                <a:cs typeface="Arial"/>
              </a:rPr>
              <a:t>your</a:t>
            </a:r>
            <a:r>
              <a:rPr sz="1800" spc="25" dirty="0">
                <a:cs typeface="Arial"/>
              </a:rPr>
              <a:t> </a:t>
            </a:r>
            <a:r>
              <a:rPr sz="1800" spc="75" dirty="0">
                <a:cs typeface="Arial"/>
              </a:rPr>
              <a:t>build</a:t>
            </a:r>
            <a:r>
              <a:rPr sz="1800" spc="15" dirty="0">
                <a:cs typeface="Arial"/>
              </a:rPr>
              <a:t> </a:t>
            </a:r>
            <a:r>
              <a:rPr sz="1800" dirty="0">
                <a:cs typeface="Arial"/>
              </a:rPr>
              <a:t>system.</a:t>
            </a:r>
            <a:r>
              <a:rPr sz="1800" spc="25" dirty="0">
                <a:cs typeface="Arial"/>
              </a:rPr>
              <a:t> </a:t>
            </a:r>
            <a:r>
              <a:rPr sz="1800" dirty="0">
                <a:cs typeface="Arial"/>
              </a:rPr>
              <a:t>However,</a:t>
            </a:r>
            <a:r>
              <a:rPr sz="1800" spc="25" dirty="0">
                <a:cs typeface="Arial"/>
              </a:rPr>
              <a:t> </a:t>
            </a:r>
            <a:r>
              <a:rPr sz="1800" spc="75" dirty="0">
                <a:cs typeface="Arial"/>
              </a:rPr>
              <a:t>if</a:t>
            </a:r>
            <a:r>
              <a:rPr sz="1800" spc="20" dirty="0">
                <a:cs typeface="Arial"/>
              </a:rPr>
              <a:t> </a:t>
            </a:r>
            <a:r>
              <a:rPr sz="1800" spc="55" dirty="0">
                <a:cs typeface="Arial"/>
              </a:rPr>
              <a:t>you</a:t>
            </a:r>
            <a:r>
              <a:rPr sz="1800" spc="15" dirty="0">
                <a:cs typeface="Arial"/>
              </a:rPr>
              <a:t> </a:t>
            </a:r>
            <a:r>
              <a:rPr sz="1800" dirty="0">
                <a:cs typeface="Arial"/>
              </a:rPr>
              <a:t>are</a:t>
            </a:r>
            <a:r>
              <a:rPr sz="1800" spc="25" dirty="0">
                <a:cs typeface="Arial"/>
              </a:rPr>
              <a:t> </a:t>
            </a:r>
            <a:r>
              <a:rPr sz="1800" dirty="0">
                <a:cs typeface="Arial"/>
              </a:rPr>
              <a:t>using</a:t>
            </a:r>
            <a:r>
              <a:rPr sz="1800" spc="20" dirty="0">
                <a:cs typeface="Arial"/>
              </a:rPr>
              <a:t> </a:t>
            </a:r>
            <a:r>
              <a:rPr sz="1800" spc="35" dirty="0">
                <a:cs typeface="Arial"/>
              </a:rPr>
              <a:t>this </a:t>
            </a:r>
            <a:r>
              <a:rPr sz="1800" spc="55" dirty="0">
                <a:cs typeface="Arial"/>
              </a:rPr>
              <a:t>technique</a:t>
            </a:r>
            <a:r>
              <a:rPr sz="1800" spc="35" dirty="0">
                <a:cs typeface="Arial"/>
              </a:rPr>
              <a:t> </a:t>
            </a:r>
            <a:r>
              <a:rPr sz="1800" spc="70" dirty="0">
                <a:cs typeface="Arial"/>
              </a:rPr>
              <a:t>in</a:t>
            </a:r>
            <a:r>
              <a:rPr sz="1800" spc="35" dirty="0">
                <a:cs typeface="Arial"/>
              </a:rPr>
              <a:t> </a:t>
            </a:r>
            <a:r>
              <a:rPr sz="1800" spc="-125" dirty="0">
                <a:cs typeface="Arial"/>
              </a:rPr>
              <a:t>C,</a:t>
            </a:r>
            <a:r>
              <a:rPr sz="1800" spc="40" dirty="0">
                <a:cs typeface="Arial"/>
              </a:rPr>
              <a:t> </a:t>
            </a:r>
            <a:r>
              <a:rPr sz="1800" dirty="0">
                <a:cs typeface="Arial"/>
              </a:rPr>
              <a:t>consider</a:t>
            </a:r>
            <a:r>
              <a:rPr sz="1800" spc="35" dirty="0">
                <a:cs typeface="Arial"/>
              </a:rPr>
              <a:t> </a:t>
            </a:r>
            <a:r>
              <a:rPr sz="1800" spc="55" dirty="0">
                <a:cs typeface="Arial"/>
              </a:rPr>
              <a:t>upgrading</a:t>
            </a:r>
            <a:r>
              <a:rPr sz="1800" spc="35" dirty="0">
                <a:cs typeface="Arial"/>
              </a:rPr>
              <a:t> </a:t>
            </a:r>
            <a:r>
              <a:rPr sz="1800" spc="105" dirty="0">
                <a:cs typeface="Arial"/>
              </a:rPr>
              <a:t>to</a:t>
            </a:r>
            <a:r>
              <a:rPr sz="1800" spc="40" dirty="0">
                <a:cs typeface="Arial"/>
              </a:rPr>
              <a:t> </a:t>
            </a:r>
            <a:r>
              <a:rPr sz="1800" spc="-90" dirty="0">
                <a:cs typeface="Arial"/>
              </a:rPr>
              <a:t>C++</a:t>
            </a:r>
            <a:r>
              <a:rPr sz="1800" spc="30" dirty="0">
                <a:cs typeface="Arial"/>
              </a:rPr>
              <a:t> </a:t>
            </a:r>
            <a:r>
              <a:rPr sz="1800" dirty="0">
                <a:cs typeface="Arial"/>
              </a:rPr>
              <a:t>so</a:t>
            </a:r>
            <a:r>
              <a:rPr sz="1800" spc="40" dirty="0">
                <a:cs typeface="Arial"/>
              </a:rPr>
              <a:t> </a:t>
            </a:r>
            <a:r>
              <a:rPr sz="1800" spc="90" dirty="0">
                <a:cs typeface="Arial"/>
              </a:rPr>
              <a:t>that</a:t>
            </a:r>
            <a:r>
              <a:rPr sz="1800" spc="40" dirty="0">
                <a:cs typeface="Arial"/>
              </a:rPr>
              <a:t> </a:t>
            </a:r>
            <a:r>
              <a:rPr sz="1800" spc="55" dirty="0">
                <a:cs typeface="Arial"/>
              </a:rPr>
              <a:t>you</a:t>
            </a:r>
            <a:r>
              <a:rPr sz="1800" spc="30" dirty="0">
                <a:cs typeface="Arial"/>
              </a:rPr>
              <a:t> </a:t>
            </a:r>
            <a:r>
              <a:rPr sz="1800" dirty="0">
                <a:cs typeface="Arial"/>
              </a:rPr>
              <a:t>can</a:t>
            </a:r>
            <a:r>
              <a:rPr sz="1800" spc="35" dirty="0">
                <a:cs typeface="Arial"/>
              </a:rPr>
              <a:t> </a:t>
            </a:r>
            <a:r>
              <a:rPr sz="1800" dirty="0">
                <a:cs typeface="Arial"/>
              </a:rPr>
              <a:t>take</a:t>
            </a:r>
            <a:r>
              <a:rPr sz="1800" spc="40" dirty="0">
                <a:cs typeface="Arial"/>
              </a:rPr>
              <a:t> </a:t>
            </a:r>
            <a:r>
              <a:rPr sz="1800" dirty="0">
                <a:cs typeface="Arial"/>
              </a:rPr>
              <a:t>advantage</a:t>
            </a:r>
            <a:r>
              <a:rPr sz="1800" spc="35" dirty="0">
                <a:cs typeface="Arial"/>
              </a:rPr>
              <a:t> </a:t>
            </a:r>
            <a:r>
              <a:rPr sz="1800" spc="65" dirty="0">
                <a:cs typeface="Arial"/>
              </a:rPr>
              <a:t>of </a:t>
            </a:r>
            <a:r>
              <a:rPr sz="1800" dirty="0">
                <a:cs typeface="Arial"/>
              </a:rPr>
              <a:t>all</a:t>
            </a:r>
            <a:r>
              <a:rPr sz="1800" spc="-10" dirty="0">
                <a:cs typeface="Arial"/>
              </a:rPr>
              <a:t> </a:t>
            </a:r>
            <a:r>
              <a:rPr sz="1800" spc="90" dirty="0">
                <a:cs typeface="Arial"/>
              </a:rPr>
              <a:t>of</a:t>
            </a:r>
            <a:r>
              <a:rPr sz="1800" spc="-10" dirty="0">
                <a:cs typeface="Arial"/>
              </a:rPr>
              <a:t> </a:t>
            </a:r>
            <a:r>
              <a:rPr sz="1800" spc="75" dirty="0">
                <a:cs typeface="Arial"/>
              </a:rPr>
              <a:t>the</a:t>
            </a:r>
            <a:r>
              <a:rPr sz="1800" spc="-5" dirty="0">
                <a:cs typeface="Arial"/>
              </a:rPr>
              <a:t> </a:t>
            </a:r>
            <a:r>
              <a:rPr sz="1800" spc="85" dirty="0">
                <a:cs typeface="Arial"/>
              </a:rPr>
              <a:t>other</a:t>
            </a:r>
            <a:r>
              <a:rPr sz="1800" spc="-5" dirty="0">
                <a:cs typeface="Arial"/>
              </a:rPr>
              <a:t> </a:t>
            </a:r>
            <a:r>
              <a:rPr sz="1800" dirty="0">
                <a:cs typeface="Arial"/>
              </a:rPr>
              <a:t>seams</a:t>
            </a:r>
            <a:r>
              <a:rPr sz="1800" spc="-5" dirty="0">
                <a:cs typeface="Arial"/>
              </a:rPr>
              <a:t> </a:t>
            </a:r>
            <a:r>
              <a:rPr sz="1800" spc="90" dirty="0">
                <a:cs typeface="Arial"/>
              </a:rPr>
              <a:t>that</a:t>
            </a:r>
            <a:r>
              <a:rPr sz="1800" spc="-5" dirty="0">
                <a:cs typeface="Arial"/>
              </a:rPr>
              <a:t> </a:t>
            </a:r>
            <a:r>
              <a:rPr sz="1800" spc="-90" dirty="0">
                <a:cs typeface="Arial"/>
              </a:rPr>
              <a:t>C++</a:t>
            </a:r>
            <a:r>
              <a:rPr sz="1800" spc="-10" dirty="0">
                <a:cs typeface="Arial"/>
              </a:rPr>
              <a:t> </a:t>
            </a:r>
            <a:r>
              <a:rPr sz="1800" spc="45" dirty="0">
                <a:cs typeface="Arial"/>
              </a:rPr>
              <a:t>provides</a:t>
            </a:r>
            <a:r>
              <a:rPr sz="1800" spc="-5" dirty="0">
                <a:cs typeface="Arial"/>
              </a:rPr>
              <a:t> </a:t>
            </a:r>
            <a:r>
              <a:rPr sz="1800" dirty="0">
                <a:cs typeface="Arial"/>
              </a:rPr>
              <a:t>you.</a:t>
            </a:r>
            <a:r>
              <a:rPr sz="1800" spc="-5" dirty="0">
                <a:cs typeface="Arial"/>
              </a:rPr>
              <a:t> </a:t>
            </a:r>
            <a:r>
              <a:rPr sz="1800" dirty="0">
                <a:cs typeface="Arial"/>
              </a:rPr>
              <a:t>At</a:t>
            </a:r>
            <a:r>
              <a:rPr sz="1800" spc="-5" dirty="0">
                <a:cs typeface="Arial"/>
              </a:rPr>
              <a:t> </a:t>
            </a:r>
            <a:r>
              <a:rPr sz="1800" spc="75" dirty="0">
                <a:cs typeface="Arial"/>
              </a:rPr>
              <a:t>the</a:t>
            </a:r>
            <a:r>
              <a:rPr sz="1800" spc="-5" dirty="0">
                <a:cs typeface="Arial"/>
              </a:rPr>
              <a:t> </a:t>
            </a:r>
            <a:r>
              <a:rPr sz="1800" spc="85" dirty="0">
                <a:cs typeface="Arial"/>
              </a:rPr>
              <a:t>time</a:t>
            </a:r>
            <a:r>
              <a:rPr sz="1800" spc="-5" dirty="0">
                <a:cs typeface="Arial"/>
              </a:rPr>
              <a:t> </a:t>
            </a:r>
            <a:r>
              <a:rPr sz="1800" spc="90" dirty="0">
                <a:cs typeface="Arial"/>
              </a:rPr>
              <a:t>of</a:t>
            </a:r>
            <a:r>
              <a:rPr sz="1800" spc="-10" dirty="0">
                <a:cs typeface="Arial"/>
              </a:rPr>
              <a:t> </a:t>
            </a:r>
            <a:r>
              <a:rPr sz="1800" spc="55" dirty="0">
                <a:cs typeface="Arial"/>
              </a:rPr>
              <a:t>this</a:t>
            </a:r>
            <a:r>
              <a:rPr sz="1800" dirty="0">
                <a:cs typeface="Arial"/>
              </a:rPr>
              <a:t> </a:t>
            </a:r>
            <a:r>
              <a:rPr sz="1800" spc="55" dirty="0">
                <a:cs typeface="Arial"/>
              </a:rPr>
              <a:t>writing,</a:t>
            </a:r>
            <a:r>
              <a:rPr sz="1800" spc="-5" dirty="0">
                <a:cs typeface="Arial"/>
              </a:rPr>
              <a:t> </a:t>
            </a:r>
            <a:r>
              <a:rPr sz="1800" spc="35" dirty="0">
                <a:cs typeface="Arial"/>
              </a:rPr>
              <a:t>many </a:t>
            </a:r>
            <a:r>
              <a:rPr sz="1800" spc="-170" dirty="0">
                <a:cs typeface="Arial"/>
              </a:rPr>
              <a:t>C</a:t>
            </a:r>
            <a:r>
              <a:rPr sz="1800" spc="-15" dirty="0">
                <a:cs typeface="Arial"/>
              </a:rPr>
              <a:t> </a:t>
            </a:r>
            <a:r>
              <a:rPr sz="1800" spc="50" dirty="0">
                <a:cs typeface="Arial"/>
              </a:rPr>
              <a:t>compilers</a:t>
            </a:r>
            <a:r>
              <a:rPr sz="1800" spc="-10" dirty="0">
                <a:cs typeface="Arial"/>
              </a:rPr>
              <a:t> </a:t>
            </a:r>
            <a:r>
              <a:rPr sz="1800" spc="80" dirty="0">
                <a:cs typeface="Arial"/>
              </a:rPr>
              <a:t>offer</a:t>
            </a:r>
            <a:r>
              <a:rPr sz="1800" spc="-10" dirty="0">
                <a:cs typeface="Arial"/>
              </a:rPr>
              <a:t> </a:t>
            </a:r>
            <a:r>
              <a:rPr sz="1800" dirty="0">
                <a:cs typeface="Arial"/>
              </a:rPr>
              <a:t>switches</a:t>
            </a:r>
            <a:r>
              <a:rPr sz="1800" spc="-10" dirty="0">
                <a:cs typeface="Arial"/>
              </a:rPr>
              <a:t> </a:t>
            </a:r>
            <a:r>
              <a:rPr sz="1800" spc="105" dirty="0">
                <a:cs typeface="Arial"/>
              </a:rPr>
              <a:t>to</a:t>
            </a:r>
            <a:r>
              <a:rPr sz="1800" spc="-10" dirty="0">
                <a:cs typeface="Arial"/>
              </a:rPr>
              <a:t> </a:t>
            </a:r>
            <a:r>
              <a:rPr sz="1800" spc="50" dirty="0">
                <a:cs typeface="Arial"/>
              </a:rPr>
              <a:t>allow</a:t>
            </a:r>
            <a:r>
              <a:rPr sz="1800" spc="-15" dirty="0">
                <a:cs typeface="Arial"/>
              </a:rPr>
              <a:t> </a:t>
            </a:r>
            <a:r>
              <a:rPr sz="1800" spc="55" dirty="0">
                <a:cs typeface="Arial"/>
              </a:rPr>
              <a:t>you</a:t>
            </a:r>
            <a:r>
              <a:rPr sz="1800" spc="-15" dirty="0">
                <a:cs typeface="Arial"/>
              </a:rPr>
              <a:t> </a:t>
            </a:r>
            <a:r>
              <a:rPr sz="1800" spc="105" dirty="0">
                <a:cs typeface="Arial"/>
              </a:rPr>
              <a:t>to</a:t>
            </a:r>
            <a:r>
              <a:rPr sz="1800" spc="-10" dirty="0">
                <a:cs typeface="Arial"/>
              </a:rPr>
              <a:t> </a:t>
            </a:r>
            <a:r>
              <a:rPr sz="1800" spc="85" dirty="0">
                <a:cs typeface="Arial"/>
              </a:rPr>
              <a:t>do</a:t>
            </a:r>
            <a:r>
              <a:rPr sz="1800" spc="-10" dirty="0">
                <a:cs typeface="Arial"/>
              </a:rPr>
              <a:t> </a:t>
            </a:r>
            <a:r>
              <a:rPr sz="1800" spc="65" dirty="0">
                <a:cs typeface="Arial"/>
              </a:rPr>
              <a:t>mixed</a:t>
            </a:r>
            <a:r>
              <a:rPr sz="1800" spc="-10" dirty="0">
                <a:cs typeface="Arial"/>
              </a:rPr>
              <a:t> </a:t>
            </a:r>
            <a:r>
              <a:rPr sz="1800" spc="-170" dirty="0">
                <a:cs typeface="Arial"/>
              </a:rPr>
              <a:t>C</a:t>
            </a:r>
            <a:r>
              <a:rPr sz="1800" spc="-15" dirty="0">
                <a:cs typeface="Arial"/>
              </a:rPr>
              <a:t> </a:t>
            </a:r>
            <a:r>
              <a:rPr sz="1800" spc="60" dirty="0">
                <a:cs typeface="Arial"/>
              </a:rPr>
              <a:t>and</a:t>
            </a:r>
            <a:r>
              <a:rPr sz="1800" spc="-15" dirty="0">
                <a:cs typeface="Arial"/>
              </a:rPr>
              <a:t> </a:t>
            </a:r>
            <a:r>
              <a:rPr sz="1800" spc="-90" dirty="0">
                <a:cs typeface="Arial"/>
              </a:rPr>
              <a:t>C++</a:t>
            </a:r>
            <a:r>
              <a:rPr sz="1800" spc="-15" dirty="0">
                <a:cs typeface="Arial"/>
              </a:rPr>
              <a:t> </a:t>
            </a:r>
            <a:r>
              <a:rPr sz="1800" spc="45" dirty="0">
                <a:cs typeface="Arial"/>
              </a:rPr>
              <a:t>compilation.</a:t>
            </a:r>
            <a:endParaRPr sz="1800" dirty="0">
              <a:cs typeface="Arial"/>
            </a:endParaRPr>
          </a:p>
          <a:p>
            <a:pPr marL="12700" marR="528955">
              <a:lnSpc>
                <a:spcPct val="114599"/>
              </a:lnSpc>
            </a:pPr>
            <a:r>
              <a:rPr sz="1800" dirty="0">
                <a:cs typeface="Arial"/>
              </a:rPr>
              <a:t>When</a:t>
            </a:r>
            <a:r>
              <a:rPr sz="1800" spc="10" dirty="0">
                <a:cs typeface="Arial"/>
              </a:rPr>
              <a:t> </a:t>
            </a:r>
            <a:r>
              <a:rPr sz="1800" spc="55" dirty="0">
                <a:cs typeface="Arial"/>
              </a:rPr>
              <a:t>you</a:t>
            </a:r>
            <a:r>
              <a:rPr sz="1800" spc="15" dirty="0">
                <a:cs typeface="Arial"/>
              </a:rPr>
              <a:t> </a:t>
            </a:r>
            <a:r>
              <a:rPr sz="1800" dirty="0">
                <a:cs typeface="Arial"/>
              </a:rPr>
              <a:t>use</a:t>
            </a:r>
            <a:r>
              <a:rPr sz="1800" spc="15" dirty="0">
                <a:cs typeface="Arial"/>
              </a:rPr>
              <a:t> </a:t>
            </a:r>
            <a:r>
              <a:rPr sz="1800" spc="55" dirty="0">
                <a:cs typeface="Arial"/>
              </a:rPr>
              <a:t>this</a:t>
            </a:r>
            <a:r>
              <a:rPr sz="1800" spc="20" dirty="0">
                <a:cs typeface="Arial"/>
              </a:rPr>
              <a:t> </a:t>
            </a:r>
            <a:r>
              <a:rPr sz="1800" dirty="0">
                <a:cs typeface="Arial"/>
              </a:rPr>
              <a:t>feature,</a:t>
            </a:r>
            <a:r>
              <a:rPr sz="1800" spc="20" dirty="0">
                <a:cs typeface="Arial"/>
              </a:rPr>
              <a:t> </a:t>
            </a:r>
            <a:r>
              <a:rPr sz="1800" spc="55" dirty="0">
                <a:cs typeface="Arial"/>
              </a:rPr>
              <a:t>you</a:t>
            </a:r>
            <a:r>
              <a:rPr sz="1800" spc="10" dirty="0">
                <a:cs typeface="Arial"/>
              </a:rPr>
              <a:t> </a:t>
            </a:r>
            <a:r>
              <a:rPr sz="1800" dirty="0">
                <a:cs typeface="Arial"/>
              </a:rPr>
              <a:t>can</a:t>
            </a:r>
            <a:r>
              <a:rPr sz="1800" spc="15" dirty="0">
                <a:cs typeface="Arial"/>
              </a:rPr>
              <a:t> </a:t>
            </a:r>
            <a:r>
              <a:rPr sz="1800" spc="60" dirty="0">
                <a:cs typeface="Arial"/>
              </a:rPr>
              <a:t>migrate</a:t>
            </a:r>
            <a:r>
              <a:rPr sz="1800" spc="20" dirty="0">
                <a:cs typeface="Arial"/>
              </a:rPr>
              <a:t> </a:t>
            </a:r>
            <a:r>
              <a:rPr sz="1800" spc="75" dirty="0">
                <a:cs typeface="Arial"/>
              </a:rPr>
              <a:t>your</a:t>
            </a:r>
            <a:r>
              <a:rPr sz="1800" spc="15" dirty="0">
                <a:cs typeface="Arial"/>
              </a:rPr>
              <a:t> </a:t>
            </a:r>
            <a:r>
              <a:rPr sz="1800" spc="-170" dirty="0">
                <a:cs typeface="Arial"/>
              </a:rPr>
              <a:t>C</a:t>
            </a:r>
            <a:r>
              <a:rPr sz="1800" spc="15" dirty="0">
                <a:cs typeface="Arial"/>
              </a:rPr>
              <a:t> </a:t>
            </a:r>
            <a:r>
              <a:rPr sz="1800" spc="60" dirty="0">
                <a:cs typeface="Arial"/>
              </a:rPr>
              <a:t>project</a:t>
            </a:r>
            <a:r>
              <a:rPr sz="1800" spc="20" dirty="0">
                <a:cs typeface="Arial"/>
              </a:rPr>
              <a:t> </a:t>
            </a:r>
            <a:r>
              <a:rPr sz="1800" spc="105" dirty="0">
                <a:cs typeface="Arial"/>
              </a:rPr>
              <a:t>to</a:t>
            </a:r>
            <a:r>
              <a:rPr sz="1800" spc="15" dirty="0">
                <a:cs typeface="Arial"/>
              </a:rPr>
              <a:t> </a:t>
            </a:r>
            <a:r>
              <a:rPr sz="1800" spc="-90" dirty="0">
                <a:cs typeface="Arial"/>
              </a:rPr>
              <a:t>C++</a:t>
            </a:r>
            <a:r>
              <a:rPr sz="1800" spc="15" dirty="0">
                <a:cs typeface="Arial"/>
              </a:rPr>
              <a:t> </a:t>
            </a:r>
            <a:r>
              <a:rPr sz="1800" spc="-10" dirty="0">
                <a:cs typeface="Arial"/>
              </a:rPr>
              <a:t>slowly, </a:t>
            </a:r>
            <a:r>
              <a:rPr sz="1800" dirty="0">
                <a:cs typeface="Arial"/>
              </a:rPr>
              <a:t>taking</a:t>
            </a:r>
            <a:r>
              <a:rPr sz="1800" spc="65" dirty="0">
                <a:cs typeface="Arial"/>
              </a:rPr>
              <a:t> </a:t>
            </a:r>
            <a:r>
              <a:rPr sz="1800" spc="55" dirty="0">
                <a:cs typeface="Arial"/>
              </a:rPr>
              <a:t>only</a:t>
            </a:r>
            <a:r>
              <a:rPr sz="1800" spc="65" dirty="0">
                <a:cs typeface="Arial"/>
              </a:rPr>
              <a:t> </a:t>
            </a:r>
            <a:r>
              <a:rPr sz="1800" spc="75" dirty="0">
                <a:cs typeface="Arial"/>
              </a:rPr>
              <a:t>the </a:t>
            </a:r>
            <a:r>
              <a:rPr sz="1800" dirty="0">
                <a:cs typeface="Arial"/>
              </a:rPr>
              <a:t>files</a:t>
            </a:r>
            <a:r>
              <a:rPr sz="1800" spc="75" dirty="0">
                <a:cs typeface="Arial"/>
              </a:rPr>
              <a:t> </a:t>
            </a:r>
            <a:r>
              <a:rPr sz="1800" spc="90" dirty="0">
                <a:cs typeface="Arial"/>
              </a:rPr>
              <a:t>that</a:t>
            </a:r>
            <a:r>
              <a:rPr sz="1800" spc="70" dirty="0">
                <a:cs typeface="Arial"/>
              </a:rPr>
              <a:t> </a:t>
            </a:r>
            <a:r>
              <a:rPr sz="1800" spc="55" dirty="0">
                <a:cs typeface="Arial"/>
              </a:rPr>
              <a:t>you</a:t>
            </a:r>
            <a:r>
              <a:rPr sz="1800" spc="70" dirty="0">
                <a:cs typeface="Arial"/>
              </a:rPr>
              <a:t> </a:t>
            </a:r>
            <a:r>
              <a:rPr sz="1800" dirty="0">
                <a:cs typeface="Arial"/>
              </a:rPr>
              <a:t>care</a:t>
            </a:r>
            <a:r>
              <a:rPr sz="1800" spc="75" dirty="0">
                <a:cs typeface="Arial"/>
              </a:rPr>
              <a:t> </a:t>
            </a:r>
            <a:r>
              <a:rPr sz="1800" spc="105" dirty="0">
                <a:cs typeface="Arial"/>
              </a:rPr>
              <a:t>to</a:t>
            </a:r>
            <a:r>
              <a:rPr sz="1800" spc="70" dirty="0">
                <a:cs typeface="Arial"/>
              </a:rPr>
              <a:t> </a:t>
            </a:r>
            <a:r>
              <a:rPr sz="1800" dirty="0">
                <a:cs typeface="Arial"/>
              </a:rPr>
              <a:t>break</a:t>
            </a:r>
            <a:r>
              <a:rPr sz="1800" spc="70" dirty="0">
                <a:cs typeface="Arial"/>
              </a:rPr>
              <a:t> </a:t>
            </a:r>
            <a:r>
              <a:rPr sz="1800" dirty="0">
                <a:cs typeface="Arial"/>
              </a:rPr>
              <a:t>dependencies</a:t>
            </a:r>
            <a:r>
              <a:rPr sz="1800" spc="70" dirty="0">
                <a:cs typeface="Arial"/>
              </a:rPr>
              <a:t> in </a:t>
            </a:r>
            <a:r>
              <a:rPr sz="1800" spc="45" dirty="0">
                <a:cs typeface="Arial"/>
              </a:rPr>
              <a:t>first.</a:t>
            </a:r>
            <a:endParaRPr sz="1800" dirty="0">
              <a:cs typeface="Arial"/>
            </a:endParaRPr>
          </a:p>
        </p:txBody>
      </p:sp>
      <p:sp>
        <p:nvSpPr>
          <p:cNvPr id="5" name="TextBox 4">
            <a:extLst>
              <a:ext uri="{FF2B5EF4-FFF2-40B4-BE49-F238E27FC236}">
                <a16:creationId xmlns:a16="http://schemas.microsoft.com/office/drawing/2014/main" id="{33688B58-8435-4F55-807B-853A823DB438}"/>
              </a:ext>
            </a:extLst>
          </p:cNvPr>
          <p:cNvSpPr txBox="1"/>
          <p:nvPr/>
        </p:nvSpPr>
        <p:spPr>
          <a:xfrm>
            <a:off x="609600" y="133350"/>
            <a:ext cx="716280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Tenorite"/>
                <a:ea typeface="+mn-ea"/>
                <a:cs typeface="+mn-cs"/>
              </a:rPr>
              <a:t>Replace Function with Function Pointer</a:t>
            </a:r>
            <a:endParaRPr kumimoji="0" lang="en-US" sz="16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idx="1"/>
          </p:nvPr>
        </p:nvSpPr>
        <p:spPr>
          <a:xfrm>
            <a:off x="533400" y="666750"/>
            <a:ext cx="7334387" cy="3639779"/>
          </a:xfrm>
          <a:prstGeom prst="rect">
            <a:avLst/>
          </a:prstGeom>
        </p:spPr>
        <p:txBody>
          <a:bodyPr vert="horz" wrap="square" lIns="0" tIns="52705" rIns="0" bIns="0" rtlCol="0">
            <a:spAutoFit/>
          </a:bodyPr>
          <a:lstStyle/>
          <a:p>
            <a:pPr>
              <a:lnSpc>
                <a:spcPct val="100000"/>
              </a:lnSpc>
              <a:spcBef>
                <a:spcPts val="100"/>
              </a:spcBef>
            </a:pPr>
            <a:r>
              <a:rPr sz="1800" dirty="0"/>
              <a:t>To</a:t>
            </a:r>
            <a:r>
              <a:rPr sz="1800" spc="65" dirty="0"/>
              <a:t> </a:t>
            </a:r>
            <a:r>
              <a:rPr sz="1800" dirty="0"/>
              <a:t>use</a:t>
            </a:r>
            <a:r>
              <a:rPr sz="1800" spc="70" dirty="0"/>
              <a:t> </a:t>
            </a:r>
            <a:r>
              <a:rPr sz="1800" spc="-10" dirty="0"/>
              <a:t>Replace</a:t>
            </a:r>
            <a:r>
              <a:rPr sz="1800" spc="65" dirty="0"/>
              <a:t> </a:t>
            </a:r>
            <a:r>
              <a:rPr sz="1800" dirty="0"/>
              <a:t>Function</a:t>
            </a:r>
            <a:r>
              <a:rPr sz="1800" spc="65" dirty="0"/>
              <a:t> </a:t>
            </a:r>
            <a:r>
              <a:rPr sz="1800" spc="90" dirty="0"/>
              <a:t>with</a:t>
            </a:r>
            <a:r>
              <a:rPr sz="1800" spc="60" dirty="0"/>
              <a:t> </a:t>
            </a:r>
            <a:r>
              <a:rPr sz="1800" dirty="0"/>
              <a:t>Function</a:t>
            </a:r>
            <a:r>
              <a:rPr sz="1800" spc="65" dirty="0"/>
              <a:t> </a:t>
            </a:r>
            <a:r>
              <a:rPr sz="1800" dirty="0"/>
              <a:t>Pointer,</a:t>
            </a:r>
            <a:r>
              <a:rPr sz="1800" spc="65" dirty="0"/>
              <a:t> </a:t>
            </a:r>
            <a:r>
              <a:rPr sz="1800" spc="85" dirty="0"/>
              <a:t>do</a:t>
            </a:r>
            <a:r>
              <a:rPr sz="1800" spc="70" dirty="0"/>
              <a:t> </a:t>
            </a:r>
            <a:r>
              <a:rPr sz="1800" spc="75" dirty="0"/>
              <a:t>the</a:t>
            </a:r>
            <a:r>
              <a:rPr sz="1800" spc="70" dirty="0"/>
              <a:t> </a:t>
            </a:r>
            <a:r>
              <a:rPr sz="1800" spc="40" dirty="0"/>
              <a:t>following:</a:t>
            </a:r>
          </a:p>
          <a:p>
            <a:pPr marL="432434" indent="-420370">
              <a:lnSpc>
                <a:spcPct val="100000"/>
              </a:lnSpc>
              <a:spcBef>
                <a:spcPts val="1889"/>
              </a:spcBef>
              <a:buAutoNum type="arabicPeriod"/>
              <a:tabLst>
                <a:tab pos="432434" algn="l"/>
                <a:tab pos="433070" algn="l"/>
              </a:tabLst>
            </a:pPr>
            <a:r>
              <a:rPr sz="1800" dirty="0"/>
              <a:t>Find</a:t>
            </a:r>
            <a:r>
              <a:rPr sz="1800" spc="25" dirty="0"/>
              <a:t> </a:t>
            </a:r>
            <a:r>
              <a:rPr sz="1800" spc="75" dirty="0"/>
              <a:t>the</a:t>
            </a:r>
            <a:r>
              <a:rPr sz="1800" spc="35" dirty="0"/>
              <a:t> </a:t>
            </a:r>
            <a:r>
              <a:rPr sz="1800" dirty="0"/>
              <a:t>declarations</a:t>
            </a:r>
            <a:r>
              <a:rPr sz="1800" spc="35" dirty="0"/>
              <a:t> </a:t>
            </a:r>
            <a:r>
              <a:rPr sz="1800" spc="90" dirty="0"/>
              <a:t>of</a:t>
            </a:r>
            <a:r>
              <a:rPr sz="1800" spc="30" dirty="0"/>
              <a:t> </a:t>
            </a:r>
            <a:r>
              <a:rPr sz="1800" spc="75" dirty="0"/>
              <a:t>the</a:t>
            </a:r>
            <a:r>
              <a:rPr sz="1800" spc="35" dirty="0"/>
              <a:t> </a:t>
            </a:r>
            <a:r>
              <a:rPr sz="1800" spc="55" dirty="0"/>
              <a:t>functions</a:t>
            </a:r>
            <a:r>
              <a:rPr sz="1800" spc="35" dirty="0"/>
              <a:t> </a:t>
            </a:r>
            <a:r>
              <a:rPr sz="1800" spc="55" dirty="0"/>
              <a:t>you</a:t>
            </a:r>
            <a:r>
              <a:rPr sz="1800" spc="30" dirty="0"/>
              <a:t> </a:t>
            </a:r>
            <a:r>
              <a:rPr sz="1800" spc="75" dirty="0"/>
              <a:t>want</a:t>
            </a:r>
            <a:r>
              <a:rPr sz="1800" spc="35" dirty="0"/>
              <a:t> </a:t>
            </a:r>
            <a:r>
              <a:rPr sz="1800" spc="105" dirty="0"/>
              <a:t>to</a:t>
            </a:r>
            <a:r>
              <a:rPr sz="1800" spc="35" dirty="0"/>
              <a:t> </a:t>
            </a:r>
            <a:r>
              <a:rPr sz="1800" spc="-10" dirty="0"/>
              <a:t>replace.</a:t>
            </a:r>
          </a:p>
          <a:p>
            <a:pPr marL="432434" marR="622935" indent="-420370">
              <a:lnSpc>
                <a:spcPct val="114599"/>
              </a:lnSpc>
              <a:buAutoNum type="arabicPeriod"/>
              <a:tabLst>
                <a:tab pos="432434" algn="l"/>
                <a:tab pos="433070" algn="l"/>
              </a:tabLst>
            </a:pPr>
            <a:r>
              <a:rPr sz="1800" dirty="0"/>
              <a:t>Create</a:t>
            </a:r>
            <a:r>
              <a:rPr sz="1800" spc="20" dirty="0"/>
              <a:t> </a:t>
            </a:r>
            <a:r>
              <a:rPr sz="1800" spc="70" dirty="0"/>
              <a:t>function</a:t>
            </a:r>
            <a:r>
              <a:rPr sz="1800" spc="15" dirty="0"/>
              <a:t> </a:t>
            </a:r>
            <a:r>
              <a:rPr sz="1800" spc="65" dirty="0"/>
              <a:t>pointers</a:t>
            </a:r>
            <a:r>
              <a:rPr sz="1800" spc="25" dirty="0"/>
              <a:t> </a:t>
            </a:r>
            <a:r>
              <a:rPr sz="1800" spc="90" dirty="0"/>
              <a:t>with</a:t>
            </a:r>
            <a:r>
              <a:rPr sz="1800" spc="15" dirty="0"/>
              <a:t> </a:t>
            </a:r>
            <a:r>
              <a:rPr sz="1800" spc="75" dirty="0"/>
              <a:t>the</a:t>
            </a:r>
            <a:r>
              <a:rPr sz="1800" spc="25" dirty="0"/>
              <a:t> </a:t>
            </a:r>
            <a:r>
              <a:rPr sz="1800" dirty="0"/>
              <a:t>same</a:t>
            </a:r>
            <a:r>
              <a:rPr sz="1800" spc="20" dirty="0"/>
              <a:t> </a:t>
            </a:r>
            <a:r>
              <a:rPr sz="1800" dirty="0"/>
              <a:t>names</a:t>
            </a:r>
            <a:r>
              <a:rPr sz="1800" spc="25" dirty="0"/>
              <a:t> </a:t>
            </a:r>
            <a:r>
              <a:rPr sz="1800" spc="65" dirty="0"/>
              <a:t>before</a:t>
            </a:r>
            <a:r>
              <a:rPr sz="1800" spc="20" dirty="0"/>
              <a:t> </a:t>
            </a:r>
            <a:r>
              <a:rPr sz="1800" dirty="0"/>
              <a:t>each</a:t>
            </a:r>
            <a:r>
              <a:rPr sz="1800" spc="20" dirty="0"/>
              <a:t> </a:t>
            </a:r>
            <a:r>
              <a:rPr sz="1800" spc="60" dirty="0"/>
              <a:t>function </a:t>
            </a:r>
            <a:r>
              <a:rPr sz="1800" spc="-10" dirty="0"/>
              <a:t>declaration.</a:t>
            </a:r>
          </a:p>
          <a:p>
            <a:pPr marL="432434" marR="5080" indent="-420370">
              <a:lnSpc>
                <a:spcPct val="114599"/>
              </a:lnSpc>
              <a:buAutoNum type="arabicPeriod"/>
              <a:tabLst>
                <a:tab pos="432434" algn="l"/>
                <a:tab pos="433070" algn="l"/>
              </a:tabLst>
            </a:pPr>
            <a:r>
              <a:rPr sz="1800" dirty="0"/>
              <a:t>Rename</a:t>
            </a:r>
            <a:r>
              <a:rPr sz="1800" spc="55" dirty="0"/>
              <a:t> </a:t>
            </a:r>
            <a:r>
              <a:rPr sz="1800" spc="75" dirty="0"/>
              <a:t>the</a:t>
            </a:r>
            <a:r>
              <a:rPr sz="1800" spc="55" dirty="0"/>
              <a:t> </a:t>
            </a:r>
            <a:r>
              <a:rPr sz="1800" spc="50" dirty="0"/>
              <a:t>original </a:t>
            </a:r>
            <a:r>
              <a:rPr sz="1800" spc="70" dirty="0"/>
              <a:t>function</a:t>
            </a:r>
            <a:r>
              <a:rPr sz="1800" spc="50" dirty="0"/>
              <a:t> </a:t>
            </a:r>
            <a:r>
              <a:rPr sz="1800" dirty="0"/>
              <a:t>declarations</a:t>
            </a:r>
            <a:r>
              <a:rPr sz="1800" spc="55" dirty="0"/>
              <a:t> </a:t>
            </a:r>
            <a:r>
              <a:rPr sz="1800" dirty="0"/>
              <a:t>so</a:t>
            </a:r>
            <a:r>
              <a:rPr sz="1800" spc="60" dirty="0"/>
              <a:t> </a:t>
            </a:r>
            <a:r>
              <a:rPr sz="1800" spc="90" dirty="0"/>
              <a:t>that</a:t>
            </a:r>
            <a:r>
              <a:rPr sz="1800" spc="55" dirty="0"/>
              <a:t> </a:t>
            </a:r>
            <a:r>
              <a:rPr sz="1800" spc="80" dirty="0"/>
              <a:t>their</a:t>
            </a:r>
            <a:r>
              <a:rPr sz="1800" spc="55" dirty="0"/>
              <a:t> </a:t>
            </a:r>
            <a:r>
              <a:rPr sz="1800" dirty="0"/>
              <a:t>names</a:t>
            </a:r>
            <a:r>
              <a:rPr sz="1800" spc="60" dirty="0"/>
              <a:t> </a:t>
            </a:r>
            <a:r>
              <a:rPr sz="1800" dirty="0"/>
              <a:t>are</a:t>
            </a:r>
            <a:r>
              <a:rPr sz="1800" spc="55" dirty="0"/>
              <a:t> </a:t>
            </a:r>
            <a:r>
              <a:rPr sz="1800" spc="100" dirty="0"/>
              <a:t>not</a:t>
            </a:r>
            <a:r>
              <a:rPr sz="1800" spc="55" dirty="0"/>
              <a:t> </a:t>
            </a:r>
            <a:r>
              <a:rPr sz="1800" spc="50" dirty="0"/>
              <a:t>the </a:t>
            </a:r>
            <a:r>
              <a:rPr sz="1800" dirty="0"/>
              <a:t>same</a:t>
            </a:r>
            <a:r>
              <a:rPr sz="1800" spc="-15" dirty="0"/>
              <a:t> </a:t>
            </a:r>
            <a:r>
              <a:rPr sz="1800" dirty="0"/>
              <a:t>as</a:t>
            </a:r>
            <a:r>
              <a:rPr sz="1800" spc="-10" dirty="0"/>
              <a:t> </a:t>
            </a:r>
            <a:r>
              <a:rPr sz="1800" spc="75" dirty="0"/>
              <a:t>the</a:t>
            </a:r>
            <a:r>
              <a:rPr sz="1800" spc="-15" dirty="0"/>
              <a:t> </a:t>
            </a:r>
            <a:r>
              <a:rPr sz="1800" spc="70" dirty="0"/>
              <a:t>function</a:t>
            </a:r>
            <a:r>
              <a:rPr sz="1800" spc="-15" dirty="0"/>
              <a:t> </a:t>
            </a:r>
            <a:r>
              <a:rPr sz="1800" spc="65" dirty="0"/>
              <a:t>pointers</a:t>
            </a:r>
            <a:r>
              <a:rPr sz="1800" spc="-15" dirty="0"/>
              <a:t> </a:t>
            </a:r>
            <a:r>
              <a:rPr sz="1800" dirty="0"/>
              <a:t>you’ve</a:t>
            </a:r>
            <a:r>
              <a:rPr sz="1800" spc="-10" dirty="0"/>
              <a:t> </a:t>
            </a:r>
            <a:r>
              <a:rPr sz="1800" spc="55" dirty="0"/>
              <a:t>just</a:t>
            </a:r>
            <a:r>
              <a:rPr sz="1800" spc="-15" dirty="0"/>
              <a:t> </a:t>
            </a:r>
            <a:r>
              <a:rPr sz="1800" spc="-10" dirty="0"/>
              <a:t>declared.</a:t>
            </a:r>
          </a:p>
          <a:p>
            <a:pPr marL="432434" indent="-420370">
              <a:lnSpc>
                <a:spcPct val="100000"/>
              </a:lnSpc>
              <a:spcBef>
                <a:spcPts val="315"/>
              </a:spcBef>
              <a:buAutoNum type="arabicPeriod"/>
              <a:tabLst>
                <a:tab pos="432434" algn="l"/>
                <a:tab pos="433070" algn="l"/>
              </a:tabLst>
            </a:pPr>
            <a:r>
              <a:rPr sz="1800" dirty="0"/>
              <a:t>Initialize</a:t>
            </a:r>
            <a:r>
              <a:rPr sz="1800" spc="10" dirty="0"/>
              <a:t> </a:t>
            </a:r>
            <a:r>
              <a:rPr sz="1800" spc="75" dirty="0"/>
              <a:t>the</a:t>
            </a:r>
            <a:r>
              <a:rPr sz="1800" spc="10" dirty="0"/>
              <a:t> </a:t>
            </a:r>
            <a:r>
              <a:rPr sz="1800" spc="65" dirty="0"/>
              <a:t>pointers</a:t>
            </a:r>
            <a:r>
              <a:rPr sz="1800" spc="10" dirty="0"/>
              <a:t> </a:t>
            </a:r>
            <a:r>
              <a:rPr sz="1800" spc="105" dirty="0"/>
              <a:t>to</a:t>
            </a:r>
            <a:r>
              <a:rPr sz="1800" spc="10" dirty="0"/>
              <a:t> </a:t>
            </a:r>
            <a:r>
              <a:rPr sz="1800" spc="75" dirty="0"/>
              <a:t>the</a:t>
            </a:r>
            <a:r>
              <a:rPr sz="1800" spc="15" dirty="0"/>
              <a:t> </a:t>
            </a:r>
            <a:r>
              <a:rPr sz="1800" dirty="0"/>
              <a:t>addresses</a:t>
            </a:r>
            <a:r>
              <a:rPr sz="1800" spc="10" dirty="0"/>
              <a:t> </a:t>
            </a:r>
            <a:r>
              <a:rPr sz="1800" spc="90" dirty="0"/>
              <a:t>of</a:t>
            </a:r>
            <a:r>
              <a:rPr sz="1800" spc="5" dirty="0"/>
              <a:t> </a:t>
            </a:r>
            <a:r>
              <a:rPr sz="1800" spc="75" dirty="0"/>
              <a:t>the</a:t>
            </a:r>
            <a:r>
              <a:rPr sz="1800" spc="10" dirty="0"/>
              <a:t> </a:t>
            </a:r>
            <a:r>
              <a:rPr sz="1800" spc="75" dirty="0"/>
              <a:t>old</a:t>
            </a:r>
            <a:r>
              <a:rPr sz="1800" spc="5" dirty="0"/>
              <a:t> </a:t>
            </a:r>
            <a:r>
              <a:rPr sz="1800" spc="55" dirty="0"/>
              <a:t>functions</a:t>
            </a:r>
            <a:r>
              <a:rPr sz="1800" spc="10" dirty="0"/>
              <a:t> </a:t>
            </a:r>
            <a:r>
              <a:rPr sz="1800" spc="70" dirty="0"/>
              <a:t>in</a:t>
            </a:r>
            <a:r>
              <a:rPr sz="1800" spc="5" dirty="0"/>
              <a:t> </a:t>
            </a:r>
            <a:r>
              <a:rPr sz="1800" dirty="0"/>
              <a:t>a</a:t>
            </a:r>
            <a:r>
              <a:rPr sz="1800" spc="15" dirty="0"/>
              <a:t> </a:t>
            </a:r>
            <a:r>
              <a:rPr sz="1800" spc="-170" dirty="0"/>
              <a:t>C</a:t>
            </a:r>
            <a:r>
              <a:rPr sz="1800" spc="5" dirty="0"/>
              <a:t> </a:t>
            </a:r>
            <a:r>
              <a:rPr sz="1800" spc="-10" dirty="0"/>
              <a:t>file.</a:t>
            </a:r>
          </a:p>
          <a:p>
            <a:pPr marL="432434" marR="250825" indent="-420370">
              <a:lnSpc>
                <a:spcPct val="114599"/>
              </a:lnSpc>
              <a:buAutoNum type="arabicPeriod"/>
              <a:tabLst>
                <a:tab pos="432434" algn="l"/>
                <a:tab pos="433070" algn="l"/>
              </a:tabLst>
            </a:pPr>
            <a:r>
              <a:rPr sz="1800" dirty="0"/>
              <a:t>Run</a:t>
            </a:r>
            <a:r>
              <a:rPr sz="1800" spc="-15" dirty="0"/>
              <a:t> </a:t>
            </a:r>
            <a:r>
              <a:rPr sz="1800" dirty="0"/>
              <a:t>a</a:t>
            </a:r>
            <a:r>
              <a:rPr sz="1800" spc="-5" dirty="0"/>
              <a:t> </a:t>
            </a:r>
            <a:r>
              <a:rPr sz="1800" spc="75" dirty="0"/>
              <a:t>build</a:t>
            </a:r>
            <a:r>
              <a:rPr sz="1800" spc="-10" dirty="0"/>
              <a:t> </a:t>
            </a:r>
            <a:r>
              <a:rPr sz="1800" spc="105" dirty="0"/>
              <a:t>to</a:t>
            </a:r>
            <a:r>
              <a:rPr sz="1800" spc="-10" dirty="0"/>
              <a:t> </a:t>
            </a:r>
            <a:r>
              <a:rPr sz="1800" spc="80" dirty="0"/>
              <a:t>find</a:t>
            </a:r>
            <a:r>
              <a:rPr sz="1800" spc="-10" dirty="0"/>
              <a:t> </a:t>
            </a:r>
            <a:r>
              <a:rPr sz="1800" spc="75" dirty="0"/>
              <a:t>the</a:t>
            </a:r>
            <a:r>
              <a:rPr sz="1800" spc="-5" dirty="0"/>
              <a:t> </a:t>
            </a:r>
            <a:r>
              <a:rPr sz="1800" dirty="0"/>
              <a:t>bodies</a:t>
            </a:r>
            <a:r>
              <a:rPr sz="1800" spc="-5" dirty="0"/>
              <a:t> </a:t>
            </a:r>
            <a:r>
              <a:rPr sz="1800" spc="90" dirty="0"/>
              <a:t>of</a:t>
            </a:r>
            <a:r>
              <a:rPr sz="1800" spc="-15" dirty="0"/>
              <a:t> </a:t>
            </a:r>
            <a:r>
              <a:rPr sz="1800" spc="75" dirty="0"/>
              <a:t>the</a:t>
            </a:r>
            <a:r>
              <a:rPr sz="1800" spc="-5" dirty="0"/>
              <a:t> </a:t>
            </a:r>
            <a:r>
              <a:rPr sz="1800" spc="75" dirty="0"/>
              <a:t>old</a:t>
            </a:r>
            <a:r>
              <a:rPr sz="1800" spc="-10" dirty="0"/>
              <a:t> </a:t>
            </a:r>
            <a:r>
              <a:rPr sz="1800" spc="50" dirty="0"/>
              <a:t>functions.</a:t>
            </a:r>
            <a:r>
              <a:rPr sz="1800" spc="-10" dirty="0"/>
              <a:t> </a:t>
            </a:r>
            <a:r>
              <a:rPr sz="1800" dirty="0"/>
              <a:t>Rename</a:t>
            </a:r>
            <a:r>
              <a:rPr sz="1800" spc="-5" dirty="0"/>
              <a:t> </a:t>
            </a:r>
            <a:r>
              <a:rPr sz="1800" spc="100" dirty="0"/>
              <a:t>them</a:t>
            </a:r>
            <a:r>
              <a:rPr sz="1800" spc="-5" dirty="0"/>
              <a:t> </a:t>
            </a:r>
            <a:r>
              <a:rPr sz="1800" spc="105" dirty="0"/>
              <a:t>to</a:t>
            </a:r>
            <a:r>
              <a:rPr sz="1800" spc="-5" dirty="0"/>
              <a:t> </a:t>
            </a:r>
            <a:r>
              <a:rPr sz="1800" spc="50" dirty="0"/>
              <a:t>the </a:t>
            </a:r>
            <a:r>
              <a:rPr sz="1800" spc="60" dirty="0"/>
              <a:t>new</a:t>
            </a:r>
            <a:r>
              <a:rPr sz="1800" spc="-30" dirty="0"/>
              <a:t> </a:t>
            </a:r>
            <a:r>
              <a:rPr sz="1800" spc="70" dirty="0"/>
              <a:t>function</a:t>
            </a:r>
            <a:r>
              <a:rPr sz="1800" spc="-25" dirty="0"/>
              <a:t> </a:t>
            </a:r>
            <a:r>
              <a:rPr sz="1800" spc="-10" dirty="0"/>
              <a:t>names.</a:t>
            </a:r>
          </a:p>
        </p:txBody>
      </p:sp>
      <p:sp>
        <p:nvSpPr>
          <p:cNvPr id="5" name="TextBox 4">
            <a:extLst>
              <a:ext uri="{FF2B5EF4-FFF2-40B4-BE49-F238E27FC236}">
                <a16:creationId xmlns:a16="http://schemas.microsoft.com/office/drawing/2014/main" id="{A2C736DF-EB70-49DD-870D-4FCE2DA20A2F}"/>
              </a:ext>
            </a:extLst>
          </p:cNvPr>
          <p:cNvSpPr txBox="1"/>
          <p:nvPr/>
        </p:nvSpPr>
        <p:spPr>
          <a:xfrm>
            <a:off x="685800" y="57150"/>
            <a:ext cx="5791200"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Tenorite"/>
                <a:ea typeface="+mn-ea"/>
                <a:cs typeface="+mn-cs"/>
              </a:rPr>
              <a:t>Replace Function with Function Pointer</a:t>
            </a:r>
            <a:endParaRPr kumimoji="0" lang="en-US" sz="12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4725" y="1330206"/>
            <a:ext cx="8530675" cy="2694071"/>
          </a:xfrm>
          <a:prstGeom prst="rect">
            <a:avLst/>
          </a:prstGeom>
        </p:spPr>
        <p:txBody>
          <a:bodyPr vert="horz" wrap="square" lIns="0" tIns="12700" rIns="0" bIns="0" rtlCol="0">
            <a:spAutoFit/>
          </a:bodyPr>
          <a:lstStyle/>
          <a:p>
            <a:pPr marL="12700">
              <a:lnSpc>
                <a:spcPct val="100000"/>
              </a:lnSpc>
              <a:spcBef>
                <a:spcPts val="100"/>
              </a:spcBef>
            </a:pPr>
            <a:r>
              <a:rPr sz="1800" dirty="0">
                <a:cs typeface="Arial"/>
              </a:rPr>
              <a:t>To</a:t>
            </a:r>
            <a:r>
              <a:rPr sz="1800" spc="20" dirty="0">
                <a:cs typeface="Arial"/>
              </a:rPr>
              <a:t> </a:t>
            </a:r>
            <a:r>
              <a:rPr sz="1800" spc="-10" dirty="0">
                <a:cs typeface="Arial"/>
              </a:rPr>
              <a:t>Replace</a:t>
            </a:r>
            <a:r>
              <a:rPr sz="1800" spc="25" dirty="0">
                <a:cs typeface="Arial"/>
              </a:rPr>
              <a:t> </a:t>
            </a:r>
            <a:r>
              <a:rPr sz="1800" dirty="0">
                <a:cs typeface="Arial"/>
              </a:rPr>
              <a:t>Global</a:t>
            </a:r>
            <a:r>
              <a:rPr sz="1800" spc="20" dirty="0">
                <a:cs typeface="Arial"/>
              </a:rPr>
              <a:t> </a:t>
            </a:r>
            <a:r>
              <a:rPr sz="1800" dirty="0">
                <a:cs typeface="Arial"/>
              </a:rPr>
              <a:t>Reference</a:t>
            </a:r>
            <a:r>
              <a:rPr sz="1800" spc="25" dirty="0">
                <a:cs typeface="Arial"/>
              </a:rPr>
              <a:t> </a:t>
            </a:r>
            <a:r>
              <a:rPr sz="1800" spc="90" dirty="0">
                <a:cs typeface="Arial"/>
              </a:rPr>
              <a:t>with</a:t>
            </a:r>
            <a:r>
              <a:rPr sz="1800" spc="20" dirty="0">
                <a:cs typeface="Arial"/>
              </a:rPr>
              <a:t> </a:t>
            </a:r>
            <a:r>
              <a:rPr sz="1800" dirty="0">
                <a:cs typeface="Arial"/>
              </a:rPr>
              <a:t>Getter,</a:t>
            </a:r>
            <a:r>
              <a:rPr sz="1800" spc="25" dirty="0">
                <a:cs typeface="Arial"/>
              </a:rPr>
              <a:t> </a:t>
            </a:r>
            <a:r>
              <a:rPr sz="1800" spc="85" dirty="0">
                <a:cs typeface="Arial"/>
              </a:rPr>
              <a:t>do</a:t>
            </a:r>
            <a:r>
              <a:rPr sz="1800" spc="20" dirty="0">
                <a:cs typeface="Arial"/>
              </a:rPr>
              <a:t> </a:t>
            </a:r>
            <a:r>
              <a:rPr sz="1800" spc="75" dirty="0">
                <a:cs typeface="Arial"/>
              </a:rPr>
              <a:t>the</a:t>
            </a:r>
            <a:r>
              <a:rPr sz="1800" spc="25" dirty="0">
                <a:cs typeface="Arial"/>
              </a:rPr>
              <a:t> </a:t>
            </a:r>
            <a:r>
              <a:rPr sz="1800" spc="40" dirty="0">
                <a:cs typeface="Arial"/>
              </a:rPr>
              <a:t>following:</a:t>
            </a:r>
            <a:endParaRPr sz="1800" dirty="0">
              <a:cs typeface="Arial"/>
            </a:endParaRPr>
          </a:p>
          <a:p>
            <a:pPr marL="262890" indent="-250825">
              <a:lnSpc>
                <a:spcPct val="100000"/>
              </a:lnSpc>
              <a:spcBef>
                <a:spcPts val="1889"/>
              </a:spcBef>
              <a:buAutoNum type="arabicPeriod"/>
              <a:tabLst>
                <a:tab pos="263525" algn="l"/>
              </a:tabLst>
            </a:pPr>
            <a:r>
              <a:rPr sz="1800" spc="55" dirty="0">
                <a:cs typeface="Arial"/>
              </a:rPr>
              <a:t>Identify</a:t>
            </a:r>
            <a:r>
              <a:rPr sz="1800" spc="45" dirty="0">
                <a:cs typeface="Arial"/>
              </a:rPr>
              <a:t> </a:t>
            </a:r>
            <a:r>
              <a:rPr sz="1800" spc="75" dirty="0">
                <a:cs typeface="Arial"/>
              </a:rPr>
              <a:t>the</a:t>
            </a:r>
            <a:r>
              <a:rPr sz="1800" spc="50" dirty="0">
                <a:cs typeface="Arial"/>
              </a:rPr>
              <a:t> </a:t>
            </a:r>
            <a:r>
              <a:rPr sz="1800" dirty="0">
                <a:cs typeface="Arial"/>
              </a:rPr>
              <a:t>global</a:t>
            </a:r>
            <a:r>
              <a:rPr sz="1800" spc="45" dirty="0">
                <a:cs typeface="Arial"/>
              </a:rPr>
              <a:t> </a:t>
            </a:r>
            <a:r>
              <a:rPr sz="1800" dirty="0">
                <a:cs typeface="Arial"/>
              </a:rPr>
              <a:t>reference</a:t>
            </a:r>
            <a:r>
              <a:rPr sz="1800" spc="50" dirty="0">
                <a:cs typeface="Arial"/>
              </a:rPr>
              <a:t> </a:t>
            </a:r>
            <a:r>
              <a:rPr sz="1800" spc="90" dirty="0">
                <a:cs typeface="Arial"/>
              </a:rPr>
              <a:t>that</a:t>
            </a:r>
            <a:r>
              <a:rPr sz="1800" spc="50" dirty="0">
                <a:cs typeface="Arial"/>
              </a:rPr>
              <a:t> </a:t>
            </a:r>
            <a:r>
              <a:rPr sz="1800" spc="55" dirty="0">
                <a:cs typeface="Arial"/>
              </a:rPr>
              <a:t>you</a:t>
            </a:r>
            <a:r>
              <a:rPr sz="1800" spc="45" dirty="0">
                <a:cs typeface="Arial"/>
              </a:rPr>
              <a:t> </a:t>
            </a:r>
            <a:r>
              <a:rPr sz="1800" spc="75" dirty="0">
                <a:cs typeface="Arial"/>
              </a:rPr>
              <a:t>want</a:t>
            </a:r>
            <a:r>
              <a:rPr sz="1800" spc="50" dirty="0">
                <a:cs typeface="Arial"/>
              </a:rPr>
              <a:t> </a:t>
            </a:r>
            <a:r>
              <a:rPr sz="1800" spc="105" dirty="0">
                <a:cs typeface="Arial"/>
              </a:rPr>
              <a:t>to</a:t>
            </a:r>
            <a:r>
              <a:rPr sz="1800" spc="55" dirty="0">
                <a:cs typeface="Arial"/>
              </a:rPr>
              <a:t> </a:t>
            </a:r>
            <a:r>
              <a:rPr sz="1800" spc="-10" dirty="0">
                <a:cs typeface="Arial"/>
              </a:rPr>
              <a:t>replace.</a:t>
            </a:r>
            <a:endParaRPr sz="1800" dirty="0">
              <a:cs typeface="Arial"/>
            </a:endParaRPr>
          </a:p>
          <a:p>
            <a:pPr marL="12700" marR="5080">
              <a:lnSpc>
                <a:spcPct val="114599"/>
              </a:lnSpc>
              <a:spcBef>
                <a:spcPts val="1575"/>
              </a:spcBef>
              <a:buAutoNum type="arabicPeriod"/>
              <a:tabLst>
                <a:tab pos="263525" algn="l"/>
              </a:tabLst>
            </a:pPr>
            <a:r>
              <a:rPr lang="en-US" sz="1800" spc="50" dirty="0">
                <a:cs typeface="Arial"/>
              </a:rPr>
              <a:t> </a:t>
            </a:r>
            <a:r>
              <a:rPr sz="1800" spc="50" dirty="0">
                <a:cs typeface="Arial"/>
              </a:rPr>
              <a:t>Write</a:t>
            </a:r>
            <a:r>
              <a:rPr sz="1800" spc="40" dirty="0">
                <a:cs typeface="Arial"/>
              </a:rPr>
              <a:t> </a:t>
            </a:r>
            <a:r>
              <a:rPr sz="1800" dirty="0">
                <a:cs typeface="Arial"/>
              </a:rPr>
              <a:t>a</a:t>
            </a:r>
            <a:r>
              <a:rPr sz="1800" spc="45" dirty="0">
                <a:cs typeface="Arial"/>
              </a:rPr>
              <a:t> </a:t>
            </a:r>
            <a:r>
              <a:rPr sz="1800" spc="55" dirty="0">
                <a:cs typeface="Arial"/>
              </a:rPr>
              <a:t>getter</a:t>
            </a:r>
            <a:r>
              <a:rPr sz="1800" spc="45" dirty="0">
                <a:cs typeface="Arial"/>
              </a:rPr>
              <a:t> </a:t>
            </a:r>
            <a:r>
              <a:rPr sz="1800" spc="100" dirty="0">
                <a:cs typeface="Arial"/>
              </a:rPr>
              <a:t>for</a:t>
            </a:r>
            <a:r>
              <a:rPr sz="1800" spc="45" dirty="0">
                <a:cs typeface="Arial"/>
              </a:rPr>
              <a:t> </a:t>
            </a:r>
            <a:r>
              <a:rPr sz="1800" spc="75" dirty="0">
                <a:cs typeface="Arial"/>
              </a:rPr>
              <a:t>the</a:t>
            </a:r>
            <a:r>
              <a:rPr sz="1800" spc="40" dirty="0">
                <a:cs typeface="Arial"/>
              </a:rPr>
              <a:t> </a:t>
            </a:r>
            <a:r>
              <a:rPr sz="1800" dirty="0">
                <a:cs typeface="Arial"/>
              </a:rPr>
              <a:t>global</a:t>
            </a:r>
            <a:r>
              <a:rPr sz="1800" spc="40" dirty="0">
                <a:cs typeface="Arial"/>
              </a:rPr>
              <a:t> </a:t>
            </a:r>
            <a:r>
              <a:rPr sz="1800" dirty="0">
                <a:cs typeface="Arial"/>
              </a:rPr>
              <a:t>reference.</a:t>
            </a:r>
            <a:r>
              <a:rPr sz="1800" spc="45" dirty="0">
                <a:cs typeface="Arial"/>
              </a:rPr>
              <a:t> </a:t>
            </a:r>
            <a:r>
              <a:rPr sz="1800" dirty="0">
                <a:cs typeface="Arial"/>
              </a:rPr>
              <a:t>Make</a:t>
            </a:r>
            <a:r>
              <a:rPr sz="1800" spc="40" dirty="0">
                <a:cs typeface="Arial"/>
              </a:rPr>
              <a:t> </a:t>
            </a:r>
            <a:r>
              <a:rPr sz="1800" dirty="0">
                <a:cs typeface="Arial"/>
              </a:rPr>
              <a:t>sure</a:t>
            </a:r>
            <a:r>
              <a:rPr sz="1800" spc="45" dirty="0">
                <a:cs typeface="Arial"/>
              </a:rPr>
              <a:t> </a:t>
            </a:r>
            <a:r>
              <a:rPr sz="1800" spc="90" dirty="0">
                <a:cs typeface="Arial"/>
              </a:rPr>
              <a:t>that</a:t>
            </a:r>
            <a:r>
              <a:rPr sz="1800" spc="45" dirty="0">
                <a:cs typeface="Arial"/>
              </a:rPr>
              <a:t> </a:t>
            </a:r>
            <a:r>
              <a:rPr sz="1800" spc="75" dirty="0">
                <a:cs typeface="Arial"/>
              </a:rPr>
              <a:t>the</a:t>
            </a:r>
            <a:r>
              <a:rPr sz="1800" spc="45" dirty="0">
                <a:cs typeface="Arial"/>
              </a:rPr>
              <a:t> </a:t>
            </a:r>
            <a:r>
              <a:rPr sz="1800" spc="-25" dirty="0">
                <a:cs typeface="Arial"/>
              </a:rPr>
              <a:t>access</a:t>
            </a:r>
            <a:r>
              <a:rPr sz="1800" spc="40" dirty="0">
                <a:cs typeface="Arial"/>
              </a:rPr>
              <a:t> </a:t>
            </a:r>
            <a:r>
              <a:rPr sz="1800" spc="60" dirty="0">
                <a:cs typeface="Arial"/>
              </a:rPr>
              <a:t>protection </a:t>
            </a:r>
            <a:r>
              <a:rPr sz="1800" spc="90" dirty="0">
                <a:cs typeface="Arial"/>
              </a:rPr>
              <a:t>of</a:t>
            </a:r>
            <a:r>
              <a:rPr lang="en-US" spc="-10" dirty="0">
                <a:cs typeface="Arial"/>
              </a:rPr>
              <a:t> </a:t>
            </a:r>
            <a:r>
              <a:rPr sz="1800" spc="75" dirty="0">
                <a:cs typeface="Arial"/>
              </a:rPr>
              <a:t>the</a:t>
            </a:r>
            <a:r>
              <a:rPr sz="1800" dirty="0">
                <a:cs typeface="Arial"/>
              </a:rPr>
              <a:t> </a:t>
            </a:r>
            <a:r>
              <a:rPr sz="1800" spc="90" dirty="0">
                <a:cs typeface="Arial"/>
              </a:rPr>
              <a:t>method</a:t>
            </a:r>
            <a:r>
              <a:rPr sz="1800" spc="-10" dirty="0">
                <a:cs typeface="Arial"/>
              </a:rPr>
              <a:t> </a:t>
            </a:r>
            <a:r>
              <a:rPr sz="1800" dirty="0">
                <a:cs typeface="Arial"/>
              </a:rPr>
              <a:t>is loose</a:t>
            </a:r>
            <a:r>
              <a:rPr sz="1800" spc="-5" dirty="0">
                <a:cs typeface="Arial"/>
              </a:rPr>
              <a:t> </a:t>
            </a:r>
            <a:r>
              <a:rPr sz="1800" spc="55" dirty="0">
                <a:cs typeface="Arial"/>
              </a:rPr>
              <a:t>enough</a:t>
            </a:r>
            <a:r>
              <a:rPr sz="1800" spc="-5" dirty="0">
                <a:cs typeface="Arial"/>
              </a:rPr>
              <a:t> </a:t>
            </a:r>
            <a:r>
              <a:rPr sz="1800" spc="100" dirty="0">
                <a:cs typeface="Arial"/>
              </a:rPr>
              <a:t>for</a:t>
            </a:r>
            <a:r>
              <a:rPr sz="1800" spc="-5" dirty="0">
                <a:cs typeface="Arial"/>
              </a:rPr>
              <a:t> </a:t>
            </a:r>
            <a:r>
              <a:rPr sz="1800" spc="55" dirty="0">
                <a:cs typeface="Arial"/>
              </a:rPr>
              <a:t>you</a:t>
            </a:r>
            <a:r>
              <a:rPr sz="1800" spc="-5" dirty="0">
                <a:cs typeface="Arial"/>
              </a:rPr>
              <a:t> </a:t>
            </a:r>
            <a:r>
              <a:rPr sz="1800" spc="105" dirty="0">
                <a:cs typeface="Arial"/>
              </a:rPr>
              <a:t>to</a:t>
            </a:r>
            <a:r>
              <a:rPr sz="1800" spc="-5" dirty="0">
                <a:cs typeface="Arial"/>
              </a:rPr>
              <a:t> </a:t>
            </a:r>
            <a:r>
              <a:rPr sz="1800" dirty="0">
                <a:cs typeface="Arial"/>
              </a:rPr>
              <a:t>be able</a:t>
            </a:r>
            <a:r>
              <a:rPr sz="1800" spc="-5" dirty="0">
                <a:cs typeface="Arial"/>
              </a:rPr>
              <a:t> </a:t>
            </a:r>
            <a:r>
              <a:rPr sz="1800" spc="105" dirty="0">
                <a:cs typeface="Arial"/>
              </a:rPr>
              <a:t>to</a:t>
            </a:r>
            <a:r>
              <a:rPr sz="1800" dirty="0">
                <a:cs typeface="Arial"/>
              </a:rPr>
              <a:t> </a:t>
            </a:r>
            <a:r>
              <a:rPr sz="1800" spc="55" dirty="0">
                <a:cs typeface="Arial"/>
              </a:rPr>
              <a:t>override</a:t>
            </a:r>
            <a:r>
              <a:rPr sz="1800" dirty="0">
                <a:cs typeface="Arial"/>
              </a:rPr>
              <a:t> </a:t>
            </a:r>
            <a:r>
              <a:rPr sz="1800" spc="75" dirty="0">
                <a:cs typeface="Arial"/>
              </a:rPr>
              <a:t>the</a:t>
            </a:r>
            <a:r>
              <a:rPr sz="1800" spc="-5" dirty="0">
                <a:cs typeface="Arial"/>
              </a:rPr>
              <a:t> </a:t>
            </a:r>
            <a:r>
              <a:rPr sz="1800" spc="55" dirty="0">
                <a:cs typeface="Arial"/>
              </a:rPr>
              <a:t>getter</a:t>
            </a:r>
            <a:r>
              <a:rPr sz="1800" dirty="0">
                <a:cs typeface="Arial"/>
              </a:rPr>
              <a:t> </a:t>
            </a:r>
            <a:r>
              <a:rPr sz="1800" spc="70" dirty="0">
                <a:cs typeface="Arial"/>
              </a:rPr>
              <a:t>in</a:t>
            </a:r>
            <a:r>
              <a:rPr sz="1800" spc="-10" dirty="0">
                <a:cs typeface="Arial"/>
              </a:rPr>
              <a:t> </a:t>
            </a:r>
            <a:r>
              <a:rPr sz="1800" spc="-50" dirty="0">
                <a:cs typeface="Arial"/>
              </a:rPr>
              <a:t>a </a:t>
            </a:r>
            <a:r>
              <a:rPr sz="1800" spc="-10" dirty="0">
                <a:cs typeface="Arial"/>
              </a:rPr>
              <a:t>subclass.</a:t>
            </a:r>
            <a:endParaRPr sz="1800" dirty="0">
              <a:cs typeface="Arial"/>
            </a:endParaRPr>
          </a:p>
          <a:p>
            <a:pPr marL="262890" indent="-250825">
              <a:lnSpc>
                <a:spcPct val="100000"/>
              </a:lnSpc>
              <a:spcBef>
                <a:spcPts val="1890"/>
              </a:spcBef>
              <a:buAutoNum type="arabicPeriod"/>
              <a:tabLst>
                <a:tab pos="263525" algn="l"/>
              </a:tabLst>
            </a:pPr>
            <a:r>
              <a:rPr sz="1800" spc="-10" dirty="0">
                <a:cs typeface="Arial"/>
              </a:rPr>
              <a:t>Replace</a:t>
            </a:r>
            <a:r>
              <a:rPr sz="1800" spc="25" dirty="0">
                <a:cs typeface="Arial"/>
              </a:rPr>
              <a:t> </a:t>
            </a:r>
            <a:r>
              <a:rPr sz="1800" dirty="0">
                <a:cs typeface="Arial"/>
              </a:rPr>
              <a:t>references</a:t>
            </a:r>
            <a:r>
              <a:rPr sz="1800" spc="25" dirty="0">
                <a:cs typeface="Arial"/>
              </a:rPr>
              <a:t> </a:t>
            </a:r>
            <a:r>
              <a:rPr sz="1800" spc="105" dirty="0">
                <a:cs typeface="Arial"/>
              </a:rPr>
              <a:t>to</a:t>
            </a:r>
            <a:r>
              <a:rPr sz="1800" spc="25" dirty="0">
                <a:cs typeface="Arial"/>
              </a:rPr>
              <a:t> </a:t>
            </a:r>
            <a:r>
              <a:rPr sz="1800" spc="75" dirty="0">
                <a:cs typeface="Arial"/>
              </a:rPr>
              <a:t>the</a:t>
            </a:r>
            <a:r>
              <a:rPr sz="1800" spc="30" dirty="0">
                <a:cs typeface="Arial"/>
              </a:rPr>
              <a:t> </a:t>
            </a:r>
            <a:r>
              <a:rPr sz="1800" dirty="0">
                <a:cs typeface="Arial"/>
              </a:rPr>
              <a:t>global</a:t>
            </a:r>
            <a:r>
              <a:rPr sz="1800" spc="20" dirty="0">
                <a:cs typeface="Arial"/>
              </a:rPr>
              <a:t> </a:t>
            </a:r>
            <a:r>
              <a:rPr sz="1800" spc="90" dirty="0">
                <a:cs typeface="Arial"/>
              </a:rPr>
              <a:t>with</a:t>
            </a:r>
            <a:r>
              <a:rPr sz="1800" spc="20" dirty="0">
                <a:cs typeface="Arial"/>
              </a:rPr>
              <a:t> </a:t>
            </a:r>
            <a:r>
              <a:rPr sz="1800" dirty="0">
                <a:cs typeface="Arial"/>
              </a:rPr>
              <a:t>calls</a:t>
            </a:r>
            <a:r>
              <a:rPr sz="1800" spc="25" dirty="0">
                <a:cs typeface="Arial"/>
              </a:rPr>
              <a:t> </a:t>
            </a:r>
            <a:r>
              <a:rPr sz="1800" spc="105" dirty="0">
                <a:cs typeface="Arial"/>
              </a:rPr>
              <a:t>to</a:t>
            </a:r>
            <a:r>
              <a:rPr sz="1800" spc="30" dirty="0">
                <a:cs typeface="Arial"/>
              </a:rPr>
              <a:t> </a:t>
            </a:r>
            <a:r>
              <a:rPr sz="1800" spc="75" dirty="0">
                <a:cs typeface="Arial"/>
              </a:rPr>
              <a:t>the</a:t>
            </a:r>
            <a:r>
              <a:rPr sz="1800" spc="25" dirty="0">
                <a:cs typeface="Arial"/>
              </a:rPr>
              <a:t> </a:t>
            </a:r>
            <a:r>
              <a:rPr sz="1800" spc="-10" dirty="0">
                <a:cs typeface="Arial"/>
              </a:rPr>
              <a:t>getter.</a:t>
            </a:r>
            <a:endParaRPr sz="1800" dirty="0">
              <a:cs typeface="Arial"/>
            </a:endParaRPr>
          </a:p>
          <a:p>
            <a:pPr marL="262890" indent="-250825">
              <a:lnSpc>
                <a:spcPct val="100000"/>
              </a:lnSpc>
              <a:spcBef>
                <a:spcPts val="1890"/>
              </a:spcBef>
              <a:buAutoNum type="arabicPeriod"/>
              <a:tabLst>
                <a:tab pos="263525" algn="l"/>
              </a:tabLst>
            </a:pPr>
            <a:r>
              <a:rPr sz="1800" dirty="0">
                <a:cs typeface="Arial"/>
              </a:rPr>
              <a:t>Create</a:t>
            </a:r>
            <a:r>
              <a:rPr sz="1800" spc="-10" dirty="0">
                <a:cs typeface="Arial"/>
              </a:rPr>
              <a:t> </a:t>
            </a:r>
            <a:r>
              <a:rPr sz="1800" dirty="0">
                <a:cs typeface="Arial"/>
              </a:rPr>
              <a:t>a</a:t>
            </a:r>
            <a:r>
              <a:rPr sz="1800" spc="-5" dirty="0">
                <a:cs typeface="Arial"/>
              </a:rPr>
              <a:t> </a:t>
            </a:r>
            <a:r>
              <a:rPr sz="1800" spc="50" dirty="0">
                <a:cs typeface="Arial"/>
              </a:rPr>
              <a:t>testing</a:t>
            </a:r>
            <a:r>
              <a:rPr sz="1800" spc="-15" dirty="0">
                <a:cs typeface="Arial"/>
              </a:rPr>
              <a:t> </a:t>
            </a:r>
            <a:r>
              <a:rPr sz="1800" dirty="0">
                <a:cs typeface="Arial"/>
              </a:rPr>
              <a:t>subclass</a:t>
            </a:r>
            <a:r>
              <a:rPr sz="1800" spc="-5" dirty="0">
                <a:cs typeface="Arial"/>
              </a:rPr>
              <a:t> </a:t>
            </a:r>
            <a:r>
              <a:rPr sz="1800" spc="60" dirty="0">
                <a:cs typeface="Arial"/>
              </a:rPr>
              <a:t>and</a:t>
            </a:r>
            <a:r>
              <a:rPr sz="1800" spc="-15" dirty="0">
                <a:cs typeface="Arial"/>
              </a:rPr>
              <a:t> </a:t>
            </a:r>
            <a:r>
              <a:rPr sz="1800" spc="55" dirty="0">
                <a:cs typeface="Arial"/>
              </a:rPr>
              <a:t>override</a:t>
            </a:r>
            <a:r>
              <a:rPr sz="1800" spc="-5" dirty="0">
                <a:cs typeface="Arial"/>
              </a:rPr>
              <a:t> </a:t>
            </a:r>
            <a:r>
              <a:rPr sz="1800" spc="75" dirty="0">
                <a:cs typeface="Arial"/>
              </a:rPr>
              <a:t>the</a:t>
            </a:r>
            <a:r>
              <a:rPr sz="1800" spc="-5" dirty="0">
                <a:cs typeface="Arial"/>
              </a:rPr>
              <a:t> </a:t>
            </a:r>
            <a:r>
              <a:rPr sz="1800" spc="-10" dirty="0">
                <a:cs typeface="Arial"/>
              </a:rPr>
              <a:t>getter.</a:t>
            </a:r>
            <a:endParaRPr sz="1800" dirty="0">
              <a:cs typeface="Arial"/>
            </a:endParaRPr>
          </a:p>
        </p:txBody>
      </p:sp>
      <p:sp>
        <p:nvSpPr>
          <p:cNvPr id="5" name="TextBox 4">
            <a:extLst>
              <a:ext uri="{FF2B5EF4-FFF2-40B4-BE49-F238E27FC236}">
                <a16:creationId xmlns:a16="http://schemas.microsoft.com/office/drawing/2014/main" id="{ECED893A-DB54-4858-9FCA-5BCF38E57C68}"/>
              </a:ext>
            </a:extLst>
          </p:cNvPr>
          <p:cNvSpPr txBox="1"/>
          <p:nvPr/>
        </p:nvSpPr>
        <p:spPr>
          <a:xfrm>
            <a:off x="457200" y="361950"/>
            <a:ext cx="76962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Replace Global Reference with Getter</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8600" y="1121727"/>
            <a:ext cx="8329295" cy="2900045"/>
          </a:xfrm>
          <a:prstGeom prst="rect">
            <a:avLst/>
          </a:prstGeom>
        </p:spPr>
        <p:txBody>
          <a:bodyPr vert="horz" wrap="square" lIns="0" tIns="12700" rIns="0" bIns="0" rtlCol="0">
            <a:spAutoFit/>
          </a:bodyPr>
          <a:lstStyle/>
          <a:p>
            <a:pPr marL="12700">
              <a:lnSpc>
                <a:spcPct val="100000"/>
              </a:lnSpc>
              <a:spcBef>
                <a:spcPts val="100"/>
              </a:spcBef>
            </a:pPr>
            <a:r>
              <a:rPr sz="1800" dirty="0">
                <a:cs typeface="Arial"/>
              </a:rPr>
              <a:t>To</a:t>
            </a:r>
            <a:r>
              <a:rPr sz="1800" spc="10" dirty="0">
                <a:cs typeface="Arial"/>
              </a:rPr>
              <a:t> </a:t>
            </a:r>
            <a:r>
              <a:rPr sz="1800" spc="-10" dirty="0">
                <a:cs typeface="Arial"/>
              </a:rPr>
              <a:t>Subclass</a:t>
            </a:r>
            <a:r>
              <a:rPr sz="1800" spc="15" dirty="0">
                <a:cs typeface="Arial"/>
              </a:rPr>
              <a:t> </a:t>
            </a:r>
            <a:r>
              <a:rPr sz="1800" spc="60" dirty="0">
                <a:cs typeface="Arial"/>
              </a:rPr>
              <a:t>and</a:t>
            </a:r>
            <a:r>
              <a:rPr sz="1800" spc="10" dirty="0">
                <a:cs typeface="Arial"/>
              </a:rPr>
              <a:t> </a:t>
            </a:r>
            <a:r>
              <a:rPr sz="1800" dirty="0">
                <a:cs typeface="Arial"/>
              </a:rPr>
              <a:t>Override</a:t>
            </a:r>
            <a:r>
              <a:rPr sz="1800" spc="15" dirty="0">
                <a:cs typeface="Arial"/>
              </a:rPr>
              <a:t> </a:t>
            </a:r>
            <a:r>
              <a:rPr sz="1800" spc="60" dirty="0">
                <a:cs typeface="Arial"/>
              </a:rPr>
              <a:t>Method,</a:t>
            </a:r>
            <a:r>
              <a:rPr sz="1800" spc="15" dirty="0">
                <a:cs typeface="Arial"/>
              </a:rPr>
              <a:t> </a:t>
            </a:r>
            <a:r>
              <a:rPr sz="1800" spc="85" dirty="0">
                <a:cs typeface="Arial"/>
              </a:rPr>
              <a:t>do</a:t>
            </a:r>
            <a:r>
              <a:rPr sz="1800" spc="10" dirty="0">
                <a:cs typeface="Arial"/>
              </a:rPr>
              <a:t> </a:t>
            </a:r>
            <a:r>
              <a:rPr sz="1800" spc="75" dirty="0">
                <a:cs typeface="Arial"/>
              </a:rPr>
              <a:t>the</a:t>
            </a:r>
            <a:r>
              <a:rPr sz="1800" spc="15" dirty="0">
                <a:cs typeface="Arial"/>
              </a:rPr>
              <a:t> </a:t>
            </a:r>
            <a:r>
              <a:rPr sz="1800" spc="40" dirty="0">
                <a:cs typeface="Arial"/>
              </a:rPr>
              <a:t>following:</a:t>
            </a:r>
            <a:endParaRPr sz="1800" dirty="0">
              <a:cs typeface="Arial"/>
            </a:endParaRPr>
          </a:p>
          <a:p>
            <a:pPr marL="12700" marR="5080" algn="just">
              <a:lnSpc>
                <a:spcPct val="114599"/>
              </a:lnSpc>
              <a:spcBef>
                <a:spcPts val="1575"/>
              </a:spcBef>
              <a:buAutoNum type="arabicPeriod"/>
              <a:tabLst>
                <a:tab pos="263525" algn="l"/>
              </a:tabLst>
            </a:pPr>
            <a:r>
              <a:rPr sz="1800" spc="55" dirty="0">
                <a:cs typeface="Arial"/>
              </a:rPr>
              <a:t>Identify</a:t>
            </a:r>
            <a:r>
              <a:rPr sz="1800" spc="25" dirty="0">
                <a:cs typeface="Arial"/>
              </a:rPr>
              <a:t> </a:t>
            </a:r>
            <a:r>
              <a:rPr sz="1800" spc="75" dirty="0">
                <a:cs typeface="Arial"/>
              </a:rPr>
              <a:t>the</a:t>
            </a:r>
            <a:r>
              <a:rPr sz="1800" spc="35" dirty="0">
                <a:cs typeface="Arial"/>
              </a:rPr>
              <a:t> </a:t>
            </a:r>
            <a:r>
              <a:rPr sz="1800" dirty="0">
                <a:cs typeface="Arial"/>
              </a:rPr>
              <a:t>dependencies</a:t>
            </a:r>
            <a:r>
              <a:rPr sz="1800" spc="35" dirty="0">
                <a:cs typeface="Arial"/>
              </a:rPr>
              <a:t> </a:t>
            </a:r>
            <a:r>
              <a:rPr sz="1800" spc="90" dirty="0">
                <a:cs typeface="Arial"/>
              </a:rPr>
              <a:t>that</a:t>
            </a:r>
            <a:r>
              <a:rPr sz="1800" spc="35" dirty="0">
                <a:cs typeface="Arial"/>
              </a:rPr>
              <a:t> </a:t>
            </a:r>
            <a:r>
              <a:rPr sz="1800" spc="55" dirty="0">
                <a:cs typeface="Arial"/>
              </a:rPr>
              <a:t>you</a:t>
            </a:r>
            <a:r>
              <a:rPr sz="1800" spc="30" dirty="0">
                <a:cs typeface="Arial"/>
              </a:rPr>
              <a:t> </a:t>
            </a:r>
            <a:r>
              <a:rPr sz="1800" spc="75" dirty="0">
                <a:cs typeface="Arial"/>
              </a:rPr>
              <a:t>want</a:t>
            </a:r>
            <a:r>
              <a:rPr sz="1800" spc="35" dirty="0">
                <a:cs typeface="Arial"/>
              </a:rPr>
              <a:t> </a:t>
            </a:r>
            <a:r>
              <a:rPr sz="1800" spc="105" dirty="0">
                <a:cs typeface="Arial"/>
              </a:rPr>
              <a:t>to</a:t>
            </a:r>
            <a:r>
              <a:rPr sz="1800" spc="35" dirty="0">
                <a:cs typeface="Arial"/>
              </a:rPr>
              <a:t> </a:t>
            </a:r>
            <a:r>
              <a:rPr sz="1800" dirty="0">
                <a:cs typeface="Arial"/>
              </a:rPr>
              <a:t>separate</a:t>
            </a:r>
            <a:r>
              <a:rPr sz="1800" spc="35" dirty="0">
                <a:cs typeface="Arial"/>
              </a:rPr>
              <a:t> </a:t>
            </a:r>
            <a:r>
              <a:rPr sz="1800" spc="100" dirty="0">
                <a:cs typeface="Arial"/>
              </a:rPr>
              <a:t>or</a:t>
            </a:r>
            <a:r>
              <a:rPr sz="1800" spc="35" dirty="0">
                <a:cs typeface="Arial"/>
              </a:rPr>
              <a:t> </a:t>
            </a:r>
            <a:r>
              <a:rPr sz="1800" spc="75" dirty="0">
                <a:cs typeface="Arial"/>
              </a:rPr>
              <a:t>the</a:t>
            </a:r>
            <a:r>
              <a:rPr sz="1800" spc="35" dirty="0">
                <a:cs typeface="Arial"/>
              </a:rPr>
              <a:t> </a:t>
            </a:r>
            <a:r>
              <a:rPr sz="1800" dirty="0">
                <a:cs typeface="Arial"/>
              </a:rPr>
              <a:t>place</a:t>
            </a:r>
            <a:r>
              <a:rPr sz="1800" spc="40" dirty="0">
                <a:cs typeface="Arial"/>
              </a:rPr>
              <a:t> </a:t>
            </a:r>
            <a:r>
              <a:rPr sz="1800" spc="55" dirty="0">
                <a:cs typeface="Arial"/>
              </a:rPr>
              <a:t>where</a:t>
            </a:r>
            <a:r>
              <a:rPr sz="1800" spc="35" dirty="0">
                <a:cs typeface="Arial"/>
              </a:rPr>
              <a:t> </a:t>
            </a:r>
            <a:r>
              <a:rPr sz="1800" spc="30" dirty="0">
                <a:cs typeface="Arial"/>
              </a:rPr>
              <a:t>you </a:t>
            </a:r>
            <a:r>
              <a:rPr sz="1800" spc="75" dirty="0">
                <a:cs typeface="Arial"/>
              </a:rPr>
              <a:t>want</a:t>
            </a:r>
            <a:r>
              <a:rPr sz="1800" spc="-5" dirty="0">
                <a:cs typeface="Arial"/>
              </a:rPr>
              <a:t> </a:t>
            </a:r>
            <a:r>
              <a:rPr sz="1800" spc="105" dirty="0">
                <a:cs typeface="Arial"/>
              </a:rPr>
              <a:t>to</a:t>
            </a:r>
            <a:r>
              <a:rPr sz="1800" spc="-5" dirty="0">
                <a:cs typeface="Arial"/>
              </a:rPr>
              <a:t> </a:t>
            </a:r>
            <a:r>
              <a:rPr sz="1800" dirty="0">
                <a:cs typeface="Arial"/>
              </a:rPr>
              <a:t>sense.</a:t>
            </a:r>
            <a:r>
              <a:rPr sz="1800" spc="-5" dirty="0">
                <a:cs typeface="Arial"/>
              </a:rPr>
              <a:t> </a:t>
            </a:r>
            <a:r>
              <a:rPr sz="1800" dirty="0">
                <a:cs typeface="Arial"/>
              </a:rPr>
              <a:t>Try</a:t>
            </a:r>
            <a:r>
              <a:rPr sz="1800" spc="-10" dirty="0">
                <a:cs typeface="Arial"/>
              </a:rPr>
              <a:t> </a:t>
            </a:r>
            <a:r>
              <a:rPr sz="1800" spc="105" dirty="0">
                <a:cs typeface="Arial"/>
              </a:rPr>
              <a:t>to</a:t>
            </a:r>
            <a:r>
              <a:rPr sz="1800" spc="-5" dirty="0">
                <a:cs typeface="Arial"/>
              </a:rPr>
              <a:t> </a:t>
            </a:r>
            <a:r>
              <a:rPr sz="1800" spc="80" dirty="0">
                <a:cs typeface="Arial"/>
              </a:rPr>
              <a:t>find</a:t>
            </a:r>
            <a:r>
              <a:rPr sz="1800" spc="-10" dirty="0">
                <a:cs typeface="Arial"/>
              </a:rPr>
              <a:t> </a:t>
            </a:r>
            <a:r>
              <a:rPr sz="1800" spc="75" dirty="0">
                <a:cs typeface="Arial"/>
              </a:rPr>
              <a:t>the</a:t>
            </a:r>
            <a:r>
              <a:rPr sz="1800" spc="-5" dirty="0">
                <a:cs typeface="Arial"/>
              </a:rPr>
              <a:t> </a:t>
            </a:r>
            <a:r>
              <a:rPr sz="1800" dirty="0">
                <a:cs typeface="Arial"/>
              </a:rPr>
              <a:t>smallest</a:t>
            </a:r>
            <a:r>
              <a:rPr sz="1800" spc="-5" dirty="0">
                <a:cs typeface="Arial"/>
              </a:rPr>
              <a:t> </a:t>
            </a:r>
            <a:r>
              <a:rPr sz="1800" dirty="0">
                <a:cs typeface="Arial"/>
              </a:rPr>
              <a:t>set</a:t>
            </a:r>
            <a:r>
              <a:rPr sz="1800" spc="-5" dirty="0">
                <a:cs typeface="Arial"/>
              </a:rPr>
              <a:t> </a:t>
            </a:r>
            <a:r>
              <a:rPr sz="1800" spc="90" dirty="0">
                <a:cs typeface="Arial"/>
              </a:rPr>
              <a:t>of</a:t>
            </a:r>
            <a:r>
              <a:rPr sz="1800" spc="-10" dirty="0">
                <a:cs typeface="Arial"/>
              </a:rPr>
              <a:t> </a:t>
            </a:r>
            <a:r>
              <a:rPr sz="1800" spc="70" dirty="0">
                <a:cs typeface="Arial"/>
              </a:rPr>
              <a:t>methods</a:t>
            </a:r>
            <a:r>
              <a:rPr sz="1800" spc="-5" dirty="0">
                <a:cs typeface="Arial"/>
              </a:rPr>
              <a:t> </a:t>
            </a:r>
            <a:r>
              <a:rPr sz="1800" spc="90" dirty="0">
                <a:cs typeface="Arial"/>
              </a:rPr>
              <a:t>that</a:t>
            </a:r>
            <a:r>
              <a:rPr sz="1800" spc="-5" dirty="0">
                <a:cs typeface="Arial"/>
              </a:rPr>
              <a:t> </a:t>
            </a:r>
            <a:r>
              <a:rPr sz="1800" spc="55" dirty="0">
                <a:cs typeface="Arial"/>
              </a:rPr>
              <a:t>you</a:t>
            </a:r>
            <a:r>
              <a:rPr sz="1800" spc="-10" dirty="0">
                <a:cs typeface="Arial"/>
              </a:rPr>
              <a:t> </a:t>
            </a:r>
            <a:r>
              <a:rPr sz="1800" dirty="0">
                <a:cs typeface="Arial"/>
              </a:rPr>
              <a:t>can</a:t>
            </a:r>
            <a:r>
              <a:rPr sz="1800" spc="-10" dirty="0">
                <a:cs typeface="Arial"/>
              </a:rPr>
              <a:t> </a:t>
            </a:r>
            <a:r>
              <a:rPr sz="1800" spc="55" dirty="0">
                <a:cs typeface="Arial"/>
              </a:rPr>
              <a:t>override</a:t>
            </a:r>
            <a:r>
              <a:rPr sz="1800" spc="-5" dirty="0">
                <a:cs typeface="Arial"/>
              </a:rPr>
              <a:t> </a:t>
            </a:r>
            <a:r>
              <a:rPr sz="1800" spc="80" dirty="0">
                <a:cs typeface="Arial"/>
              </a:rPr>
              <a:t>to </a:t>
            </a:r>
            <a:r>
              <a:rPr sz="1800" dirty="0">
                <a:cs typeface="Arial"/>
              </a:rPr>
              <a:t>achieve</a:t>
            </a:r>
            <a:r>
              <a:rPr sz="1800" spc="-5" dirty="0">
                <a:cs typeface="Arial"/>
              </a:rPr>
              <a:t> </a:t>
            </a:r>
            <a:r>
              <a:rPr sz="1800" spc="75" dirty="0">
                <a:cs typeface="Arial"/>
              </a:rPr>
              <a:t>your</a:t>
            </a:r>
            <a:r>
              <a:rPr sz="1800" dirty="0">
                <a:cs typeface="Arial"/>
              </a:rPr>
              <a:t> </a:t>
            </a:r>
            <a:r>
              <a:rPr sz="1800" spc="-10" dirty="0">
                <a:cs typeface="Arial"/>
              </a:rPr>
              <a:t>goals.</a:t>
            </a:r>
            <a:endParaRPr sz="1800" dirty="0">
              <a:cs typeface="Arial"/>
            </a:endParaRPr>
          </a:p>
          <a:p>
            <a:pPr marL="12700" marR="156210">
              <a:lnSpc>
                <a:spcPct val="114599"/>
              </a:lnSpc>
              <a:spcBef>
                <a:spcPts val="1575"/>
              </a:spcBef>
              <a:buAutoNum type="arabicPeriod"/>
              <a:tabLst>
                <a:tab pos="263525" algn="l"/>
              </a:tabLst>
            </a:pPr>
            <a:r>
              <a:rPr sz="1800" dirty="0">
                <a:cs typeface="Arial"/>
              </a:rPr>
              <a:t>Make</a:t>
            </a:r>
            <a:r>
              <a:rPr sz="1800" spc="60" dirty="0">
                <a:cs typeface="Arial"/>
              </a:rPr>
              <a:t> </a:t>
            </a:r>
            <a:r>
              <a:rPr sz="1800" dirty="0">
                <a:cs typeface="Arial"/>
              </a:rPr>
              <a:t>each</a:t>
            </a:r>
            <a:r>
              <a:rPr sz="1800" spc="60" dirty="0">
                <a:cs typeface="Arial"/>
              </a:rPr>
              <a:t> </a:t>
            </a:r>
            <a:r>
              <a:rPr sz="1800" spc="90" dirty="0">
                <a:cs typeface="Arial"/>
              </a:rPr>
              <a:t>method</a:t>
            </a:r>
            <a:r>
              <a:rPr sz="1800" spc="55" dirty="0">
                <a:cs typeface="Arial"/>
              </a:rPr>
              <a:t> </a:t>
            </a:r>
            <a:r>
              <a:rPr sz="1800" dirty="0">
                <a:cs typeface="Arial"/>
              </a:rPr>
              <a:t>overridable.</a:t>
            </a:r>
            <a:r>
              <a:rPr sz="1800" spc="65" dirty="0">
                <a:cs typeface="Arial"/>
              </a:rPr>
              <a:t> </a:t>
            </a:r>
            <a:r>
              <a:rPr sz="1800" dirty="0">
                <a:cs typeface="Arial"/>
              </a:rPr>
              <a:t>The</a:t>
            </a:r>
            <a:r>
              <a:rPr sz="1800" spc="65" dirty="0">
                <a:cs typeface="Arial"/>
              </a:rPr>
              <a:t> </a:t>
            </a:r>
            <a:r>
              <a:rPr sz="1800" dirty="0">
                <a:cs typeface="Arial"/>
              </a:rPr>
              <a:t>way</a:t>
            </a:r>
            <a:r>
              <a:rPr sz="1800" spc="55" dirty="0">
                <a:cs typeface="Arial"/>
              </a:rPr>
              <a:t> </a:t>
            </a:r>
            <a:r>
              <a:rPr sz="1800" spc="105" dirty="0">
                <a:cs typeface="Arial"/>
              </a:rPr>
              <a:t>to</a:t>
            </a:r>
            <a:r>
              <a:rPr sz="1800" spc="65" dirty="0">
                <a:cs typeface="Arial"/>
              </a:rPr>
              <a:t> </a:t>
            </a:r>
            <a:r>
              <a:rPr sz="1800" spc="85" dirty="0">
                <a:cs typeface="Arial"/>
              </a:rPr>
              <a:t>do</a:t>
            </a:r>
            <a:r>
              <a:rPr sz="1800" spc="65" dirty="0">
                <a:cs typeface="Arial"/>
              </a:rPr>
              <a:t> </a:t>
            </a:r>
            <a:r>
              <a:rPr sz="1800" spc="55" dirty="0">
                <a:cs typeface="Arial"/>
              </a:rPr>
              <a:t>this</a:t>
            </a:r>
            <a:r>
              <a:rPr sz="1800" spc="60" dirty="0">
                <a:cs typeface="Arial"/>
              </a:rPr>
              <a:t> </a:t>
            </a:r>
            <a:r>
              <a:rPr sz="1800" dirty="0">
                <a:cs typeface="Arial"/>
              </a:rPr>
              <a:t>varies</a:t>
            </a:r>
            <a:r>
              <a:rPr sz="1800" spc="65" dirty="0">
                <a:cs typeface="Arial"/>
              </a:rPr>
              <a:t> </a:t>
            </a:r>
            <a:r>
              <a:rPr sz="1800" spc="50" dirty="0">
                <a:cs typeface="Arial"/>
              </a:rPr>
              <a:t>among </a:t>
            </a:r>
            <a:r>
              <a:rPr sz="1800" spc="75" dirty="0">
                <a:cs typeface="Arial"/>
              </a:rPr>
              <a:t>programming</a:t>
            </a:r>
            <a:r>
              <a:rPr sz="1800" spc="-15" dirty="0">
                <a:cs typeface="Arial"/>
              </a:rPr>
              <a:t> </a:t>
            </a:r>
            <a:r>
              <a:rPr sz="1800" dirty="0">
                <a:cs typeface="Arial"/>
              </a:rPr>
              <a:t>languages.</a:t>
            </a:r>
            <a:r>
              <a:rPr sz="1800" spc="-5" dirty="0">
                <a:cs typeface="Arial"/>
              </a:rPr>
              <a:t> </a:t>
            </a:r>
            <a:r>
              <a:rPr sz="1800" spc="50" dirty="0">
                <a:cs typeface="Arial"/>
              </a:rPr>
              <a:t>In</a:t>
            </a:r>
            <a:r>
              <a:rPr sz="1800" spc="-10" dirty="0">
                <a:cs typeface="Arial"/>
              </a:rPr>
              <a:t> </a:t>
            </a:r>
            <a:r>
              <a:rPr sz="1800" spc="-75" dirty="0">
                <a:cs typeface="Arial"/>
              </a:rPr>
              <a:t>C++,</a:t>
            </a:r>
            <a:r>
              <a:rPr sz="1800" spc="-10" dirty="0">
                <a:cs typeface="Arial"/>
              </a:rPr>
              <a:t> </a:t>
            </a:r>
            <a:r>
              <a:rPr sz="1800" spc="75" dirty="0">
                <a:cs typeface="Arial"/>
              </a:rPr>
              <a:t>the</a:t>
            </a:r>
            <a:r>
              <a:rPr sz="1800" spc="-5" dirty="0">
                <a:cs typeface="Arial"/>
              </a:rPr>
              <a:t> </a:t>
            </a:r>
            <a:r>
              <a:rPr sz="1800" spc="70" dirty="0">
                <a:cs typeface="Arial"/>
              </a:rPr>
              <a:t>methods</a:t>
            </a:r>
            <a:r>
              <a:rPr sz="1800" spc="-5" dirty="0">
                <a:cs typeface="Arial"/>
              </a:rPr>
              <a:t> </a:t>
            </a:r>
            <a:r>
              <a:rPr sz="1800" dirty="0">
                <a:cs typeface="Arial"/>
              </a:rPr>
              <a:t>have</a:t>
            </a:r>
            <a:r>
              <a:rPr sz="1800" spc="-5" dirty="0">
                <a:cs typeface="Arial"/>
              </a:rPr>
              <a:t> </a:t>
            </a:r>
            <a:r>
              <a:rPr sz="1800" spc="105" dirty="0">
                <a:cs typeface="Arial"/>
              </a:rPr>
              <a:t>to</a:t>
            </a:r>
            <a:r>
              <a:rPr sz="1800" spc="-5" dirty="0">
                <a:cs typeface="Arial"/>
              </a:rPr>
              <a:t> </a:t>
            </a:r>
            <a:r>
              <a:rPr sz="1800" dirty="0">
                <a:cs typeface="Arial"/>
              </a:rPr>
              <a:t>be</a:t>
            </a:r>
            <a:r>
              <a:rPr sz="1800" spc="-10" dirty="0">
                <a:cs typeface="Arial"/>
              </a:rPr>
              <a:t> </a:t>
            </a:r>
            <a:r>
              <a:rPr sz="1800" spc="55" dirty="0">
                <a:cs typeface="Arial"/>
              </a:rPr>
              <a:t>made</a:t>
            </a:r>
            <a:r>
              <a:rPr sz="1800" spc="-5" dirty="0">
                <a:cs typeface="Arial"/>
              </a:rPr>
              <a:t> </a:t>
            </a:r>
            <a:r>
              <a:rPr sz="1800" spc="60" dirty="0">
                <a:cs typeface="Arial"/>
              </a:rPr>
              <a:t>virtual</a:t>
            </a:r>
            <a:r>
              <a:rPr sz="1800" spc="-10" dirty="0">
                <a:cs typeface="Arial"/>
              </a:rPr>
              <a:t> </a:t>
            </a:r>
            <a:r>
              <a:rPr sz="1800" spc="75" dirty="0">
                <a:cs typeface="Arial"/>
              </a:rPr>
              <a:t>if</a:t>
            </a:r>
            <a:r>
              <a:rPr sz="1800" spc="-10" dirty="0">
                <a:cs typeface="Arial"/>
              </a:rPr>
              <a:t> </a:t>
            </a:r>
            <a:r>
              <a:rPr sz="1800" spc="35" dirty="0">
                <a:cs typeface="Arial"/>
              </a:rPr>
              <a:t>they </a:t>
            </a:r>
            <a:r>
              <a:rPr sz="1800" dirty="0">
                <a:cs typeface="Arial"/>
              </a:rPr>
              <a:t>aren’t</a:t>
            </a:r>
            <a:r>
              <a:rPr sz="1800" spc="40" dirty="0">
                <a:cs typeface="Arial"/>
              </a:rPr>
              <a:t> </a:t>
            </a:r>
            <a:r>
              <a:rPr sz="1800" dirty="0">
                <a:cs typeface="Arial"/>
              </a:rPr>
              <a:t>already.</a:t>
            </a:r>
            <a:r>
              <a:rPr sz="1800" spc="45" dirty="0">
                <a:cs typeface="Arial"/>
              </a:rPr>
              <a:t> </a:t>
            </a:r>
            <a:r>
              <a:rPr sz="1800" spc="50" dirty="0">
                <a:cs typeface="Arial"/>
              </a:rPr>
              <a:t>In</a:t>
            </a:r>
            <a:r>
              <a:rPr sz="1800" spc="40" dirty="0">
                <a:cs typeface="Arial"/>
              </a:rPr>
              <a:t> </a:t>
            </a:r>
            <a:r>
              <a:rPr sz="1800" spc="-110" dirty="0">
                <a:cs typeface="Arial"/>
              </a:rPr>
              <a:t>Java,</a:t>
            </a:r>
            <a:r>
              <a:rPr sz="1800" spc="40" dirty="0">
                <a:cs typeface="Arial"/>
              </a:rPr>
              <a:t> </a:t>
            </a:r>
            <a:r>
              <a:rPr sz="1800" spc="75" dirty="0">
                <a:cs typeface="Arial"/>
              </a:rPr>
              <a:t>the</a:t>
            </a:r>
            <a:r>
              <a:rPr sz="1800" spc="45" dirty="0">
                <a:cs typeface="Arial"/>
              </a:rPr>
              <a:t> </a:t>
            </a:r>
            <a:r>
              <a:rPr sz="1800" spc="70" dirty="0">
                <a:cs typeface="Arial"/>
              </a:rPr>
              <a:t>methods</a:t>
            </a:r>
            <a:r>
              <a:rPr sz="1800" spc="45" dirty="0">
                <a:cs typeface="Arial"/>
              </a:rPr>
              <a:t> </a:t>
            </a:r>
            <a:r>
              <a:rPr sz="1800" dirty="0">
                <a:cs typeface="Arial"/>
              </a:rPr>
              <a:t>need</a:t>
            </a:r>
            <a:r>
              <a:rPr sz="1800" spc="35" dirty="0">
                <a:cs typeface="Arial"/>
              </a:rPr>
              <a:t> </a:t>
            </a:r>
            <a:r>
              <a:rPr sz="1800" spc="105" dirty="0">
                <a:cs typeface="Arial"/>
              </a:rPr>
              <a:t>to</a:t>
            </a:r>
            <a:r>
              <a:rPr sz="1800" spc="45" dirty="0">
                <a:cs typeface="Arial"/>
              </a:rPr>
              <a:t> </a:t>
            </a:r>
            <a:r>
              <a:rPr sz="1800" dirty="0">
                <a:cs typeface="Arial"/>
              </a:rPr>
              <a:t>be</a:t>
            </a:r>
            <a:r>
              <a:rPr sz="1800" spc="45" dirty="0">
                <a:cs typeface="Arial"/>
              </a:rPr>
              <a:t> </a:t>
            </a:r>
            <a:r>
              <a:rPr sz="1800" spc="55" dirty="0">
                <a:cs typeface="Arial"/>
              </a:rPr>
              <a:t>made</a:t>
            </a:r>
            <a:r>
              <a:rPr sz="1800" spc="40" dirty="0">
                <a:cs typeface="Arial"/>
              </a:rPr>
              <a:t> </a:t>
            </a:r>
            <a:r>
              <a:rPr sz="1800" spc="80" dirty="0">
                <a:cs typeface="Arial"/>
              </a:rPr>
              <a:t>non-</a:t>
            </a:r>
            <a:r>
              <a:rPr sz="1800" dirty="0">
                <a:cs typeface="Arial"/>
              </a:rPr>
              <a:t>final.</a:t>
            </a:r>
            <a:r>
              <a:rPr sz="1800" spc="45" dirty="0">
                <a:cs typeface="Arial"/>
              </a:rPr>
              <a:t> </a:t>
            </a:r>
            <a:r>
              <a:rPr sz="1800" spc="50" dirty="0">
                <a:cs typeface="Arial"/>
              </a:rPr>
              <a:t>In</a:t>
            </a:r>
            <a:r>
              <a:rPr sz="1800" spc="40" dirty="0">
                <a:cs typeface="Arial"/>
              </a:rPr>
              <a:t> </a:t>
            </a:r>
            <a:r>
              <a:rPr sz="1800" spc="55" dirty="0">
                <a:cs typeface="Arial"/>
              </a:rPr>
              <a:t>many</a:t>
            </a:r>
            <a:r>
              <a:rPr sz="1800" spc="35" dirty="0">
                <a:cs typeface="Arial"/>
              </a:rPr>
              <a:t> </a:t>
            </a:r>
            <a:r>
              <a:rPr sz="1800" spc="-20" dirty="0">
                <a:cs typeface="Arial"/>
              </a:rPr>
              <a:t>.NET </a:t>
            </a:r>
            <a:r>
              <a:rPr sz="1800" dirty="0">
                <a:cs typeface="Arial"/>
              </a:rPr>
              <a:t>languages,</a:t>
            </a:r>
            <a:r>
              <a:rPr sz="1800" spc="50" dirty="0">
                <a:cs typeface="Arial"/>
              </a:rPr>
              <a:t> </a:t>
            </a:r>
            <a:r>
              <a:rPr sz="1800" spc="55" dirty="0">
                <a:cs typeface="Arial"/>
              </a:rPr>
              <a:t>you</a:t>
            </a:r>
            <a:r>
              <a:rPr sz="1800" spc="40" dirty="0">
                <a:cs typeface="Arial"/>
              </a:rPr>
              <a:t> </a:t>
            </a:r>
            <a:r>
              <a:rPr sz="1800" dirty="0">
                <a:cs typeface="Arial"/>
              </a:rPr>
              <a:t>explicitly</a:t>
            </a:r>
            <a:r>
              <a:rPr sz="1800" spc="45" dirty="0">
                <a:cs typeface="Arial"/>
              </a:rPr>
              <a:t> </a:t>
            </a:r>
            <a:r>
              <a:rPr sz="1800" dirty="0">
                <a:cs typeface="Arial"/>
              </a:rPr>
              <a:t>have</a:t>
            </a:r>
            <a:r>
              <a:rPr sz="1800" spc="50" dirty="0">
                <a:cs typeface="Arial"/>
              </a:rPr>
              <a:t> </a:t>
            </a:r>
            <a:r>
              <a:rPr sz="1800" spc="105" dirty="0">
                <a:cs typeface="Arial"/>
              </a:rPr>
              <a:t>to</a:t>
            </a:r>
            <a:r>
              <a:rPr sz="1800" spc="50" dirty="0">
                <a:cs typeface="Arial"/>
              </a:rPr>
              <a:t> </a:t>
            </a:r>
            <a:r>
              <a:rPr sz="1800" dirty="0">
                <a:cs typeface="Arial"/>
              </a:rPr>
              <a:t>make</a:t>
            </a:r>
            <a:r>
              <a:rPr sz="1800" spc="50" dirty="0">
                <a:cs typeface="Arial"/>
              </a:rPr>
              <a:t> </a:t>
            </a:r>
            <a:r>
              <a:rPr sz="1800" spc="75" dirty="0">
                <a:cs typeface="Arial"/>
              </a:rPr>
              <a:t>the</a:t>
            </a:r>
            <a:r>
              <a:rPr sz="1800" spc="50" dirty="0">
                <a:cs typeface="Arial"/>
              </a:rPr>
              <a:t> </a:t>
            </a:r>
            <a:r>
              <a:rPr sz="1800" spc="90" dirty="0">
                <a:cs typeface="Arial"/>
              </a:rPr>
              <a:t>method</a:t>
            </a:r>
            <a:r>
              <a:rPr sz="1800" spc="45" dirty="0">
                <a:cs typeface="Arial"/>
              </a:rPr>
              <a:t> </a:t>
            </a:r>
            <a:r>
              <a:rPr sz="1800" spc="55" dirty="0">
                <a:cs typeface="Arial"/>
              </a:rPr>
              <a:t>overridable</a:t>
            </a:r>
            <a:r>
              <a:rPr sz="1800" spc="50" dirty="0">
                <a:cs typeface="Arial"/>
              </a:rPr>
              <a:t> </a:t>
            </a:r>
            <a:r>
              <a:rPr sz="1800" spc="-10" dirty="0">
                <a:cs typeface="Arial"/>
              </a:rPr>
              <a:t>also.</a:t>
            </a:r>
            <a:endParaRPr sz="1800" dirty="0">
              <a:cs typeface="Arial"/>
            </a:endParaRPr>
          </a:p>
        </p:txBody>
      </p:sp>
      <p:sp>
        <p:nvSpPr>
          <p:cNvPr id="5" name="TextBox 4">
            <a:extLst>
              <a:ext uri="{FF2B5EF4-FFF2-40B4-BE49-F238E27FC236}">
                <a16:creationId xmlns:a16="http://schemas.microsoft.com/office/drawing/2014/main" id="{66B0F610-B06E-4591-B392-4B8BED7350D9}"/>
              </a:ext>
            </a:extLst>
          </p:cNvPr>
          <p:cNvSpPr txBox="1"/>
          <p:nvPr/>
        </p:nvSpPr>
        <p:spPr>
          <a:xfrm>
            <a:off x="685800" y="133350"/>
            <a:ext cx="65532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Subclass and Override Method</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4725" y="1290200"/>
            <a:ext cx="8329295" cy="2111375"/>
          </a:xfrm>
          <a:prstGeom prst="rect">
            <a:avLst/>
          </a:prstGeom>
        </p:spPr>
        <p:txBody>
          <a:bodyPr vert="horz" wrap="square" lIns="0" tIns="12700" rIns="0" bIns="0" rtlCol="0">
            <a:spAutoFit/>
          </a:bodyPr>
          <a:lstStyle/>
          <a:p>
            <a:pPr marL="12700" marR="5080">
              <a:lnSpc>
                <a:spcPct val="114599"/>
              </a:lnSpc>
              <a:spcBef>
                <a:spcPts val="100"/>
              </a:spcBef>
              <a:buAutoNum type="arabicPeriod" startAt="3"/>
              <a:tabLst>
                <a:tab pos="263525" algn="l"/>
              </a:tabLst>
            </a:pPr>
            <a:r>
              <a:rPr sz="1800" spc="50" dirty="0">
                <a:cs typeface="Arial"/>
              </a:rPr>
              <a:t>If</a:t>
            </a:r>
            <a:r>
              <a:rPr sz="1800" spc="30" dirty="0">
                <a:cs typeface="Arial"/>
              </a:rPr>
              <a:t> </a:t>
            </a:r>
            <a:r>
              <a:rPr sz="1800" spc="75" dirty="0">
                <a:cs typeface="Arial"/>
              </a:rPr>
              <a:t>your</a:t>
            </a:r>
            <a:r>
              <a:rPr sz="1800" spc="45" dirty="0">
                <a:cs typeface="Arial"/>
              </a:rPr>
              <a:t> </a:t>
            </a:r>
            <a:r>
              <a:rPr sz="1800" dirty="0">
                <a:cs typeface="Arial"/>
              </a:rPr>
              <a:t>language</a:t>
            </a:r>
            <a:r>
              <a:rPr sz="1800" spc="50" dirty="0">
                <a:cs typeface="Arial"/>
              </a:rPr>
              <a:t> </a:t>
            </a:r>
            <a:r>
              <a:rPr sz="1800" spc="55" dirty="0">
                <a:cs typeface="Arial"/>
              </a:rPr>
              <a:t>requires</a:t>
            </a:r>
            <a:r>
              <a:rPr sz="1800" spc="45" dirty="0">
                <a:cs typeface="Arial"/>
              </a:rPr>
              <a:t> </a:t>
            </a:r>
            <a:r>
              <a:rPr sz="1800" dirty="0">
                <a:cs typeface="Arial"/>
              </a:rPr>
              <a:t>it,</a:t>
            </a:r>
            <a:r>
              <a:rPr sz="1800" spc="50" dirty="0">
                <a:cs typeface="Arial"/>
              </a:rPr>
              <a:t> </a:t>
            </a:r>
            <a:r>
              <a:rPr sz="1800" dirty="0">
                <a:cs typeface="Arial"/>
              </a:rPr>
              <a:t>adjust</a:t>
            </a:r>
            <a:r>
              <a:rPr sz="1800" spc="45" dirty="0">
                <a:cs typeface="Arial"/>
              </a:rPr>
              <a:t> </a:t>
            </a:r>
            <a:r>
              <a:rPr sz="1800" spc="75" dirty="0">
                <a:cs typeface="Arial"/>
              </a:rPr>
              <a:t>the</a:t>
            </a:r>
            <a:r>
              <a:rPr sz="1800" spc="50" dirty="0">
                <a:cs typeface="Arial"/>
              </a:rPr>
              <a:t> </a:t>
            </a:r>
            <a:r>
              <a:rPr sz="1800" dirty="0">
                <a:cs typeface="Arial"/>
              </a:rPr>
              <a:t>visibility</a:t>
            </a:r>
            <a:r>
              <a:rPr sz="1800" spc="40" dirty="0">
                <a:cs typeface="Arial"/>
              </a:rPr>
              <a:t> </a:t>
            </a:r>
            <a:r>
              <a:rPr sz="1800" spc="90" dirty="0">
                <a:cs typeface="Arial"/>
              </a:rPr>
              <a:t>of</a:t>
            </a:r>
            <a:r>
              <a:rPr sz="1800" spc="45" dirty="0">
                <a:cs typeface="Arial"/>
              </a:rPr>
              <a:t> </a:t>
            </a:r>
            <a:r>
              <a:rPr sz="1800" spc="75" dirty="0">
                <a:cs typeface="Arial"/>
              </a:rPr>
              <a:t>the</a:t>
            </a:r>
            <a:r>
              <a:rPr sz="1800" spc="45" dirty="0">
                <a:cs typeface="Arial"/>
              </a:rPr>
              <a:t> </a:t>
            </a:r>
            <a:r>
              <a:rPr sz="1800" spc="70" dirty="0">
                <a:cs typeface="Arial"/>
              </a:rPr>
              <a:t>methods</a:t>
            </a:r>
            <a:r>
              <a:rPr sz="1800" spc="50" dirty="0">
                <a:cs typeface="Arial"/>
              </a:rPr>
              <a:t> </a:t>
            </a:r>
            <a:r>
              <a:rPr sz="1800" spc="90" dirty="0">
                <a:cs typeface="Arial"/>
              </a:rPr>
              <a:t>that</a:t>
            </a:r>
            <a:r>
              <a:rPr sz="1800" spc="45" dirty="0">
                <a:cs typeface="Arial"/>
              </a:rPr>
              <a:t> </a:t>
            </a:r>
            <a:r>
              <a:rPr sz="1800" spc="55" dirty="0">
                <a:cs typeface="Arial"/>
              </a:rPr>
              <a:t>you</a:t>
            </a:r>
            <a:r>
              <a:rPr sz="1800" spc="45" dirty="0">
                <a:cs typeface="Arial"/>
              </a:rPr>
              <a:t> </a:t>
            </a:r>
            <a:r>
              <a:rPr sz="1800" spc="35" dirty="0">
                <a:cs typeface="Arial"/>
              </a:rPr>
              <a:t>will </a:t>
            </a:r>
            <a:r>
              <a:rPr sz="1800" spc="55" dirty="0">
                <a:cs typeface="Arial"/>
              </a:rPr>
              <a:t>override</a:t>
            </a:r>
            <a:r>
              <a:rPr sz="1800" spc="-20" dirty="0">
                <a:cs typeface="Arial"/>
              </a:rPr>
              <a:t> </a:t>
            </a:r>
            <a:r>
              <a:rPr sz="1800" spc="105" dirty="0">
                <a:cs typeface="Arial"/>
              </a:rPr>
              <a:t>to</a:t>
            </a:r>
            <a:r>
              <a:rPr sz="1800" spc="-15" dirty="0">
                <a:cs typeface="Arial"/>
              </a:rPr>
              <a:t> </a:t>
            </a:r>
            <a:r>
              <a:rPr sz="1800" dirty="0">
                <a:cs typeface="Arial"/>
              </a:rPr>
              <a:t>so</a:t>
            </a:r>
            <a:r>
              <a:rPr sz="1800" spc="-15" dirty="0">
                <a:cs typeface="Arial"/>
              </a:rPr>
              <a:t> </a:t>
            </a:r>
            <a:r>
              <a:rPr sz="1800" spc="90" dirty="0">
                <a:cs typeface="Arial"/>
              </a:rPr>
              <a:t>that</a:t>
            </a:r>
            <a:r>
              <a:rPr sz="1800" spc="-15" dirty="0">
                <a:cs typeface="Arial"/>
              </a:rPr>
              <a:t> </a:t>
            </a:r>
            <a:r>
              <a:rPr sz="1800" spc="55" dirty="0">
                <a:cs typeface="Arial"/>
              </a:rPr>
              <a:t>they</a:t>
            </a:r>
            <a:r>
              <a:rPr sz="1800" spc="-20" dirty="0">
                <a:cs typeface="Arial"/>
              </a:rPr>
              <a:t> </a:t>
            </a:r>
            <a:r>
              <a:rPr sz="1800" dirty="0">
                <a:cs typeface="Arial"/>
              </a:rPr>
              <a:t>can</a:t>
            </a:r>
            <a:r>
              <a:rPr sz="1800" spc="-20" dirty="0">
                <a:cs typeface="Arial"/>
              </a:rPr>
              <a:t> </a:t>
            </a:r>
            <a:r>
              <a:rPr sz="1800" dirty="0">
                <a:cs typeface="Arial"/>
              </a:rPr>
              <a:t>be</a:t>
            </a:r>
            <a:r>
              <a:rPr sz="1800" spc="-15" dirty="0">
                <a:cs typeface="Arial"/>
              </a:rPr>
              <a:t> </a:t>
            </a:r>
            <a:r>
              <a:rPr sz="1800" spc="60" dirty="0">
                <a:cs typeface="Arial"/>
              </a:rPr>
              <a:t>overridden</a:t>
            </a:r>
            <a:r>
              <a:rPr sz="1800" spc="-20" dirty="0">
                <a:cs typeface="Arial"/>
              </a:rPr>
              <a:t> </a:t>
            </a:r>
            <a:r>
              <a:rPr sz="1800" spc="70" dirty="0">
                <a:cs typeface="Arial"/>
              </a:rPr>
              <a:t>in</a:t>
            </a:r>
            <a:r>
              <a:rPr sz="1800" spc="-20" dirty="0">
                <a:cs typeface="Arial"/>
              </a:rPr>
              <a:t> </a:t>
            </a:r>
            <a:r>
              <a:rPr sz="1800" dirty="0">
                <a:cs typeface="Arial"/>
              </a:rPr>
              <a:t>a</a:t>
            </a:r>
            <a:r>
              <a:rPr sz="1800" spc="-15" dirty="0">
                <a:cs typeface="Arial"/>
              </a:rPr>
              <a:t> </a:t>
            </a:r>
            <a:r>
              <a:rPr sz="1800" dirty="0">
                <a:cs typeface="Arial"/>
              </a:rPr>
              <a:t>subclass.</a:t>
            </a:r>
            <a:r>
              <a:rPr sz="1800" spc="-15" dirty="0">
                <a:cs typeface="Arial"/>
              </a:rPr>
              <a:t> </a:t>
            </a:r>
            <a:r>
              <a:rPr sz="1800" spc="50" dirty="0">
                <a:cs typeface="Arial"/>
              </a:rPr>
              <a:t>In</a:t>
            </a:r>
            <a:r>
              <a:rPr sz="1800" spc="-20" dirty="0">
                <a:cs typeface="Arial"/>
              </a:rPr>
              <a:t> </a:t>
            </a:r>
            <a:r>
              <a:rPr sz="1800" spc="-120" dirty="0">
                <a:cs typeface="Arial"/>
              </a:rPr>
              <a:t>Java</a:t>
            </a:r>
            <a:r>
              <a:rPr sz="1800" spc="-15" dirty="0">
                <a:cs typeface="Arial"/>
              </a:rPr>
              <a:t> </a:t>
            </a:r>
            <a:r>
              <a:rPr sz="1800" spc="60" dirty="0">
                <a:cs typeface="Arial"/>
              </a:rPr>
              <a:t>and</a:t>
            </a:r>
            <a:r>
              <a:rPr sz="1800" spc="-20" dirty="0">
                <a:cs typeface="Arial"/>
              </a:rPr>
              <a:t> </a:t>
            </a:r>
            <a:r>
              <a:rPr sz="1800" spc="-25" dirty="0">
                <a:cs typeface="Arial"/>
              </a:rPr>
              <a:t>C#, </a:t>
            </a:r>
            <a:r>
              <a:rPr sz="1800" spc="70" dirty="0">
                <a:cs typeface="Arial"/>
              </a:rPr>
              <a:t>methods</a:t>
            </a:r>
            <a:r>
              <a:rPr sz="1800" spc="40" dirty="0">
                <a:cs typeface="Arial"/>
              </a:rPr>
              <a:t> </a:t>
            </a:r>
            <a:r>
              <a:rPr sz="1800" spc="80" dirty="0">
                <a:cs typeface="Arial"/>
              </a:rPr>
              <a:t>must</a:t>
            </a:r>
            <a:r>
              <a:rPr sz="1800" spc="40" dirty="0">
                <a:cs typeface="Arial"/>
              </a:rPr>
              <a:t> </a:t>
            </a:r>
            <a:r>
              <a:rPr sz="1800" spc="65" dirty="0">
                <a:cs typeface="Arial"/>
              </a:rPr>
              <a:t>at</a:t>
            </a:r>
            <a:r>
              <a:rPr sz="1800" spc="40" dirty="0">
                <a:cs typeface="Arial"/>
              </a:rPr>
              <a:t> </a:t>
            </a:r>
            <a:r>
              <a:rPr sz="1800" dirty="0">
                <a:cs typeface="Arial"/>
              </a:rPr>
              <a:t>least</a:t>
            </a:r>
            <a:r>
              <a:rPr sz="1800" spc="40" dirty="0">
                <a:cs typeface="Arial"/>
              </a:rPr>
              <a:t> </a:t>
            </a:r>
            <a:r>
              <a:rPr sz="1800" dirty="0">
                <a:cs typeface="Arial"/>
              </a:rPr>
              <a:t>have</a:t>
            </a:r>
            <a:r>
              <a:rPr sz="1800" spc="40" dirty="0">
                <a:cs typeface="Arial"/>
              </a:rPr>
              <a:t> </a:t>
            </a:r>
            <a:r>
              <a:rPr sz="1800" spc="65" dirty="0">
                <a:cs typeface="Arial"/>
              </a:rPr>
              <a:t>protected</a:t>
            </a:r>
            <a:r>
              <a:rPr sz="1800" spc="35" dirty="0">
                <a:cs typeface="Arial"/>
              </a:rPr>
              <a:t> </a:t>
            </a:r>
            <a:r>
              <a:rPr sz="1800" dirty="0">
                <a:cs typeface="Arial"/>
              </a:rPr>
              <a:t>visibility</a:t>
            </a:r>
            <a:r>
              <a:rPr sz="1800" spc="35" dirty="0">
                <a:cs typeface="Arial"/>
              </a:rPr>
              <a:t> </a:t>
            </a:r>
            <a:r>
              <a:rPr sz="1800" spc="105" dirty="0">
                <a:cs typeface="Arial"/>
              </a:rPr>
              <a:t>to</a:t>
            </a:r>
            <a:r>
              <a:rPr sz="1800" spc="45" dirty="0">
                <a:cs typeface="Arial"/>
              </a:rPr>
              <a:t> </a:t>
            </a:r>
            <a:r>
              <a:rPr sz="1800" dirty="0">
                <a:cs typeface="Arial"/>
              </a:rPr>
              <a:t>be</a:t>
            </a:r>
            <a:r>
              <a:rPr sz="1800" spc="40" dirty="0">
                <a:cs typeface="Arial"/>
              </a:rPr>
              <a:t> </a:t>
            </a:r>
            <a:r>
              <a:rPr sz="1800" spc="60" dirty="0">
                <a:cs typeface="Arial"/>
              </a:rPr>
              <a:t>overridden</a:t>
            </a:r>
            <a:r>
              <a:rPr sz="1800" spc="35" dirty="0">
                <a:cs typeface="Arial"/>
              </a:rPr>
              <a:t> </a:t>
            </a:r>
            <a:r>
              <a:rPr sz="1800" spc="70" dirty="0">
                <a:cs typeface="Arial"/>
              </a:rPr>
              <a:t>in</a:t>
            </a:r>
            <a:r>
              <a:rPr sz="1800" spc="35" dirty="0">
                <a:cs typeface="Arial"/>
              </a:rPr>
              <a:t> </a:t>
            </a:r>
            <a:r>
              <a:rPr sz="1800" spc="-10" dirty="0">
                <a:cs typeface="Arial"/>
              </a:rPr>
              <a:t>subclasses. </a:t>
            </a:r>
            <a:r>
              <a:rPr sz="1800" spc="50" dirty="0">
                <a:cs typeface="Arial"/>
              </a:rPr>
              <a:t>In</a:t>
            </a:r>
            <a:r>
              <a:rPr sz="1800" dirty="0">
                <a:cs typeface="Arial"/>
              </a:rPr>
              <a:t> </a:t>
            </a:r>
            <a:r>
              <a:rPr sz="1800" spc="-75" dirty="0">
                <a:cs typeface="Arial"/>
              </a:rPr>
              <a:t>C++,</a:t>
            </a:r>
            <a:r>
              <a:rPr sz="1800" spc="10" dirty="0">
                <a:cs typeface="Arial"/>
              </a:rPr>
              <a:t> </a:t>
            </a:r>
            <a:r>
              <a:rPr sz="1800" spc="70" dirty="0">
                <a:cs typeface="Arial"/>
              </a:rPr>
              <a:t>methods</a:t>
            </a:r>
            <a:r>
              <a:rPr sz="1800" spc="5" dirty="0">
                <a:cs typeface="Arial"/>
              </a:rPr>
              <a:t> </a:t>
            </a:r>
            <a:r>
              <a:rPr sz="1800" dirty="0">
                <a:cs typeface="Arial"/>
              </a:rPr>
              <a:t>can</a:t>
            </a:r>
            <a:r>
              <a:rPr sz="1800" spc="5" dirty="0">
                <a:cs typeface="Arial"/>
              </a:rPr>
              <a:t> </a:t>
            </a:r>
            <a:r>
              <a:rPr sz="1800" spc="65" dirty="0">
                <a:cs typeface="Arial"/>
              </a:rPr>
              <a:t>remain</a:t>
            </a:r>
            <a:r>
              <a:rPr sz="1800" spc="5" dirty="0">
                <a:cs typeface="Arial"/>
              </a:rPr>
              <a:t> </a:t>
            </a:r>
            <a:r>
              <a:rPr sz="1800" spc="50" dirty="0">
                <a:cs typeface="Arial"/>
              </a:rPr>
              <a:t>private</a:t>
            </a:r>
            <a:r>
              <a:rPr sz="1800" spc="5" dirty="0">
                <a:cs typeface="Arial"/>
              </a:rPr>
              <a:t> </a:t>
            </a:r>
            <a:r>
              <a:rPr sz="1800" spc="60" dirty="0">
                <a:cs typeface="Arial"/>
              </a:rPr>
              <a:t>and</a:t>
            </a:r>
            <a:r>
              <a:rPr sz="1800" spc="5" dirty="0">
                <a:cs typeface="Arial"/>
              </a:rPr>
              <a:t> </a:t>
            </a:r>
            <a:r>
              <a:rPr sz="1800" dirty="0">
                <a:cs typeface="Arial"/>
              </a:rPr>
              <a:t>still</a:t>
            </a:r>
            <a:r>
              <a:rPr sz="1800" spc="5" dirty="0">
                <a:cs typeface="Arial"/>
              </a:rPr>
              <a:t> </a:t>
            </a:r>
            <a:r>
              <a:rPr sz="1800" dirty="0">
                <a:cs typeface="Arial"/>
              </a:rPr>
              <a:t>be</a:t>
            </a:r>
            <a:r>
              <a:rPr sz="1800" spc="5" dirty="0">
                <a:cs typeface="Arial"/>
              </a:rPr>
              <a:t> </a:t>
            </a:r>
            <a:r>
              <a:rPr sz="1800" spc="60" dirty="0">
                <a:cs typeface="Arial"/>
              </a:rPr>
              <a:t>overridden</a:t>
            </a:r>
            <a:r>
              <a:rPr sz="1800" spc="5" dirty="0">
                <a:cs typeface="Arial"/>
              </a:rPr>
              <a:t> </a:t>
            </a:r>
            <a:r>
              <a:rPr sz="1800" spc="70" dirty="0">
                <a:cs typeface="Arial"/>
              </a:rPr>
              <a:t>in</a:t>
            </a:r>
            <a:r>
              <a:rPr sz="1800" dirty="0">
                <a:cs typeface="Arial"/>
              </a:rPr>
              <a:t> </a:t>
            </a:r>
            <a:r>
              <a:rPr sz="1800" spc="-10" dirty="0">
                <a:cs typeface="Arial"/>
              </a:rPr>
              <a:t>subclasses.</a:t>
            </a:r>
            <a:endParaRPr sz="1800" dirty="0">
              <a:cs typeface="Arial"/>
            </a:endParaRPr>
          </a:p>
          <a:p>
            <a:pPr marL="12700" marR="379730">
              <a:lnSpc>
                <a:spcPct val="114599"/>
              </a:lnSpc>
              <a:spcBef>
                <a:spcPts val="1575"/>
              </a:spcBef>
              <a:buAutoNum type="arabicPeriod" startAt="3"/>
              <a:tabLst>
                <a:tab pos="263525" algn="l"/>
              </a:tabLst>
            </a:pPr>
            <a:r>
              <a:rPr sz="1800" dirty="0">
                <a:cs typeface="Arial"/>
              </a:rPr>
              <a:t>Create</a:t>
            </a:r>
            <a:r>
              <a:rPr sz="1800" spc="45" dirty="0">
                <a:cs typeface="Arial"/>
              </a:rPr>
              <a:t> </a:t>
            </a:r>
            <a:r>
              <a:rPr sz="1800" dirty="0">
                <a:cs typeface="Arial"/>
              </a:rPr>
              <a:t>a</a:t>
            </a:r>
            <a:r>
              <a:rPr sz="1800" spc="45" dirty="0">
                <a:cs typeface="Arial"/>
              </a:rPr>
              <a:t> </a:t>
            </a:r>
            <a:r>
              <a:rPr sz="1800" dirty="0">
                <a:cs typeface="Arial"/>
              </a:rPr>
              <a:t>subclass</a:t>
            </a:r>
            <a:r>
              <a:rPr sz="1800" spc="45" dirty="0">
                <a:cs typeface="Arial"/>
              </a:rPr>
              <a:t> </a:t>
            </a:r>
            <a:r>
              <a:rPr sz="1800" spc="90" dirty="0">
                <a:cs typeface="Arial"/>
              </a:rPr>
              <a:t>that</a:t>
            </a:r>
            <a:r>
              <a:rPr sz="1800" spc="50" dirty="0">
                <a:cs typeface="Arial"/>
              </a:rPr>
              <a:t> </a:t>
            </a:r>
            <a:r>
              <a:rPr sz="1800" dirty="0">
                <a:cs typeface="Arial"/>
              </a:rPr>
              <a:t>overrides</a:t>
            </a:r>
            <a:r>
              <a:rPr sz="1800" spc="45" dirty="0">
                <a:cs typeface="Arial"/>
              </a:rPr>
              <a:t> </a:t>
            </a:r>
            <a:r>
              <a:rPr sz="1800" spc="75" dirty="0">
                <a:cs typeface="Arial"/>
              </a:rPr>
              <a:t>the</a:t>
            </a:r>
            <a:r>
              <a:rPr sz="1800" spc="45" dirty="0">
                <a:cs typeface="Arial"/>
              </a:rPr>
              <a:t> </a:t>
            </a:r>
            <a:r>
              <a:rPr sz="1800" spc="60" dirty="0">
                <a:cs typeface="Arial"/>
              </a:rPr>
              <a:t>methods.</a:t>
            </a:r>
            <a:r>
              <a:rPr sz="1800" spc="45" dirty="0">
                <a:cs typeface="Arial"/>
              </a:rPr>
              <a:t> </a:t>
            </a:r>
            <a:r>
              <a:rPr sz="1800" dirty="0">
                <a:cs typeface="Arial"/>
              </a:rPr>
              <a:t>Verify</a:t>
            </a:r>
            <a:r>
              <a:rPr sz="1800" spc="40" dirty="0">
                <a:cs typeface="Arial"/>
              </a:rPr>
              <a:t> </a:t>
            </a:r>
            <a:r>
              <a:rPr sz="1800" spc="90" dirty="0">
                <a:cs typeface="Arial"/>
              </a:rPr>
              <a:t>that</a:t>
            </a:r>
            <a:r>
              <a:rPr sz="1800" spc="50" dirty="0">
                <a:cs typeface="Arial"/>
              </a:rPr>
              <a:t> </a:t>
            </a:r>
            <a:r>
              <a:rPr sz="1800" spc="55" dirty="0">
                <a:cs typeface="Arial"/>
              </a:rPr>
              <a:t>you</a:t>
            </a:r>
            <a:r>
              <a:rPr sz="1800" spc="40" dirty="0">
                <a:cs typeface="Arial"/>
              </a:rPr>
              <a:t> </a:t>
            </a:r>
            <a:r>
              <a:rPr sz="1800" dirty="0">
                <a:cs typeface="Arial"/>
              </a:rPr>
              <a:t>are</a:t>
            </a:r>
            <a:r>
              <a:rPr sz="1800" spc="45" dirty="0">
                <a:cs typeface="Arial"/>
              </a:rPr>
              <a:t> </a:t>
            </a:r>
            <a:r>
              <a:rPr sz="1800" dirty="0">
                <a:cs typeface="Arial"/>
              </a:rPr>
              <a:t>able</a:t>
            </a:r>
            <a:r>
              <a:rPr sz="1800" spc="45" dirty="0">
                <a:cs typeface="Arial"/>
              </a:rPr>
              <a:t> </a:t>
            </a:r>
            <a:r>
              <a:rPr sz="1800" spc="80" dirty="0">
                <a:cs typeface="Arial"/>
              </a:rPr>
              <a:t>to </a:t>
            </a:r>
            <a:r>
              <a:rPr sz="1800" spc="75" dirty="0">
                <a:cs typeface="Arial"/>
              </a:rPr>
              <a:t>build</a:t>
            </a:r>
            <a:r>
              <a:rPr sz="1800" spc="-35" dirty="0">
                <a:cs typeface="Arial"/>
              </a:rPr>
              <a:t> </a:t>
            </a:r>
            <a:r>
              <a:rPr sz="1800" spc="90" dirty="0">
                <a:cs typeface="Arial"/>
              </a:rPr>
              <a:t>it</a:t>
            </a:r>
            <a:r>
              <a:rPr sz="1800" spc="-25" dirty="0">
                <a:cs typeface="Arial"/>
              </a:rPr>
              <a:t> </a:t>
            </a:r>
            <a:r>
              <a:rPr sz="1800" spc="70" dirty="0">
                <a:cs typeface="Arial"/>
              </a:rPr>
              <a:t>in</a:t>
            </a:r>
            <a:r>
              <a:rPr sz="1800" spc="-30" dirty="0">
                <a:cs typeface="Arial"/>
              </a:rPr>
              <a:t> </a:t>
            </a:r>
            <a:r>
              <a:rPr sz="1800" spc="75" dirty="0">
                <a:cs typeface="Arial"/>
              </a:rPr>
              <a:t>your</a:t>
            </a:r>
            <a:r>
              <a:rPr sz="1800" spc="-25" dirty="0">
                <a:cs typeface="Arial"/>
              </a:rPr>
              <a:t> </a:t>
            </a:r>
            <a:r>
              <a:rPr sz="1800" spc="55" dirty="0">
                <a:cs typeface="Arial"/>
              </a:rPr>
              <a:t>test</a:t>
            </a:r>
            <a:r>
              <a:rPr sz="1800" spc="-25" dirty="0">
                <a:cs typeface="Arial"/>
              </a:rPr>
              <a:t> </a:t>
            </a:r>
            <a:r>
              <a:rPr sz="1800" spc="-10" dirty="0">
                <a:cs typeface="Arial"/>
              </a:rPr>
              <a:t>harness.</a:t>
            </a:r>
            <a:endParaRPr sz="1800" dirty="0">
              <a:cs typeface="Arial"/>
            </a:endParaRPr>
          </a:p>
        </p:txBody>
      </p:sp>
      <p:sp>
        <p:nvSpPr>
          <p:cNvPr id="5" name="TextBox 4">
            <a:extLst>
              <a:ext uri="{FF2B5EF4-FFF2-40B4-BE49-F238E27FC236}">
                <a16:creationId xmlns:a16="http://schemas.microsoft.com/office/drawing/2014/main" id="{31AF07C4-C9EF-4FDE-B9EF-6553FB31827E}"/>
              </a:ext>
            </a:extLst>
          </p:cNvPr>
          <p:cNvSpPr txBox="1"/>
          <p:nvPr/>
        </p:nvSpPr>
        <p:spPr>
          <a:xfrm>
            <a:off x="685800" y="209550"/>
            <a:ext cx="67056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Subclass and Override Method</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idx="1"/>
          </p:nvPr>
        </p:nvSpPr>
        <p:spPr>
          <a:xfrm>
            <a:off x="609600" y="1200150"/>
            <a:ext cx="7334387" cy="2525111"/>
          </a:xfrm>
          <a:prstGeom prst="rect">
            <a:avLst/>
          </a:prstGeom>
        </p:spPr>
        <p:txBody>
          <a:bodyPr vert="horz" wrap="square" lIns="0" tIns="12700" rIns="0" bIns="0" rtlCol="0">
            <a:spAutoFit/>
          </a:bodyPr>
          <a:lstStyle/>
          <a:p>
            <a:pPr marR="5080">
              <a:lnSpc>
                <a:spcPct val="114599"/>
              </a:lnSpc>
              <a:spcBef>
                <a:spcPts val="100"/>
              </a:spcBef>
            </a:pPr>
            <a:r>
              <a:rPr dirty="0"/>
              <a:t>Generally,</a:t>
            </a:r>
            <a:r>
              <a:rPr spc="40" dirty="0"/>
              <a:t> </a:t>
            </a:r>
            <a:r>
              <a:rPr spc="90" dirty="0"/>
              <a:t>it</a:t>
            </a:r>
            <a:r>
              <a:rPr spc="40" dirty="0"/>
              <a:t> </a:t>
            </a:r>
            <a:r>
              <a:rPr dirty="0"/>
              <a:t>is</a:t>
            </a:r>
            <a:r>
              <a:rPr spc="40" dirty="0"/>
              <a:t> </a:t>
            </a:r>
            <a:r>
              <a:rPr spc="95" dirty="0"/>
              <a:t>poor</a:t>
            </a:r>
            <a:r>
              <a:rPr spc="40" dirty="0"/>
              <a:t> </a:t>
            </a:r>
            <a:r>
              <a:rPr dirty="0"/>
              <a:t>practice</a:t>
            </a:r>
            <a:r>
              <a:rPr spc="40" dirty="0"/>
              <a:t> </a:t>
            </a:r>
            <a:r>
              <a:rPr spc="105" dirty="0"/>
              <a:t>to</a:t>
            </a:r>
            <a:r>
              <a:rPr spc="40" dirty="0"/>
              <a:t> </a:t>
            </a:r>
            <a:r>
              <a:rPr spc="55" dirty="0"/>
              <a:t>provide</a:t>
            </a:r>
            <a:r>
              <a:rPr spc="40" dirty="0"/>
              <a:t> </a:t>
            </a:r>
            <a:r>
              <a:rPr dirty="0"/>
              <a:t>setters</a:t>
            </a:r>
            <a:r>
              <a:rPr spc="40" dirty="0"/>
              <a:t> </a:t>
            </a:r>
            <a:r>
              <a:rPr spc="90" dirty="0"/>
              <a:t>that</a:t>
            </a:r>
            <a:r>
              <a:rPr spc="40" dirty="0"/>
              <a:t> </a:t>
            </a:r>
            <a:r>
              <a:rPr dirty="0"/>
              <a:t>change</a:t>
            </a:r>
            <a:r>
              <a:rPr spc="40" dirty="0"/>
              <a:t> </a:t>
            </a:r>
            <a:r>
              <a:rPr spc="75" dirty="0"/>
              <a:t>the</a:t>
            </a:r>
            <a:r>
              <a:rPr spc="40" dirty="0"/>
              <a:t> </a:t>
            </a:r>
            <a:r>
              <a:rPr dirty="0"/>
              <a:t>base</a:t>
            </a:r>
            <a:r>
              <a:rPr spc="40" dirty="0"/>
              <a:t> </a:t>
            </a:r>
            <a:r>
              <a:rPr spc="-10" dirty="0"/>
              <a:t>objects </a:t>
            </a:r>
            <a:r>
              <a:rPr spc="90" dirty="0"/>
              <a:t>that</a:t>
            </a:r>
            <a:r>
              <a:rPr spc="65" dirty="0"/>
              <a:t> </a:t>
            </a:r>
            <a:r>
              <a:rPr dirty="0"/>
              <a:t>an</a:t>
            </a:r>
            <a:r>
              <a:rPr spc="60" dirty="0"/>
              <a:t> </a:t>
            </a:r>
            <a:r>
              <a:rPr spc="50" dirty="0"/>
              <a:t>object</a:t>
            </a:r>
            <a:r>
              <a:rPr spc="65" dirty="0"/>
              <a:t> </a:t>
            </a:r>
            <a:r>
              <a:rPr dirty="0"/>
              <a:t>uses.</a:t>
            </a:r>
            <a:r>
              <a:rPr spc="65" dirty="0"/>
              <a:t> </a:t>
            </a:r>
            <a:r>
              <a:rPr dirty="0"/>
              <a:t>Those</a:t>
            </a:r>
            <a:r>
              <a:rPr spc="65" dirty="0"/>
              <a:t> </a:t>
            </a:r>
            <a:r>
              <a:rPr dirty="0"/>
              <a:t>setters</a:t>
            </a:r>
            <a:r>
              <a:rPr spc="65" dirty="0"/>
              <a:t> </a:t>
            </a:r>
            <a:r>
              <a:rPr spc="50" dirty="0"/>
              <a:t>allow</a:t>
            </a:r>
            <a:r>
              <a:rPr spc="60" dirty="0"/>
              <a:t> </a:t>
            </a:r>
            <a:r>
              <a:rPr dirty="0"/>
              <a:t>clients</a:t>
            </a:r>
            <a:r>
              <a:rPr spc="65" dirty="0"/>
              <a:t> </a:t>
            </a:r>
            <a:r>
              <a:rPr spc="105" dirty="0"/>
              <a:t>to</a:t>
            </a:r>
            <a:r>
              <a:rPr spc="70" dirty="0"/>
              <a:t> </a:t>
            </a:r>
            <a:r>
              <a:rPr dirty="0"/>
              <a:t>drastically</a:t>
            </a:r>
            <a:r>
              <a:rPr spc="60" dirty="0"/>
              <a:t> </a:t>
            </a:r>
            <a:r>
              <a:rPr dirty="0"/>
              <a:t>change</a:t>
            </a:r>
            <a:r>
              <a:rPr spc="65" dirty="0"/>
              <a:t> </a:t>
            </a:r>
            <a:r>
              <a:rPr spc="50" dirty="0"/>
              <a:t>the behavior</a:t>
            </a:r>
            <a:r>
              <a:rPr spc="20" dirty="0"/>
              <a:t> </a:t>
            </a:r>
            <a:r>
              <a:rPr spc="90" dirty="0"/>
              <a:t>of</a:t>
            </a:r>
            <a:r>
              <a:rPr spc="20" dirty="0"/>
              <a:t> </a:t>
            </a:r>
            <a:r>
              <a:rPr dirty="0"/>
              <a:t>an</a:t>
            </a:r>
            <a:r>
              <a:rPr spc="20" dirty="0"/>
              <a:t> </a:t>
            </a:r>
            <a:r>
              <a:rPr spc="50" dirty="0"/>
              <a:t>object</a:t>
            </a:r>
            <a:r>
              <a:rPr spc="25" dirty="0"/>
              <a:t> </a:t>
            </a:r>
            <a:r>
              <a:rPr spc="75" dirty="0"/>
              <a:t>during</a:t>
            </a:r>
            <a:r>
              <a:rPr spc="20" dirty="0"/>
              <a:t> </a:t>
            </a:r>
            <a:r>
              <a:rPr dirty="0"/>
              <a:t>its</a:t>
            </a:r>
            <a:r>
              <a:rPr spc="25" dirty="0"/>
              <a:t> </a:t>
            </a:r>
            <a:r>
              <a:rPr spc="55" dirty="0"/>
              <a:t>lifetime.</a:t>
            </a:r>
            <a:r>
              <a:rPr spc="20" dirty="0"/>
              <a:t> </a:t>
            </a:r>
            <a:r>
              <a:rPr dirty="0"/>
              <a:t>When</a:t>
            </a:r>
            <a:r>
              <a:rPr spc="20" dirty="0"/>
              <a:t> </a:t>
            </a:r>
            <a:r>
              <a:rPr spc="45" dirty="0"/>
              <a:t>someone</a:t>
            </a:r>
            <a:r>
              <a:rPr spc="25" dirty="0"/>
              <a:t> </a:t>
            </a:r>
            <a:r>
              <a:rPr dirty="0"/>
              <a:t>can</a:t>
            </a:r>
            <a:r>
              <a:rPr spc="20" dirty="0"/>
              <a:t> </a:t>
            </a:r>
            <a:r>
              <a:rPr dirty="0"/>
              <a:t>make</a:t>
            </a:r>
            <a:r>
              <a:rPr spc="25" dirty="0"/>
              <a:t> </a:t>
            </a:r>
            <a:r>
              <a:rPr spc="40" dirty="0"/>
              <a:t>those </a:t>
            </a:r>
            <a:r>
              <a:rPr dirty="0"/>
              <a:t>changes,</a:t>
            </a:r>
            <a:r>
              <a:rPr spc="-25" dirty="0"/>
              <a:t> </a:t>
            </a:r>
            <a:r>
              <a:rPr spc="55" dirty="0"/>
              <a:t>you</a:t>
            </a:r>
            <a:r>
              <a:rPr spc="-30" dirty="0"/>
              <a:t> </a:t>
            </a:r>
            <a:r>
              <a:rPr dirty="0"/>
              <a:t>have</a:t>
            </a:r>
            <a:r>
              <a:rPr spc="-20" dirty="0"/>
              <a:t> </a:t>
            </a:r>
            <a:r>
              <a:rPr spc="105" dirty="0"/>
              <a:t>to</a:t>
            </a:r>
            <a:r>
              <a:rPr spc="-25" dirty="0"/>
              <a:t> </a:t>
            </a:r>
            <a:r>
              <a:rPr spc="70" dirty="0"/>
              <a:t>know</a:t>
            </a:r>
            <a:r>
              <a:rPr spc="-25" dirty="0"/>
              <a:t> </a:t>
            </a:r>
            <a:r>
              <a:rPr spc="75" dirty="0"/>
              <a:t>the</a:t>
            </a:r>
            <a:r>
              <a:rPr spc="-25" dirty="0"/>
              <a:t> </a:t>
            </a:r>
            <a:r>
              <a:rPr spc="60" dirty="0"/>
              <a:t>history</a:t>
            </a:r>
            <a:r>
              <a:rPr spc="-30" dirty="0"/>
              <a:t> </a:t>
            </a:r>
            <a:r>
              <a:rPr spc="90" dirty="0"/>
              <a:t>of</a:t>
            </a:r>
            <a:r>
              <a:rPr spc="-25" dirty="0"/>
              <a:t> </a:t>
            </a:r>
            <a:r>
              <a:rPr spc="90" dirty="0"/>
              <a:t>that</a:t>
            </a:r>
            <a:r>
              <a:rPr spc="-25" dirty="0"/>
              <a:t> </a:t>
            </a:r>
            <a:r>
              <a:rPr spc="50" dirty="0"/>
              <a:t>object</a:t>
            </a:r>
            <a:r>
              <a:rPr spc="-20" dirty="0"/>
              <a:t> </a:t>
            </a:r>
            <a:r>
              <a:rPr spc="105" dirty="0"/>
              <a:t>to</a:t>
            </a:r>
            <a:r>
              <a:rPr spc="-25" dirty="0"/>
              <a:t> </a:t>
            </a:r>
            <a:r>
              <a:rPr spc="65" dirty="0"/>
              <a:t>understand</a:t>
            </a:r>
            <a:r>
              <a:rPr spc="-30" dirty="0"/>
              <a:t> </a:t>
            </a:r>
            <a:r>
              <a:rPr spc="50" dirty="0"/>
              <a:t>what </a:t>
            </a:r>
            <a:r>
              <a:rPr spc="45" dirty="0"/>
              <a:t>happens</a:t>
            </a:r>
            <a:r>
              <a:rPr spc="10" dirty="0"/>
              <a:t> </a:t>
            </a:r>
            <a:r>
              <a:rPr spc="65" dirty="0"/>
              <a:t>when</a:t>
            </a:r>
            <a:r>
              <a:rPr spc="10" dirty="0"/>
              <a:t> </a:t>
            </a:r>
            <a:r>
              <a:rPr spc="55" dirty="0"/>
              <a:t>you</a:t>
            </a:r>
            <a:r>
              <a:rPr spc="10" dirty="0"/>
              <a:t> </a:t>
            </a:r>
            <a:r>
              <a:rPr dirty="0"/>
              <a:t>call</a:t>
            </a:r>
            <a:r>
              <a:rPr spc="10" dirty="0"/>
              <a:t> </a:t>
            </a:r>
            <a:r>
              <a:rPr spc="55" dirty="0"/>
              <a:t>one</a:t>
            </a:r>
            <a:r>
              <a:rPr spc="15" dirty="0"/>
              <a:t> </a:t>
            </a:r>
            <a:r>
              <a:rPr spc="90" dirty="0"/>
              <a:t>of</a:t>
            </a:r>
            <a:r>
              <a:rPr spc="10" dirty="0"/>
              <a:t> </a:t>
            </a:r>
            <a:r>
              <a:rPr dirty="0"/>
              <a:t>its</a:t>
            </a:r>
            <a:r>
              <a:rPr spc="15" dirty="0"/>
              <a:t> </a:t>
            </a:r>
            <a:r>
              <a:rPr spc="60" dirty="0"/>
              <a:t>methods.</a:t>
            </a:r>
            <a:r>
              <a:rPr spc="15" dirty="0"/>
              <a:t> </a:t>
            </a:r>
            <a:r>
              <a:rPr dirty="0"/>
              <a:t>When</a:t>
            </a:r>
            <a:r>
              <a:rPr spc="10" dirty="0"/>
              <a:t> </a:t>
            </a:r>
            <a:r>
              <a:rPr spc="55" dirty="0"/>
              <a:t>you</a:t>
            </a:r>
            <a:r>
              <a:rPr spc="5" dirty="0"/>
              <a:t> </a:t>
            </a:r>
            <a:r>
              <a:rPr spc="60" dirty="0"/>
              <a:t>don’t</a:t>
            </a:r>
            <a:r>
              <a:rPr spc="15" dirty="0"/>
              <a:t> </a:t>
            </a:r>
            <a:r>
              <a:rPr dirty="0"/>
              <a:t>have</a:t>
            </a:r>
            <a:r>
              <a:rPr spc="15" dirty="0"/>
              <a:t> </a:t>
            </a:r>
            <a:r>
              <a:rPr dirty="0"/>
              <a:t>setters,</a:t>
            </a:r>
            <a:r>
              <a:rPr spc="15" dirty="0"/>
              <a:t> </a:t>
            </a:r>
            <a:r>
              <a:rPr spc="-20" dirty="0"/>
              <a:t>code </a:t>
            </a:r>
            <a:r>
              <a:rPr dirty="0"/>
              <a:t>is easier</a:t>
            </a:r>
            <a:r>
              <a:rPr spc="5" dirty="0"/>
              <a:t> </a:t>
            </a:r>
            <a:r>
              <a:rPr spc="105" dirty="0"/>
              <a:t>to</a:t>
            </a:r>
            <a:r>
              <a:rPr spc="5" dirty="0"/>
              <a:t> </a:t>
            </a:r>
            <a:r>
              <a:rPr spc="45" dirty="0"/>
              <a:t>understand.</a:t>
            </a:r>
          </a:p>
        </p:txBody>
      </p:sp>
      <p:sp>
        <p:nvSpPr>
          <p:cNvPr id="5" name="TextBox 4">
            <a:extLst>
              <a:ext uri="{FF2B5EF4-FFF2-40B4-BE49-F238E27FC236}">
                <a16:creationId xmlns:a16="http://schemas.microsoft.com/office/drawing/2014/main" id="{9EF2BB5D-A487-4195-B41C-795170C15A93}"/>
              </a:ext>
            </a:extLst>
          </p:cNvPr>
          <p:cNvSpPr txBox="1"/>
          <p:nvPr/>
        </p:nvSpPr>
        <p:spPr>
          <a:xfrm>
            <a:off x="685800" y="133350"/>
            <a:ext cx="63246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Supersede Instance Variable </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85800" y="1381039"/>
            <a:ext cx="6535151" cy="1190711"/>
          </a:xfrm>
          <a:prstGeom prst="rect">
            <a:avLst/>
          </a:prstGeom>
        </p:spPr>
        <p:txBody>
          <a:bodyPr vert="horz" wrap="square" lIns="0" tIns="66675" rIns="0" bIns="0" rtlCol="0">
            <a:spAutoFit/>
          </a:bodyPr>
          <a:lstStyle/>
          <a:p>
            <a:pPr marL="379095" indent="-367030">
              <a:lnSpc>
                <a:spcPct val="100000"/>
              </a:lnSpc>
              <a:spcBef>
                <a:spcPts val="525"/>
              </a:spcBef>
              <a:buChar char="●"/>
              <a:tabLst>
                <a:tab pos="379095" algn="l"/>
                <a:tab pos="379730" algn="l"/>
              </a:tabLst>
            </a:pPr>
            <a:r>
              <a:rPr sz="2800" dirty="0">
                <a:cs typeface="Arial"/>
              </a:rPr>
              <a:t>There</a:t>
            </a:r>
            <a:r>
              <a:rPr sz="2800" spc="20" dirty="0">
                <a:cs typeface="Arial"/>
              </a:rPr>
              <a:t> </a:t>
            </a:r>
            <a:r>
              <a:rPr sz="2800" dirty="0">
                <a:cs typeface="Arial"/>
              </a:rPr>
              <a:t>exists</a:t>
            </a:r>
            <a:r>
              <a:rPr sz="2800" spc="25" dirty="0">
                <a:cs typeface="Arial"/>
              </a:rPr>
              <a:t> </a:t>
            </a:r>
            <a:r>
              <a:rPr sz="2800" spc="100" dirty="0">
                <a:cs typeface="Arial"/>
              </a:rPr>
              <a:t>two</a:t>
            </a:r>
            <a:r>
              <a:rPr sz="2800" spc="25" dirty="0">
                <a:cs typeface="Arial"/>
              </a:rPr>
              <a:t> </a:t>
            </a:r>
            <a:r>
              <a:rPr sz="2800" dirty="0">
                <a:cs typeface="Arial"/>
              </a:rPr>
              <a:t>sides</a:t>
            </a:r>
            <a:r>
              <a:rPr sz="2800" spc="25" dirty="0">
                <a:cs typeface="Arial"/>
              </a:rPr>
              <a:t> </a:t>
            </a:r>
            <a:r>
              <a:rPr sz="2800" spc="105" dirty="0">
                <a:cs typeface="Arial"/>
              </a:rPr>
              <a:t>to</a:t>
            </a:r>
            <a:r>
              <a:rPr sz="2800" spc="20" dirty="0">
                <a:cs typeface="Arial"/>
              </a:rPr>
              <a:t> </a:t>
            </a:r>
            <a:r>
              <a:rPr sz="2800" dirty="0">
                <a:cs typeface="Arial"/>
              </a:rPr>
              <a:t>a</a:t>
            </a:r>
            <a:r>
              <a:rPr sz="2800" spc="25" dirty="0">
                <a:cs typeface="Arial"/>
              </a:rPr>
              <a:t> </a:t>
            </a:r>
            <a:r>
              <a:rPr sz="2800" dirty="0">
                <a:cs typeface="Arial"/>
              </a:rPr>
              <a:t>fake</a:t>
            </a:r>
            <a:r>
              <a:rPr sz="2800" spc="25" dirty="0">
                <a:cs typeface="Arial"/>
              </a:rPr>
              <a:t> </a:t>
            </a:r>
            <a:r>
              <a:rPr sz="2800" spc="40" dirty="0">
                <a:cs typeface="Arial"/>
              </a:rPr>
              <a:t>object</a:t>
            </a:r>
            <a:endParaRPr sz="2800" dirty="0">
              <a:cs typeface="Arial"/>
            </a:endParaRPr>
          </a:p>
          <a:p>
            <a:pPr marL="836294" lvl="1" indent="-336550">
              <a:lnSpc>
                <a:spcPct val="100000"/>
              </a:lnSpc>
              <a:spcBef>
                <a:spcPts val="330"/>
              </a:spcBef>
              <a:buChar char="○"/>
              <a:tabLst>
                <a:tab pos="836294" algn="l"/>
                <a:tab pos="836930" algn="l"/>
              </a:tabLst>
            </a:pPr>
            <a:r>
              <a:rPr sz="2000" dirty="0">
                <a:cs typeface="Arial"/>
              </a:rPr>
              <a:t>The</a:t>
            </a:r>
            <a:r>
              <a:rPr sz="2000" spc="25" dirty="0">
                <a:cs typeface="Arial"/>
              </a:rPr>
              <a:t> </a:t>
            </a:r>
            <a:r>
              <a:rPr sz="2000" dirty="0">
                <a:cs typeface="Arial"/>
              </a:rPr>
              <a:t>code</a:t>
            </a:r>
            <a:r>
              <a:rPr sz="2000" spc="25" dirty="0">
                <a:cs typeface="Arial"/>
              </a:rPr>
              <a:t> </a:t>
            </a:r>
            <a:r>
              <a:rPr sz="2000" spc="65" dirty="0">
                <a:cs typeface="Arial"/>
              </a:rPr>
              <a:t>that</a:t>
            </a:r>
            <a:r>
              <a:rPr sz="2000" spc="30" dirty="0">
                <a:cs typeface="Arial"/>
              </a:rPr>
              <a:t> </a:t>
            </a:r>
            <a:r>
              <a:rPr sz="2000" spc="55" dirty="0">
                <a:cs typeface="Arial"/>
              </a:rPr>
              <a:t>the</a:t>
            </a:r>
            <a:r>
              <a:rPr sz="2000" spc="25" dirty="0">
                <a:cs typeface="Arial"/>
              </a:rPr>
              <a:t> </a:t>
            </a:r>
            <a:r>
              <a:rPr sz="2000" dirty="0">
                <a:cs typeface="Arial"/>
              </a:rPr>
              <a:t>test</a:t>
            </a:r>
            <a:r>
              <a:rPr sz="2000" spc="30" dirty="0">
                <a:cs typeface="Arial"/>
              </a:rPr>
              <a:t> </a:t>
            </a:r>
            <a:r>
              <a:rPr sz="2000" dirty="0">
                <a:cs typeface="Arial"/>
              </a:rPr>
              <a:t>cares</a:t>
            </a:r>
            <a:r>
              <a:rPr sz="2000" spc="25" dirty="0">
                <a:cs typeface="Arial"/>
              </a:rPr>
              <a:t> </a:t>
            </a:r>
            <a:r>
              <a:rPr sz="2000" spc="55" dirty="0">
                <a:cs typeface="Arial"/>
              </a:rPr>
              <a:t>about</a:t>
            </a:r>
            <a:r>
              <a:rPr sz="2000" spc="30" dirty="0">
                <a:cs typeface="Arial"/>
              </a:rPr>
              <a:t> </a:t>
            </a:r>
            <a:r>
              <a:rPr sz="2000" dirty="0">
                <a:cs typeface="Arial"/>
              </a:rPr>
              <a:t>and</a:t>
            </a:r>
            <a:r>
              <a:rPr sz="2000" spc="25" dirty="0">
                <a:cs typeface="Arial"/>
              </a:rPr>
              <a:t> </a:t>
            </a:r>
            <a:r>
              <a:rPr sz="2000" spc="-20" dirty="0">
                <a:cs typeface="Arial"/>
              </a:rPr>
              <a:t>sees</a:t>
            </a:r>
            <a:endParaRPr sz="2000" dirty="0">
              <a:cs typeface="Arial"/>
            </a:endParaRPr>
          </a:p>
          <a:p>
            <a:pPr marL="836294" lvl="1" indent="-336550">
              <a:lnSpc>
                <a:spcPct val="100000"/>
              </a:lnSpc>
              <a:spcBef>
                <a:spcPts val="270"/>
              </a:spcBef>
              <a:buChar char="○"/>
              <a:tabLst>
                <a:tab pos="836294" algn="l"/>
                <a:tab pos="836930" algn="l"/>
              </a:tabLst>
            </a:pPr>
            <a:r>
              <a:rPr sz="2000" dirty="0">
                <a:cs typeface="Arial"/>
              </a:rPr>
              <a:t>The</a:t>
            </a:r>
            <a:r>
              <a:rPr sz="2000" spc="55" dirty="0">
                <a:cs typeface="Arial"/>
              </a:rPr>
              <a:t> </a:t>
            </a:r>
            <a:r>
              <a:rPr sz="2000" dirty="0">
                <a:cs typeface="Arial"/>
              </a:rPr>
              <a:t>code</a:t>
            </a:r>
            <a:r>
              <a:rPr sz="2000" spc="60" dirty="0">
                <a:cs typeface="Arial"/>
              </a:rPr>
              <a:t> </a:t>
            </a:r>
            <a:r>
              <a:rPr sz="2000" spc="65" dirty="0">
                <a:cs typeface="Arial"/>
              </a:rPr>
              <a:t>that</a:t>
            </a:r>
            <a:r>
              <a:rPr sz="2000" spc="60" dirty="0">
                <a:cs typeface="Arial"/>
              </a:rPr>
              <a:t> </a:t>
            </a:r>
            <a:r>
              <a:rPr sz="2000" dirty="0">
                <a:cs typeface="Arial"/>
              </a:rPr>
              <a:t>only</a:t>
            </a:r>
            <a:r>
              <a:rPr sz="2000" spc="60" dirty="0">
                <a:cs typeface="Arial"/>
              </a:rPr>
              <a:t> </a:t>
            </a:r>
            <a:r>
              <a:rPr sz="2000" spc="55" dirty="0">
                <a:cs typeface="Arial"/>
              </a:rPr>
              <a:t>the</a:t>
            </a:r>
            <a:r>
              <a:rPr sz="2000" spc="60" dirty="0">
                <a:cs typeface="Arial"/>
              </a:rPr>
              <a:t> </a:t>
            </a:r>
            <a:r>
              <a:rPr sz="2000" dirty="0">
                <a:cs typeface="Arial"/>
              </a:rPr>
              <a:t>object</a:t>
            </a:r>
            <a:r>
              <a:rPr sz="2000" spc="60" dirty="0">
                <a:cs typeface="Arial"/>
              </a:rPr>
              <a:t> </a:t>
            </a:r>
            <a:r>
              <a:rPr sz="2000" spc="-20" dirty="0">
                <a:cs typeface="Arial"/>
              </a:rPr>
              <a:t>sees</a:t>
            </a:r>
            <a:endParaRPr sz="2000" dirty="0">
              <a:cs typeface="Arial"/>
            </a:endParaRPr>
          </a:p>
        </p:txBody>
      </p:sp>
      <p:sp>
        <p:nvSpPr>
          <p:cNvPr id="5" name="TextBox 4">
            <a:extLst>
              <a:ext uri="{FF2B5EF4-FFF2-40B4-BE49-F238E27FC236}">
                <a16:creationId xmlns:a16="http://schemas.microsoft.com/office/drawing/2014/main" id="{FD7DBCDA-D8D7-456E-A4B3-24549A434B23}"/>
              </a:ext>
            </a:extLst>
          </p:cNvPr>
          <p:cNvSpPr txBox="1"/>
          <p:nvPr/>
        </p:nvSpPr>
        <p:spPr>
          <a:xfrm>
            <a:off x="914400" y="209550"/>
            <a:ext cx="70866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The Two Sides of a Fake Object</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4800" y="864552"/>
            <a:ext cx="8279130" cy="3414395"/>
          </a:xfrm>
          <a:prstGeom prst="rect">
            <a:avLst/>
          </a:prstGeom>
        </p:spPr>
        <p:txBody>
          <a:bodyPr vert="horz" wrap="square" lIns="0" tIns="12700" rIns="0" bIns="0" rtlCol="0">
            <a:spAutoFit/>
          </a:bodyPr>
          <a:lstStyle/>
          <a:p>
            <a:pPr marL="12700">
              <a:lnSpc>
                <a:spcPct val="100000"/>
              </a:lnSpc>
              <a:spcBef>
                <a:spcPts val="100"/>
              </a:spcBef>
            </a:pPr>
            <a:r>
              <a:rPr sz="1800" dirty="0">
                <a:cs typeface="Arial"/>
              </a:rPr>
              <a:t>To</a:t>
            </a:r>
            <a:r>
              <a:rPr sz="1800" spc="70" dirty="0">
                <a:cs typeface="Arial"/>
              </a:rPr>
              <a:t> </a:t>
            </a:r>
            <a:r>
              <a:rPr sz="1800" dirty="0">
                <a:cs typeface="Arial"/>
              </a:rPr>
              <a:t>Supersede</a:t>
            </a:r>
            <a:r>
              <a:rPr sz="1800" spc="70" dirty="0">
                <a:cs typeface="Arial"/>
              </a:rPr>
              <a:t> </a:t>
            </a:r>
            <a:r>
              <a:rPr sz="1800" dirty="0">
                <a:cs typeface="Arial"/>
              </a:rPr>
              <a:t>Instance</a:t>
            </a:r>
            <a:r>
              <a:rPr sz="1800" spc="70" dirty="0">
                <a:cs typeface="Arial"/>
              </a:rPr>
              <a:t> </a:t>
            </a:r>
            <a:r>
              <a:rPr sz="1800" dirty="0">
                <a:cs typeface="Arial"/>
              </a:rPr>
              <a:t>Variable,</a:t>
            </a:r>
            <a:r>
              <a:rPr sz="1800" spc="70" dirty="0">
                <a:cs typeface="Arial"/>
              </a:rPr>
              <a:t> follow</a:t>
            </a:r>
            <a:r>
              <a:rPr sz="1800" spc="65" dirty="0">
                <a:cs typeface="Arial"/>
              </a:rPr>
              <a:t> </a:t>
            </a:r>
            <a:r>
              <a:rPr sz="1800" dirty="0">
                <a:cs typeface="Arial"/>
              </a:rPr>
              <a:t>these</a:t>
            </a:r>
            <a:r>
              <a:rPr sz="1800" spc="70" dirty="0">
                <a:cs typeface="Arial"/>
              </a:rPr>
              <a:t> </a:t>
            </a:r>
            <a:r>
              <a:rPr sz="1800" spc="-10" dirty="0">
                <a:cs typeface="Arial"/>
              </a:rPr>
              <a:t>steps:</a:t>
            </a:r>
            <a:endParaRPr sz="1800" dirty="0">
              <a:cs typeface="Arial"/>
            </a:endParaRPr>
          </a:p>
          <a:p>
            <a:pPr marL="262890" indent="-250825">
              <a:lnSpc>
                <a:spcPct val="100000"/>
              </a:lnSpc>
              <a:spcBef>
                <a:spcPts val="1889"/>
              </a:spcBef>
              <a:buAutoNum type="arabicPeriod"/>
              <a:tabLst>
                <a:tab pos="263525" algn="l"/>
              </a:tabLst>
            </a:pPr>
            <a:r>
              <a:rPr sz="1800" spc="55" dirty="0">
                <a:cs typeface="Arial"/>
              </a:rPr>
              <a:t>Identify</a:t>
            </a:r>
            <a:r>
              <a:rPr sz="1800" spc="30" dirty="0">
                <a:cs typeface="Arial"/>
              </a:rPr>
              <a:t> </a:t>
            </a:r>
            <a:r>
              <a:rPr sz="1800" spc="75" dirty="0">
                <a:cs typeface="Arial"/>
              </a:rPr>
              <a:t>the</a:t>
            </a:r>
            <a:r>
              <a:rPr sz="1800" spc="40" dirty="0">
                <a:cs typeface="Arial"/>
              </a:rPr>
              <a:t> </a:t>
            </a:r>
            <a:r>
              <a:rPr sz="1800" dirty="0">
                <a:cs typeface="Arial"/>
              </a:rPr>
              <a:t>instance</a:t>
            </a:r>
            <a:r>
              <a:rPr sz="1800" spc="40" dirty="0">
                <a:cs typeface="Arial"/>
              </a:rPr>
              <a:t> </a:t>
            </a:r>
            <a:r>
              <a:rPr sz="1800" dirty="0">
                <a:cs typeface="Arial"/>
              </a:rPr>
              <a:t>variable</a:t>
            </a:r>
            <a:r>
              <a:rPr sz="1800" spc="40" dirty="0">
                <a:cs typeface="Arial"/>
              </a:rPr>
              <a:t> </a:t>
            </a:r>
            <a:r>
              <a:rPr sz="1800" spc="90" dirty="0">
                <a:cs typeface="Arial"/>
              </a:rPr>
              <a:t>that</a:t>
            </a:r>
            <a:r>
              <a:rPr sz="1800" spc="40" dirty="0">
                <a:cs typeface="Arial"/>
              </a:rPr>
              <a:t> </a:t>
            </a:r>
            <a:r>
              <a:rPr sz="1800" spc="55" dirty="0">
                <a:cs typeface="Arial"/>
              </a:rPr>
              <a:t>you</a:t>
            </a:r>
            <a:r>
              <a:rPr sz="1800" spc="35" dirty="0">
                <a:cs typeface="Arial"/>
              </a:rPr>
              <a:t> </a:t>
            </a:r>
            <a:r>
              <a:rPr sz="1800" spc="75" dirty="0">
                <a:cs typeface="Arial"/>
              </a:rPr>
              <a:t>want</a:t>
            </a:r>
            <a:r>
              <a:rPr sz="1800" spc="40" dirty="0">
                <a:cs typeface="Arial"/>
              </a:rPr>
              <a:t> </a:t>
            </a:r>
            <a:r>
              <a:rPr sz="1800" spc="105" dirty="0">
                <a:cs typeface="Arial"/>
              </a:rPr>
              <a:t>to</a:t>
            </a:r>
            <a:r>
              <a:rPr sz="1800" spc="40" dirty="0">
                <a:cs typeface="Arial"/>
              </a:rPr>
              <a:t> </a:t>
            </a:r>
            <a:r>
              <a:rPr sz="1800" spc="-10" dirty="0">
                <a:cs typeface="Arial"/>
              </a:rPr>
              <a:t>supersede.</a:t>
            </a:r>
            <a:endParaRPr sz="1800" dirty="0">
              <a:cs typeface="Arial"/>
            </a:endParaRPr>
          </a:p>
          <a:p>
            <a:pPr marL="12700" marR="620395">
              <a:lnSpc>
                <a:spcPct val="114599"/>
              </a:lnSpc>
              <a:spcBef>
                <a:spcPts val="1575"/>
              </a:spcBef>
              <a:buAutoNum type="arabicPeriod"/>
              <a:tabLst>
                <a:tab pos="263525" algn="l"/>
              </a:tabLst>
            </a:pPr>
            <a:r>
              <a:rPr sz="1800" dirty="0">
                <a:cs typeface="Arial"/>
              </a:rPr>
              <a:t>Create</a:t>
            </a:r>
            <a:r>
              <a:rPr sz="1800" spc="-20" dirty="0">
                <a:cs typeface="Arial"/>
              </a:rPr>
              <a:t> </a:t>
            </a:r>
            <a:r>
              <a:rPr sz="1800" dirty="0">
                <a:cs typeface="Arial"/>
              </a:rPr>
              <a:t>a</a:t>
            </a:r>
            <a:r>
              <a:rPr sz="1800" spc="-20" dirty="0">
                <a:cs typeface="Arial"/>
              </a:rPr>
              <a:t> </a:t>
            </a:r>
            <a:r>
              <a:rPr sz="1800" spc="90" dirty="0">
                <a:cs typeface="Arial"/>
              </a:rPr>
              <a:t>method</a:t>
            </a:r>
            <a:r>
              <a:rPr sz="1800" spc="-25" dirty="0">
                <a:cs typeface="Arial"/>
              </a:rPr>
              <a:t> </a:t>
            </a:r>
            <a:r>
              <a:rPr sz="1800" spc="70" dirty="0">
                <a:cs typeface="Arial"/>
              </a:rPr>
              <a:t>named</a:t>
            </a:r>
            <a:r>
              <a:rPr sz="1800" spc="-25" dirty="0">
                <a:cs typeface="Arial"/>
              </a:rPr>
              <a:t> </a:t>
            </a:r>
            <a:r>
              <a:rPr sz="1800" spc="-20" dirty="0">
                <a:cs typeface="Arial"/>
              </a:rPr>
              <a:t>supersedeXXX, </a:t>
            </a:r>
            <a:r>
              <a:rPr sz="1800" spc="55" dirty="0">
                <a:cs typeface="Arial"/>
              </a:rPr>
              <a:t>where</a:t>
            </a:r>
            <a:r>
              <a:rPr sz="1800" spc="-15" dirty="0">
                <a:cs typeface="Arial"/>
              </a:rPr>
              <a:t> </a:t>
            </a:r>
            <a:r>
              <a:rPr sz="1800" spc="-180" dirty="0">
                <a:cs typeface="Arial"/>
              </a:rPr>
              <a:t>XXX</a:t>
            </a:r>
            <a:r>
              <a:rPr sz="1800" spc="-20" dirty="0">
                <a:cs typeface="Arial"/>
              </a:rPr>
              <a:t> </a:t>
            </a:r>
            <a:r>
              <a:rPr sz="1800" dirty="0">
                <a:cs typeface="Arial"/>
              </a:rPr>
              <a:t>is</a:t>
            </a:r>
            <a:r>
              <a:rPr sz="1800" spc="-20" dirty="0">
                <a:cs typeface="Arial"/>
              </a:rPr>
              <a:t> </a:t>
            </a:r>
            <a:r>
              <a:rPr sz="1800" spc="75" dirty="0">
                <a:cs typeface="Arial"/>
              </a:rPr>
              <a:t>the</a:t>
            </a:r>
            <a:r>
              <a:rPr sz="1800" spc="-20" dirty="0">
                <a:cs typeface="Arial"/>
              </a:rPr>
              <a:t> </a:t>
            </a:r>
            <a:r>
              <a:rPr sz="1800" spc="65" dirty="0">
                <a:cs typeface="Arial"/>
              </a:rPr>
              <a:t>name</a:t>
            </a:r>
            <a:r>
              <a:rPr sz="1800" spc="-20" dirty="0">
                <a:cs typeface="Arial"/>
              </a:rPr>
              <a:t> </a:t>
            </a:r>
            <a:r>
              <a:rPr sz="1800" spc="90" dirty="0">
                <a:cs typeface="Arial"/>
              </a:rPr>
              <a:t>of</a:t>
            </a:r>
            <a:r>
              <a:rPr sz="1800" spc="-20" dirty="0">
                <a:cs typeface="Arial"/>
              </a:rPr>
              <a:t> </a:t>
            </a:r>
            <a:r>
              <a:rPr sz="1800" spc="50" dirty="0">
                <a:cs typeface="Arial"/>
              </a:rPr>
              <a:t>the </a:t>
            </a:r>
            <a:r>
              <a:rPr sz="1800" dirty="0">
                <a:cs typeface="Arial"/>
              </a:rPr>
              <a:t>variable</a:t>
            </a:r>
            <a:r>
              <a:rPr sz="1800" spc="45" dirty="0">
                <a:cs typeface="Arial"/>
              </a:rPr>
              <a:t> </a:t>
            </a:r>
            <a:r>
              <a:rPr sz="1800" spc="55" dirty="0">
                <a:cs typeface="Arial"/>
              </a:rPr>
              <a:t>you</a:t>
            </a:r>
            <a:r>
              <a:rPr sz="1800" spc="35" dirty="0">
                <a:cs typeface="Arial"/>
              </a:rPr>
              <a:t> </a:t>
            </a:r>
            <a:r>
              <a:rPr sz="1800" spc="75" dirty="0">
                <a:cs typeface="Arial"/>
              </a:rPr>
              <a:t>want</a:t>
            </a:r>
            <a:r>
              <a:rPr sz="1800" spc="50" dirty="0">
                <a:cs typeface="Arial"/>
              </a:rPr>
              <a:t> </a:t>
            </a:r>
            <a:r>
              <a:rPr sz="1800" spc="105" dirty="0">
                <a:cs typeface="Arial"/>
              </a:rPr>
              <a:t>to</a:t>
            </a:r>
            <a:r>
              <a:rPr sz="1800" spc="45" dirty="0">
                <a:cs typeface="Arial"/>
              </a:rPr>
              <a:t> </a:t>
            </a:r>
            <a:r>
              <a:rPr sz="1800" spc="-10" dirty="0">
                <a:cs typeface="Arial"/>
              </a:rPr>
              <a:t>supersede.</a:t>
            </a:r>
            <a:endParaRPr sz="1800" dirty="0">
              <a:cs typeface="Arial"/>
            </a:endParaRPr>
          </a:p>
          <a:p>
            <a:pPr marL="12700" marR="5080">
              <a:lnSpc>
                <a:spcPct val="114599"/>
              </a:lnSpc>
              <a:spcBef>
                <a:spcPts val="1575"/>
              </a:spcBef>
              <a:buAutoNum type="arabicPeriod"/>
              <a:tabLst>
                <a:tab pos="263525" algn="l"/>
              </a:tabLst>
            </a:pPr>
            <a:r>
              <a:rPr sz="1800" spc="50" dirty="0">
                <a:cs typeface="Arial"/>
              </a:rPr>
              <a:t>In</a:t>
            </a:r>
            <a:r>
              <a:rPr sz="1800" spc="5" dirty="0">
                <a:cs typeface="Arial"/>
              </a:rPr>
              <a:t> </a:t>
            </a:r>
            <a:r>
              <a:rPr sz="1800" spc="75" dirty="0">
                <a:cs typeface="Arial"/>
              </a:rPr>
              <a:t>the</a:t>
            </a:r>
            <a:r>
              <a:rPr sz="1800" spc="10" dirty="0">
                <a:cs typeface="Arial"/>
              </a:rPr>
              <a:t> </a:t>
            </a:r>
            <a:r>
              <a:rPr sz="1800" spc="70" dirty="0">
                <a:cs typeface="Arial"/>
              </a:rPr>
              <a:t>method,</a:t>
            </a:r>
            <a:r>
              <a:rPr sz="1800" spc="10" dirty="0">
                <a:cs typeface="Arial"/>
              </a:rPr>
              <a:t> </a:t>
            </a:r>
            <a:r>
              <a:rPr sz="1800" spc="75" dirty="0">
                <a:cs typeface="Arial"/>
              </a:rPr>
              <a:t>write</a:t>
            </a:r>
            <a:r>
              <a:rPr sz="1800" spc="10" dirty="0">
                <a:cs typeface="Arial"/>
              </a:rPr>
              <a:t> </a:t>
            </a:r>
            <a:r>
              <a:rPr sz="1800" spc="50" dirty="0">
                <a:cs typeface="Arial"/>
              </a:rPr>
              <a:t>whatever</a:t>
            </a:r>
            <a:r>
              <a:rPr sz="1800" spc="10" dirty="0">
                <a:cs typeface="Arial"/>
              </a:rPr>
              <a:t> </a:t>
            </a:r>
            <a:r>
              <a:rPr sz="1800" dirty="0">
                <a:cs typeface="Arial"/>
              </a:rPr>
              <a:t>code</a:t>
            </a:r>
            <a:r>
              <a:rPr sz="1800" spc="15" dirty="0">
                <a:cs typeface="Arial"/>
              </a:rPr>
              <a:t> </a:t>
            </a:r>
            <a:r>
              <a:rPr sz="1800" dirty="0">
                <a:cs typeface="Arial"/>
              </a:rPr>
              <a:t>needed</a:t>
            </a:r>
            <a:r>
              <a:rPr sz="1800" spc="5" dirty="0">
                <a:cs typeface="Arial"/>
              </a:rPr>
              <a:t> </a:t>
            </a:r>
            <a:r>
              <a:rPr sz="1800" spc="105" dirty="0">
                <a:cs typeface="Arial"/>
              </a:rPr>
              <a:t>to</a:t>
            </a:r>
            <a:r>
              <a:rPr sz="1800" spc="10" dirty="0">
                <a:cs typeface="Arial"/>
              </a:rPr>
              <a:t> </a:t>
            </a:r>
            <a:r>
              <a:rPr sz="1800" spc="55" dirty="0">
                <a:cs typeface="Arial"/>
              </a:rPr>
              <a:t>destroy</a:t>
            </a:r>
            <a:r>
              <a:rPr sz="1800" spc="5" dirty="0">
                <a:cs typeface="Arial"/>
              </a:rPr>
              <a:t> </a:t>
            </a:r>
            <a:r>
              <a:rPr sz="1800" spc="75" dirty="0">
                <a:cs typeface="Arial"/>
              </a:rPr>
              <a:t>the</a:t>
            </a:r>
            <a:r>
              <a:rPr sz="1800" spc="10" dirty="0">
                <a:cs typeface="Arial"/>
              </a:rPr>
              <a:t> </a:t>
            </a:r>
            <a:r>
              <a:rPr sz="1800" spc="40" dirty="0">
                <a:cs typeface="Arial"/>
              </a:rPr>
              <a:t>previous </a:t>
            </a:r>
            <a:r>
              <a:rPr sz="1800" dirty="0">
                <a:cs typeface="Arial"/>
              </a:rPr>
              <a:t>instance</a:t>
            </a:r>
            <a:r>
              <a:rPr sz="1800" spc="35" dirty="0">
                <a:cs typeface="Arial"/>
              </a:rPr>
              <a:t> </a:t>
            </a:r>
            <a:r>
              <a:rPr sz="1800" spc="90" dirty="0">
                <a:cs typeface="Arial"/>
              </a:rPr>
              <a:t>of</a:t>
            </a:r>
            <a:r>
              <a:rPr sz="1800" spc="35" dirty="0">
                <a:cs typeface="Arial"/>
              </a:rPr>
              <a:t> </a:t>
            </a:r>
            <a:r>
              <a:rPr sz="1800" spc="75" dirty="0">
                <a:cs typeface="Arial"/>
              </a:rPr>
              <a:t>the</a:t>
            </a:r>
            <a:r>
              <a:rPr sz="1800" spc="35" dirty="0">
                <a:cs typeface="Arial"/>
              </a:rPr>
              <a:t> </a:t>
            </a:r>
            <a:r>
              <a:rPr sz="1800" dirty="0">
                <a:cs typeface="Arial"/>
              </a:rPr>
              <a:t>variable</a:t>
            </a:r>
            <a:r>
              <a:rPr sz="1800" spc="40" dirty="0">
                <a:cs typeface="Arial"/>
              </a:rPr>
              <a:t> </a:t>
            </a:r>
            <a:r>
              <a:rPr sz="1800" spc="60" dirty="0">
                <a:cs typeface="Arial"/>
              </a:rPr>
              <a:t>and</a:t>
            </a:r>
            <a:r>
              <a:rPr sz="1800" spc="30" dirty="0">
                <a:cs typeface="Arial"/>
              </a:rPr>
              <a:t> </a:t>
            </a:r>
            <a:r>
              <a:rPr sz="1800" dirty="0">
                <a:cs typeface="Arial"/>
              </a:rPr>
              <a:t>set</a:t>
            </a:r>
            <a:r>
              <a:rPr sz="1800" spc="40" dirty="0">
                <a:cs typeface="Arial"/>
              </a:rPr>
              <a:t> </a:t>
            </a:r>
            <a:r>
              <a:rPr sz="1800" spc="90" dirty="0">
                <a:cs typeface="Arial"/>
              </a:rPr>
              <a:t>it</a:t>
            </a:r>
            <a:r>
              <a:rPr sz="1800" spc="35" dirty="0">
                <a:cs typeface="Arial"/>
              </a:rPr>
              <a:t> </a:t>
            </a:r>
            <a:r>
              <a:rPr sz="1800" spc="105" dirty="0">
                <a:cs typeface="Arial"/>
              </a:rPr>
              <a:t>to</a:t>
            </a:r>
            <a:r>
              <a:rPr sz="1800" spc="40" dirty="0">
                <a:cs typeface="Arial"/>
              </a:rPr>
              <a:t> </a:t>
            </a:r>
            <a:r>
              <a:rPr sz="1800" spc="75" dirty="0">
                <a:cs typeface="Arial"/>
              </a:rPr>
              <a:t>the</a:t>
            </a:r>
            <a:r>
              <a:rPr sz="1800" spc="40" dirty="0">
                <a:cs typeface="Arial"/>
              </a:rPr>
              <a:t> </a:t>
            </a:r>
            <a:r>
              <a:rPr sz="1800" spc="60" dirty="0">
                <a:cs typeface="Arial"/>
              </a:rPr>
              <a:t>new</a:t>
            </a:r>
            <a:r>
              <a:rPr sz="1800" spc="30" dirty="0">
                <a:cs typeface="Arial"/>
              </a:rPr>
              <a:t> </a:t>
            </a:r>
            <a:r>
              <a:rPr sz="1800" dirty="0">
                <a:cs typeface="Arial"/>
              </a:rPr>
              <a:t>value.</a:t>
            </a:r>
            <a:r>
              <a:rPr sz="1800" spc="40" dirty="0">
                <a:cs typeface="Arial"/>
              </a:rPr>
              <a:t> </a:t>
            </a:r>
            <a:r>
              <a:rPr sz="1800" spc="50" dirty="0">
                <a:cs typeface="Arial"/>
              </a:rPr>
              <a:t>If</a:t>
            </a:r>
            <a:r>
              <a:rPr sz="1800" spc="30" dirty="0">
                <a:cs typeface="Arial"/>
              </a:rPr>
              <a:t> </a:t>
            </a:r>
            <a:r>
              <a:rPr sz="1800" spc="75" dirty="0">
                <a:cs typeface="Arial"/>
              </a:rPr>
              <a:t>the</a:t>
            </a:r>
            <a:r>
              <a:rPr sz="1800" spc="40" dirty="0">
                <a:cs typeface="Arial"/>
              </a:rPr>
              <a:t> </a:t>
            </a:r>
            <a:r>
              <a:rPr sz="1800" dirty="0">
                <a:cs typeface="Arial"/>
              </a:rPr>
              <a:t>variable</a:t>
            </a:r>
            <a:r>
              <a:rPr sz="1800" spc="35" dirty="0">
                <a:cs typeface="Arial"/>
              </a:rPr>
              <a:t> </a:t>
            </a:r>
            <a:r>
              <a:rPr sz="1800" dirty="0">
                <a:cs typeface="Arial"/>
              </a:rPr>
              <a:t>is</a:t>
            </a:r>
            <a:r>
              <a:rPr sz="1800" spc="40" dirty="0">
                <a:cs typeface="Arial"/>
              </a:rPr>
              <a:t> </a:t>
            </a:r>
            <a:r>
              <a:rPr sz="1800" spc="-50" dirty="0">
                <a:cs typeface="Arial"/>
              </a:rPr>
              <a:t>a </a:t>
            </a:r>
            <a:r>
              <a:rPr sz="1800" dirty="0">
                <a:cs typeface="Arial"/>
              </a:rPr>
              <a:t>reference,</a:t>
            </a:r>
            <a:r>
              <a:rPr sz="1800" spc="65" dirty="0">
                <a:cs typeface="Arial"/>
              </a:rPr>
              <a:t> </a:t>
            </a:r>
            <a:r>
              <a:rPr sz="1800" dirty="0">
                <a:cs typeface="Arial"/>
              </a:rPr>
              <a:t>verify</a:t>
            </a:r>
            <a:r>
              <a:rPr sz="1800" spc="60" dirty="0">
                <a:cs typeface="Arial"/>
              </a:rPr>
              <a:t> </a:t>
            </a:r>
            <a:r>
              <a:rPr sz="1800" spc="70" dirty="0">
                <a:cs typeface="Arial"/>
              </a:rPr>
              <a:t>there</a:t>
            </a:r>
            <a:r>
              <a:rPr sz="1800" spc="65" dirty="0">
                <a:cs typeface="Arial"/>
              </a:rPr>
              <a:t> </a:t>
            </a:r>
            <a:r>
              <a:rPr sz="1800" dirty="0">
                <a:cs typeface="Arial"/>
              </a:rPr>
              <a:t>aren’t</a:t>
            </a:r>
            <a:r>
              <a:rPr sz="1800" spc="65" dirty="0">
                <a:cs typeface="Arial"/>
              </a:rPr>
              <a:t> </a:t>
            </a:r>
            <a:r>
              <a:rPr sz="1800" spc="85" dirty="0">
                <a:cs typeface="Arial"/>
              </a:rPr>
              <a:t>other</a:t>
            </a:r>
            <a:r>
              <a:rPr sz="1800" spc="65" dirty="0">
                <a:cs typeface="Arial"/>
              </a:rPr>
              <a:t> </a:t>
            </a:r>
            <a:r>
              <a:rPr sz="1800" dirty="0">
                <a:cs typeface="Arial"/>
              </a:rPr>
              <a:t>references</a:t>
            </a:r>
            <a:r>
              <a:rPr sz="1800" spc="70" dirty="0">
                <a:cs typeface="Arial"/>
              </a:rPr>
              <a:t> in</a:t>
            </a:r>
            <a:r>
              <a:rPr sz="1800" spc="60" dirty="0">
                <a:cs typeface="Arial"/>
              </a:rPr>
              <a:t> </a:t>
            </a:r>
            <a:r>
              <a:rPr sz="1800" spc="75" dirty="0">
                <a:cs typeface="Arial"/>
              </a:rPr>
              <a:t>the</a:t>
            </a:r>
            <a:r>
              <a:rPr sz="1800" spc="65" dirty="0">
                <a:cs typeface="Arial"/>
              </a:rPr>
              <a:t> </a:t>
            </a:r>
            <a:r>
              <a:rPr sz="1800" spc="-10" dirty="0">
                <a:cs typeface="Arial"/>
              </a:rPr>
              <a:t>class</a:t>
            </a:r>
            <a:r>
              <a:rPr sz="1800" spc="65" dirty="0">
                <a:cs typeface="Arial"/>
              </a:rPr>
              <a:t> </a:t>
            </a:r>
            <a:r>
              <a:rPr sz="1800" spc="105" dirty="0">
                <a:cs typeface="Arial"/>
              </a:rPr>
              <a:t>to</a:t>
            </a:r>
            <a:r>
              <a:rPr sz="1800" spc="65" dirty="0">
                <a:cs typeface="Arial"/>
              </a:rPr>
              <a:t> </a:t>
            </a:r>
            <a:r>
              <a:rPr sz="1800" spc="75" dirty="0">
                <a:cs typeface="Arial"/>
              </a:rPr>
              <a:t>the</a:t>
            </a:r>
            <a:r>
              <a:rPr sz="1800" spc="70" dirty="0">
                <a:cs typeface="Arial"/>
              </a:rPr>
              <a:t> </a:t>
            </a:r>
            <a:r>
              <a:rPr sz="1800" spc="50" dirty="0">
                <a:cs typeface="Arial"/>
              </a:rPr>
              <a:t>object</a:t>
            </a:r>
            <a:r>
              <a:rPr sz="1800" spc="65" dirty="0">
                <a:cs typeface="Arial"/>
              </a:rPr>
              <a:t> it points</a:t>
            </a:r>
            <a:r>
              <a:rPr sz="1800" spc="-20" dirty="0">
                <a:cs typeface="Arial"/>
              </a:rPr>
              <a:t> </a:t>
            </a:r>
            <a:r>
              <a:rPr sz="1800" spc="65" dirty="0">
                <a:cs typeface="Arial"/>
              </a:rPr>
              <a:t>to.</a:t>
            </a:r>
            <a:r>
              <a:rPr sz="1800" spc="-15" dirty="0">
                <a:cs typeface="Arial"/>
              </a:rPr>
              <a:t> </a:t>
            </a:r>
            <a:r>
              <a:rPr sz="1800" spc="50" dirty="0">
                <a:cs typeface="Arial"/>
              </a:rPr>
              <a:t>If</a:t>
            </a:r>
            <a:r>
              <a:rPr sz="1800" spc="-20" dirty="0">
                <a:cs typeface="Arial"/>
              </a:rPr>
              <a:t> </a:t>
            </a:r>
            <a:r>
              <a:rPr sz="1800" spc="70" dirty="0">
                <a:cs typeface="Arial"/>
              </a:rPr>
              <a:t>there</a:t>
            </a:r>
            <a:r>
              <a:rPr sz="1800" spc="-15" dirty="0">
                <a:cs typeface="Arial"/>
              </a:rPr>
              <a:t> </a:t>
            </a:r>
            <a:r>
              <a:rPr sz="1800" dirty="0">
                <a:cs typeface="Arial"/>
              </a:rPr>
              <a:t>are,</a:t>
            </a:r>
            <a:r>
              <a:rPr sz="1800" spc="470" dirty="0">
                <a:cs typeface="Arial"/>
              </a:rPr>
              <a:t> </a:t>
            </a:r>
            <a:r>
              <a:rPr sz="1800" spc="60" dirty="0">
                <a:cs typeface="Arial"/>
              </a:rPr>
              <a:t>additional</a:t>
            </a:r>
            <a:r>
              <a:rPr sz="1800" spc="-20" dirty="0">
                <a:cs typeface="Arial"/>
              </a:rPr>
              <a:t> </a:t>
            </a:r>
            <a:r>
              <a:rPr sz="1800" spc="80" dirty="0">
                <a:cs typeface="Arial"/>
              </a:rPr>
              <a:t>work</a:t>
            </a:r>
            <a:r>
              <a:rPr sz="1800" spc="-20" dirty="0">
                <a:cs typeface="Arial"/>
              </a:rPr>
              <a:t> </a:t>
            </a:r>
            <a:r>
              <a:rPr sz="1800" dirty="0">
                <a:cs typeface="Arial"/>
              </a:rPr>
              <a:t>can</a:t>
            </a:r>
            <a:r>
              <a:rPr sz="1800" spc="-20" dirty="0">
                <a:cs typeface="Arial"/>
              </a:rPr>
              <a:t> </a:t>
            </a:r>
            <a:r>
              <a:rPr sz="1800" dirty="0">
                <a:cs typeface="Arial"/>
              </a:rPr>
              <a:t>be</a:t>
            </a:r>
            <a:r>
              <a:rPr sz="1800" spc="-15" dirty="0">
                <a:cs typeface="Arial"/>
              </a:rPr>
              <a:t> </a:t>
            </a:r>
            <a:r>
              <a:rPr sz="1800" spc="65" dirty="0">
                <a:cs typeface="Arial"/>
              </a:rPr>
              <a:t>done</a:t>
            </a:r>
            <a:r>
              <a:rPr sz="1800" spc="-15" dirty="0">
                <a:cs typeface="Arial"/>
              </a:rPr>
              <a:t> </a:t>
            </a:r>
            <a:r>
              <a:rPr sz="1800" spc="70" dirty="0">
                <a:cs typeface="Arial"/>
              </a:rPr>
              <a:t>in</a:t>
            </a:r>
            <a:r>
              <a:rPr sz="1800" spc="-20" dirty="0">
                <a:cs typeface="Arial"/>
              </a:rPr>
              <a:t> </a:t>
            </a:r>
            <a:r>
              <a:rPr sz="1800" spc="75" dirty="0">
                <a:cs typeface="Arial"/>
              </a:rPr>
              <a:t>the</a:t>
            </a:r>
            <a:r>
              <a:rPr sz="1800" spc="-15" dirty="0">
                <a:cs typeface="Arial"/>
              </a:rPr>
              <a:t> </a:t>
            </a:r>
            <a:r>
              <a:rPr sz="1800" spc="-10" dirty="0">
                <a:cs typeface="Arial"/>
              </a:rPr>
              <a:t>superceding</a:t>
            </a:r>
            <a:r>
              <a:rPr sz="1800" spc="500" dirty="0">
                <a:cs typeface="Arial"/>
              </a:rPr>
              <a:t> </a:t>
            </a:r>
            <a:r>
              <a:rPr sz="1800" spc="90" dirty="0">
                <a:cs typeface="Arial"/>
              </a:rPr>
              <a:t>method</a:t>
            </a:r>
            <a:r>
              <a:rPr sz="1800" spc="15" dirty="0">
                <a:cs typeface="Arial"/>
              </a:rPr>
              <a:t> </a:t>
            </a:r>
            <a:r>
              <a:rPr sz="1800" spc="105" dirty="0">
                <a:cs typeface="Arial"/>
              </a:rPr>
              <a:t>to</a:t>
            </a:r>
            <a:r>
              <a:rPr sz="1800" spc="25" dirty="0">
                <a:cs typeface="Arial"/>
              </a:rPr>
              <a:t> </a:t>
            </a:r>
            <a:r>
              <a:rPr sz="1800" dirty="0">
                <a:cs typeface="Arial"/>
              </a:rPr>
              <a:t>make</a:t>
            </a:r>
            <a:r>
              <a:rPr sz="1800" spc="25" dirty="0">
                <a:cs typeface="Arial"/>
              </a:rPr>
              <a:t> </a:t>
            </a:r>
            <a:r>
              <a:rPr sz="1800" dirty="0">
                <a:cs typeface="Arial"/>
              </a:rPr>
              <a:t>sure</a:t>
            </a:r>
            <a:r>
              <a:rPr sz="1800" spc="25" dirty="0">
                <a:cs typeface="Arial"/>
              </a:rPr>
              <a:t> </a:t>
            </a:r>
            <a:r>
              <a:rPr sz="1800" spc="90" dirty="0">
                <a:cs typeface="Arial"/>
              </a:rPr>
              <a:t>that</a:t>
            </a:r>
            <a:r>
              <a:rPr sz="1800" spc="25" dirty="0">
                <a:cs typeface="Arial"/>
              </a:rPr>
              <a:t> </a:t>
            </a:r>
            <a:r>
              <a:rPr sz="1800" dirty="0">
                <a:cs typeface="Arial"/>
              </a:rPr>
              <a:t>replacing</a:t>
            </a:r>
            <a:r>
              <a:rPr sz="1800" spc="20" dirty="0">
                <a:cs typeface="Arial"/>
              </a:rPr>
              <a:t> </a:t>
            </a:r>
            <a:r>
              <a:rPr sz="1800" spc="75" dirty="0">
                <a:cs typeface="Arial"/>
              </a:rPr>
              <a:t>the</a:t>
            </a:r>
            <a:r>
              <a:rPr sz="1800" spc="25" dirty="0">
                <a:cs typeface="Arial"/>
              </a:rPr>
              <a:t> </a:t>
            </a:r>
            <a:r>
              <a:rPr sz="1800" spc="50" dirty="0">
                <a:cs typeface="Arial"/>
              </a:rPr>
              <a:t>object</a:t>
            </a:r>
            <a:r>
              <a:rPr sz="1800" spc="25" dirty="0">
                <a:cs typeface="Arial"/>
              </a:rPr>
              <a:t> </a:t>
            </a:r>
            <a:r>
              <a:rPr sz="1800" dirty="0">
                <a:cs typeface="Arial"/>
              </a:rPr>
              <a:t>is</a:t>
            </a:r>
            <a:r>
              <a:rPr sz="1800" spc="25" dirty="0">
                <a:cs typeface="Arial"/>
              </a:rPr>
              <a:t> </a:t>
            </a:r>
            <a:r>
              <a:rPr sz="1800" dirty="0">
                <a:cs typeface="Arial"/>
              </a:rPr>
              <a:t>safe</a:t>
            </a:r>
            <a:r>
              <a:rPr sz="1800" spc="25" dirty="0">
                <a:cs typeface="Arial"/>
              </a:rPr>
              <a:t> </a:t>
            </a:r>
            <a:r>
              <a:rPr sz="1800" spc="60" dirty="0">
                <a:cs typeface="Arial"/>
              </a:rPr>
              <a:t>and</a:t>
            </a:r>
            <a:r>
              <a:rPr sz="1800" spc="20" dirty="0">
                <a:cs typeface="Arial"/>
              </a:rPr>
              <a:t> </a:t>
            </a:r>
            <a:r>
              <a:rPr sz="1800" dirty="0">
                <a:cs typeface="Arial"/>
              </a:rPr>
              <a:t>has</a:t>
            </a:r>
            <a:r>
              <a:rPr sz="1800" spc="25" dirty="0">
                <a:cs typeface="Arial"/>
              </a:rPr>
              <a:t> </a:t>
            </a:r>
            <a:r>
              <a:rPr sz="1800" spc="75" dirty="0">
                <a:cs typeface="Arial"/>
              </a:rPr>
              <a:t>the</a:t>
            </a:r>
            <a:r>
              <a:rPr sz="1800" spc="25" dirty="0">
                <a:cs typeface="Arial"/>
              </a:rPr>
              <a:t> </a:t>
            </a:r>
            <a:r>
              <a:rPr sz="1800" spc="75" dirty="0">
                <a:cs typeface="Arial"/>
              </a:rPr>
              <a:t>right</a:t>
            </a:r>
            <a:r>
              <a:rPr sz="1800" spc="25" dirty="0">
                <a:cs typeface="Arial"/>
              </a:rPr>
              <a:t> </a:t>
            </a:r>
            <a:r>
              <a:rPr sz="1800" spc="-10" dirty="0">
                <a:cs typeface="Arial"/>
              </a:rPr>
              <a:t>effect.</a:t>
            </a:r>
            <a:endParaRPr sz="1800" dirty="0">
              <a:cs typeface="Arial"/>
            </a:endParaRPr>
          </a:p>
        </p:txBody>
      </p:sp>
      <p:sp>
        <p:nvSpPr>
          <p:cNvPr id="5" name="TextBox 4">
            <a:extLst>
              <a:ext uri="{FF2B5EF4-FFF2-40B4-BE49-F238E27FC236}">
                <a16:creationId xmlns:a16="http://schemas.microsoft.com/office/drawing/2014/main" id="{C3216D64-5DFE-4EBA-BB1C-EB9F481E1B56}"/>
              </a:ext>
            </a:extLst>
          </p:cNvPr>
          <p:cNvSpPr txBox="1"/>
          <p:nvPr/>
        </p:nvSpPr>
        <p:spPr>
          <a:xfrm>
            <a:off x="685800" y="75733"/>
            <a:ext cx="61722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Supersede Instance Variable</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idx="1"/>
          </p:nvPr>
        </p:nvSpPr>
        <p:spPr>
          <a:xfrm>
            <a:off x="533400" y="1309194"/>
            <a:ext cx="7334387" cy="2525111"/>
          </a:xfrm>
          <a:prstGeom prst="rect">
            <a:avLst/>
          </a:prstGeom>
        </p:spPr>
        <p:txBody>
          <a:bodyPr vert="horz" wrap="square" lIns="0" tIns="12700" rIns="0" bIns="0" rtlCol="0">
            <a:spAutoFit/>
          </a:bodyPr>
          <a:lstStyle/>
          <a:p>
            <a:pPr marR="5080">
              <a:lnSpc>
                <a:spcPct val="114599"/>
              </a:lnSpc>
              <a:spcBef>
                <a:spcPts val="100"/>
              </a:spcBef>
            </a:pPr>
            <a:r>
              <a:rPr sz="2400" dirty="0"/>
              <a:t>Template</a:t>
            </a:r>
            <a:r>
              <a:rPr sz="2400" spc="85" dirty="0"/>
              <a:t> </a:t>
            </a:r>
            <a:r>
              <a:rPr sz="2400" dirty="0"/>
              <a:t>Redefinition</a:t>
            </a:r>
            <a:r>
              <a:rPr sz="2400" spc="80" dirty="0"/>
              <a:t> </a:t>
            </a:r>
            <a:r>
              <a:rPr sz="2400" spc="70" dirty="0"/>
              <a:t>in</a:t>
            </a:r>
            <a:r>
              <a:rPr sz="2400" spc="75" dirty="0"/>
              <a:t> </a:t>
            </a:r>
            <a:r>
              <a:rPr sz="2400" spc="-90" dirty="0"/>
              <a:t>C++</a:t>
            </a:r>
            <a:r>
              <a:rPr sz="2400" spc="80" dirty="0"/>
              <a:t> </a:t>
            </a:r>
            <a:r>
              <a:rPr sz="2400" dirty="0"/>
              <a:t>has</a:t>
            </a:r>
            <a:r>
              <a:rPr sz="2400" spc="85" dirty="0"/>
              <a:t> </a:t>
            </a:r>
            <a:r>
              <a:rPr sz="2400" spc="55" dirty="0"/>
              <a:t>one</a:t>
            </a:r>
            <a:r>
              <a:rPr sz="2400" spc="90" dirty="0"/>
              <a:t> </a:t>
            </a:r>
            <a:r>
              <a:rPr sz="2400" spc="80" dirty="0"/>
              <a:t>primary</a:t>
            </a:r>
            <a:r>
              <a:rPr sz="2400" spc="75" dirty="0"/>
              <a:t> </a:t>
            </a:r>
            <a:r>
              <a:rPr sz="2400" dirty="0"/>
              <a:t>disadvantage.</a:t>
            </a:r>
            <a:r>
              <a:rPr sz="2400" spc="90" dirty="0"/>
              <a:t> </a:t>
            </a:r>
            <a:r>
              <a:rPr sz="2400" dirty="0"/>
              <a:t>Code</a:t>
            </a:r>
            <a:r>
              <a:rPr sz="2400" spc="85" dirty="0"/>
              <a:t> </a:t>
            </a:r>
            <a:r>
              <a:rPr sz="2400" spc="90" dirty="0"/>
              <a:t>that</a:t>
            </a:r>
            <a:r>
              <a:rPr sz="2400" spc="85" dirty="0"/>
              <a:t> </a:t>
            </a:r>
            <a:r>
              <a:rPr sz="2400" dirty="0"/>
              <a:t>was</a:t>
            </a:r>
            <a:r>
              <a:rPr sz="2400" spc="85" dirty="0"/>
              <a:t> </a:t>
            </a:r>
            <a:r>
              <a:rPr sz="2400" spc="45" dirty="0"/>
              <a:t>in </a:t>
            </a:r>
            <a:r>
              <a:rPr sz="2400" spc="75" dirty="0"/>
              <a:t>implementation</a:t>
            </a:r>
            <a:r>
              <a:rPr sz="2400" spc="30" dirty="0"/>
              <a:t> </a:t>
            </a:r>
            <a:r>
              <a:rPr sz="2400" dirty="0"/>
              <a:t>files</a:t>
            </a:r>
            <a:r>
              <a:rPr sz="2400" spc="35" dirty="0"/>
              <a:t> </a:t>
            </a:r>
            <a:r>
              <a:rPr sz="2400" dirty="0"/>
              <a:t>moves</a:t>
            </a:r>
            <a:r>
              <a:rPr sz="2400" spc="40" dirty="0"/>
              <a:t> </a:t>
            </a:r>
            <a:r>
              <a:rPr sz="2400" spc="105" dirty="0"/>
              <a:t>to</a:t>
            </a:r>
            <a:r>
              <a:rPr sz="2400" spc="35" dirty="0"/>
              <a:t> </a:t>
            </a:r>
            <a:r>
              <a:rPr sz="2400" dirty="0"/>
              <a:t>headers</a:t>
            </a:r>
            <a:r>
              <a:rPr sz="2400" spc="40" dirty="0"/>
              <a:t> </a:t>
            </a:r>
            <a:r>
              <a:rPr sz="2400" spc="65" dirty="0"/>
              <a:t>when</a:t>
            </a:r>
            <a:r>
              <a:rPr sz="2400" spc="30" dirty="0"/>
              <a:t> </a:t>
            </a:r>
            <a:r>
              <a:rPr sz="2400" spc="55" dirty="0"/>
              <a:t>you</a:t>
            </a:r>
            <a:r>
              <a:rPr sz="2400" spc="30" dirty="0"/>
              <a:t> </a:t>
            </a:r>
            <a:r>
              <a:rPr sz="2400" spc="50" dirty="0"/>
              <a:t>templatize</a:t>
            </a:r>
            <a:r>
              <a:rPr sz="2400" spc="40" dirty="0"/>
              <a:t> </a:t>
            </a:r>
            <a:r>
              <a:rPr sz="2400" spc="50" dirty="0"/>
              <a:t>it.</a:t>
            </a:r>
            <a:r>
              <a:rPr sz="2400" spc="35" dirty="0"/>
              <a:t> </a:t>
            </a:r>
            <a:r>
              <a:rPr sz="2400" dirty="0"/>
              <a:t>This</a:t>
            </a:r>
            <a:r>
              <a:rPr sz="2400" spc="40" dirty="0"/>
              <a:t> </a:t>
            </a:r>
            <a:r>
              <a:rPr sz="2400" spc="-25" dirty="0"/>
              <a:t>can </a:t>
            </a:r>
            <a:r>
              <a:rPr sz="2400" dirty="0"/>
              <a:t>increase</a:t>
            </a:r>
            <a:r>
              <a:rPr sz="2400" spc="50" dirty="0"/>
              <a:t> </a:t>
            </a:r>
            <a:r>
              <a:rPr sz="2400" spc="75" dirty="0"/>
              <a:t>the</a:t>
            </a:r>
            <a:r>
              <a:rPr sz="2400" spc="50" dirty="0"/>
              <a:t> </a:t>
            </a:r>
            <a:r>
              <a:rPr sz="2400" dirty="0"/>
              <a:t>dependencies</a:t>
            </a:r>
            <a:r>
              <a:rPr sz="2400" spc="55" dirty="0"/>
              <a:t> </a:t>
            </a:r>
            <a:r>
              <a:rPr sz="2400" spc="70" dirty="0"/>
              <a:t>in</a:t>
            </a:r>
            <a:r>
              <a:rPr sz="2400" spc="45" dirty="0"/>
              <a:t> </a:t>
            </a:r>
            <a:r>
              <a:rPr sz="2400" dirty="0"/>
              <a:t>systems.</a:t>
            </a:r>
            <a:r>
              <a:rPr sz="2400" spc="50" dirty="0"/>
              <a:t> </a:t>
            </a:r>
            <a:r>
              <a:rPr sz="2400" dirty="0"/>
              <a:t>Users</a:t>
            </a:r>
            <a:r>
              <a:rPr sz="2400" spc="55" dirty="0"/>
              <a:t> </a:t>
            </a:r>
            <a:r>
              <a:rPr sz="2400" spc="90" dirty="0"/>
              <a:t>of</a:t>
            </a:r>
            <a:r>
              <a:rPr sz="2400" spc="45" dirty="0"/>
              <a:t> </a:t>
            </a:r>
            <a:r>
              <a:rPr sz="2400" spc="75" dirty="0"/>
              <a:t>the</a:t>
            </a:r>
            <a:r>
              <a:rPr sz="2400" spc="55" dirty="0"/>
              <a:t> </a:t>
            </a:r>
            <a:r>
              <a:rPr sz="2400" spc="65" dirty="0"/>
              <a:t>template</a:t>
            </a:r>
            <a:r>
              <a:rPr sz="2400" spc="50" dirty="0"/>
              <a:t> </a:t>
            </a:r>
            <a:r>
              <a:rPr sz="2400" spc="80" dirty="0"/>
              <a:t>then</a:t>
            </a:r>
            <a:r>
              <a:rPr sz="2400" spc="45" dirty="0"/>
              <a:t> </a:t>
            </a:r>
            <a:r>
              <a:rPr sz="2400" dirty="0"/>
              <a:t>are</a:t>
            </a:r>
            <a:r>
              <a:rPr sz="2400" spc="55" dirty="0"/>
              <a:t> </a:t>
            </a:r>
            <a:r>
              <a:rPr sz="2400" spc="50" dirty="0"/>
              <a:t>forced </a:t>
            </a:r>
            <a:r>
              <a:rPr sz="2400" spc="105" dirty="0"/>
              <a:t>to</a:t>
            </a:r>
            <a:r>
              <a:rPr sz="2400" spc="-5" dirty="0"/>
              <a:t> </a:t>
            </a:r>
            <a:r>
              <a:rPr sz="2400" spc="55" dirty="0"/>
              <a:t>recompile</a:t>
            </a:r>
            <a:r>
              <a:rPr sz="2400" spc="-5" dirty="0"/>
              <a:t> </a:t>
            </a:r>
            <a:r>
              <a:rPr sz="2400" spc="45" dirty="0"/>
              <a:t>whenever</a:t>
            </a:r>
            <a:r>
              <a:rPr sz="2400" spc="-5" dirty="0"/>
              <a:t> </a:t>
            </a:r>
            <a:r>
              <a:rPr sz="2400" spc="75" dirty="0"/>
              <a:t>the</a:t>
            </a:r>
            <a:r>
              <a:rPr sz="2400" spc="-5" dirty="0"/>
              <a:t> </a:t>
            </a:r>
            <a:r>
              <a:rPr sz="2400" spc="65" dirty="0"/>
              <a:t>template</a:t>
            </a:r>
            <a:r>
              <a:rPr sz="2400" spc="-5" dirty="0"/>
              <a:t> </a:t>
            </a:r>
            <a:r>
              <a:rPr sz="2400" dirty="0"/>
              <a:t>code is</a:t>
            </a:r>
            <a:r>
              <a:rPr sz="2400" spc="-5" dirty="0"/>
              <a:t> </a:t>
            </a:r>
            <a:r>
              <a:rPr sz="2400" spc="-10" dirty="0"/>
              <a:t>changed.</a:t>
            </a:r>
          </a:p>
        </p:txBody>
      </p:sp>
      <p:sp>
        <p:nvSpPr>
          <p:cNvPr id="5" name="TextBox 4">
            <a:extLst>
              <a:ext uri="{FF2B5EF4-FFF2-40B4-BE49-F238E27FC236}">
                <a16:creationId xmlns:a16="http://schemas.microsoft.com/office/drawing/2014/main" id="{2794FDE3-E928-4856-B121-91239A96E9BE}"/>
              </a:ext>
            </a:extLst>
          </p:cNvPr>
          <p:cNvSpPr txBox="1"/>
          <p:nvPr/>
        </p:nvSpPr>
        <p:spPr>
          <a:xfrm>
            <a:off x="850811" y="1333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Template Redefinition </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4800" y="816631"/>
            <a:ext cx="8223250" cy="3421899"/>
          </a:xfrm>
          <a:prstGeom prst="rect">
            <a:avLst/>
          </a:prstGeom>
        </p:spPr>
        <p:txBody>
          <a:bodyPr vert="horz" wrap="square" lIns="0" tIns="12700" rIns="0" bIns="0" rtlCol="0">
            <a:spAutoFit/>
          </a:bodyPr>
          <a:lstStyle/>
          <a:p>
            <a:pPr marL="12700" marR="346075">
              <a:lnSpc>
                <a:spcPct val="114599"/>
              </a:lnSpc>
              <a:spcBef>
                <a:spcPts val="100"/>
              </a:spcBef>
            </a:pPr>
            <a:r>
              <a:rPr sz="1800" dirty="0">
                <a:cs typeface="Arial"/>
              </a:rPr>
              <a:t>Here</a:t>
            </a:r>
            <a:r>
              <a:rPr sz="1800" spc="40" dirty="0">
                <a:cs typeface="Arial"/>
              </a:rPr>
              <a:t> </a:t>
            </a:r>
            <a:r>
              <a:rPr sz="1800" dirty="0">
                <a:cs typeface="Arial"/>
              </a:rPr>
              <a:t>is</a:t>
            </a:r>
            <a:r>
              <a:rPr sz="1800" spc="45" dirty="0">
                <a:cs typeface="Arial"/>
              </a:rPr>
              <a:t> </a:t>
            </a:r>
            <a:r>
              <a:rPr sz="1800" dirty="0">
                <a:cs typeface="Arial"/>
              </a:rPr>
              <a:t>a</a:t>
            </a:r>
            <a:r>
              <a:rPr sz="1800" spc="45" dirty="0">
                <a:cs typeface="Arial"/>
              </a:rPr>
              <a:t> </a:t>
            </a:r>
            <a:r>
              <a:rPr sz="1800" spc="55" dirty="0">
                <a:cs typeface="Arial"/>
              </a:rPr>
              <a:t>description</a:t>
            </a:r>
            <a:r>
              <a:rPr sz="1800" spc="40" dirty="0">
                <a:cs typeface="Arial"/>
              </a:rPr>
              <a:t> </a:t>
            </a:r>
            <a:r>
              <a:rPr sz="1800" spc="90" dirty="0">
                <a:cs typeface="Arial"/>
              </a:rPr>
              <a:t>of</a:t>
            </a:r>
            <a:r>
              <a:rPr sz="1800" spc="40" dirty="0">
                <a:cs typeface="Arial"/>
              </a:rPr>
              <a:t> </a:t>
            </a:r>
            <a:r>
              <a:rPr sz="1800" spc="85" dirty="0">
                <a:cs typeface="Arial"/>
              </a:rPr>
              <a:t>how</a:t>
            </a:r>
            <a:r>
              <a:rPr sz="1800" spc="40" dirty="0">
                <a:cs typeface="Arial"/>
              </a:rPr>
              <a:t> </a:t>
            </a:r>
            <a:r>
              <a:rPr sz="1800" spc="105" dirty="0">
                <a:cs typeface="Arial"/>
              </a:rPr>
              <a:t>to</a:t>
            </a:r>
            <a:r>
              <a:rPr sz="1800" spc="45" dirty="0">
                <a:cs typeface="Arial"/>
              </a:rPr>
              <a:t> </a:t>
            </a:r>
            <a:r>
              <a:rPr sz="1800" spc="85" dirty="0">
                <a:cs typeface="Arial"/>
              </a:rPr>
              <a:t>do</a:t>
            </a:r>
            <a:r>
              <a:rPr sz="1800" spc="45" dirty="0">
                <a:cs typeface="Arial"/>
              </a:rPr>
              <a:t> </a:t>
            </a:r>
            <a:r>
              <a:rPr sz="1800" dirty="0">
                <a:cs typeface="Arial"/>
              </a:rPr>
              <a:t>Template</a:t>
            </a:r>
            <a:r>
              <a:rPr sz="1800" spc="45" dirty="0">
                <a:cs typeface="Arial"/>
              </a:rPr>
              <a:t> </a:t>
            </a:r>
            <a:r>
              <a:rPr sz="1800" dirty="0">
                <a:cs typeface="Arial"/>
              </a:rPr>
              <a:t>Redefinition</a:t>
            </a:r>
            <a:r>
              <a:rPr sz="1800" spc="35" dirty="0">
                <a:cs typeface="Arial"/>
              </a:rPr>
              <a:t> </a:t>
            </a:r>
            <a:r>
              <a:rPr sz="1800" spc="70" dirty="0">
                <a:cs typeface="Arial"/>
              </a:rPr>
              <a:t>in</a:t>
            </a:r>
            <a:r>
              <a:rPr sz="1800" spc="40" dirty="0">
                <a:cs typeface="Arial"/>
              </a:rPr>
              <a:t> </a:t>
            </a:r>
            <a:r>
              <a:rPr sz="1800" spc="-65" dirty="0">
                <a:cs typeface="Arial"/>
              </a:rPr>
              <a:t>C++.</a:t>
            </a:r>
            <a:r>
              <a:rPr sz="1800" spc="45" dirty="0">
                <a:cs typeface="Arial"/>
              </a:rPr>
              <a:t> </a:t>
            </a:r>
            <a:r>
              <a:rPr sz="1800" dirty="0">
                <a:cs typeface="Arial"/>
              </a:rPr>
              <a:t>The</a:t>
            </a:r>
            <a:r>
              <a:rPr sz="1800" spc="45" dirty="0">
                <a:cs typeface="Arial"/>
              </a:rPr>
              <a:t> </a:t>
            </a:r>
            <a:r>
              <a:rPr sz="1800" spc="-10" dirty="0">
                <a:cs typeface="Arial"/>
              </a:rPr>
              <a:t>steps </a:t>
            </a:r>
            <a:r>
              <a:rPr sz="1800" spc="80" dirty="0">
                <a:cs typeface="Arial"/>
              </a:rPr>
              <a:t>might</a:t>
            </a:r>
            <a:r>
              <a:rPr sz="1800" dirty="0">
                <a:cs typeface="Arial"/>
              </a:rPr>
              <a:t> be</a:t>
            </a:r>
            <a:r>
              <a:rPr sz="1800" spc="5" dirty="0">
                <a:cs typeface="Arial"/>
              </a:rPr>
              <a:t> </a:t>
            </a:r>
            <a:r>
              <a:rPr sz="1800" spc="75" dirty="0">
                <a:cs typeface="Arial"/>
              </a:rPr>
              <a:t>different</a:t>
            </a:r>
            <a:r>
              <a:rPr sz="1800" spc="5" dirty="0">
                <a:cs typeface="Arial"/>
              </a:rPr>
              <a:t> </a:t>
            </a:r>
            <a:r>
              <a:rPr sz="1800" spc="70" dirty="0">
                <a:cs typeface="Arial"/>
              </a:rPr>
              <a:t>in</a:t>
            </a:r>
            <a:r>
              <a:rPr sz="1800" dirty="0">
                <a:cs typeface="Arial"/>
              </a:rPr>
              <a:t> </a:t>
            </a:r>
            <a:r>
              <a:rPr sz="1800" spc="85" dirty="0">
                <a:cs typeface="Arial"/>
              </a:rPr>
              <a:t>other</a:t>
            </a:r>
            <a:r>
              <a:rPr sz="1800" dirty="0">
                <a:cs typeface="Arial"/>
              </a:rPr>
              <a:t> languages</a:t>
            </a:r>
            <a:r>
              <a:rPr sz="1800" spc="5" dirty="0">
                <a:cs typeface="Arial"/>
              </a:rPr>
              <a:t> </a:t>
            </a:r>
            <a:r>
              <a:rPr sz="1800" spc="90" dirty="0">
                <a:cs typeface="Arial"/>
              </a:rPr>
              <a:t>that</a:t>
            </a:r>
            <a:r>
              <a:rPr sz="1800" spc="5" dirty="0">
                <a:cs typeface="Arial"/>
              </a:rPr>
              <a:t> </a:t>
            </a:r>
            <a:r>
              <a:rPr sz="1800" spc="80" dirty="0">
                <a:cs typeface="Arial"/>
              </a:rPr>
              <a:t>support</a:t>
            </a:r>
            <a:r>
              <a:rPr sz="1800" spc="5" dirty="0">
                <a:cs typeface="Arial"/>
              </a:rPr>
              <a:t> </a:t>
            </a:r>
            <a:r>
              <a:rPr sz="1800" dirty="0">
                <a:cs typeface="Arial"/>
              </a:rPr>
              <a:t>generics,</a:t>
            </a:r>
            <a:r>
              <a:rPr sz="1800" spc="5" dirty="0">
                <a:cs typeface="Arial"/>
              </a:rPr>
              <a:t> </a:t>
            </a:r>
            <a:r>
              <a:rPr sz="1800" spc="105" dirty="0">
                <a:cs typeface="Arial"/>
              </a:rPr>
              <a:t>but</a:t>
            </a:r>
            <a:r>
              <a:rPr sz="1800" dirty="0">
                <a:cs typeface="Arial"/>
              </a:rPr>
              <a:t> </a:t>
            </a:r>
            <a:r>
              <a:rPr sz="1800" spc="35" dirty="0">
                <a:cs typeface="Arial"/>
              </a:rPr>
              <a:t>this </a:t>
            </a:r>
            <a:r>
              <a:rPr sz="1800" spc="55" dirty="0">
                <a:cs typeface="Arial"/>
              </a:rPr>
              <a:t>description</a:t>
            </a:r>
            <a:r>
              <a:rPr sz="1800" spc="-40" dirty="0">
                <a:cs typeface="Arial"/>
              </a:rPr>
              <a:t> </a:t>
            </a:r>
            <a:r>
              <a:rPr sz="1800" dirty="0">
                <a:cs typeface="Arial"/>
              </a:rPr>
              <a:t>gives</a:t>
            </a:r>
            <a:r>
              <a:rPr sz="1800" spc="-35" dirty="0">
                <a:cs typeface="Arial"/>
              </a:rPr>
              <a:t> </a:t>
            </a:r>
            <a:r>
              <a:rPr sz="1800" dirty="0">
                <a:cs typeface="Arial"/>
              </a:rPr>
              <a:t>a</a:t>
            </a:r>
            <a:r>
              <a:rPr sz="1800" spc="-35" dirty="0">
                <a:cs typeface="Arial"/>
              </a:rPr>
              <a:t> </a:t>
            </a:r>
            <a:r>
              <a:rPr sz="1800" spc="55" dirty="0">
                <a:cs typeface="Arial"/>
              </a:rPr>
              <a:t>flavor</a:t>
            </a:r>
            <a:r>
              <a:rPr sz="1800" spc="-35" dirty="0">
                <a:cs typeface="Arial"/>
              </a:rPr>
              <a:t> </a:t>
            </a:r>
            <a:r>
              <a:rPr sz="1800" spc="90" dirty="0">
                <a:cs typeface="Arial"/>
              </a:rPr>
              <a:t>of</a:t>
            </a:r>
            <a:r>
              <a:rPr sz="1800" spc="-40" dirty="0">
                <a:cs typeface="Arial"/>
              </a:rPr>
              <a:t> </a:t>
            </a:r>
            <a:r>
              <a:rPr sz="1800" spc="75" dirty="0">
                <a:cs typeface="Arial"/>
              </a:rPr>
              <a:t>the</a:t>
            </a:r>
            <a:r>
              <a:rPr sz="1800" spc="-30" dirty="0">
                <a:cs typeface="Arial"/>
              </a:rPr>
              <a:t> </a:t>
            </a:r>
            <a:r>
              <a:rPr sz="1800" spc="-10" dirty="0">
                <a:cs typeface="Arial"/>
              </a:rPr>
              <a:t>technique:</a:t>
            </a:r>
            <a:endParaRPr sz="1800" dirty="0">
              <a:cs typeface="Arial"/>
            </a:endParaRPr>
          </a:p>
          <a:p>
            <a:pPr marL="469900" indent="-420370">
              <a:lnSpc>
                <a:spcPct val="100000"/>
              </a:lnSpc>
              <a:spcBef>
                <a:spcPts val="1890"/>
              </a:spcBef>
              <a:buAutoNum type="arabicPeriod"/>
              <a:tabLst>
                <a:tab pos="469265" algn="l"/>
                <a:tab pos="469900" algn="l"/>
              </a:tabLst>
            </a:pPr>
            <a:r>
              <a:rPr sz="1600" spc="55" dirty="0">
                <a:cs typeface="Arial"/>
              </a:rPr>
              <a:t>Identify</a:t>
            </a:r>
            <a:r>
              <a:rPr sz="1600" spc="30" dirty="0">
                <a:cs typeface="Arial"/>
              </a:rPr>
              <a:t> </a:t>
            </a:r>
            <a:r>
              <a:rPr sz="1600" spc="75" dirty="0">
                <a:cs typeface="Arial"/>
              </a:rPr>
              <a:t>the</a:t>
            </a:r>
            <a:r>
              <a:rPr sz="1600" spc="35" dirty="0">
                <a:cs typeface="Arial"/>
              </a:rPr>
              <a:t> </a:t>
            </a:r>
            <a:r>
              <a:rPr sz="1600" dirty="0">
                <a:cs typeface="Arial"/>
              </a:rPr>
              <a:t>features</a:t>
            </a:r>
            <a:r>
              <a:rPr sz="1600" spc="40" dirty="0">
                <a:cs typeface="Arial"/>
              </a:rPr>
              <a:t> </a:t>
            </a:r>
            <a:r>
              <a:rPr sz="1600" spc="105" dirty="0">
                <a:cs typeface="Arial"/>
              </a:rPr>
              <a:t>to</a:t>
            </a:r>
            <a:r>
              <a:rPr sz="1600" spc="35" dirty="0">
                <a:cs typeface="Arial"/>
              </a:rPr>
              <a:t> </a:t>
            </a:r>
            <a:r>
              <a:rPr sz="1600" dirty="0">
                <a:cs typeface="Arial"/>
              </a:rPr>
              <a:t>replace</a:t>
            </a:r>
            <a:r>
              <a:rPr sz="1600" spc="40" dirty="0">
                <a:cs typeface="Arial"/>
              </a:rPr>
              <a:t> </a:t>
            </a:r>
            <a:r>
              <a:rPr sz="1600" spc="70" dirty="0">
                <a:cs typeface="Arial"/>
              </a:rPr>
              <a:t>in</a:t>
            </a:r>
            <a:r>
              <a:rPr sz="1600" spc="30" dirty="0">
                <a:cs typeface="Arial"/>
              </a:rPr>
              <a:t> </a:t>
            </a:r>
            <a:r>
              <a:rPr sz="1600" spc="75" dirty="0">
                <a:cs typeface="Arial"/>
              </a:rPr>
              <a:t>the</a:t>
            </a:r>
            <a:r>
              <a:rPr sz="1600" spc="35" dirty="0">
                <a:cs typeface="Arial"/>
              </a:rPr>
              <a:t> </a:t>
            </a:r>
            <a:r>
              <a:rPr sz="1600" spc="-10" dirty="0">
                <a:cs typeface="Arial"/>
              </a:rPr>
              <a:t>class</a:t>
            </a:r>
            <a:r>
              <a:rPr sz="1600" spc="40" dirty="0">
                <a:cs typeface="Arial"/>
              </a:rPr>
              <a:t> </a:t>
            </a:r>
            <a:r>
              <a:rPr sz="1600" spc="55" dirty="0">
                <a:cs typeface="Arial"/>
              </a:rPr>
              <a:t>you</a:t>
            </a:r>
            <a:r>
              <a:rPr sz="1600" spc="30" dirty="0">
                <a:cs typeface="Arial"/>
              </a:rPr>
              <a:t> </a:t>
            </a:r>
            <a:r>
              <a:rPr sz="1600" dirty="0">
                <a:cs typeface="Arial"/>
              </a:rPr>
              <a:t>need</a:t>
            </a:r>
            <a:r>
              <a:rPr sz="1600" spc="30" dirty="0">
                <a:cs typeface="Arial"/>
              </a:rPr>
              <a:t> </a:t>
            </a:r>
            <a:r>
              <a:rPr sz="1600" spc="105" dirty="0">
                <a:cs typeface="Arial"/>
              </a:rPr>
              <a:t>to</a:t>
            </a:r>
            <a:r>
              <a:rPr sz="1600" spc="40" dirty="0">
                <a:cs typeface="Arial"/>
              </a:rPr>
              <a:t> </a:t>
            </a:r>
            <a:r>
              <a:rPr sz="1600" spc="-10" dirty="0">
                <a:cs typeface="Arial"/>
              </a:rPr>
              <a:t>test.</a:t>
            </a:r>
            <a:endParaRPr sz="1600" dirty="0">
              <a:cs typeface="Arial"/>
            </a:endParaRPr>
          </a:p>
          <a:p>
            <a:pPr marL="469900" marR="5080" indent="-420370">
              <a:lnSpc>
                <a:spcPct val="114599"/>
              </a:lnSpc>
              <a:buAutoNum type="arabicPeriod"/>
              <a:tabLst>
                <a:tab pos="469265" algn="l"/>
                <a:tab pos="469900" algn="l"/>
              </a:tabLst>
            </a:pPr>
            <a:r>
              <a:rPr sz="1600" spc="50" dirty="0">
                <a:cs typeface="Arial"/>
              </a:rPr>
              <a:t>Turn</a:t>
            </a:r>
            <a:r>
              <a:rPr sz="1600" dirty="0">
                <a:cs typeface="Arial"/>
              </a:rPr>
              <a:t> </a:t>
            </a:r>
            <a:r>
              <a:rPr sz="1600" spc="75" dirty="0">
                <a:cs typeface="Arial"/>
              </a:rPr>
              <a:t>the</a:t>
            </a:r>
            <a:r>
              <a:rPr sz="1600" dirty="0">
                <a:cs typeface="Arial"/>
              </a:rPr>
              <a:t> </a:t>
            </a:r>
            <a:r>
              <a:rPr sz="1600" spc="-10" dirty="0">
                <a:cs typeface="Arial"/>
              </a:rPr>
              <a:t>class</a:t>
            </a:r>
            <a:r>
              <a:rPr sz="1600" dirty="0">
                <a:cs typeface="Arial"/>
              </a:rPr>
              <a:t> </a:t>
            </a:r>
            <a:r>
              <a:rPr sz="1600" spc="85" dirty="0">
                <a:cs typeface="Arial"/>
              </a:rPr>
              <a:t>into</a:t>
            </a:r>
            <a:r>
              <a:rPr sz="1600" dirty="0">
                <a:cs typeface="Arial"/>
              </a:rPr>
              <a:t> a </a:t>
            </a:r>
            <a:r>
              <a:rPr sz="1600" spc="50" dirty="0">
                <a:cs typeface="Arial"/>
              </a:rPr>
              <a:t>template,</a:t>
            </a:r>
            <a:r>
              <a:rPr sz="1600" spc="5" dirty="0">
                <a:cs typeface="Arial"/>
              </a:rPr>
              <a:t> </a:t>
            </a:r>
            <a:r>
              <a:rPr sz="1600" spc="50" dirty="0">
                <a:cs typeface="Arial"/>
              </a:rPr>
              <a:t>parameterizing</a:t>
            </a:r>
            <a:r>
              <a:rPr sz="1600" spc="-5" dirty="0">
                <a:cs typeface="Arial"/>
              </a:rPr>
              <a:t> </a:t>
            </a:r>
            <a:r>
              <a:rPr sz="1600" spc="90" dirty="0">
                <a:cs typeface="Arial"/>
              </a:rPr>
              <a:t>it</a:t>
            </a:r>
            <a:r>
              <a:rPr sz="1600" dirty="0">
                <a:cs typeface="Arial"/>
              </a:rPr>
              <a:t> by</a:t>
            </a:r>
            <a:r>
              <a:rPr sz="1600" spc="-5" dirty="0">
                <a:cs typeface="Arial"/>
              </a:rPr>
              <a:t> </a:t>
            </a:r>
            <a:r>
              <a:rPr sz="1600" spc="75" dirty="0">
                <a:cs typeface="Arial"/>
              </a:rPr>
              <a:t>the</a:t>
            </a:r>
            <a:r>
              <a:rPr sz="1600" dirty="0">
                <a:cs typeface="Arial"/>
              </a:rPr>
              <a:t> variables </a:t>
            </a:r>
            <a:r>
              <a:rPr sz="1600" spc="-10" dirty="0">
                <a:cs typeface="Arial"/>
              </a:rPr>
              <a:t>needing </a:t>
            </a:r>
            <a:r>
              <a:rPr sz="1600" dirty="0">
                <a:cs typeface="Arial"/>
              </a:rPr>
              <a:t>replaced</a:t>
            </a:r>
            <a:r>
              <a:rPr sz="1600" spc="55" dirty="0">
                <a:cs typeface="Arial"/>
              </a:rPr>
              <a:t> </a:t>
            </a:r>
            <a:r>
              <a:rPr sz="1600" spc="60" dirty="0">
                <a:cs typeface="Arial"/>
              </a:rPr>
              <a:t>and</a:t>
            </a:r>
            <a:r>
              <a:rPr sz="1600" spc="55" dirty="0">
                <a:cs typeface="Arial"/>
              </a:rPr>
              <a:t> </a:t>
            </a:r>
            <a:r>
              <a:rPr sz="1600" dirty="0">
                <a:cs typeface="Arial"/>
              </a:rPr>
              <a:t>copying</a:t>
            </a:r>
            <a:r>
              <a:rPr sz="1600" spc="55" dirty="0">
                <a:cs typeface="Arial"/>
              </a:rPr>
              <a:t> </a:t>
            </a:r>
            <a:r>
              <a:rPr sz="1600" spc="75" dirty="0">
                <a:cs typeface="Arial"/>
              </a:rPr>
              <a:t>the</a:t>
            </a:r>
            <a:r>
              <a:rPr sz="1600" spc="60" dirty="0">
                <a:cs typeface="Arial"/>
              </a:rPr>
              <a:t> </a:t>
            </a:r>
            <a:r>
              <a:rPr sz="1600" spc="90" dirty="0">
                <a:cs typeface="Arial"/>
              </a:rPr>
              <a:t>method</a:t>
            </a:r>
            <a:r>
              <a:rPr sz="1600" spc="55" dirty="0">
                <a:cs typeface="Arial"/>
              </a:rPr>
              <a:t> </a:t>
            </a:r>
            <a:r>
              <a:rPr sz="1600" dirty="0">
                <a:cs typeface="Arial"/>
              </a:rPr>
              <a:t>bodies</a:t>
            </a:r>
            <a:r>
              <a:rPr sz="1600" spc="65" dirty="0">
                <a:cs typeface="Arial"/>
              </a:rPr>
              <a:t> </a:t>
            </a:r>
            <a:r>
              <a:rPr sz="1600" spc="95" dirty="0">
                <a:cs typeface="Arial"/>
              </a:rPr>
              <a:t>up</a:t>
            </a:r>
            <a:r>
              <a:rPr sz="1600" spc="55" dirty="0">
                <a:cs typeface="Arial"/>
              </a:rPr>
              <a:t> </a:t>
            </a:r>
            <a:r>
              <a:rPr sz="1600" spc="85" dirty="0">
                <a:cs typeface="Arial"/>
              </a:rPr>
              <a:t>into</a:t>
            </a:r>
            <a:r>
              <a:rPr sz="1600" spc="60" dirty="0">
                <a:cs typeface="Arial"/>
              </a:rPr>
              <a:t> </a:t>
            </a:r>
            <a:r>
              <a:rPr sz="1600" spc="75" dirty="0">
                <a:cs typeface="Arial"/>
              </a:rPr>
              <a:t>the</a:t>
            </a:r>
            <a:r>
              <a:rPr sz="1600" spc="65" dirty="0">
                <a:cs typeface="Arial"/>
              </a:rPr>
              <a:t> </a:t>
            </a:r>
            <a:r>
              <a:rPr sz="1600" spc="-10" dirty="0">
                <a:cs typeface="Arial"/>
              </a:rPr>
              <a:t>header.</a:t>
            </a:r>
            <a:endParaRPr sz="1600" dirty="0">
              <a:cs typeface="Arial"/>
            </a:endParaRPr>
          </a:p>
          <a:p>
            <a:pPr marL="469900" indent="-420370">
              <a:lnSpc>
                <a:spcPct val="100000"/>
              </a:lnSpc>
              <a:spcBef>
                <a:spcPts val="315"/>
              </a:spcBef>
              <a:buAutoNum type="arabicPeriod"/>
              <a:tabLst>
                <a:tab pos="469265" algn="l"/>
                <a:tab pos="469900" algn="l"/>
              </a:tabLst>
            </a:pPr>
            <a:r>
              <a:rPr sz="1600" dirty="0">
                <a:cs typeface="Arial"/>
              </a:rPr>
              <a:t>Give</a:t>
            </a:r>
            <a:r>
              <a:rPr sz="1600" spc="-40" dirty="0">
                <a:cs typeface="Arial"/>
              </a:rPr>
              <a:t> </a:t>
            </a:r>
            <a:r>
              <a:rPr sz="1600" spc="75" dirty="0">
                <a:cs typeface="Arial"/>
              </a:rPr>
              <a:t>the</a:t>
            </a:r>
            <a:r>
              <a:rPr sz="1600" spc="-35" dirty="0">
                <a:cs typeface="Arial"/>
              </a:rPr>
              <a:t> </a:t>
            </a:r>
            <a:r>
              <a:rPr sz="1600" spc="65" dirty="0">
                <a:cs typeface="Arial"/>
              </a:rPr>
              <a:t>template</a:t>
            </a:r>
            <a:r>
              <a:rPr sz="1600" spc="-35" dirty="0">
                <a:cs typeface="Arial"/>
              </a:rPr>
              <a:t> </a:t>
            </a:r>
            <a:r>
              <a:rPr sz="1600" spc="75" dirty="0">
                <a:cs typeface="Arial"/>
              </a:rPr>
              <a:t>another</a:t>
            </a:r>
            <a:r>
              <a:rPr sz="1600" spc="-35" dirty="0">
                <a:cs typeface="Arial"/>
              </a:rPr>
              <a:t> </a:t>
            </a:r>
            <a:r>
              <a:rPr sz="1600" spc="-10" dirty="0">
                <a:cs typeface="Arial"/>
              </a:rPr>
              <a:t>name.</a:t>
            </a:r>
            <a:endParaRPr sz="1600" dirty="0">
              <a:cs typeface="Arial"/>
            </a:endParaRPr>
          </a:p>
          <a:p>
            <a:pPr marL="469900" marR="664845" indent="-420370">
              <a:lnSpc>
                <a:spcPct val="114599"/>
              </a:lnSpc>
              <a:buAutoNum type="arabicPeriod"/>
              <a:tabLst>
                <a:tab pos="469265" algn="l"/>
                <a:tab pos="469900" algn="l"/>
              </a:tabLst>
            </a:pPr>
            <a:r>
              <a:rPr sz="1600" dirty="0">
                <a:cs typeface="Arial"/>
              </a:rPr>
              <a:t>Add</a:t>
            </a:r>
            <a:r>
              <a:rPr sz="1600" spc="-10" dirty="0">
                <a:cs typeface="Arial"/>
              </a:rPr>
              <a:t> </a:t>
            </a:r>
            <a:r>
              <a:rPr sz="1600" dirty="0">
                <a:cs typeface="Arial"/>
              </a:rPr>
              <a:t>a</a:t>
            </a:r>
            <a:r>
              <a:rPr sz="1600" spc="-5" dirty="0">
                <a:cs typeface="Arial"/>
              </a:rPr>
              <a:t> </a:t>
            </a:r>
            <a:r>
              <a:rPr sz="1600" spc="55" dirty="0">
                <a:cs typeface="Arial"/>
              </a:rPr>
              <a:t>typedef</a:t>
            </a:r>
            <a:r>
              <a:rPr sz="1600" spc="-5" dirty="0">
                <a:cs typeface="Arial"/>
              </a:rPr>
              <a:t> </a:t>
            </a:r>
            <a:r>
              <a:rPr sz="1600" spc="60" dirty="0">
                <a:cs typeface="Arial"/>
              </a:rPr>
              <a:t>statement</a:t>
            </a:r>
            <a:r>
              <a:rPr sz="1600" spc="-5" dirty="0">
                <a:cs typeface="Arial"/>
              </a:rPr>
              <a:t> </a:t>
            </a:r>
            <a:r>
              <a:rPr sz="1600" spc="70" dirty="0">
                <a:cs typeface="Arial"/>
              </a:rPr>
              <a:t>after</a:t>
            </a:r>
            <a:r>
              <a:rPr sz="1600" spc="-5" dirty="0">
                <a:cs typeface="Arial"/>
              </a:rPr>
              <a:t> </a:t>
            </a:r>
            <a:r>
              <a:rPr sz="1600" spc="75" dirty="0">
                <a:cs typeface="Arial"/>
              </a:rPr>
              <a:t>the</a:t>
            </a:r>
            <a:r>
              <a:rPr sz="1600" dirty="0">
                <a:cs typeface="Arial"/>
              </a:rPr>
              <a:t> </a:t>
            </a:r>
            <a:r>
              <a:rPr sz="1600" spc="65" dirty="0">
                <a:cs typeface="Arial"/>
              </a:rPr>
              <a:t>template</a:t>
            </a:r>
            <a:r>
              <a:rPr sz="1600" spc="-5" dirty="0">
                <a:cs typeface="Arial"/>
              </a:rPr>
              <a:t> </a:t>
            </a:r>
            <a:r>
              <a:rPr sz="1600" spc="60" dirty="0">
                <a:cs typeface="Arial"/>
              </a:rPr>
              <a:t>definition,</a:t>
            </a:r>
            <a:r>
              <a:rPr sz="1600" dirty="0">
                <a:cs typeface="Arial"/>
              </a:rPr>
              <a:t> </a:t>
            </a:r>
            <a:r>
              <a:rPr sz="1600" spc="55" dirty="0">
                <a:cs typeface="Arial"/>
              </a:rPr>
              <a:t>defining</a:t>
            </a:r>
            <a:r>
              <a:rPr sz="1600" spc="-10" dirty="0">
                <a:cs typeface="Arial"/>
              </a:rPr>
              <a:t> </a:t>
            </a:r>
            <a:r>
              <a:rPr sz="1600" spc="50" dirty="0">
                <a:cs typeface="Arial"/>
              </a:rPr>
              <a:t>the </a:t>
            </a:r>
            <a:r>
              <a:rPr sz="1600" spc="65" dirty="0">
                <a:cs typeface="Arial"/>
              </a:rPr>
              <a:t>template</a:t>
            </a:r>
            <a:r>
              <a:rPr sz="1600" spc="10" dirty="0">
                <a:cs typeface="Arial"/>
              </a:rPr>
              <a:t> </a:t>
            </a:r>
            <a:r>
              <a:rPr sz="1600" spc="90" dirty="0">
                <a:cs typeface="Arial"/>
              </a:rPr>
              <a:t>with</a:t>
            </a:r>
            <a:r>
              <a:rPr sz="1600" spc="5" dirty="0">
                <a:cs typeface="Arial"/>
              </a:rPr>
              <a:t> </a:t>
            </a:r>
            <a:r>
              <a:rPr sz="1600" dirty="0">
                <a:cs typeface="Arial"/>
              </a:rPr>
              <a:t>its</a:t>
            </a:r>
            <a:r>
              <a:rPr sz="1600" spc="15" dirty="0">
                <a:cs typeface="Arial"/>
              </a:rPr>
              <a:t> </a:t>
            </a:r>
            <a:r>
              <a:rPr sz="1600" spc="50" dirty="0">
                <a:cs typeface="Arial"/>
              </a:rPr>
              <a:t>original</a:t>
            </a:r>
            <a:r>
              <a:rPr sz="1600" spc="5" dirty="0">
                <a:cs typeface="Arial"/>
              </a:rPr>
              <a:t> </a:t>
            </a:r>
            <a:r>
              <a:rPr sz="1600" spc="55" dirty="0">
                <a:cs typeface="Arial"/>
              </a:rPr>
              <a:t>arguments</a:t>
            </a:r>
            <a:r>
              <a:rPr sz="1600" spc="15" dirty="0">
                <a:cs typeface="Arial"/>
              </a:rPr>
              <a:t> </a:t>
            </a:r>
            <a:r>
              <a:rPr sz="1600" dirty="0">
                <a:cs typeface="Arial"/>
              </a:rPr>
              <a:t>using</a:t>
            </a:r>
            <a:r>
              <a:rPr sz="1600" spc="5" dirty="0">
                <a:cs typeface="Arial"/>
              </a:rPr>
              <a:t> </a:t>
            </a:r>
            <a:r>
              <a:rPr sz="1600" spc="75" dirty="0">
                <a:cs typeface="Arial"/>
              </a:rPr>
              <a:t>the</a:t>
            </a:r>
            <a:r>
              <a:rPr sz="1600" spc="15" dirty="0">
                <a:cs typeface="Arial"/>
              </a:rPr>
              <a:t> </a:t>
            </a:r>
            <a:r>
              <a:rPr sz="1600" spc="50" dirty="0">
                <a:cs typeface="Arial"/>
              </a:rPr>
              <a:t>original</a:t>
            </a:r>
            <a:r>
              <a:rPr sz="1600" spc="5" dirty="0">
                <a:cs typeface="Arial"/>
              </a:rPr>
              <a:t> </a:t>
            </a:r>
            <a:r>
              <a:rPr sz="1600" spc="-10" dirty="0">
                <a:cs typeface="Arial"/>
              </a:rPr>
              <a:t>class</a:t>
            </a:r>
            <a:r>
              <a:rPr sz="1600" spc="15" dirty="0">
                <a:cs typeface="Arial"/>
              </a:rPr>
              <a:t> </a:t>
            </a:r>
            <a:r>
              <a:rPr sz="1600" spc="-10" dirty="0">
                <a:cs typeface="Arial"/>
              </a:rPr>
              <a:t>name.</a:t>
            </a:r>
            <a:endParaRPr sz="1600" dirty="0">
              <a:cs typeface="Arial"/>
            </a:endParaRPr>
          </a:p>
          <a:p>
            <a:pPr marL="469900" marR="630555" indent="-420370">
              <a:lnSpc>
                <a:spcPct val="114599"/>
              </a:lnSpc>
              <a:buAutoNum type="arabicPeriod"/>
              <a:tabLst>
                <a:tab pos="469265" algn="l"/>
                <a:tab pos="469900" algn="l"/>
              </a:tabLst>
            </a:pPr>
            <a:r>
              <a:rPr sz="1600" spc="50" dirty="0">
                <a:cs typeface="Arial"/>
              </a:rPr>
              <a:t>In</a:t>
            </a:r>
            <a:r>
              <a:rPr sz="1600" spc="-15" dirty="0">
                <a:cs typeface="Arial"/>
              </a:rPr>
              <a:t> </a:t>
            </a:r>
            <a:r>
              <a:rPr sz="1600" spc="75" dirty="0">
                <a:cs typeface="Arial"/>
              </a:rPr>
              <a:t>the</a:t>
            </a:r>
            <a:r>
              <a:rPr sz="1600" spc="-10" dirty="0">
                <a:cs typeface="Arial"/>
              </a:rPr>
              <a:t> </a:t>
            </a:r>
            <a:r>
              <a:rPr sz="1600" spc="55" dirty="0">
                <a:cs typeface="Arial"/>
              </a:rPr>
              <a:t>test</a:t>
            </a:r>
            <a:r>
              <a:rPr sz="1600" spc="-10" dirty="0">
                <a:cs typeface="Arial"/>
              </a:rPr>
              <a:t> </a:t>
            </a:r>
            <a:r>
              <a:rPr sz="1600" dirty="0">
                <a:cs typeface="Arial"/>
              </a:rPr>
              <a:t>file,</a:t>
            </a:r>
            <a:r>
              <a:rPr sz="1600" spc="-10" dirty="0">
                <a:cs typeface="Arial"/>
              </a:rPr>
              <a:t> </a:t>
            </a:r>
            <a:r>
              <a:rPr sz="1600" spc="45" dirty="0">
                <a:cs typeface="Arial"/>
              </a:rPr>
              <a:t>include</a:t>
            </a:r>
            <a:r>
              <a:rPr sz="1600" spc="-10" dirty="0">
                <a:cs typeface="Arial"/>
              </a:rPr>
              <a:t> </a:t>
            </a:r>
            <a:r>
              <a:rPr sz="1600" spc="75" dirty="0">
                <a:cs typeface="Arial"/>
              </a:rPr>
              <a:t>the</a:t>
            </a:r>
            <a:r>
              <a:rPr sz="1600" spc="-10" dirty="0">
                <a:cs typeface="Arial"/>
              </a:rPr>
              <a:t> </a:t>
            </a:r>
            <a:r>
              <a:rPr sz="1600" spc="65" dirty="0">
                <a:cs typeface="Arial"/>
              </a:rPr>
              <a:t>template</a:t>
            </a:r>
            <a:r>
              <a:rPr sz="1600" spc="-10" dirty="0">
                <a:cs typeface="Arial"/>
              </a:rPr>
              <a:t> </a:t>
            </a:r>
            <a:r>
              <a:rPr sz="1600" spc="75" dirty="0">
                <a:cs typeface="Arial"/>
              </a:rPr>
              <a:t>definition</a:t>
            </a:r>
            <a:r>
              <a:rPr sz="1600" spc="-15" dirty="0">
                <a:cs typeface="Arial"/>
              </a:rPr>
              <a:t> </a:t>
            </a:r>
            <a:r>
              <a:rPr sz="1600" spc="60" dirty="0">
                <a:cs typeface="Arial"/>
              </a:rPr>
              <a:t>and</a:t>
            </a:r>
            <a:r>
              <a:rPr sz="1600" spc="-15" dirty="0">
                <a:cs typeface="Arial"/>
              </a:rPr>
              <a:t> </a:t>
            </a:r>
            <a:r>
              <a:rPr sz="1600" spc="50" dirty="0">
                <a:cs typeface="Arial"/>
              </a:rPr>
              <a:t>instantiate</a:t>
            </a:r>
            <a:r>
              <a:rPr sz="1600" spc="-10" dirty="0">
                <a:cs typeface="Arial"/>
              </a:rPr>
              <a:t> </a:t>
            </a:r>
            <a:r>
              <a:rPr sz="1600" spc="50" dirty="0">
                <a:cs typeface="Arial"/>
              </a:rPr>
              <a:t>the </a:t>
            </a:r>
            <a:r>
              <a:rPr sz="1600" spc="65" dirty="0">
                <a:cs typeface="Arial"/>
              </a:rPr>
              <a:t>template</a:t>
            </a:r>
            <a:r>
              <a:rPr sz="1600" spc="50" dirty="0">
                <a:cs typeface="Arial"/>
              </a:rPr>
              <a:t> </a:t>
            </a:r>
            <a:r>
              <a:rPr sz="1600" spc="90" dirty="0">
                <a:cs typeface="Arial"/>
              </a:rPr>
              <a:t>on</a:t>
            </a:r>
            <a:r>
              <a:rPr sz="1600" spc="50" dirty="0">
                <a:cs typeface="Arial"/>
              </a:rPr>
              <a:t> </a:t>
            </a:r>
            <a:r>
              <a:rPr sz="1600" spc="60" dirty="0">
                <a:cs typeface="Arial"/>
              </a:rPr>
              <a:t>new</a:t>
            </a:r>
            <a:r>
              <a:rPr sz="1600" spc="50" dirty="0">
                <a:cs typeface="Arial"/>
              </a:rPr>
              <a:t> </a:t>
            </a:r>
            <a:r>
              <a:rPr sz="1600" dirty="0">
                <a:cs typeface="Arial"/>
              </a:rPr>
              <a:t>types</a:t>
            </a:r>
            <a:r>
              <a:rPr sz="1600" spc="55" dirty="0">
                <a:cs typeface="Arial"/>
              </a:rPr>
              <a:t> </a:t>
            </a:r>
            <a:r>
              <a:rPr sz="1600" spc="90" dirty="0">
                <a:cs typeface="Arial"/>
              </a:rPr>
              <a:t>that</a:t>
            </a:r>
            <a:r>
              <a:rPr sz="1600" spc="50" dirty="0">
                <a:cs typeface="Arial"/>
              </a:rPr>
              <a:t> </a:t>
            </a:r>
            <a:r>
              <a:rPr sz="1600" spc="55" dirty="0">
                <a:cs typeface="Arial"/>
              </a:rPr>
              <a:t>will</a:t>
            </a:r>
            <a:r>
              <a:rPr sz="1600" spc="50" dirty="0">
                <a:cs typeface="Arial"/>
              </a:rPr>
              <a:t> </a:t>
            </a:r>
            <a:r>
              <a:rPr sz="1600" dirty="0">
                <a:cs typeface="Arial"/>
              </a:rPr>
              <a:t>replace</a:t>
            </a:r>
            <a:r>
              <a:rPr sz="1600" spc="55" dirty="0">
                <a:cs typeface="Arial"/>
              </a:rPr>
              <a:t> </a:t>
            </a:r>
            <a:r>
              <a:rPr sz="1600" spc="75" dirty="0">
                <a:cs typeface="Arial"/>
              </a:rPr>
              <a:t>the</a:t>
            </a:r>
            <a:r>
              <a:rPr sz="1600" spc="55" dirty="0">
                <a:cs typeface="Arial"/>
              </a:rPr>
              <a:t> </a:t>
            </a:r>
            <a:r>
              <a:rPr sz="1600" dirty="0">
                <a:cs typeface="Arial"/>
              </a:rPr>
              <a:t>ones</a:t>
            </a:r>
            <a:r>
              <a:rPr sz="1600" spc="55" dirty="0">
                <a:cs typeface="Arial"/>
              </a:rPr>
              <a:t> </a:t>
            </a:r>
            <a:r>
              <a:rPr sz="1600" dirty="0">
                <a:cs typeface="Arial"/>
              </a:rPr>
              <a:t>needing</a:t>
            </a:r>
            <a:r>
              <a:rPr sz="1600" spc="45" dirty="0">
                <a:cs typeface="Arial"/>
              </a:rPr>
              <a:t> </a:t>
            </a:r>
            <a:r>
              <a:rPr sz="1600" spc="-10" dirty="0">
                <a:cs typeface="Arial"/>
              </a:rPr>
              <a:t>replaced.</a:t>
            </a:r>
            <a:endParaRPr sz="1600" dirty="0">
              <a:cs typeface="Arial"/>
            </a:endParaRPr>
          </a:p>
        </p:txBody>
      </p:sp>
      <p:sp>
        <p:nvSpPr>
          <p:cNvPr id="5" name="TextBox 4">
            <a:extLst>
              <a:ext uri="{FF2B5EF4-FFF2-40B4-BE49-F238E27FC236}">
                <a16:creationId xmlns:a16="http://schemas.microsoft.com/office/drawing/2014/main" id="{3FB401C0-97C3-4F56-B3E0-E98A3CB185AB}"/>
              </a:ext>
            </a:extLst>
          </p:cNvPr>
          <p:cNvSpPr txBox="1"/>
          <p:nvPr/>
        </p:nvSpPr>
        <p:spPr>
          <a:xfrm>
            <a:off x="762000" y="17030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Template Redefinition </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4800" y="1123950"/>
            <a:ext cx="6854275" cy="2673039"/>
          </a:xfrm>
          <a:prstGeom prst="rect">
            <a:avLst/>
          </a:prstGeom>
        </p:spPr>
        <p:txBody>
          <a:bodyPr vert="horz" wrap="square" lIns="0" tIns="12700" rIns="0" bIns="0" rtlCol="0">
            <a:spAutoFit/>
          </a:bodyPr>
          <a:lstStyle/>
          <a:p>
            <a:pPr marL="12700">
              <a:lnSpc>
                <a:spcPct val="100000"/>
              </a:lnSpc>
              <a:spcBef>
                <a:spcPts val="100"/>
              </a:spcBef>
            </a:pPr>
            <a:r>
              <a:rPr sz="2000" dirty="0">
                <a:cs typeface="Arial"/>
              </a:rPr>
              <a:t>To</a:t>
            </a:r>
            <a:r>
              <a:rPr sz="2000" spc="60" dirty="0">
                <a:cs typeface="Arial"/>
              </a:rPr>
              <a:t> </a:t>
            </a:r>
            <a:r>
              <a:rPr sz="2000" dirty="0">
                <a:cs typeface="Arial"/>
              </a:rPr>
              <a:t>use</a:t>
            </a:r>
            <a:r>
              <a:rPr sz="2000" spc="65" dirty="0">
                <a:cs typeface="Arial"/>
              </a:rPr>
              <a:t> </a:t>
            </a:r>
            <a:r>
              <a:rPr sz="2000" dirty="0">
                <a:cs typeface="Arial"/>
              </a:rPr>
              <a:t>Text</a:t>
            </a:r>
            <a:r>
              <a:rPr sz="2000" spc="65" dirty="0">
                <a:cs typeface="Arial"/>
              </a:rPr>
              <a:t> </a:t>
            </a:r>
            <a:r>
              <a:rPr sz="2000" dirty="0">
                <a:cs typeface="Arial"/>
              </a:rPr>
              <a:t>Redefinition</a:t>
            </a:r>
            <a:r>
              <a:rPr sz="2000" spc="60" dirty="0">
                <a:cs typeface="Arial"/>
              </a:rPr>
              <a:t> </a:t>
            </a:r>
            <a:r>
              <a:rPr sz="2000" spc="70" dirty="0">
                <a:cs typeface="Arial"/>
              </a:rPr>
              <a:t>in</a:t>
            </a:r>
            <a:r>
              <a:rPr sz="2000" spc="55" dirty="0">
                <a:cs typeface="Arial"/>
              </a:rPr>
              <a:t> </a:t>
            </a:r>
            <a:r>
              <a:rPr sz="2000" dirty="0">
                <a:cs typeface="Arial"/>
              </a:rPr>
              <a:t>Ruby,</a:t>
            </a:r>
            <a:r>
              <a:rPr sz="2000" spc="65" dirty="0">
                <a:cs typeface="Arial"/>
              </a:rPr>
              <a:t> </a:t>
            </a:r>
            <a:r>
              <a:rPr sz="2000" spc="70" dirty="0">
                <a:cs typeface="Arial"/>
              </a:rPr>
              <a:t>follow</a:t>
            </a:r>
            <a:r>
              <a:rPr sz="2000" spc="60" dirty="0">
                <a:cs typeface="Arial"/>
              </a:rPr>
              <a:t> </a:t>
            </a:r>
            <a:r>
              <a:rPr sz="2000" dirty="0">
                <a:cs typeface="Arial"/>
              </a:rPr>
              <a:t>these</a:t>
            </a:r>
            <a:r>
              <a:rPr sz="2000" spc="65" dirty="0">
                <a:cs typeface="Arial"/>
              </a:rPr>
              <a:t> </a:t>
            </a:r>
            <a:r>
              <a:rPr sz="2000" spc="-10" dirty="0">
                <a:cs typeface="Arial"/>
              </a:rPr>
              <a:t>steps:</a:t>
            </a:r>
            <a:endParaRPr sz="2000" dirty="0">
              <a:cs typeface="Arial"/>
            </a:endParaRPr>
          </a:p>
          <a:p>
            <a:pPr marL="262890" indent="-250825">
              <a:lnSpc>
                <a:spcPct val="100000"/>
              </a:lnSpc>
              <a:spcBef>
                <a:spcPts val="1889"/>
              </a:spcBef>
              <a:buAutoNum type="arabicPeriod"/>
              <a:tabLst>
                <a:tab pos="263525" algn="l"/>
              </a:tabLst>
            </a:pPr>
            <a:r>
              <a:rPr sz="2000" spc="55" dirty="0">
                <a:cs typeface="Arial"/>
              </a:rPr>
              <a:t>Identify</a:t>
            </a:r>
            <a:r>
              <a:rPr sz="2000" spc="-35" dirty="0">
                <a:cs typeface="Arial"/>
              </a:rPr>
              <a:t> </a:t>
            </a:r>
            <a:r>
              <a:rPr sz="2000" dirty="0">
                <a:cs typeface="Arial"/>
              </a:rPr>
              <a:t>a</a:t>
            </a:r>
            <a:r>
              <a:rPr sz="2000" spc="-30" dirty="0">
                <a:cs typeface="Arial"/>
              </a:rPr>
              <a:t> </a:t>
            </a:r>
            <a:r>
              <a:rPr sz="2000" spc="-10" dirty="0">
                <a:cs typeface="Arial"/>
              </a:rPr>
              <a:t>class</a:t>
            </a:r>
            <a:r>
              <a:rPr sz="2000" spc="-30" dirty="0">
                <a:cs typeface="Arial"/>
              </a:rPr>
              <a:t> </a:t>
            </a:r>
            <a:r>
              <a:rPr sz="2000" spc="90" dirty="0">
                <a:cs typeface="Arial"/>
              </a:rPr>
              <a:t>with</a:t>
            </a:r>
            <a:r>
              <a:rPr sz="2000" spc="-35" dirty="0">
                <a:cs typeface="Arial"/>
              </a:rPr>
              <a:t> </a:t>
            </a:r>
            <a:r>
              <a:rPr sz="2000" spc="60" dirty="0">
                <a:cs typeface="Arial"/>
              </a:rPr>
              <a:t>definitions</a:t>
            </a:r>
            <a:r>
              <a:rPr sz="2000" spc="-25" dirty="0">
                <a:cs typeface="Arial"/>
              </a:rPr>
              <a:t> </a:t>
            </a:r>
            <a:r>
              <a:rPr sz="2000" spc="90" dirty="0">
                <a:cs typeface="Arial"/>
              </a:rPr>
              <a:t>that</a:t>
            </a:r>
            <a:r>
              <a:rPr sz="2000" spc="-30" dirty="0">
                <a:cs typeface="Arial"/>
              </a:rPr>
              <a:t> </a:t>
            </a:r>
            <a:r>
              <a:rPr sz="2000" spc="55" dirty="0">
                <a:cs typeface="Arial"/>
              </a:rPr>
              <a:t>you</a:t>
            </a:r>
            <a:r>
              <a:rPr sz="2000" spc="-35" dirty="0">
                <a:cs typeface="Arial"/>
              </a:rPr>
              <a:t> </a:t>
            </a:r>
            <a:r>
              <a:rPr sz="2000" spc="75" dirty="0">
                <a:cs typeface="Arial"/>
              </a:rPr>
              <a:t>want</a:t>
            </a:r>
            <a:r>
              <a:rPr sz="2000" spc="-30" dirty="0">
                <a:cs typeface="Arial"/>
              </a:rPr>
              <a:t> </a:t>
            </a:r>
            <a:r>
              <a:rPr sz="2000" spc="105" dirty="0">
                <a:cs typeface="Arial"/>
              </a:rPr>
              <a:t>to</a:t>
            </a:r>
            <a:r>
              <a:rPr sz="2000" spc="-30" dirty="0">
                <a:cs typeface="Arial"/>
              </a:rPr>
              <a:t> </a:t>
            </a:r>
            <a:r>
              <a:rPr sz="2000" spc="-10" dirty="0">
                <a:cs typeface="Arial"/>
              </a:rPr>
              <a:t>replace.</a:t>
            </a:r>
            <a:endParaRPr sz="2000" dirty="0">
              <a:cs typeface="Arial"/>
            </a:endParaRPr>
          </a:p>
          <a:p>
            <a:pPr marL="12700" marR="5080">
              <a:lnSpc>
                <a:spcPct val="114599"/>
              </a:lnSpc>
              <a:spcBef>
                <a:spcPts val="1575"/>
              </a:spcBef>
              <a:buAutoNum type="arabicPeriod"/>
              <a:tabLst>
                <a:tab pos="263525" algn="l"/>
              </a:tabLst>
            </a:pPr>
            <a:r>
              <a:rPr sz="2000" dirty="0">
                <a:cs typeface="Arial"/>
              </a:rPr>
              <a:t>Add a</a:t>
            </a:r>
            <a:r>
              <a:rPr sz="2000" spc="10" dirty="0">
                <a:cs typeface="Arial"/>
              </a:rPr>
              <a:t> </a:t>
            </a:r>
            <a:r>
              <a:rPr sz="2000" spc="70" dirty="0">
                <a:cs typeface="Arial"/>
              </a:rPr>
              <a:t>require</a:t>
            </a:r>
            <a:r>
              <a:rPr sz="2000" spc="10" dirty="0">
                <a:cs typeface="Arial"/>
              </a:rPr>
              <a:t> </a:t>
            </a:r>
            <a:r>
              <a:rPr sz="2000" dirty="0">
                <a:cs typeface="Arial"/>
              </a:rPr>
              <a:t>clause</a:t>
            </a:r>
            <a:r>
              <a:rPr sz="2000" spc="10" dirty="0">
                <a:cs typeface="Arial"/>
              </a:rPr>
              <a:t> </a:t>
            </a:r>
            <a:r>
              <a:rPr sz="2000" spc="90" dirty="0">
                <a:cs typeface="Arial"/>
              </a:rPr>
              <a:t>with</a:t>
            </a:r>
            <a:r>
              <a:rPr sz="2000" spc="5" dirty="0">
                <a:cs typeface="Arial"/>
              </a:rPr>
              <a:t> </a:t>
            </a:r>
            <a:r>
              <a:rPr sz="2000" spc="75" dirty="0">
                <a:cs typeface="Arial"/>
              </a:rPr>
              <a:t>the</a:t>
            </a:r>
            <a:r>
              <a:rPr sz="2000" spc="10" dirty="0">
                <a:cs typeface="Arial"/>
              </a:rPr>
              <a:t> </a:t>
            </a:r>
            <a:r>
              <a:rPr sz="2000" spc="65" dirty="0">
                <a:cs typeface="Arial"/>
              </a:rPr>
              <a:t>name</a:t>
            </a:r>
            <a:r>
              <a:rPr sz="2000" spc="10" dirty="0">
                <a:cs typeface="Arial"/>
              </a:rPr>
              <a:t> </a:t>
            </a:r>
            <a:r>
              <a:rPr sz="2000" spc="90" dirty="0">
                <a:cs typeface="Arial"/>
              </a:rPr>
              <a:t>of</a:t>
            </a:r>
            <a:r>
              <a:rPr sz="2000" dirty="0">
                <a:cs typeface="Arial"/>
              </a:rPr>
              <a:t> </a:t>
            </a:r>
            <a:r>
              <a:rPr sz="2000" spc="75" dirty="0">
                <a:cs typeface="Arial"/>
              </a:rPr>
              <a:t>the</a:t>
            </a:r>
            <a:r>
              <a:rPr sz="2000" spc="10" dirty="0">
                <a:cs typeface="Arial"/>
              </a:rPr>
              <a:t> </a:t>
            </a:r>
            <a:r>
              <a:rPr sz="2000" spc="75" dirty="0">
                <a:cs typeface="Arial"/>
              </a:rPr>
              <a:t>module</a:t>
            </a:r>
            <a:r>
              <a:rPr sz="2000" spc="10" dirty="0">
                <a:cs typeface="Arial"/>
              </a:rPr>
              <a:t> </a:t>
            </a:r>
            <a:r>
              <a:rPr sz="2000" spc="90" dirty="0">
                <a:cs typeface="Arial"/>
              </a:rPr>
              <a:t>that</a:t>
            </a:r>
            <a:r>
              <a:rPr sz="2000" spc="10" dirty="0">
                <a:cs typeface="Arial"/>
              </a:rPr>
              <a:t> </a:t>
            </a:r>
            <a:r>
              <a:rPr sz="2000" dirty="0">
                <a:cs typeface="Arial"/>
              </a:rPr>
              <a:t>contains</a:t>
            </a:r>
            <a:r>
              <a:rPr sz="2000" spc="10" dirty="0">
                <a:cs typeface="Arial"/>
              </a:rPr>
              <a:t> </a:t>
            </a:r>
            <a:r>
              <a:rPr sz="2000" spc="90" dirty="0">
                <a:cs typeface="Arial"/>
              </a:rPr>
              <a:t>that</a:t>
            </a:r>
            <a:r>
              <a:rPr sz="2000" spc="10" dirty="0">
                <a:cs typeface="Arial"/>
              </a:rPr>
              <a:t> </a:t>
            </a:r>
            <a:r>
              <a:rPr sz="2000" spc="-10" dirty="0">
                <a:cs typeface="Arial"/>
              </a:rPr>
              <a:t>class </a:t>
            </a:r>
            <a:r>
              <a:rPr sz="2000" spc="105" dirty="0">
                <a:cs typeface="Arial"/>
              </a:rPr>
              <a:t>to</a:t>
            </a:r>
            <a:r>
              <a:rPr sz="2000" dirty="0">
                <a:cs typeface="Arial"/>
              </a:rPr>
              <a:t> </a:t>
            </a:r>
            <a:r>
              <a:rPr sz="2000" spc="75" dirty="0">
                <a:cs typeface="Arial"/>
              </a:rPr>
              <a:t>the</a:t>
            </a:r>
            <a:r>
              <a:rPr sz="2000" dirty="0">
                <a:cs typeface="Arial"/>
              </a:rPr>
              <a:t> </a:t>
            </a:r>
            <a:r>
              <a:rPr sz="2000" spc="100" dirty="0">
                <a:cs typeface="Arial"/>
              </a:rPr>
              <a:t>top</a:t>
            </a:r>
            <a:r>
              <a:rPr sz="2000" spc="-5" dirty="0">
                <a:cs typeface="Arial"/>
              </a:rPr>
              <a:t> </a:t>
            </a:r>
            <a:r>
              <a:rPr sz="2000" spc="90" dirty="0">
                <a:cs typeface="Arial"/>
              </a:rPr>
              <a:t>of</a:t>
            </a:r>
            <a:r>
              <a:rPr sz="2000" spc="-5" dirty="0">
                <a:cs typeface="Arial"/>
              </a:rPr>
              <a:t> </a:t>
            </a:r>
            <a:r>
              <a:rPr sz="2000" spc="75" dirty="0">
                <a:cs typeface="Arial"/>
              </a:rPr>
              <a:t>the</a:t>
            </a:r>
            <a:r>
              <a:rPr sz="2000" dirty="0">
                <a:cs typeface="Arial"/>
              </a:rPr>
              <a:t> </a:t>
            </a:r>
            <a:r>
              <a:rPr sz="2000" spc="55" dirty="0">
                <a:cs typeface="Arial"/>
              </a:rPr>
              <a:t>test</a:t>
            </a:r>
            <a:r>
              <a:rPr sz="2000" spc="5" dirty="0">
                <a:cs typeface="Arial"/>
              </a:rPr>
              <a:t> </a:t>
            </a:r>
            <a:r>
              <a:rPr sz="2000" dirty="0">
                <a:cs typeface="Arial"/>
              </a:rPr>
              <a:t>source </a:t>
            </a:r>
            <a:r>
              <a:rPr sz="2000" spc="-10" dirty="0">
                <a:cs typeface="Arial"/>
              </a:rPr>
              <a:t>file.</a:t>
            </a:r>
            <a:endParaRPr sz="2000" dirty="0">
              <a:cs typeface="Arial"/>
            </a:endParaRPr>
          </a:p>
          <a:p>
            <a:pPr marL="12700" marR="330835">
              <a:lnSpc>
                <a:spcPct val="114599"/>
              </a:lnSpc>
              <a:spcBef>
                <a:spcPts val="1575"/>
              </a:spcBef>
              <a:buAutoNum type="arabicPeriod"/>
              <a:tabLst>
                <a:tab pos="263525" algn="l"/>
              </a:tabLst>
            </a:pPr>
            <a:r>
              <a:rPr sz="2000" dirty="0">
                <a:cs typeface="Arial"/>
              </a:rPr>
              <a:t>Provide</a:t>
            </a:r>
            <a:r>
              <a:rPr sz="2000" spc="20" dirty="0">
                <a:cs typeface="Arial"/>
              </a:rPr>
              <a:t> </a:t>
            </a:r>
            <a:r>
              <a:rPr sz="2000" spc="50" dirty="0">
                <a:cs typeface="Arial"/>
              </a:rPr>
              <a:t>alternative</a:t>
            </a:r>
            <a:r>
              <a:rPr sz="2000" spc="25" dirty="0">
                <a:cs typeface="Arial"/>
              </a:rPr>
              <a:t> </a:t>
            </a:r>
            <a:r>
              <a:rPr sz="2000" spc="60" dirty="0">
                <a:cs typeface="Arial"/>
              </a:rPr>
              <a:t>definitions</a:t>
            </a:r>
            <a:r>
              <a:rPr sz="2000" spc="25" dirty="0">
                <a:cs typeface="Arial"/>
              </a:rPr>
              <a:t> </a:t>
            </a:r>
            <a:r>
              <a:rPr sz="2000" spc="65" dirty="0">
                <a:cs typeface="Arial"/>
              </a:rPr>
              <a:t>at</a:t>
            </a:r>
            <a:r>
              <a:rPr sz="2000" spc="25" dirty="0">
                <a:cs typeface="Arial"/>
              </a:rPr>
              <a:t> </a:t>
            </a:r>
            <a:r>
              <a:rPr sz="2000" spc="75" dirty="0">
                <a:cs typeface="Arial"/>
              </a:rPr>
              <a:t>the</a:t>
            </a:r>
            <a:r>
              <a:rPr sz="2000" spc="25" dirty="0">
                <a:cs typeface="Arial"/>
              </a:rPr>
              <a:t> </a:t>
            </a:r>
            <a:r>
              <a:rPr sz="2000" spc="100" dirty="0">
                <a:cs typeface="Arial"/>
              </a:rPr>
              <a:t>top</a:t>
            </a:r>
            <a:r>
              <a:rPr sz="2000" spc="20" dirty="0">
                <a:cs typeface="Arial"/>
              </a:rPr>
              <a:t> </a:t>
            </a:r>
            <a:r>
              <a:rPr sz="2000" spc="90" dirty="0">
                <a:cs typeface="Arial"/>
              </a:rPr>
              <a:t>of</a:t>
            </a:r>
            <a:r>
              <a:rPr sz="2000" spc="20" dirty="0">
                <a:cs typeface="Arial"/>
              </a:rPr>
              <a:t> </a:t>
            </a:r>
            <a:r>
              <a:rPr sz="2000" spc="75" dirty="0">
                <a:cs typeface="Arial"/>
              </a:rPr>
              <a:t>the</a:t>
            </a:r>
            <a:r>
              <a:rPr sz="2000" spc="25" dirty="0">
                <a:cs typeface="Arial"/>
              </a:rPr>
              <a:t> </a:t>
            </a:r>
            <a:r>
              <a:rPr sz="2000" spc="55" dirty="0">
                <a:cs typeface="Arial"/>
              </a:rPr>
              <a:t>test</a:t>
            </a:r>
            <a:r>
              <a:rPr sz="2000" spc="25" dirty="0">
                <a:cs typeface="Arial"/>
              </a:rPr>
              <a:t> </a:t>
            </a:r>
            <a:r>
              <a:rPr sz="2000" dirty="0">
                <a:cs typeface="Arial"/>
              </a:rPr>
              <a:t>source</a:t>
            </a:r>
            <a:r>
              <a:rPr sz="2000" spc="25" dirty="0">
                <a:cs typeface="Arial"/>
              </a:rPr>
              <a:t> </a:t>
            </a:r>
            <a:r>
              <a:rPr sz="2000" dirty="0">
                <a:cs typeface="Arial"/>
              </a:rPr>
              <a:t>file</a:t>
            </a:r>
            <a:r>
              <a:rPr sz="2000" spc="25" dirty="0">
                <a:cs typeface="Arial"/>
              </a:rPr>
              <a:t> </a:t>
            </a:r>
            <a:r>
              <a:rPr sz="2000" spc="100" dirty="0">
                <a:cs typeface="Arial"/>
              </a:rPr>
              <a:t>for</a:t>
            </a:r>
            <a:r>
              <a:rPr sz="2000" spc="25" dirty="0">
                <a:cs typeface="Arial"/>
              </a:rPr>
              <a:t> </a:t>
            </a:r>
            <a:r>
              <a:rPr sz="2000" spc="-20" dirty="0">
                <a:cs typeface="Arial"/>
              </a:rPr>
              <a:t>each </a:t>
            </a:r>
            <a:r>
              <a:rPr sz="2000" spc="90" dirty="0">
                <a:cs typeface="Arial"/>
              </a:rPr>
              <a:t>method</a:t>
            </a:r>
            <a:r>
              <a:rPr sz="2000" spc="-35" dirty="0">
                <a:cs typeface="Arial"/>
              </a:rPr>
              <a:t> </a:t>
            </a:r>
            <a:r>
              <a:rPr sz="2000" spc="90" dirty="0">
                <a:cs typeface="Arial"/>
              </a:rPr>
              <a:t>that</a:t>
            </a:r>
            <a:r>
              <a:rPr sz="2000" spc="-25" dirty="0">
                <a:cs typeface="Arial"/>
              </a:rPr>
              <a:t> </a:t>
            </a:r>
            <a:r>
              <a:rPr sz="2000" spc="55" dirty="0">
                <a:cs typeface="Arial"/>
              </a:rPr>
              <a:t>you</a:t>
            </a:r>
            <a:r>
              <a:rPr sz="2000" spc="-30" dirty="0">
                <a:cs typeface="Arial"/>
              </a:rPr>
              <a:t> </a:t>
            </a:r>
            <a:r>
              <a:rPr sz="2000" spc="75" dirty="0">
                <a:cs typeface="Arial"/>
              </a:rPr>
              <a:t>want</a:t>
            </a:r>
            <a:r>
              <a:rPr sz="2000" spc="-30" dirty="0">
                <a:cs typeface="Arial"/>
              </a:rPr>
              <a:t> </a:t>
            </a:r>
            <a:r>
              <a:rPr sz="2000" spc="105" dirty="0">
                <a:cs typeface="Arial"/>
              </a:rPr>
              <a:t>to</a:t>
            </a:r>
            <a:r>
              <a:rPr sz="2000" spc="-25" dirty="0">
                <a:cs typeface="Arial"/>
              </a:rPr>
              <a:t> </a:t>
            </a:r>
            <a:r>
              <a:rPr sz="2000" spc="-10" dirty="0">
                <a:cs typeface="Arial"/>
              </a:rPr>
              <a:t>replace.</a:t>
            </a:r>
            <a:endParaRPr sz="2000" dirty="0">
              <a:cs typeface="Arial"/>
            </a:endParaRPr>
          </a:p>
        </p:txBody>
      </p:sp>
      <p:sp>
        <p:nvSpPr>
          <p:cNvPr id="5" name="TextBox 4">
            <a:extLst>
              <a:ext uri="{FF2B5EF4-FFF2-40B4-BE49-F238E27FC236}">
                <a16:creationId xmlns:a16="http://schemas.microsoft.com/office/drawing/2014/main" id="{5ECED3C5-0EAA-4B43-A081-A8207F6E0059}"/>
              </a:ext>
            </a:extLst>
          </p:cNvPr>
          <p:cNvSpPr txBox="1"/>
          <p:nvPr/>
        </p:nvSpPr>
        <p:spPr>
          <a:xfrm>
            <a:off x="762000" y="1333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Text Redefinition </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FDC11-F2B2-4003-9971-78A7861FFB0C}"/>
              </a:ext>
            </a:extLst>
          </p:cNvPr>
          <p:cNvSpPr>
            <a:spLocks noGrp="1"/>
          </p:cNvSpPr>
          <p:nvPr>
            <p:ph type="title"/>
          </p:nvPr>
        </p:nvSpPr>
        <p:spPr/>
        <p:txBody>
          <a:bodyPr/>
          <a:lstStyle/>
          <a:p>
            <a:r>
              <a:rPr lang="en-US" dirty="0"/>
              <a:t>THE END</a:t>
            </a:r>
          </a:p>
        </p:txBody>
      </p:sp>
    </p:spTree>
    <p:extLst>
      <p:ext uri="{BB962C8B-B14F-4D97-AF65-F5344CB8AC3E}">
        <p14:creationId xmlns:p14="http://schemas.microsoft.com/office/powerpoint/2010/main" val="3997793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875621" y="794550"/>
            <a:ext cx="4684434" cy="1790700"/>
          </a:xfrm>
        </p:spPr>
        <p:txBody>
          <a:bodyPr/>
          <a:lstStyle/>
          <a:p>
            <a:r>
              <a:rPr lang="en-US" dirty="0"/>
              <a:t>Part I:</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875621" y="2654307"/>
            <a:ext cx="4684434" cy="1054576"/>
          </a:xfrm>
        </p:spPr>
        <p:txBody>
          <a:bodyPr vert="horz" lIns="68580" tIns="34290" rIns="68580" bIns="34290" rtlCol="0" anchor="t">
            <a:normAutofit/>
          </a:bodyPr>
          <a:lstStyle/>
          <a:p>
            <a:r>
              <a:rPr lang="en-US" dirty="0"/>
              <a:t>The Mechanics of Change</a:t>
            </a:r>
          </a:p>
        </p:txBody>
      </p:sp>
    </p:spTree>
    <p:extLst>
      <p:ext uri="{BB962C8B-B14F-4D97-AF65-F5344CB8AC3E}">
        <p14:creationId xmlns:p14="http://schemas.microsoft.com/office/powerpoint/2010/main" val="3446797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5248" y="1290200"/>
            <a:ext cx="5773151" cy="1238158"/>
          </a:xfrm>
          <a:prstGeom prst="rect">
            <a:avLst/>
          </a:prstGeom>
        </p:spPr>
        <p:txBody>
          <a:bodyPr vert="horz" wrap="square" lIns="0" tIns="52704" rIns="0" bIns="0" rtlCol="0">
            <a:spAutoFit/>
          </a:bodyPr>
          <a:lstStyle/>
          <a:p>
            <a:pPr marL="379095" indent="-367030">
              <a:lnSpc>
                <a:spcPct val="100000"/>
              </a:lnSpc>
              <a:spcBef>
                <a:spcPts val="414"/>
              </a:spcBef>
              <a:buChar char="●"/>
              <a:tabLst>
                <a:tab pos="379095" algn="l"/>
                <a:tab pos="379730" algn="l"/>
              </a:tabLst>
            </a:pPr>
            <a:r>
              <a:rPr sz="2400" dirty="0">
                <a:cs typeface="Arial"/>
              </a:rPr>
              <a:t>An</a:t>
            </a:r>
            <a:r>
              <a:rPr sz="2400" spc="70" dirty="0">
                <a:cs typeface="Arial"/>
              </a:rPr>
              <a:t> </a:t>
            </a:r>
            <a:r>
              <a:rPr sz="2400" dirty="0">
                <a:cs typeface="Arial"/>
              </a:rPr>
              <a:t>advanced</a:t>
            </a:r>
            <a:r>
              <a:rPr sz="2400" spc="75" dirty="0">
                <a:cs typeface="Arial"/>
              </a:rPr>
              <a:t> </a:t>
            </a:r>
            <a:r>
              <a:rPr sz="2400" dirty="0">
                <a:cs typeface="Arial"/>
              </a:rPr>
              <a:t>version</a:t>
            </a:r>
            <a:r>
              <a:rPr sz="2400" spc="70" dirty="0">
                <a:cs typeface="Arial"/>
              </a:rPr>
              <a:t> </a:t>
            </a:r>
            <a:r>
              <a:rPr sz="2400" spc="90" dirty="0">
                <a:cs typeface="Arial"/>
              </a:rPr>
              <a:t>of</a:t>
            </a:r>
            <a:r>
              <a:rPr sz="2400" spc="75" dirty="0">
                <a:cs typeface="Arial"/>
              </a:rPr>
              <a:t> </a:t>
            </a:r>
            <a:r>
              <a:rPr sz="2400" dirty="0">
                <a:cs typeface="Arial"/>
              </a:rPr>
              <a:t>a</a:t>
            </a:r>
            <a:r>
              <a:rPr sz="2400" spc="75" dirty="0">
                <a:cs typeface="Arial"/>
              </a:rPr>
              <a:t> </a:t>
            </a:r>
            <a:r>
              <a:rPr sz="2400" dirty="0">
                <a:cs typeface="Arial"/>
              </a:rPr>
              <a:t>fake</a:t>
            </a:r>
            <a:r>
              <a:rPr sz="2400" spc="80" dirty="0">
                <a:cs typeface="Arial"/>
              </a:rPr>
              <a:t> </a:t>
            </a:r>
            <a:r>
              <a:rPr sz="2400" spc="40" dirty="0">
                <a:cs typeface="Arial"/>
              </a:rPr>
              <a:t>object</a:t>
            </a:r>
            <a:endParaRPr sz="2400" dirty="0">
              <a:cs typeface="Arial"/>
            </a:endParaRPr>
          </a:p>
          <a:p>
            <a:pPr marL="379095" indent="-367030">
              <a:lnSpc>
                <a:spcPct val="100000"/>
              </a:lnSpc>
              <a:spcBef>
                <a:spcPts val="315"/>
              </a:spcBef>
              <a:buChar char="●"/>
              <a:tabLst>
                <a:tab pos="379095" algn="l"/>
                <a:tab pos="379730" algn="l"/>
              </a:tabLst>
            </a:pPr>
            <a:r>
              <a:rPr sz="2400" spc="65" dirty="0">
                <a:cs typeface="Arial"/>
              </a:rPr>
              <a:t>Perform</a:t>
            </a:r>
            <a:r>
              <a:rPr sz="2400" spc="135" dirty="0">
                <a:cs typeface="Arial"/>
              </a:rPr>
              <a:t> </a:t>
            </a:r>
            <a:r>
              <a:rPr sz="2400" dirty="0">
                <a:cs typeface="Arial"/>
              </a:rPr>
              <a:t>assertions</a:t>
            </a:r>
            <a:r>
              <a:rPr sz="2400" spc="140" dirty="0">
                <a:cs typeface="Arial"/>
              </a:rPr>
              <a:t> </a:t>
            </a:r>
            <a:r>
              <a:rPr sz="2400" spc="45" dirty="0">
                <a:cs typeface="Arial"/>
              </a:rPr>
              <a:t>internally</a:t>
            </a:r>
            <a:endParaRPr sz="2400" dirty="0">
              <a:cs typeface="Arial"/>
            </a:endParaRPr>
          </a:p>
          <a:p>
            <a:pPr marL="379095" indent="-367030">
              <a:lnSpc>
                <a:spcPct val="100000"/>
              </a:lnSpc>
              <a:spcBef>
                <a:spcPts val="315"/>
              </a:spcBef>
              <a:buChar char="●"/>
              <a:tabLst>
                <a:tab pos="379095" algn="l"/>
                <a:tab pos="379730" algn="l"/>
              </a:tabLst>
            </a:pPr>
            <a:r>
              <a:rPr sz="2400" spc="85" dirty="0">
                <a:cs typeface="Arial"/>
              </a:rPr>
              <a:t>Not</a:t>
            </a:r>
            <a:r>
              <a:rPr sz="2400" spc="30" dirty="0">
                <a:cs typeface="Arial"/>
              </a:rPr>
              <a:t> </a:t>
            </a:r>
            <a:r>
              <a:rPr sz="2400" dirty="0">
                <a:cs typeface="Arial"/>
              </a:rPr>
              <a:t>available</a:t>
            </a:r>
            <a:r>
              <a:rPr sz="2400" spc="30" dirty="0">
                <a:cs typeface="Arial"/>
              </a:rPr>
              <a:t> </a:t>
            </a:r>
            <a:r>
              <a:rPr sz="2400" spc="70" dirty="0">
                <a:cs typeface="Arial"/>
              </a:rPr>
              <a:t>in</a:t>
            </a:r>
            <a:r>
              <a:rPr sz="2400" spc="30" dirty="0">
                <a:cs typeface="Arial"/>
              </a:rPr>
              <a:t> </a:t>
            </a:r>
            <a:r>
              <a:rPr sz="2400" dirty="0">
                <a:cs typeface="Arial"/>
              </a:rPr>
              <a:t>all</a:t>
            </a:r>
            <a:r>
              <a:rPr sz="2400" spc="25" dirty="0">
                <a:cs typeface="Arial"/>
              </a:rPr>
              <a:t> </a:t>
            </a:r>
            <a:r>
              <a:rPr sz="2400" spc="50" dirty="0">
                <a:cs typeface="Arial"/>
              </a:rPr>
              <a:t>object</a:t>
            </a:r>
            <a:r>
              <a:rPr sz="2400" spc="30" dirty="0">
                <a:cs typeface="Arial"/>
              </a:rPr>
              <a:t> </a:t>
            </a:r>
            <a:r>
              <a:rPr sz="2400" spc="50" dirty="0">
                <a:cs typeface="Arial"/>
              </a:rPr>
              <a:t>frameworks</a:t>
            </a:r>
            <a:endParaRPr sz="2400" dirty="0">
              <a:cs typeface="Arial"/>
            </a:endParaRPr>
          </a:p>
        </p:txBody>
      </p:sp>
      <p:sp>
        <p:nvSpPr>
          <p:cNvPr id="5" name="TextBox 4">
            <a:extLst>
              <a:ext uri="{FF2B5EF4-FFF2-40B4-BE49-F238E27FC236}">
                <a16:creationId xmlns:a16="http://schemas.microsoft.com/office/drawing/2014/main" id="{0C747416-1975-4BF5-87B9-210A73C63724}"/>
              </a:ext>
            </a:extLst>
          </p:cNvPr>
          <p:cNvSpPr txBox="1"/>
          <p:nvPr/>
        </p:nvSpPr>
        <p:spPr>
          <a:xfrm>
            <a:off x="838200" y="571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Mock Objects</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875620" y="841772"/>
            <a:ext cx="4665209" cy="1790700"/>
          </a:xfrm>
        </p:spPr>
        <p:txBody>
          <a:bodyPr/>
          <a:lstStyle/>
          <a:p>
            <a:r>
              <a:rPr lang="en-US" dirty="0"/>
              <a:t>Chapter 4</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875620" y="2701529"/>
            <a:ext cx="4665208" cy="1685414"/>
          </a:xfrm>
        </p:spPr>
        <p:txBody>
          <a:bodyPr>
            <a:normAutofit/>
          </a:bodyPr>
          <a:lstStyle/>
          <a:p>
            <a:r>
              <a:rPr lang="en-US" dirty="0"/>
              <a:t>The Seam Model</a:t>
            </a:r>
          </a:p>
        </p:txBody>
      </p:sp>
    </p:spTree>
    <p:extLst>
      <p:ext uri="{BB962C8B-B14F-4D97-AF65-F5344CB8AC3E}">
        <p14:creationId xmlns:p14="http://schemas.microsoft.com/office/powerpoint/2010/main" val="1119871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5248" y="1290200"/>
            <a:ext cx="6001751" cy="1399741"/>
          </a:xfrm>
          <a:prstGeom prst="rect">
            <a:avLst/>
          </a:prstGeom>
        </p:spPr>
        <p:txBody>
          <a:bodyPr vert="horz" wrap="square" lIns="0" tIns="52704" rIns="0" bIns="0" rtlCol="0">
            <a:spAutoFit/>
          </a:bodyPr>
          <a:lstStyle/>
          <a:p>
            <a:pPr marL="379095" indent="-367030">
              <a:lnSpc>
                <a:spcPct val="100000"/>
              </a:lnSpc>
              <a:spcBef>
                <a:spcPts val="414"/>
              </a:spcBef>
              <a:buChar char="●"/>
              <a:tabLst>
                <a:tab pos="379095" algn="l"/>
                <a:tab pos="379730" algn="l"/>
              </a:tabLst>
            </a:pPr>
            <a:r>
              <a:rPr sz="2000" dirty="0">
                <a:latin typeface="Arial"/>
                <a:cs typeface="Arial"/>
              </a:rPr>
              <a:t>Correctness</a:t>
            </a:r>
            <a:r>
              <a:rPr sz="2000" spc="10" dirty="0">
                <a:latin typeface="Arial"/>
                <a:cs typeface="Arial"/>
              </a:rPr>
              <a:t> </a:t>
            </a:r>
            <a:r>
              <a:rPr sz="2000" dirty="0">
                <a:latin typeface="Arial"/>
                <a:cs typeface="Arial"/>
              </a:rPr>
              <a:t>vs.</a:t>
            </a:r>
            <a:r>
              <a:rPr sz="2000" spc="15" dirty="0">
                <a:latin typeface="Arial"/>
                <a:cs typeface="Arial"/>
              </a:rPr>
              <a:t> </a:t>
            </a:r>
            <a:r>
              <a:rPr sz="2000" spc="70" dirty="0">
                <a:latin typeface="Arial"/>
                <a:cs typeface="Arial"/>
              </a:rPr>
              <a:t>Modularity</a:t>
            </a:r>
            <a:r>
              <a:rPr sz="2000" spc="5" dirty="0">
                <a:latin typeface="Arial"/>
                <a:cs typeface="Arial"/>
              </a:rPr>
              <a:t> </a:t>
            </a:r>
            <a:r>
              <a:rPr sz="2000" spc="60" dirty="0">
                <a:latin typeface="Arial"/>
                <a:cs typeface="Arial"/>
              </a:rPr>
              <a:t>and</a:t>
            </a:r>
            <a:r>
              <a:rPr sz="2000" spc="10" dirty="0">
                <a:latin typeface="Arial"/>
                <a:cs typeface="Arial"/>
              </a:rPr>
              <a:t> </a:t>
            </a:r>
            <a:r>
              <a:rPr sz="2000" spc="-25" dirty="0">
                <a:latin typeface="Arial"/>
                <a:cs typeface="Arial"/>
              </a:rPr>
              <a:t>OOD</a:t>
            </a:r>
            <a:endParaRPr sz="2000" dirty="0">
              <a:latin typeface="Arial"/>
              <a:cs typeface="Arial"/>
            </a:endParaRPr>
          </a:p>
          <a:p>
            <a:pPr marL="379095" indent="-367030">
              <a:lnSpc>
                <a:spcPct val="100000"/>
              </a:lnSpc>
              <a:spcBef>
                <a:spcPts val="315"/>
              </a:spcBef>
              <a:buChar char="●"/>
              <a:tabLst>
                <a:tab pos="379095" algn="l"/>
                <a:tab pos="379730" algn="l"/>
              </a:tabLst>
            </a:pPr>
            <a:r>
              <a:rPr sz="2000" dirty="0">
                <a:latin typeface="Arial"/>
                <a:cs typeface="Arial"/>
              </a:rPr>
              <a:t>A</a:t>
            </a:r>
            <a:r>
              <a:rPr sz="2000" spc="-15" dirty="0">
                <a:latin typeface="Arial"/>
                <a:cs typeface="Arial"/>
              </a:rPr>
              <a:t> </a:t>
            </a:r>
            <a:r>
              <a:rPr sz="2000" spc="65" dirty="0">
                <a:latin typeface="Arial"/>
                <a:cs typeface="Arial"/>
              </a:rPr>
              <a:t>little</a:t>
            </a:r>
            <a:r>
              <a:rPr sz="2000" spc="-5" dirty="0">
                <a:latin typeface="Arial"/>
                <a:cs typeface="Arial"/>
              </a:rPr>
              <a:t> </a:t>
            </a:r>
            <a:r>
              <a:rPr sz="2000" dirty="0">
                <a:latin typeface="Arial"/>
                <a:cs typeface="Arial"/>
              </a:rPr>
              <a:t>change</a:t>
            </a:r>
            <a:r>
              <a:rPr sz="2000" spc="-5" dirty="0">
                <a:latin typeface="Arial"/>
                <a:cs typeface="Arial"/>
              </a:rPr>
              <a:t> </a:t>
            </a:r>
            <a:r>
              <a:rPr sz="2000" dirty="0">
                <a:latin typeface="Arial"/>
                <a:cs typeface="Arial"/>
              </a:rPr>
              <a:t>can</a:t>
            </a:r>
            <a:r>
              <a:rPr sz="2000" spc="-10" dirty="0">
                <a:latin typeface="Arial"/>
                <a:cs typeface="Arial"/>
              </a:rPr>
              <a:t> </a:t>
            </a:r>
            <a:r>
              <a:rPr sz="2000" dirty="0">
                <a:latin typeface="Arial"/>
                <a:cs typeface="Arial"/>
              </a:rPr>
              <a:t>change</a:t>
            </a:r>
            <a:r>
              <a:rPr sz="2000" spc="-5" dirty="0">
                <a:latin typeface="Arial"/>
                <a:cs typeface="Arial"/>
              </a:rPr>
              <a:t> </a:t>
            </a:r>
            <a:r>
              <a:rPr sz="2000" dirty="0">
                <a:latin typeface="Arial"/>
                <a:cs typeface="Arial"/>
              </a:rPr>
              <a:t>a</a:t>
            </a:r>
            <a:r>
              <a:rPr sz="2000" spc="-10" dirty="0">
                <a:latin typeface="Arial"/>
                <a:cs typeface="Arial"/>
              </a:rPr>
              <a:t> </a:t>
            </a:r>
            <a:r>
              <a:rPr sz="2000" spc="60" dirty="0">
                <a:latin typeface="Arial"/>
                <a:cs typeface="Arial"/>
              </a:rPr>
              <a:t>whole</a:t>
            </a:r>
            <a:r>
              <a:rPr sz="2000" spc="-5" dirty="0">
                <a:latin typeface="Arial"/>
                <a:cs typeface="Arial"/>
              </a:rPr>
              <a:t> </a:t>
            </a:r>
            <a:r>
              <a:rPr sz="2000" spc="65" dirty="0">
                <a:latin typeface="Arial"/>
                <a:cs typeface="Arial"/>
              </a:rPr>
              <a:t>document</a:t>
            </a:r>
            <a:endParaRPr sz="2000" dirty="0">
              <a:latin typeface="Arial"/>
              <a:cs typeface="Arial"/>
            </a:endParaRPr>
          </a:p>
          <a:p>
            <a:pPr marL="379095" indent="-367030">
              <a:lnSpc>
                <a:spcPct val="100000"/>
              </a:lnSpc>
              <a:spcBef>
                <a:spcPts val="315"/>
              </a:spcBef>
              <a:buChar char="●"/>
              <a:tabLst>
                <a:tab pos="379095" algn="l"/>
                <a:tab pos="379730" algn="l"/>
              </a:tabLst>
            </a:pPr>
            <a:r>
              <a:rPr sz="2000" spc="-20" dirty="0">
                <a:latin typeface="Arial"/>
                <a:cs typeface="Arial"/>
              </a:rPr>
              <a:t>Reuse</a:t>
            </a:r>
            <a:r>
              <a:rPr sz="2000" spc="-80" dirty="0">
                <a:latin typeface="Arial"/>
                <a:cs typeface="Arial"/>
              </a:rPr>
              <a:t> </a:t>
            </a:r>
            <a:r>
              <a:rPr sz="2000" spc="-20" dirty="0">
                <a:latin typeface="Arial"/>
                <a:cs typeface="Arial"/>
              </a:rPr>
              <a:t>code</a:t>
            </a:r>
            <a:endParaRPr sz="2000" dirty="0">
              <a:latin typeface="Arial"/>
              <a:cs typeface="Arial"/>
            </a:endParaRPr>
          </a:p>
          <a:p>
            <a:pPr marL="379095" indent="-367030">
              <a:lnSpc>
                <a:spcPct val="100000"/>
              </a:lnSpc>
              <a:spcBef>
                <a:spcPts val="315"/>
              </a:spcBef>
              <a:buChar char="●"/>
              <a:tabLst>
                <a:tab pos="379095" algn="l"/>
                <a:tab pos="379730" algn="l"/>
              </a:tabLst>
            </a:pPr>
            <a:r>
              <a:rPr sz="2000" spc="60" dirty="0">
                <a:latin typeface="Arial"/>
                <a:cs typeface="Arial"/>
              </a:rPr>
              <a:t>Independent</a:t>
            </a:r>
            <a:r>
              <a:rPr sz="2000" spc="-20" dirty="0">
                <a:latin typeface="Arial"/>
                <a:cs typeface="Arial"/>
              </a:rPr>
              <a:t> </a:t>
            </a:r>
            <a:r>
              <a:rPr sz="2000" spc="60" dirty="0">
                <a:latin typeface="Arial"/>
                <a:cs typeface="Arial"/>
              </a:rPr>
              <a:t>and</a:t>
            </a:r>
            <a:r>
              <a:rPr sz="2000" spc="-20" dirty="0">
                <a:latin typeface="Arial"/>
                <a:cs typeface="Arial"/>
              </a:rPr>
              <a:t> </a:t>
            </a:r>
            <a:r>
              <a:rPr sz="2000" spc="55" dirty="0">
                <a:latin typeface="Arial"/>
                <a:cs typeface="Arial"/>
              </a:rPr>
              <a:t>Dependent</a:t>
            </a:r>
            <a:r>
              <a:rPr sz="2000" spc="-15" dirty="0">
                <a:latin typeface="Arial"/>
                <a:cs typeface="Arial"/>
              </a:rPr>
              <a:t> </a:t>
            </a:r>
            <a:r>
              <a:rPr sz="2000" spc="55" dirty="0">
                <a:latin typeface="Arial"/>
                <a:cs typeface="Arial"/>
              </a:rPr>
              <a:t>software</a:t>
            </a:r>
            <a:r>
              <a:rPr sz="2000" spc="-15" dirty="0">
                <a:latin typeface="Arial"/>
                <a:cs typeface="Arial"/>
              </a:rPr>
              <a:t> </a:t>
            </a:r>
            <a:r>
              <a:rPr sz="2000" spc="-10" dirty="0">
                <a:latin typeface="Arial"/>
                <a:cs typeface="Arial"/>
              </a:rPr>
              <a:t>pieces</a:t>
            </a:r>
            <a:endParaRPr sz="2000" dirty="0">
              <a:latin typeface="Arial"/>
              <a:cs typeface="Arial"/>
            </a:endParaRPr>
          </a:p>
        </p:txBody>
      </p:sp>
      <p:sp>
        <p:nvSpPr>
          <p:cNvPr id="5" name="TextBox 4">
            <a:extLst>
              <a:ext uri="{FF2B5EF4-FFF2-40B4-BE49-F238E27FC236}">
                <a16:creationId xmlns:a16="http://schemas.microsoft.com/office/drawing/2014/main" id="{0CA100B9-8178-4100-94F6-39CD802226DC}"/>
              </a:ext>
            </a:extLst>
          </p:cNvPr>
          <p:cNvSpPr txBox="1"/>
          <p:nvPr/>
        </p:nvSpPr>
        <p:spPr>
          <a:xfrm>
            <a:off x="789574" y="1333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A Huge Sheet of Text</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200" y="1200150"/>
            <a:ext cx="8064500" cy="3235886"/>
          </a:xfrm>
          <a:prstGeom prst="rect">
            <a:avLst/>
          </a:prstGeom>
        </p:spPr>
        <p:txBody>
          <a:bodyPr vert="horz" wrap="square" lIns="0" tIns="12700" rIns="0" bIns="0" rtlCol="0">
            <a:spAutoFit/>
          </a:bodyPr>
          <a:lstStyle/>
          <a:p>
            <a:pPr marL="379095" marR="5080" indent="-367030">
              <a:lnSpc>
                <a:spcPct val="114599"/>
              </a:lnSpc>
              <a:spcBef>
                <a:spcPts val="100"/>
              </a:spcBef>
              <a:buChar char="●"/>
              <a:tabLst>
                <a:tab pos="379095" algn="l"/>
                <a:tab pos="379730" algn="l"/>
              </a:tabLst>
            </a:pPr>
            <a:r>
              <a:rPr sz="2400" dirty="0">
                <a:cs typeface="Arial"/>
              </a:rPr>
              <a:t>A</a:t>
            </a:r>
            <a:r>
              <a:rPr sz="2400" spc="-15" dirty="0">
                <a:cs typeface="Arial"/>
              </a:rPr>
              <a:t> </a:t>
            </a:r>
            <a:r>
              <a:rPr sz="2400" b="1" dirty="0">
                <a:cs typeface="Arial"/>
              </a:rPr>
              <a:t>seam</a:t>
            </a:r>
            <a:r>
              <a:rPr sz="2400" b="1" spc="-10" dirty="0">
                <a:cs typeface="Arial"/>
              </a:rPr>
              <a:t> </a:t>
            </a:r>
            <a:r>
              <a:rPr sz="2400" dirty="0">
                <a:cs typeface="Arial"/>
              </a:rPr>
              <a:t>is</a:t>
            </a:r>
            <a:r>
              <a:rPr sz="2400" spc="-10" dirty="0">
                <a:cs typeface="Arial"/>
              </a:rPr>
              <a:t> </a:t>
            </a:r>
            <a:r>
              <a:rPr sz="2400" dirty="0">
                <a:cs typeface="Arial"/>
              </a:rPr>
              <a:t>a</a:t>
            </a:r>
            <a:r>
              <a:rPr sz="2400" spc="-10" dirty="0">
                <a:cs typeface="Arial"/>
              </a:rPr>
              <a:t> </a:t>
            </a:r>
            <a:r>
              <a:rPr sz="2400" dirty="0">
                <a:cs typeface="Arial"/>
              </a:rPr>
              <a:t>place</a:t>
            </a:r>
            <a:r>
              <a:rPr sz="2400" spc="-10" dirty="0">
                <a:cs typeface="Arial"/>
              </a:rPr>
              <a:t> </a:t>
            </a:r>
            <a:r>
              <a:rPr sz="2400" spc="55" dirty="0">
                <a:cs typeface="Arial"/>
              </a:rPr>
              <a:t>where</a:t>
            </a:r>
            <a:r>
              <a:rPr sz="2400" spc="-15" dirty="0">
                <a:cs typeface="Arial"/>
              </a:rPr>
              <a:t> </a:t>
            </a:r>
            <a:r>
              <a:rPr sz="2400" spc="55" dirty="0">
                <a:cs typeface="Arial"/>
              </a:rPr>
              <a:t>you</a:t>
            </a:r>
            <a:r>
              <a:rPr sz="2400" spc="-15" dirty="0">
                <a:cs typeface="Arial"/>
              </a:rPr>
              <a:t> </a:t>
            </a:r>
            <a:r>
              <a:rPr sz="2400" dirty="0">
                <a:cs typeface="Arial"/>
              </a:rPr>
              <a:t>can</a:t>
            </a:r>
            <a:r>
              <a:rPr sz="2400" spc="-15" dirty="0">
                <a:cs typeface="Arial"/>
              </a:rPr>
              <a:t> </a:t>
            </a:r>
            <a:r>
              <a:rPr sz="2400" spc="60" dirty="0">
                <a:cs typeface="Arial"/>
              </a:rPr>
              <a:t>alter</a:t>
            </a:r>
            <a:r>
              <a:rPr sz="2400" spc="-10" dirty="0">
                <a:cs typeface="Arial"/>
              </a:rPr>
              <a:t> </a:t>
            </a:r>
            <a:r>
              <a:rPr sz="2400" spc="50" dirty="0">
                <a:cs typeface="Arial"/>
              </a:rPr>
              <a:t>behavior</a:t>
            </a:r>
            <a:r>
              <a:rPr sz="2400" spc="-10" dirty="0">
                <a:cs typeface="Arial"/>
              </a:rPr>
              <a:t> </a:t>
            </a:r>
            <a:r>
              <a:rPr sz="2400" spc="70" dirty="0">
                <a:cs typeface="Arial"/>
              </a:rPr>
              <a:t>in</a:t>
            </a:r>
            <a:r>
              <a:rPr sz="2400" spc="-20" dirty="0">
                <a:cs typeface="Arial"/>
              </a:rPr>
              <a:t> </a:t>
            </a:r>
            <a:r>
              <a:rPr sz="2400" spc="75" dirty="0">
                <a:cs typeface="Arial"/>
              </a:rPr>
              <a:t>your</a:t>
            </a:r>
            <a:r>
              <a:rPr sz="2400" spc="-10" dirty="0">
                <a:cs typeface="Arial"/>
              </a:rPr>
              <a:t> </a:t>
            </a:r>
            <a:r>
              <a:rPr sz="2400" spc="80" dirty="0">
                <a:cs typeface="Arial"/>
              </a:rPr>
              <a:t>program</a:t>
            </a:r>
            <a:r>
              <a:rPr sz="2400" spc="-10" dirty="0">
                <a:cs typeface="Arial"/>
              </a:rPr>
              <a:t> </a:t>
            </a:r>
            <a:r>
              <a:rPr sz="2400" spc="85" dirty="0">
                <a:cs typeface="Arial"/>
              </a:rPr>
              <a:t>without </a:t>
            </a:r>
            <a:r>
              <a:rPr sz="2400" spc="55" dirty="0">
                <a:cs typeface="Arial"/>
              </a:rPr>
              <a:t>editing</a:t>
            </a:r>
            <a:r>
              <a:rPr sz="2400" spc="-30" dirty="0">
                <a:cs typeface="Arial"/>
              </a:rPr>
              <a:t> </a:t>
            </a:r>
            <a:r>
              <a:rPr sz="2400" spc="70" dirty="0">
                <a:cs typeface="Arial"/>
              </a:rPr>
              <a:t>in</a:t>
            </a:r>
            <a:r>
              <a:rPr sz="2400" spc="-30" dirty="0">
                <a:cs typeface="Arial"/>
              </a:rPr>
              <a:t> </a:t>
            </a:r>
            <a:r>
              <a:rPr sz="2400" spc="90" dirty="0">
                <a:cs typeface="Arial"/>
              </a:rPr>
              <a:t>that</a:t>
            </a:r>
            <a:r>
              <a:rPr sz="2400" spc="-25" dirty="0">
                <a:cs typeface="Arial"/>
              </a:rPr>
              <a:t> </a:t>
            </a:r>
            <a:r>
              <a:rPr sz="2400" spc="-10" dirty="0">
                <a:cs typeface="Arial"/>
              </a:rPr>
              <a:t>place.</a:t>
            </a:r>
            <a:endParaRPr sz="2400" dirty="0">
              <a:cs typeface="Arial"/>
            </a:endParaRPr>
          </a:p>
          <a:p>
            <a:pPr marL="379095" indent="-367030">
              <a:lnSpc>
                <a:spcPct val="100000"/>
              </a:lnSpc>
              <a:spcBef>
                <a:spcPts val="315"/>
              </a:spcBef>
              <a:buFont typeface="Arial"/>
              <a:buChar char="●"/>
              <a:tabLst>
                <a:tab pos="379095" algn="l"/>
                <a:tab pos="379730" algn="l"/>
              </a:tabLst>
            </a:pPr>
            <a:r>
              <a:rPr sz="2400" b="1" i="1" spc="-35" dirty="0">
                <a:cs typeface="Trebuchet MS"/>
              </a:rPr>
              <a:t>Object</a:t>
            </a:r>
            <a:r>
              <a:rPr sz="2400" b="1" i="1" spc="-15" dirty="0">
                <a:cs typeface="Trebuchet MS"/>
              </a:rPr>
              <a:t> </a:t>
            </a:r>
            <a:r>
              <a:rPr sz="2400" b="1" i="1" dirty="0">
                <a:cs typeface="Trebuchet MS"/>
              </a:rPr>
              <a:t>Seam</a:t>
            </a:r>
            <a:r>
              <a:rPr sz="2400" b="1" i="1" spc="-5" dirty="0">
                <a:cs typeface="Trebuchet MS"/>
              </a:rPr>
              <a:t> </a:t>
            </a:r>
            <a:r>
              <a:rPr sz="2400" dirty="0">
                <a:cs typeface="Arial"/>
              </a:rPr>
              <a:t>-</a:t>
            </a:r>
            <a:r>
              <a:rPr sz="2400" spc="25" dirty="0">
                <a:cs typeface="Arial"/>
              </a:rPr>
              <a:t> </a:t>
            </a:r>
            <a:r>
              <a:rPr sz="2400" spc="75" dirty="0">
                <a:cs typeface="Arial"/>
              </a:rPr>
              <a:t>writing</a:t>
            </a:r>
            <a:r>
              <a:rPr sz="2400" spc="25" dirty="0">
                <a:cs typeface="Arial"/>
              </a:rPr>
              <a:t> </a:t>
            </a:r>
            <a:r>
              <a:rPr sz="2400" dirty="0">
                <a:cs typeface="Arial"/>
              </a:rPr>
              <a:t>tests</a:t>
            </a:r>
            <a:r>
              <a:rPr sz="2400" spc="30" dirty="0">
                <a:cs typeface="Arial"/>
              </a:rPr>
              <a:t> </a:t>
            </a:r>
            <a:r>
              <a:rPr sz="2400" spc="100" dirty="0">
                <a:cs typeface="Arial"/>
              </a:rPr>
              <a:t>for</a:t>
            </a:r>
            <a:r>
              <a:rPr sz="2400" spc="30" dirty="0">
                <a:cs typeface="Arial"/>
              </a:rPr>
              <a:t> </a:t>
            </a:r>
            <a:r>
              <a:rPr sz="2400" dirty="0">
                <a:cs typeface="Arial"/>
              </a:rPr>
              <a:t>OOD</a:t>
            </a:r>
            <a:r>
              <a:rPr sz="2400" spc="35" dirty="0">
                <a:cs typeface="Arial"/>
              </a:rPr>
              <a:t> </a:t>
            </a:r>
            <a:r>
              <a:rPr sz="2400" dirty="0">
                <a:cs typeface="Arial"/>
              </a:rPr>
              <a:t>code</a:t>
            </a:r>
            <a:r>
              <a:rPr sz="2400" spc="30" dirty="0">
                <a:cs typeface="Arial"/>
              </a:rPr>
              <a:t> </a:t>
            </a:r>
            <a:r>
              <a:rPr sz="2400" spc="95" dirty="0">
                <a:cs typeface="Arial"/>
              </a:rPr>
              <a:t>without</a:t>
            </a:r>
            <a:r>
              <a:rPr sz="2400" spc="30" dirty="0">
                <a:cs typeface="Arial"/>
              </a:rPr>
              <a:t> </a:t>
            </a:r>
            <a:r>
              <a:rPr sz="2400" dirty="0">
                <a:cs typeface="Arial"/>
              </a:rPr>
              <a:t>any</a:t>
            </a:r>
            <a:r>
              <a:rPr sz="2400" spc="25" dirty="0">
                <a:cs typeface="Arial"/>
              </a:rPr>
              <a:t> </a:t>
            </a:r>
            <a:r>
              <a:rPr sz="2400" dirty="0">
                <a:cs typeface="Arial"/>
              </a:rPr>
              <a:t>nasty</a:t>
            </a:r>
            <a:r>
              <a:rPr sz="2400" spc="25" dirty="0">
                <a:cs typeface="Arial"/>
              </a:rPr>
              <a:t> </a:t>
            </a:r>
            <a:r>
              <a:rPr sz="2400" dirty="0">
                <a:cs typeface="Arial"/>
              </a:rPr>
              <a:t>side</a:t>
            </a:r>
            <a:r>
              <a:rPr sz="2400" spc="30" dirty="0">
                <a:cs typeface="Arial"/>
              </a:rPr>
              <a:t> </a:t>
            </a:r>
            <a:r>
              <a:rPr sz="2400" spc="-10" dirty="0">
                <a:cs typeface="Arial"/>
              </a:rPr>
              <a:t>effects</a:t>
            </a:r>
            <a:endParaRPr sz="2400" dirty="0">
              <a:cs typeface="Arial"/>
            </a:endParaRPr>
          </a:p>
          <a:p>
            <a:pPr marL="379095" indent="-367030">
              <a:lnSpc>
                <a:spcPct val="100000"/>
              </a:lnSpc>
              <a:spcBef>
                <a:spcPts val="315"/>
              </a:spcBef>
              <a:buChar char="●"/>
              <a:tabLst>
                <a:tab pos="379095" algn="l"/>
                <a:tab pos="379730" algn="l"/>
              </a:tabLst>
            </a:pPr>
            <a:r>
              <a:rPr sz="2400" dirty="0">
                <a:cs typeface="Arial"/>
              </a:rPr>
              <a:t>Biggest</a:t>
            </a:r>
            <a:r>
              <a:rPr sz="2400" spc="-5" dirty="0">
                <a:cs typeface="Arial"/>
              </a:rPr>
              <a:t> </a:t>
            </a:r>
            <a:r>
              <a:rPr sz="2400" dirty="0">
                <a:cs typeface="Arial"/>
              </a:rPr>
              <a:t>challenges </a:t>
            </a:r>
            <a:r>
              <a:rPr sz="2400" spc="90" dirty="0">
                <a:cs typeface="Arial"/>
              </a:rPr>
              <a:t>of</a:t>
            </a:r>
            <a:r>
              <a:rPr sz="2400" spc="-5" dirty="0">
                <a:cs typeface="Arial"/>
              </a:rPr>
              <a:t> </a:t>
            </a:r>
            <a:r>
              <a:rPr sz="2400" dirty="0">
                <a:cs typeface="Arial"/>
              </a:rPr>
              <a:t>legacy</a:t>
            </a:r>
            <a:r>
              <a:rPr sz="2400" spc="-5" dirty="0">
                <a:cs typeface="Arial"/>
              </a:rPr>
              <a:t> </a:t>
            </a:r>
            <a:r>
              <a:rPr sz="2400" dirty="0">
                <a:cs typeface="Arial"/>
              </a:rPr>
              <a:t>code -</a:t>
            </a:r>
            <a:r>
              <a:rPr sz="2400" spc="-5" dirty="0">
                <a:cs typeface="Arial"/>
              </a:rPr>
              <a:t> </a:t>
            </a:r>
            <a:r>
              <a:rPr sz="2400" spc="45" dirty="0">
                <a:cs typeface="Arial"/>
              </a:rPr>
              <a:t>breaking</a:t>
            </a:r>
            <a:r>
              <a:rPr sz="2400" spc="-5" dirty="0">
                <a:cs typeface="Arial"/>
              </a:rPr>
              <a:t> </a:t>
            </a:r>
            <a:r>
              <a:rPr sz="2400" spc="-10" dirty="0">
                <a:cs typeface="Arial"/>
              </a:rPr>
              <a:t>dependencies</a:t>
            </a:r>
            <a:endParaRPr sz="2400" dirty="0">
              <a:cs typeface="Arial"/>
            </a:endParaRPr>
          </a:p>
          <a:p>
            <a:pPr marL="379095" marR="266065" indent="-367030">
              <a:lnSpc>
                <a:spcPct val="114599"/>
              </a:lnSpc>
              <a:buChar char="●"/>
              <a:tabLst>
                <a:tab pos="379095" algn="l"/>
                <a:tab pos="379730" algn="l"/>
              </a:tabLst>
            </a:pPr>
            <a:r>
              <a:rPr sz="2400" dirty="0">
                <a:cs typeface="Arial"/>
              </a:rPr>
              <a:t>The</a:t>
            </a:r>
            <a:r>
              <a:rPr sz="2400" spc="20" dirty="0">
                <a:cs typeface="Arial"/>
              </a:rPr>
              <a:t> </a:t>
            </a:r>
            <a:r>
              <a:rPr sz="2400" dirty="0">
                <a:cs typeface="Arial"/>
              </a:rPr>
              <a:t>seam</a:t>
            </a:r>
            <a:r>
              <a:rPr sz="2400" spc="25" dirty="0">
                <a:cs typeface="Arial"/>
              </a:rPr>
              <a:t> </a:t>
            </a:r>
            <a:r>
              <a:rPr sz="2400" dirty="0">
                <a:cs typeface="Arial"/>
              </a:rPr>
              <a:t>view</a:t>
            </a:r>
            <a:r>
              <a:rPr sz="2400" spc="15" dirty="0">
                <a:cs typeface="Arial"/>
              </a:rPr>
              <a:t> </a:t>
            </a:r>
            <a:r>
              <a:rPr sz="2400" spc="90" dirty="0">
                <a:cs typeface="Arial"/>
              </a:rPr>
              <a:t>of</a:t>
            </a:r>
            <a:r>
              <a:rPr sz="2400" spc="20" dirty="0">
                <a:cs typeface="Arial"/>
              </a:rPr>
              <a:t> </a:t>
            </a:r>
            <a:r>
              <a:rPr sz="2400" spc="55" dirty="0">
                <a:cs typeface="Arial"/>
              </a:rPr>
              <a:t>software</a:t>
            </a:r>
            <a:r>
              <a:rPr sz="2400" spc="20" dirty="0">
                <a:cs typeface="Arial"/>
              </a:rPr>
              <a:t> </a:t>
            </a:r>
            <a:r>
              <a:rPr sz="2400" dirty="0">
                <a:cs typeface="Arial"/>
              </a:rPr>
              <a:t>helps</a:t>
            </a:r>
            <a:r>
              <a:rPr sz="2400" spc="25" dirty="0">
                <a:cs typeface="Arial"/>
              </a:rPr>
              <a:t> </a:t>
            </a:r>
            <a:r>
              <a:rPr sz="2400" dirty="0">
                <a:cs typeface="Arial"/>
              </a:rPr>
              <a:t>us</a:t>
            </a:r>
            <a:r>
              <a:rPr sz="2400" spc="25" dirty="0">
                <a:cs typeface="Arial"/>
              </a:rPr>
              <a:t> </a:t>
            </a:r>
            <a:r>
              <a:rPr sz="2400" dirty="0">
                <a:cs typeface="Arial"/>
              </a:rPr>
              <a:t>see</a:t>
            </a:r>
            <a:r>
              <a:rPr sz="2400" spc="20" dirty="0">
                <a:cs typeface="Arial"/>
              </a:rPr>
              <a:t> </a:t>
            </a:r>
            <a:r>
              <a:rPr sz="2400" spc="70" dirty="0">
                <a:cs typeface="Arial"/>
              </a:rPr>
              <a:t>opportunities</a:t>
            </a:r>
            <a:r>
              <a:rPr sz="2400" spc="25" dirty="0">
                <a:cs typeface="Arial"/>
              </a:rPr>
              <a:t> </a:t>
            </a:r>
            <a:r>
              <a:rPr sz="2400" spc="90" dirty="0">
                <a:cs typeface="Arial"/>
              </a:rPr>
              <a:t>that</a:t>
            </a:r>
            <a:r>
              <a:rPr sz="2400" spc="20" dirty="0">
                <a:cs typeface="Arial"/>
              </a:rPr>
              <a:t> </a:t>
            </a:r>
            <a:r>
              <a:rPr sz="2400" dirty="0">
                <a:cs typeface="Arial"/>
              </a:rPr>
              <a:t>exist</a:t>
            </a:r>
            <a:r>
              <a:rPr sz="2400" spc="25" dirty="0">
                <a:cs typeface="Arial"/>
              </a:rPr>
              <a:t> </a:t>
            </a:r>
            <a:r>
              <a:rPr sz="2400" spc="70" dirty="0">
                <a:cs typeface="Arial"/>
              </a:rPr>
              <a:t>in</a:t>
            </a:r>
            <a:r>
              <a:rPr sz="2400" spc="15" dirty="0">
                <a:cs typeface="Arial"/>
              </a:rPr>
              <a:t> </a:t>
            </a:r>
            <a:r>
              <a:rPr sz="2400" spc="50" dirty="0">
                <a:cs typeface="Arial"/>
              </a:rPr>
              <a:t>the </a:t>
            </a:r>
            <a:r>
              <a:rPr sz="2400" dirty="0">
                <a:cs typeface="Arial"/>
              </a:rPr>
              <a:t>code</a:t>
            </a:r>
            <a:r>
              <a:rPr sz="2400" spc="85" dirty="0">
                <a:cs typeface="Arial"/>
              </a:rPr>
              <a:t> </a:t>
            </a:r>
            <a:r>
              <a:rPr sz="2400" spc="-10" dirty="0">
                <a:cs typeface="Arial"/>
              </a:rPr>
              <a:t>base.</a:t>
            </a:r>
            <a:endParaRPr sz="2400" dirty="0">
              <a:cs typeface="Arial"/>
            </a:endParaRPr>
          </a:p>
        </p:txBody>
      </p:sp>
      <p:sp>
        <p:nvSpPr>
          <p:cNvPr id="5" name="TextBox 4">
            <a:extLst>
              <a:ext uri="{FF2B5EF4-FFF2-40B4-BE49-F238E27FC236}">
                <a16:creationId xmlns:a16="http://schemas.microsoft.com/office/drawing/2014/main" id="{49AD420D-998D-440E-83A2-937923D4486C}"/>
              </a:ext>
            </a:extLst>
          </p:cNvPr>
          <p:cNvSpPr txBox="1"/>
          <p:nvPr/>
        </p:nvSpPr>
        <p:spPr>
          <a:xfrm>
            <a:off x="914400" y="1333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b="1" dirty="0">
                <a:solidFill>
                  <a:srgbClr val="000000"/>
                </a:solidFill>
                <a:latin typeface="Tenorite"/>
              </a:rPr>
              <a:t>Seams</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3400" y="1123950"/>
            <a:ext cx="7963534" cy="3486211"/>
          </a:xfrm>
          <a:prstGeom prst="rect">
            <a:avLst/>
          </a:prstGeom>
        </p:spPr>
        <p:txBody>
          <a:bodyPr vert="horz" wrap="square" lIns="0" tIns="66675" rIns="0" bIns="0" rtlCol="0">
            <a:spAutoFit/>
          </a:bodyPr>
          <a:lstStyle/>
          <a:p>
            <a:pPr marL="379095" indent="-367030">
              <a:lnSpc>
                <a:spcPct val="100000"/>
              </a:lnSpc>
              <a:spcBef>
                <a:spcPts val="525"/>
              </a:spcBef>
              <a:buChar char="●"/>
              <a:tabLst>
                <a:tab pos="379095" algn="l"/>
                <a:tab pos="379730" algn="l"/>
              </a:tabLst>
            </a:pPr>
            <a:r>
              <a:rPr dirty="0">
                <a:cs typeface="Arial"/>
              </a:rPr>
              <a:t>Preprocessing</a:t>
            </a:r>
            <a:r>
              <a:rPr spc="195" dirty="0">
                <a:cs typeface="Arial"/>
              </a:rPr>
              <a:t> </a:t>
            </a:r>
            <a:r>
              <a:rPr spc="-20" dirty="0">
                <a:cs typeface="Arial"/>
              </a:rPr>
              <a:t>Seams</a:t>
            </a:r>
            <a:endParaRPr dirty="0">
              <a:cs typeface="Arial"/>
            </a:endParaRPr>
          </a:p>
          <a:p>
            <a:pPr marL="836294" lvl="1" indent="-336550">
              <a:lnSpc>
                <a:spcPct val="100000"/>
              </a:lnSpc>
              <a:spcBef>
                <a:spcPts val="330"/>
              </a:spcBef>
              <a:buChar char="○"/>
              <a:tabLst>
                <a:tab pos="836294" algn="l"/>
                <a:tab pos="836930" algn="l"/>
              </a:tabLst>
            </a:pPr>
            <a:r>
              <a:rPr sz="1400" dirty="0">
                <a:cs typeface="Arial"/>
              </a:rPr>
              <a:t>Preprocessors</a:t>
            </a:r>
            <a:r>
              <a:rPr sz="1400" spc="60" dirty="0">
                <a:cs typeface="Arial"/>
              </a:rPr>
              <a:t> </a:t>
            </a:r>
            <a:r>
              <a:rPr sz="1400" dirty="0">
                <a:cs typeface="Arial"/>
              </a:rPr>
              <a:t>give</a:t>
            </a:r>
            <a:r>
              <a:rPr sz="1400" spc="60" dirty="0">
                <a:cs typeface="Arial"/>
              </a:rPr>
              <a:t> </a:t>
            </a:r>
            <a:r>
              <a:rPr sz="1400" spc="65" dirty="0">
                <a:cs typeface="Arial"/>
              </a:rPr>
              <a:t>more </a:t>
            </a:r>
            <a:r>
              <a:rPr sz="1400" spc="-10" dirty="0">
                <a:cs typeface="Arial"/>
              </a:rPr>
              <a:t>seams</a:t>
            </a:r>
            <a:endParaRPr sz="1400" dirty="0">
              <a:cs typeface="Arial"/>
            </a:endParaRPr>
          </a:p>
          <a:p>
            <a:pPr marL="836294" lvl="1" indent="-336550">
              <a:lnSpc>
                <a:spcPct val="100000"/>
              </a:lnSpc>
              <a:spcBef>
                <a:spcPts val="270"/>
              </a:spcBef>
              <a:buChar char="○"/>
              <a:tabLst>
                <a:tab pos="836294" algn="l"/>
                <a:tab pos="836930" algn="l"/>
              </a:tabLst>
            </a:pPr>
            <a:r>
              <a:rPr sz="1400" dirty="0">
                <a:cs typeface="Arial"/>
              </a:rPr>
              <a:t>We</a:t>
            </a:r>
            <a:r>
              <a:rPr sz="1400" spc="20" dirty="0">
                <a:cs typeface="Arial"/>
              </a:rPr>
              <a:t> </a:t>
            </a:r>
            <a:r>
              <a:rPr sz="1400" dirty="0">
                <a:cs typeface="Arial"/>
              </a:rPr>
              <a:t>can</a:t>
            </a:r>
            <a:r>
              <a:rPr sz="1400" spc="25" dirty="0">
                <a:cs typeface="Arial"/>
              </a:rPr>
              <a:t> </a:t>
            </a:r>
            <a:r>
              <a:rPr sz="1400" dirty="0">
                <a:cs typeface="Arial"/>
              </a:rPr>
              <a:t>verify</a:t>
            </a:r>
            <a:r>
              <a:rPr sz="1400" spc="25" dirty="0">
                <a:cs typeface="Arial"/>
              </a:rPr>
              <a:t> </a:t>
            </a:r>
            <a:r>
              <a:rPr sz="1400" spc="65" dirty="0">
                <a:cs typeface="Arial"/>
              </a:rPr>
              <a:t>more</a:t>
            </a:r>
            <a:r>
              <a:rPr sz="1400" spc="20" dirty="0">
                <a:cs typeface="Arial"/>
              </a:rPr>
              <a:t> </a:t>
            </a:r>
            <a:r>
              <a:rPr sz="1400" spc="45" dirty="0">
                <a:cs typeface="Arial"/>
              </a:rPr>
              <a:t>functions</a:t>
            </a:r>
            <a:r>
              <a:rPr sz="1400" spc="25" dirty="0">
                <a:cs typeface="Arial"/>
              </a:rPr>
              <a:t> </a:t>
            </a:r>
            <a:r>
              <a:rPr sz="1400" dirty="0">
                <a:cs typeface="Arial"/>
              </a:rPr>
              <a:t>carry</a:t>
            </a:r>
            <a:r>
              <a:rPr sz="1400" spc="25" dirty="0">
                <a:cs typeface="Arial"/>
              </a:rPr>
              <a:t> </a:t>
            </a:r>
            <a:r>
              <a:rPr sz="1400" spc="55" dirty="0">
                <a:cs typeface="Arial"/>
              </a:rPr>
              <a:t>the</a:t>
            </a:r>
            <a:r>
              <a:rPr sz="1400" spc="25" dirty="0">
                <a:cs typeface="Arial"/>
              </a:rPr>
              <a:t> </a:t>
            </a:r>
            <a:r>
              <a:rPr sz="1400" spc="55" dirty="0">
                <a:cs typeface="Arial"/>
              </a:rPr>
              <a:t>right</a:t>
            </a:r>
            <a:r>
              <a:rPr sz="1400" spc="20" dirty="0">
                <a:cs typeface="Arial"/>
              </a:rPr>
              <a:t> </a:t>
            </a:r>
            <a:r>
              <a:rPr sz="1400" spc="-10" dirty="0">
                <a:cs typeface="Arial"/>
              </a:rPr>
              <a:t>parameters</a:t>
            </a:r>
            <a:endParaRPr sz="1400" dirty="0">
              <a:cs typeface="Arial"/>
            </a:endParaRPr>
          </a:p>
          <a:p>
            <a:pPr marL="1293495" lvl="2" indent="-336550">
              <a:lnSpc>
                <a:spcPct val="100000"/>
              </a:lnSpc>
              <a:spcBef>
                <a:spcPts val="270"/>
              </a:spcBef>
              <a:buChar char="■"/>
              <a:tabLst>
                <a:tab pos="1293495" algn="l"/>
                <a:tab pos="1294130" algn="l"/>
              </a:tabLst>
            </a:pPr>
            <a:r>
              <a:rPr sz="1400" dirty="0">
                <a:cs typeface="Arial"/>
              </a:rPr>
              <a:t>Header</a:t>
            </a:r>
            <a:r>
              <a:rPr sz="1400" spc="15" dirty="0">
                <a:cs typeface="Arial"/>
              </a:rPr>
              <a:t> </a:t>
            </a:r>
            <a:r>
              <a:rPr sz="1400" dirty="0">
                <a:cs typeface="Arial"/>
              </a:rPr>
              <a:t>files</a:t>
            </a:r>
            <a:r>
              <a:rPr sz="1400" spc="20" dirty="0">
                <a:cs typeface="Arial"/>
              </a:rPr>
              <a:t> </a:t>
            </a:r>
            <a:r>
              <a:rPr sz="1400" dirty="0">
                <a:cs typeface="Arial"/>
              </a:rPr>
              <a:t>give</a:t>
            </a:r>
            <a:r>
              <a:rPr sz="1400" spc="15" dirty="0">
                <a:cs typeface="Arial"/>
              </a:rPr>
              <a:t> </a:t>
            </a:r>
            <a:r>
              <a:rPr sz="1400" dirty="0">
                <a:cs typeface="Arial"/>
              </a:rPr>
              <a:t>seams</a:t>
            </a:r>
            <a:r>
              <a:rPr sz="1400" spc="20" dirty="0">
                <a:cs typeface="Arial"/>
              </a:rPr>
              <a:t> </a:t>
            </a:r>
            <a:r>
              <a:rPr sz="1400" spc="65" dirty="0">
                <a:cs typeface="Arial"/>
              </a:rPr>
              <a:t>that</a:t>
            </a:r>
            <a:r>
              <a:rPr sz="1400" spc="20" dirty="0">
                <a:cs typeface="Arial"/>
              </a:rPr>
              <a:t> </a:t>
            </a:r>
            <a:r>
              <a:rPr sz="1400" dirty="0">
                <a:cs typeface="Arial"/>
              </a:rPr>
              <a:t>we</a:t>
            </a:r>
            <a:r>
              <a:rPr sz="1400" spc="15" dirty="0">
                <a:cs typeface="Arial"/>
              </a:rPr>
              <a:t> </a:t>
            </a:r>
            <a:r>
              <a:rPr sz="1400" dirty="0">
                <a:cs typeface="Arial"/>
              </a:rPr>
              <a:t>can</a:t>
            </a:r>
            <a:r>
              <a:rPr sz="1400" spc="20" dirty="0">
                <a:cs typeface="Arial"/>
              </a:rPr>
              <a:t> </a:t>
            </a:r>
            <a:r>
              <a:rPr sz="1400" dirty="0">
                <a:cs typeface="Arial"/>
              </a:rPr>
              <a:t>use</a:t>
            </a:r>
            <a:r>
              <a:rPr sz="1400" spc="20" dirty="0">
                <a:cs typeface="Arial"/>
              </a:rPr>
              <a:t> </a:t>
            </a:r>
            <a:r>
              <a:rPr sz="1400" spc="80" dirty="0">
                <a:cs typeface="Arial"/>
              </a:rPr>
              <a:t>to</a:t>
            </a:r>
            <a:r>
              <a:rPr sz="1400" spc="15" dirty="0">
                <a:cs typeface="Arial"/>
              </a:rPr>
              <a:t> </a:t>
            </a:r>
            <a:r>
              <a:rPr sz="1400" dirty="0">
                <a:cs typeface="Arial"/>
              </a:rPr>
              <a:t>replace</a:t>
            </a:r>
            <a:r>
              <a:rPr sz="1400" spc="20" dirty="0">
                <a:cs typeface="Arial"/>
              </a:rPr>
              <a:t> </a:t>
            </a:r>
            <a:r>
              <a:rPr sz="1400" spc="55" dirty="0">
                <a:cs typeface="Arial"/>
              </a:rPr>
              <a:t>text</a:t>
            </a:r>
            <a:r>
              <a:rPr sz="1400" spc="20" dirty="0">
                <a:cs typeface="Arial"/>
              </a:rPr>
              <a:t> </a:t>
            </a:r>
            <a:r>
              <a:rPr sz="1400" spc="50" dirty="0">
                <a:cs typeface="Arial"/>
              </a:rPr>
              <a:t>before</a:t>
            </a:r>
            <a:r>
              <a:rPr sz="1400" spc="15" dirty="0">
                <a:cs typeface="Arial"/>
              </a:rPr>
              <a:t> </a:t>
            </a:r>
            <a:r>
              <a:rPr sz="1400" spc="70" dirty="0">
                <a:cs typeface="Arial"/>
              </a:rPr>
              <a:t>it</a:t>
            </a:r>
            <a:r>
              <a:rPr sz="1400" spc="20" dirty="0">
                <a:cs typeface="Arial"/>
              </a:rPr>
              <a:t> </a:t>
            </a:r>
            <a:r>
              <a:rPr sz="1400" dirty="0">
                <a:cs typeface="Arial"/>
              </a:rPr>
              <a:t>is</a:t>
            </a:r>
            <a:r>
              <a:rPr sz="1400" spc="15" dirty="0">
                <a:cs typeface="Arial"/>
              </a:rPr>
              <a:t> </a:t>
            </a:r>
            <a:r>
              <a:rPr sz="1400" spc="-10" dirty="0">
                <a:cs typeface="Arial"/>
              </a:rPr>
              <a:t>compiles</a:t>
            </a:r>
            <a:endParaRPr sz="1400" dirty="0">
              <a:cs typeface="Arial"/>
            </a:endParaRPr>
          </a:p>
          <a:p>
            <a:pPr marL="379095" marR="152400" indent="-367030">
              <a:lnSpc>
                <a:spcPts val="2480"/>
              </a:lnSpc>
              <a:spcBef>
                <a:spcPts val="70"/>
              </a:spcBef>
              <a:buChar char="●"/>
              <a:tabLst>
                <a:tab pos="379095" algn="l"/>
                <a:tab pos="379730" algn="l"/>
              </a:tabLst>
            </a:pPr>
            <a:r>
              <a:rPr b="1" dirty="0">
                <a:cs typeface="Arial"/>
              </a:rPr>
              <a:t>Enabling</a:t>
            </a:r>
            <a:r>
              <a:rPr b="1" spc="15" dirty="0">
                <a:cs typeface="Arial"/>
              </a:rPr>
              <a:t> </a:t>
            </a:r>
            <a:r>
              <a:rPr b="1" dirty="0">
                <a:cs typeface="Arial"/>
              </a:rPr>
              <a:t>Point</a:t>
            </a:r>
            <a:r>
              <a:rPr b="1" spc="35" dirty="0">
                <a:cs typeface="Arial"/>
              </a:rPr>
              <a:t> </a:t>
            </a:r>
            <a:r>
              <a:rPr dirty="0">
                <a:cs typeface="Arial"/>
              </a:rPr>
              <a:t>-</a:t>
            </a:r>
            <a:r>
              <a:rPr spc="20" dirty="0">
                <a:cs typeface="Arial"/>
              </a:rPr>
              <a:t> </a:t>
            </a:r>
            <a:r>
              <a:rPr dirty="0">
                <a:cs typeface="Arial"/>
              </a:rPr>
              <a:t>a</a:t>
            </a:r>
            <a:r>
              <a:rPr spc="25" dirty="0">
                <a:cs typeface="Arial"/>
              </a:rPr>
              <a:t> </a:t>
            </a:r>
            <a:r>
              <a:rPr dirty="0">
                <a:cs typeface="Arial"/>
              </a:rPr>
              <a:t>place</a:t>
            </a:r>
            <a:r>
              <a:rPr spc="20" dirty="0">
                <a:cs typeface="Arial"/>
              </a:rPr>
              <a:t> </a:t>
            </a:r>
            <a:r>
              <a:rPr spc="55" dirty="0">
                <a:cs typeface="Arial"/>
              </a:rPr>
              <a:t>where</a:t>
            </a:r>
            <a:r>
              <a:rPr spc="25" dirty="0">
                <a:cs typeface="Arial"/>
              </a:rPr>
              <a:t> </a:t>
            </a:r>
            <a:r>
              <a:rPr spc="55" dirty="0">
                <a:cs typeface="Arial"/>
              </a:rPr>
              <a:t>you</a:t>
            </a:r>
            <a:r>
              <a:rPr spc="20" dirty="0">
                <a:cs typeface="Arial"/>
              </a:rPr>
              <a:t> </a:t>
            </a:r>
            <a:r>
              <a:rPr dirty="0">
                <a:cs typeface="Arial"/>
              </a:rPr>
              <a:t>can</a:t>
            </a:r>
            <a:r>
              <a:rPr spc="20" dirty="0">
                <a:cs typeface="Arial"/>
              </a:rPr>
              <a:t> </a:t>
            </a:r>
            <a:r>
              <a:rPr dirty="0">
                <a:cs typeface="Arial"/>
              </a:rPr>
              <a:t>make</a:t>
            </a:r>
            <a:r>
              <a:rPr spc="20" dirty="0">
                <a:cs typeface="Arial"/>
              </a:rPr>
              <a:t> </a:t>
            </a:r>
            <a:r>
              <a:rPr spc="75" dirty="0">
                <a:cs typeface="Arial"/>
              </a:rPr>
              <a:t>the</a:t>
            </a:r>
            <a:r>
              <a:rPr spc="25" dirty="0">
                <a:cs typeface="Arial"/>
              </a:rPr>
              <a:t> </a:t>
            </a:r>
            <a:r>
              <a:rPr dirty="0">
                <a:cs typeface="Arial"/>
              </a:rPr>
              <a:t>descison</a:t>
            </a:r>
            <a:r>
              <a:rPr spc="20" dirty="0">
                <a:cs typeface="Arial"/>
              </a:rPr>
              <a:t> </a:t>
            </a:r>
            <a:r>
              <a:rPr spc="105" dirty="0">
                <a:cs typeface="Arial"/>
              </a:rPr>
              <a:t>to</a:t>
            </a:r>
            <a:r>
              <a:rPr spc="25" dirty="0">
                <a:cs typeface="Arial"/>
              </a:rPr>
              <a:t> </a:t>
            </a:r>
            <a:r>
              <a:rPr dirty="0">
                <a:cs typeface="Arial"/>
              </a:rPr>
              <a:t>use</a:t>
            </a:r>
            <a:r>
              <a:rPr spc="20" dirty="0">
                <a:cs typeface="Arial"/>
              </a:rPr>
              <a:t> </a:t>
            </a:r>
            <a:r>
              <a:rPr spc="30" dirty="0">
                <a:cs typeface="Arial"/>
              </a:rPr>
              <a:t>one </a:t>
            </a:r>
            <a:r>
              <a:rPr spc="50" dirty="0">
                <a:cs typeface="Arial"/>
              </a:rPr>
              <a:t>behavior</a:t>
            </a:r>
            <a:r>
              <a:rPr spc="-20" dirty="0">
                <a:cs typeface="Arial"/>
              </a:rPr>
              <a:t> </a:t>
            </a:r>
            <a:r>
              <a:rPr spc="100" dirty="0">
                <a:cs typeface="Arial"/>
              </a:rPr>
              <a:t>or</a:t>
            </a:r>
            <a:r>
              <a:rPr spc="-15" dirty="0">
                <a:cs typeface="Arial"/>
              </a:rPr>
              <a:t> </a:t>
            </a:r>
            <a:r>
              <a:rPr spc="65" dirty="0">
                <a:cs typeface="Arial"/>
              </a:rPr>
              <a:t>another</a:t>
            </a:r>
            <a:endParaRPr dirty="0">
              <a:cs typeface="Arial"/>
            </a:endParaRPr>
          </a:p>
          <a:p>
            <a:pPr marL="379095" indent="-367030">
              <a:lnSpc>
                <a:spcPct val="100000"/>
              </a:lnSpc>
              <a:spcBef>
                <a:spcPts val="175"/>
              </a:spcBef>
              <a:buChar char="●"/>
              <a:tabLst>
                <a:tab pos="379095" algn="l"/>
                <a:tab pos="379730" algn="l"/>
              </a:tabLst>
            </a:pPr>
            <a:r>
              <a:rPr dirty="0">
                <a:cs typeface="Arial"/>
              </a:rPr>
              <a:t>Link</a:t>
            </a:r>
            <a:r>
              <a:rPr spc="55" dirty="0">
                <a:cs typeface="Arial"/>
              </a:rPr>
              <a:t> </a:t>
            </a:r>
            <a:r>
              <a:rPr spc="-10" dirty="0">
                <a:cs typeface="Arial"/>
              </a:rPr>
              <a:t>Seams</a:t>
            </a:r>
            <a:endParaRPr dirty="0">
              <a:cs typeface="Arial"/>
            </a:endParaRPr>
          </a:p>
          <a:p>
            <a:pPr marL="836294" lvl="1" indent="-336550">
              <a:lnSpc>
                <a:spcPct val="100000"/>
              </a:lnSpc>
              <a:spcBef>
                <a:spcPts val="330"/>
              </a:spcBef>
              <a:buChar char="○"/>
              <a:tabLst>
                <a:tab pos="836294" algn="l"/>
                <a:tab pos="836930" algn="l"/>
              </a:tabLst>
            </a:pPr>
            <a:r>
              <a:rPr sz="1400" dirty="0">
                <a:cs typeface="Arial"/>
              </a:rPr>
              <a:t>Linkers</a:t>
            </a:r>
            <a:r>
              <a:rPr sz="1400" spc="55" dirty="0">
                <a:cs typeface="Arial"/>
              </a:rPr>
              <a:t> </a:t>
            </a:r>
            <a:r>
              <a:rPr sz="1400" spc="45" dirty="0">
                <a:cs typeface="Arial"/>
              </a:rPr>
              <a:t>combine</a:t>
            </a:r>
            <a:r>
              <a:rPr sz="1400" spc="60" dirty="0">
                <a:cs typeface="Arial"/>
              </a:rPr>
              <a:t> </a:t>
            </a:r>
            <a:r>
              <a:rPr sz="1400" spc="55" dirty="0">
                <a:cs typeface="Arial"/>
              </a:rPr>
              <a:t>intermediate</a:t>
            </a:r>
            <a:r>
              <a:rPr sz="1400" spc="60" dirty="0">
                <a:cs typeface="Arial"/>
              </a:rPr>
              <a:t> </a:t>
            </a:r>
            <a:r>
              <a:rPr sz="1400" dirty="0">
                <a:cs typeface="Arial"/>
              </a:rPr>
              <a:t>representations</a:t>
            </a:r>
            <a:r>
              <a:rPr sz="1400" spc="60" dirty="0">
                <a:cs typeface="Arial"/>
              </a:rPr>
              <a:t> </a:t>
            </a:r>
            <a:r>
              <a:rPr sz="1400" spc="70" dirty="0">
                <a:cs typeface="Arial"/>
              </a:rPr>
              <a:t>of</a:t>
            </a:r>
            <a:r>
              <a:rPr sz="1400" spc="55" dirty="0">
                <a:cs typeface="Arial"/>
              </a:rPr>
              <a:t> the</a:t>
            </a:r>
            <a:r>
              <a:rPr sz="1400" spc="60" dirty="0">
                <a:cs typeface="Arial"/>
              </a:rPr>
              <a:t> </a:t>
            </a:r>
            <a:r>
              <a:rPr sz="1400" dirty="0">
                <a:cs typeface="Arial"/>
              </a:rPr>
              <a:t>code</a:t>
            </a:r>
            <a:r>
              <a:rPr sz="1400" spc="60" dirty="0">
                <a:cs typeface="Arial"/>
              </a:rPr>
              <a:t> </a:t>
            </a:r>
            <a:r>
              <a:rPr sz="1400" dirty="0">
                <a:cs typeface="Arial"/>
              </a:rPr>
              <a:t>and</a:t>
            </a:r>
            <a:r>
              <a:rPr sz="1400" spc="60" dirty="0">
                <a:cs typeface="Arial"/>
              </a:rPr>
              <a:t> their </a:t>
            </a:r>
            <a:r>
              <a:rPr sz="1400" dirty="0">
                <a:cs typeface="Arial"/>
              </a:rPr>
              <a:t>calls</a:t>
            </a:r>
            <a:r>
              <a:rPr sz="1400" spc="55" dirty="0">
                <a:cs typeface="Arial"/>
              </a:rPr>
              <a:t> </a:t>
            </a:r>
            <a:r>
              <a:rPr sz="1400" spc="80" dirty="0">
                <a:cs typeface="Arial"/>
              </a:rPr>
              <a:t>to</a:t>
            </a:r>
            <a:r>
              <a:rPr sz="1400" spc="60" dirty="0">
                <a:cs typeface="Arial"/>
              </a:rPr>
              <a:t> </a:t>
            </a:r>
            <a:r>
              <a:rPr sz="1400" spc="65" dirty="0">
                <a:cs typeface="Arial"/>
              </a:rPr>
              <a:t>other</a:t>
            </a:r>
            <a:r>
              <a:rPr sz="1400" spc="60" dirty="0">
                <a:cs typeface="Arial"/>
              </a:rPr>
              <a:t> </a:t>
            </a:r>
            <a:r>
              <a:rPr sz="1400" spc="-10" dirty="0">
                <a:cs typeface="Arial"/>
              </a:rPr>
              <a:t>files</a:t>
            </a:r>
            <a:endParaRPr sz="1400" dirty="0">
              <a:cs typeface="Arial"/>
            </a:endParaRPr>
          </a:p>
          <a:p>
            <a:pPr marL="836294" lvl="1" indent="-336550">
              <a:lnSpc>
                <a:spcPct val="100000"/>
              </a:lnSpc>
              <a:spcBef>
                <a:spcPts val="270"/>
              </a:spcBef>
              <a:buChar char="○"/>
              <a:tabLst>
                <a:tab pos="836294" algn="l"/>
                <a:tab pos="836930" algn="l"/>
              </a:tabLst>
            </a:pPr>
            <a:r>
              <a:rPr sz="1400" dirty="0">
                <a:cs typeface="Arial"/>
              </a:rPr>
              <a:t>Separation</a:t>
            </a:r>
            <a:r>
              <a:rPr sz="1400" spc="55" dirty="0">
                <a:cs typeface="Arial"/>
              </a:rPr>
              <a:t> </a:t>
            </a:r>
            <a:r>
              <a:rPr sz="1400" dirty="0">
                <a:cs typeface="Arial"/>
              </a:rPr>
              <a:t>is</a:t>
            </a:r>
            <a:r>
              <a:rPr sz="1400" spc="60" dirty="0">
                <a:cs typeface="Arial"/>
              </a:rPr>
              <a:t> </a:t>
            </a:r>
            <a:r>
              <a:rPr sz="1400" dirty="0">
                <a:cs typeface="Arial"/>
              </a:rPr>
              <a:t>a</a:t>
            </a:r>
            <a:r>
              <a:rPr sz="1400" spc="55" dirty="0">
                <a:cs typeface="Arial"/>
              </a:rPr>
              <a:t> </a:t>
            </a:r>
            <a:r>
              <a:rPr sz="1400" dirty="0">
                <a:cs typeface="Arial"/>
              </a:rPr>
              <a:t>big</a:t>
            </a:r>
            <a:r>
              <a:rPr sz="1400" spc="60" dirty="0">
                <a:cs typeface="Arial"/>
              </a:rPr>
              <a:t> </a:t>
            </a:r>
            <a:r>
              <a:rPr sz="1400" dirty="0">
                <a:cs typeface="Arial"/>
              </a:rPr>
              <a:t>reason</a:t>
            </a:r>
            <a:r>
              <a:rPr sz="1400" spc="60" dirty="0">
                <a:cs typeface="Arial"/>
              </a:rPr>
              <a:t> </a:t>
            </a:r>
            <a:r>
              <a:rPr sz="1400" spc="80" dirty="0">
                <a:cs typeface="Arial"/>
              </a:rPr>
              <a:t>to</a:t>
            </a:r>
            <a:r>
              <a:rPr sz="1400" spc="55" dirty="0">
                <a:cs typeface="Arial"/>
              </a:rPr>
              <a:t> </a:t>
            </a:r>
            <a:r>
              <a:rPr sz="1400" dirty="0">
                <a:cs typeface="Arial"/>
              </a:rPr>
              <a:t>link</a:t>
            </a:r>
            <a:r>
              <a:rPr sz="1400" spc="60" dirty="0">
                <a:cs typeface="Arial"/>
              </a:rPr>
              <a:t> </a:t>
            </a:r>
            <a:r>
              <a:rPr sz="1400" dirty="0">
                <a:cs typeface="Arial"/>
              </a:rPr>
              <a:t>a</a:t>
            </a:r>
            <a:r>
              <a:rPr sz="1400" spc="60" dirty="0">
                <a:cs typeface="Arial"/>
              </a:rPr>
              <a:t> </a:t>
            </a:r>
            <a:r>
              <a:rPr sz="1400" spc="-20" dirty="0">
                <a:cs typeface="Arial"/>
              </a:rPr>
              <a:t>seam</a:t>
            </a:r>
            <a:endParaRPr sz="1400" dirty="0">
              <a:cs typeface="Arial"/>
            </a:endParaRPr>
          </a:p>
          <a:p>
            <a:pPr marL="379095" indent="-367030">
              <a:lnSpc>
                <a:spcPct val="100000"/>
              </a:lnSpc>
              <a:spcBef>
                <a:spcPts val="254"/>
              </a:spcBef>
              <a:buChar char="●"/>
              <a:tabLst>
                <a:tab pos="379095" algn="l"/>
                <a:tab pos="379730" algn="l"/>
              </a:tabLst>
            </a:pPr>
            <a:r>
              <a:rPr dirty="0">
                <a:cs typeface="Arial"/>
              </a:rPr>
              <a:t>Object</a:t>
            </a:r>
            <a:r>
              <a:rPr spc="175" dirty="0">
                <a:cs typeface="Arial"/>
              </a:rPr>
              <a:t> </a:t>
            </a:r>
            <a:r>
              <a:rPr spc="-10" dirty="0">
                <a:cs typeface="Arial"/>
              </a:rPr>
              <a:t>Seams</a:t>
            </a:r>
            <a:endParaRPr dirty="0">
              <a:cs typeface="Arial"/>
            </a:endParaRPr>
          </a:p>
          <a:p>
            <a:pPr marL="836294" lvl="1" indent="-336550">
              <a:lnSpc>
                <a:spcPct val="100000"/>
              </a:lnSpc>
              <a:spcBef>
                <a:spcPts val="330"/>
              </a:spcBef>
              <a:buChar char="○"/>
              <a:tabLst>
                <a:tab pos="836294" algn="l"/>
                <a:tab pos="836930" algn="l"/>
              </a:tabLst>
            </a:pPr>
            <a:r>
              <a:rPr sz="1400" spc="50" dirty="0">
                <a:cs typeface="Arial"/>
              </a:rPr>
              <a:t>Most</a:t>
            </a:r>
            <a:r>
              <a:rPr sz="1400" spc="15" dirty="0">
                <a:cs typeface="Arial"/>
              </a:rPr>
              <a:t> </a:t>
            </a:r>
            <a:r>
              <a:rPr sz="1400" dirty="0">
                <a:cs typeface="Arial"/>
              </a:rPr>
              <a:t>useful</a:t>
            </a:r>
            <a:r>
              <a:rPr sz="1400" spc="15" dirty="0">
                <a:cs typeface="Arial"/>
              </a:rPr>
              <a:t> </a:t>
            </a:r>
            <a:r>
              <a:rPr sz="1400" dirty="0">
                <a:cs typeface="Arial"/>
              </a:rPr>
              <a:t>seams</a:t>
            </a:r>
            <a:r>
              <a:rPr sz="1400" spc="15" dirty="0">
                <a:cs typeface="Arial"/>
              </a:rPr>
              <a:t> </a:t>
            </a:r>
            <a:r>
              <a:rPr sz="1400" spc="55" dirty="0">
                <a:cs typeface="Arial"/>
              </a:rPr>
              <a:t>in</a:t>
            </a:r>
            <a:r>
              <a:rPr sz="1400" spc="20" dirty="0">
                <a:cs typeface="Arial"/>
              </a:rPr>
              <a:t> </a:t>
            </a:r>
            <a:r>
              <a:rPr sz="1400" spc="-20" dirty="0">
                <a:cs typeface="Arial"/>
              </a:rPr>
              <a:t>OOP</a:t>
            </a:r>
            <a:r>
              <a:rPr sz="1400" spc="15" dirty="0">
                <a:cs typeface="Arial"/>
              </a:rPr>
              <a:t> </a:t>
            </a:r>
            <a:r>
              <a:rPr sz="1400" spc="-10" dirty="0">
                <a:cs typeface="Arial"/>
              </a:rPr>
              <a:t>Languages</a:t>
            </a:r>
            <a:endParaRPr sz="1400" dirty="0">
              <a:cs typeface="Arial"/>
            </a:endParaRPr>
          </a:p>
          <a:p>
            <a:pPr marL="836294" lvl="1" indent="-336550">
              <a:lnSpc>
                <a:spcPct val="100000"/>
              </a:lnSpc>
              <a:spcBef>
                <a:spcPts val="270"/>
              </a:spcBef>
              <a:buChar char="○"/>
              <a:tabLst>
                <a:tab pos="836294" algn="l"/>
                <a:tab pos="836930" algn="l"/>
              </a:tabLst>
            </a:pPr>
            <a:r>
              <a:rPr sz="1400" spc="65" dirty="0">
                <a:cs typeface="Arial"/>
              </a:rPr>
              <a:t>Not</a:t>
            </a:r>
            <a:r>
              <a:rPr sz="1400" dirty="0">
                <a:cs typeface="Arial"/>
              </a:rPr>
              <a:t> all</a:t>
            </a:r>
            <a:r>
              <a:rPr sz="1400" spc="5" dirty="0">
                <a:cs typeface="Arial"/>
              </a:rPr>
              <a:t> </a:t>
            </a:r>
            <a:r>
              <a:rPr sz="1400" spc="70" dirty="0">
                <a:cs typeface="Arial"/>
              </a:rPr>
              <a:t>method</a:t>
            </a:r>
            <a:r>
              <a:rPr sz="1400" spc="5" dirty="0">
                <a:cs typeface="Arial"/>
              </a:rPr>
              <a:t> </a:t>
            </a:r>
            <a:r>
              <a:rPr sz="1400" dirty="0">
                <a:cs typeface="Arial"/>
              </a:rPr>
              <a:t>calls</a:t>
            </a:r>
            <a:r>
              <a:rPr sz="1400" spc="5" dirty="0">
                <a:cs typeface="Arial"/>
              </a:rPr>
              <a:t> </a:t>
            </a:r>
            <a:r>
              <a:rPr sz="1400" dirty="0">
                <a:cs typeface="Arial"/>
              </a:rPr>
              <a:t>are </a:t>
            </a:r>
            <a:r>
              <a:rPr sz="1400" spc="-10" dirty="0">
                <a:cs typeface="Arial"/>
              </a:rPr>
              <a:t>seams</a:t>
            </a:r>
            <a:endParaRPr sz="1400" dirty="0">
              <a:cs typeface="Arial"/>
            </a:endParaRPr>
          </a:p>
        </p:txBody>
      </p:sp>
      <p:sp>
        <p:nvSpPr>
          <p:cNvPr id="5" name="TextBox 4">
            <a:extLst>
              <a:ext uri="{FF2B5EF4-FFF2-40B4-BE49-F238E27FC236}">
                <a16:creationId xmlns:a16="http://schemas.microsoft.com/office/drawing/2014/main" id="{D0C62B08-5085-4B32-AE57-0EC64912902E}"/>
              </a:ext>
            </a:extLst>
          </p:cNvPr>
          <p:cNvSpPr txBox="1"/>
          <p:nvPr/>
        </p:nvSpPr>
        <p:spPr>
          <a:xfrm>
            <a:off x="838200" y="571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Seam Types</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875620" y="841772"/>
            <a:ext cx="4665209" cy="1790700"/>
          </a:xfrm>
        </p:spPr>
        <p:txBody>
          <a:bodyPr/>
          <a:lstStyle/>
          <a:p>
            <a:r>
              <a:rPr lang="en-US" dirty="0"/>
              <a:t>Chapter 5</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875620" y="2701529"/>
            <a:ext cx="4665208" cy="1685414"/>
          </a:xfrm>
        </p:spPr>
        <p:txBody>
          <a:bodyPr>
            <a:normAutofit/>
          </a:bodyPr>
          <a:lstStyle/>
          <a:p>
            <a:r>
              <a:rPr lang="en-US" dirty="0"/>
              <a:t>Tools</a:t>
            </a:r>
          </a:p>
        </p:txBody>
      </p:sp>
    </p:spTree>
    <p:extLst>
      <p:ext uri="{BB962C8B-B14F-4D97-AF65-F5344CB8AC3E}">
        <p14:creationId xmlns:p14="http://schemas.microsoft.com/office/powerpoint/2010/main" val="407376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1000" y="1200150"/>
            <a:ext cx="8059151" cy="2106346"/>
          </a:xfrm>
          <a:prstGeom prst="rect">
            <a:avLst/>
          </a:prstGeom>
        </p:spPr>
        <p:txBody>
          <a:bodyPr vert="horz" wrap="square" lIns="0" tIns="12700" rIns="0" bIns="0" rtlCol="0">
            <a:spAutoFit/>
          </a:bodyPr>
          <a:lstStyle/>
          <a:p>
            <a:pPr marL="379095" marR="5080" indent="-367030">
              <a:lnSpc>
                <a:spcPct val="114599"/>
              </a:lnSpc>
              <a:spcBef>
                <a:spcPts val="100"/>
              </a:spcBef>
              <a:buChar char="●"/>
              <a:tabLst>
                <a:tab pos="379095" algn="l"/>
                <a:tab pos="379730" algn="l"/>
              </a:tabLst>
            </a:pPr>
            <a:r>
              <a:rPr sz="2400" b="1" dirty="0">
                <a:cs typeface="Arial"/>
              </a:rPr>
              <a:t>Refactoring</a:t>
            </a:r>
            <a:r>
              <a:rPr sz="2400" b="1" spc="15" dirty="0">
                <a:cs typeface="Arial"/>
              </a:rPr>
              <a:t> </a:t>
            </a:r>
            <a:r>
              <a:rPr sz="2400" dirty="0">
                <a:cs typeface="Arial"/>
              </a:rPr>
              <a:t>-</a:t>
            </a:r>
            <a:r>
              <a:rPr sz="2400" spc="10" dirty="0">
                <a:cs typeface="Arial"/>
              </a:rPr>
              <a:t> </a:t>
            </a:r>
            <a:r>
              <a:rPr sz="2400" dirty="0">
                <a:cs typeface="Arial"/>
              </a:rPr>
              <a:t>a</a:t>
            </a:r>
            <a:r>
              <a:rPr sz="2400" spc="15" dirty="0">
                <a:cs typeface="Arial"/>
              </a:rPr>
              <a:t> </a:t>
            </a:r>
            <a:r>
              <a:rPr sz="2400" dirty="0">
                <a:cs typeface="Arial"/>
              </a:rPr>
              <a:t>change</a:t>
            </a:r>
            <a:r>
              <a:rPr sz="2400" spc="15" dirty="0">
                <a:cs typeface="Arial"/>
              </a:rPr>
              <a:t> </a:t>
            </a:r>
            <a:r>
              <a:rPr sz="2400" spc="55" dirty="0">
                <a:cs typeface="Arial"/>
              </a:rPr>
              <a:t>made</a:t>
            </a:r>
            <a:r>
              <a:rPr sz="2400" spc="10" dirty="0">
                <a:cs typeface="Arial"/>
              </a:rPr>
              <a:t> </a:t>
            </a:r>
            <a:r>
              <a:rPr sz="2400" spc="105" dirty="0">
                <a:cs typeface="Arial"/>
              </a:rPr>
              <a:t>to</a:t>
            </a:r>
            <a:r>
              <a:rPr sz="2400" spc="15" dirty="0">
                <a:cs typeface="Arial"/>
              </a:rPr>
              <a:t> </a:t>
            </a:r>
            <a:r>
              <a:rPr sz="2400" spc="75" dirty="0">
                <a:cs typeface="Arial"/>
              </a:rPr>
              <a:t>the</a:t>
            </a:r>
            <a:r>
              <a:rPr sz="2400" spc="15" dirty="0">
                <a:cs typeface="Arial"/>
              </a:rPr>
              <a:t> </a:t>
            </a:r>
            <a:r>
              <a:rPr sz="2400" spc="65" dirty="0">
                <a:cs typeface="Arial"/>
              </a:rPr>
              <a:t>internal</a:t>
            </a:r>
            <a:r>
              <a:rPr sz="2400" spc="10" dirty="0">
                <a:cs typeface="Arial"/>
              </a:rPr>
              <a:t> </a:t>
            </a:r>
            <a:r>
              <a:rPr sz="2400" spc="65" dirty="0">
                <a:cs typeface="Arial"/>
              </a:rPr>
              <a:t>structure</a:t>
            </a:r>
            <a:r>
              <a:rPr sz="2400" spc="10" dirty="0">
                <a:cs typeface="Arial"/>
              </a:rPr>
              <a:t> </a:t>
            </a:r>
            <a:r>
              <a:rPr sz="2400" spc="90" dirty="0">
                <a:cs typeface="Arial"/>
              </a:rPr>
              <a:t>of</a:t>
            </a:r>
            <a:r>
              <a:rPr sz="2400" spc="10" dirty="0">
                <a:cs typeface="Arial"/>
              </a:rPr>
              <a:t> </a:t>
            </a:r>
            <a:r>
              <a:rPr sz="2400" spc="55" dirty="0">
                <a:cs typeface="Arial"/>
              </a:rPr>
              <a:t>software</a:t>
            </a:r>
            <a:r>
              <a:rPr sz="2400" spc="15" dirty="0">
                <a:cs typeface="Arial"/>
              </a:rPr>
              <a:t> </a:t>
            </a:r>
            <a:r>
              <a:rPr sz="2400" spc="80" dirty="0">
                <a:cs typeface="Arial"/>
              </a:rPr>
              <a:t>to </a:t>
            </a:r>
            <a:r>
              <a:rPr sz="2400" dirty="0">
                <a:cs typeface="Arial"/>
              </a:rPr>
              <a:t>make</a:t>
            </a:r>
            <a:r>
              <a:rPr sz="2400" spc="40" dirty="0">
                <a:cs typeface="Arial"/>
              </a:rPr>
              <a:t> </a:t>
            </a:r>
            <a:r>
              <a:rPr sz="2400" spc="90" dirty="0">
                <a:cs typeface="Arial"/>
              </a:rPr>
              <a:t>it</a:t>
            </a:r>
            <a:r>
              <a:rPr sz="2400" spc="45" dirty="0">
                <a:cs typeface="Arial"/>
              </a:rPr>
              <a:t> </a:t>
            </a:r>
            <a:r>
              <a:rPr sz="2400" dirty="0">
                <a:cs typeface="Arial"/>
              </a:rPr>
              <a:t>easier</a:t>
            </a:r>
            <a:r>
              <a:rPr sz="2400" spc="40" dirty="0">
                <a:cs typeface="Arial"/>
              </a:rPr>
              <a:t> </a:t>
            </a:r>
            <a:r>
              <a:rPr sz="2400" spc="105" dirty="0">
                <a:cs typeface="Arial"/>
              </a:rPr>
              <a:t>to</a:t>
            </a:r>
            <a:r>
              <a:rPr sz="2400" spc="45" dirty="0">
                <a:cs typeface="Arial"/>
              </a:rPr>
              <a:t> </a:t>
            </a:r>
            <a:r>
              <a:rPr sz="2400" spc="65" dirty="0">
                <a:cs typeface="Arial"/>
              </a:rPr>
              <a:t>understand</a:t>
            </a:r>
            <a:r>
              <a:rPr sz="2400" spc="40" dirty="0">
                <a:cs typeface="Arial"/>
              </a:rPr>
              <a:t> </a:t>
            </a:r>
            <a:r>
              <a:rPr sz="2400" spc="60" dirty="0">
                <a:cs typeface="Arial"/>
              </a:rPr>
              <a:t>and</a:t>
            </a:r>
            <a:r>
              <a:rPr sz="2400" spc="35" dirty="0">
                <a:cs typeface="Arial"/>
              </a:rPr>
              <a:t> </a:t>
            </a:r>
            <a:r>
              <a:rPr sz="2400" dirty="0">
                <a:cs typeface="Arial"/>
              </a:rPr>
              <a:t>cheaper</a:t>
            </a:r>
            <a:r>
              <a:rPr sz="2400" spc="45" dirty="0">
                <a:cs typeface="Arial"/>
              </a:rPr>
              <a:t> </a:t>
            </a:r>
            <a:r>
              <a:rPr sz="2400" spc="105" dirty="0">
                <a:cs typeface="Arial"/>
              </a:rPr>
              <a:t>to</a:t>
            </a:r>
            <a:r>
              <a:rPr sz="2400" spc="40" dirty="0">
                <a:cs typeface="Arial"/>
              </a:rPr>
              <a:t> </a:t>
            </a:r>
            <a:r>
              <a:rPr sz="2400" spc="75" dirty="0">
                <a:cs typeface="Arial"/>
              </a:rPr>
              <a:t>modify</a:t>
            </a:r>
            <a:r>
              <a:rPr sz="2400" spc="40" dirty="0">
                <a:cs typeface="Arial"/>
              </a:rPr>
              <a:t> </a:t>
            </a:r>
            <a:r>
              <a:rPr sz="2400" spc="95" dirty="0">
                <a:cs typeface="Arial"/>
              </a:rPr>
              <a:t>without</a:t>
            </a:r>
            <a:r>
              <a:rPr sz="2400" spc="40" dirty="0">
                <a:cs typeface="Arial"/>
              </a:rPr>
              <a:t> </a:t>
            </a:r>
            <a:r>
              <a:rPr sz="2400" dirty="0">
                <a:cs typeface="Arial"/>
              </a:rPr>
              <a:t>changing</a:t>
            </a:r>
            <a:r>
              <a:rPr sz="2400" spc="40" dirty="0">
                <a:cs typeface="Arial"/>
              </a:rPr>
              <a:t> </a:t>
            </a:r>
            <a:r>
              <a:rPr sz="2400" spc="-25" dirty="0">
                <a:cs typeface="Arial"/>
              </a:rPr>
              <a:t>its </a:t>
            </a:r>
            <a:r>
              <a:rPr sz="2400" dirty="0">
                <a:cs typeface="Arial"/>
              </a:rPr>
              <a:t>existing</a:t>
            </a:r>
            <a:r>
              <a:rPr sz="2400" spc="240" dirty="0">
                <a:cs typeface="Arial"/>
              </a:rPr>
              <a:t> </a:t>
            </a:r>
            <a:r>
              <a:rPr sz="2400" spc="40" dirty="0">
                <a:cs typeface="Arial"/>
              </a:rPr>
              <a:t>behavior</a:t>
            </a:r>
            <a:endParaRPr sz="2400" dirty="0">
              <a:cs typeface="Arial"/>
            </a:endParaRPr>
          </a:p>
          <a:p>
            <a:pPr marL="379095" marR="75565" indent="-367030">
              <a:lnSpc>
                <a:spcPct val="114599"/>
              </a:lnSpc>
              <a:buChar char="●"/>
              <a:tabLst>
                <a:tab pos="379095" algn="l"/>
                <a:tab pos="379730" algn="l"/>
              </a:tabLst>
            </a:pPr>
            <a:r>
              <a:rPr sz="2400" spc="75" dirty="0">
                <a:cs typeface="Arial"/>
              </a:rPr>
              <a:t>Implement</a:t>
            </a:r>
            <a:r>
              <a:rPr sz="2400" spc="35" dirty="0">
                <a:cs typeface="Arial"/>
              </a:rPr>
              <a:t> </a:t>
            </a:r>
            <a:r>
              <a:rPr sz="2400" dirty="0">
                <a:cs typeface="Arial"/>
              </a:rPr>
              <a:t>tests</a:t>
            </a:r>
            <a:r>
              <a:rPr sz="2400" spc="35" dirty="0">
                <a:cs typeface="Arial"/>
              </a:rPr>
              <a:t> </a:t>
            </a:r>
            <a:r>
              <a:rPr sz="2400" spc="80" dirty="0">
                <a:cs typeface="Arial"/>
              </a:rPr>
              <a:t>around</a:t>
            </a:r>
            <a:r>
              <a:rPr sz="2400" spc="30" dirty="0">
                <a:cs typeface="Arial"/>
              </a:rPr>
              <a:t> </a:t>
            </a:r>
            <a:r>
              <a:rPr sz="2400" dirty="0">
                <a:cs typeface="Arial"/>
              </a:rPr>
              <a:t>code</a:t>
            </a:r>
            <a:r>
              <a:rPr sz="2400" spc="40" dirty="0">
                <a:cs typeface="Arial"/>
              </a:rPr>
              <a:t> </a:t>
            </a:r>
            <a:r>
              <a:rPr sz="2400" spc="65" dirty="0">
                <a:cs typeface="Arial"/>
              </a:rPr>
              <a:t>before</a:t>
            </a:r>
            <a:r>
              <a:rPr sz="2400" spc="35" dirty="0">
                <a:cs typeface="Arial"/>
              </a:rPr>
              <a:t> </a:t>
            </a:r>
            <a:r>
              <a:rPr sz="2400" spc="55" dirty="0">
                <a:cs typeface="Arial"/>
              </a:rPr>
              <a:t>refactoring</a:t>
            </a:r>
            <a:r>
              <a:rPr sz="2400" spc="30" dirty="0">
                <a:cs typeface="Arial"/>
              </a:rPr>
              <a:t> </a:t>
            </a:r>
            <a:r>
              <a:rPr sz="2400" spc="105" dirty="0">
                <a:cs typeface="Arial"/>
              </a:rPr>
              <a:t>to</a:t>
            </a:r>
            <a:r>
              <a:rPr sz="2400" spc="35" dirty="0">
                <a:cs typeface="Arial"/>
              </a:rPr>
              <a:t> </a:t>
            </a:r>
            <a:r>
              <a:rPr sz="2400" dirty="0">
                <a:cs typeface="Arial"/>
              </a:rPr>
              <a:t>ensure</a:t>
            </a:r>
            <a:r>
              <a:rPr sz="2400" spc="40" dirty="0">
                <a:cs typeface="Arial"/>
              </a:rPr>
              <a:t> </a:t>
            </a:r>
            <a:r>
              <a:rPr sz="2400" spc="55" dirty="0">
                <a:cs typeface="Arial"/>
              </a:rPr>
              <a:t>you</a:t>
            </a:r>
            <a:r>
              <a:rPr sz="2400" spc="30" dirty="0">
                <a:cs typeface="Arial"/>
              </a:rPr>
              <a:t> </a:t>
            </a:r>
            <a:r>
              <a:rPr sz="2400" spc="60" dirty="0">
                <a:cs typeface="Arial"/>
              </a:rPr>
              <a:t>maintain </a:t>
            </a:r>
            <a:r>
              <a:rPr sz="2400" spc="75" dirty="0">
                <a:cs typeface="Arial"/>
              </a:rPr>
              <a:t>the</a:t>
            </a:r>
            <a:r>
              <a:rPr sz="2400" spc="-25" dirty="0">
                <a:cs typeface="Arial"/>
              </a:rPr>
              <a:t> </a:t>
            </a:r>
            <a:r>
              <a:rPr sz="2400" spc="50" dirty="0">
                <a:cs typeface="Arial"/>
              </a:rPr>
              <a:t>behavior</a:t>
            </a:r>
            <a:r>
              <a:rPr sz="2400" spc="-25" dirty="0">
                <a:cs typeface="Arial"/>
              </a:rPr>
              <a:t> </a:t>
            </a:r>
            <a:r>
              <a:rPr sz="2400" spc="90" dirty="0">
                <a:cs typeface="Arial"/>
              </a:rPr>
              <a:t>of</a:t>
            </a:r>
            <a:r>
              <a:rPr sz="2400" spc="-30" dirty="0">
                <a:cs typeface="Arial"/>
              </a:rPr>
              <a:t> </a:t>
            </a:r>
            <a:r>
              <a:rPr sz="2400" spc="75" dirty="0">
                <a:cs typeface="Arial"/>
              </a:rPr>
              <a:t>the</a:t>
            </a:r>
            <a:r>
              <a:rPr sz="2400" spc="-20" dirty="0">
                <a:cs typeface="Arial"/>
              </a:rPr>
              <a:t> code</a:t>
            </a:r>
            <a:endParaRPr sz="2400" dirty="0">
              <a:cs typeface="Arial"/>
            </a:endParaRPr>
          </a:p>
        </p:txBody>
      </p:sp>
      <p:sp>
        <p:nvSpPr>
          <p:cNvPr id="5" name="TextBox 4">
            <a:extLst>
              <a:ext uri="{FF2B5EF4-FFF2-40B4-BE49-F238E27FC236}">
                <a16:creationId xmlns:a16="http://schemas.microsoft.com/office/drawing/2014/main" id="{12CA1771-1607-421A-BC4D-3C3EA1441EEA}"/>
              </a:ext>
            </a:extLst>
          </p:cNvPr>
          <p:cNvSpPr txBox="1"/>
          <p:nvPr/>
        </p:nvSpPr>
        <p:spPr>
          <a:xfrm>
            <a:off x="838200" y="0"/>
            <a:ext cx="61722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Automated Refactoring Tools</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200" y="1123950"/>
            <a:ext cx="7444105" cy="2752677"/>
          </a:xfrm>
          <a:prstGeom prst="rect">
            <a:avLst/>
          </a:prstGeom>
        </p:spPr>
        <p:txBody>
          <a:bodyPr vert="horz" wrap="square" lIns="0" tIns="66675" rIns="0" bIns="0" rtlCol="0">
            <a:spAutoFit/>
          </a:bodyPr>
          <a:lstStyle/>
          <a:p>
            <a:pPr marL="379095" indent="-367030">
              <a:lnSpc>
                <a:spcPct val="100000"/>
              </a:lnSpc>
              <a:spcBef>
                <a:spcPts val="525"/>
              </a:spcBef>
              <a:buChar char="●"/>
              <a:tabLst>
                <a:tab pos="379095" algn="l"/>
                <a:tab pos="379730" algn="l"/>
              </a:tabLst>
            </a:pPr>
            <a:r>
              <a:rPr sz="2400" spc="50" dirty="0">
                <a:cs typeface="Arial"/>
              </a:rPr>
              <a:t>xUnit</a:t>
            </a:r>
            <a:endParaRPr sz="2400" dirty="0">
              <a:cs typeface="Arial"/>
            </a:endParaRPr>
          </a:p>
          <a:p>
            <a:pPr marL="882015" lvl="1" indent="-382270">
              <a:lnSpc>
                <a:spcPct val="100000"/>
              </a:lnSpc>
              <a:spcBef>
                <a:spcPts val="330"/>
              </a:spcBef>
              <a:buChar char="○"/>
              <a:tabLst>
                <a:tab pos="882015" algn="l"/>
                <a:tab pos="882650" algn="l"/>
              </a:tabLst>
            </a:pPr>
            <a:r>
              <a:rPr spc="50" dirty="0">
                <a:cs typeface="Arial"/>
              </a:rPr>
              <a:t>It</a:t>
            </a:r>
            <a:r>
              <a:rPr spc="60" dirty="0">
                <a:cs typeface="Arial"/>
              </a:rPr>
              <a:t> </a:t>
            </a:r>
            <a:r>
              <a:rPr dirty="0">
                <a:cs typeface="Arial"/>
              </a:rPr>
              <a:t>lets</a:t>
            </a:r>
            <a:r>
              <a:rPr spc="65" dirty="0">
                <a:cs typeface="Arial"/>
              </a:rPr>
              <a:t> </a:t>
            </a:r>
            <a:r>
              <a:rPr spc="55" dirty="0">
                <a:cs typeface="Arial"/>
              </a:rPr>
              <a:t>programmers</a:t>
            </a:r>
            <a:r>
              <a:rPr spc="60" dirty="0">
                <a:cs typeface="Arial"/>
              </a:rPr>
              <a:t> write</a:t>
            </a:r>
            <a:r>
              <a:rPr spc="65" dirty="0">
                <a:cs typeface="Arial"/>
              </a:rPr>
              <a:t> </a:t>
            </a:r>
            <a:r>
              <a:rPr dirty="0">
                <a:cs typeface="Arial"/>
              </a:rPr>
              <a:t>tests</a:t>
            </a:r>
            <a:r>
              <a:rPr spc="60" dirty="0">
                <a:cs typeface="Arial"/>
              </a:rPr>
              <a:t> </a:t>
            </a:r>
            <a:r>
              <a:rPr spc="55" dirty="0">
                <a:cs typeface="Arial"/>
              </a:rPr>
              <a:t>in</a:t>
            </a:r>
            <a:r>
              <a:rPr spc="65" dirty="0">
                <a:cs typeface="Arial"/>
              </a:rPr>
              <a:t> </a:t>
            </a:r>
            <a:r>
              <a:rPr spc="55" dirty="0">
                <a:cs typeface="Arial"/>
              </a:rPr>
              <a:t>the</a:t>
            </a:r>
            <a:r>
              <a:rPr spc="65" dirty="0">
                <a:cs typeface="Arial"/>
              </a:rPr>
              <a:t> </a:t>
            </a:r>
            <a:r>
              <a:rPr dirty="0">
                <a:cs typeface="Arial"/>
              </a:rPr>
              <a:t>language</a:t>
            </a:r>
            <a:r>
              <a:rPr spc="60" dirty="0">
                <a:cs typeface="Arial"/>
              </a:rPr>
              <a:t> </a:t>
            </a:r>
            <a:r>
              <a:rPr dirty="0">
                <a:cs typeface="Arial"/>
              </a:rPr>
              <a:t>they</a:t>
            </a:r>
            <a:r>
              <a:rPr spc="65" dirty="0">
                <a:cs typeface="Arial"/>
              </a:rPr>
              <a:t> </a:t>
            </a:r>
            <a:r>
              <a:rPr dirty="0">
                <a:cs typeface="Arial"/>
              </a:rPr>
              <a:t>are</a:t>
            </a:r>
            <a:r>
              <a:rPr spc="60" dirty="0">
                <a:cs typeface="Arial"/>
              </a:rPr>
              <a:t> </a:t>
            </a:r>
            <a:r>
              <a:rPr dirty="0">
                <a:cs typeface="Arial"/>
              </a:rPr>
              <a:t>developing</a:t>
            </a:r>
            <a:r>
              <a:rPr spc="65" dirty="0">
                <a:cs typeface="Arial"/>
              </a:rPr>
              <a:t> </a:t>
            </a:r>
            <a:r>
              <a:rPr spc="-25" dirty="0">
                <a:cs typeface="Arial"/>
              </a:rPr>
              <a:t>in.</a:t>
            </a:r>
            <a:endParaRPr dirty="0">
              <a:cs typeface="Arial"/>
            </a:endParaRPr>
          </a:p>
          <a:p>
            <a:pPr marL="882015" lvl="1" indent="-382270">
              <a:lnSpc>
                <a:spcPct val="100000"/>
              </a:lnSpc>
              <a:spcBef>
                <a:spcPts val="270"/>
              </a:spcBef>
              <a:buChar char="○"/>
              <a:tabLst>
                <a:tab pos="882015" algn="l"/>
                <a:tab pos="882650" algn="l"/>
              </a:tabLst>
            </a:pPr>
            <a:r>
              <a:rPr dirty="0">
                <a:cs typeface="Arial"/>
              </a:rPr>
              <a:t>All</a:t>
            </a:r>
            <a:r>
              <a:rPr spc="15" dirty="0">
                <a:cs typeface="Arial"/>
              </a:rPr>
              <a:t> </a:t>
            </a:r>
            <a:r>
              <a:rPr dirty="0">
                <a:cs typeface="Arial"/>
              </a:rPr>
              <a:t>tests</a:t>
            </a:r>
            <a:r>
              <a:rPr spc="15" dirty="0">
                <a:cs typeface="Arial"/>
              </a:rPr>
              <a:t> </a:t>
            </a:r>
            <a:r>
              <a:rPr spc="80" dirty="0">
                <a:cs typeface="Arial"/>
              </a:rPr>
              <a:t>run</a:t>
            </a:r>
            <a:r>
              <a:rPr spc="20" dirty="0">
                <a:cs typeface="Arial"/>
              </a:rPr>
              <a:t> </a:t>
            </a:r>
            <a:r>
              <a:rPr spc="55" dirty="0">
                <a:cs typeface="Arial"/>
              </a:rPr>
              <a:t>in</a:t>
            </a:r>
            <a:r>
              <a:rPr spc="15" dirty="0">
                <a:cs typeface="Arial"/>
              </a:rPr>
              <a:t> </a:t>
            </a:r>
            <a:r>
              <a:rPr spc="-10" dirty="0">
                <a:cs typeface="Arial"/>
              </a:rPr>
              <a:t>isolation.</a:t>
            </a:r>
            <a:endParaRPr dirty="0">
              <a:cs typeface="Arial"/>
            </a:endParaRPr>
          </a:p>
          <a:p>
            <a:pPr marL="882015" lvl="1" indent="-382270">
              <a:lnSpc>
                <a:spcPct val="100000"/>
              </a:lnSpc>
              <a:spcBef>
                <a:spcPts val="270"/>
              </a:spcBef>
              <a:buChar char="○"/>
              <a:tabLst>
                <a:tab pos="882015" algn="l"/>
                <a:tab pos="882650" algn="l"/>
              </a:tabLst>
            </a:pPr>
            <a:r>
              <a:rPr dirty="0">
                <a:cs typeface="Arial"/>
              </a:rPr>
              <a:t>Tests</a:t>
            </a:r>
            <a:r>
              <a:rPr spc="15" dirty="0">
                <a:cs typeface="Arial"/>
              </a:rPr>
              <a:t> </a:t>
            </a:r>
            <a:r>
              <a:rPr dirty="0">
                <a:cs typeface="Arial"/>
              </a:rPr>
              <a:t>can</a:t>
            </a:r>
            <a:r>
              <a:rPr spc="15" dirty="0">
                <a:cs typeface="Arial"/>
              </a:rPr>
              <a:t> </a:t>
            </a:r>
            <a:r>
              <a:rPr dirty="0">
                <a:cs typeface="Arial"/>
              </a:rPr>
              <a:t>be</a:t>
            </a:r>
            <a:r>
              <a:rPr spc="20" dirty="0">
                <a:cs typeface="Arial"/>
              </a:rPr>
              <a:t> </a:t>
            </a:r>
            <a:r>
              <a:rPr spc="50" dirty="0">
                <a:cs typeface="Arial"/>
              </a:rPr>
              <a:t>grouped</a:t>
            </a:r>
            <a:r>
              <a:rPr spc="15" dirty="0">
                <a:cs typeface="Arial"/>
              </a:rPr>
              <a:t> </a:t>
            </a:r>
            <a:r>
              <a:rPr spc="65" dirty="0">
                <a:cs typeface="Arial"/>
              </a:rPr>
              <a:t>into</a:t>
            </a:r>
            <a:r>
              <a:rPr spc="20" dirty="0">
                <a:cs typeface="Arial"/>
              </a:rPr>
              <a:t> </a:t>
            </a:r>
            <a:r>
              <a:rPr dirty="0">
                <a:cs typeface="Arial"/>
              </a:rPr>
              <a:t>suites</a:t>
            </a:r>
            <a:r>
              <a:rPr spc="15" dirty="0">
                <a:cs typeface="Arial"/>
              </a:rPr>
              <a:t> </a:t>
            </a:r>
            <a:r>
              <a:rPr dirty="0">
                <a:cs typeface="Arial"/>
              </a:rPr>
              <a:t>so</a:t>
            </a:r>
            <a:r>
              <a:rPr spc="20" dirty="0">
                <a:cs typeface="Arial"/>
              </a:rPr>
              <a:t> </a:t>
            </a:r>
            <a:r>
              <a:rPr spc="65" dirty="0">
                <a:cs typeface="Arial"/>
              </a:rPr>
              <a:t>that</a:t>
            </a:r>
            <a:r>
              <a:rPr spc="15" dirty="0">
                <a:cs typeface="Arial"/>
              </a:rPr>
              <a:t> </a:t>
            </a:r>
            <a:r>
              <a:rPr dirty="0">
                <a:cs typeface="Arial"/>
              </a:rPr>
              <a:t>they</a:t>
            </a:r>
            <a:r>
              <a:rPr spc="20" dirty="0">
                <a:cs typeface="Arial"/>
              </a:rPr>
              <a:t> </a:t>
            </a:r>
            <a:r>
              <a:rPr dirty="0">
                <a:cs typeface="Arial"/>
              </a:rPr>
              <a:t>can</a:t>
            </a:r>
            <a:r>
              <a:rPr spc="15" dirty="0">
                <a:cs typeface="Arial"/>
              </a:rPr>
              <a:t> </a:t>
            </a:r>
            <a:r>
              <a:rPr dirty="0">
                <a:cs typeface="Arial"/>
              </a:rPr>
              <a:t>be</a:t>
            </a:r>
            <a:r>
              <a:rPr spc="20" dirty="0">
                <a:cs typeface="Arial"/>
              </a:rPr>
              <a:t> </a:t>
            </a:r>
            <a:r>
              <a:rPr spc="80" dirty="0">
                <a:cs typeface="Arial"/>
              </a:rPr>
              <a:t>run</a:t>
            </a:r>
            <a:r>
              <a:rPr spc="15" dirty="0">
                <a:cs typeface="Arial"/>
              </a:rPr>
              <a:t> </a:t>
            </a:r>
            <a:r>
              <a:rPr dirty="0">
                <a:cs typeface="Arial"/>
              </a:rPr>
              <a:t>and</a:t>
            </a:r>
            <a:r>
              <a:rPr spc="20" dirty="0">
                <a:cs typeface="Arial"/>
              </a:rPr>
              <a:t> </a:t>
            </a:r>
            <a:r>
              <a:rPr spc="65" dirty="0">
                <a:cs typeface="Arial"/>
              </a:rPr>
              <a:t>rerun</a:t>
            </a:r>
            <a:r>
              <a:rPr spc="15" dirty="0">
                <a:cs typeface="Arial"/>
              </a:rPr>
              <a:t> </a:t>
            </a:r>
            <a:r>
              <a:rPr spc="70" dirty="0">
                <a:cs typeface="Arial"/>
              </a:rPr>
              <a:t>on</a:t>
            </a:r>
            <a:r>
              <a:rPr spc="20" dirty="0">
                <a:cs typeface="Arial"/>
              </a:rPr>
              <a:t> </a:t>
            </a:r>
            <a:r>
              <a:rPr spc="35" dirty="0">
                <a:cs typeface="Arial"/>
              </a:rPr>
              <a:t>demand.</a:t>
            </a:r>
            <a:endParaRPr dirty="0">
              <a:cs typeface="Arial"/>
            </a:endParaRPr>
          </a:p>
          <a:p>
            <a:pPr marL="379095" indent="-367030">
              <a:lnSpc>
                <a:spcPct val="100000"/>
              </a:lnSpc>
              <a:spcBef>
                <a:spcPts val="254"/>
              </a:spcBef>
              <a:buChar char="●"/>
              <a:tabLst>
                <a:tab pos="379095" algn="l"/>
                <a:tab pos="379730" algn="l"/>
              </a:tabLst>
            </a:pPr>
            <a:r>
              <a:rPr sz="2400" dirty="0">
                <a:cs typeface="Arial"/>
              </a:rPr>
              <a:t>Ensure</a:t>
            </a:r>
            <a:r>
              <a:rPr sz="2400" spc="85" dirty="0">
                <a:cs typeface="Arial"/>
              </a:rPr>
              <a:t> </a:t>
            </a:r>
            <a:r>
              <a:rPr sz="2400" dirty="0">
                <a:cs typeface="Arial"/>
              </a:rPr>
              <a:t>separateness</a:t>
            </a:r>
            <a:r>
              <a:rPr sz="2400" spc="85" dirty="0">
                <a:cs typeface="Arial"/>
              </a:rPr>
              <a:t> </a:t>
            </a:r>
            <a:r>
              <a:rPr sz="2400" spc="90" dirty="0">
                <a:cs typeface="Arial"/>
              </a:rPr>
              <a:t>of</a:t>
            </a:r>
            <a:r>
              <a:rPr sz="2400" spc="75" dirty="0">
                <a:cs typeface="Arial"/>
              </a:rPr>
              <a:t> </a:t>
            </a:r>
            <a:r>
              <a:rPr sz="2400" dirty="0">
                <a:cs typeface="Arial"/>
              </a:rPr>
              <a:t>objects</a:t>
            </a:r>
            <a:r>
              <a:rPr sz="2400" spc="85" dirty="0">
                <a:cs typeface="Arial"/>
              </a:rPr>
              <a:t> </a:t>
            </a:r>
            <a:r>
              <a:rPr sz="2400" spc="55" dirty="0">
                <a:cs typeface="Arial"/>
              </a:rPr>
              <a:t>between</a:t>
            </a:r>
            <a:r>
              <a:rPr sz="2400" spc="80" dirty="0">
                <a:cs typeface="Arial"/>
              </a:rPr>
              <a:t> </a:t>
            </a:r>
            <a:r>
              <a:rPr sz="2400" spc="60" dirty="0">
                <a:cs typeface="Arial"/>
              </a:rPr>
              <a:t>methods</a:t>
            </a:r>
            <a:endParaRPr sz="2400" dirty="0">
              <a:cs typeface="Arial"/>
            </a:endParaRPr>
          </a:p>
          <a:p>
            <a:pPr marL="379095" indent="-367030">
              <a:lnSpc>
                <a:spcPct val="100000"/>
              </a:lnSpc>
              <a:spcBef>
                <a:spcPts val="315"/>
              </a:spcBef>
              <a:buChar char="●"/>
              <a:tabLst>
                <a:tab pos="379095" algn="l"/>
                <a:tab pos="379730" algn="l"/>
              </a:tabLst>
            </a:pPr>
            <a:r>
              <a:rPr sz="2400" dirty="0">
                <a:cs typeface="Arial"/>
              </a:rPr>
              <a:t>ProgramsL</a:t>
            </a:r>
            <a:r>
              <a:rPr sz="2400" spc="165" dirty="0">
                <a:cs typeface="Arial"/>
              </a:rPr>
              <a:t> </a:t>
            </a:r>
            <a:r>
              <a:rPr sz="2400" spc="-30" dirty="0">
                <a:cs typeface="Arial"/>
              </a:rPr>
              <a:t>JUnit,</a:t>
            </a:r>
            <a:r>
              <a:rPr sz="2400" spc="165" dirty="0">
                <a:cs typeface="Arial"/>
              </a:rPr>
              <a:t> </a:t>
            </a:r>
            <a:r>
              <a:rPr sz="2400" dirty="0">
                <a:cs typeface="Arial"/>
              </a:rPr>
              <a:t>CppUnitLite,</a:t>
            </a:r>
            <a:r>
              <a:rPr sz="2400" spc="165" dirty="0">
                <a:cs typeface="Arial"/>
              </a:rPr>
              <a:t> </a:t>
            </a:r>
            <a:r>
              <a:rPr sz="2400" dirty="0">
                <a:cs typeface="Arial"/>
              </a:rPr>
              <a:t>NUnit,</a:t>
            </a:r>
            <a:r>
              <a:rPr sz="2400" spc="165" dirty="0">
                <a:cs typeface="Arial"/>
              </a:rPr>
              <a:t> </a:t>
            </a:r>
            <a:r>
              <a:rPr sz="2400" spc="-20" dirty="0">
                <a:cs typeface="Arial"/>
              </a:rPr>
              <a:t>etc.</a:t>
            </a:r>
            <a:endParaRPr sz="2400" dirty="0">
              <a:cs typeface="Arial"/>
            </a:endParaRPr>
          </a:p>
        </p:txBody>
      </p:sp>
      <p:sp>
        <p:nvSpPr>
          <p:cNvPr id="5" name="TextBox 4">
            <a:extLst>
              <a:ext uri="{FF2B5EF4-FFF2-40B4-BE49-F238E27FC236}">
                <a16:creationId xmlns:a16="http://schemas.microsoft.com/office/drawing/2014/main" id="{92835C15-CFD0-466B-9FF4-44B6477F6D74}"/>
              </a:ext>
            </a:extLst>
          </p:cNvPr>
          <p:cNvSpPr txBox="1"/>
          <p:nvPr/>
        </p:nvSpPr>
        <p:spPr>
          <a:xfrm>
            <a:off x="762000" y="1333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Unit-Testing Harness</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1000" y="928608"/>
            <a:ext cx="7910195" cy="3286284"/>
          </a:xfrm>
          <a:prstGeom prst="rect">
            <a:avLst/>
          </a:prstGeom>
        </p:spPr>
        <p:txBody>
          <a:bodyPr vert="horz" wrap="square" lIns="0" tIns="66675" rIns="0" bIns="0" rtlCol="0">
            <a:spAutoFit/>
          </a:bodyPr>
          <a:lstStyle/>
          <a:p>
            <a:pPr marL="379095" indent="-367030">
              <a:lnSpc>
                <a:spcPct val="100000"/>
              </a:lnSpc>
              <a:spcBef>
                <a:spcPts val="525"/>
              </a:spcBef>
              <a:buChar char="●"/>
              <a:tabLst>
                <a:tab pos="379095" algn="l"/>
                <a:tab pos="379730" algn="l"/>
              </a:tabLst>
            </a:pPr>
            <a:r>
              <a:rPr sz="2000" dirty="0">
                <a:cs typeface="Arial"/>
              </a:rPr>
              <a:t>Framework</a:t>
            </a:r>
            <a:r>
              <a:rPr sz="2000" spc="100" dirty="0">
                <a:cs typeface="Arial"/>
              </a:rPr>
              <a:t> for</a:t>
            </a:r>
            <a:r>
              <a:rPr sz="2000" spc="110" dirty="0">
                <a:cs typeface="Arial"/>
              </a:rPr>
              <a:t> </a:t>
            </a:r>
            <a:r>
              <a:rPr sz="2000" spc="55" dirty="0">
                <a:cs typeface="Arial"/>
              </a:rPr>
              <a:t>Integrated</a:t>
            </a:r>
            <a:r>
              <a:rPr sz="2000" spc="105" dirty="0">
                <a:cs typeface="Arial"/>
              </a:rPr>
              <a:t> </a:t>
            </a:r>
            <a:r>
              <a:rPr sz="2000" spc="-10" dirty="0">
                <a:cs typeface="Arial"/>
              </a:rPr>
              <a:t>Tests</a:t>
            </a:r>
            <a:endParaRPr sz="2000" dirty="0">
              <a:cs typeface="Arial"/>
            </a:endParaRPr>
          </a:p>
          <a:p>
            <a:pPr marL="836294" lvl="1" indent="-336550">
              <a:lnSpc>
                <a:spcPct val="100000"/>
              </a:lnSpc>
              <a:spcBef>
                <a:spcPts val="330"/>
              </a:spcBef>
              <a:buChar char="○"/>
              <a:tabLst>
                <a:tab pos="836294" algn="l"/>
                <a:tab pos="836930" algn="l"/>
              </a:tabLst>
            </a:pPr>
            <a:r>
              <a:rPr sz="1600" spc="-85" dirty="0">
                <a:cs typeface="Arial"/>
              </a:rPr>
              <a:t>FIT</a:t>
            </a:r>
            <a:r>
              <a:rPr sz="1600" spc="60" dirty="0">
                <a:cs typeface="Arial"/>
              </a:rPr>
              <a:t> </a:t>
            </a:r>
            <a:r>
              <a:rPr sz="1600" dirty="0">
                <a:cs typeface="Arial"/>
              </a:rPr>
              <a:t>is</a:t>
            </a:r>
            <a:r>
              <a:rPr sz="1600" spc="60" dirty="0">
                <a:cs typeface="Arial"/>
              </a:rPr>
              <a:t> </a:t>
            </a:r>
            <a:r>
              <a:rPr sz="1600" dirty="0">
                <a:cs typeface="Arial"/>
              </a:rPr>
              <a:t>a</a:t>
            </a:r>
            <a:r>
              <a:rPr sz="1600" spc="60" dirty="0">
                <a:cs typeface="Arial"/>
              </a:rPr>
              <a:t> </a:t>
            </a:r>
            <a:r>
              <a:rPr sz="1600" dirty="0">
                <a:cs typeface="Arial"/>
              </a:rPr>
              <a:t>concise</a:t>
            </a:r>
            <a:r>
              <a:rPr sz="1600" spc="65" dirty="0">
                <a:cs typeface="Arial"/>
              </a:rPr>
              <a:t> </a:t>
            </a:r>
            <a:r>
              <a:rPr sz="1600" dirty="0">
                <a:cs typeface="Arial"/>
              </a:rPr>
              <a:t>and</a:t>
            </a:r>
            <a:r>
              <a:rPr sz="1600" spc="60" dirty="0">
                <a:cs typeface="Arial"/>
              </a:rPr>
              <a:t> </a:t>
            </a:r>
            <a:r>
              <a:rPr sz="1600" dirty="0">
                <a:cs typeface="Arial"/>
              </a:rPr>
              <a:t>elegant</a:t>
            </a:r>
            <a:r>
              <a:rPr sz="1600" spc="60" dirty="0">
                <a:cs typeface="Arial"/>
              </a:rPr>
              <a:t> </a:t>
            </a:r>
            <a:r>
              <a:rPr sz="1600" dirty="0">
                <a:cs typeface="Arial"/>
              </a:rPr>
              <a:t>testing</a:t>
            </a:r>
            <a:r>
              <a:rPr sz="1600" spc="65" dirty="0">
                <a:cs typeface="Arial"/>
              </a:rPr>
              <a:t> </a:t>
            </a:r>
            <a:r>
              <a:rPr sz="1600" spc="55" dirty="0">
                <a:cs typeface="Arial"/>
              </a:rPr>
              <a:t>framework</a:t>
            </a:r>
            <a:r>
              <a:rPr sz="1600" spc="60" dirty="0">
                <a:cs typeface="Arial"/>
              </a:rPr>
              <a:t> </a:t>
            </a:r>
            <a:r>
              <a:rPr sz="1600" spc="65" dirty="0">
                <a:cs typeface="Arial"/>
              </a:rPr>
              <a:t>that</a:t>
            </a:r>
            <a:r>
              <a:rPr sz="1600" spc="60" dirty="0">
                <a:cs typeface="Arial"/>
              </a:rPr>
              <a:t> </a:t>
            </a:r>
            <a:r>
              <a:rPr sz="1600" dirty="0">
                <a:cs typeface="Arial"/>
              </a:rPr>
              <a:t>was</a:t>
            </a:r>
            <a:r>
              <a:rPr sz="1600" spc="65" dirty="0">
                <a:cs typeface="Arial"/>
              </a:rPr>
              <a:t> </a:t>
            </a:r>
            <a:r>
              <a:rPr sz="1600" dirty="0">
                <a:cs typeface="Arial"/>
              </a:rPr>
              <a:t>developed</a:t>
            </a:r>
            <a:r>
              <a:rPr sz="1600" spc="60" dirty="0">
                <a:cs typeface="Arial"/>
              </a:rPr>
              <a:t> </a:t>
            </a:r>
            <a:r>
              <a:rPr sz="1600" dirty="0">
                <a:cs typeface="Arial"/>
              </a:rPr>
              <a:t>by</a:t>
            </a:r>
            <a:r>
              <a:rPr sz="1600" spc="60" dirty="0">
                <a:cs typeface="Arial"/>
              </a:rPr>
              <a:t> </a:t>
            </a:r>
            <a:r>
              <a:rPr sz="1600" spc="-20" dirty="0">
                <a:cs typeface="Arial"/>
              </a:rPr>
              <a:t>Ward</a:t>
            </a:r>
            <a:r>
              <a:rPr lang="en-US" sz="1600" dirty="0">
                <a:cs typeface="Arial"/>
              </a:rPr>
              <a:t> </a:t>
            </a:r>
            <a:r>
              <a:rPr sz="1600" spc="-10" dirty="0">
                <a:cs typeface="Arial"/>
              </a:rPr>
              <a:t>Cunningham.</a:t>
            </a:r>
            <a:endParaRPr sz="1600" dirty="0">
              <a:cs typeface="Arial"/>
            </a:endParaRPr>
          </a:p>
          <a:p>
            <a:pPr marL="836294" lvl="1" indent="-336550">
              <a:lnSpc>
                <a:spcPct val="100000"/>
              </a:lnSpc>
              <a:spcBef>
                <a:spcPts val="270"/>
              </a:spcBef>
              <a:buChar char="○"/>
              <a:tabLst>
                <a:tab pos="836294" algn="l"/>
                <a:tab pos="836930" algn="l"/>
              </a:tabLst>
            </a:pPr>
            <a:r>
              <a:rPr sz="1600" dirty="0">
                <a:cs typeface="Arial"/>
              </a:rPr>
              <a:t>The</a:t>
            </a:r>
            <a:r>
              <a:rPr sz="1600" spc="40" dirty="0">
                <a:cs typeface="Arial"/>
              </a:rPr>
              <a:t> </a:t>
            </a:r>
            <a:r>
              <a:rPr sz="1600" dirty="0">
                <a:cs typeface="Arial"/>
              </a:rPr>
              <a:t>idea</a:t>
            </a:r>
            <a:r>
              <a:rPr sz="1600" spc="40" dirty="0">
                <a:cs typeface="Arial"/>
              </a:rPr>
              <a:t> </a:t>
            </a:r>
            <a:r>
              <a:rPr sz="1600" spc="50" dirty="0">
                <a:cs typeface="Arial"/>
              </a:rPr>
              <a:t>behind</a:t>
            </a:r>
            <a:r>
              <a:rPr sz="1600" spc="45" dirty="0">
                <a:cs typeface="Arial"/>
              </a:rPr>
              <a:t> </a:t>
            </a:r>
            <a:r>
              <a:rPr sz="1600" spc="-85" dirty="0">
                <a:cs typeface="Arial"/>
              </a:rPr>
              <a:t>FIT</a:t>
            </a:r>
            <a:r>
              <a:rPr sz="1600" spc="40" dirty="0">
                <a:cs typeface="Arial"/>
              </a:rPr>
              <a:t> </a:t>
            </a:r>
            <a:r>
              <a:rPr sz="1600" dirty="0">
                <a:cs typeface="Arial"/>
              </a:rPr>
              <a:t>is</a:t>
            </a:r>
            <a:r>
              <a:rPr sz="1600" spc="40" dirty="0">
                <a:cs typeface="Arial"/>
              </a:rPr>
              <a:t> </a:t>
            </a:r>
            <a:r>
              <a:rPr sz="1600" dirty="0">
                <a:cs typeface="Arial"/>
              </a:rPr>
              <a:t>simple</a:t>
            </a:r>
            <a:r>
              <a:rPr sz="1600" spc="45" dirty="0">
                <a:cs typeface="Arial"/>
              </a:rPr>
              <a:t> </a:t>
            </a:r>
            <a:r>
              <a:rPr sz="1600" dirty="0">
                <a:cs typeface="Arial"/>
              </a:rPr>
              <a:t>and</a:t>
            </a:r>
            <a:r>
              <a:rPr sz="1600" spc="40" dirty="0">
                <a:cs typeface="Arial"/>
              </a:rPr>
              <a:t> powerful.</a:t>
            </a:r>
            <a:endParaRPr sz="1600" dirty="0">
              <a:cs typeface="Arial"/>
            </a:endParaRPr>
          </a:p>
          <a:p>
            <a:pPr marL="836294" marR="5080" lvl="1" indent="-336550">
              <a:lnSpc>
                <a:spcPct val="116100"/>
              </a:lnSpc>
              <a:buChar char="○"/>
              <a:tabLst>
                <a:tab pos="836294" algn="l"/>
                <a:tab pos="836930" algn="l"/>
              </a:tabLst>
            </a:pPr>
            <a:r>
              <a:rPr sz="1600" dirty="0">
                <a:cs typeface="Arial"/>
              </a:rPr>
              <a:t>If</a:t>
            </a:r>
            <a:r>
              <a:rPr sz="1600" spc="30" dirty="0">
                <a:cs typeface="Arial"/>
              </a:rPr>
              <a:t> </a:t>
            </a:r>
            <a:r>
              <a:rPr sz="1600" dirty="0">
                <a:cs typeface="Arial"/>
              </a:rPr>
              <a:t>you</a:t>
            </a:r>
            <a:r>
              <a:rPr sz="1600" spc="35" dirty="0">
                <a:cs typeface="Arial"/>
              </a:rPr>
              <a:t> </a:t>
            </a:r>
            <a:r>
              <a:rPr sz="1600" dirty="0">
                <a:cs typeface="Arial"/>
              </a:rPr>
              <a:t>can</a:t>
            </a:r>
            <a:r>
              <a:rPr sz="1600" spc="30" dirty="0">
                <a:cs typeface="Arial"/>
              </a:rPr>
              <a:t> </a:t>
            </a:r>
            <a:r>
              <a:rPr sz="1600" spc="60" dirty="0">
                <a:cs typeface="Arial"/>
              </a:rPr>
              <a:t>write</a:t>
            </a:r>
            <a:r>
              <a:rPr sz="1600" spc="35" dirty="0">
                <a:cs typeface="Arial"/>
              </a:rPr>
              <a:t> </a:t>
            </a:r>
            <a:r>
              <a:rPr sz="1600" spc="45" dirty="0">
                <a:cs typeface="Arial"/>
              </a:rPr>
              <a:t>documents</a:t>
            </a:r>
            <a:r>
              <a:rPr sz="1600" spc="30" dirty="0">
                <a:cs typeface="Arial"/>
              </a:rPr>
              <a:t> </a:t>
            </a:r>
            <a:r>
              <a:rPr sz="1600" spc="55" dirty="0">
                <a:cs typeface="Arial"/>
              </a:rPr>
              <a:t>about</a:t>
            </a:r>
            <a:r>
              <a:rPr sz="1600" spc="35" dirty="0">
                <a:cs typeface="Arial"/>
              </a:rPr>
              <a:t> </a:t>
            </a:r>
            <a:r>
              <a:rPr sz="1600" spc="55" dirty="0">
                <a:cs typeface="Arial"/>
              </a:rPr>
              <a:t>your</a:t>
            </a:r>
            <a:r>
              <a:rPr sz="1600" spc="30" dirty="0">
                <a:cs typeface="Arial"/>
              </a:rPr>
              <a:t> </a:t>
            </a:r>
            <a:r>
              <a:rPr sz="1600" dirty="0">
                <a:cs typeface="Arial"/>
              </a:rPr>
              <a:t>system</a:t>
            </a:r>
            <a:r>
              <a:rPr sz="1600" spc="35" dirty="0">
                <a:cs typeface="Arial"/>
              </a:rPr>
              <a:t> </a:t>
            </a:r>
            <a:r>
              <a:rPr sz="1600" dirty="0">
                <a:cs typeface="Arial"/>
              </a:rPr>
              <a:t>and</a:t>
            </a:r>
            <a:r>
              <a:rPr sz="1600" spc="35" dirty="0">
                <a:cs typeface="Arial"/>
              </a:rPr>
              <a:t> </a:t>
            </a:r>
            <a:r>
              <a:rPr sz="1600" spc="55" dirty="0">
                <a:cs typeface="Arial"/>
              </a:rPr>
              <a:t>embed</a:t>
            </a:r>
            <a:r>
              <a:rPr sz="1600" spc="30" dirty="0">
                <a:cs typeface="Arial"/>
              </a:rPr>
              <a:t> </a:t>
            </a:r>
            <a:r>
              <a:rPr sz="1600" dirty="0">
                <a:cs typeface="Arial"/>
              </a:rPr>
              <a:t>tables</a:t>
            </a:r>
            <a:r>
              <a:rPr sz="1600" spc="35" dirty="0">
                <a:cs typeface="Arial"/>
              </a:rPr>
              <a:t> </a:t>
            </a:r>
            <a:r>
              <a:rPr sz="1600" spc="65" dirty="0">
                <a:cs typeface="Arial"/>
              </a:rPr>
              <a:t>within</a:t>
            </a:r>
            <a:r>
              <a:rPr sz="1600" spc="30" dirty="0">
                <a:cs typeface="Arial"/>
              </a:rPr>
              <a:t> </a:t>
            </a:r>
            <a:r>
              <a:rPr sz="1600" spc="75" dirty="0">
                <a:cs typeface="Arial"/>
              </a:rPr>
              <a:t>them</a:t>
            </a:r>
            <a:r>
              <a:rPr sz="1600" spc="35" dirty="0">
                <a:cs typeface="Arial"/>
              </a:rPr>
              <a:t> </a:t>
            </a:r>
            <a:r>
              <a:rPr sz="1600" spc="45" dirty="0">
                <a:cs typeface="Arial"/>
              </a:rPr>
              <a:t>that </a:t>
            </a:r>
            <a:r>
              <a:rPr sz="1600" dirty="0">
                <a:cs typeface="Arial"/>
              </a:rPr>
              <a:t>describe</a:t>
            </a:r>
            <a:r>
              <a:rPr sz="1600" spc="35" dirty="0">
                <a:cs typeface="Arial"/>
              </a:rPr>
              <a:t> </a:t>
            </a:r>
            <a:r>
              <a:rPr sz="1600" spc="50" dirty="0">
                <a:cs typeface="Arial"/>
              </a:rPr>
              <a:t>inputs</a:t>
            </a:r>
            <a:r>
              <a:rPr sz="1600" spc="40" dirty="0">
                <a:cs typeface="Arial"/>
              </a:rPr>
              <a:t> </a:t>
            </a:r>
            <a:r>
              <a:rPr sz="1600" dirty="0">
                <a:cs typeface="Arial"/>
              </a:rPr>
              <a:t>and</a:t>
            </a:r>
            <a:r>
              <a:rPr sz="1600" spc="40" dirty="0">
                <a:cs typeface="Arial"/>
              </a:rPr>
              <a:t> </a:t>
            </a:r>
            <a:r>
              <a:rPr sz="1600" spc="60" dirty="0">
                <a:cs typeface="Arial"/>
              </a:rPr>
              <a:t>outputs</a:t>
            </a:r>
            <a:r>
              <a:rPr sz="1600" spc="40" dirty="0">
                <a:cs typeface="Arial"/>
              </a:rPr>
              <a:t> </a:t>
            </a:r>
            <a:r>
              <a:rPr sz="1600" spc="75" dirty="0">
                <a:cs typeface="Arial"/>
              </a:rPr>
              <a:t>for</a:t>
            </a:r>
            <a:r>
              <a:rPr sz="1600" spc="40" dirty="0">
                <a:cs typeface="Arial"/>
              </a:rPr>
              <a:t> </a:t>
            </a:r>
            <a:r>
              <a:rPr sz="1600" spc="55" dirty="0">
                <a:cs typeface="Arial"/>
              </a:rPr>
              <a:t>your</a:t>
            </a:r>
            <a:r>
              <a:rPr sz="1600" spc="40" dirty="0">
                <a:cs typeface="Arial"/>
              </a:rPr>
              <a:t> </a:t>
            </a:r>
            <a:r>
              <a:rPr sz="1600" dirty="0">
                <a:cs typeface="Arial"/>
              </a:rPr>
              <a:t>system,</a:t>
            </a:r>
            <a:r>
              <a:rPr sz="1600" spc="40" dirty="0">
                <a:cs typeface="Arial"/>
              </a:rPr>
              <a:t> </a:t>
            </a:r>
            <a:r>
              <a:rPr sz="1600" dirty="0">
                <a:cs typeface="Arial"/>
              </a:rPr>
              <a:t>and</a:t>
            </a:r>
            <a:r>
              <a:rPr sz="1600" spc="35" dirty="0">
                <a:cs typeface="Arial"/>
              </a:rPr>
              <a:t> </a:t>
            </a:r>
            <a:r>
              <a:rPr sz="1600" spc="60" dirty="0">
                <a:cs typeface="Arial"/>
              </a:rPr>
              <a:t>if</a:t>
            </a:r>
            <a:r>
              <a:rPr sz="1600" spc="40" dirty="0">
                <a:cs typeface="Arial"/>
              </a:rPr>
              <a:t> </a:t>
            </a:r>
            <a:r>
              <a:rPr sz="1600" dirty="0">
                <a:cs typeface="Arial"/>
              </a:rPr>
              <a:t>those</a:t>
            </a:r>
            <a:r>
              <a:rPr sz="1600" spc="40" dirty="0">
                <a:cs typeface="Arial"/>
              </a:rPr>
              <a:t> </a:t>
            </a:r>
            <a:r>
              <a:rPr sz="1600" spc="45" dirty="0">
                <a:cs typeface="Arial"/>
              </a:rPr>
              <a:t>documents</a:t>
            </a:r>
            <a:r>
              <a:rPr sz="1600" spc="40" dirty="0">
                <a:cs typeface="Arial"/>
              </a:rPr>
              <a:t> </a:t>
            </a:r>
            <a:r>
              <a:rPr sz="1600" dirty="0">
                <a:cs typeface="Arial"/>
              </a:rPr>
              <a:t>can</a:t>
            </a:r>
            <a:r>
              <a:rPr sz="1600" spc="40" dirty="0">
                <a:cs typeface="Arial"/>
              </a:rPr>
              <a:t> </a:t>
            </a:r>
            <a:r>
              <a:rPr sz="1600" dirty="0">
                <a:cs typeface="Arial"/>
              </a:rPr>
              <a:t>be</a:t>
            </a:r>
            <a:r>
              <a:rPr sz="1600" spc="40" dirty="0">
                <a:cs typeface="Arial"/>
              </a:rPr>
              <a:t> </a:t>
            </a:r>
            <a:r>
              <a:rPr sz="1600" dirty="0">
                <a:cs typeface="Arial"/>
              </a:rPr>
              <a:t>saved</a:t>
            </a:r>
            <a:r>
              <a:rPr sz="1600" spc="40" dirty="0">
                <a:cs typeface="Arial"/>
              </a:rPr>
              <a:t> </a:t>
            </a:r>
            <a:r>
              <a:rPr sz="1600" spc="-25" dirty="0">
                <a:cs typeface="Arial"/>
              </a:rPr>
              <a:t>as </a:t>
            </a:r>
            <a:r>
              <a:rPr sz="1600" spc="-10" dirty="0">
                <a:cs typeface="Arial"/>
              </a:rPr>
              <a:t>HTML,</a:t>
            </a:r>
            <a:r>
              <a:rPr sz="1600" spc="-30" dirty="0">
                <a:cs typeface="Arial"/>
              </a:rPr>
              <a:t> </a:t>
            </a:r>
            <a:r>
              <a:rPr sz="1600" spc="55" dirty="0">
                <a:cs typeface="Arial"/>
              </a:rPr>
              <a:t>the</a:t>
            </a:r>
            <a:r>
              <a:rPr sz="1600" spc="-25" dirty="0">
                <a:cs typeface="Arial"/>
              </a:rPr>
              <a:t> </a:t>
            </a:r>
            <a:r>
              <a:rPr sz="1600" spc="-85" dirty="0">
                <a:cs typeface="Arial"/>
              </a:rPr>
              <a:t>FIT</a:t>
            </a:r>
            <a:r>
              <a:rPr sz="1600" spc="-30" dirty="0">
                <a:cs typeface="Arial"/>
              </a:rPr>
              <a:t> </a:t>
            </a:r>
            <a:r>
              <a:rPr sz="1600" spc="55" dirty="0">
                <a:cs typeface="Arial"/>
              </a:rPr>
              <a:t>framework</a:t>
            </a:r>
            <a:r>
              <a:rPr sz="1600" spc="-25" dirty="0">
                <a:cs typeface="Arial"/>
              </a:rPr>
              <a:t> </a:t>
            </a:r>
            <a:r>
              <a:rPr sz="1600" dirty="0">
                <a:cs typeface="Arial"/>
              </a:rPr>
              <a:t>can</a:t>
            </a:r>
            <a:r>
              <a:rPr sz="1600" spc="-25" dirty="0">
                <a:cs typeface="Arial"/>
              </a:rPr>
              <a:t> </a:t>
            </a:r>
            <a:r>
              <a:rPr sz="1600" spc="80" dirty="0">
                <a:cs typeface="Arial"/>
              </a:rPr>
              <a:t>run</a:t>
            </a:r>
            <a:r>
              <a:rPr sz="1600" spc="-30" dirty="0">
                <a:cs typeface="Arial"/>
              </a:rPr>
              <a:t> </a:t>
            </a:r>
            <a:r>
              <a:rPr sz="1600" spc="75" dirty="0">
                <a:cs typeface="Arial"/>
              </a:rPr>
              <a:t>them</a:t>
            </a:r>
            <a:r>
              <a:rPr sz="1600" spc="-25" dirty="0">
                <a:cs typeface="Arial"/>
              </a:rPr>
              <a:t> </a:t>
            </a:r>
            <a:r>
              <a:rPr sz="1600" dirty="0">
                <a:cs typeface="Arial"/>
              </a:rPr>
              <a:t>as</a:t>
            </a:r>
            <a:r>
              <a:rPr sz="1600" spc="-30" dirty="0">
                <a:cs typeface="Arial"/>
              </a:rPr>
              <a:t> </a:t>
            </a:r>
            <a:r>
              <a:rPr sz="1600" spc="-10" dirty="0">
                <a:cs typeface="Arial"/>
              </a:rPr>
              <a:t>tests.</a:t>
            </a:r>
            <a:endParaRPr sz="1600" dirty="0">
              <a:cs typeface="Arial"/>
            </a:endParaRPr>
          </a:p>
          <a:p>
            <a:pPr marL="836294" lvl="1" indent="-336550">
              <a:lnSpc>
                <a:spcPct val="100000"/>
              </a:lnSpc>
              <a:spcBef>
                <a:spcPts val="270"/>
              </a:spcBef>
              <a:buChar char="○"/>
              <a:tabLst>
                <a:tab pos="836294" algn="l"/>
                <a:tab pos="836930" algn="l"/>
              </a:tabLst>
            </a:pPr>
            <a:r>
              <a:rPr sz="1600" dirty="0">
                <a:cs typeface="Arial"/>
              </a:rPr>
              <a:t>Fosters</a:t>
            </a:r>
            <a:r>
              <a:rPr sz="1600" spc="75" dirty="0">
                <a:cs typeface="Arial"/>
              </a:rPr>
              <a:t> </a:t>
            </a:r>
            <a:r>
              <a:rPr sz="1600" dirty="0">
                <a:cs typeface="Arial"/>
              </a:rPr>
              <a:t>connection</a:t>
            </a:r>
            <a:r>
              <a:rPr sz="1600" spc="80" dirty="0">
                <a:cs typeface="Arial"/>
              </a:rPr>
              <a:t> </a:t>
            </a:r>
            <a:r>
              <a:rPr sz="1600" spc="45" dirty="0">
                <a:cs typeface="Arial"/>
              </a:rPr>
              <a:t>between</a:t>
            </a:r>
            <a:r>
              <a:rPr sz="1600" spc="80" dirty="0">
                <a:cs typeface="Arial"/>
              </a:rPr>
              <a:t> </a:t>
            </a:r>
            <a:r>
              <a:rPr sz="1600" spc="45" dirty="0">
                <a:cs typeface="Arial"/>
              </a:rPr>
              <a:t>software</a:t>
            </a:r>
            <a:r>
              <a:rPr sz="1600" spc="80" dirty="0">
                <a:cs typeface="Arial"/>
              </a:rPr>
              <a:t> </a:t>
            </a:r>
            <a:r>
              <a:rPr sz="1600" dirty="0">
                <a:cs typeface="Arial"/>
              </a:rPr>
              <a:t>and</a:t>
            </a:r>
            <a:r>
              <a:rPr sz="1600" spc="80" dirty="0">
                <a:cs typeface="Arial"/>
              </a:rPr>
              <a:t> </a:t>
            </a:r>
            <a:r>
              <a:rPr sz="1600" spc="-10" dirty="0">
                <a:cs typeface="Arial"/>
              </a:rPr>
              <a:t>people</a:t>
            </a:r>
            <a:endParaRPr sz="1600" dirty="0">
              <a:cs typeface="Arial"/>
            </a:endParaRPr>
          </a:p>
          <a:p>
            <a:pPr marL="379095" indent="-367030">
              <a:lnSpc>
                <a:spcPct val="100000"/>
              </a:lnSpc>
              <a:spcBef>
                <a:spcPts val="254"/>
              </a:spcBef>
              <a:buChar char="●"/>
              <a:tabLst>
                <a:tab pos="379095" algn="l"/>
                <a:tab pos="379730" algn="l"/>
              </a:tabLst>
            </a:pPr>
            <a:r>
              <a:rPr sz="2000" spc="-10" dirty="0">
                <a:cs typeface="Arial"/>
              </a:rPr>
              <a:t>Fitnesse</a:t>
            </a:r>
            <a:endParaRPr sz="2000" dirty="0">
              <a:cs typeface="Arial"/>
            </a:endParaRPr>
          </a:p>
          <a:p>
            <a:pPr marL="836294" lvl="1" indent="-336550">
              <a:lnSpc>
                <a:spcPct val="100000"/>
              </a:lnSpc>
              <a:spcBef>
                <a:spcPts val="330"/>
              </a:spcBef>
              <a:buChar char="○"/>
              <a:tabLst>
                <a:tab pos="836294" algn="l"/>
                <a:tab pos="836930" algn="l"/>
              </a:tabLst>
            </a:pPr>
            <a:r>
              <a:rPr sz="1600" spc="-110" dirty="0">
                <a:cs typeface="Arial"/>
              </a:rPr>
              <a:t>FIR</a:t>
            </a:r>
            <a:r>
              <a:rPr sz="1600" spc="45" dirty="0">
                <a:cs typeface="Arial"/>
              </a:rPr>
              <a:t> </a:t>
            </a:r>
            <a:r>
              <a:rPr sz="1600" dirty="0">
                <a:cs typeface="Arial"/>
              </a:rPr>
              <a:t>hosted</a:t>
            </a:r>
            <a:r>
              <a:rPr sz="1600" spc="50" dirty="0">
                <a:cs typeface="Arial"/>
              </a:rPr>
              <a:t> </a:t>
            </a:r>
            <a:r>
              <a:rPr sz="1600" spc="55" dirty="0">
                <a:cs typeface="Arial"/>
              </a:rPr>
              <a:t>in</a:t>
            </a:r>
            <a:r>
              <a:rPr sz="1600" spc="50" dirty="0">
                <a:cs typeface="Arial"/>
              </a:rPr>
              <a:t> </a:t>
            </a:r>
            <a:r>
              <a:rPr sz="1600" dirty="0">
                <a:cs typeface="Arial"/>
              </a:rPr>
              <a:t>a</a:t>
            </a:r>
            <a:r>
              <a:rPr sz="1600" spc="45" dirty="0">
                <a:cs typeface="Arial"/>
              </a:rPr>
              <a:t> </a:t>
            </a:r>
            <a:r>
              <a:rPr sz="1600" spc="-20" dirty="0">
                <a:cs typeface="Arial"/>
              </a:rPr>
              <a:t>wiki</a:t>
            </a:r>
            <a:endParaRPr sz="1600" dirty="0">
              <a:cs typeface="Arial"/>
            </a:endParaRPr>
          </a:p>
          <a:p>
            <a:pPr marL="836294" lvl="1" indent="-336550">
              <a:lnSpc>
                <a:spcPct val="100000"/>
              </a:lnSpc>
              <a:spcBef>
                <a:spcPts val="270"/>
              </a:spcBef>
              <a:buChar char="○"/>
              <a:tabLst>
                <a:tab pos="836294" algn="l"/>
                <a:tab pos="836930" algn="l"/>
              </a:tabLst>
            </a:pPr>
            <a:r>
              <a:rPr sz="1600" dirty="0">
                <a:cs typeface="Arial"/>
              </a:rPr>
              <a:t>Supports</a:t>
            </a:r>
            <a:r>
              <a:rPr sz="1600" spc="120" dirty="0">
                <a:cs typeface="Arial"/>
              </a:rPr>
              <a:t> </a:t>
            </a:r>
            <a:r>
              <a:rPr sz="1600" dirty="0">
                <a:cs typeface="Arial"/>
              </a:rPr>
              <a:t>hierarchical</a:t>
            </a:r>
            <a:r>
              <a:rPr sz="1600" spc="125" dirty="0">
                <a:cs typeface="Arial"/>
              </a:rPr>
              <a:t> </a:t>
            </a:r>
            <a:r>
              <a:rPr sz="1600" dirty="0">
                <a:cs typeface="Arial"/>
              </a:rPr>
              <a:t>web</a:t>
            </a:r>
            <a:r>
              <a:rPr sz="1600" spc="125" dirty="0">
                <a:cs typeface="Arial"/>
              </a:rPr>
              <a:t> </a:t>
            </a:r>
            <a:r>
              <a:rPr sz="1600" dirty="0">
                <a:cs typeface="Arial"/>
              </a:rPr>
              <a:t>pages</a:t>
            </a:r>
            <a:r>
              <a:rPr sz="1600" spc="125" dirty="0">
                <a:cs typeface="Arial"/>
              </a:rPr>
              <a:t> </a:t>
            </a:r>
            <a:r>
              <a:rPr sz="1600" spc="65" dirty="0">
                <a:cs typeface="Arial"/>
              </a:rPr>
              <a:t>that</a:t>
            </a:r>
            <a:r>
              <a:rPr sz="1600" spc="125" dirty="0">
                <a:cs typeface="Arial"/>
              </a:rPr>
              <a:t> </a:t>
            </a:r>
            <a:r>
              <a:rPr sz="1600" dirty="0">
                <a:cs typeface="Arial"/>
              </a:rPr>
              <a:t>define</a:t>
            </a:r>
            <a:r>
              <a:rPr sz="1600" spc="125" dirty="0">
                <a:cs typeface="Arial"/>
              </a:rPr>
              <a:t> </a:t>
            </a:r>
            <a:r>
              <a:rPr sz="1600" spc="70" dirty="0">
                <a:cs typeface="Arial"/>
              </a:rPr>
              <a:t>fit</a:t>
            </a:r>
            <a:r>
              <a:rPr sz="1600" spc="125" dirty="0">
                <a:cs typeface="Arial"/>
              </a:rPr>
              <a:t> </a:t>
            </a:r>
            <a:r>
              <a:rPr sz="1600" spc="-10" dirty="0">
                <a:cs typeface="Arial"/>
              </a:rPr>
              <a:t>tests</a:t>
            </a:r>
            <a:endParaRPr sz="1600" dirty="0">
              <a:cs typeface="Arial"/>
            </a:endParaRPr>
          </a:p>
        </p:txBody>
      </p:sp>
      <p:sp>
        <p:nvSpPr>
          <p:cNvPr id="5" name="TextBox 4">
            <a:extLst>
              <a:ext uri="{FF2B5EF4-FFF2-40B4-BE49-F238E27FC236}">
                <a16:creationId xmlns:a16="http://schemas.microsoft.com/office/drawing/2014/main" id="{C4751D03-A1E8-48EA-AC58-D536A5AC3CC0}"/>
              </a:ext>
            </a:extLst>
          </p:cNvPr>
          <p:cNvSpPr txBox="1"/>
          <p:nvPr/>
        </p:nvSpPr>
        <p:spPr>
          <a:xfrm>
            <a:off x="838200" y="571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General Test Harness</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875621" y="794550"/>
            <a:ext cx="4684434" cy="1790700"/>
          </a:xfrm>
        </p:spPr>
        <p:txBody>
          <a:bodyPr/>
          <a:lstStyle/>
          <a:p>
            <a:r>
              <a:rPr lang="en-US" dirty="0"/>
              <a:t>Part II:</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875621" y="2654307"/>
            <a:ext cx="4684434" cy="1054576"/>
          </a:xfrm>
        </p:spPr>
        <p:txBody>
          <a:bodyPr vert="horz" lIns="68580" tIns="34290" rIns="68580" bIns="34290" rtlCol="0" anchor="t">
            <a:normAutofit/>
          </a:bodyPr>
          <a:lstStyle/>
          <a:p>
            <a:r>
              <a:rPr lang="en-US" dirty="0"/>
              <a:t>Changing Software</a:t>
            </a:r>
          </a:p>
        </p:txBody>
      </p:sp>
    </p:spTree>
    <p:extLst>
      <p:ext uri="{BB962C8B-B14F-4D97-AF65-F5344CB8AC3E}">
        <p14:creationId xmlns:p14="http://schemas.microsoft.com/office/powerpoint/2010/main" val="2163003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875620" y="841772"/>
            <a:ext cx="4665209" cy="1790700"/>
          </a:xfrm>
        </p:spPr>
        <p:txBody>
          <a:bodyPr/>
          <a:lstStyle/>
          <a:p>
            <a:r>
              <a:rPr lang="en-US" dirty="0"/>
              <a:t>Chapter 1</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875620" y="2701529"/>
            <a:ext cx="4665208" cy="1685414"/>
          </a:xfrm>
        </p:spPr>
        <p:txBody>
          <a:bodyPr>
            <a:normAutofit/>
          </a:bodyPr>
          <a:lstStyle/>
          <a:p>
            <a:r>
              <a:rPr lang="en-US" dirty="0"/>
              <a:t>Changing Software</a:t>
            </a:r>
          </a:p>
        </p:txBody>
      </p:sp>
    </p:spTree>
    <p:extLst>
      <p:ext uri="{BB962C8B-B14F-4D97-AF65-F5344CB8AC3E}">
        <p14:creationId xmlns:p14="http://schemas.microsoft.com/office/powerpoint/2010/main" val="9261845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875620" y="841772"/>
            <a:ext cx="4665209" cy="1790700"/>
          </a:xfrm>
        </p:spPr>
        <p:txBody>
          <a:bodyPr/>
          <a:lstStyle/>
          <a:p>
            <a:r>
              <a:rPr lang="en-US" dirty="0"/>
              <a:t>Chapter 6</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875620" y="2701529"/>
            <a:ext cx="4665208" cy="1685414"/>
          </a:xfrm>
        </p:spPr>
        <p:txBody>
          <a:bodyPr>
            <a:normAutofit/>
          </a:bodyPr>
          <a:lstStyle/>
          <a:p>
            <a:r>
              <a:rPr lang="en-US" dirty="0"/>
              <a:t>I Don’t Have Much Time and I Have to Change It</a:t>
            </a:r>
          </a:p>
        </p:txBody>
      </p:sp>
    </p:spTree>
    <p:extLst>
      <p:ext uri="{BB962C8B-B14F-4D97-AF65-F5344CB8AC3E}">
        <p14:creationId xmlns:p14="http://schemas.microsoft.com/office/powerpoint/2010/main" val="42023969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5249" y="1123950"/>
            <a:ext cx="7372984" cy="3065583"/>
          </a:xfrm>
          <a:prstGeom prst="rect">
            <a:avLst/>
          </a:prstGeom>
        </p:spPr>
        <p:txBody>
          <a:bodyPr vert="horz" wrap="square" lIns="0" tIns="66675" rIns="0" bIns="0" rtlCol="0">
            <a:spAutoFit/>
          </a:bodyPr>
          <a:lstStyle/>
          <a:p>
            <a:pPr marL="379095" indent="-367030">
              <a:lnSpc>
                <a:spcPct val="100000"/>
              </a:lnSpc>
              <a:spcBef>
                <a:spcPts val="525"/>
              </a:spcBef>
              <a:buChar char="●"/>
              <a:tabLst>
                <a:tab pos="379095" algn="l"/>
                <a:tab pos="379730" algn="l"/>
              </a:tabLst>
            </a:pPr>
            <a:r>
              <a:rPr sz="2000" dirty="0">
                <a:cs typeface="Arial"/>
              </a:rPr>
              <a:t>Is</a:t>
            </a:r>
            <a:r>
              <a:rPr sz="2000" spc="-10" dirty="0">
                <a:cs typeface="Arial"/>
              </a:rPr>
              <a:t> </a:t>
            </a:r>
            <a:r>
              <a:rPr sz="2000" spc="75" dirty="0">
                <a:cs typeface="Arial"/>
              </a:rPr>
              <a:t>the</a:t>
            </a:r>
            <a:r>
              <a:rPr sz="2000" spc="-10" dirty="0">
                <a:cs typeface="Arial"/>
              </a:rPr>
              <a:t> </a:t>
            </a:r>
            <a:r>
              <a:rPr sz="2000" spc="85" dirty="0">
                <a:cs typeface="Arial"/>
              </a:rPr>
              <a:t>time</a:t>
            </a:r>
            <a:r>
              <a:rPr sz="2000" spc="-10" dirty="0">
                <a:cs typeface="Arial"/>
              </a:rPr>
              <a:t> </a:t>
            </a:r>
            <a:r>
              <a:rPr sz="2000" spc="90" dirty="0">
                <a:cs typeface="Arial"/>
              </a:rPr>
              <a:t>it</a:t>
            </a:r>
            <a:r>
              <a:rPr sz="2000" spc="-10" dirty="0">
                <a:cs typeface="Arial"/>
              </a:rPr>
              <a:t> </a:t>
            </a:r>
            <a:r>
              <a:rPr sz="2000" dirty="0">
                <a:cs typeface="Arial"/>
              </a:rPr>
              <a:t>takes</a:t>
            </a:r>
            <a:r>
              <a:rPr sz="2000" spc="-10" dirty="0">
                <a:cs typeface="Arial"/>
              </a:rPr>
              <a:t> </a:t>
            </a:r>
            <a:r>
              <a:rPr sz="2000" spc="105" dirty="0">
                <a:cs typeface="Arial"/>
              </a:rPr>
              <a:t>to</a:t>
            </a:r>
            <a:r>
              <a:rPr sz="2000" spc="-10" dirty="0">
                <a:cs typeface="Arial"/>
              </a:rPr>
              <a:t> </a:t>
            </a:r>
            <a:r>
              <a:rPr sz="2000" spc="60" dirty="0">
                <a:cs typeface="Arial"/>
              </a:rPr>
              <a:t>fix</a:t>
            </a:r>
            <a:r>
              <a:rPr sz="2000" spc="-15" dirty="0">
                <a:cs typeface="Arial"/>
              </a:rPr>
              <a:t> </a:t>
            </a:r>
            <a:r>
              <a:rPr sz="2000" spc="75" dirty="0">
                <a:cs typeface="Arial"/>
              </a:rPr>
              <a:t>the</a:t>
            </a:r>
            <a:r>
              <a:rPr sz="2000" spc="-10" dirty="0">
                <a:cs typeface="Arial"/>
              </a:rPr>
              <a:t> </a:t>
            </a:r>
            <a:r>
              <a:rPr sz="2000" dirty="0">
                <a:cs typeface="Arial"/>
              </a:rPr>
              <a:t>code</a:t>
            </a:r>
            <a:r>
              <a:rPr sz="2000" spc="-10" dirty="0">
                <a:cs typeface="Arial"/>
              </a:rPr>
              <a:t> </a:t>
            </a:r>
            <a:r>
              <a:rPr sz="2000" spc="100" dirty="0">
                <a:cs typeface="Arial"/>
              </a:rPr>
              <a:t>worth</a:t>
            </a:r>
            <a:r>
              <a:rPr sz="2000" spc="-15" dirty="0">
                <a:cs typeface="Arial"/>
              </a:rPr>
              <a:t> </a:t>
            </a:r>
            <a:r>
              <a:rPr sz="2000" spc="-25" dirty="0">
                <a:cs typeface="Arial"/>
              </a:rPr>
              <a:t>it?</a:t>
            </a:r>
            <a:endParaRPr sz="2000" dirty="0">
              <a:cs typeface="Arial"/>
            </a:endParaRPr>
          </a:p>
          <a:p>
            <a:pPr marL="836294" lvl="1" indent="-336550">
              <a:lnSpc>
                <a:spcPct val="100000"/>
              </a:lnSpc>
              <a:spcBef>
                <a:spcPts val="330"/>
              </a:spcBef>
              <a:buChar char="○"/>
              <a:tabLst>
                <a:tab pos="836294" algn="l"/>
                <a:tab pos="836930" algn="l"/>
              </a:tabLst>
            </a:pPr>
            <a:r>
              <a:rPr sz="1600" dirty="0">
                <a:cs typeface="Arial"/>
              </a:rPr>
              <a:t>Change</a:t>
            </a:r>
            <a:r>
              <a:rPr sz="1600" spc="-55" dirty="0">
                <a:cs typeface="Arial"/>
              </a:rPr>
              <a:t> </a:t>
            </a:r>
            <a:r>
              <a:rPr sz="1600" spc="-20" dirty="0">
                <a:cs typeface="Arial"/>
              </a:rPr>
              <a:t>Time</a:t>
            </a:r>
            <a:endParaRPr sz="1600" dirty="0">
              <a:cs typeface="Arial"/>
            </a:endParaRPr>
          </a:p>
          <a:p>
            <a:pPr marL="836294" lvl="1" indent="-336550">
              <a:lnSpc>
                <a:spcPct val="100000"/>
              </a:lnSpc>
              <a:spcBef>
                <a:spcPts val="270"/>
              </a:spcBef>
              <a:buChar char="○"/>
              <a:tabLst>
                <a:tab pos="836294" algn="l"/>
                <a:tab pos="836930" algn="l"/>
              </a:tabLst>
            </a:pPr>
            <a:r>
              <a:rPr sz="1600" dirty="0">
                <a:cs typeface="Arial"/>
              </a:rPr>
              <a:t>Test</a:t>
            </a:r>
            <a:r>
              <a:rPr sz="1600" spc="-75" dirty="0">
                <a:cs typeface="Arial"/>
              </a:rPr>
              <a:t> </a:t>
            </a:r>
            <a:r>
              <a:rPr sz="1600" spc="-20" dirty="0">
                <a:cs typeface="Arial"/>
              </a:rPr>
              <a:t>Time</a:t>
            </a:r>
            <a:endParaRPr sz="1600" dirty="0">
              <a:cs typeface="Arial"/>
            </a:endParaRPr>
          </a:p>
          <a:p>
            <a:pPr marL="836294" lvl="1" indent="-336550">
              <a:lnSpc>
                <a:spcPct val="100000"/>
              </a:lnSpc>
              <a:spcBef>
                <a:spcPts val="270"/>
              </a:spcBef>
              <a:buChar char="○"/>
              <a:tabLst>
                <a:tab pos="836294" algn="l"/>
                <a:tab pos="836930" algn="l"/>
              </a:tabLst>
            </a:pPr>
            <a:r>
              <a:rPr sz="1600" dirty="0">
                <a:cs typeface="Arial"/>
              </a:rPr>
              <a:t>Debug</a:t>
            </a:r>
            <a:r>
              <a:rPr sz="1600" spc="100" dirty="0">
                <a:cs typeface="Arial"/>
              </a:rPr>
              <a:t> </a:t>
            </a:r>
            <a:r>
              <a:rPr sz="1600" spc="-20" dirty="0">
                <a:cs typeface="Arial"/>
              </a:rPr>
              <a:t>Time</a:t>
            </a:r>
            <a:endParaRPr sz="1600" dirty="0">
              <a:cs typeface="Arial"/>
            </a:endParaRPr>
          </a:p>
          <a:p>
            <a:pPr marL="836294" lvl="1" indent="-336550">
              <a:lnSpc>
                <a:spcPct val="100000"/>
              </a:lnSpc>
              <a:spcBef>
                <a:spcPts val="270"/>
              </a:spcBef>
              <a:buChar char="○"/>
              <a:tabLst>
                <a:tab pos="836294" algn="l"/>
                <a:tab pos="836930" algn="l"/>
              </a:tabLst>
            </a:pPr>
            <a:r>
              <a:rPr sz="1600" dirty="0">
                <a:cs typeface="Arial"/>
              </a:rPr>
              <a:t>Time</a:t>
            </a:r>
            <a:r>
              <a:rPr sz="1600" spc="10" dirty="0">
                <a:cs typeface="Arial"/>
              </a:rPr>
              <a:t> </a:t>
            </a:r>
            <a:r>
              <a:rPr sz="1600" spc="75" dirty="0">
                <a:cs typeface="Arial"/>
              </a:rPr>
              <a:t>for</a:t>
            </a:r>
            <a:r>
              <a:rPr sz="1600" spc="15" dirty="0">
                <a:cs typeface="Arial"/>
              </a:rPr>
              <a:t> </a:t>
            </a:r>
            <a:r>
              <a:rPr sz="1600" dirty="0">
                <a:cs typeface="Arial"/>
              </a:rPr>
              <a:t>Users</a:t>
            </a:r>
            <a:r>
              <a:rPr sz="1600" spc="10" dirty="0">
                <a:cs typeface="Arial"/>
              </a:rPr>
              <a:t> </a:t>
            </a:r>
            <a:r>
              <a:rPr sz="1600" spc="-10" dirty="0">
                <a:cs typeface="Arial"/>
              </a:rPr>
              <a:t>Saved</a:t>
            </a:r>
            <a:endParaRPr sz="1600" dirty="0">
              <a:cs typeface="Arial"/>
            </a:endParaRPr>
          </a:p>
          <a:p>
            <a:pPr marL="379095" indent="-367030">
              <a:lnSpc>
                <a:spcPct val="100000"/>
              </a:lnSpc>
              <a:spcBef>
                <a:spcPts val="254"/>
              </a:spcBef>
              <a:buChar char="●"/>
              <a:tabLst>
                <a:tab pos="379095" algn="l"/>
                <a:tab pos="379730" algn="l"/>
              </a:tabLst>
            </a:pPr>
            <a:r>
              <a:rPr sz="2000" dirty="0">
                <a:cs typeface="Arial"/>
              </a:rPr>
              <a:t>Make</a:t>
            </a:r>
            <a:r>
              <a:rPr sz="2000" spc="20" dirty="0">
                <a:cs typeface="Arial"/>
              </a:rPr>
              <a:t> </a:t>
            </a:r>
            <a:r>
              <a:rPr sz="2000" dirty="0">
                <a:cs typeface="Arial"/>
              </a:rPr>
              <a:t>changes</a:t>
            </a:r>
            <a:r>
              <a:rPr sz="2000" spc="25" dirty="0">
                <a:cs typeface="Arial"/>
              </a:rPr>
              <a:t> </a:t>
            </a:r>
            <a:r>
              <a:rPr sz="2000" spc="105" dirty="0">
                <a:cs typeface="Arial"/>
              </a:rPr>
              <a:t>to</a:t>
            </a:r>
            <a:r>
              <a:rPr sz="2000" spc="20" dirty="0">
                <a:cs typeface="Arial"/>
              </a:rPr>
              <a:t> </a:t>
            </a:r>
            <a:r>
              <a:rPr sz="2000" dirty="0">
                <a:cs typeface="Arial"/>
              </a:rPr>
              <a:t>code</a:t>
            </a:r>
            <a:r>
              <a:rPr sz="2000" spc="20" dirty="0">
                <a:cs typeface="Arial"/>
              </a:rPr>
              <a:t> </a:t>
            </a:r>
            <a:r>
              <a:rPr sz="2000" spc="60" dirty="0">
                <a:cs typeface="Arial"/>
              </a:rPr>
              <a:t>and</a:t>
            </a:r>
            <a:r>
              <a:rPr sz="2000" spc="20" dirty="0">
                <a:cs typeface="Arial"/>
              </a:rPr>
              <a:t> </a:t>
            </a:r>
            <a:r>
              <a:rPr sz="2000" dirty="0">
                <a:cs typeface="Arial"/>
              </a:rPr>
              <a:t>always</a:t>
            </a:r>
            <a:r>
              <a:rPr sz="2000" spc="20" dirty="0">
                <a:cs typeface="Arial"/>
              </a:rPr>
              <a:t> </a:t>
            </a:r>
            <a:r>
              <a:rPr sz="2000" dirty="0">
                <a:cs typeface="Arial"/>
              </a:rPr>
              <a:t>have</a:t>
            </a:r>
            <a:r>
              <a:rPr sz="2000" spc="25" dirty="0">
                <a:cs typeface="Arial"/>
              </a:rPr>
              <a:t> </a:t>
            </a:r>
            <a:r>
              <a:rPr sz="2000" dirty="0">
                <a:cs typeface="Arial"/>
              </a:rPr>
              <a:t>a</a:t>
            </a:r>
            <a:r>
              <a:rPr sz="2000" spc="20" dirty="0">
                <a:cs typeface="Arial"/>
              </a:rPr>
              <a:t> </a:t>
            </a:r>
            <a:r>
              <a:rPr sz="2000" spc="55" dirty="0">
                <a:cs typeface="Arial"/>
              </a:rPr>
              <a:t>test</a:t>
            </a:r>
            <a:r>
              <a:rPr sz="2000" spc="25" dirty="0">
                <a:cs typeface="Arial"/>
              </a:rPr>
              <a:t> </a:t>
            </a:r>
            <a:r>
              <a:rPr sz="2000" spc="105" dirty="0">
                <a:cs typeface="Arial"/>
              </a:rPr>
              <a:t>to</a:t>
            </a:r>
            <a:r>
              <a:rPr sz="2000" spc="20" dirty="0">
                <a:cs typeface="Arial"/>
              </a:rPr>
              <a:t> </a:t>
            </a:r>
            <a:r>
              <a:rPr sz="2000" dirty="0">
                <a:cs typeface="Arial"/>
              </a:rPr>
              <a:t>cover</a:t>
            </a:r>
            <a:r>
              <a:rPr sz="2000" spc="25" dirty="0">
                <a:cs typeface="Arial"/>
              </a:rPr>
              <a:t> </a:t>
            </a:r>
            <a:r>
              <a:rPr sz="2000" spc="75" dirty="0">
                <a:cs typeface="Arial"/>
              </a:rPr>
              <a:t>the</a:t>
            </a:r>
            <a:r>
              <a:rPr sz="2000" spc="20" dirty="0">
                <a:cs typeface="Arial"/>
              </a:rPr>
              <a:t> </a:t>
            </a:r>
            <a:r>
              <a:rPr sz="2000" spc="-10" dirty="0">
                <a:cs typeface="Arial"/>
              </a:rPr>
              <a:t>change</a:t>
            </a:r>
            <a:endParaRPr sz="2000" dirty="0">
              <a:cs typeface="Arial"/>
            </a:endParaRPr>
          </a:p>
          <a:p>
            <a:pPr marL="379095" indent="-367030">
              <a:lnSpc>
                <a:spcPct val="100000"/>
              </a:lnSpc>
              <a:spcBef>
                <a:spcPts val="315"/>
              </a:spcBef>
              <a:buChar char="●"/>
              <a:tabLst>
                <a:tab pos="379095" algn="l"/>
                <a:tab pos="379730" algn="l"/>
              </a:tabLst>
            </a:pPr>
            <a:r>
              <a:rPr sz="2000" dirty="0">
                <a:cs typeface="Arial"/>
              </a:rPr>
              <a:t>Do</a:t>
            </a:r>
            <a:r>
              <a:rPr sz="2000" spc="-15" dirty="0">
                <a:cs typeface="Arial"/>
              </a:rPr>
              <a:t> </a:t>
            </a:r>
            <a:r>
              <a:rPr sz="2000" spc="100" dirty="0">
                <a:cs typeface="Arial"/>
              </a:rPr>
              <a:t>not</a:t>
            </a:r>
            <a:r>
              <a:rPr sz="2000" spc="-10" dirty="0">
                <a:cs typeface="Arial"/>
              </a:rPr>
              <a:t> </a:t>
            </a:r>
            <a:r>
              <a:rPr sz="2000" dirty="0">
                <a:cs typeface="Arial"/>
              </a:rPr>
              <a:t>give</a:t>
            </a:r>
            <a:r>
              <a:rPr sz="2000" spc="-15" dirty="0">
                <a:cs typeface="Arial"/>
              </a:rPr>
              <a:t> </a:t>
            </a:r>
            <a:r>
              <a:rPr sz="2000" spc="70" dirty="0">
                <a:cs typeface="Arial"/>
              </a:rPr>
              <a:t>in</a:t>
            </a:r>
            <a:r>
              <a:rPr sz="2000" spc="-15" dirty="0">
                <a:cs typeface="Arial"/>
              </a:rPr>
              <a:t> </a:t>
            </a:r>
            <a:r>
              <a:rPr sz="2000" spc="105" dirty="0">
                <a:cs typeface="Arial"/>
              </a:rPr>
              <a:t>to</a:t>
            </a:r>
            <a:r>
              <a:rPr sz="2000" spc="-10" dirty="0">
                <a:cs typeface="Arial"/>
              </a:rPr>
              <a:t> </a:t>
            </a:r>
            <a:r>
              <a:rPr sz="2000" spc="75" dirty="0">
                <a:cs typeface="Arial"/>
              </a:rPr>
              <a:t>the</a:t>
            </a:r>
            <a:r>
              <a:rPr sz="2000" spc="-15" dirty="0">
                <a:cs typeface="Arial"/>
              </a:rPr>
              <a:t> </a:t>
            </a:r>
            <a:r>
              <a:rPr sz="2000" spc="85" dirty="0">
                <a:cs typeface="Arial"/>
              </a:rPr>
              <a:t>temptation</a:t>
            </a:r>
            <a:r>
              <a:rPr sz="2000" spc="-15" dirty="0">
                <a:cs typeface="Arial"/>
              </a:rPr>
              <a:t> </a:t>
            </a:r>
            <a:r>
              <a:rPr sz="2000" spc="105" dirty="0">
                <a:cs typeface="Arial"/>
              </a:rPr>
              <a:t>to</a:t>
            </a:r>
            <a:r>
              <a:rPr sz="2000" spc="-10" dirty="0">
                <a:cs typeface="Arial"/>
              </a:rPr>
              <a:t> </a:t>
            </a:r>
            <a:r>
              <a:rPr sz="2000" spc="75" dirty="0">
                <a:cs typeface="Arial"/>
              </a:rPr>
              <a:t>write</a:t>
            </a:r>
            <a:r>
              <a:rPr sz="2000" spc="-15" dirty="0">
                <a:cs typeface="Arial"/>
              </a:rPr>
              <a:t> </a:t>
            </a:r>
            <a:r>
              <a:rPr sz="2000" dirty="0">
                <a:cs typeface="Arial"/>
              </a:rPr>
              <a:t>hacky</a:t>
            </a:r>
            <a:r>
              <a:rPr sz="2000" spc="-15" dirty="0">
                <a:cs typeface="Arial"/>
              </a:rPr>
              <a:t> </a:t>
            </a:r>
            <a:r>
              <a:rPr sz="2000" spc="-20" dirty="0">
                <a:cs typeface="Arial"/>
              </a:rPr>
              <a:t>code</a:t>
            </a:r>
            <a:endParaRPr sz="2000" dirty="0">
              <a:cs typeface="Arial"/>
            </a:endParaRPr>
          </a:p>
          <a:p>
            <a:pPr marL="1529080">
              <a:lnSpc>
                <a:spcPct val="100000"/>
              </a:lnSpc>
              <a:spcBef>
                <a:spcPts val="1889"/>
              </a:spcBef>
            </a:pPr>
            <a:r>
              <a:rPr sz="2000" b="1" dirty="0">
                <a:cs typeface="Arial"/>
              </a:rPr>
              <a:t>Code</a:t>
            </a:r>
            <a:r>
              <a:rPr sz="2000" b="1" spc="-20" dirty="0">
                <a:cs typeface="Arial"/>
              </a:rPr>
              <a:t> </a:t>
            </a:r>
            <a:r>
              <a:rPr sz="2000" b="1" dirty="0">
                <a:cs typeface="Arial"/>
              </a:rPr>
              <a:t>is</a:t>
            </a:r>
            <a:r>
              <a:rPr sz="2000" b="1" spc="-10" dirty="0">
                <a:cs typeface="Arial"/>
              </a:rPr>
              <a:t> </a:t>
            </a:r>
            <a:r>
              <a:rPr sz="2000" b="1" spc="50" dirty="0">
                <a:cs typeface="Arial"/>
              </a:rPr>
              <a:t>your</a:t>
            </a:r>
            <a:r>
              <a:rPr sz="2000" b="1" spc="-10" dirty="0">
                <a:cs typeface="Arial"/>
              </a:rPr>
              <a:t> </a:t>
            </a:r>
            <a:r>
              <a:rPr sz="2000" b="1" dirty="0">
                <a:cs typeface="Arial"/>
              </a:rPr>
              <a:t>house,</a:t>
            </a:r>
            <a:r>
              <a:rPr sz="2000" b="1" spc="-10" dirty="0">
                <a:cs typeface="Arial"/>
              </a:rPr>
              <a:t> </a:t>
            </a:r>
            <a:r>
              <a:rPr sz="2000" b="1" spc="65" dirty="0">
                <a:cs typeface="Arial"/>
              </a:rPr>
              <a:t>and</a:t>
            </a:r>
            <a:r>
              <a:rPr sz="2000" b="1" spc="-15" dirty="0">
                <a:cs typeface="Arial"/>
              </a:rPr>
              <a:t> </a:t>
            </a:r>
            <a:r>
              <a:rPr sz="2000" b="1" dirty="0">
                <a:cs typeface="Arial"/>
              </a:rPr>
              <a:t>you</a:t>
            </a:r>
            <a:r>
              <a:rPr sz="2000" b="1" spc="-10" dirty="0">
                <a:cs typeface="Arial"/>
              </a:rPr>
              <a:t> </a:t>
            </a:r>
            <a:r>
              <a:rPr sz="2000" b="1" spc="55" dirty="0">
                <a:cs typeface="Arial"/>
              </a:rPr>
              <a:t>have</a:t>
            </a:r>
            <a:r>
              <a:rPr sz="2000" b="1" spc="-15" dirty="0">
                <a:cs typeface="Arial"/>
              </a:rPr>
              <a:t> </a:t>
            </a:r>
            <a:r>
              <a:rPr sz="2000" b="1" spc="90" dirty="0">
                <a:cs typeface="Arial"/>
              </a:rPr>
              <a:t>to</a:t>
            </a:r>
            <a:r>
              <a:rPr sz="2000" b="1" spc="-15" dirty="0">
                <a:cs typeface="Arial"/>
              </a:rPr>
              <a:t> </a:t>
            </a:r>
            <a:r>
              <a:rPr sz="2000" b="1" dirty="0">
                <a:cs typeface="Arial"/>
              </a:rPr>
              <a:t>live</a:t>
            </a:r>
            <a:r>
              <a:rPr sz="2000" b="1" spc="-15" dirty="0">
                <a:cs typeface="Arial"/>
              </a:rPr>
              <a:t> </a:t>
            </a:r>
            <a:r>
              <a:rPr sz="2000" b="1" spc="60" dirty="0">
                <a:cs typeface="Arial"/>
              </a:rPr>
              <a:t>in</a:t>
            </a:r>
            <a:r>
              <a:rPr sz="2000" b="1" spc="-10" dirty="0">
                <a:cs typeface="Arial"/>
              </a:rPr>
              <a:t> </a:t>
            </a:r>
            <a:r>
              <a:rPr sz="2000" b="1" spc="50" dirty="0">
                <a:cs typeface="Arial"/>
              </a:rPr>
              <a:t>it.</a:t>
            </a:r>
            <a:endParaRPr sz="2000" dirty="0">
              <a:cs typeface="Arial"/>
            </a:endParaRPr>
          </a:p>
        </p:txBody>
      </p:sp>
      <p:sp>
        <p:nvSpPr>
          <p:cNvPr id="5" name="TextBox 4">
            <a:extLst>
              <a:ext uri="{FF2B5EF4-FFF2-40B4-BE49-F238E27FC236}">
                <a16:creationId xmlns:a16="http://schemas.microsoft.com/office/drawing/2014/main" id="{24804FBB-D2FD-43CC-AB0B-1BA0173A80B2}"/>
              </a:ext>
            </a:extLst>
          </p:cNvPr>
          <p:cNvSpPr txBox="1"/>
          <p:nvPr/>
        </p:nvSpPr>
        <p:spPr>
          <a:xfrm>
            <a:off x="438035" y="361950"/>
            <a:ext cx="769620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Tenorite"/>
                <a:ea typeface="+mn-ea"/>
                <a:cs typeface="+mn-cs"/>
              </a:rPr>
              <a:t>I Don’t Have Much Time and I Have to Change It</a:t>
            </a:r>
            <a:endParaRPr kumimoji="0" lang="en-US" sz="14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8600" y="693490"/>
            <a:ext cx="8320405" cy="3482975"/>
          </a:xfrm>
          <a:prstGeom prst="rect">
            <a:avLst/>
          </a:prstGeom>
        </p:spPr>
        <p:txBody>
          <a:bodyPr vert="horz" wrap="square" lIns="0" tIns="52704" rIns="0" bIns="0" rtlCol="0">
            <a:spAutoFit/>
          </a:bodyPr>
          <a:lstStyle/>
          <a:p>
            <a:pPr marL="432434" indent="-420370">
              <a:lnSpc>
                <a:spcPct val="100000"/>
              </a:lnSpc>
              <a:spcBef>
                <a:spcPts val="414"/>
              </a:spcBef>
              <a:buAutoNum type="arabicPeriod"/>
              <a:tabLst>
                <a:tab pos="432434" algn="l"/>
                <a:tab pos="433070" algn="l"/>
              </a:tabLst>
            </a:pPr>
            <a:r>
              <a:rPr sz="1800" spc="55" dirty="0">
                <a:cs typeface="Arial"/>
              </a:rPr>
              <a:t>Identify</a:t>
            </a:r>
            <a:r>
              <a:rPr sz="1800" spc="25" dirty="0">
                <a:cs typeface="Arial"/>
              </a:rPr>
              <a:t> </a:t>
            </a:r>
            <a:r>
              <a:rPr sz="1800" spc="55" dirty="0">
                <a:cs typeface="Arial"/>
              </a:rPr>
              <a:t>where</a:t>
            </a:r>
            <a:r>
              <a:rPr sz="1800" spc="30" dirty="0">
                <a:cs typeface="Arial"/>
              </a:rPr>
              <a:t> </a:t>
            </a:r>
            <a:r>
              <a:rPr sz="1800" spc="55" dirty="0">
                <a:cs typeface="Arial"/>
              </a:rPr>
              <a:t>you</a:t>
            </a:r>
            <a:r>
              <a:rPr sz="1800" spc="25" dirty="0">
                <a:cs typeface="Arial"/>
              </a:rPr>
              <a:t> </a:t>
            </a:r>
            <a:r>
              <a:rPr sz="1800" dirty="0">
                <a:cs typeface="Arial"/>
              </a:rPr>
              <a:t>need</a:t>
            </a:r>
            <a:r>
              <a:rPr sz="1800" spc="25" dirty="0">
                <a:cs typeface="Arial"/>
              </a:rPr>
              <a:t> </a:t>
            </a:r>
            <a:r>
              <a:rPr sz="1800" spc="105" dirty="0">
                <a:cs typeface="Arial"/>
              </a:rPr>
              <a:t>to</a:t>
            </a:r>
            <a:r>
              <a:rPr sz="1800" spc="30" dirty="0">
                <a:cs typeface="Arial"/>
              </a:rPr>
              <a:t> </a:t>
            </a:r>
            <a:r>
              <a:rPr sz="1800" dirty="0">
                <a:cs typeface="Arial"/>
              </a:rPr>
              <a:t>make</a:t>
            </a:r>
            <a:r>
              <a:rPr sz="1800" spc="35" dirty="0">
                <a:cs typeface="Arial"/>
              </a:rPr>
              <a:t> </a:t>
            </a:r>
            <a:r>
              <a:rPr sz="1800" spc="75" dirty="0">
                <a:cs typeface="Arial"/>
              </a:rPr>
              <a:t>your</a:t>
            </a:r>
            <a:r>
              <a:rPr sz="1800" spc="30" dirty="0">
                <a:cs typeface="Arial"/>
              </a:rPr>
              <a:t> </a:t>
            </a:r>
            <a:r>
              <a:rPr sz="1800" dirty="0">
                <a:cs typeface="Arial"/>
              </a:rPr>
              <a:t>code</a:t>
            </a:r>
            <a:r>
              <a:rPr sz="1800" spc="30" dirty="0">
                <a:cs typeface="Arial"/>
              </a:rPr>
              <a:t> </a:t>
            </a:r>
            <a:r>
              <a:rPr sz="1800" spc="-10" dirty="0">
                <a:cs typeface="Arial"/>
              </a:rPr>
              <a:t>change.</a:t>
            </a:r>
            <a:endParaRPr sz="1800" dirty="0">
              <a:cs typeface="Arial"/>
            </a:endParaRPr>
          </a:p>
          <a:p>
            <a:pPr marL="432434" marR="5080" indent="-420370">
              <a:lnSpc>
                <a:spcPct val="114599"/>
              </a:lnSpc>
              <a:buAutoNum type="arabicPeriod"/>
              <a:tabLst>
                <a:tab pos="432434" algn="l"/>
                <a:tab pos="433070" algn="l"/>
              </a:tabLst>
            </a:pPr>
            <a:r>
              <a:rPr sz="1800" spc="50" dirty="0">
                <a:cs typeface="Arial"/>
              </a:rPr>
              <a:t>If</a:t>
            </a:r>
            <a:r>
              <a:rPr sz="1800" spc="5" dirty="0">
                <a:cs typeface="Arial"/>
              </a:rPr>
              <a:t> </a:t>
            </a:r>
            <a:r>
              <a:rPr sz="1800" spc="75" dirty="0">
                <a:cs typeface="Arial"/>
              </a:rPr>
              <a:t>the</a:t>
            </a:r>
            <a:r>
              <a:rPr sz="1800" spc="10" dirty="0">
                <a:cs typeface="Arial"/>
              </a:rPr>
              <a:t> </a:t>
            </a:r>
            <a:r>
              <a:rPr sz="1800" dirty="0">
                <a:cs typeface="Arial"/>
              </a:rPr>
              <a:t>change</a:t>
            </a:r>
            <a:r>
              <a:rPr sz="1800" spc="15" dirty="0">
                <a:cs typeface="Arial"/>
              </a:rPr>
              <a:t> </a:t>
            </a:r>
            <a:r>
              <a:rPr sz="1800" dirty="0">
                <a:cs typeface="Arial"/>
              </a:rPr>
              <a:t>can</a:t>
            </a:r>
            <a:r>
              <a:rPr sz="1800" spc="5" dirty="0">
                <a:cs typeface="Arial"/>
              </a:rPr>
              <a:t> </a:t>
            </a:r>
            <a:r>
              <a:rPr sz="1800" dirty="0">
                <a:cs typeface="Arial"/>
              </a:rPr>
              <a:t>be</a:t>
            </a:r>
            <a:r>
              <a:rPr sz="1800" spc="10" dirty="0">
                <a:cs typeface="Arial"/>
              </a:rPr>
              <a:t> </a:t>
            </a:r>
            <a:r>
              <a:rPr sz="1800" spc="80" dirty="0">
                <a:cs typeface="Arial"/>
              </a:rPr>
              <a:t>formulated</a:t>
            </a:r>
            <a:r>
              <a:rPr sz="1800" spc="10" dirty="0">
                <a:cs typeface="Arial"/>
              </a:rPr>
              <a:t> </a:t>
            </a:r>
            <a:r>
              <a:rPr sz="1800" dirty="0">
                <a:cs typeface="Arial"/>
              </a:rPr>
              <a:t>as</a:t>
            </a:r>
            <a:r>
              <a:rPr sz="1800" spc="10" dirty="0">
                <a:cs typeface="Arial"/>
              </a:rPr>
              <a:t> </a:t>
            </a:r>
            <a:r>
              <a:rPr sz="1800" dirty="0">
                <a:cs typeface="Arial"/>
              </a:rPr>
              <a:t>a</a:t>
            </a:r>
            <a:r>
              <a:rPr sz="1800" spc="10" dirty="0">
                <a:cs typeface="Arial"/>
              </a:rPr>
              <a:t> </a:t>
            </a:r>
            <a:r>
              <a:rPr sz="1800" dirty="0">
                <a:cs typeface="Arial"/>
              </a:rPr>
              <a:t>single</a:t>
            </a:r>
            <a:r>
              <a:rPr sz="1800" spc="15" dirty="0">
                <a:cs typeface="Arial"/>
              </a:rPr>
              <a:t> </a:t>
            </a:r>
            <a:r>
              <a:rPr sz="1800" dirty="0">
                <a:cs typeface="Arial"/>
              </a:rPr>
              <a:t>sequence</a:t>
            </a:r>
            <a:r>
              <a:rPr sz="1800" spc="10" dirty="0">
                <a:cs typeface="Arial"/>
              </a:rPr>
              <a:t> </a:t>
            </a:r>
            <a:r>
              <a:rPr sz="1800" spc="90" dirty="0">
                <a:cs typeface="Arial"/>
              </a:rPr>
              <a:t>of</a:t>
            </a:r>
            <a:r>
              <a:rPr sz="1800" spc="5" dirty="0">
                <a:cs typeface="Arial"/>
              </a:rPr>
              <a:t> </a:t>
            </a:r>
            <a:r>
              <a:rPr sz="1800" spc="50" dirty="0">
                <a:cs typeface="Arial"/>
              </a:rPr>
              <a:t>statements</a:t>
            </a:r>
            <a:r>
              <a:rPr sz="1800" spc="15" dirty="0">
                <a:cs typeface="Arial"/>
              </a:rPr>
              <a:t> </a:t>
            </a:r>
            <a:r>
              <a:rPr sz="1800" spc="45" dirty="0">
                <a:cs typeface="Arial"/>
              </a:rPr>
              <a:t>in</a:t>
            </a:r>
            <a:r>
              <a:rPr sz="1800" spc="55" dirty="0">
                <a:cs typeface="Arial"/>
              </a:rPr>
              <a:t>  one</a:t>
            </a:r>
            <a:r>
              <a:rPr sz="1800" spc="-25" dirty="0">
                <a:cs typeface="Arial"/>
              </a:rPr>
              <a:t> </a:t>
            </a:r>
            <a:r>
              <a:rPr sz="1800" dirty="0">
                <a:cs typeface="Arial"/>
              </a:rPr>
              <a:t>place</a:t>
            </a:r>
            <a:r>
              <a:rPr sz="1800" spc="-20" dirty="0">
                <a:cs typeface="Arial"/>
              </a:rPr>
              <a:t> </a:t>
            </a:r>
            <a:r>
              <a:rPr sz="1800" spc="70" dirty="0">
                <a:cs typeface="Arial"/>
              </a:rPr>
              <a:t>in</a:t>
            </a:r>
            <a:r>
              <a:rPr sz="1800" spc="-25" dirty="0">
                <a:cs typeface="Arial"/>
              </a:rPr>
              <a:t> </a:t>
            </a:r>
            <a:r>
              <a:rPr sz="1800" dirty="0">
                <a:cs typeface="Arial"/>
              </a:rPr>
              <a:t>a</a:t>
            </a:r>
            <a:r>
              <a:rPr sz="1800" spc="-25" dirty="0">
                <a:cs typeface="Arial"/>
              </a:rPr>
              <a:t> </a:t>
            </a:r>
            <a:r>
              <a:rPr sz="1800" spc="70" dirty="0">
                <a:cs typeface="Arial"/>
              </a:rPr>
              <a:t>method,</a:t>
            </a:r>
            <a:r>
              <a:rPr sz="1800" spc="-20" dirty="0">
                <a:cs typeface="Arial"/>
              </a:rPr>
              <a:t> </a:t>
            </a:r>
            <a:r>
              <a:rPr sz="1800" spc="75" dirty="0">
                <a:cs typeface="Arial"/>
              </a:rPr>
              <a:t>write</a:t>
            </a:r>
            <a:r>
              <a:rPr sz="1800" spc="-20" dirty="0">
                <a:cs typeface="Arial"/>
              </a:rPr>
              <a:t> </a:t>
            </a:r>
            <a:r>
              <a:rPr sz="1800" spc="85" dirty="0">
                <a:cs typeface="Arial"/>
              </a:rPr>
              <a:t>down</a:t>
            </a:r>
            <a:r>
              <a:rPr sz="1800" spc="-25" dirty="0">
                <a:cs typeface="Arial"/>
              </a:rPr>
              <a:t> </a:t>
            </a:r>
            <a:r>
              <a:rPr sz="1800" dirty="0">
                <a:cs typeface="Arial"/>
              </a:rPr>
              <a:t>a</a:t>
            </a:r>
            <a:r>
              <a:rPr sz="1800" spc="-25" dirty="0">
                <a:cs typeface="Arial"/>
              </a:rPr>
              <a:t> </a:t>
            </a:r>
            <a:r>
              <a:rPr sz="1800" dirty="0">
                <a:cs typeface="Arial"/>
              </a:rPr>
              <a:t>call</a:t>
            </a:r>
            <a:r>
              <a:rPr sz="1800" spc="-25" dirty="0">
                <a:cs typeface="Arial"/>
              </a:rPr>
              <a:t> </a:t>
            </a:r>
            <a:r>
              <a:rPr sz="1800" spc="100" dirty="0">
                <a:cs typeface="Arial"/>
              </a:rPr>
              <a:t>for</a:t>
            </a:r>
            <a:r>
              <a:rPr sz="1800" spc="-20" dirty="0">
                <a:cs typeface="Arial"/>
              </a:rPr>
              <a:t> </a:t>
            </a:r>
            <a:r>
              <a:rPr sz="1800" dirty="0">
                <a:cs typeface="Arial"/>
              </a:rPr>
              <a:t>a</a:t>
            </a:r>
            <a:r>
              <a:rPr sz="1800" spc="-25" dirty="0">
                <a:cs typeface="Arial"/>
              </a:rPr>
              <a:t> </a:t>
            </a:r>
            <a:r>
              <a:rPr sz="1800" spc="60" dirty="0">
                <a:cs typeface="Arial"/>
              </a:rPr>
              <a:t>new</a:t>
            </a:r>
            <a:r>
              <a:rPr sz="1800" spc="-25" dirty="0">
                <a:cs typeface="Arial"/>
              </a:rPr>
              <a:t> </a:t>
            </a:r>
            <a:r>
              <a:rPr sz="1800" spc="90" dirty="0">
                <a:cs typeface="Arial"/>
              </a:rPr>
              <a:t>method</a:t>
            </a:r>
            <a:r>
              <a:rPr sz="1800" spc="-25" dirty="0">
                <a:cs typeface="Arial"/>
              </a:rPr>
              <a:t> </a:t>
            </a:r>
            <a:r>
              <a:rPr sz="1800" spc="90" dirty="0">
                <a:cs typeface="Arial"/>
              </a:rPr>
              <a:t>that</a:t>
            </a:r>
            <a:r>
              <a:rPr sz="1800" spc="-25" dirty="0">
                <a:cs typeface="Arial"/>
              </a:rPr>
              <a:t> </a:t>
            </a:r>
            <a:r>
              <a:rPr sz="1800" spc="55" dirty="0">
                <a:cs typeface="Arial"/>
              </a:rPr>
              <a:t>will</a:t>
            </a:r>
            <a:r>
              <a:rPr sz="1800" spc="-25" dirty="0">
                <a:cs typeface="Arial"/>
              </a:rPr>
              <a:t> </a:t>
            </a:r>
            <a:r>
              <a:rPr sz="1800" spc="85" dirty="0">
                <a:cs typeface="Arial"/>
              </a:rPr>
              <a:t>do</a:t>
            </a:r>
            <a:r>
              <a:rPr sz="1800" spc="-20" dirty="0">
                <a:cs typeface="Arial"/>
              </a:rPr>
              <a:t> </a:t>
            </a:r>
            <a:r>
              <a:rPr sz="1800" spc="50" dirty="0">
                <a:cs typeface="Arial"/>
              </a:rPr>
              <a:t>the </a:t>
            </a:r>
            <a:r>
              <a:rPr sz="1800" spc="80" dirty="0">
                <a:cs typeface="Arial"/>
              </a:rPr>
              <a:t>work</a:t>
            </a:r>
            <a:r>
              <a:rPr sz="1800" spc="25" dirty="0">
                <a:cs typeface="Arial"/>
              </a:rPr>
              <a:t> </a:t>
            </a:r>
            <a:r>
              <a:rPr sz="1800" dirty="0">
                <a:cs typeface="Arial"/>
              </a:rPr>
              <a:t>involved</a:t>
            </a:r>
            <a:r>
              <a:rPr sz="1800" spc="25" dirty="0">
                <a:cs typeface="Arial"/>
              </a:rPr>
              <a:t> </a:t>
            </a:r>
            <a:r>
              <a:rPr sz="1800" spc="60" dirty="0">
                <a:cs typeface="Arial"/>
              </a:rPr>
              <a:t>and</a:t>
            </a:r>
            <a:r>
              <a:rPr sz="1800" spc="30" dirty="0">
                <a:cs typeface="Arial"/>
              </a:rPr>
              <a:t> </a:t>
            </a:r>
            <a:r>
              <a:rPr sz="1800" spc="80" dirty="0">
                <a:cs typeface="Arial"/>
              </a:rPr>
              <a:t>then</a:t>
            </a:r>
            <a:r>
              <a:rPr sz="1800" spc="25" dirty="0">
                <a:cs typeface="Arial"/>
              </a:rPr>
              <a:t> </a:t>
            </a:r>
            <a:r>
              <a:rPr sz="1800" spc="75" dirty="0">
                <a:cs typeface="Arial"/>
              </a:rPr>
              <a:t>comment</a:t>
            </a:r>
            <a:r>
              <a:rPr sz="1800" spc="30" dirty="0">
                <a:cs typeface="Arial"/>
              </a:rPr>
              <a:t> </a:t>
            </a:r>
            <a:r>
              <a:rPr sz="1800" spc="90" dirty="0">
                <a:cs typeface="Arial"/>
              </a:rPr>
              <a:t>it</a:t>
            </a:r>
            <a:r>
              <a:rPr sz="1800" spc="35" dirty="0">
                <a:cs typeface="Arial"/>
              </a:rPr>
              <a:t> </a:t>
            </a:r>
            <a:r>
              <a:rPr sz="1800" spc="50" dirty="0">
                <a:cs typeface="Arial"/>
              </a:rPr>
              <a:t>out.</a:t>
            </a:r>
            <a:endParaRPr sz="1800" dirty="0">
              <a:cs typeface="Arial"/>
            </a:endParaRPr>
          </a:p>
          <a:p>
            <a:pPr marL="432434" marR="362585" indent="-420370">
              <a:lnSpc>
                <a:spcPct val="114599"/>
              </a:lnSpc>
              <a:buAutoNum type="arabicPeriod"/>
              <a:tabLst>
                <a:tab pos="432434" algn="l"/>
                <a:tab pos="433070" algn="l"/>
              </a:tabLst>
            </a:pPr>
            <a:r>
              <a:rPr sz="1800" spc="65" dirty="0">
                <a:cs typeface="Arial"/>
              </a:rPr>
              <a:t>Determine</a:t>
            </a:r>
            <a:r>
              <a:rPr sz="1800" spc="45" dirty="0">
                <a:cs typeface="Arial"/>
              </a:rPr>
              <a:t> </a:t>
            </a:r>
            <a:r>
              <a:rPr sz="1800" spc="75" dirty="0">
                <a:cs typeface="Arial"/>
              </a:rPr>
              <a:t>what</a:t>
            </a:r>
            <a:r>
              <a:rPr sz="1800" spc="50" dirty="0">
                <a:cs typeface="Arial"/>
              </a:rPr>
              <a:t> </a:t>
            </a:r>
            <a:r>
              <a:rPr sz="1800" dirty="0">
                <a:cs typeface="Arial"/>
              </a:rPr>
              <a:t>local</a:t>
            </a:r>
            <a:r>
              <a:rPr sz="1800" spc="45" dirty="0">
                <a:cs typeface="Arial"/>
              </a:rPr>
              <a:t> </a:t>
            </a:r>
            <a:r>
              <a:rPr sz="1800" dirty="0">
                <a:cs typeface="Arial"/>
              </a:rPr>
              <a:t>variables</a:t>
            </a:r>
            <a:r>
              <a:rPr sz="1800" spc="50" dirty="0">
                <a:cs typeface="Arial"/>
              </a:rPr>
              <a:t> </a:t>
            </a:r>
            <a:r>
              <a:rPr sz="1800" spc="55" dirty="0">
                <a:cs typeface="Arial"/>
              </a:rPr>
              <a:t>you</a:t>
            </a:r>
            <a:r>
              <a:rPr sz="1800" spc="40" dirty="0">
                <a:cs typeface="Arial"/>
              </a:rPr>
              <a:t> </a:t>
            </a:r>
            <a:r>
              <a:rPr sz="1800" dirty="0">
                <a:cs typeface="Arial"/>
              </a:rPr>
              <a:t>need</a:t>
            </a:r>
            <a:r>
              <a:rPr sz="1800" spc="45" dirty="0">
                <a:cs typeface="Arial"/>
              </a:rPr>
              <a:t> </a:t>
            </a:r>
            <a:r>
              <a:rPr sz="1800" spc="114" dirty="0">
                <a:cs typeface="Arial"/>
              </a:rPr>
              <a:t>from</a:t>
            </a:r>
            <a:r>
              <a:rPr sz="1800" spc="50" dirty="0">
                <a:cs typeface="Arial"/>
              </a:rPr>
              <a:t> </a:t>
            </a:r>
            <a:r>
              <a:rPr sz="1800" spc="75" dirty="0">
                <a:cs typeface="Arial"/>
              </a:rPr>
              <a:t>the</a:t>
            </a:r>
            <a:r>
              <a:rPr sz="1800" spc="50" dirty="0">
                <a:cs typeface="Arial"/>
              </a:rPr>
              <a:t> </a:t>
            </a:r>
            <a:r>
              <a:rPr sz="1800" dirty="0">
                <a:cs typeface="Arial"/>
              </a:rPr>
              <a:t>source</a:t>
            </a:r>
            <a:r>
              <a:rPr sz="1800" spc="50" dirty="0">
                <a:cs typeface="Arial"/>
              </a:rPr>
              <a:t> </a:t>
            </a:r>
            <a:r>
              <a:rPr sz="1800" spc="70" dirty="0">
                <a:cs typeface="Arial"/>
              </a:rPr>
              <a:t>method,</a:t>
            </a:r>
            <a:r>
              <a:rPr sz="1800" spc="50" dirty="0">
                <a:cs typeface="Arial"/>
              </a:rPr>
              <a:t> </a:t>
            </a:r>
            <a:r>
              <a:rPr sz="1800" spc="35" dirty="0">
                <a:cs typeface="Arial"/>
              </a:rPr>
              <a:t>and </a:t>
            </a:r>
            <a:r>
              <a:rPr sz="1800" dirty="0">
                <a:cs typeface="Arial"/>
              </a:rPr>
              <a:t>make</a:t>
            </a:r>
            <a:r>
              <a:rPr sz="1800" spc="5" dirty="0">
                <a:cs typeface="Arial"/>
              </a:rPr>
              <a:t> </a:t>
            </a:r>
            <a:r>
              <a:rPr sz="1800" spc="100" dirty="0">
                <a:cs typeface="Arial"/>
              </a:rPr>
              <a:t>them</a:t>
            </a:r>
            <a:r>
              <a:rPr sz="1800" spc="10" dirty="0">
                <a:cs typeface="Arial"/>
              </a:rPr>
              <a:t> </a:t>
            </a:r>
            <a:r>
              <a:rPr sz="1800" spc="55" dirty="0">
                <a:cs typeface="Arial"/>
              </a:rPr>
              <a:t>arguments</a:t>
            </a:r>
            <a:r>
              <a:rPr sz="1800" spc="5" dirty="0">
                <a:cs typeface="Arial"/>
              </a:rPr>
              <a:t> </a:t>
            </a:r>
            <a:r>
              <a:rPr sz="1800" spc="105" dirty="0">
                <a:cs typeface="Arial"/>
              </a:rPr>
              <a:t>to</a:t>
            </a:r>
            <a:r>
              <a:rPr sz="1800" spc="10" dirty="0">
                <a:cs typeface="Arial"/>
              </a:rPr>
              <a:t> </a:t>
            </a:r>
            <a:r>
              <a:rPr sz="1800" spc="75" dirty="0">
                <a:cs typeface="Arial"/>
              </a:rPr>
              <a:t>the</a:t>
            </a:r>
            <a:r>
              <a:rPr sz="1800" spc="5" dirty="0">
                <a:cs typeface="Arial"/>
              </a:rPr>
              <a:t> </a:t>
            </a:r>
            <a:r>
              <a:rPr sz="1800" spc="-10" dirty="0">
                <a:cs typeface="Arial"/>
              </a:rPr>
              <a:t>call.</a:t>
            </a:r>
            <a:endParaRPr sz="1800" dirty="0">
              <a:cs typeface="Arial"/>
            </a:endParaRPr>
          </a:p>
          <a:p>
            <a:pPr marL="432434" marR="31750" indent="-420370">
              <a:lnSpc>
                <a:spcPct val="114599"/>
              </a:lnSpc>
              <a:buAutoNum type="arabicPeriod"/>
              <a:tabLst>
                <a:tab pos="432434" algn="l"/>
                <a:tab pos="433070" algn="l"/>
              </a:tabLst>
            </a:pPr>
            <a:r>
              <a:rPr sz="1800" spc="65" dirty="0">
                <a:cs typeface="Arial"/>
              </a:rPr>
              <a:t>Determine</a:t>
            </a:r>
            <a:r>
              <a:rPr sz="1800" dirty="0">
                <a:cs typeface="Arial"/>
              </a:rPr>
              <a:t> </a:t>
            </a:r>
            <a:r>
              <a:rPr sz="1800" spc="75" dirty="0">
                <a:cs typeface="Arial"/>
              </a:rPr>
              <a:t>whether</a:t>
            </a:r>
            <a:r>
              <a:rPr sz="1800" spc="5" dirty="0">
                <a:cs typeface="Arial"/>
              </a:rPr>
              <a:t> </a:t>
            </a:r>
            <a:r>
              <a:rPr sz="1800" spc="75" dirty="0">
                <a:cs typeface="Arial"/>
              </a:rPr>
              <a:t>the</a:t>
            </a:r>
            <a:r>
              <a:rPr sz="1800" dirty="0">
                <a:cs typeface="Arial"/>
              </a:rPr>
              <a:t> </a:t>
            </a:r>
            <a:r>
              <a:rPr sz="1800" spc="70" dirty="0">
                <a:cs typeface="Arial"/>
              </a:rPr>
              <a:t>sprouted</a:t>
            </a:r>
            <a:r>
              <a:rPr sz="1800" dirty="0">
                <a:cs typeface="Arial"/>
              </a:rPr>
              <a:t> </a:t>
            </a:r>
            <a:r>
              <a:rPr sz="1800" spc="90" dirty="0">
                <a:cs typeface="Arial"/>
              </a:rPr>
              <a:t>method</a:t>
            </a:r>
            <a:r>
              <a:rPr sz="1800" dirty="0">
                <a:cs typeface="Arial"/>
              </a:rPr>
              <a:t> </a:t>
            </a:r>
            <a:r>
              <a:rPr sz="1800" spc="55" dirty="0">
                <a:cs typeface="Arial"/>
              </a:rPr>
              <a:t>will</a:t>
            </a:r>
            <a:r>
              <a:rPr sz="1800" spc="-5" dirty="0">
                <a:cs typeface="Arial"/>
              </a:rPr>
              <a:t> </a:t>
            </a:r>
            <a:r>
              <a:rPr sz="1800" dirty="0">
                <a:cs typeface="Arial"/>
              </a:rPr>
              <a:t>need </a:t>
            </a:r>
            <a:r>
              <a:rPr sz="1800" spc="105" dirty="0">
                <a:cs typeface="Arial"/>
              </a:rPr>
              <a:t>to</a:t>
            </a:r>
            <a:r>
              <a:rPr sz="1800" dirty="0">
                <a:cs typeface="Arial"/>
              </a:rPr>
              <a:t> </a:t>
            </a:r>
            <a:r>
              <a:rPr sz="1800" spc="95" dirty="0">
                <a:cs typeface="Arial"/>
              </a:rPr>
              <a:t>return</a:t>
            </a:r>
            <a:r>
              <a:rPr sz="1800" dirty="0">
                <a:cs typeface="Arial"/>
              </a:rPr>
              <a:t> values</a:t>
            </a:r>
            <a:r>
              <a:rPr sz="1800" spc="5" dirty="0">
                <a:cs typeface="Arial"/>
              </a:rPr>
              <a:t> </a:t>
            </a:r>
            <a:r>
              <a:rPr sz="1800" spc="80" dirty="0">
                <a:cs typeface="Arial"/>
              </a:rPr>
              <a:t>to </a:t>
            </a:r>
            <a:r>
              <a:rPr sz="1800" dirty="0">
                <a:cs typeface="Arial"/>
              </a:rPr>
              <a:t>source</a:t>
            </a:r>
            <a:r>
              <a:rPr sz="1800" spc="20" dirty="0">
                <a:cs typeface="Arial"/>
              </a:rPr>
              <a:t> </a:t>
            </a:r>
            <a:r>
              <a:rPr sz="1800" spc="75" dirty="0">
                <a:cs typeface="Arial"/>
              </a:rPr>
              <a:t>method.</a:t>
            </a:r>
            <a:r>
              <a:rPr sz="1800" spc="20" dirty="0">
                <a:cs typeface="Arial"/>
              </a:rPr>
              <a:t> </a:t>
            </a:r>
            <a:r>
              <a:rPr sz="1800" spc="50" dirty="0">
                <a:cs typeface="Arial"/>
              </a:rPr>
              <a:t>If</a:t>
            </a:r>
            <a:r>
              <a:rPr sz="1800" spc="15" dirty="0">
                <a:cs typeface="Arial"/>
              </a:rPr>
              <a:t> </a:t>
            </a:r>
            <a:r>
              <a:rPr sz="1800" dirty="0">
                <a:cs typeface="Arial"/>
              </a:rPr>
              <a:t>so,</a:t>
            </a:r>
            <a:r>
              <a:rPr sz="1800" spc="20" dirty="0">
                <a:cs typeface="Arial"/>
              </a:rPr>
              <a:t> </a:t>
            </a:r>
            <a:r>
              <a:rPr sz="1800" dirty="0">
                <a:cs typeface="Arial"/>
              </a:rPr>
              <a:t>change</a:t>
            </a:r>
            <a:r>
              <a:rPr sz="1800" spc="20" dirty="0">
                <a:cs typeface="Arial"/>
              </a:rPr>
              <a:t> </a:t>
            </a:r>
            <a:r>
              <a:rPr sz="1800" spc="75" dirty="0">
                <a:cs typeface="Arial"/>
              </a:rPr>
              <a:t>the</a:t>
            </a:r>
            <a:r>
              <a:rPr sz="1800" spc="20" dirty="0">
                <a:cs typeface="Arial"/>
              </a:rPr>
              <a:t> </a:t>
            </a:r>
            <a:r>
              <a:rPr sz="1800" dirty="0">
                <a:cs typeface="Arial"/>
              </a:rPr>
              <a:t>call</a:t>
            </a:r>
            <a:r>
              <a:rPr sz="1800" spc="15" dirty="0">
                <a:cs typeface="Arial"/>
              </a:rPr>
              <a:t> </a:t>
            </a:r>
            <a:r>
              <a:rPr sz="1800" dirty="0">
                <a:cs typeface="Arial"/>
              </a:rPr>
              <a:t>so</a:t>
            </a:r>
            <a:r>
              <a:rPr sz="1800" spc="20" dirty="0">
                <a:cs typeface="Arial"/>
              </a:rPr>
              <a:t> </a:t>
            </a:r>
            <a:r>
              <a:rPr sz="1800" spc="90" dirty="0">
                <a:cs typeface="Arial"/>
              </a:rPr>
              <a:t>that</a:t>
            </a:r>
            <a:r>
              <a:rPr sz="1800" spc="20" dirty="0">
                <a:cs typeface="Arial"/>
              </a:rPr>
              <a:t> </a:t>
            </a:r>
            <a:r>
              <a:rPr sz="1800" dirty="0">
                <a:cs typeface="Arial"/>
              </a:rPr>
              <a:t>its</a:t>
            </a:r>
            <a:r>
              <a:rPr sz="1800" spc="20" dirty="0">
                <a:cs typeface="Arial"/>
              </a:rPr>
              <a:t> </a:t>
            </a:r>
            <a:r>
              <a:rPr sz="1800" spc="95" dirty="0">
                <a:cs typeface="Arial"/>
              </a:rPr>
              <a:t>return</a:t>
            </a:r>
            <a:r>
              <a:rPr sz="1800" spc="15" dirty="0">
                <a:cs typeface="Arial"/>
              </a:rPr>
              <a:t> </a:t>
            </a:r>
            <a:r>
              <a:rPr sz="1800" dirty="0">
                <a:cs typeface="Arial"/>
              </a:rPr>
              <a:t>value</a:t>
            </a:r>
            <a:r>
              <a:rPr sz="1800" spc="20" dirty="0">
                <a:cs typeface="Arial"/>
              </a:rPr>
              <a:t> </a:t>
            </a:r>
            <a:r>
              <a:rPr sz="1800" dirty="0">
                <a:cs typeface="Arial"/>
              </a:rPr>
              <a:t>is</a:t>
            </a:r>
            <a:r>
              <a:rPr sz="1800" spc="20" dirty="0">
                <a:cs typeface="Arial"/>
              </a:rPr>
              <a:t> </a:t>
            </a:r>
            <a:r>
              <a:rPr sz="1800" dirty="0">
                <a:cs typeface="Arial"/>
              </a:rPr>
              <a:t>assigned</a:t>
            </a:r>
            <a:r>
              <a:rPr sz="1800" spc="15" dirty="0">
                <a:cs typeface="Arial"/>
              </a:rPr>
              <a:t> </a:t>
            </a:r>
            <a:r>
              <a:rPr sz="1800" spc="80" dirty="0">
                <a:cs typeface="Arial"/>
              </a:rPr>
              <a:t>to </a:t>
            </a:r>
            <a:r>
              <a:rPr sz="1800" dirty="0">
                <a:cs typeface="Arial"/>
              </a:rPr>
              <a:t>a</a:t>
            </a:r>
            <a:r>
              <a:rPr sz="1800" spc="-35" dirty="0">
                <a:cs typeface="Arial"/>
              </a:rPr>
              <a:t> </a:t>
            </a:r>
            <a:r>
              <a:rPr sz="1800" spc="-10" dirty="0">
                <a:cs typeface="Arial"/>
              </a:rPr>
              <a:t>variable.</a:t>
            </a:r>
            <a:endParaRPr sz="1800" dirty="0">
              <a:cs typeface="Arial"/>
            </a:endParaRPr>
          </a:p>
          <a:p>
            <a:pPr marL="432434" indent="-420370">
              <a:lnSpc>
                <a:spcPct val="100000"/>
              </a:lnSpc>
              <a:spcBef>
                <a:spcPts val="310"/>
              </a:spcBef>
              <a:buAutoNum type="arabicPeriod"/>
              <a:tabLst>
                <a:tab pos="432434" algn="l"/>
                <a:tab pos="433070" algn="l"/>
              </a:tabLst>
            </a:pPr>
            <a:r>
              <a:rPr sz="1800" dirty="0">
                <a:cs typeface="Arial"/>
              </a:rPr>
              <a:t>Develop</a:t>
            </a:r>
            <a:r>
              <a:rPr sz="1800" spc="35" dirty="0">
                <a:cs typeface="Arial"/>
              </a:rPr>
              <a:t> </a:t>
            </a:r>
            <a:r>
              <a:rPr sz="1800" spc="75" dirty="0">
                <a:cs typeface="Arial"/>
              </a:rPr>
              <a:t>the</a:t>
            </a:r>
            <a:r>
              <a:rPr sz="1800" spc="40" dirty="0">
                <a:cs typeface="Arial"/>
              </a:rPr>
              <a:t> </a:t>
            </a:r>
            <a:r>
              <a:rPr sz="1800" spc="75" dirty="0">
                <a:cs typeface="Arial"/>
              </a:rPr>
              <a:t>sprout</a:t>
            </a:r>
            <a:r>
              <a:rPr sz="1800" spc="45" dirty="0">
                <a:cs typeface="Arial"/>
              </a:rPr>
              <a:t> </a:t>
            </a:r>
            <a:r>
              <a:rPr sz="1800" spc="90" dirty="0">
                <a:cs typeface="Arial"/>
              </a:rPr>
              <a:t>method</a:t>
            </a:r>
            <a:r>
              <a:rPr sz="1800" spc="35" dirty="0">
                <a:cs typeface="Arial"/>
              </a:rPr>
              <a:t> </a:t>
            </a:r>
            <a:r>
              <a:rPr sz="1800" dirty="0">
                <a:cs typeface="Arial"/>
              </a:rPr>
              <a:t>using</a:t>
            </a:r>
            <a:r>
              <a:rPr sz="1800" spc="35" dirty="0">
                <a:cs typeface="Arial"/>
              </a:rPr>
              <a:t> </a:t>
            </a:r>
            <a:r>
              <a:rPr sz="1800" spc="50" dirty="0">
                <a:cs typeface="Arial"/>
              </a:rPr>
              <a:t>test-driven</a:t>
            </a:r>
            <a:r>
              <a:rPr sz="1800" spc="40" dirty="0">
                <a:cs typeface="Arial"/>
              </a:rPr>
              <a:t> </a:t>
            </a:r>
            <a:r>
              <a:rPr sz="1800" spc="45" dirty="0">
                <a:cs typeface="Arial"/>
              </a:rPr>
              <a:t>development.</a:t>
            </a:r>
            <a:endParaRPr sz="1800" dirty="0">
              <a:cs typeface="Arial"/>
            </a:endParaRPr>
          </a:p>
          <a:p>
            <a:pPr marL="432434" indent="-420370">
              <a:lnSpc>
                <a:spcPct val="100000"/>
              </a:lnSpc>
              <a:spcBef>
                <a:spcPts val="315"/>
              </a:spcBef>
              <a:buAutoNum type="arabicPeriod"/>
              <a:tabLst>
                <a:tab pos="432434" algn="l"/>
                <a:tab pos="433070" algn="l"/>
              </a:tabLst>
            </a:pPr>
            <a:r>
              <a:rPr sz="1800" dirty="0">
                <a:cs typeface="Arial"/>
              </a:rPr>
              <a:t>Remove</a:t>
            </a:r>
            <a:r>
              <a:rPr sz="1800" spc="15" dirty="0">
                <a:cs typeface="Arial"/>
              </a:rPr>
              <a:t> </a:t>
            </a:r>
            <a:r>
              <a:rPr sz="1800" spc="75" dirty="0">
                <a:cs typeface="Arial"/>
              </a:rPr>
              <a:t>the</a:t>
            </a:r>
            <a:r>
              <a:rPr sz="1800" spc="20" dirty="0">
                <a:cs typeface="Arial"/>
              </a:rPr>
              <a:t> </a:t>
            </a:r>
            <a:r>
              <a:rPr sz="1800" spc="75" dirty="0">
                <a:cs typeface="Arial"/>
              </a:rPr>
              <a:t>comment</a:t>
            </a:r>
            <a:r>
              <a:rPr sz="1800" spc="20" dirty="0">
                <a:cs typeface="Arial"/>
              </a:rPr>
              <a:t> </a:t>
            </a:r>
            <a:r>
              <a:rPr sz="1800" spc="70" dirty="0">
                <a:cs typeface="Arial"/>
              </a:rPr>
              <a:t>in</a:t>
            </a:r>
            <a:r>
              <a:rPr sz="1800" spc="15" dirty="0">
                <a:cs typeface="Arial"/>
              </a:rPr>
              <a:t> </a:t>
            </a:r>
            <a:r>
              <a:rPr sz="1800" spc="75" dirty="0">
                <a:cs typeface="Arial"/>
              </a:rPr>
              <a:t>the</a:t>
            </a:r>
            <a:r>
              <a:rPr sz="1800" spc="20" dirty="0">
                <a:cs typeface="Arial"/>
              </a:rPr>
              <a:t> </a:t>
            </a:r>
            <a:r>
              <a:rPr sz="1800" dirty="0">
                <a:cs typeface="Arial"/>
              </a:rPr>
              <a:t>source</a:t>
            </a:r>
            <a:r>
              <a:rPr sz="1800" spc="20" dirty="0">
                <a:cs typeface="Arial"/>
              </a:rPr>
              <a:t> </a:t>
            </a:r>
            <a:r>
              <a:rPr sz="1800" spc="90" dirty="0">
                <a:cs typeface="Arial"/>
              </a:rPr>
              <a:t>method</a:t>
            </a:r>
            <a:r>
              <a:rPr sz="1800" spc="15" dirty="0">
                <a:cs typeface="Arial"/>
              </a:rPr>
              <a:t> </a:t>
            </a:r>
            <a:r>
              <a:rPr sz="1800" spc="105" dirty="0">
                <a:cs typeface="Arial"/>
              </a:rPr>
              <a:t>to</a:t>
            </a:r>
            <a:r>
              <a:rPr sz="1800" spc="20" dirty="0">
                <a:cs typeface="Arial"/>
              </a:rPr>
              <a:t> </a:t>
            </a:r>
            <a:r>
              <a:rPr sz="1800" dirty="0">
                <a:cs typeface="Arial"/>
              </a:rPr>
              <a:t>enable</a:t>
            </a:r>
            <a:r>
              <a:rPr sz="1800" spc="20" dirty="0">
                <a:cs typeface="Arial"/>
              </a:rPr>
              <a:t> </a:t>
            </a:r>
            <a:r>
              <a:rPr sz="1800" spc="75" dirty="0">
                <a:cs typeface="Arial"/>
              </a:rPr>
              <a:t>the</a:t>
            </a:r>
            <a:r>
              <a:rPr sz="1800" spc="15" dirty="0">
                <a:cs typeface="Arial"/>
              </a:rPr>
              <a:t> </a:t>
            </a:r>
            <a:r>
              <a:rPr sz="1800" spc="-10" dirty="0">
                <a:cs typeface="Arial"/>
              </a:rPr>
              <a:t>call.</a:t>
            </a:r>
            <a:endParaRPr sz="1800" dirty="0">
              <a:cs typeface="Arial"/>
            </a:endParaRPr>
          </a:p>
        </p:txBody>
      </p:sp>
      <p:sp>
        <p:nvSpPr>
          <p:cNvPr id="5" name="TextBox 4">
            <a:extLst>
              <a:ext uri="{FF2B5EF4-FFF2-40B4-BE49-F238E27FC236}">
                <a16:creationId xmlns:a16="http://schemas.microsoft.com/office/drawing/2014/main" id="{1E777D83-4165-434E-81BD-FBBE338763C2}"/>
              </a:ext>
            </a:extLst>
          </p:cNvPr>
          <p:cNvSpPr txBox="1"/>
          <p:nvPr/>
        </p:nvSpPr>
        <p:spPr>
          <a:xfrm>
            <a:off x="838200" y="47159"/>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Sprout Method</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5249" y="1290200"/>
            <a:ext cx="7277100" cy="2287293"/>
          </a:xfrm>
          <a:prstGeom prst="rect">
            <a:avLst/>
          </a:prstGeom>
        </p:spPr>
        <p:txBody>
          <a:bodyPr vert="horz" wrap="square" lIns="0" tIns="12700" rIns="0" bIns="0" rtlCol="0">
            <a:spAutoFit/>
          </a:bodyPr>
          <a:lstStyle/>
          <a:p>
            <a:pPr marL="379095" marR="5080" indent="-367030">
              <a:lnSpc>
                <a:spcPct val="114599"/>
              </a:lnSpc>
              <a:spcBef>
                <a:spcPts val="100"/>
              </a:spcBef>
              <a:buChar char="●"/>
              <a:tabLst>
                <a:tab pos="379095" algn="l"/>
                <a:tab pos="379730" algn="l"/>
              </a:tabLst>
            </a:pPr>
            <a:r>
              <a:rPr sz="2400" spc="-20" dirty="0">
                <a:cs typeface="Arial"/>
              </a:rPr>
              <a:t>Key </a:t>
            </a:r>
            <a:r>
              <a:rPr sz="2400" dirty="0">
                <a:cs typeface="Arial"/>
              </a:rPr>
              <a:t>Advantage:</a:t>
            </a:r>
            <a:r>
              <a:rPr sz="2400" spc="-10" dirty="0">
                <a:cs typeface="Arial"/>
              </a:rPr>
              <a:t> </a:t>
            </a:r>
            <a:r>
              <a:rPr sz="2400" dirty="0">
                <a:cs typeface="Arial"/>
              </a:rPr>
              <a:t>You</a:t>
            </a:r>
            <a:r>
              <a:rPr sz="2400" spc="-15" dirty="0">
                <a:cs typeface="Arial"/>
              </a:rPr>
              <a:t> </a:t>
            </a:r>
            <a:r>
              <a:rPr sz="2400" dirty="0">
                <a:cs typeface="Arial"/>
              </a:rPr>
              <a:t>can</a:t>
            </a:r>
            <a:r>
              <a:rPr sz="2400" spc="-15" dirty="0">
                <a:cs typeface="Arial"/>
              </a:rPr>
              <a:t> </a:t>
            </a:r>
            <a:r>
              <a:rPr sz="2400" spc="55" dirty="0">
                <a:cs typeface="Arial"/>
              </a:rPr>
              <a:t>move</a:t>
            </a:r>
            <a:r>
              <a:rPr sz="2400" spc="-10" dirty="0">
                <a:cs typeface="Arial"/>
              </a:rPr>
              <a:t> </a:t>
            </a:r>
            <a:r>
              <a:rPr sz="2400" spc="85" dirty="0">
                <a:cs typeface="Arial"/>
              </a:rPr>
              <a:t>forward</a:t>
            </a:r>
            <a:r>
              <a:rPr sz="2400" spc="-15" dirty="0">
                <a:cs typeface="Arial"/>
              </a:rPr>
              <a:t> </a:t>
            </a:r>
            <a:r>
              <a:rPr sz="2400" spc="90" dirty="0">
                <a:cs typeface="Arial"/>
              </a:rPr>
              <a:t>with</a:t>
            </a:r>
            <a:r>
              <a:rPr sz="2400" spc="-15" dirty="0">
                <a:cs typeface="Arial"/>
              </a:rPr>
              <a:t> </a:t>
            </a:r>
            <a:r>
              <a:rPr sz="2400" spc="75" dirty="0">
                <a:cs typeface="Arial"/>
              </a:rPr>
              <a:t>your</a:t>
            </a:r>
            <a:r>
              <a:rPr sz="2400" spc="-10" dirty="0">
                <a:cs typeface="Arial"/>
              </a:rPr>
              <a:t> </a:t>
            </a:r>
            <a:r>
              <a:rPr sz="2400" spc="80" dirty="0">
                <a:cs typeface="Arial"/>
              </a:rPr>
              <a:t>work</a:t>
            </a:r>
            <a:r>
              <a:rPr sz="2400" spc="-20" dirty="0">
                <a:cs typeface="Arial"/>
              </a:rPr>
              <a:t> </a:t>
            </a:r>
            <a:r>
              <a:rPr sz="2400" spc="90" dirty="0">
                <a:cs typeface="Arial"/>
              </a:rPr>
              <a:t>with</a:t>
            </a:r>
            <a:r>
              <a:rPr sz="2400" spc="-15" dirty="0">
                <a:cs typeface="Arial"/>
              </a:rPr>
              <a:t> </a:t>
            </a:r>
            <a:r>
              <a:rPr sz="2400" spc="65" dirty="0">
                <a:cs typeface="Arial"/>
              </a:rPr>
              <a:t>more </a:t>
            </a:r>
            <a:r>
              <a:rPr sz="2400" dirty="0">
                <a:cs typeface="Arial"/>
              </a:rPr>
              <a:t>confidence</a:t>
            </a:r>
            <a:r>
              <a:rPr sz="2400" spc="55" dirty="0">
                <a:cs typeface="Arial"/>
              </a:rPr>
              <a:t> </a:t>
            </a:r>
            <a:r>
              <a:rPr sz="2400" spc="80" dirty="0">
                <a:cs typeface="Arial"/>
              </a:rPr>
              <a:t>than</a:t>
            </a:r>
            <a:r>
              <a:rPr sz="2400" spc="55" dirty="0">
                <a:cs typeface="Arial"/>
              </a:rPr>
              <a:t> you</a:t>
            </a:r>
            <a:r>
              <a:rPr sz="2400" spc="50" dirty="0">
                <a:cs typeface="Arial"/>
              </a:rPr>
              <a:t> could</a:t>
            </a:r>
            <a:r>
              <a:rPr sz="2400" spc="55" dirty="0">
                <a:cs typeface="Arial"/>
              </a:rPr>
              <a:t> </a:t>
            </a:r>
            <a:r>
              <a:rPr sz="2400" spc="75" dirty="0">
                <a:cs typeface="Arial"/>
              </a:rPr>
              <a:t>if</a:t>
            </a:r>
            <a:r>
              <a:rPr sz="2400" spc="55" dirty="0">
                <a:cs typeface="Arial"/>
              </a:rPr>
              <a:t> you</a:t>
            </a:r>
            <a:r>
              <a:rPr sz="2400" spc="50" dirty="0">
                <a:cs typeface="Arial"/>
              </a:rPr>
              <a:t> were</a:t>
            </a:r>
            <a:r>
              <a:rPr sz="2400" spc="60" dirty="0">
                <a:cs typeface="Arial"/>
              </a:rPr>
              <a:t> </a:t>
            </a:r>
            <a:r>
              <a:rPr sz="2400" dirty="0">
                <a:cs typeface="Arial"/>
              </a:rPr>
              <a:t>making</a:t>
            </a:r>
            <a:r>
              <a:rPr sz="2400" spc="50" dirty="0">
                <a:cs typeface="Arial"/>
              </a:rPr>
              <a:t> </a:t>
            </a:r>
            <a:r>
              <a:rPr sz="2400" dirty="0">
                <a:cs typeface="Arial"/>
              </a:rPr>
              <a:t>invasive</a:t>
            </a:r>
            <a:r>
              <a:rPr sz="2400" spc="60" dirty="0">
                <a:cs typeface="Arial"/>
              </a:rPr>
              <a:t> </a:t>
            </a:r>
            <a:r>
              <a:rPr sz="2400" spc="-10" dirty="0">
                <a:cs typeface="Arial"/>
              </a:rPr>
              <a:t>changes</a:t>
            </a:r>
            <a:endParaRPr sz="2400" dirty="0">
              <a:cs typeface="Arial"/>
            </a:endParaRPr>
          </a:p>
          <a:p>
            <a:pPr marL="379095" indent="-367030">
              <a:lnSpc>
                <a:spcPct val="100000"/>
              </a:lnSpc>
              <a:spcBef>
                <a:spcPts val="315"/>
              </a:spcBef>
              <a:buChar char="●"/>
              <a:tabLst>
                <a:tab pos="379095" algn="l"/>
                <a:tab pos="379730" algn="l"/>
              </a:tabLst>
            </a:pPr>
            <a:r>
              <a:rPr sz="2400" spc="-20" dirty="0">
                <a:cs typeface="Arial"/>
              </a:rPr>
              <a:t>Key</a:t>
            </a:r>
            <a:r>
              <a:rPr sz="2400" spc="130" dirty="0">
                <a:cs typeface="Arial"/>
              </a:rPr>
              <a:t> </a:t>
            </a:r>
            <a:r>
              <a:rPr sz="2400" dirty="0">
                <a:cs typeface="Arial"/>
              </a:rPr>
              <a:t>Disadvantage:</a:t>
            </a:r>
            <a:r>
              <a:rPr sz="2400" spc="145" dirty="0">
                <a:cs typeface="Arial"/>
              </a:rPr>
              <a:t> </a:t>
            </a:r>
            <a:r>
              <a:rPr sz="2400" dirty="0">
                <a:cs typeface="Arial"/>
              </a:rPr>
              <a:t>Conceptual</a:t>
            </a:r>
            <a:r>
              <a:rPr sz="2400" spc="130" dirty="0">
                <a:cs typeface="Arial"/>
              </a:rPr>
              <a:t> </a:t>
            </a:r>
            <a:r>
              <a:rPr sz="2400" spc="-10" dirty="0">
                <a:cs typeface="Arial"/>
              </a:rPr>
              <a:t>Complexity</a:t>
            </a:r>
            <a:endParaRPr sz="2400" dirty="0">
              <a:cs typeface="Arial"/>
            </a:endParaRPr>
          </a:p>
          <a:p>
            <a:pPr marL="836294" lvl="1" indent="-336550">
              <a:lnSpc>
                <a:spcPct val="100000"/>
              </a:lnSpc>
              <a:spcBef>
                <a:spcPts val="330"/>
              </a:spcBef>
              <a:buChar char="○"/>
              <a:tabLst>
                <a:tab pos="836294" algn="l"/>
                <a:tab pos="836930" algn="l"/>
              </a:tabLst>
            </a:pPr>
            <a:r>
              <a:rPr dirty="0">
                <a:cs typeface="Arial"/>
              </a:rPr>
              <a:t>You</a:t>
            </a:r>
            <a:r>
              <a:rPr spc="15" dirty="0">
                <a:cs typeface="Arial"/>
              </a:rPr>
              <a:t> </a:t>
            </a:r>
            <a:r>
              <a:rPr spc="50" dirty="0">
                <a:cs typeface="Arial"/>
              </a:rPr>
              <a:t>gut</a:t>
            </a:r>
            <a:r>
              <a:rPr spc="20" dirty="0">
                <a:cs typeface="Arial"/>
              </a:rPr>
              <a:t> </a:t>
            </a:r>
            <a:r>
              <a:rPr spc="55" dirty="0">
                <a:cs typeface="Arial"/>
              </a:rPr>
              <a:t>the</a:t>
            </a:r>
            <a:r>
              <a:rPr spc="20" dirty="0">
                <a:cs typeface="Arial"/>
              </a:rPr>
              <a:t> </a:t>
            </a:r>
            <a:r>
              <a:rPr dirty="0">
                <a:cs typeface="Arial"/>
              </a:rPr>
              <a:t>abstractions</a:t>
            </a:r>
            <a:r>
              <a:rPr spc="20" dirty="0">
                <a:cs typeface="Arial"/>
              </a:rPr>
              <a:t> </a:t>
            </a:r>
            <a:r>
              <a:rPr dirty="0">
                <a:cs typeface="Arial"/>
              </a:rPr>
              <a:t>and</a:t>
            </a:r>
            <a:r>
              <a:rPr spc="20" dirty="0">
                <a:cs typeface="Arial"/>
              </a:rPr>
              <a:t> </a:t>
            </a:r>
            <a:r>
              <a:rPr spc="65" dirty="0">
                <a:cs typeface="Arial"/>
              </a:rPr>
              <a:t>do</a:t>
            </a:r>
            <a:r>
              <a:rPr spc="20" dirty="0">
                <a:cs typeface="Arial"/>
              </a:rPr>
              <a:t> </a:t>
            </a:r>
            <a:r>
              <a:rPr spc="55" dirty="0">
                <a:cs typeface="Arial"/>
              </a:rPr>
              <a:t>the</a:t>
            </a:r>
            <a:r>
              <a:rPr spc="20" dirty="0">
                <a:cs typeface="Arial"/>
              </a:rPr>
              <a:t> </a:t>
            </a:r>
            <a:r>
              <a:rPr spc="50" dirty="0">
                <a:cs typeface="Arial"/>
              </a:rPr>
              <a:t>bulk</a:t>
            </a:r>
            <a:r>
              <a:rPr spc="15" dirty="0">
                <a:cs typeface="Arial"/>
              </a:rPr>
              <a:t> </a:t>
            </a:r>
            <a:r>
              <a:rPr spc="70" dirty="0">
                <a:cs typeface="Arial"/>
              </a:rPr>
              <a:t>of</a:t>
            </a:r>
            <a:r>
              <a:rPr spc="20" dirty="0">
                <a:cs typeface="Arial"/>
              </a:rPr>
              <a:t> </a:t>
            </a:r>
            <a:r>
              <a:rPr spc="60" dirty="0">
                <a:cs typeface="Arial"/>
              </a:rPr>
              <a:t>work</a:t>
            </a:r>
            <a:r>
              <a:rPr spc="20" dirty="0">
                <a:cs typeface="Arial"/>
              </a:rPr>
              <a:t> </a:t>
            </a:r>
            <a:r>
              <a:rPr spc="55" dirty="0">
                <a:cs typeface="Arial"/>
              </a:rPr>
              <a:t>in</a:t>
            </a:r>
            <a:r>
              <a:rPr spc="20" dirty="0">
                <a:cs typeface="Arial"/>
              </a:rPr>
              <a:t> </a:t>
            </a:r>
            <a:r>
              <a:rPr spc="65" dirty="0">
                <a:cs typeface="Arial"/>
              </a:rPr>
              <a:t>other</a:t>
            </a:r>
            <a:r>
              <a:rPr spc="20" dirty="0">
                <a:cs typeface="Arial"/>
              </a:rPr>
              <a:t> </a:t>
            </a:r>
            <a:r>
              <a:rPr spc="-10" dirty="0">
                <a:cs typeface="Arial"/>
              </a:rPr>
              <a:t>classes</a:t>
            </a:r>
            <a:endParaRPr dirty="0">
              <a:cs typeface="Arial"/>
            </a:endParaRPr>
          </a:p>
        </p:txBody>
      </p:sp>
      <p:sp>
        <p:nvSpPr>
          <p:cNvPr id="5" name="TextBox 4">
            <a:extLst>
              <a:ext uri="{FF2B5EF4-FFF2-40B4-BE49-F238E27FC236}">
                <a16:creationId xmlns:a16="http://schemas.microsoft.com/office/drawing/2014/main" id="{D08D360A-F655-46E9-8F00-02B26420AC48}"/>
              </a:ext>
            </a:extLst>
          </p:cNvPr>
          <p:cNvSpPr txBox="1"/>
          <p:nvPr/>
        </p:nvSpPr>
        <p:spPr>
          <a:xfrm>
            <a:off x="838199" y="27024"/>
            <a:ext cx="6914149"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Advantages and Disadvantages</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36245" y="1200150"/>
            <a:ext cx="8271509" cy="3152016"/>
          </a:xfrm>
          <a:prstGeom prst="rect">
            <a:avLst/>
          </a:prstGeom>
        </p:spPr>
        <p:txBody>
          <a:bodyPr vert="horz" wrap="square" lIns="0" tIns="52704" rIns="0" bIns="0" rtlCol="0">
            <a:spAutoFit/>
          </a:bodyPr>
          <a:lstStyle/>
          <a:p>
            <a:pPr marL="379095" indent="-367030">
              <a:lnSpc>
                <a:spcPct val="100000"/>
              </a:lnSpc>
              <a:spcBef>
                <a:spcPts val="414"/>
              </a:spcBef>
              <a:buChar char="●"/>
              <a:tabLst>
                <a:tab pos="379095" algn="l"/>
                <a:tab pos="379730" algn="l"/>
              </a:tabLst>
            </a:pPr>
            <a:r>
              <a:rPr sz="2000" dirty="0">
                <a:cs typeface="Arial"/>
              </a:rPr>
              <a:t>First</a:t>
            </a:r>
            <a:r>
              <a:rPr sz="2000" spc="40" dirty="0">
                <a:cs typeface="Arial"/>
              </a:rPr>
              <a:t> </a:t>
            </a:r>
            <a:r>
              <a:rPr sz="2000" spc="75" dirty="0">
                <a:cs typeface="Arial"/>
              </a:rPr>
              <a:t>Method</a:t>
            </a:r>
            <a:endParaRPr sz="2000" dirty="0">
              <a:cs typeface="Arial"/>
            </a:endParaRPr>
          </a:p>
          <a:p>
            <a:pPr marL="836294" lvl="1" indent="-421005">
              <a:lnSpc>
                <a:spcPct val="100000"/>
              </a:lnSpc>
              <a:spcBef>
                <a:spcPts val="315"/>
              </a:spcBef>
              <a:buAutoNum type="arabicPeriod"/>
              <a:tabLst>
                <a:tab pos="836294" algn="l"/>
                <a:tab pos="836930" algn="l"/>
              </a:tabLst>
            </a:pPr>
            <a:r>
              <a:rPr sz="2000" spc="55" dirty="0">
                <a:cs typeface="Arial"/>
              </a:rPr>
              <a:t>Identify</a:t>
            </a:r>
            <a:r>
              <a:rPr sz="2000" spc="-5" dirty="0">
                <a:cs typeface="Arial"/>
              </a:rPr>
              <a:t> </a:t>
            </a:r>
            <a:r>
              <a:rPr sz="2000" dirty="0">
                <a:cs typeface="Arial"/>
              </a:rPr>
              <a:t>a</a:t>
            </a:r>
            <a:r>
              <a:rPr sz="2000" spc="5" dirty="0">
                <a:cs typeface="Arial"/>
              </a:rPr>
              <a:t> </a:t>
            </a:r>
            <a:r>
              <a:rPr sz="2000" spc="90" dirty="0">
                <a:cs typeface="Arial"/>
              </a:rPr>
              <a:t>method</a:t>
            </a:r>
            <a:r>
              <a:rPr sz="2000" dirty="0">
                <a:cs typeface="Arial"/>
              </a:rPr>
              <a:t> </a:t>
            </a:r>
            <a:r>
              <a:rPr sz="2000" spc="55" dirty="0">
                <a:cs typeface="Arial"/>
              </a:rPr>
              <a:t>you</a:t>
            </a:r>
            <a:r>
              <a:rPr sz="2000" dirty="0">
                <a:cs typeface="Arial"/>
              </a:rPr>
              <a:t> need</a:t>
            </a:r>
            <a:r>
              <a:rPr sz="2000" spc="-5" dirty="0">
                <a:cs typeface="Arial"/>
              </a:rPr>
              <a:t> </a:t>
            </a:r>
            <a:r>
              <a:rPr sz="2000" spc="105" dirty="0">
                <a:cs typeface="Arial"/>
              </a:rPr>
              <a:t>to</a:t>
            </a:r>
            <a:r>
              <a:rPr sz="2000" spc="5" dirty="0">
                <a:cs typeface="Arial"/>
              </a:rPr>
              <a:t> </a:t>
            </a:r>
            <a:r>
              <a:rPr sz="2000" spc="-10" dirty="0">
                <a:cs typeface="Arial"/>
              </a:rPr>
              <a:t>change.</a:t>
            </a:r>
            <a:endParaRPr sz="2000" dirty="0">
              <a:cs typeface="Arial"/>
            </a:endParaRPr>
          </a:p>
          <a:p>
            <a:pPr marL="836294" marR="5080" lvl="1" indent="-420370">
              <a:lnSpc>
                <a:spcPct val="114599"/>
              </a:lnSpc>
              <a:buAutoNum type="arabicPeriod"/>
              <a:tabLst>
                <a:tab pos="836294" algn="l"/>
                <a:tab pos="836930" algn="l"/>
              </a:tabLst>
            </a:pPr>
            <a:r>
              <a:rPr sz="2000" spc="50" dirty="0">
                <a:cs typeface="Arial"/>
              </a:rPr>
              <a:t>If</a:t>
            </a:r>
            <a:r>
              <a:rPr sz="2000" spc="5" dirty="0">
                <a:cs typeface="Arial"/>
              </a:rPr>
              <a:t> </a:t>
            </a:r>
            <a:r>
              <a:rPr sz="2000" spc="75" dirty="0">
                <a:cs typeface="Arial"/>
              </a:rPr>
              <a:t>the</a:t>
            </a:r>
            <a:r>
              <a:rPr sz="2000" spc="10" dirty="0">
                <a:cs typeface="Arial"/>
              </a:rPr>
              <a:t> </a:t>
            </a:r>
            <a:r>
              <a:rPr sz="2000" dirty="0">
                <a:cs typeface="Arial"/>
              </a:rPr>
              <a:t>change</a:t>
            </a:r>
            <a:r>
              <a:rPr sz="2000" spc="15" dirty="0">
                <a:cs typeface="Arial"/>
              </a:rPr>
              <a:t> </a:t>
            </a:r>
            <a:r>
              <a:rPr sz="2000" dirty="0">
                <a:cs typeface="Arial"/>
              </a:rPr>
              <a:t>can</a:t>
            </a:r>
            <a:r>
              <a:rPr sz="2000" spc="5" dirty="0">
                <a:cs typeface="Arial"/>
              </a:rPr>
              <a:t> </a:t>
            </a:r>
            <a:r>
              <a:rPr sz="2000" dirty="0">
                <a:cs typeface="Arial"/>
              </a:rPr>
              <a:t>be</a:t>
            </a:r>
            <a:r>
              <a:rPr sz="2000" spc="10" dirty="0">
                <a:cs typeface="Arial"/>
              </a:rPr>
              <a:t> </a:t>
            </a:r>
            <a:r>
              <a:rPr sz="2000" spc="80" dirty="0">
                <a:cs typeface="Arial"/>
              </a:rPr>
              <a:t>formulated</a:t>
            </a:r>
            <a:r>
              <a:rPr sz="2000" spc="10" dirty="0">
                <a:cs typeface="Arial"/>
              </a:rPr>
              <a:t> </a:t>
            </a:r>
            <a:r>
              <a:rPr sz="2000" dirty="0">
                <a:cs typeface="Arial"/>
              </a:rPr>
              <a:t>as</a:t>
            </a:r>
            <a:r>
              <a:rPr sz="2000" spc="10" dirty="0">
                <a:cs typeface="Arial"/>
              </a:rPr>
              <a:t> </a:t>
            </a:r>
            <a:r>
              <a:rPr sz="2000" dirty="0">
                <a:cs typeface="Arial"/>
              </a:rPr>
              <a:t>a</a:t>
            </a:r>
            <a:r>
              <a:rPr sz="2000" spc="10" dirty="0">
                <a:cs typeface="Arial"/>
              </a:rPr>
              <a:t> </a:t>
            </a:r>
            <a:r>
              <a:rPr sz="2000" dirty="0">
                <a:cs typeface="Arial"/>
              </a:rPr>
              <a:t>single</a:t>
            </a:r>
            <a:r>
              <a:rPr sz="2000" spc="15" dirty="0">
                <a:cs typeface="Arial"/>
              </a:rPr>
              <a:t> </a:t>
            </a:r>
            <a:r>
              <a:rPr sz="2000" dirty="0">
                <a:cs typeface="Arial"/>
              </a:rPr>
              <a:t>sequence</a:t>
            </a:r>
            <a:r>
              <a:rPr sz="2000" spc="10" dirty="0">
                <a:cs typeface="Arial"/>
              </a:rPr>
              <a:t> </a:t>
            </a:r>
            <a:r>
              <a:rPr sz="2000" spc="90" dirty="0">
                <a:cs typeface="Arial"/>
              </a:rPr>
              <a:t>of</a:t>
            </a:r>
            <a:r>
              <a:rPr sz="2000" spc="5" dirty="0">
                <a:cs typeface="Arial"/>
              </a:rPr>
              <a:t> </a:t>
            </a:r>
            <a:r>
              <a:rPr sz="2000" spc="50" dirty="0">
                <a:cs typeface="Arial"/>
              </a:rPr>
              <a:t>statements</a:t>
            </a:r>
            <a:r>
              <a:rPr sz="2000" spc="15" dirty="0">
                <a:cs typeface="Arial"/>
              </a:rPr>
              <a:t> </a:t>
            </a:r>
            <a:r>
              <a:rPr sz="2000" spc="45" dirty="0">
                <a:cs typeface="Arial"/>
              </a:rPr>
              <a:t>in </a:t>
            </a:r>
            <a:r>
              <a:rPr sz="2000" spc="55" dirty="0">
                <a:cs typeface="Arial"/>
              </a:rPr>
              <a:t>one</a:t>
            </a:r>
            <a:r>
              <a:rPr sz="2000" spc="-10" dirty="0">
                <a:cs typeface="Arial"/>
              </a:rPr>
              <a:t> </a:t>
            </a:r>
            <a:r>
              <a:rPr sz="2000" dirty="0">
                <a:cs typeface="Arial"/>
              </a:rPr>
              <a:t>place,</a:t>
            </a:r>
            <a:r>
              <a:rPr sz="2000" spc="-10" dirty="0">
                <a:cs typeface="Arial"/>
              </a:rPr>
              <a:t> </a:t>
            </a:r>
            <a:r>
              <a:rPr sz="2000" spc="65" dirty="0">
                <a:cs typeface="Arial"/>
              </a:rPr>
              <a:t>rename</a:t>
            </a:r>
            <a:r>
              <a:rPr sz="2000" spc="-10" dirty="0">
                <a:cs typeface="Arial"/>
              </a:rPr>
              <a:t> </a:t>
            </a:r>
            <a:r>
              <a:rPr sz="2000" spc="75" dirty="0">
                <a:cs typeface="Arial"/>
              </a:rPr>
              <a:t>the</a:t>
            </a:r>
            <a:r>
              <a:rPr sz="2000" spc="-10" dirty="0">
                <a:cs typeface="Arial"/>
              </a:rPr>
              <a:t> </a:t>
            </a:r>
            <a:r>
              <a:rPr sz="2000" spc="90" dirty="0">
                <a:cs typeface="Arial"/>
              </a:rPr>
              <a:t>method</a:t>
            </a:r>
            <a:r>
              <a:rPr sz="2000" spc="-15" dirty="0">
                <a:cs typeface="Arial"/>
              </a:rPr>
              <a:t> </a:t>
            </a:r>
            <a:r>
              <a:rPr sz="2000" spc="60" dirty="0">
                <a:cs typeface="Arial"/>
              </a:rPr>
              <a:t>and</a:t>
            </a:r>
            <a:r>
              <a:rPr sz="2000" spc="-15" dirty="0">
                <a:cs typeface="Arial"/>
              </a:rPr>
              <a:t> </a:t>
            </a:r>
            <a:r>
              <a:rPr sz="2000" spc="80" dirty="0">
                <a:cs typeface="Arial"/>
              </a:rPr>
              <a:t>then</a:t>
            </a:r>
            <a:r>
              <a:rPr sz="2000" spc="-15" dirty="0">
                <a:cs typeface="Arial"/>
              </a:rPr>
              <a:t> </a:t>
            </a:r>
            <a:r>
              <a:rPr sz="2000" dirty="0">
                <a:cs typeface="Arial"/>
              </a:rPr>
              <a:t>create</a:t>
            </a:r>
            <a:r>
              <a:rPr sz="2000" spc="-10" dirty="0">
                <a:cs typeface="Arial"/>
              </a:rPr>
              <a:t> </a:t>
            </a:r>
            <a:r>
              <a:rPr sz="2000" dirty="0">
                <a:cs typeface="Arial"/>
              </a:rPr>
              <a:t>a</a:t>
            </a:r>
            <a:r>
              <a:rPr sz="2000" spc="-10" dirty="0">
                <a:cs typeface="Arial"/>
              </a:rPr>
              <a:t> </a:t>
            </a:r>
            <a:r>
              <a:rPr sz="2000" spc="60" dirty="0">
                <a:cs typeface="Arial"/>
              </a:rPr>
              <a:t>new</a:t>
            </a:r>
            <a:r>
              <a:rPr sz="2000" spc="-15" dirty="0">
                <a:cs typeface="Arial"/>
              </a:rPr>
              <a:t> </a:t>
            </a:r>
            <a:r>
              <a:rPr sz="2000" spc="90" dirty="0">
                <a:cs typeface="Arial"/>
              </a:rPr>
              <a:t>method</a:t>
            </a:r>
            <a:r>
              <a:rPr sz="2000" spc="-15" dirty="0">
                <a:cs typeface="Arial"/>
              </a:rPr>
              <a:t> </a:t>
            </a:r>
            <a:r>
              <a:rPr sz="2000" spc="70" dirty="0">
                <a:cs typeface="Arial"/>
              </a:rPr>
              <a:t>with </a:t>
            </a:r>
            <a:r>
              <a:rPr sz="2000" spc="75" dirty="0">
                <a:cs typeface="Arial"/>
              </a:rPr>
              <a:t>the</a:t>
            </a:r>
            <a:r>
              <a:rPr sz="2000" spc="-25" dirty="0">
                <a:cs typeface="Arial"/>
              </a:rPr>
              <a:t> </a:t>
            </a:r>
            <a:r>
              <a:rPr sz="2000" dirty="0">
                <a:cs typeface="Arial"/>
              </a:rPr>
              <a:t>same</a:t>
            </a:r>
            <a:r>
              <a:rPr sz="2000" spc="-20" dirty="0">
                <a:cs typeface="Arial"/>
              </a:rPr>
              <a:t> </a:t>
            </a:r>
            <a:r>
              <a:rPr sz="2000" spc="65" dirty="0">
                <a:cs typeface="Arial"/>
              </a:rPr>
              <a:t>name</a:t>
            </a:r>
            <a:r>
              <a:rPr sz="2000" spc="-20" dirty="0">
                <a:cs typeface="Arial"/>
              </a:rPr>
              <a:t> </a:t>
            </a:r>
            <a:r>
              <a:rPr sz="2000" spc="60" dirty="0">
                <a:cs typeface="Arial"/>
              </a:rPr>
              <a:t>and</a:t>
            </a:r>
            <a:r>
              <a:rPr sz="2000" spc="-25" dirty="0">
                <a:cs typeface="Arial"/>
              </a:rPr>
              <a:t> </a:t>
            </a:r>
            <a:r>
              <a:rPr sz="2000" spc="45" dirty="0">
                <a:cs typeface="Arial"/>
              </a:rPr>
              <a:t>signature</a:t>
            </a:r>
            <a:r>
              <a:rPr sz="2000" spc="-20" dirty="0">
                <a:cs typeface="Arial"/>
              </a:rPr>
              <a:t> </a:t>
            </a:r>
            <a:r>
              <a:rPr sz="2000" dirty="0">
                <a:cs typeface="Arial"/>
              </a:rPr>
              <a:t>as</a:t>
            </a:r>
            <a:r>
              <a:rPr sz="2000" spc="-20" dirty="0">
                <a:cs typeface="Arial"/>
              </a:rPr>
              <a:t> </a:t>
            </a:r>
            <a:r>
              <a:rPr sz="2000" spc="75" dirty="0">
                <a:cs typeface="Arial"/>
              </a:rPr>
              <a:t>the</a:t>
            </a:r>
            <a:r>
              <a:rPr sz="2000" spc="-25" dirty="0">
                <a:cs typeface="Arial"/>
              </a:rPr>
              <a:t> </a:t>
            </a:r>
            <a:r>
              <a:rPr sz="2000" spc="75" dirty="0">
                <a:cs typeface="Arial"/>
              </a:rPr>
              <a:t>old</a:t>
            </a:r>
            <a:r>
              <a:rPr sz="2000" spc="-25" dirty="0">
                <a:cs typeface="Arial"/>
              </a:rPr>
              <a:t> </a:t>
            </a:r>
            <a:r>
              <a:rPr sz="2000" spc="65" dirty="0">
                <a:cs typeface="Arial"/>
              </a:rPr>
              <a:t>method.</a:t>
            </a:r>
            <a:endParaRPr sz="2000" dirty="0">
              <a:cs typeface="Arial"/>
            </a:endParaRPr>
          </a:p>
          <a:p>
            <a:pPr marL="836294" lvl="1" indent="-421005">
              <a:lnSpc>
                <a:spcPct val="100000"/>
              </a:lnSpc>
              <a:spcBef>
                <a:spcPts val="315"/>
              </a:spcBef>
              <a:buAutoNum type="arabicPeriod"/>
              <a:tabLst>
                <a:tab pos="836294" algn="l"/>
                <a:tab pos="836930" algn="l"/>
              </a:tabLst>
            </a:pPr>
            <a:r>
              <a:rPr sz="2000" spc="-20" dirty="0">
                <a:cs typeface="Arial"/>
              </a:rPr>
              <a:t>Place</a:t>
            </a:r>
            <a:r>
              <a:rPr sz="2000" spc="-35" dirty="0">
                <a:cs typeface="Arial"/>
              </a:rPr>
              <a:t> </a:t>
            </a:r>
            <a:r>
              <a:rPr sz="2000" dirty="0">
                <a:cs typeface="Arial"/>
              </a:rPr>
              <a:t>a</a:t>
            </a:r>
            <a:r>
              <a:rPr sz="2000" spc="-30" dirty="0">
                <a:cs typeface="Arial"/>
              </a:rPr>
              <a:t> </a:t>
            </a:r>
            <a:r>
              <a:rPr sz="2000" dirty="0">
                <a:cs typeface="Arial"/>
              </a:rPr>
              <a:t>call</a:t>
            </a:r>
            <a:r>
              <a:rPr sz="2000" spc="-40" dirty="0">
                <a:cs typeface="Arial"/>
              </a:rPr>
              <a:t> </a:t>
            </a:r>
            <a:r>
              <a:rPr sz="2000" spc="105" dirty="0">
                <a:cs typeface="Arial"/>
              </a:rPr>
              <a:t>to</a:t>
            </a:r>
            <a:r>
              <a:rPr sz="2000" spc="-30" dirty="0">
                <a:cs typeface="Arial"/>
              </a:rPr>
              <a:t> </a:t>
            </a:r>
            <a:r>
              <a:rPr sz="2000" spc="75" dirty="0">
                <a:cs typeface="Arial"/>
              </a:rPr>
              <a:t>the</a:t>
            </a:r>
            <a:r>
              <a:rPr sz="2000" spc="-30" dirty="0">
                <a:cs typeface="Arial"/>
              </a:rPr>
              <a:t> </a:t>
            </a:r>
            <a:r>
              <a:rPr sz="2000" spc="75" dirty="0">
                <a:cs typeface="Arial"/>
              </a:rPr>
              <a:t>old</a:t>
            </a:r>
            <a:r>
              <a:rPr sz="2000" spc="-40" dirty="0">
                <a:cs typeface="Arial"/>
              </a:rPr>
              <a:t> </a:t>
            </a:r>
            <a:r>
              <a:rPr sz="2000" spc="90" dirty="0">
                <a:cs typeface="Arial"/>
              </a:rPr>
              <a:t>method</a:t>
            </a:r>
            <a:r>
              <a:rPr sz="2000" spc="-35" dirty="0">
                <a:cs typeface="Arial"/>
              </a:rPr>
              <a:t> </a:t>
            </a:r>
            <a:r>
              <a:rPr sz="2000" spc="70" dirty="0">
                <a:cs typeface="Arial"/>
              </a:rPr>
              <a:t>in</a:t>
            </a:r>
            <a:r>
              <a:rPr sz="2000" spc="-40" dirty="0">
                <a:cs typeface="Arial"/>
              </a:rPr>
              <a:t> </a:t>
            </a:r>
            <a:r>
              <a:rPr sz="2000" spc="75" dirty="0">
                <a:cs typeface="Arial"/>
              </a:rPr>
              <a:t>the</a:t>
            </a:r>
            <a:r>
              <a:rPr sz="2000" spc="-30" dirty="0">
                <a:cs typeface="Arial"/>
              </a:rPr>
              <a:t> </a:t>
            </a:r>
            <a:r>
              <a:rPr sz="2000" spc="60" dirty="0">
                <a:cs typeface="Arial"/>
              </a:rPr>
              <a:t>new</a:t>
            </a:r>
            <a:r>
              <a:rPr sz="2000" spc="-35" dirty="0">
                <a:cs typeface="Arial"/>
              </a:rPr>
              <a:t> </a:t>
            </a:r>
            <a:r>
              <a:rPr sz="2000" spc="65" dirty="0">
                <a:cs typeface="Arial"/>
              </a:rPr>
              <a:t>method.</a:t>
            </a:r>
            <a:endParaRPr sz="2000" dirty="0">
              <a:cs typeface="Arial"/>
            </a:endParaRPr>
          </a:p>
          <a:p>
            <a:pPr marL="836294" marR="243840" lvl="1" indent="-420370">
              <a:lnSpc>
                <a:spcPct val="114599"/>
              </a:lnSpc>
              <a:buAutoNum type="arabicPeriod"/>
              <a:tabLst>
                <a:tab pos="836294" algn="l"/>
                <a:tab pos="836930" algn="l"/>
              </a:tabLst>
            </a:pPr>
            <a:r>
              <a:rPr sz="2000" dirty="0">
                <a:cs typeface="Arial"/>
              </a:rPr>
              <a:t>Develop</a:t>
            </a:r>
            <a:r>
              <a:rPr sz="2000" spc="30" dirty="0">
                <a:cs typeface="Arial"/>
              </a:rPr>
              <a:t> </a:t>
            </a:r>
            <a:r>
              <a:rPr sz="2000" dirty="0">
                <a:cs typeface="Arial"/>
              </a:rPr>
              <a:t>a</a:t>
            </a:r>
            <a:r>
              <a:rPr sz="2000" spc="45" dirty="0">
                <a:cs typeface="Arial"/>
              </a:rPr>
              <a:t> </a:t>
            </a:r>
            <a:r>
              <a:rPr sz="2000" spc="90" dirty="0">
                <a:cs typeface="Arial"/>
              </a:rPr>
              <a:t>method</a:t>
            </a:r>
            <a:r>
              <a:rPr sz="2000" spc="30" dirty="0">
                <a:cs typeface="Arial"/>
              </a:rPr>
              <a:t> </a:t>
            </a:r>
            <a:r>
              <a:rPr sz="2000" spc="100" dirty="0">
                <a:cs typeface="Arial"/>
              </a:rPr>
              <a:t>for</a:t>
            </a:r>
            <a:r>
              <a:rPr sz="2000" spc="45" dirty="0">
                <a:cs typeface="Arial"/>
              </a:rPr>
              <a:t> </a:t>
            </a:r>
            <a:r>
              <a:rPr sz="2000" spc="75" dirty="0">
                <a:cs typeface="Arial"/>
              </a:rPr>
              <a:t>the</a:t>
            </a:r>
            <a:r>
              <a:rPr sz="2000" spc="40" dirty="0">
                <a:cs typeface="Arial"/>
              </a:rPr>
              <a:t> </a:t>
            </a:r>
            <a:r>
              <a:rPr sz="2000" spc="60" dirty="0">
                <a:cs typeface="Arial"/>
              </a:rPr>
              <a:t>new</a:t>
            </a:r>
            <a:r>
              <a:rPr sz="2000" spc="35" dirty="0">
                <a:cs typeface="Arial"/>
              </a:rPr>
              <a:t> </a:t>
            </a:r>
            <a:r>
              <a:rPr sz="2000" dirty="0">
                <a:cs typeface="Arial"/>
              </a:rPr>
              <a:t>feature,</a:t>
            </a:r>
            <a:r>
              <a:rPr sz="2000" spc="40" dirty="0">
                <a:cs typeface="Arial"/>
              </a:rPr>
              <a:t> </a:t>
            </a:r>
            <a:r>
              <a:rPr sz="2000" spc="55" dirty="0">
                <a:cs typeface="Arial"/>
              </a:rPr>
              <a:t>test</a:t>
            </a:r>
            <a:r>
              <a:rPr sz="2000" spc="40" dirty="0">
                <a:cs typeface="Arial"/>
              </a:rPr>
              <a:t> </a:t>
            </a:r>
            <a:r>
              <a:rPr sz="2000" dirty="0">
                <a:cs typeface="Arial"/>
              </a:rPr>
              <a:t>first,</a:t>
            </a:r>
            <a:r>
              <a:rPr sz="2000" spc="40" dirty="0">
                <a:cs typeface="Arial"/>
              </a:rPr>
              <a:t> </a:t>
            </a:r>
            <a:r>
              <a:rPr sz="2000" spc="60" dirty="0">
                <a:cs typeface="Arial"/>
              </a:rPr>
              <a:t>and</a:t>
            </a:r>
            <a:r>
              <a:rPr sz="2000" spc="35" dirty="0">
                <a:cs typeface="Arial"/>
              </a:rPr>
              <a:t> </a:t>
            </a:r>
            <a:r>
              <a:rPr sz="2000" dirty="0">
                <a:cs typeface="Arial"/>
              </a:rPr>
              <a:t>call</a:t>
            </a:r>
            <a:r>
              <a:rPr sz="2000" spc="35" dirty="0">
                <a:cs typeface="Arial"/>
              </a:rPr>
              <a:t> </a:t>
            </a:r>
            <a:r>
              <a:rPr sz="2000" spc="90" dirty="0">
                <a:cs typeface="Arial"/>
              </a:rPr>
              <a:t>it</a:t>
            </a:r>
            <a:r>
              <a:rPr sz="2000" spc="40" dirty="0">
                <a:cs typeface="Arial"/>
              </a:rPr>
              <a:t> </a:t>
            </a:r>
            <a:r>
              <a:rPr sz="2000" spc="114" dirty="0">
                <a:cs typeface="Arial"/>
              </a:rPr>
              <a:t>from</a:t>
            </a:r>
            <a:r>
              <a:rPr sz="2000" spc="40" dirty="0">
                <a:cs typeface="Arial"/>
              </a:rPr>
              <a:t> </a:t>
            </a:r>
            <a:r>
              <a:rPr sz="2000" spc="50" dirty="0">
                <a:cs typeface="Arial"/>
              </a:rPr>
              <a:t>the </a:t>
            </a:r>
            <a:r>
              <a:rPr sz="2000" spc="60" dirty="0">
                <a:cs typeface="Arial"/>
              </a:rPr>
              <a:t>new</a:t>
            </a:r>
            <a:r>
              <a:rPr sz="2000" spc="-40" dirty="0">
                <a:cs typeface="Arial"/>
              </a:rPr>
              <a:t> </a:t>
            </a:r>
            <a:r>
              <a:rPr sz="2000" spc="65" dirty="0">
                <a:cs typeface="Arial"/>
              </a:rPr>
              <a:t>method.</a:t>
            </a:r>
            <a:endParaRPr sz="2000" dirty="0">
              <a:cs typeface="Arial"/>
            </a:endParaRPr>
          </a:p>
        </p:txBody>
      </p:sp>
      <p:sp>
        <p:nvSpPr>
          <p:cNvPr id="5" name="TextBox 4">
            <a:extLst>
              <a:ext uri="{FF2B5EF4-FFF2-40B4-BE49-F238E27FC236}">
                <a16:creationId xmlns:a16="http://schemas.microsoft.com/office/drawing/2014/main" id="{55B9A04B-2976-4D48-AD56-5F093062193D}"/>
              </a:ext>
            </a:extLst>
          </p:cNvPr>
          <p:cNvSpPr txBox="1"/>
          <p:nvPr/>
        </p:nvSpPr>
        <p:spPr>
          <a:xfrm>
            <a:off x="838200" y="1333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Wrap Method</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5249" y="1290200"/>
            <a:ext cx="8271509" cy="2451824"/>
          </a:xfrm>
          <a:prstGeom prst="rect">
            <a:avLst/>
          </a:prstGeom>
        </p:spPr>
        <p:txBody>
          <a:bodyPr vert="horz" wrap="square" lIns="0" tIns="52704" rIns="0" bIns="0" rtlCol="0">
            <a:spAutoFit/>
          </a:bodyPr>
          <a:lstStyle/>
          <a:p>
            <a:pPr marL="379095" indent="-367030">
              <a:lnSpc>
                <a:spcPct val="100000"/>
              </a:lnSpc>
              <a:spcBef>
                <a:spcPts val="414"/>
              </a:spcBef>
              <a:buChar char="●"/>
              <a:tabLst>
                <a:tab pos="379095" algn="l"/>
                <a:tab pos="379730" algn="l"/>
              </a:tabLst>
            </a:pPr>
            <a:r>
              <a:rPr sz="2000" dirty="0">
                <a:cs typeface="Arial"/>
              </a:rPr>
              <a:t>Second</a:t>
            </a:r>
            <a:r>
              <a:rPr sz="2000" spc="-55" dirty="0">
                <a:cs typeface="Arial"/>
              </a:rPr>
              <a:t> </a:t>
            </a:r>
            <a:r>
              <a:rPr sz="2000" spc="75" dirty="0">
                <a:cs typeface="Arial"/>
              </a:rPr>
              <a:t>Method</a:t>
            </a:r>
            <a:endParaRPr sz="2000" dirty="0">
              <a:cs typeface="Arial"/>
            </a:endParaRPr>
          </a:p>
          <a:p>
            <a:pPr marL="836294" lvl="1" indent="-421005">
              <a:lnSpc>
                <a:spcPct val="100000"/>
              </a:lnSpc>
              <a:spcBef>
                <a:spcPts val="315"/>
              </a:spcBef>
              <a:buAutoNum type="arabicPeriod"/>
              <a:tabLst>
                <a:tab pos="836294" algn="l"/>
                <a:tab pos="836930" algn="l"/>
              </a:tabLst>
            </a:pPr>
            <a:r>
              <a:rPr sz="2000" spc="55" dirty="0">
                <a:cs typeface="Arial"/>
              </a:rPr>
              <a:t>Identify</a:t>
            </a:r>
            <a:r>
              <a:rPr sz="2000" spc="-5" dirty="0">
                <a:cs typeface="Arial"/>
              </a:rPr>
              <a:t> </a:t>
            </a:r>
            <a:r>
              <a:rPr sz="2000" dirty="0">
                <a:cs typeface="Arial"/>
              </a:rPr>
              <a:t>a</a:t>
            </a:r>
            <a:r>
              <a:rPr sz="2000" spc="5" dirty="0">
                <a:cs typeface="Arial"/>
              </a:rPr>
              <a:t> </a:t>
            </a:r>
            <a:r>
              <a:rPr sz="2000" spc="90" dirty="0">
                <a:cs typeface="Arial"/>
              </a:rPr>
              <a:t>method</a:t>
            </a:r>
            <a:r>
              <a:rPr sz="2000" dirty="0">
                <a:cs typeface="Arial"/>
              </a:rPr>
              <a:t> </a:t>
            </a:r>
            <a:r>
              <a:rPr sz="2000" spc="55" dirty="0">
                <a:cs typeface="Arial"/>
              </a:rPr>
              <a:t>you</a:t>
            </a:r>
            <a:r>
              <a:rPr sz="2000" dirty="0">
                <a:cs typeface="Arial"/>
              </a:rPr>
              <a:t> need</a:t>
            </a:r>
            <a:r>
              <a:rPr sz="2000" spc="-5" dirty="0">
                <a:cs typeface="Arial"/>
              </a:rPr>
              <a:t> </a:t>
            </a:r>
            <a:r>
              <a:rPr sz="2000" spc="105" dirty="0">
                <a:cs typeface="Arial"/>
              </a:rPr>
              <a:t>to</a:t>
            </a:r>
            <a:r>
              <a:rPr sz="2000" spc="5" dirty="0">
                <a:cs typeface="Arial"/>
              </a:rPr>
              <a:t> </a:t>
            </a:r>
            <a:r>
              <a:rPr sz="2000" spc="-10" dirty="0">
                <a:cs typeface="Arial"/>
              </a:rPr>
              <a:t>change.</a:t>
            </a:r>
            <a:endParaRPr sz="2000" dirty="0">
              <a:cs typeface="Arial"/>
            </a:endParaRPr>
          </a:p>
          <a:p>
            <a:pPr marL="836294" marR="5080" lvl="1" indent="-420370">
              <a:lnSpc>
                <a:spcPct val="114599"/>
              </a:lnSpc>
              <a:buAutoNum type="arabicPeriod"/>
              <a:tabLst>
                <a:tab pos="836294" algn="l"/>
                <a:tab pos="836930" algn="l"/>
              </a:tabLst>
            </a:pPr>
            <a:r>
              <a:rPr sz="2000" spc="50" dirty="0">
                <a:cs typeface="Arial"/>
              </a:rPr>
              <a:t>If</a:t>
            </a:r>
            <a:r>
              <a:rPr sz="2000" spc="5" dirty="0">
                <a:cs typeface="Arial"/>
              </a:rPr>
              <a:t> </a:t>
            </a:r>
            <a:r>
              <a:rPr sz="2000" spc="75" dirty="0">
                <a:cs typeface="Arial"/>
              </a:rPr>
              <a:t>the</a:t>
            </a:r>
            <a:r>
              <a:rPr sz="2000" spc="10" dirty="0">
                <a:cs typeface="Arial"/>
              </a:rPr>
              <a:t> </a:t>
            </a:r>
            <a:r>
              <a:rPr sz="2000" dirty="0">
                <a:cs typeface="Arial"/>
              </a:rPr>
              <a:t>change</a:t>
            </a:r>
            <a:r>
              <a:rPr sz="2000" spc="15" dirty="0">
                <a:cs typeface="Arial"/>
              </a:rPr>
              <a:t> </a:t>
            </a:r>
            <a:r>
              <a:rPr sz="2000" dirty="0">
                <a:cs typeface="Arial"/>
              </a:rPr>
              <a:t>can</a:t>
            </a:r>
            <a:r>
              <a:rPr sz="2000" spc="5" dirty="0">
                <a:cs typeface="Arial"/>
              </a:rPr>
              <a:t> </a:t>
            </a:r>
            <a:r>
              <a:rPr sz="2000" dirty="0">
                <a:cs typeface="Arial"/>
              </a:rPr>
              <a:t>be</a:t>
            </a:r>
            <a:r>
              <a:rPr sz="2000" spc="10" dirty="0">
                <a:cs typeface="Arial"/>
              </a:rPr>
              <a:t> </a:t>
            </a:r>
            <a:r>
              <a:rPr sz="2000" spc="80" dirty="0">
                <a:cs typeface="Arial"/>
              </a:rPr>
              <a:t>formulated</a:t>
            </a:r>
            <a:r>
              <a:rPr sz="2000" spc="10" dirty="0">
                <a:cs typeface="Arial"/>
              </a:rPr>
              <a:t> </a:t>
            </a:r>
            <a:r>
              <a:rPr sz="2000" dirty="0">
                <a:cs typeface="Arial"/>
              </a:rPr>
              <a:t>as</a:t>
            </a:r>
            <a:r>
              <a:rPr sz="2000" spc="10" dirty="0">
                <a:cs typeface="Arial"/>
              </a:rPr>
              <a:t> </a:t>
            </a:r>
            <a:r>
              <a:rPr sz="2000" dirty="0">
                <a:cs typeface="Arial"/>
              </a:rPr>
              <a:t>a</a:t>
            </a:r>
            <a:r>
              <a:rPr sz="2000" spc="10" dirty="0">
                <a:cs typeface="Arial"/>
              </a:rPr>
              <a:t> </a:t>
            </a:r>
            <a:r>
              <a:rPr sz="2000" dirty="0">
                <a:cs typeface="Arial"/>
              </a:rPr>
              <a:t>single</a:t>
            </a:r>
            <a:r>
              <a:rPr sz="2000" spc="15" dirty="0">
                <a:cs typeface="Arial"/>
              </a:rPr>
              <a:t> </a:t>
            </a:r>
            <a:r>
              <a:rPr sz="2000" dirty="0">
                <a:cs typeface="Arial"/>
              </a:rPr>
              <a:t>sequence</a:t>
            </a:r>
            <a:r>
              <a:rPr sz="2000" spc="10" dirty="0">
                <a:cs typeface="Arial"/>
              </a:rPr>
              <a:t> </a:t>
            </a:r>
            <a:r>
              <a:rPr sz="2000" spc="90" dirty="0">
                <a:cs typeface="Arial"/>
              </a:rPr>
              <a:t>of</a:t>
            </a:r>
            <a:r>
              <a:rPr sz="2000" spc="5" dirty="0">
                <a:cs typeface="Arial"/>
              </a:rPr>
              <a:t> </a:t>
            </a:r>
            <a:r>
              <a:rPr sz="2000" spc="50" dirty="0">
                <a:cs typeface="Arial"/>
              </a:rPr>
              <a:t>statements</a:t>
            </a:r>
            <a:r>
              <a:rPr sz="2000" spc="15" dirty="0">
                <a:cs typeface="Arial"/>
              </a:rPr>
              <a:t> </a:t>
            </a:r>
            <a:r>
              <a:rPr sz="2000" spc="45" dirty="0">
                <a:cs typeface="Arial"/>
              </a:rPr>
              <a:t>in </a:t>
            </a:r>
            <a:r>
              <a:rPr sz="2000" spc="55" dirty="0">
                <a:cs typeface="Arial"/>
              </a:rPr>
              <a:t>one</a:t>
            </a:r>
            <a:r>
              <a:rPr sz="2000" spc="25" dirty="0">
                <a:cs typeface="Arial"/>
              </a:rPr>
              <a:t> </a:t>
            </a:r>
            <a:r>
              <a:rPr sz="2000" dirty="0">
                <a:cs typeface="Arial"/>
              </a:rPr>
              <a:t>place,</a:t>
            </a:r>
            <a:r>
              <a:rPr sz="2000" spc="30" dirty="0">
                <a:cs typeface="Arial"/>
              </a:rPr>
              <a:t> </a:t>
            </a:r>
            <a:r>
              <a:rPr sz="2000" dirty="0">
                <a:cs typeface="Arial"/>
              </a:rPr>
              <a:t>develop</a:t>
            </a:r>
            <a:r>
              <a:rPr sz="2000" spc="20" dirty="0">
                <a:cs typeface="Arial"/>
              </a:rPr>
              <a:t> </a:t>
            </a:r>
            <a:r>
              <a:rPr sz="2000" dirty="0">
                <a:cs typeface="Arial"/>
              </a:rPr>
              <a:t>a</a:t>
            </a:r>
            <a:r>
              <a:rPr sz="2000" spc="30" dirty="0">
                <a:cs typeface="Arial"/>
              </a:rPr>
              <a:t> </a:t>
            </a:r>
            <a:r>
              <a:rPr sz="2000" spc="60" dirty="0">
                <a:cs typeface="Arial"/>
              </a:rPr>
              <a:t>new</a:t>
            </a:r>
            <a:r>
              <a:rPr sz="2000" spc="20" dirty="0">
                <a:cs typeface="Arial"/>
              </a:rPr>
              <a:t> </a:t>
            </a:r>
            <a:r>
              <a:rPr sz="2000" spc="90" dirty="0">
                <a:cs typeface="Arial"/>
              </a:rPr>
              <a:t>method</a:t>
            </a:r>
            <a:r>
              <a:rPr sz="2000" spc="20" dirty="0">
                <a:cs typeface="Arial"/>
              </a:rPr>
              <a:t> </a:t>
            </a:r>
            <a:r>
              <a:rPr sz="2000" spc="100" dirty="0">
                <a:cs typeface="Arial"/>
              </a:rPr>
              <a:t>for</a:t>
            </a:r>
            <a:r>
              <a:rPr sz="2000" spc="30" dirty="0">
                <a:cs typeface="Arial"/>
              </a:rPr>
              <a:t> </a:t>
            </a:r>
            <a:r>
              <a:rPr sz="2000" spc="90" dirty="0">
                <a:cs typeface="Arial"/>
              </a:rPr>
              <a:t>it</a:t>
            </a:r>
            <a:r>
              <a:rPr sz="2000" spc="30" dirty="0">
                <a:cs typeface="Arial"/>
              </a:rPr>
              <a:t> </a:t>
            </a:r>
            <a:r>
              <a:rPr sz="2000" dirty="0">
                <a:cs typeface="Arial"/>
              </a:rPr>
              <a:t>using</a:t>
            </a:r>
            <a:r>
              <a:rPr sz="2000" spc="20" dirty="0">
                <a:cs typeface="Arial"/>
              </a:rPr>
              <a:t> </a:t>
            </a:r>
            <a:r>
              <a:rPr sz="2000" spc="50" dirty="0">
                <a:cs typeface="Arial"/>
              </a:rPr>
              <a:t>test-</a:t>
            </a:r>
            <a:r>
              <a:rPr sz="2000" spc="40" dirty="0">
                <a:cs typeface="Arial"/>
              </a:rPr>
              <a:t>driven</a:t>
            </a:r>
            <a:r>
              <a:rPr sz="2000" spc="500" dirty="0">
                <a:cs typeface="Arial"/>
              </a:rPr>
              <a:t> </a:t>
            </a:r>
            <a:r>
              <a:rPr sz="2000" spc="45" dirty="0">
                <a:cs typeface="Arial"/>
              </a:rPr>
              <a:t>development.</a:t>
            </a:r>
            <a:endParaRPr sz="2000" dirty="0">
              <a:cs typeface="Arial"/>
            </a:endParaRPr>
          </a:p>
          <a:p>
            <a:pPr marL="836294" marR="831215" lvl="1" indent="-420370">
              <a:lnSpc>
                <a:spcPct val="114599"/>
              </a:lnSpc>
              <a:buAutoNum type="arabicPeriod"/>
              <a:tabLst>
                <a:tab pos="836294" algn="l"/>
                <a:tab pos="836930" algn="l"/>
              </a:tabLst>
            </a:pPr>
            <a:r>
              <a:rPr sz="2000" dirty="0">
                <a:cs typeface="Arial"/>
              </a:rPr>
              <a:t>Create</a:t>
            </a:r>
            <a:r>
              <a:rPr sz="2000" spc="-25" dirty="0">
                <a:cs typeface="Arial"/>
              </a:rPr>
              <a:t> </a:t>
            </a:r>
            <a:r>
              <a:rPr sz="2000" spc="75" dirty="0">
                <a:cs typeface="Arial"/>
              </a:rPr>
              <a:t>another</a:t>
            </a:r>
            <a:r>
              <a:rPr sz="2000" spc="-20" dirty="0">
                <a:cs typeface="Arial"/>
              </a:rPr>
              <a:t> </a:t>
            </a:r>
            <a:r>
              <a:rPr sz="2000" spc="90" dirty="0">
                <a:cs typeface="Arial"/>
              </a:rPr>
              <a:t>method</a:t>
            </a:r>
            <a:r>
              <a:rPr sz="2000" spc="-25" dirty="0">
                <a:cs typeface="Arial"/>
              </a:rPr>
              <a:t> </a:t>
            </a:r>
            <a:r>
              <a:rPr sz="2000" spc="90" dirty="0">
                <a:cs typeface="Arial"/>
              </a:rPr>
              <a:t>that</a:t>
            </a:r>
            <a:r>
              <a:rPr sz="2000" spc="-20" dirty="0">
                <a:cs typeface="Arial"/>
              </a:rPr>
              <a:t> </a:t>
            </a:r>
            <a:r>
              <a:rPr sz="2000" dirty="0">
                <a:cs typeface="Arial"/>
              </a:rPr>
              <a:t>calls</a:t>
            </a:r>
            <a:r>
              <a:rPr sz="2000" spc="-20" dirty="0">
                <a:cs typeface="Arial"/>
              </a:rPr>
              <a:t> </a:t>
            </a:r>
            <a:r>
              <a:rPr sz="2000" spc="75" dirty="0">
                <a:cs typeface="Arial"/>
              </a:rPr>
              <a:t>the</a:t>
            </a:r>
            <a:r>
              <a:rPr sz="2000" spc="-20" dirty="0">
                <a:cs typeface="Arial"/>
              </a:rPr>
              <a:t> </a:t>
            </a:r>
            <a:r>
              <a:rPr sz="2000" spc="60" dirty="0">
                <a:cs typeface="Arial"/>
              </a:rPr>
              <a:t>new</a:t>
            </a:r>
            <a:r>
              <a:rPr sz="2000" spc="-25" dirty="0">
                <a:cs typeface="Arial"/>
              </a:rPr>
              <a:t> </a:t>
            </a:r>
            <a:r>
              <a:rPr sz="2000" spc="90" dirty="0">
                <a:cs typeface="Arial"/>
              </a:rPr>
              <a:t>method</a:t>
            </a:r>
            <a:r>
              <a:rPr sz="2000" spc="-25" dirty="0">
                <a:cs typeface="Arial"/>
              </a:rPr>
              <a:t> </a:t>
            </a:r>
            <a:r>
              <a:rPr sz="2000" spc="60" dirty="0">
                <a:cs typeface="Arial"/>
              </a:rPr>
              <a:t>and</a:t>
            </a:r>
            <a:r>
              <a:rPr sz="2000" spc="-25" dirty="0">
                <a:cs typeface="Arial"/>
              </a:rPr>
              <a:t> </a:t>
            </a:r>
            <a:r>
              <a:rPr sz="2000" spc="75" dirty="0">
                <a:cs typeface="Arial"/>
              </a:rPr>
              <a:t>the</a:t>
            </a:r>
            <a:r>
              <a:rPr sz="2000" spc="-20" dirty="0">
                <a:cs typeface="Arial"/>
              </a:rPr>
              <a:t> </a:t>
            </a:r>
            <a:r>
              <a:rPr sz="2000" spc="45" dirty="0">
                <a:cs typeface="Arial"/>
              </a:rPr>
              <a:t>old </a:t>
            </a:r>
            <a:r>
              <a:rPr sz="2000" spc="65" dirty="0">
                <a:cs typeface="Arial"/>
              </a:rPr>
              <a:t>method.</a:t>
            </a:r>
            <a:endParaRPr sz="2000" dirty="0">
              <a:cs typeface="Arial"/>
            </a:endParaRPr>
          </a:p>
        </p:txBody>
      </p:sp>
      <p:sp>
        <p:nvSpPr>
          <p:cNvPr id="5" name="TextBox 4">
            <a:extLst>
              <a:ext uri="{FF2B5EF4-FFF2-40B4-BE49-F238E27FC236}">
                <a16:creationId xmlns:a16="http://schemas.microsoft.com/office/drawing/2014/main" id="{C8A453A3-165F-4166-87F4-3781F5710B11}"/>
              </a:ext>
            </a:extLst>
          </p:cNvPr>
          <p:cNvSpPr txBox="1"/>
          <p:nvPr/>
        </p:nvSpPr>
        <p:spPr>
          <a:xfrm>
            <a:off x="838200" y="2095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Wrap Method</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2765" y="1200150"/>
            <a:ext cx="8078470" cy="3038781"/>
          </a:xfrm>
          <a:prstGeom prst="rect">
            <a:avLst/>
          </a:prstGeom>
        </p:spPr>
        <p:txBody>
          <a:bodyPr vert="horz" wrap="square" lIns="0" tIns="66675" rIns="0" bIns="0" rtlCol="0">
            <a:spAutoFit/>
          </a:bodyPr>
          <a:lstStyle/>
          <a:p>
            <a:pPr marL="379095" indent="-367030">
              <a:lnSpc>
                <a:spcPct val="100000"/>
              </a:lnSpc>
              <a:spcBef>
                <a:spcPts val="525"/>
              </a:spcBef>
              <a:buChar char="●"/>
              <a:tabLst>
                <a:tab pos="379095" algn="l"/>
                <a:tab pos="379730" algn="l"/>
              </a:tabLst>
            </a:pPr>
            <a:r>
              <a:rPr sz="2400" spc="-10" dirty="0">
                <a:cs typeface="Arial"/>
              </a:rPr>
              <a:t>Advantages:</a:t>
            </a:r>
            <a:endParaRPr sz="2400" dirty="0">
              <a:cs typeface="Arial"/>
            </a:endParaRPr>
          </a:p>
          <a:p>
            <a:pPr marL="836294" marR="5080" lvl="1" indent="-336550">
              <a:lnSpc>
                <a:spcPct val="116100"/>
              </a:lnSpc>
              <a:spcBef>
                <a:spcPts val="60"/>
              </a:spcBef>
              <a:buChar char="○"/>
              <a:tabLst>
                <a:tab pos="836294" algn="l"/>
                <a:tab pos="836930" algn="l"/>
              </a:tabLst>
            </a:pPr>
            <a:r>
              <a:rPr dirty="0">
                <a:cs typeface="Arial"/>
              </a:rPr>
              <a:t>Good</a:t>
            </a:r>
            <a:r>
              <a:rPr spc="100" dirty="0">
                <a:cs typeface="Arial"/>
              </a:rPr>
              <a:t> </a:t>
            </a:r>
            <a:r>
              <a:rPr dirty="0">
                <a:cs typeface="Arial"/>
              </a:rPr>
              <a:t>way</a:t>
            </a:r>
            <a:r>
              <a:rPr spc="100" dirty="0">
                <a:cs typeface="Arial"/>
              </a:rPr>
              <a:t> </a:t>
            </a:r>
            <a:r>
              <a:rPr spc="70" dirty="0">
                <a:cs typeface="Arial"/>
              </a:rPr>
              <a:t>of</a:t>
            </a:r>
            <a:r>
              <a:rPr spc="100" dirty="0">
                <a:cs typeface="Arial"/>
              </a:rPr>
              <a:t> </a:t>
            </a:r>
            <a:r>
              <a:rPr dirty="0">
                <a:cs typeface="Arial"/>
              </a:rPr>
              <a:t>getting</a:t>
            </a:r>
            <a:r>
              <a:rPr spc="100" dirty="0">
                <a:cs typeface="Arial"/>
              </a:rPr>
              <a:t> </a:t>
            </a:r>
            <a:r>
              <a:rPr dirty="0">
                <a:cs typeface="Arial"/>
              </a:rPr>
              <a:t>new,</a:t>
            </a:r>
            <a:r>
              <a:rPr spc="105" dirty="0">
                <a:cs typeface="Arial"/>
              </a:rPr>
              <a:t> </a:t>
            </a:r>
            <a:r>
              <a:rPr dirty="0">
                <a:cs typeface="Arial"/>
              </a:rPr>
              <a:t>tested</a:t>
            </a:r>
            <a:r>
              <a:rPr spc="100" dirty="0">
                <a:cs typeface="Arial"/>
              </a:rPr>
              <a:t> </a:t>
            </a:r>
            <a:r>
              <a:rPr spc="45" dirty="0">
                <a:cs typeface="Arial"/>
              </a:rPr>
              <a:t>functionality</a:t>
            </a:r>
            <a:r>
              <a:rPr spc="100" dirty="0">
                <a:cs typeface="Arial"/>
              </a:rPr>
              <a:t> </a:t>
            </a:r>
            <a:r>
              <a:rPr spc="65" dirty="0">
                <a:cs typeface="Arial"/>
              </a:rPr>
              <a:t>into</a:t>
            </a:r>
            <a:r>
              <a:rPr spc="100" dirty="0">
                <a:cs typeface="Arial"/>
              </a:rPr>
              <a:t> </a:t>
            </a:r>
            <a:r>
              <a:rPr dirty="0">
                <a:cs typeface="Arial"/>
              </a:rPr>
              <a:t>an</a:t>
            </a:r>
            <a:r>
              <a:rPr spc="100" dirty="0">
                <a:cs typeface="Arial"/>
              </a:rPr>
              <a:t> </a:t>
            </a:r>
            <a:r>
              <a:rPr dirty="0">
                <a:cs typeface="Arial"/>
              </a:rPr>
              <a:t>application</a:t>
            </a:r>
            <a:r>
              <a:rPr spc="105" dirty="0">
                <a:cs typeface="Arial"/>
              </a:rPr>
              <a:t> </a:t>
            </a:r>
            <a:r>
              <a:rPr spc="50" dirty="0">
                <a:cs typeface="Arial"/>
              </a:rPr>
              <a:t>when</a:t>
            </a:r>
            <a:r>
              <a:rPr spc="100" dirty="0">
                <a:cs typeface="Arial"/>
              </a:rPr>
              <a:t> </a:t>
            </a:r>
            <a:r>
              <a:rPr dirty="0">
                <a:cs typeface="Arial"/>
              </a:rPr>
              <a:t>we</a:t>
            </a:r>
            <a:r>
              <a:rPr spc="100" dirty="0">
                <a:cs typeface="Arial"/>
              </a:rPr>
              <a:t> </a:t>
            </a:r>
            <a:r>
              <a:rPr dirty="0">
                <a:cs typeface="Arial"/>
              </a:rPr>
              <a:t>cannot</a:t>
            </a:r>
            <a:r>
              <a:rPr spc="100" dirty="0">
                <a:cs typeface="Arial"/>
              </a:rPr>
              <a:t> </a:t>
            </a:r>
            <a:r>
              <a:rPr spc="-10" dirty="0">
                <a:cs typeface="Arial"/>
              </a:rPr>
              <a:t>easily </a:t>
            </a:r>
            <a:r>
              <a:rPr spc="60" dirty="0">
                <a:cs typeface="Arial"/>
              </a:rPr>
              <a:t>write</a:t>
            </a:r>
            <a:r>
              <a:rPr spc="10" dirty="0">
                <a:cs typeface="Arial"/>
              </a:rPr>
              <a:t> </a:t>
            </a:r>
            <a:r>
              <a:rPr dirty="0">
                <a:cs typeface="Arial"/>
              </a:rPr>
              <a:t>tests</a:t>
            </a:r>
            <a:r>
              <a:rPr spc="15" dirty="0">
                <a:cs typeface="Arial"/>
              </a:rPr>
              <a:t> </a:t>
            </a:r>
            <a:r>
              <a:rPr spc="75" dirty="0">
                <a:cs typeface="Arial"/>
              </a:rPr>
              <a:t>for</a:t>
            </a:r>
            <a:r>
              <a:rPr spc="15" dirty="0">
                <a:cs typeface="Arial"/>
              </a:rPr>
              <a:t> </a:t>
            </a:r>
            <a:r>
              <a:rPr spc="55" dirty="0">
                <a:cs typeface="Arial"/>
              </a:rPr>
              <a:t>the</a:t>
            </a:r>
            <a:r>
              <a:rPr spc="15" dirty="0">
                <a:cs typeface="Arial"/>
              </a:rPr>
              <a:t> </a:t>
            </a:r>
            <a:r>
              <a:rPr spc="-20" dirty="0">
                <a:cs typeface="Arial"/>
              </a:rPr>
              <a:t>code</a:t>
            </a:r>
            <a:endParaRPr dirty="0">
              <a:cs typeface="Arial"/>
            </a:endParaRPr>
          </a:p>
          <a:p>
            <a:pPr marL="836294" lvl="1" indent="-336550">
              <a:lnSpc>
                <a:spcPct val="100000"/>
              </a:lnSpc>
              <a:spcBef>
                <a:spcPts val="270"/>
              </a:spcBef>
              <a:buChar char="○"/>
              <a:tabLst>
                <a:tab pos="836294" algn="l"/>
                <a:tab pos="836930" algn="l"/>
              </a:tabLst>
            </a:pPr>
            <a:r>
              <a:rPr dirty="0">
                <a:cs typeface="Arial"/>
              </a:rPr>
              <a:t>Does</a:t>
            </a:r>
            <a:r>
              <a:rPr spc="15" dirty="0">
                <a:cs typeface="Arial"/>
              </a:rPr>
              <a:t> </a:t>
            </a:r>
            <a:r>
              <a:rPr spc="75" dirty="0">
                <a:cs typeface="Arial"/>
              </a:rPr>
              <a:t>not</a:t>
            </a:r>
            <a:r>
              <a:rPr spc="20" dirty="0">
                <a:cs typeface="Arial"/>
              </a:rPr>
              <a:t> </a:t>
            </a:r>
            <a:r>
              <a:rPr dirty="0">
                <a:cs typeface="Arial"/>
              </a:rPr>
              <a:t>increase</a:t>
            </a:r>
            <a:r>
              <a:rPr spc="20" dirty="0">
                <a:cs typeface="Arial"/>
              </a:rPr>
              <a:t> </a:t>
            </a:r>
            <a:r>
              <a:rPr spc="55" dirty="0">
                <a:cs typeface="Arial"/>
              </a:rPr>
              <a:t>the</a:t>
            </a:r>
            <a:r>
              <a:rPr spc="20" dirty="0">
                <a:cs typeface="Arial"/>
              </a:rPr>
              <a:t> </a:t>
            </a:r>
            <a:r>
              <a:rPr dirty="0">
                <a:cs typeface="Arial"/>
              </a:rPr>
              <a:t>size</a:t>
            </a:r>
            <a:r>
              <a:rPr spc="20" dirty="0">
                <a:cs typeface="Arial"/>
              </a:rPr>
              <a:t> </a:t>
            </a:r>
            <a:r>
              <a:rPr spc="70" dirty="0">
                <a:cs typeface="Arial"/>
              </a:rPr>
              <a:t>of</a:t>
            </a:r>
            <a:r>
              <a:rPr spc="20" dirty="0">
                <a:cs typeface="Arial"/>
              </a:rPr>
              <a:t> </a:t>
            </a:r>
            <a:r>
              <a:rPr dirty="0">
                <a:cs typeface="Arial"/>
              </a:rPr>
              <a:t>existing</a:t>
            </a:r>
            <a:r>
              <a:rPr spc="20" dirty="0">
                <a:cs typeface="Arial"/>
              </a:rPr>
              <a:t> </a:t>
            </a:r>
            <a:r>
              <a:rPr spc="45" dirty="0">
                <a:cs typeface="Arial"/>
              </a:rPr>
              <a:t>methods</a:t>
            </a:r>
            <a:endParaRPr dirty="0">
              <a:cs typeface="Arial"/>
            </a:endParaRPr>
          </a:p>
          <a:p>
            <a:pPr marL="836294" lvl="1" indent="-336550">
              <a:lnSpc>
                <a:spcPct val="100000"/>
              </a:lnSpc>
              <a:spcBef>
                <a:spcPts val="270"/>
              </a:spcBef>
              <a:buChar char="○"/>
              <a:tabLst>
                <a:tab pos="836294" algn="l"/>
                <a:tab pos="836930" algn="l"/>
              </a:tabLst>
            </a:pPr>
            <a:r>
              <a:rPr dirty="0">
                <a:cs typeface="Arial"/>
              </a:rPr>
              <a:t>Explicitly</a:t>
            </a:r>
            <a:r>
              <a:rPr spc="45" dirty="0">
                <a:cs typeface="Arial"/>
              </a:rPr>
              <a:t> </a:t>
            </a:r>
            <a:r>
              <a:rPr dirty="0">
                <a:cs typeface="Arial"/>
              </a:rPr>
              <a:t>makes</a:t>
            </a:r>
            <a:r>
              <a:rPr spc="45" dirty="0">
                <a:cs typeface="Arial"/>
              </a:rPr>
              <a:t> </a:t>
            </a:r>
            <a:r>
              <a:rPr spc="55" dirty="0">
                <a:cs typeface="Arial"/>
              </a:rPr>
              <a:t>the</a:t>
            </a:r>
            <a:r>
              <a:rPr spc="45" dirty="0">
                <a:cs typeface="Arial"/>
              </a:rPr>
              <a:t> </a:t>
            </a:r>
            <a:r>
              <a:rPr dirty="0">
                <a:cs typeface="Arial"/>
              </a:rPr>
              <a:t>new</a:t>
            </a:r>
            <a:r>
              <a:rPr spc="45" dirty="0">
                <a:cs typeface="Arial"/>
              </a:rPr>
              <a:t> functionality </a:t>
            </a:r>
            <a:r>
              <a:rPr spc="50" dirty="0">
                <a:cs typeface="Arial"/>
              </a:rPr>
              <a:t>independent</a:t>
            </a:r>
            <a:r>
              <a:rPr spc="45" dirty="0">
                <a:cs typeface="Arial"/>
              </a:rPr>
              <a:t> </a:t>
            </a:r>
            <a:r>
              <a:rPr spc="70" dirty="0">
                <a:cs typeface="Arial"/>
              </a:rPr>
              <a:t>of</a:t>
            </a:r>
            <a:r>
              <a:rPr spc="45" dirty="0">
                <a:cs typeface="Arial"/>
              </a:rPr>
              <a:t> </a:t>
            </a:r>
            <a:r>
              <a:rPr spc="55" dirty="0">
                <a:cs typeface="Arial"/>
              </a:rPr>
              <a:t>the</a:t>
            </a:r>
            <a:r>
              <a:rPr spc="45" dirty="0">
                <a:cs typeface="Arial"/>
              </a:rPr>
              <a:t> </a:t>
            </a:r>
            <a:r>
              <a:rPr dirty="0">
                <a:cs typeface="Arial"/>
              </a:rPr>
              <a:t>existing</a:t>
            </a:r>
            <a:r>
              <a:rPr spc="45" dirty="0">
                <a:cs typeface="Arial"/>
              </a:rPr>
              <a:t> </a:t>
            </a:r>
            <a:r>
              <a:rPr spc="35" dirty="0">
                <a:cs typeface="Arial"/>
              </a:rPr>
              <a:t>functionality</a:t>
            </a:r>
            <a:endParaRPr dirty="0">
              <a:cs typeface="Arial"/>
            </a:endParaRPr>
          </a:p>
          <a:p>
            <a:pPr marL="379095" indent="-367030">
              <a:lnSpc>
                <a:spcPct val="100000"/>
              </a:lnSpc>
              <a:spcBef>
                <a:spcPts val="254"/>
              </a:spcBef>
              <a:buChar char="●"/>
              <a:tabLst>
                <a:tab pos="379095" algn="l"/>
                <a:tab pos="379730" algn="l"/>
              </a:tabLst>
            </a:pPr>
            <a:r>
              <a:rPr sz="2400" spc="-10" dirty="0">
                <a:cs typeface="Arial"/>
              </a:rPr>
              <a:t>Disadvantages:</a:t>
            </a:r>
            <a:endParaRPr sz="2400" dirty="0">
              <a:cs typeface="Arial"/>
            </a:endParaRPr>
          </a:p>
          <a:p>
            <a:pPr marL="836294" lvl="1" indent="-336550">
              <a:lnSpc>
                <a:spcPct val="100000"/>
              </a:lnSpc>
              <a:spcBef>
                <a:spcPts val="330"/>
              </a:spcBef>
              <a:buChar char="○"/>
              <a:tabLst>
                <a:tab pos="836294" algn="l"/>
                <a:tab pos="836930" algn="l"/>
              </a:tabLst>
            </a:pPr>
            <a:r>
              <a:rPr dirty="0">
                <a:cs typeface="Arial"/>
              </a:rPr>
              <a:t>Leads</a:t>
            </a:r>
            <a:r>
              <a:rPr spc="-35" dirty="0">
                <a:cs typeface="Arial"/>
              </a:rPr>
              <a:t> </a:t>
            </a:r>
            <a:r>
              <a:rPr spc="80" dirty="0">
                <a:cs typeface="Arial"/>
              </a:rPr>
              <a:t>to</a:t>
            </a:r>
            <a:r>
              <a:rPr spc="-30" dirty="0">
                <a:cs typeface="Arial"/>
              </a:rPr>
              <a:t> </a:t>
            </a:r>
            <a:r>
              <a:rPr spc="70" dirty="0">
                <a:cs typeface="Arial"/>
              </a:rPr>
              <a:t>poor</a:t>
            </a:r>
            <a:r>
              <a:rPr spc="-30" dirty="0">
                <a:cs typeface="Arial"/>
              </a:rPr>
              <a:t> </a:t>
            </a:r>
            <a:r>
              <a:rPr spc="-10" dirty="0">
                <a:cs typeface="Arial"/>
              </a:rPr>
              <a:t>names</a:t>
            </a:r>
            <a:endParaRPr dirty="0">
              <a:cs typeface="Arial"/>
            </a:endParaRPr>
          </a:p>
          <a:p>
            <a:pPr marL="836294" lvl="1" indent="-336550">
              <a:lnSpc>
                <a:spcPct val="100000"/>
              </a:lnSpc>
              <a:spcBef>
                <a:spcPts val="270"/>
              </a:spcBef>
              <a:buChar char="○"/>
              <a:tabLst>
                <a:tab pos="836294" algn="l"/>
                <a:tab pos="836930" algn="l"/>
              </a:tabLst>
            </a:pPr>
            <a:r>
              <a:rPr spc="-10" dirty="0">
                <a:cs typeface="Arial"/>
              </a:rPr>
              <a:t>Confusing</a:t>
            </a:r>
            <a:endParaRPr dirty="0">
              <a:cs typeface="Arial"/>
            </a:endParaRPr>
          </a:p>
        </p:txBody>
      </p:sp>
      <p:sp>
        <p:nvSpPr>
          <p:cNvPr id="5" name="TextBox 4">
            <a:extLst>
              <a:ext uri="{FF2B5EF4-FFF2-40B4-BE49-F238E27FC236}">
                <a16:creationId xmlns:a16="http://schemas.microsoft.com/office/drawing/2014/main" id="{64CD2BF9-20AF-45ED-9847-2D5F8692FC54}"/>
              </a:ext>
            </a:extLst>
          </p:cNvPr>
          <p:cNvSpPr txBox="1"/>
          <p:nvPr/>
        </p:nvSpPr>
        <p:spPr>
          <a:xfrm>
            <a:off x="838200" y="67412"/>
            <a:ext cx="70104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Advantages and Disadvantages </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4800" y="1150335"/>
            <a:ext cx="8169909" cy="2842829"/>
          </a:xfrm>
          <a:prstGeom prst="rect">
            <a:avLst/>
          </a:prstGeom>
        </p:spPr>
        <p:txBody>
          <a:bodyPr vert="horz" wrap="square" lIns="0" tIns="52704" rIns="0" bIns="0" rtlCol="0">
            <a:spAutoFit/>
          </a:bodyPr>
          <a:lstStyle/>
          <a:p>
            <a:pPr marL="379095" indent="-367030">
              <a:lnSpc>
                <a:spcPct val="100000"/>
              </a:lnSpc>
              <a:spcBef>
                <a:spcPts val="414"/>
              </a:spcBef>
              <a:buChar char="●"/>
              <a:tabLst>
                <a:tab pos="379095" algn="l"/>
                <a:tab pos="379730" algn="l"/>
              </a:tabLst>
            </a:pPr>
            <a:r>
              <a:rPr sz="2000" spc="-45" dirty="0">
                <a:cs typeface="Arial"/>
              </a:rPr>
              <a:t>Class-</a:t>
            </a:r>
            <a:r>
              <a:rPr sz="2000" dirty="0">
                <a:cs typeface="Arial"/>
              </a:rPr>
              <a:t>level</a:t>
            </a:r>
            <a:r>
              <a:rPr sz="2000" spc="30" dirty="0">
                <a:cs typeface="Arial"/>
              </a:rPr>
              <a:t> </a:t>
            </a:r>
            <a:r>
              <a:rPr sz="2000" spc="65" dirty="0">
                <a:cs typeface="Arial"/>
              </a:rPr>
              <a:t>companion</a:t>
            </a:r>
            <a:r>
              <a:rPr sz="2000" spc="35" dirty="0">
                <a:cs typeface="Arial"/>
              </a:rPr>
              <a:t> </a:t>
            </a:r>
            <a:r>
              <a:rPr sz="2000" spc="105" dirty="0">
                <a:cs typeface="Arial"/>
              </a:rPr>
              <a:t>to</a:t>
            </a:r>
            <a:r>
              <a:rPr sz="2000" spc="40" dirty="0">
                <a:cs typeface="Arial"/>
              </a:rPr>
              <a:t> </a:t>
            </a:r>
            <a:r>
              <a:rPr sz="2000" dirty="0">
                <a:cs typeface="Arial"/>
              </a:rPr>
              <a:t>Wrap</a:t>
            </a:r>
            <a:r>
              <a:rPr sz="2000" spc="35" dirty="0">
                <a:cs typeface="Arial"/>
              </a:rPr>
              <a:t> </a:t>
            </a:r>
            <a:r>
              <a:rPr sz="2000" spc="75" dirty="0">
                <a:cs typeface="Arial"/>
              </a:rPr>
              <a:t>Method</a:t>
            </a:r>
            <a:endParaRPr sz="2000" dirty="0">
              <a:cs typeface="Arial"/>
            </a:endParaRPr>
          </a:p>
          <a:p>
            <a:pPr marL="379095" indent="-367030">
              <a:lnSpc>
                <a:spcPct val="100000"/>
              </a:lnSpc>
              <a:spcBef>
                <a:spcPts val="315"/>
              </a:spcBef>
              <a:buChar char="●"/>
              <a:tabLst>
                <a:tab pos="379095" algn="l"/>
                <a:tab pos="379730" algn="l"/>
              </a:tabLst>
            </a:pPr>
            <a:r>
              <a:rPr sz="2000" spc="50" dirty="0">
                <a:cs typeface="Arial"/>
              </a:rPr>
              <a:t>If</a:t>
            </a:r>
            <a:r>
              <a:rPr sz="2000" dirty="0">
                <a:cs typeface="Arial"/>
              </a:rPr>
              <a:t> we</a:t>
            </a:r>
            <a:r>
              <a:rPr sz="2000" spc="10" dirty="0">
                <a:cs typeface="Arial"/>
              </a:rPr>
              <a:t> </a:t>
            </a:r>
            <a:r>
              <a:rPr sz="2000" dirty="0">
                <a:cs typeface="Arial"/>
              </a:rPr>
              <a:t>need</a:t>
            </a:r>
            <a:r>
              <a:rPr sz="2000" spc="5" dirty="0">
                <a:cs typeface="Arial"/>
              </a:rPr>
              <a:t> </a:t>
            </a:r>
            <a:r>
              <a:rPr sz="2000" spc="105" dirty="0">
                <a:cs typeface="Arial"/>
              </a:rPr>
              <a:t>to</a:t>
            </a:r>
            <a:r>
              <a:rPr sz="2000" spc="10" dirty="0">
                <a:cs typeface="Arial"/>
              </a:rPr>
              <a:t> </a:t>
            </a:r>
            <a:r>
              <a:rPr sz="2000" spc="60" dirty="0">
                <a:cs typeface="Arial"/>
              </a:rPr>
              <a:t>add</a:t>
            </a:r>
            <a:r>
              <a:rPr sz="2000" dirty="0">
                <a:cs typeface="Arial"/>
              </a:rPr>
              <a:t> </a:t>
            </a:r>
            <a:r>
              <a:rPr sz="2000" spc="50" dirty="0">
                <a:cs typeface="Arial"/>
              </a:rPr>
              <a:t>behavior</a:t>
            </a:r>
            <a:r>
              <a:rPr sz="2000" spc="10" dirty="0">
                <a:cs typeface="Arial"/>
              </a:rPr>
              <a:t> </a:t>
            </a:r>
            <a:r>
              <a:rPr sz="2000" spc="105" dirty="0">
                <a:cs typeface="Arial"/>
              </a:rPr>
              <a:t>to</a:t>
            </a:r>
            <a:r>
              <a:rPr sz="2000" spc="10" dirty="0">
                <a:cs typeface="Arial"/>
              </a:rPr>
              <a:t> </a:t>
            </a:r>
            <a:r>
              <a:rPr sz="2000" dirty="0">
                <a:cs typeface="Arial"/>
              </a:rPr>
              <a:t>a</a:t>
            </a:r>
            <a:r>
              <a:rPr sz="2000" spc="10" dirty="0">
                <a:cs typeface="Arial"/>
              </a:rPr>
              <a:t> </a:t>
            </a:r>
            <a:r>
              <a:rPr sz="2000" dirty="0">
                <a:cs typeface="Arial"/>
              </a:rPr>
              <a:t>system</a:t>
            </a:r>
            <a:r>
              <a:rPr sz="2000" spc="10" dirty="0">
                <a:cs typeface="Arial"/>
              </a:rPr>
              <a:t> </a:t>
            </a:r>
            <a:r>
              <a:rPr sz="2000" dirty="0">
                <a:cs typeface="Arial"/>
              </a:rPr>
              <a:t>we</a:t>
            </a:r>
            <a:r>
              <a:rPr sz="2000" spc="10" dirty="0">
                <a:cs typeface="Arial"/>
              </a:rPr>
              <a:t> </a:t>
            </a:r>
            <a:r>
              <a:rPr sz="2000" dirty="0">
                <a:cs typeface="Arial"/>
              </a:rPr>
              <a:t>can </a:t>
            </a:r>
            <a:r>
              <a:rPr sz="2000" spc="60" dirty="0">
                <a:cs typeface="Arial"/>
              </a:rPr>
              <a:t>add</a:t>
            </a:r>
            <a:r>
              <a:rPr sz="2000" spc="5" dirty="0">
                <a:cs typeface="Arial"/>
              </a:rPr>
              <a:t> </a:t>
            </a:r>
            <a:r>
              <a:rPr sz="2000" spc="90" dirty="0">
                <a:cs typeface="Arial"/>
              </a:rPr>
              <a:t>it</a:t>
            </a:r>
            <a:r>
              <a:rPr sz="2000" spc="10" dirty="0">
                <a:cs typeface="Arial"/>
              </a:rPr>
              <a:t> </a:t>
            </a:r>
            <a:r>
              <a:rPr sz="2000" spc="105" dirty="0">
                <a:cs typeface="Arial"/>
              </a:rPr>
              <a:t>to</a:t>
            </a:r>
            <a:r>
              <a:rPr sz="2000" spc="10" dirty="0">
                <a:cs typeface="Arial"/>
              </a:rPr>
              <a:t> </a:t>
            </a:r>
            <a:r>
              <a:rPr sz="2000" spc="75" dirty="0">
                <a:cs typeface="Arial"/>
              </a:rPr>
              <a:t>another</a:t>
            </a:r>
            <a:r>
              <a:rPr sz="2000" spc="10" dirty="0">
                <a:cs typeface="Arial"/>
              </a:rPr>
              <a:t> </a:t>
            </a:r>
            <a:r>
              <a:rPr sz="2000" spc="-10" dirty="0">
                <a:cs typeface="Arial"/>
              </a:rPr>
              <a:t>class</a:t>
            </a:r>
            <a:endParaRPr sz="2000" dirty="0">
              <a:cs typeface="Arial"/>
            </a:endParaRPr>
          </a:p>
          <a:p>
            <a:pPr marL="379095" marR="5080" indent="-367030">
              <a:lnSpc>
                <a:spcPct val="114599"/>
              </a:lnSpc>
              <a:buChar char="●"/>
              <a:tabLst>
                <a:tab pos="379095" algn="l"/>
                <a:tab pos="379730" algn="l"/>
              </a:tabLst>
            </a:pPr>
            <a:r>
              <a:rPr sz="2000" spc="60" dirty="0">
                <a:cs typeface="Arial"/>
              </a:rPr>
              <a:t>Decorator</a:t>
            </a:r>
            <a:r>
              <a:rPr sz="2000" spc="30" dirty="0">
                <a:cs typeface="Arial"/>
              </a:rPr>
              <a:t> </a:t>
            </a:r>
            <a:r>
              <a:rPr sz="2000" spc="50" dirty="0">
                <a:cs typeface="Arial"/>
              </a:rPr>
              <a:t>Pattern</a:t>
            </a:r>
            <a:r>
              <a:rPr sz="2000" spc="30" dirty="0">
                <a:cs typeface="Arial"/>
              </a:rPr>
              <a:t> </a:t>
            </a:r>
            <a:r>
              <a:rPr sz="2000" dirty="0">
                <a:cs typeface="Arial"/>
              </a:rPr>
              <a:t>-</a:t>
            </a:r>
            <a:r>
              <a:rPr sz="2000" spc="30" dirty="0">
                <a:cs typeface="Arial"/>
              </a:rPr>
              <a:t>  </a:t>
            </a:r>
            <a:r>
              <a:rPr sz="2000" dirty="0">
                <a:cs typeface="Arial"/>
              </a:rPr>
              <a:t>allows</a:t>
            </a:r>
            <a:r>
              <a:rPr sz="2000" spc="35" dirty="0">
                <a:cs typeface="Arial"/>
              </a:rPr>
              <a:t> </a:t>
            </a:r>
            <a:r>
              <a:rPr sz="2000" spc="55" dirty="0">
                <a:cs typeface="Arial"/>
              </a:rPr>
              <a:t>you</a:t>
            </a:r>
            <a:r>
              <a:rPr sz="2000" spc="30" dirty="0">
                <a:cs typeface="Arial"/>
              </a:rPr>
              <a:t> </a:t>
            </a:r>
            <a:r>
              <a:rPr sz="2000" spc="105" dirty="0">
                <a:cs typeface="Arial"/>
              </a:rPr>
              <a:t>to</a:t>
            </a:r>
            <a:r>
              <a:rPr sz="2000" spc="30" dirty="0">
                <a:cs typeface="Arial"/>
              </a:rPr>
              <a:t> </a:t>
            </a:r>
            <a:r>
              <a:rPr sz="2000" spc="75" dirty="0">
                <a:cs typeface="Arial"/>
              </a:rPr>
              <a:t>build</a:t>
            </a:r>
            <a:r>
              <a:rPr sz="2000" spc="30" dirty="0">
                <a:cs typeface="Arial"/>
              </a:rPr>
              <a:t> </a:t>
            </a:r>
            <a:r>
              <a:rPr sz="2000" spc="50" dirty="0">
                <a:cs typeface="Arial"/>
              </a:rPr>
              <a:t>complex</a:t>
            </a:r>
            <a:r>
              <a:rPr sz="2000" spc="25" dirty="0">
                <a:cs typeface="Arial"/>
              </a:rPr>
              <a:t> </a:t>
            </a:r>
            <a:r>
              <a:rPr sz="2000" dirty="0">
                <a:cs typeface="Arial"/>
              </a:rPr>
              <a:t>behaviors</a:t>
            </a:r>
            <a:r>
              <a:rPr sz="2000" spc="35" dirty="0">
                <a:cs typeface="Arial"/>
              </a:rPr>
              <a:t> </a:t>
            </a:r>
            <a:r>
              <a:rPr sz="2000" dirty="0">
                <a:cs typeface="Arial"/>
              </a:rPr>
              <a:t>by</a:t>
            </a:r>
            <a:r>
              <a:rPr sz="2000" spc="25" dirty="0">
                <a:cs typeface="Arial"/>
              </a:rPr>
              <a:t> </a:t>
            </a:r>
            <a:r>
              <a:rPr sz="2000" spc="40" dirty="0">
                <a:cs typeface="Arial"/>
              </a:rPr>
              <a:t>composing </a:t>
            </a:r>
            <a:r>
              <a:rPr sz="2000" dirty="0">
                <a:cs typeface="Arial"/>
              </a:rPr>
              <a:t>objects</a:t>
            </a:r>
            <a:r>
              <a:rPr sz="2000" spc="85" dirty="0">
                <a:cs typeface="Arial"/>
              </a:rPr>
              <a:t> </a:t>
            </a:r>
            <a:r>
              <a:rPr sz="2000" spc="65" dirty="0">
                <a:cs typeface="Arial"/>
              </a:rPr>
              <a:t>at</a:t>
            </a:r>
            <a:r>
              <a:rPr sz="2000" spc="85" dirty="0">
                <a:cs typeface="Arial"/>
              </a:rPr>
              <a:t> </a:t>
            </a:r>
            <a:r>
              <a:rPr sz="2000" spc="80" dirty="0">
                <a:cs typeface="Arial"/>
              </a:rPr>
              <a:t>runtime</a:t>
            </a:r>
            <a:endParaRPr sz="2000" dirty="0">
              <a:cs typeface="Arial"/>
            </a:endParaRPr>
          </a:p>
          <a:p>
            <a:pPr marL="836294" lvl="1" indent="-336550">
              <a:lnSpc>
                <a:spcPct val="100000"/>
              </a:lnSpc>
              <a:spcBef>
                <a:spcPts val="330"/>
              </a:spcBef>
              <a:buChar char="○"/>
              <a:tabLst>
                <a:tab pos="836294" algn="l"/>
                <a:tab pos="836930" algn="l"/>
              </a:tabLst>
            </a:pPr>
            <a:r>
              <a:rPr sz="1600" dirty="0">
                <a:cs typeface="Arial"/>
              </a:rPr>
              <a:t>Create</a:t>
            </a:r>
            <a:r>
              <a:rPr sz="1600" spc="10" dirty="0">
                <a:cs typeface="Arial"/>
              </a:rPr>
              <a:t> </a:t>
            </a:r>
            <a:r>
              <a:rPr sz="1600" dirty="0">
                <a:cs typeface="Arial"/>
              </a:rPr>
              <a:t>objects</a:t>
            </a:r>
            <a:r>
              <a:rPr sz="1600" spc="15" dirty="0">
                <a:cs typeface="Arial"/>
              </a:rPr>
              <a:t> </a:t>
            </a:r>
            <a:r>
              <a:rPr sz="1600" spc="70" dirty="0">
                <a:cs typeface="Arial"/>
              </a:rPr>
              <a:t>of</a:t>
            </a:r>
            <a:r>
              <a:rPr sz="1600" spc="15" dirty="0">
                <a:cs typeface="Arial"/>
              </a:rPr>
              <a:t> </a:t>
            </a:r>
            <a:r>
              <a:rPr sz="1600" dirty="0">
                <a:cs typeface="Arial"/>
              </a:rPr>
              <a:t>a</a:t>
            </a:r>
            <a:r>
              <a:rPr sz="1600" spc="15" dirty="0">
                <a:cs typeface="Arial"/>
              </a:rPr>
              <a:t> </a:t>
            </a:r>
            <a:r>
              <a:rPr sz="1600" spc="-10" dirty="0">
                <a:cs typeface="Arial"/>
              </a:rPr>
              <a:t>class</a:t>
            </a:r>
            <a:r>
              <a:rPr sz="1600" spc="15" dirty="0">
                <a:cs typeface="Arial"/>
              </a:rPr>
              <a:t> </a:t>
            </a:r>
            <a:r>
              <a:rPr sz="1600" spc="65" dirty="0">
                <a:cs typeface="Arial"/>
              </a:rPr>
              <a:t>that</a:t>
            </a:r>
            <a:r>
              <a:rPr sz="1600" spc="10" dirty="0">
                <a:cs typeface="Arial"/>
              </a:rPr>
              <a:t> </a:t>
            </a:r>
            <a:r>
              <a:rPr sz="1600" dirty="0">
                <a:cs typeface="Arial"/>
              </a:rPr>
              <a:t>wraps</a:t>
            </a:r>
            <a:r>
              <a:rPr sz="1600" spc="15" dirty="0">
                <a:cs typeface="Arial"/>
              </a:rPr>
              <a:t> </a:t>
            </a:r>
            <a:r>
              <a:rPr sz="1600" spc="60" dirty="0">
                <a:cs typeface="Arial"/>
              </a:rPr>
              <a:t>around</a:t>
            </a:r>
            <a:r>
              <a:rPr sz="1600" spc="15" dirty="0">
                <a:cs typeface="Arial"/>
              </a:rPr>
              <a:t> </a:t>
            </a:r>
            <a:r>
              <a:rPr sz="1600" spc="55" dirty="0">
                <a:cs typeface="Arial"/>
              </a:rPr>
              <a:t>another</a:t>
            </a:r>
            <a:r>
              <a:rPr sz="1600" spc="15" dirty="0">
                <a:cs typeface="Arial"/>
              </a:rPr>
              <a:t> </a:t>
            </a:r>
            <a:r>
              <a:rPr sz="1600" spc="-10" dirty="0">
                <a:cs typeface="Arial"/>
              </a:rPr>
              <a:t>class</a:t>
            </a:r>
            <a:r>
              <a:rPr sz="1600" spc="15" dirty="0">
                <a:cs typeface="Arial"/>
              </a:rPr>
              <a:t> </a:t>
            </a:r>
            <a:r>
              <a:rPr sz="1600" dirty="0">
                <a:cs typeface="Arial"/>
              </a:rPr>
              <a:t>and</a:t>
            </a:r>
            <a:r>
              <a:rPr sz="1600" spc="15" dirty="0">
                <a:cs typeface="Arial"/>
              </a:rPr>
              <a:t> </a:t>
            </a:r>
            <a:r>
              <a:rPr sz="1600" dirty="0">
                <a:cs typeface="Arial"/>
              </a:rPr>
              <a:t>pass</a:t>
            </a:r>
            <a:r>
              <a:rPr sz="1600" spc="10" dirty="0">
                <a:cs typeface="Arial"/>
              </a:rPr>
              <a:t> </a:t>
            </a:r>
            <a:r>
              <a:rPr sz="1600" spc="75" dirty="0">
                <a:cs typeface="Arial"/>
              </a:rPr>
              <a:t>them</a:t>
            </a:r>
            <a:r>
              <a:rPr sz="1600" spc="15" dirty="0">
                <a:cs typeface="Arial"/>
              </a:rPr>
              <a:t> </a:t>
            </a:r>
            <a:r>
              <a:rPr sz="1600" spc="50" dirty="0">
                <a:cs typeface="Arial"/>
              </a:rPr>
              <a:t>around</a:t>
            </a:r>
            <a:endParaRPr sz="1600" dirty="0">
              <a:cs typeface="Arial"/>
            </a:endParaRPr>
          </a:p>
          <a:p>
            <a:pPr marL="836294" lvl="1" indent="-336550">
              <a:lnSpc>
                <a:spcPct val="100000"/>
              </a:lnSpc>
              <a:spcBef>
                <a:spcPts val="270"/>
              </a:spcBef>
              <a:buChar char="○"/>
              <a:tabLst>
                <a:tab pos="836294" algn="l"/>
                <a:tab pos="836930" algn="l"/>
              </a:tabLst>
            </a:pPr>
            <a:r>
              <a:rPr sz="1600" dirty="0">
                <a:cs typeface="Arial"/>
              </a:rPr>
              <a:t>Create</a:t>
            </a:r>
            <a:r>
              <a:rPr sz="1600" spc="45" dirty="0">
                <a:cs typeface="Arial"/>
              </a:rPr>
              <a:t> </a:t>
            </a:r>
            <a:r>
              <a:rPr sz="1600" dirty="0">
                <a:cs typeface="Arial"/>
              </a:rPr>
              <a:t>an</a:t>
            </a:r>
            <a:r>
              <a:rPr sz="1600" spc="50" dirty="0">
                <a:cs typeface="Arial"/>
              </a:rPr>
              <a:t> </a:t>
            </a:r>
            <a:r>
              <a:rPr sz="1600" dirty="0">
                <a:cs typeface="Arial"/>
              </a:rPr>
              <a:t>abstract</a:t>
            </a:r>
            <a:r>
              <a:rPr sz="1600" spc="50" dirty="0">
                <a:cs typeface="Arial"/>
              </a:rPr>
              <a:t> </a:t>
            </a:r>
            <a:r>
              <a:rPr sz="1600" spc="-10" dirty="0">
                <a:cs typeface="Arial"/>
              </a:rPr>
              <a:t>class</a:t>
            </a:r>
            <a:r>
              <a:rPr sz="1600" spc="50" dirty="0">
                <a:cs typeface="Arial"/>
              </a:rPr>
              <a:t> </a:t>
            </a:r>
            <a:r>
              <a:rPr sz="1600" spc="65" dirty="0">
                <a:cs typeface="Arial"/>
              </a:rPr>
              <a:t>that</a:t>
            </a:r>
            <a:r>
              <a:rPr sz="1600" spc="50" dirty="0">
                <a:cs typeface="Arial"/>
              </a:rPr>
              <a:t> </a:t>
            </a:r>
            <a:r>
              <a:rPr sz="1600" dirty="0">
                <a:cs typeface="Arial"/>
              </a:rPr>
              <a:t>defines</a:t>
            </a:r>
            <a:r>
              <a:rPr sz="1600" spc="50" dirty="0">
                <a:cs typeface="Arial"/>
              </a:rPr>
              <a:t> </a:t>
            </a:r>
            <a:r>
              <a:rPr sz="1600" spc="55" dirty="0">
                <a:cs typeface="Arial"/>
              </a:rPr>
              <a:t>the</a:t>
            </a:r>
            <a:r>
              <a:rPr sz="1600" spc="50" dirty="0">
                <a:cs typeface="Arial"/>
              </a:rPr>
              <a:t> </a:t>
            </a:r>
            <a:r>
              <a:rPr sz="1600" dirty="0">
                <a:cs typeface="Arial"/>
              </a:rPr>
              <a:t>set</a:t>
            </a:r>
            <a:r>
              <a:rPr sz="1600" spc="50" dirty="0">
                <a:cs typeface="Arial"/>
              </a:rPr>
              <a:t> </a:t>
            </a:r>
            <a:r>
              <a:rPr sz="1600" spc="70" dirty="0">
                <a:cs typeface="Arial"/>
              </a:rPr>
              <a:t>of</a:t>
            </a:r>
            <a:r>
              <a:rPr sz="1600" spc="50" dirty="0">
                <a:cs typeface="Arial"/>
              </a:rPr>
              <a:t> </a:t>
            </a:r>
            <a:r>
              <a:rPr sz="1600" spc="45" dirty="0">
                <a:cs typeface="Arial"/>
              </a:rPr>
              <a:t>operations</a:t>
            </a:r>
            <a:r>
              <a:rPr sz="1600" spc="50" dirty="0">
                <a:cs typeface="Arial"/>
              </a:rPr>
              <a:t> </a:t>
            </a:r>
            <a:r>
              <a:rPr sz="1600" dirty="0">
                <a:cs typeface="Arial"/>
              </a:rPr>
              <a:t>you</a:t>
            </a:r>
            <a:r>
              <a:rPr sz="1600" spc="50" dirty="0">
                <a:cs typeface="Arial"/>
              </a:rPr>
              <a:t> </a:t>
            </a:r>
            <a:r>
              <a:rPr sz="1600" dirty="0">
                <a:cs typeface="Arial"/>
              </a:rPr>
              <a:t>need</a:t>
            </a:r>
            <a:r>
              <a:rPr sz="1600" spc="50" dirty="0">
                <a:cs typeface="Arial"/>
              </a:rPr>
              <a:t> </a:t>
            </a:r>
            <a:r>
              <a:rPr sz="1600" spc="80" dirty="0">
                <a:cs typeface="Arial"/>
              </a:rPr>
              <a:t>to</a:t>
            </a:r>
            <a:r>
              <a:rPr sz="1600" spc="50" dirty="0">
                <a:cs typeface="Arial"/>
              </a:rPr>
              <a:t> support</a:t>
            </a:r>
            <a:endParaRPr sz="1600" dirty="0">
              <a:cs typeface="Arial"/>
            </a:endParaRPr>
          </a:p>
          <a:p>
            <a:pPr marL="836294" marR="320675" lvl="1" indent="-336550">
              <a:lnSpc>
                <a:spcPct val="116100"/>
              </a:lnSpc>
              <a:buChar char="○"/>
              <a:tabLst>
                <a:tab pos="836294" algn="l"/>
                <a:tab pos="836930" algn="l"/>
              </a:tabLst>
            </a:pPr>
            <a:r>
              <a:rPr sz="1600" dirty="0">
                <a:cs typeface="Arial"/>
              </a:rPr>
              <a:t>Create</a:t>
            </a:r>
            <a:r>
              <a:rPr sz="1600" spc="60" dirty="0">
                <a:cs typeface="Arial"/>
              </a:rPr>
              <a:t> </a:t>
            </a:r>
            <a:r>
              <a:rPr sz="1600" dirty="0">
                <a:cs typeface="Arial"/>
              </a:rPr>
              <a:t>a</a:t>
            </a:r>
            <a:r>
              <a:rPr sz="1600" spc="60" dirty="0">
                <a:cs typeface="Arial"/>
              </a:rPr>
              <a:t> </a:t>
            </a:r>
            <a:r>
              <a:rPr sz="1600" dirty="0">
                <a:cs typeface="Arial"/>
              </a:rPr>
              <a:t>subclass</a:t>
            </a:r>
            <a:r>
              <a:rPr sz="1600" spc="60" dirty="0">
                <a:cs typeface="Arial"/>
              </a:rPr>
              <a:t> </a:t>
            </a:r>
            <a:r>
              <a:rPr sz="1600" spc="65" dirty="0">
                <a:cs typeface="Arial"/>
              </a:rPr>
              <a:t>that</a:t>
            </a:r>
            <a:r>
              <a:rPr sz="1600" spc="60" dirty="0">
                <a:cs typeface="Arial"/>
              </a:rPr>
              <a:t> </a:t>
            </a:r>
            <a:r>
              <a:rPr sz="1600" dirty="0">
                <a:cs typeface="Arial"/>
              </a:rPr>
              <a:t>inherits</a:t>
            </a:r>
            <a:r>
              <a:rPr sz="1600" spc="65" dirty="0">
                <a:cs typeface="Arial"/>
              </a:rPr>
              <a:t> </a:t>
            </a:r>
            <a:r>
              <a:rPr sz="1600" spc="90" dirty="0">
                <a:cs typeface="Arial"/>
              </a:rPr>
              <a:t>from</a:t>
            </a:r>
            <a:r>
              <a:rPr sz="1600" spc="60" dirty="0">
                <a:cs typeface="Arial"/>
              </a:rPr>
              <a:t> </a:t>
            </a:r>
            <a:r>
              <a:rPr sz="1600" spc="55" dirty="0">
                <a:cs typeface="Arial"/>
              </a:rPr>
              <a:t>the</a:t>
            </a:r>
            <a:r>
              <a:rPr sz="1600" spc="60" dirty="0">
                <a:cs typeface="Arial"/>
              </a:rPr>
              <a:t> </a:t>
            </a:r>
            <a:r>
              <a:rPr sz="1600" dirty="0">
                <a:cs typeface="Arial"/>
              </a:rPr>
              <a:t>abstrat</a:t>
            </a:r>
            <a:r>
              <a:rPr sz="1600" spc="60" dirty="0">
                <a:cs typeface="Arial"/>
              </a:rPr>
              <a:t> </a:t>
            </a:r>
            <a:r>
              <a:rPr sz="1600" spc="-10" dirty="0">
                <a:cs typeface="Arial"/>
              </a:rPr>
              <a:t>class</a:t>
            </a:r>
            <a:r>
              <a:rPr sz="1600" spc="60" dirty="0">
                <a:cs typeface="Arial"/>
              </a:rPr>
              <a:t> </a:t>
            </a:r>
            <a:r>
              <a:rPr sz="1600" dirty="0">
                <a:cs typeface="Arial"/>
              </a:rPr>
              <a:t>and</a:t>
            </a:r>
            <a:r>
              <a:rPr sz="1600" spc="65" dirty="0">
                <a:cs typeface="Arial"/>
              </a:rPr>
              <a:t> </a:t>
            </a:r>
            <a:r>
              <a:rPr sz="1600" dirty="0">
                <a:cs typeface="Arial"/>
              </a:rPr>
              <a:t>accepts</a:t>
            </a:r>
            <a:r>
              <a:rPr sz="1600" spc="60" dirty="0">
                <a:cs typeface="Arial"/>
              </a:rPr>
              <a:t> </a:t>
            </a:r>
            <a:r>
              <a:rPr sz="1600" dirty="0">
                <a:cs typeface="Arial"/>
              </a:rPr>
              <a:t>adn</a:t>
            </a:r>
            <a:r>
              <a:rPr sz="1600" spc="60" dirty="0">
                <a:cs typeface="Arial"/>
              </a:rPr>
              <a:t> </a:t>
            </a:r>
            <a:r>
              <a:rPr sz="1600" dirty="0">
                <a:cs typeface="Arial"/>
              </a:rPr>
              <a:t>instance</a:t>
            </a:r>
            <a:r>
              <a:rPr sz="1600" spc="60" dirty="0">
                <a:cs typeface="Arial"/>
              </a:rPr>
              <a:t> </a:t>
            </a:r>
            <a:r>
              <a:rPr sz="1600" spc="70" dirty="0">
                <a:cs typeface="Arial"/>
              </a:rPr>
              <a:t>of</a:t>
            </a:r>
            <a:r>
              <a:rPr sz="1600" spc="65" dirty="0">
                <a:cs typeface="Arial"/>
              </a:rPr>
              <a:t> </a:t>
            </a:r>
            <a:r>
              <a:rPr sz="1600" spc="30" dirty="0">
                <a:cs typeface="Arial"/>
              </a:rPr>
              <a:t>the </a:t>
            </a:r>
            <a:r>
              <a:rPr sz="1600" spc="-10" dirty="0">
                <a:cs typeface="Arial"/>
              </a:rPr>
              <a:t>class</a:t>
            </a:r>
            <a:r>
              <a:rPr sz="1600" spc="75" dirty="0">
                <a:cs typeface="Arial"/>
              </a:rPr>
              <a:t> </a:t>
            </a:r>
            <a:r>
              <a:rPr sz="1600" spc="55" dirty="0">
                <a:cs typeface="Arial"/>
              </a:rPr>
              <a:t>in</a:t>
            </a:r>
            <a:r>
              <a:rPr sz="1600" spc="70" dirty="0">
                <a:cs typeface="Arial"/>
              </a:rPr>
              <a:t> </a:t>
            </a:r>
            <a:r>
              <a:rPr sz="1600" dirty="0">
                <a:cs typeface="Arial"/>
              </a:rPr>
              <a:t>its</a:t>
            </a:r>
            <a:r>
              <a:rPr sz="1600" spc="75" dirty="0">
                <a:cs typeface="Arial"/>
              </a:rPr>
              <a:t> </a:t>
            </a:r>
            <a:r>
              <a:rPr sz="1600" dirty="0">
                <a:cs typeface="Arial"/>
              </a:rPr>
              <a:t>constructor</a:t>
            </a:r>
            <a:r>
              <a:rPr sz="1600" spc="75" dirty="0">
                <a:cs typeface="Arial"/>
              </a:rPr>
              <a:t> </a:t>
            </a:r>
            <a:r>
              <a:rPr sz="1600" dirty="0">
                <a:cs typeface="Arial"/>
              </a:rPr>
              <a:t>and</a:t>
            </a:r>
            <a:r>
              <a:rPr sz="1600" spc="75" dirty="0">
                <a:cs typeface="Arial"/>
              </a:rPr>
              <a:t> </a:t>
            </a:r>
            <a:r>
              <a:rPr sz="1600" dirty="0">
                <a:cs typeface="Arial"/>
              </a:rPr>
              <a:t>provides</a:t>
            </a:r>
            <a:r>
              <a:rPr sz="1600" spc="75" dirty="0">
                <a:cs typeface="Arial"/>
              </a:rPr>
              <a:t> </a:t>
            </a:r>
            <a:r>
              <a:rPr sz="1600" dirty="0">
                <a:cs typeface="Arial"/>
              </a:rPr>
              <a:t>a</a:t>
            </a:r>
            <a:r>
              <a:rPr sz="1600" spc="75" dirty="0">
                <a:cs typeface="Arial"/>
              </a:rPr>
              <a:t> </a:t>
            </a:r>
            <a:r>
              <a:rPr sz="1600" spc="50" dirty="0">
                <a:cs typeface="Arial"/>
              </a:rPr>
              <a:t>body</a:t>
            </a:r>
            <a:r>
              <a:rPr sz="1600" spc="75" dirty="0">
                <a:cs typeface="Arial"/>
              </a:rPr>
              <a:t> for </a:t>
            </a:r>
            <a:r>
              <a:rPr sz="1600" dirty="0">
                <a:cs typeface="Arial"/>
              </a:rPr>
              <a:t>each</a:t>
            </a:r>
            <a:r>
              <a:rPr sz="1600" spc="75" dirty="0">
                <a:cs typeface="Arial"/>
              </a:rPr>
              <a:t> </a:t>
            </a:r>
            <a:r>
              <a:rPr sz="1600" spc="60" dirty="0">
                <a:cs typeface="Arial"/>
              </a:rPr>
              <a:t>method</a:t>
            </a:r>
            <a:endParaRPr sz="1600" dirty="0">
              <a:cs typeface="Arial"/>
            </a:endParaRPr>
          </a:p>
        </p:txBody>
      </p:sp>
      <p:sp>
        <p:nvSpPr>
          <p:cNvPr id="5" name="TextBox 4">
            <a:extLst>
              <a:ext uri="{FF2B5EF4-FFF2-40B4-BE49-F238E27FC236}">
                <a16:creationId xmlns:a16="http://schemas.microsoft.com/office/drawing/2014/main" id="{52BC0E6C-17E8-48A4-AC51-3FF7CB7A2C5C}"/>
              </a:ext>
            </a:extLst>
          </p:cNvPr>
          <p:cNvSpPr txBox="1"/>
          <p:nvPr/>
        </p:nvSpPr>
        <p:spPr>
          <a:xfrm>
            <a:off x="762000" y="1333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Wrap Class</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4800" y="971550"/>
            <a:ext cx="8288655" cy="3414395"/>
          </a:xfrm>
          <a:prstGeom prst="rect">
            <a:avLst/>
          </a:prstGeom>
        </p:spPr>
        <p:txBody>
          <a:bodyPr vert="horz" wrap="square" lIns="0" tIns="12700" rIns="0" bIns="0" rtlCol="0">
            <a:spAutoFit/>
          </a:bodyPr>
          <a:lstStyle/>
          <a:p>
            <a:pPr marL="262890" indent="-250825">
              <a:lnSpc>
                <a:spcPct val="100000"/>
              </a:lnSpc>
              <a:spcBef>
                <a:spcPts val="100"/>
              </a:spcBef>
              <a:buAutoNum type="arabicPeriod"/>
              <a:tabLst>
                <a:tab pos="263525" algn="l"/>
              </a:tabLst>
            </a:pPr>
            <a:r>
              <a:rPr sz="1800" spc="55" dirty="0">
                <a:cs typeface="Arial"/>
              </a:rPr>
              <a:t>Identify</a:t>
            </a:r>
            <a:r>
              <a:rPr sz="1800" spc="5" dirty="0">
                <a:cs typeface="Arial"/>
              </a:rPr>
              <a:t> </a:t>
            </a:r>
            <a:r>
              <a:rPr sz="1800" dirty="0">
                <a:cs typeface="Arial"/>
              </a:rPr>
              <a:t>a</a:t>
            </a:r>
            <a:r>
              <a:rPr sz="1800" spc="10" dirty="0">
                <a:cs typeface="Arial"/>
              </a:rPr>
              <a:t> </a:t>
            </a:r>
            <a:r>
              <a:rPr sz="1800" spc="90" dirty="0">
                <a:cs typeface="Arial"/>
              </a:rPr>
              <a:t>method</a:t>
            </a:r>
            <a:r>
              <a:rPr sz="1800" spc="10" dirty="0">
                <a:cs typeface="Arial"/>
              </a:rPr>
              <a:t> </a:t>
            </a:r>
            <a:r>
              <a:rPr sz="1800" spc="55" dirty="0">
                <a:cs typeface="Arial"/>
              </a:rPr>
              <a:t>where</a:t>
            </a:r>
            <a:r>
              <a:rPr sz="1800" spc="10" dirty="0">
                <a:cs typeface="Arial"/>
              </a:rPr>
              <a:t> </a:t>
            </a:r>
            <a:r>
              <a:rPr sz="1800" spc="55" dirty="0">
                <a:cs typeface="Arial"/>
              </a:rPr>
              <a:t>you</a:t>
            </a:r>
            <a:r>
              <a:rPr sz="1800" spc="5" dirty="0">
                <a:cs typeface="Arial"/>
              </a:rPr>
              <a:t> </a:t>
            </a:r>
            <a:r>
              <a:rPr sz="1800" dirty="0">
                <a:cs typeface="Arial"/>
              </a:rPr>
              <a:t>need</a:t>
            </a:r>
            <a:r>
              <a:rPr sz="1800" spc="10" dirty="0">
                <a:cs typeface="Arial"/>
              </a:rPr>
              <a:t> </a:t>
            </a:r>
            <a:r>
              <a:rPr sz="1800" spc="105" dirty="0">
                <a:cs typeface="Arial"/>
              </a:rPr>
              <a:t>to</a:t>
            </a:r>
            <a:r>
              <a:rPr sz="1800" spc="10" dirty="0">
                <a:cs typeface="Arial"/>
              </a:rPr>
              <a:t> </a:t>
            </a:r>
            <a:r>
              <a:rPr sz="1800" dirty="0">
                <a:cs typeface="Arial"/>
              </a:rPr>
              <a:t>make</a:t>
            </a:r>
            <a:r>
              <a:rPr sz="1800" spc="15" dirty="0">
                <a:cs typeface="Arial"/>
              </a:rPr>
              <a:t> </a:t>
            </a:r>
            <a:r>
              <a:rPr sz="1800" dirty="0">
                <a:cs typeface="Arial"/>
              </a:rPr>
              <a:t>a</a:t>
            </a:r>
            <a:r>
              <a:rPr sz="1800" spc="10" dirty="0">
                <a:cs typeface="Arial"/>
              </a:rPr>
              <a:t> </a:t>
            </a:r>
            <a:r>
              <a:rPr sz="1800" spc="-10" dirty="0">
                <a:cs typeface="Arial"/>
              </a:rPr>
              <a:t>change.</a:t>
            </a:r>
            <a:endParaRPr sz="1800" dirty="0">
              <a:cs typeface="Arial"/>
            </a:endParaRPr>
          </a:p>
          <a:p>
            <a:pPr marL="12700" marR="128905">
              <a:lnSpc>
                <a:spcPct val="114599"/>
              </a:lnSpc>
              <a:spcBef>
                <a:spcPts val="1575"/>
              </a:spcBef>
              <a:buAutoNum type="arabicPeriod"/>
              <a:tabLst>
                <a:tab pos="263525" algn="l"/>
              </a:tabLst>
            </a:pPr>
            <a:r>
              <a:rPr lang="en-US" sz="1800" spc="50" dirty="0">
                <a:cs typeface="Arial"/>
              </a:rPr>
              <a:t> </a:t>
            </a:r>
            <a:r>
              <a:rPr sz="1800" spc="50" dirty="0">
                <a:cs typeface="Arial"/>
              </a:rPr>
              <a:t>If</a:t>
            </a:r>
            <a:r>
              <a:rPr sz="1800" dirty="0">
                <a:cs typeface="Arial"/>
              </a:rPr>
              <a:t> </a:t>
            </a:r>
            <a:r>
              <a:rPr sz="1800" spc="75" dirty="0">
                <a:cs typeface="Arial"/>
              </a:rPr>
              <a:t>the</a:t>
            </a:r>
            <a:r>
              <a:rPr sz="1800" spc="10" dirty="0">
                <a:cs typeface="Arial"/>
              </a:rPr>
              <a:t> </a:t>
            </a:r>
            <a:r>
              <a:rPr sz="1800" dirty="0">
                <a:cs typeface="Arial"/>
              </a:rPr>
              <a:t>change</a:t>
            </a:r>
            <a:r>
              <a:rPr sz="1800" spc="10" dirty="0">
                <a:cs typeface="Arial"/>
              </a:rPr>
              <a:t> </a:t>
            </a:r>
            <a:r>
              <a:rPr sz="1800" dirty="0">
                <a:cs typeface="Arial"/>
              </a:rPr>
              <a:t>can</a:t>
            </a:r>
            <a:r>
              <a:rPr sz="1800" spc="5" dirty="0">
                <a:cs typeface="Arial"/>
              </a:rPr>
              <a:t> </a:t>
            </a:r>
            <a:r>
              <a:rPr sz="1800" dirty="0">
                <a:cs typeface="Arial"/>
              </a:rPr>
              <a:t>be</a:t>
            </a:r>
            <a:r>
              <a:rPr sz="1800" spc="5" dirty="0">
                <a:cs typeface="Arial"/>
              </a:rPr>
              <a:t> </a:t>
            </a:r>
            <a:r>
              <a:rPr sz="1800" spc="80" dirty="0">
                <a:cs typeface="Arial"/>
              </a:rPr>
              <a:t>formulated</a:t>
            </a:r>
            <a:r>
              <a:rPr sz="1800" spc="5" dirty="0">
                <a:cs typeface="Arial"/>
              </a:rPr>
              <a:t> </a:t>
            </a:r>
            <a:r>
              <a:rPr sz="1800" dirty="0">
                <a:cs typeface="Arial"/>
              </a:rPr>
              <a:t>as</a:t>
            </a:r>
            <a:r>
              <a:rPr sz="1800" spc="10" dirty="0">
                <a:cs typeface="Arial"/>
              </a:rPr>
              <a:t> </a:t>
            </a:r>
            <a:r>
              <a:rPr sz="1800" dirty="0">
                <a:cs typeface="Arial"/>
              </a:rPr>
              <a:t>a</a:t>
            </a:r>
            <a:r>
              <a:rPr sz="1800" spc="10" dirty="0">
                <a:cs typeface="Arial"/>
              </a:rPr>
              <a:t> </a:t>
            </a:r>
            <a:r>
              <a:rPr sz="1800" dirty="0">
                <a:cs typeface="Arial"/>
              </a:rPr>
              <a:t>single</a:t>
            </a:r>
            <a:r>
              <a:rPr sz="1800" spc="10" dirty="0">
                <a:cs typeface="Arial"/>
              </a:rPr>
              <a:t> </a:t>
            </a:r>
            <a:r>
              <a:rPr sz="1800" dirty="0">
                <a:cs typeface="Arial"/>
              </a:rPr>
              <a:t>sequence</a:t>
            </a:r>
            <a:r>
              <a:rPr sz="1800" spc="5" dirty="0">
                <a:cs typeface="Arial"/>
              </a:rPr>
              <a:t> </a:t>
            </a:r>
            <a:r>
              <a:rPr sz="1800" spc="90" dirty="0">
                <a:cs typeface="Arial"/>
              </a:rPr>
              <a:t>of</a:t>
            </a:r>
            <a:r>
              <a:rPr sz="1800" spc="5" dirty="0">
                <a:cs typeface="Arial"/>
              </a:rPr>
              <a:t> </a:t>
            </a:r>
            <a:r>
              <a:rPr sz="1800" spc="50" dirty="0">
                <a:cs typeface="Arial"/>
              </a:rPr>
              <a:t>statements</a:t>
            </a:r>
            <a:r>
              <a:rPr sz="1800" spc="10" dirty="0">
                <a:cs typeface="Arial"/>
              </a:rPr>
              <a:t> </a:t>
            </a:r>
            <a:r>
              <a:rPr sz="1800" spc="70" dirty="0">
                <a:cs typeface="Arial"/>
              </a:rPr>
              <a:t>in</a:t>
            </a:r>
            <a:r>
              <a:rPr sz="1800" spc="5" dirty="0">
                <a:cs typeface="Arial"/>
              </a:rPr>
              <a:t> </a:t>
            </a:r>
            <a:r>
              <a:rPr sz="1800" spc="30" dirty="0">
                <a:cs typeface="Arial"/>
              </a:rPr>
              <a:t>one </a:t>
            </a:r>
            <a:r>
              <a:rPr sz="1800" dirty="0">
                <a:cs typeface="Arial"/>
              </a:rPr>
              <a:t>place,</a:t>
            </a:r>
            <a:r>
              <a:rPr sz="1800" spc="-5" dirty="0">
                <a:cs typeface="Arial"/>
              </a:rPr>
              <a:t> </a:t>
            </a:r>
            <a:r>
              <a:rPr sz="1800" dirty="0">
                <a:cs typeface="Arial"/>
              </a:rPr>
              <a:t>create</a:t>
            </a:r>
            <a:r>
              <a:rPr sz="1800" spc="-5" dirty="0">
                <a:cs typeface="Arial"/>
              </a:rPr>
              <a:t> </a:t>
            </a:r>
            <a:r>
              <a:rPr sz="1800" dirty="0">
                <a:cs typeface="Arial"/>
              </a:rPr>
              <a:t>a</a:t>
            </a:r>
            <a:r>
              <a:rPr sz="1800" spc="-5" dirty="0">
                <a:cs typeface="Arial"/>
              </a:rPr>
              <a:t> </a:t>
            </a:r>
            <a:r>
              <a:rPr sz="1800" spc="-10" dirty="0">
                <a:cs typeface="Arial"/>
              </a:rPr>
              <a:t>class</a:t>
            </a:r>
            <a:r>
              <a:rPr sz="1800" spc="-5" dirty="0">
                <a:cs typeface="Arial"/>
              </a:rPr>
              <a:t> </a:t>
            </a:r>
            <a:r>
              <a:rPr sz="1800" spc="90" dirty="0">
                <a:cs typeface="Arial"/>
              </a:rPr>
              <a:t>that</a:t>
            </a:r>
            <a:r>
              <a:rPr sz="1800" spc="-5" dirty="0">
                <a:cs typeface="Arial"/>
              </a:rPr>
              <a:t> </a:t>
            </a:r>
            <a:r>
              <a:rPr sz="1800" dirty="0">
                <a:cs typeface="Arial"/>
              </a:rPr>
              <a:t>accepts</a:t>
            </a:r>
            <a:r>
              <a:rPr sz="1800" spc="-5" dirty="0">
                <a:cs typeface="Arial"/>
              </a:rPr>
              <a:t> </a:t>
            </a:r>
            <a:r>
              <a:rPr sz="1800" spc="75" dirty="0">
                <a:cs typeface="Arial"/>
              </a:rPr>
              <a:t>the</a:t>
            </a:r>
            <a:r>
              <a:rPr sz="1800" spc="-5" dirty="0">
                <a:cs typeface="Arial"/>
              </a:rPr>
              <a:t> </a:t>
            </a:r>
            <a:r>
              <a:rPr sz="1800" spc="-10" dirty="0">
                <a:cs typeface="Arial"/>
              </a:rPr>
              <a:t>class</a:t>
            </a:r>
            <a:r>
              <a:rPr sz="1800" spc="-5" dirty="0">
                <a:cs typeface="Arial"/>
              </a:rPr>
              <a:t> </a:t>
            </a:r>
            <a:r>
              <a:rPr sz="1800" spc="55" dirty="0">
                <a:cs typeface="Arial"/>
              </a:rPr>
              <a:t>you</a:t>
            </a:r>
            <a:r>
              <a:rPr sz="1800" spc="-10" dirty="0">
                <a:cs typeface="Arial"/>
              </a:rPr>
              <a:t> </a:t>
            </a:r>
            <a:r>
              <a:rPr sz="1800" dirty="0">
                <a:cs typeface="Arial"/>
              </a:rPr>
              <a:t>are</a:t>
            </a:r>
            <a:r>
              <a:rPr sz="1800" spc="-5" dirty="0">
                <a:cs typeface="Arial"/>
              </a:rPr>
              <a:t> </a:t>
            </a:r>
            <a:r>
              <a:rPr sz="1800" dirty="0">
                <a:cs typeface="Arial"/>
              </a:rPr>
              <a:t>going</a:t>
            </a:r>
            <a:r>
              <a:rPr sz="1800" spc="-10" dirty="0">
                <a:cs typeface="Arial"/>
              </a:rPr>
              <a:t> </a:t>
            </a:r>
            <a:r>
              <a:rPr sz="1800" spc="105" dirty="0">
                <a:cs typeface="Arial"/>
              </a:rPr>
              <a:t>to</a:t>
            </a:r>
            <a:r>
              <a:rPr sz="1800" spc="-5" dirty="0">
                <a:cs typeface="Arial"/>
              </a:rPr>
              <a:t> </a:t>
            </a:r>
            <a:r>
              <a:rPr sz="1800" spc="75" dirty="0">
                <a:cs typeface="Arial"/>
              </a:rPr>
              <a:t>wrap</a:t>
            </a:r>
            <a:r>
              <a:rPr sz="1800" spc="-10" dirty="0">
                <a:cs typeface="Arial"/>
              </a:rPr>
              <a:t> </a:t>
            </a:r>
            <a:r>
              <a:rPr sz="1800" dirty="0">
                <a:cs typeface="Arial"/>
              </a:rPr>
              <a:t>as</a:t>
            </a:r>
            <a:r>
              <a:rPr sz="1800" spc="-5" dirty="0">
                <a:cs typeface="Arial"/>
              </a:rPr>
              <a:t> </a:t>
            </a:r>
            <a:r>
              <a:rPr sz="1800" spc="-50" dirty="0">
                <a:cs typeface="Arial"/>
              </a:rPr>
              <a:t>a </a:t>
            </a:r>
            <a:r>
              <a:rPr sz="1800" spc="60" dirty="0">
                <a:cs typeface="Arial"/>
              </a:rPr>
              <a:t>constructor</a:t>
            </a:r>
            <a:r>
              <a:rPr sz="1800" spc="10" dirty="0">
                <a:cs typeface="Arial"/>
              </a:rPr>
              <a:t> </a:t>
            </a:r>
            <a:r>
              <a:rPr sz="1800" spc="50" dirty="0">
                <a:cs typeface="Arial"/>
              </a:rPr>
              <a:t>argument.</a:t>
            </a:r>
            <a:endParaRPr sz="1800" dirty="0">
              <a:cs typeface="Arial"/>
            </a:endParaRPr>
          </a:p>
          <a:p>
            <a:pPr marL="12700" marR="5080">
              <a:lnSpc>
                <a:spcPct val="114599"/>
              </a:lnSpc>
              <a:spcBef>
                <a:spcPts val="1575"/>
              </a:spcBef>
              <a:buAutoNum type="arabicPeriod"/>
              <a:tabLst>
                <a:tab pos="263525" algn="l"/>
              </a:tabLst>
            </a:pPr>
            <a:r>
              <a:rPr lang="en-US" sz="1800" dirty="0">
                <a:cs typeface="Arial"/>
              </a:rPr>
              <a:t> </a:t>
            </a:r>
            <a:r>
              <a:rPr sz="1800" dirty="0">
                <a:cs typeface="Arial"/>
              </a:rPr>
              <a:t>Create</a:t>
            </a:r>
            <a:r>
              <a:rPr sz="1800" spc="5" dirty="0">
                <a:cs typeface="Arial"/>
              </a:rPr>
              <a:t> </a:t>
            </a:r>
            <a:r>
              <a:rPr sz="1800" dirty="0">
                <a:cs typeface="Arial"/>
              </a:rPr>
              <a:t>a</a:t>
            </a:r>
            <a:r>
              <a:rPr sz="1800" spc="5" dirty="0">
                <a:cs typeface="Arial"/>
              </a:rPr>
              <a:t> </a:t>
            </a:r>
            <a:r>
              <a:rPr sz="1800" spc="90" dirty="0">
                <a:cs typeface="Arial"/>
              </a:rPr>
              <a:t>method</a:t>
            </a:r>
            <a:r>
              <a:rPr sz="1800" spc="-5" dirty="0">
                <a:cs typeface="Arial"/>
              </a:rPr>
              <a:t> </a:t>
            </a:r>
            <a:r>
              <a:rPr sz="1800" spc="90" dirty="0">
                <a:cs typeface="Arial"/>
              </a:rPr>
              <a:t>on</a:t>
            </a:r>
            <a:r>
              <a:rPr sz="1800" dirty="0">
                <a:cs typeface="Arial"/>
              </a:rPr>
              <a:t> </a:t>
            </a:r>
            <a:r>
              <a:rPr sz="1800" spc="90" dirty="0">
                <a:cs typeface="Arial"/>
              </a:rPr>
              <a:t>that</a:t>
            </a:r>
            <a:r>
              <a:rPr sz="1800" spc="5" dirty="0">
                <a:cs typeface="Arial"/>
              </a:rPr>
              <a:t> </a:t>
            </a:r>
            <a:r>
              <a:rPr sz="1800" spc="-25" dirty="0">
                <a:cs typeface="Arial"/>
              </a:rPr>
              <a:t>class,</a:t>
            </a:r>
            <a:r>
              <a:rPr sz="1800" spc="5" dirty="0">
                <a:cs typeface="Arial"/>
              </a:rPr>
              <a:t> </a:t>
            </a:r>
            <a:r>
              <a:rPr sz="1800" dirty="0">
                <a:cs typeface="Arial"/>
              </a:rPr>
              <a:t>using </a:t>
            </a:r>
            <a:r>
              <a:rPr sz="1800" spc="50" dirty="0">
                <a:cs typeface="Arial"/>
              </a:rPr>
              <a:t>test-driven</a:t>
            </a:r>
            <a:r>
              <a:rPr sz="1800" dirty="0">
                <a:cs typeface="Arial"/>
              </a:rPr>
              <a:t> </a:t>
            </a:r>
            <a:r>
              <a:rPr sz="1800" spc="60" dirty="0">
                <a:cs typeface="Arial"/>
              </a:rPr>
              <a:t>development</a:t>
            </a:r>
            <a:r>
              <a:rPr sz="1800" spc="5" dirty="0">
                <a:cs typeface="Arial"/>
              </a:rPr>
              <a:t> </a:t>
            </a:r>
            <a:r>
              <a:rPr sz="1800" spc="90" dirty="0">
                <a:cs typeface="Arial"/>
              </a:rPr>
              <a:t>that</a:t>
            </a:r>
            <a:r>
              <a:rPr sz="1800" spc="5" dirty="0">
                <a:cs typeface="Arial"/>
              </a:rPr>
              <a:t> </a:t>
            </a:r>
            <a:r>
              <a:rPr sz="1800" dirty="0">
                <a:cs typeface="Arial"/>
              </a:rPr>
              <a:t>does</a:t>
            </a:r>
            <a:r>
              <a:rPr sz="1800" spc="5" dirty="0">
                <a:cs typeface="Arial"/>
              </a:rPr>
              <a:t> </a:t>
            </a:r>
            <a:r>
              <a:rPr sz="1800" spc="50" dirty="0">
                <a:cs typeface="Arial"/>
              </a:rPr>
              <a:t>the </a:t>
            </a:r>
            <a:r>
              <a:rPr sz="1800" spc="60" dirty="0">
                <a:cs typeface="Arial"/>
              </a:rPr>
              <a:t>new</a:t>
            </a:r>
            <a:r>
              <a:rPr sz="1800" spc="-35" dirty="0">
                <a:cs typeface="Arial"/>
              </a:rPr>
              <a:t> </a:t>
            </a:r>
            <a:r>
              <a:rPr sz="1800" spc="60" dirty="0">
                <a:cs typeface="Arial"/>
              </a:rPr>
              <a:t>work.</a:t>
            </a:r>
            <a:r>
              <a:rPr sz="1800" spc="-30" dirty="0">
                <a:cs typeface="Arial"/>
              </a:rPr>
              <a:t> </a:t>
            </a:r>
            <a:r>
              <a:rPr sz="1800" spc="50" dirty="0">
                <a:cs typeface="Arial"/>
              </a:rPr>
              <a:t>Write</a:t>
            </a:r>
            <a:r>
              <a:rPr sz="1800" spc="-30" dirty="0">
                <a:cs typeface="Arial"/>
              </a:rPr>
              <a:t> </a:t>
            </a:r>
            <a:r>
              <a:rPr sz="1800" spc="75" dirty="0">
                <a:cs typeface="Arial"/>
              </a:rPr>
              <a:t>another</a:t>
            </a:r>
            <a:r>
              <a:rPr sz="1800" spc="-25" dirty="0">
                <a:cs typeface="Arial"/>
              </a:rPr>
              <a:t> </a:t>
            </a:r>
            <a:r>
              <a:rPr sz="1800" spc="90" dirty="0">
                <a:cs typeface="Arial"/>
              </a:rPr>
              <a:t>method</a:t>
            </a:r>
            <a:r>
              <a:rPr sz="1800" spc="-35" dirty="0">
                <a:cs typeface="Arial"/>
              </a:rPr>
              <a:t> </a:t>
            </a:r>
            <a:r>
              <a:rPr sz="1800" spc="90" dirty="0">
                <a:cs typeface="Arial"/>
              </a:rPr>
              <a:t>that</a:t>
            </a:r>
            <a:r>
              <a:rPr sz="1800" spc="-30" dirty="0">
                <a:cs typeface="Arial"/>
              </a:rPr>
              <a:t> </a:t>
            </a:r>
            <a:r>
              <a:rPr sz="1800" dirty="0">
                <a:cs typeface="Arial"/>
              </a:rPr>
              <a:t>calls</a:t>
            </a:r>
            <a:r>
              <a:rPr sz="1800" spc="-30" dirty="0">
                <a:cs typeface="Arial"/>
              </a:rPr>
              <a:t> </a:t>
            </a:r>
            <a:r>
              <a:rPr sz="1800" spc="75" dirty="0">
                <a:cs typeface="Arial"/>
              </a:rPr>
              <a:t>the</a:t>
            </a:r>
            <a:r>
              <a:rPr sz="1800" spc="-25" dirty="0">
                <a:cs typeface="Arial"/>
              </a:rPr>
              <a:t> </a:t>
            </a:r>
            <a:r>
              <a:rPr sz="1800" spc="60" dirty="0">
                <a:cs typeface="Arial"/>
              </a:rPr>
              <a:t>new</a:t>
            </a:r>
            <a:r>
              <a:rPr sz="1800" spc="-35" dirty="0">
                <a:cs typeface="Arial"/>
              </a:rPr>
              <a:t> </a:t>
            </a:r>
            <a:r>
              <a:rPr sz="1800" spc="90" dirty="0">
                <a:cs typeface="Arial"/>
              </a:rPr>
              <a:t>method</a:t>
            </a:r>
            <a:r>
              <a:rPr sz="1800" spc="-35" dirty="0">
                <a:cs typeface="Arial"/>
              </a:rPr>
              <a:t> </a:t>
            </a:r>
            <a:r>
              <a:rPr sz="1800" spc="60" dirty="0">
                <a:cs typeface="Arial"/>
              </a:rPr>
              <a:t>and</a:t>
            </a:r>
            <a:r>
              <a:rPr sz="1800" spc="-35" dirty="0">
                <a:cs typeface="Arial"/>
              </a:rPr>
              <a:t> </a:t>
            </a:r>
            <a:r>
              <a:rPr sz="1800" spc="75" dirty="0">
                <a:cs typeface="Arial"/>
              </a:rPr>
              <a:t>the</a:t>
            </a:r>
            <a:r>
              <a:rPr sz="1800" spc="-25" dirty="0">
                <a:cs typeface="Arial"/>
              </a:rPr>
              <a:t> </a:t>
            </a:r>
            <a:r>
              <a:rPr sz="1800" spc="45" dirty="0">
                <a:cs typeface="Arial"/>
              </a:rPr>
              <a:t>old </a:t>
            </a:r>
            <a:r>
              <a:rPr sz="1800" spc="90" dirty="0">
                <a:cs typeface="Arial"/>
              </a:rPr>
              <a:t>method</a:t>
            </a:r>
            <a:r>
              <a:rPr sz="1800" spc="-25" dirty="0">
                <a:cs typeface="Arial"/>
              </a:rPr>
              <a:t> </a:t>
            </a:r>
            <a:r>
              <a:rPr sz="1800" spc="90" dirty="0">
                <a:cs typeface="Arial"/>
              </a:rPr>
              <a:t>on</a:t>
            </a:r>
            <a:r>
              <a:rPr sz="1800" spc="-30" dirty="0">
                <a:cs typeface="Arial"/>
              </a:rPr>
              <a:t> </a:t>
            </a:r>
            <a:r>
              <a:rPr sz="1800" spc="75" dirty="0">
                <a:cs typeface="Arial"/>
              </a:rPr>
              <a:t>the</a:t>
            </a:r>
            <a:r>
              <a:rPr sz="1800" spc="-15" dirty="0">
                <a:cs typeface="Arial"/>
              </a:rPr>
              <a:t> </a:t>
            </a:r>
            <a:r>
              <a:rPr sz="1800" spc="65" dirty="0">
                <a:cs typeface="Arial"/>
              </a:rPr>
              <a:t>wrapped</a:t>
            </a:r>
            <a:r>
              <a:rPr sz="1800" spc="-25" dirty="0">
                <a:cs typeface="Arial"/>
              </a:rPr>
              <a:t> </a:t>
            </a:r>
            <a:r>
              <a:rPr sz="1800" spc="-10" dirty="0">
                <a:cs typeface="Arial"/>
              </a:rPr>
              <a:t>class.</a:t>
            </a:r>
            <a:endParaRPr sz="1800" dirty="0">
              <a:cs typeface="Arial"/>
            </a:endParaRPr>
          </a:p>
          <a:p>
            <a:pPr marL="12700" marR="228600">
              <a:lnSpc>
                <a:spcPct val="114599"/>
              </a:lnSpc>
              <a:spcBef>
                <a:spcPts val="1570"/>
              </a:spcBef>
              <a:buAutoNum type="arabicPeriod"/>
              <a:tabLst>
                <a:tab pos="263525" algn="l"/>
              </a:tabLst>
            </a:pPr>
            <a:r>
              <a:rPr lang="en-US" sz="1800" spc="45" dirty="0">
                <a:cs typeface="Arial"/>
              </a:rPr>
              <a:t> </a:t>
            </a:r>
            <a:r>
              <a:rPr sz="1800" spc="45" dirty="0">
                <a:cs typeface="Arial"/>
              </a:rPr>
              <a:t>Instantiate</a:t>
            </a:r>
            <a:r>
              <a:rPr sz="1800" dirty="0">
                <a:cs typeface="Arial"/>
              </a:rPr>
              <a:t> </a:t>
            </a:r>
            <a:r>
              <a:rPr sz="1800" spc="75" dirty="0">
                <a:cs typeface="Arial"/>
              </a:rPr>
              <a:t>the</a:t>
            </a:r>
            <a:r>
              <a:rPr sz="1800" dirty="0">
                <a:cs typeface="Arial"/>
              </a:rPr>
              <a:t> </a:t>
            </a:r>
            <a:r>
              <a:rPr sz="1800" spc="75" dirty="0">
                <a:cs typeface="Arial"/>
              </a:rPr>
              <a:t>wrapper</a:t>
            </a:r>
            <a:r>
              <a:rPr sz="1800" dirty="0">
                <a:cs typeface="Arial"/>
              </a:rPr>
              <a:t> </a:t>
            </a:r>
            <a:r>
              <a:rPr sz="1800" spc="-10" dirty="0">
                <a:cs typeface="Arial"/>
              </a:rPr>
              <a:t>class</a:t>
            </a:r>
            <a:r>
              <a:rPr sz="1800" dirty="0">
                <a:cs typeface="Arial"/>
              </a:rPr>
              <a:t> </a:t>
            </a:r>
            <a:r>
              <a:rPr sz="1800" spc="70" dirty="0">
                <a:cs typeface="Arial"/>
              </a:rPr>
              <a:t>in</a:t>
            </a:r>
            <a:r>
              <a:rPr sz="1800" spc="-5" dirty="0">
                <a:cs typeface="Arial"/>
              </a:rPr>
              <a:t> </a:t>
            </a:r>
            <a:r>
              <a:rPr sz="1800" spc="75" dirty="0">
                <a:cs typeface="Arial"/>
              </a:rPr>
              <a:t>your</a:t>
            </a:r>
            <a:r>
              <a:rPr sz="1800" dirty="0">
                <a:cs typeface="Arial"/>
              </a:rPr>
              <a:t> code </a:t>
            </a:r>
            <a:r>
              <a:rPr sz="1800" spc="70" dirty="0">
                <a:cs typeface="Arial"/>
              </a:rPr>
              <a:t>in</a:t>
            </a:r>
            <a:r>
              <a:rPr sz="1800" spc="-5" dirty="0">
                <a:cs typeface="Arial"/>
              </a:rPr>
              <a:t> </a:t>
            </a:r>
            <a:r>
              <a:rPr sz="1800" spc="75" dirty="0">
                <a:cs typeface="Arial"/>
              </a:rPr>
              <a:t>the</a:t>
            </a:r>
            <a:r>
              <a:rPr sz="1800" dirty="0">
                <a:cs typeface="Arial"/>
              </a:rPr>
              <a:t> place </a:t>
            </a:r>
            <a:r>
              <a:rPr sz="1800" spc="55" dirty="0">
                <a:cs typeface="Arial"/>
              </a:rPr>
              <a:t>where</a:t>
            </a:r>
            <a:r>
              <a:rPr sz="1800" dirty="0">
                <a:cs typeface="Arial"/>
              </a:rPr>
              <a:t> </a:t>
            </a:r>
            <a:r>
              <a:rPr sz="1800" spc="55" dirty="0">
                <a:cs typeface="Arial"/>
              </a:rPr>
              <a:t>you</a:t>
            </a:r>
            <a:r>
              <a:rPr sz="1800" spc="-5" dirty="0">
                <a:cs typeface="Arial"/>
              </a:rPr>
              <a:t> </a:t>
            </a:r>
            <a:r>
              <a:rPr sz="1800" dirty="0">
                <a:cs typeface="Arial"/>
              </a:rPr>
              <a:t>need</a:t>
            </a:r>
            <a:r>
              <a:rPr sz="1800" spc="-10" dirty="0">
                <a:cs typeface="Arial"/>
              </a:rPr>
              <a:t> </a:t>
            </a:r>
            <a:r>
              <a:rPr sz="1800" spc="80" dirty="0">
                <a:cs typeface="Arial"/>
              </a:rPr>
              <a:t>to </a:t>
            </a:r>
            <a:r>
              <a:rPr sz="1800" dirty="0">
                <a:cs typeface="Arial"/>
              </a:rPr>
              <a:t>enable</a:t>
            </a:r>
            <a:r>
              <a:rPr sz="1800" spc="40" dirty="0">
                <a:cs typeface="Arial"/>
              </a:rPr>
              <a:t> </a:t>
            </a:r>
            <a:r>
              <a:rPr sz="1800" spc="75" dirty="0">
                <a:cs typeface="Arial"/>
              </a:rPr>
              <a:t>the</a:t>
            </a:r>
            <a:r>
              <a:rPr sz="1800" spc="45" dirty="0">
                <a:cs typeface="Arial"/>
              </a:rPr>
              <a:t> </a:t>
            </a:r>
            <a:r>
              <a:rPr sz="1800" spc="60" dirty="0">
                <a:cs typeface="Arial"/>
              </a:rPr>
              <a:t>new</a:t>
            </a:r>
            <a:r>
              <a:rPr sz="1800" spc="40" dirty="0">
                <a:cs typeface="Arial"/>
              </a:rPr>
              <a:t> </a:t>
            </a:r>
            <a:r>
              <a:rPr sz="1800" spc="35" dirty="0">
                <a:cs typeface="Arial"/>
              </a:rPr>
              <a:t>behavior.</a:t>
            </a:r>
            <a:endParaRPr sz="1800" dirty="0">
              <a:cs typeface="Arial"/>
            </a:endParaRPr>
          </a:p>
        </p:txBody>
      </p:sp>
      <p:sp>
        <p:nvSpPr>
          <p:cNvPr id="5" name="TextBox 4">
            <a:extLst>
              <a:ext uri="{FF2B5EF4-FFF2-40B4-BE49-F238E27FC236}">
                <a16:creationId xmlns:a16="http://schemas.microsoft.com/office/drawing/2014/main" id="{D7B4A89A-192B-42EB-A40C-78898CE80819}"/>
              </a:ext>
            </a:extLst>
          </p:cNvPr>
          <p:cNvSpPr txBox="1"/>
          <p:nvPr/>
        </p:nvSpPr>
        <p:spPr>
          <a:xfrm>
            <a:off x="838200" y="1333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Wrap Class</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17512" y="1200150"/>
            <a:ext cx="8308975" cy="2829493"/>
          </a:xfrm>
          <a:prstGeom prst="rect">
            <a:avLst/>
          </a:prstGeom>
        </p:spPr>
        <p:txBody>
          <a:bodyPr vert="horz" wrap="square" lIns="0" tIns="12700" rIns="0" bIns="0" rtlCol="0">
            <a:spAutoFit/>
          </a:bodyPr>
          <a:lstStyle/>
          <a:p>
            <a:pPr marL="12700">
              <a:lnSpc>
                <a:spcPct val="100000"/>
              </a:lnSpc>
              <a:spcBef>
                <a:spcPts val="100"/>
              </a:spcBef>
            </a:pPr>
            <a:r>
              <a:rPr sz="2000" dirty="0">
                <a:cs typeface="Arial"/>
              </a:rPr>
              <a:t>Instances</a:t>
            </a:r>
            <a:r>
              <a:rPr sz="2000" spc="40" dirty="0">
                <a:cs typeface="Arial"/>
              </a:rPr>
              <a:t> </a:t>
            </a:r>
            <a:r>
              <a:rPr sz="2000" spc="105" dirty="0">
                <a:cs typeface="Arial"/>
              </a:rPr>
              <a:t>to</a:t>
            </a:r>
            <a:r>
              <a:rPr sz="2000" spc="40" dirty="0">
                <a:cs typeface="Arial"/>
              </a:rPr>
              <a:t> </a:t>
            </a:r>
            <a:r>
              <a:rPr sz="2000" spc="-20" dirty="0">
                <a:cs typeface="Arial"/>
              </a:rPr>
              <a:t>use:</a:t>
            </a:r>
            <a:endParaRPr sz="2000" dirty="0">
              <a:cs typeface="Arial"/>
            </a:endParaRPr>
          </a:p>
          <a:p>
            <a:pPr marL="12700" marR="5080" algn="just">
              <a:lnSpc>
                <a:spcPct val="114599"/>
              </a:lnSpc>
              <a:spcBef>
                <a:spcPts val="1575"/>
              </a:spcBef>
              <a:buAutoNum type="arabicPeriod"/>
              <a:tabLst>
                <a:tab pos="263525" algn="l"/>
              </a:tabLst>
            </a:pPr>
            <a:r>
              <a:rPr lang="en-US" sz="2000" dirty="0">
                <a:cs typeface="Arial"/>
              </a:rPr>
              <a:t> </a:t>
            </a:r>
            <a:r>
              <a:rPr sz="2000" dirty="0">
                <a:cs typeface="Arial"/>
              </a:rPr>
              <a:t>The</a:t>
            </a:r>
            <a:r>
              <a:rPr sz="2000" spc="-30" dirty="0">
                <a:cs typeface="Arial"/>
              </a:rPr>
              <a:t> </a:t>
            </a:r>
            <a:r>
              <a:rPr sz="2000" spc="50" dirty="0">
                <a:cs typeface="Arial"/>
              </a:rPr>
              <a:t>behavior</a:t>
            </a:r>
            <a:r>
              <a:rPr sz="2000" spc="-30" dirty="0">
                <a:cs typeface="Arial"/>
              </a:rPr>
              <a:t> </a:t>
            </a:r>
            <a:r>
              <a:rPr sz="2000" spc="90" dirty="0">
                <a:cs typeface="Arial"/>
              </a:rPr>
              <a:t>that</a:t>
            </a:r>
            <a:r>
              <a:rPr sz="2000" spc="-30" dirty="0">
                <a:cs typeface="Arial"/>
              </a:rPr>
              <a:t> </a:t>
            </a:r>
            <a:r>
              <a:rPr sz="2000" dirty="0">
                <a:cs typeface="Arial"/>
              </a:rPr>
              <a:t>I</a:t>
            </a:r>
            <a:r>
              <a:rPr sz="2000" spc="-35" dirty="0">
                <a:cs typeface="Arial"/>
              </a:rPr>
              <a:t> </a:t>
            </a:r>
            <a:r>
              <a:rPr sz="2000" spc="75" dirty="0">
                <a:cs typeface="Arial"/>
              </a:rPr>
              <a:t>want</a:t>
            </a:r>
            <a:r>
              <a:rPr sz="2000" spc="-30" dirty="0">
                <a:cs typeface="Arial"/>
              </a:rPr>
              <a:t> </a:t>
            </a:r>
            <a:r>
              <a:rPr sz="2000" spc="105" dirty="0">
                <a:cs typeface="Arial"/>
              </a:rPr>
              <a:t>to</a:t>
            </a:r>
            <a:r>
              <a:rPr sz="2000" spc="-30" dirty="0">
                <a:cs typeface="Arial"/>
              </a:rPr>
              <a:t> </a:t>
            </a:r>
            <a:r>
              <a:rPr sz="2000" spc="60" dirty="0">
                <a:cs typeface="Arial"/>
              </a:rPr>
              <a:t>add</a:t>
            </a:r>
            <a:r>
              <a:rPr sz="2000" spc="-35" dirty="0">
                <a:cs typeface="Arial"/>
              </a:rPr>
              <a:t> </a:t>
            </a:r>
            <a:r>
              <a:rPr sz="2000" dirty="0">
                <a:cs typeface="Arial"/>
              </a:rPr>
              <a:t>is</a:t>
            </a:r>
            <a:r>
              <a:rPr sz="2000" spc="-30" dirty="0">
                <a:cs typeface="Arial"/>
              </a:rPr>
              <a:t> </a:t>
            </a:r>
            <a:r>
              <a:rPr sz="2000" spc="50" dirty="0">
                <a:cs typeface="Arial"/>
              </a:rPr>
              <a:t>completely</a:t>
            </a:r>
            <a:r>
              <a:rPr sz="2000" spc="-35" dirty="0">
                <a:cs typeface="Arial"/>
              </a:rPr>
              <a:t> </a:t>
            </a:r>
            <a:r>
              <a:rPr sz="2000" spc="55" dirty="0">
                <a:cs typeface="Arial"/>
              </a:rPr>
              <a:t>independent,</a:t>
            </a:r>
            <a:r>
              <a:rPr sz="2000" spc="-30" dirty="0">
                <a:cs typeface="Arial"/>
              </a:rPr>
              <a:t> </a:t>
            </a:r>
            <a:r>
              <a:rPr sz="2000" spc="60" dirty="0">
                <a:cs typeface="Arial"/>
              </a:rPr>
              <a:t>and</a:t>
            </a:r>
            <a:r>
              <a:rPr sz="2000" spc="-35" dirty="0">
                <a:cs typeface="Arial"/>
              </a:rPr>
              <a:t> </a:t>
            </a:r>
            <a:r>
              <a:rPr sz="2000" dirty="0">
                <a:cs typeface="Arial"/>
              </a:rPr>
              <a:t>I</a:t>
            </a:r>
            <a:r>
              <a:rPr sz="2000" spc="-35" dirty="0">
                <a:cs typeface="Arial"/>
              </a:rPr>
              <a:t> </a:t>
            </a:r>
            <a:r>
              <a:rPr sz="2000" spc="60" dirty="0">
                <a:cs typeface="Arial"/>
              </a:rPr>
              <a:t>don’t</a:t>
            </a:r>
            <a:r>
              <a:rPr sz="2000" spc="-25" dirty="0">
                <a:cs typeface="Arial"/>
              </a:rPr>
              <a:t> </a:t>
            </a:r>
            <a:r>
              <a:rPr sz="2000" spc="55" dirty="0">
                <a:cs typeface="Arial"/>
              </a:rPr>
              <a:t>want </a:t>
            </a:r>
            <a:r>
              <a:rPr sz="2000" spc="105" dirty="0">
                <a:cs typeface="Arial"/>
              </a:rPr>
              <a:t>to</a:t>
            </a:r>
            <a:r>
              <a:rPr sz="2000" spc="-5" dirty="0">
                <a:cs typeface="Arial"/>
              </a:rPr>
              <a:t> </a:t>
            </a:r>
            <a:r>
              <a:rPr sz="2000" spc="70" dirty="0">
                <a:cs typeface="Arial"/>
              </a:rPr>
              <a:t>pollute</a:t>
            </a:r>
            <a:r>
              <a:rPr sz="2000" dirty="0">
                <a:cs typeface="Arial"/>
              </a:rPr>
              <a:t> </a:t>
            </a:r>
            <a:r>
              <a:rPr sz="2000" spc="75" dirty="0">
                <a:cs typeface="Arial"/>
              </a:rPr>
              <a:t>the</a:t>
            </a:r>
            <a:r>
              <a:rPr sz="2000" spc="-5" dirty="0">
                <a:cs typeface="Arial"/>
              </a:rPr>
              <a:t> </a:t>
            </a:r>
            <a:r>
              <a:rPr sz="2000" dirty="0">
                <a:cs typeface="Arial"/>
              </a:rPr>
              <a:t>existing</a:t>
            </a:r>
            <a:r>
              <a:rPr sz="2000" spc="-5" dirty="0">
                <a:cs typeface="Arial"/>
              </a:rPr>
              <a:t> </a:t>
            </a:r>
            <a:r>
              <a:rPr sz="2000" spc="-10" dirty="0">
                <a:cs typeface="Arial"/>
              </a:rPr>
              <a:t>class</a:t>
            </a:r>
            <a:r>
              <a:rPr sz="2000" dirty="0">
                <a:cs typeface="Arial"/>
              </a:rPr>
              <a:t> </a:t>
            </a:r>
            <a:r>
              <a:rPr sz="2000" spc="90" dirty="0">
                <a:cs typeface="Arial"/>
              </a:rPr>
              <a:t>with</a:t>
            </a:r>
            <a:r>
              <a:rPr sz="2000" spc="-10" dirty="0">
                <a:cs typeface="Arial"/>
              </a:rPr>
              <a:t> </a:t>
            </a:r>
            <a:r>
              <a:rPr sz="2000" spc="50" dirty="0">
                <a:cs typeface="Arial"/>
              </a:rPr>
              <a:t>behavior</a:t>
            </a:r>
            <a:r>
              <a:rPr sz="2000" dirty="0">
                <a:cs typeface="Arial"/>
              </a:rPr>
              <a:t> </a:t>
            </a:r>
            <a:r>
              <a:rPr sz="2000" spc="90" dirty="0">
                <a:cs typeface="Arial"/>
              </a:rPr>
              <a:t>that</a:t>
            </a:r>
            <a:r>
              <a:rPr sz="2000" spc="-5" dirty="0">
                <a:cs typeface="Arial"/>
              </a:rPr>
              <a:t> </a:t>
            </a:r>
            <a:r>
              <a:rPr sz="2000" dirty="0">
                <a:cs typeface="Arial"/>
              </a:rPr>
              <a:t>is </a:t>
            </a:r>
            <a:r>
              <a:rPr sz="2000" spc="70" dirty="0">
                <a:cs typeface="Arial"/>
              </a:rPr>
              <a:t>low</a:t>
            </a:r>
            <a:r>
              <a:rPr sz="2000" spc="-5" dirty="0">
                <a:cs typeface="Arial"/>
              </a:rPr>
              <a:t> </a:t>
            </a:r>
            <a:r>
              <a:rPr sz="2000" dirty="0">
                <a:cs typeface="Arial"/>
              </a:rPr>
              <a:t>level</a:t>
            </a:r>
            <a:r>
              <a:rPr sz="2000" spc="-10" dirty="0">
                <a:cs typeface="Arial"/>
              </a:rPr>
              <a:t> </a:t>
            </a:r>
            <a:r>
              <a:rPr sz="2000" spc="100" dirty="0">
                <a:cs typeface="Arial"/>
              </a:rPr>
              <a:t>or</a:t>
            </a:r>
            <a:r>
              <a:rPr sz="2000" dirty="0">
                <a:cs typeface="Arial"/>
              </a:rPr>
              <a:t> </a:t>
            </a:r>
            <a:r>
              <a:rPr sz="2000" spc="45" dirty="0">
                <a:cs typeface="Arial"/>
              </a:rPr>
              <a:t>unrelated.</a:t>
            </a:r>
            <a:endParaRPr sz="2000" dirty="0">
              <a:cs typeface="Arial"/>
            </a:endParaRPr>
          </a:p>
          <a:p>
            <a:pPr marL="12700" marR="153670" algn="just">
              <a:lnSpc>
                <a:spcPct val="114599"/>
              </a:lnSpc>
              <a:spcBef>
                <a:spcPts val="1575"/>
              </a:spcBef>
              <a:buAutoNum type="arabicPeriod"/>
              <a:tabLst>
                <a:tab pos="263525" algn="l"/>
              </a:tabLst>
            </a:pPr>
            <a:r>
              <a:rPr lang="en-US" sz="2000" dirty="0">
                <a:cs typeface="Arial"/>
              </a:rPr>
              <a:t> </a:t>
            </a:r>
            <a:r>
              <a:rPr sz="2000" dirty="0">
                <a:cs typeface="Arial"/>
              </a:rPr>
              <a:t>The</a:t>
            </a:r>
            <a:r>
              <a:rPr sz="2000" spc="15" dirty="0">
                <a:cs typeface="Arial"/>
              </a:rPr>
              <a:t> </a:t>
            </a:r>
            <a:r>
              <a:rPr sz="2000" spc="-10" dirty="0">
                <a:cs typeface="Arial"/>
              </a:rPr>
              <a:t>class</a:t>
            </a:r>
            <a:r>
              <a:rPr sz="2000" spc="20" dirty="0">
                <a:cs typeface="Arial"/>
              </a:rPr>
              <a:t> </a:t>
            </a:r>
            <a:r>
              <a:rPr sz="2000" dirty="0">
                <a:cs typeface="Arial"/>
              </a:rPr>
              <a:t>has</a:t>
            </a:r>
            <a:r>
              <a:rPr sz="2000" spc="15" dirty="0">
                <a:cs typeface="Arial"/>
              </a:rPr>
              <a:t> </a:t>
            </a:r>
            <a:r>
              <a:rPr sz="2000" spc="70" dirty="0">
                <a:cs typeface="Arial"/>
              </a:rPr>
              <a:t>grown</a:t>
            </a:r>
            <a:r>
              <a:rPr sz="2000" spc="10" dirty="0">
                <a:cs typeface="Arial"/>
              </a:rPr>
              <a:t> </a:t>
            </a:r>
            <a:r>
              <a:rPr sz="2000" dirty="0">
                <a:cs typeface="Arial"/>
              </a:rPr>
              <a:t>so</a:t>
            </a:r>
            <a:r>
              <a:rPr sz="2000" spc="20" dirty="0">
                <a:cs typeface="Arial"/>
              </a:rPr>
              <a:t> </a:t>
            </a:r>
            <a:r>
              <a:rPr sz="2000" dirty="0">
                <a:cs typeface="Arial"/>
              </a:rPr>
              <a:t>large</a:t>
            </a:r>
            <a:r>
              <a:rPr sz="2000" spc="15" dirty="0">
                <a:cs typeface="Arial"/>
              </a:rPr>
              <a:t> </a:t>
            </a:r>
            <a:r>
              <a:rPr sz="2000" spc="90" dirty="0">
                <a:cs typeface="Arial"/>
              </a:rPr>
              <a:t>that</a:t>
            </a:r>
            <a:r>
              <a:rPr sz="2000" spc="20" dirty="0">
                <a:cs typeface="Arial"/>
              </a:rPr>
              <a:t> </a:t>
            </a:r>
            <a:r>
              <a:rPr sz="2000" dirty="0">
                <a:cs typeface="Arial"/>
              </a:rPr>
              <a:t>I</a:t>
            </a:r>
            <a:r>
              <a:rPr sz="2000" spc="10" dirty="0">
                <a:cs typeface="Arial"/>
              </a:rPr>
              <a:t> </a:t>
            </a:r>
            <a:r>
              <a:rPr sz="2000" dirty="0">
                <a:cs typeface="Arial"/>
              </a:rPr>
              <a:t>really</a:t>
            </a:r>
            <a:r>
              <a:rPr sz="2000" spc="15" dirty="0">
                <a:cs typeface="Arial"/>
              </a:rPr>
              <a:t> </a:t>
            </a:r>
            <a:r>
              <a:rPr sz="2000" dirty="0">
                <a:cs typeface="Arial"/>
              </a:rPr>
              <a:t>can’t</a:t>
            </a:r>
            <a:r>
              <a:rPr sz="2000" spc="15" dirty="0">
                <a:cs typeface="Arial"/>
              </a:rPr>
              <a:t> </a:t>
            </a:r>
            <a:r>
              <a:rPr sz="2000" spc="50" dirty="0">
                <a:cs typeface="Arial"/>
              </a:rPr>
              <a:t>stand</a:t>
            </a:r>
            <a:r>
              <a:rPr sz="2000" spc="15" dirty="0">
                <a:cs typeface="Arial"/>
              </a:rPr>
              <a:t> </a:t>
            </a:r>
            <a:r>
              <a:rPr sz="2000" spc="105" dirty="0">
                <a:cs typeface="Arial"/>
              </a:rPr>
              <a:t>to</a:t>
            </a:r>
            <a:r>
              <a:rPr sz="2000" spc="15" dirty="0">
                <a:cs typeface="Arial"/>
              </a:rPr>
              <a:t> </a:t>
            </a:r>
            <a:r>
              <a:rPr sz="2000" dirty="0">
                <a:cs typeface="Arial"/>
              </a:rPr>
              <a:t>make</a:t>
            </a:r>
            <a:r>
              <a:rPr sz="2000" spc="20" dirty="0">
                <a:cs typeface="Arial"/>
              </a:rPr>
              <a:t> </a:t>
            </a:r>
            <a:r>
              <a:rPr sz="2000" spc="90" dirty="0">
                <a:cs typeface="Arial"/>
              </a:rPr>
              <a:t>it</a:t>
            </a:r>
            <a:r>
              <a:rPr sz="2000" spc="15" dirty="0">
                <a:cs typeface="Arial"/>
              </a:rPr>
              <a:t> </a:t>
            </a:r>
            <a:r>
              <a:rPr sz="2000" dirty="0">
                <a:cs typeface="Arial"/>
              </a:rPr>
              <a:t>worse.</a:t>
            </a:r>
            <a:r>
              <a:rPr sz="2000" spc="20" dirty="0">
                <a:cs typeface="Arial"/>
              </a:rPr>
              <a:t> </a:t>
            </a:r>
            <a:r>
              <a:rPr sz="2000" spc="50" dirty="0">
                <a:cs typeface="Arial"/>
              </a:rPr>
              <a:t>In</a:t>
            </a:r>
            <a:r>
              <a:rPr sz="2000" spc="10" dirty="0">
                <a:cs typeface="Arial"/>
              </a:rPr>
              <a:t> </a:t>
            </a:r>
            <a:r>
              <a:rPr sz="2000" spc="-50" dirty="0">
                <a:cs typeface="Arial"/>
              </a:rPr>
              <a:t>a </a:t>
            </a:r>
            <a:r>
              <a:rPr sz="2000" spc="-10" dirty="0">
                <a:cs typeface="Arial"/>
              </a:rPr>
              <a:t>case </a:t>
            </a:r>
            <a:r>
              <a:rPr sz="2000" dirty="0">
                <a:cs typeface="Arial"/>
              </a:rPr>
              <a:t>like</a:t>
            </a:r>
            <a:r>
              <a:rPr sz="2000" spc="-10" dirty="0">
                <a:cs typeface="Arial"/>
              </a:rPr>
              <a:t> </a:t>
            </a:r>
            <a:r>
              <a:rPr sz="2000" dirty="0">
                <a:cs typeface="Arial"/>
              </a:rPr>
              <a:t>this,</a:t>
            </a:r>
            <a:r>
              <a:rPr sz="2000" spc="-10" dirty="0">
                <a:cs typeface="Arial"/>
              </a:rPr>
              <a:t> </a:t>
            </a:r>
            <a:r>
              <a:rPr sz="2000" dirty="0">
                <a:cs typeface="Arial"/>
              </a:rPr>
              <a:t>I</a:t>
            </a:r>
            <a:r>
              <a:rPr sz="2000" spc="-10" dirty="0">
                <a:cs typeface="Arial"/>
              </a:rPr>
              <a:t> </a:t>
            </a:r>
            <a:r>
              <a:rPr sz="2000" spc="75" dirty="0">
                <a:cs typeface="Arial"/>
              </a:rPr>
              <a:t>wrap</a:t>
            </a:r>
            <a:r>
              <a:rPr sz="2000" spc="-15" dirty="0">
                <a:cs typeface="Arial"/>
              </a:rPr>
              <a:t> </a:t>
            </a:r>
            <a:r>
              <a:rPr sz="2000" spc="55" dirty="0">
                <a:cs typeface="Arial"/>
              </a:rPr>
              <a:t>just</a:t>
            </a:r>
            <a:r>
              <a:rPr sz="2000" spc="-10" dirty="0">
                <a:cs typeface="Arial"/>
              </a:rPr>
              <a:t> </a:t>
            </a:r>
            <a:r>
              <a:rPr sz="2000" spc="105" dirty="0">
                <a:cs typeface="Arial"/>
              </a:rPr>
              <a:t>to</a:t>
            </a:r>
            <a:r>
              <a:rPr sz="2000" spc="-5" dirty="0">
                <a:cs typeface="Arial"/>
              </a:rPr>
              <a:t> </a:t>
            </a:r>
            <a:r>
              <a:rPr sz="2000" spc="105" dirty="0">
                <a:cs typeface="Arial"/>
              </a:rPr>
              <a:t>put</a:t>
            </a:r>
            <a:r>
              <a:rPr sz="2000" spc="-10" dirty="0">
                <a:cs typeface="Arial"/>
              </a:rPr>
              <a:t> </a:t>
            </a:r>
            <a:r>
              <a:rPr sz="2000" dirty="0">
                <a:cs typeface="Arial"/>
              </a:rPr>
              <a:t>a</a:t>
            </a:r>
            <a:r>
              <a:rPr sz="2000" spc="-10" dirty="0">
                <a:cs typeface="Arial"/>
              </a:rPr>
              <a:t> </a:t>
            </a:r>
            <a:r>
              <a:rPr sz="2000" dirty="0">
                <a:cs typeface="Arial"/>
              </a:rPr>
              <a:t>stake</a:t>
            </a:r>
            <a:r>
              <a:rPr sz="2000" spc="-5" dirty="0">
                <a:cs typeface="Arial"/>
              </a:rPr>
              <a:t> </a:t>
            </a:r>
            <a:r>
              <a:rPr sz="2000" spc="70" dirty="0">
                <a:cs typeface="Arial"/>
              </a:rPr>
              <a:t>in</a:t>
            </a:r>
            <a:r>
              <a:rPr sz="2000" spc="-15" dirty="0">
                <a:cs typeface="Arial"/>
              </a:rPr>
              <a:t> </a:t>
            </a:r>
            <a:r>
              <a:rPr sz="2000" spc="75" dirty="0">
                <a:cs typeface="Arial"/>
              </a:rPr>
              <a:t>the</a:t>
            </a:r>
            <a:r>
              <a:rPr sz="2000" spc="-10" dirty="0">
                <a:cs typeface="Arial"/>
              </a:rPr>
              <a:t> </a:t>
            </a:r>
            <a:r>
              <a:rPr sz="2000" spc="75" dirty="0">
                <a:cs typeface="Arial"/>
              </a:rPr>
              <a:t>ground</a:t>
            </a:r>
            <a:r>
              <a:rPr sz="2000" spc="-15" dirty="0">
                <a:cs typeface="Arial"/>
              </a:rPr>
              <a:t> </a:t>
            </a:r>
            <a:r>
              <a:rPr sz="2000" spc="60" dirty="0">
                <a:cs typeface="Arial"/>
              </a:rPr>
              <a:t>and</a:t>
            </a:r>
            <a:r>
              <a:rPr sz="2000" spc="-10" dirty="0">
                <a:cs typeface="Arial"/>
              </a:rPr>
              <a:t> </a:t>
            </a:r>
            <a:r>
              <a:rPr sz="2000" spc="55" dirty="0">
                <a:cs typeface="Arial"/>
              </a:rPr>
              <a:t>provide</a:t>
            </a:r>
            <a:r>
              <a:rPr sz="2000" spc="-10" dirty="0">
                <a:cs typeface="Arial"/>
              </a:rPr>
              <a:t> </a:t>
            </a:r>
            <a:r>
              <a:rPr sz="2000" dirty="0">
                <a:cs typeface="Arial"/>
              </a:rPr>
              <a:t>a</a:t>
            </a:r>
            <a:r>
              <a:rPr sz="2000" spc="-10" dirty="0">
                <a:cs typeface="Arial"/>
              </a:rPr>
              <a:t> </a:t>
            </a:r>
            <a:r>
              <a:rPr sz="2000" spc="65" dirty="0">
                <a:cs typeface="Arial"/>
              </a:rPr>
              <a:t>roadmap </a:t>
            </a:r>
            <a:r>
              <a:rPr sz="2000" spc="100" dirty="0">
                <a:cs typeface="Arial"/>
              </a:rPr>
              <a:t>for</a:t>
            </a:r>
            <a:r>
              <a:rPr sz="2000" spc="-30" dirty="0">
                <a:cs typeface="Arial"/>
              </a:rPr>
              <a:t> </a:t>
            </a:r>
            <a:r>
              <a:rPr sz="2000" spc="60" dirty="0">
                <a:cs typeface="Arial"/>
              </a:rPr>
              <a:t>later</a:t>
            </a:r>
            <a:r>
              <a:rPr sz="2000" spc="-25" dirty="0">
                <a:cs typeface="Arial"/>
              </a:rPr>
              <a:t> </a:t>
            </a:r>
            <a:r>
              <a:rPr sz="2000" spc="-10" dirty="0">
                <a:cs typeface="Arial"/>
              </a:rPr>
              <a:t>changes.</a:t>
            </a:r>
            <a:endParaRPr sz="2000" dirty="0">
              <a:cs typeface="Arial"/>
            </a:endParaRPr>
          </a:p>
        </p:txBody>
      </p:sp>
      <p:sp>
        <p:nvSpPr>
          <p:cNvPr id="5" name="TextBox 4">
            <a:extLst>
              <a:ext uri="{FF2B5EF4-FFF2-40B4-BE49-F238E27FC236}">
                <a16:creationId xmlns:a16="http://schemas.microsoft.com/office/drawing/2014/main" id="{1D1AFE52-41EB-4DB8-A04E-DC9733266BBE}"/>
              </a:ext>
            </a:extLst>
          </p:cNvPr>
          <p:cNvSpPr txBox="1"/>
          <p:nvPr/>
        </p:nvSpPr>
        <p:spPr>
          <a:xfrm>
            <a:off x="838200" y="1333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Wrap Class</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209550"/>
            <a:ext cx="7334387" cy="566822"/>
          </a:xfrm>
          <a:prstGeom prst="rect">
            <a:avLst/>
          </a:prstGeom>
        </p:spPr>
        <p:txBody>
          <a:bodyPr vert="horz" wrap="square" lIns="0" tIns="12700" rIns="0" bIns="0" rtlCol="0">
            <a:spAutoFit/>
          </a:bodyPr>
          <a:lstStyle/>
          <a:p>
            <a:pPr marL="12700">
              <a:lnSpc>
                <a:spcPct val="100000"/>
              </a:lnSpc>
              <a:spcBef>
                <a:spcPts val="100"/>
              </a:spcBef>
            </a:pPr>
            <a:r>
              <a:rPr lang="en-US" dirty="0"/>
              <a:t>Four Reasons to Change Software</a:t>
            </a:r>
            <a:endParaRPr spc="-285" dirty="0"/>
          </a:p>
        </p:txBody>
      </p:sp>
      <p:sp>
        <p:nvSpPr>
          <p:cNvPr id="3" name="object 3"/>
          <p:cNvSpPr txBox="1"/>
          <p:nvPr/>
        </p:nvSpPr>
        <p:spPr>
          <a:xfrm>
            <a:off x="457200" y="1154695"/>
            <a:ext cx="7898765" cy="2834109"/>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2000" b="0" i="0" u="none" strike="noStrike" kern="1200" cap="none" spc="0" normalizeH="0" baseline="0" noProof="0" dirty="0">
                <a:ln>
                  <a:noFill/>
                </a:ln>
                <a:effectLst/>
                <a:uLnTx/>
                <a:uFillTx/>
                <a:ea typeface="+mn-ea"/>
                <a:cs typeface="Arial"/>
              </a:rPr>
              <a:t>For</a:t>
            </a:r>
            <a:r>
              <a:rPr kumimoji="0" sz="2000" b="0" i="0" u="none" strike="noStrike" kern="1200" cap="none" spc="20" normalizeH="0" baseline="0" noProof="0" dirty="0">
                <a:ln>
                  <a:noFill/>
                </a:ln>
                <a:effectLst/>
                <a:uLnTx/>
                <a:uFillTx/>
                <a:ea typeface="+mn-ea"/>
                <a:cs typeface="Arial"/>
              </a:rPr>
              <a:t> </a:t>
            </a:r>
            <a:r>
              <a:rPr kumimoji="0" sz="2000" b="0" i="0" u="none" strike="noStrike" kern="1200" cap="none" spc="0" normalizeH="0" baseline="0" noProof="0" dirty="0">
                <a:ln>
                  <a:noFill/>
                </a:ln>
                <a:effectLst/>
                <a:uLnTx/>
                <a:uFillTx/>
                <a:ea typeface="+mn-ea"/>
                <a:cs typeface="Arial"/>
              </a:rPr>
              <a:t>simplicity’s</a:t>
            </a:r>
            <a:r>
              <a:rPr kumimoji="0" sz="2000" b="0" i="0" u="none" strike="noStrike" kern="1200" cap="none" spc="25" normalizeH="0" baseline="0" noProof="0" dirty="0">
                <a:ln>
                  <a:noFill/>
                </a:ln>
                <a:effectLst/>
                <a:uLnTx/>
                <a:uFillTx/>
                <a:ea typeface="+mn-ea"/>
                <a:cs typeface="Arial"/>
              </a:rPr>
              <a:t> </a:t>
            </a:r>
            <a:r>
              <a:rPr kumimoji="0" sz="2000" b="0" i="0" u="none" strike="noStrike" kern="1200" cap="none" spc="-10" normalizeH="0" baseline="0" noProof="0" dirty="0">
                <a:ln>
                  <a:noFill/>
                </a:ln>
                <a:effectLst/>
                <a:uLnTx/>
                <a:uFillTx/>
                <a:ea typeface="+mn-ea"/>
                <a:cs typeface="Arial"/>
              </a:rPr>
              <a:t>sake,</a:t>
            </a:r>
            <a:r>
              <a:rPr kumimoji="0" sz="2000" b="0" i="0" u="none" strike="noStrike" kern="1200" cap="none" spc="25" normalizeH="0" baseline="0" noProof="0" dirty="0">
                <a:ln>
                  <a:noFill/>
                </a:ln>
                <a:effectLst/>
                <a:uLnTx/>
                <a:uFillTx/>
                <a:ea typeface="+mn-ea"/>
                <a:cs typeface="Arial"/>
              </a:rPr>
              <a:t> </a:t>
            </a:r>
            <a:r>
              <a:rPr kumimoji="0" sz="2000" b="0" i="0" u="none" strike="noStrike" kern="1200" cap="none" spc="0" normalizeH="0" baseline="0" noProof="0" dirty="0">
                <a:ln>
                  <a:noFill/>
                </a:ln>
                <a:effectLst/>
                <a:uLnTx/>
                <a:uFillTx/>
                <a:ea typeface="+mn-ea"/>
                <a:cs typeface="Arial"/>
              </a:rPr>
              <a:t>let’s</a:t>
            </a:r>
            <a:r>
              <a:rPr kumimoji="0" sz="2000" b="0" i="0" u="none" strike="noStrike" kern="1200" cap="none" spc="25" normalizeH="0" baseline="0" noProof="0" dirty="0">
                <a:ln>
                  <a:noFill/>
                </a:ln>
                <a:effectLst/>
                <a:uLnTx/>
                <a:uFillTx/>
                <a:ea typeface="+mn-ea"/>
                <a:cs typeface="Arial"/>
              </a:rPr>
              <a:t> </a:t>
            </a:r>
            <a:r>
              <a:rPr kumimoji="0" sz="2000" b="0" i="0" u="none" strike="noStrike" kern="1200" cap="none" spc="60" normalizeH="0" baseline="0" noProof="0" dirty="0">
                <a:ln>
                  <a:noFill/>
                </a:ln>
                <a:effectLst/>
                <a:uLnTx/>
                <a:uFillTx/>
                <a:ea typeface="+mn-ea"/>
                <a:cs typeface="Arial"/>
              </a:rPr>
              <a:t>look</a:t>
            </a:r>
            <a:r>
              <a:rPr kumimoji="0" sz="2000" b="0" i="0" u="none" strike="noStrike" kern="1200" cap="none" spc="15" normalizeH="0" baseline="0" noProof="0" dirty="0">
                <a:ln>
                  <a:noFill/>
                </a:ln>
                <a:effectLst/>
                <a:uLnTx/>
                <a:uFillTx/>
                <a:ea typeface="+mn-ea"/>
                <a:cs typeface="Arial"/>
              </a:rPr>
              <a:t> </a:t>
            </a:r>
            <a:r>
              <a:rPr kumimoji="0" sz="2000" b="0" i="0" u="none" strike="noStrike" kern="1200" cap="none" spc="65" normalizeH="0" baseline="0" noProof="0" dirty="0">
                <a:ln>
                  <a:noFill/>
                </a:ln>
                <a:effectLst/>
                <a:uLnTx/>
                <a:uFillTx/>
                <a:ea typeface="+mn-ea"/>
                <a:cs typeface="Arial"/>
              </a:rPr>
              <a:t>at</a:t>
            </a:r>
            <a:r>
              <a:rPr kumimoji="0" sz="2000" b="0" i="0" u="none" strike="noStrike" kern="1200" cap="none" spc="25" normalizeH="0" baseline="0" noProof="0" dirty="0">
                <a:ln>
                  <a:noFill/>
                </a:ln>
                <a:effectLst/>
                <a:uLnTx/>
                <a:uFillTx/>
                <a:ea typeface="+mn-ea"/>
                <a:cs typeface="Arial"/>
              </a:rPr>
              <a:t> </a:t>
            </a:r>
            <a:r>
              <a:rPr kumimoji="0" sz="2000" b="0" i="0" u="none" strike="noStrike" kern="1200" cap="none" spc="100" normalizeH="0" baseline="0" noProof="0" dirty="0">
                <a:ln>
                  <a:noFill/>
                </a:ln>
                <a:effectLst/>
                <a:uLnTx/>
                <a:uFillTx/>
                <a:ea typeface="+mn-ea"/>
                <a:cs typeface="Arial"/>
              </a:rPr>
              <a:t>four</a:t>
            </a:r>
            <a:r>
              <a:rPr kumimoji="0" sz="2000" b="0" i="0" u="none" strike="noStrike" kern="1200" cap="none" spc="25" normalizeH="0" baseline="0" noProof="0" dirty="0">
                <a:ln>
                  <a:noFill/>
                </a:ln>
                <a:effectLst/>
                <a:uLnTx/>
                <a:uFillTx/>
                <a:ea typeface="+mn-ea"/>
                <a:cs typeface="Arial"/>
              </a:rPr>
              <a:t> </a:t>
            </a:r>
            <a:r>
              <a:rPr kumimoji="0" sz="2000" b="0" i="0" u="none" strike="noStrike" kern="1200" cap="none" spc="80" normalizeH="0" baseline="0" noProof="0" dirty="0">
                <a:ln>
                  <a:noFill/>
                </a:ln>
                <a:effectLst/>
                <a:uLnTx/>
                <a:uFillTx/>
                <a:ea typeface="+mn-ea"/>
                <a:cs typeface="Arial"/>
              </a:rPr>
              <a:t>primary</a:t>
            </a:r>
            <a:r>
              <a:rPr kumimoji="0" sz="2000" b="0" i="0" u="none" strike="noStrike" kern="1200" cap="none" spc="20" normalizeH="0" baseline="0" noProof="0" dirty="0">
                <a:ln>
                  <a:noFill/>
                </a:ln>
                <a:effectLst/>
                <a:uLnTx/>
                <a:uFillTx/>
                <a:ea typeface="+mn-ea"/>
                <a:cs typeface="Arial"/>
              </a:rPr>
              <a:t> </a:t>
            </a:r>
            <a:r>
              <a:rPr kumimoji="0" sz="2000" b="0" i="0" u="none" strike="noStrike" kern="1200" cap="none" spc="0" normalizeH="0" baseline="0" noProof="0" dirty="0">
                <a:ln>
                  <a:noFill/>
                </a:ln>
                <a:effectLst/>
                <a:uLnTx/>
                <a:uFillTx/>
                <a:ea typeface="+mn-ea"/>
                <a:cs typeface="Arial"/>
              </a:rPr>
              <a:t>reasons</a:t>
            </a:r>
            <a:r>
              <a:rPr kumimoji="0" sz="2000" b="0" i="0" u="none" strike="noStrike" kern="1200" cap="none" spc="20" normalizeH="0" baseline="0" noProof="0" dirty="0">
                <a:ln>
                  <a:noFill/>
                </a:ln>
                <a:effectLst/>
                <a:uLnTx/>
                <a:uFillTx/>
                <a:ea typeface="+mn-ea"/>
                <a:cs typeface="Arial"/>
              </a:rPr>
              <a:t> </a:t>
            </a:r>
            <a:r>
              <a:rPr kumimoji="0" sz="2000" b="0" i="0" u="none" strike="noStrike" kern="1200" cap="none" spc="105" normalizeH="0" baseline="0" noProof="0" dirty="0">
                <a:ln>
                  <a:noFill/>
                </a:ln>
                <a:effectLst/>
                <a:uLnTx/>
                <a:uFillTx/>
                <a:ea typeface="+mn-ea"/>
                <a:cs typeface="Arial"/>
              </a:rPr>
              <a:t>to</a:t>
            </a:r>
            <a:r>
              <a:rPr kumimoji="0" sz="2000" b="0" i="0" u="none" strike="noStrike" kern="1200" cap="none" spc="25" normalizeH="0" baseline="0" noProof="0" dirty="0">
                <a:ln>
                  <a:noFill/>
                </a:ln>
                <a:effectLst/>
                <a:uLnTx/>
                <a:uFillTx/>
                <a:ea typeface="+mn-ea"/>
                <a:cs typeface="Arial"/>
              </a:rPr>
              <a:t> </a:t>
            </a:r>
            <a:r>
              <a:rPr kumimoji="0" sz="2000" b="0" i="0" u="none" strike="noStrike" kern="1200" cap="none" spc="0" normalizeH="0" baseline="0" noProof="0" dirty="0">
                <a:ln>
                  <a:noFill/>
                </a:ln>
                <a:effectLst/>
                <a:uLnTx/>
                <a:uFillTx/>
                <a:ea typeface="+mn-ea"/>
                <a:cs typeface="Arial"/>
              </a:rPr>
              <a:t>change</a:t>
            </a:r>
            <a:r>
              <a:rPr kumimoji="0" sz="2000" b="0" i="0" u="none" strike="noStrike" kern="1200" cap="none" spc="25" normalizeH="0" baseline="0" noProof="0" dirty="0">
                <a:ln>
                  <a:noFill/>
                </a:ln>
                <a:effectLst/>
                <a:uLnTx/>
                <a:uFillTx/>
                <a:ea typeface="+mn-ea"/>
                <a:cs typeface="Arial"/>
              </a:rPr>
              <a:t> </a:t>
            </a:r>
            <a:r>
              <a:rPr kumimoji="0" sz="2000" b="0" i="0" u="none" strike="noStrike" kern="1200" cap="none" spc="-10" normalizeH="0" baseline="0" noProof="0" dirty="0">
                <a:ln>
                  <a:noFill/>
                </a:ln>
                <a:effectLst/>
                <a:uLnTx/>
                <a:uFillTx/>
                <a:ea typeface="+mn-ea"/>
                <a:cs typeface="Arial"/>
              </a:rPr>
              <a:t>software.</a:t>
            </a:r>
            <a:endParaRPr kumimoji="0" sz="2000" b="0" i="0" u="none" strike="noStrike" kern="1200" cap="none" spc="0" normalizeH="0" baseline="0" noProof="0" dirty="0">
              <a:ln>
                <a:noFill/>
              </a:ln>
              <a:effectLst/>
              <a:uLnTx/>
              <a:uFillTx/>
              <a:ea typeface="+mn-ea"/>
              <a:cs typeface="Arial"/>
            </a:endParaRPr>
          </a:p>
          <a:p>
            <a:pPr marL="262890" marR="0" lvl="0" indent="-250825" algn="l" defTabSz="914400" rtl="0" eaLnBrk="1" fontAlgn="auto" latinLnBrk="0" hangingPunct="1">
              <a:lnSpc>
                <a:spcPct val="100000"/>
              </a:lnSpc>
              <a:spcBef>
                <a:spcPts val="1889"/>
              </a:spcBef>
              <a:spcAft>
                <a:spcPts val="0"/>
              </a:spcAft>
              <a:buClrTx/>
              <a:buSzTx/>
              <a:buFontTx/>
              <a:buAutoNum type="arabicPeriod"/>
              <a:tabLst>
                <a:tab pos="263525" algn="l"/>
              </a:tabLst>
              <a:defRPr/>
            </a:pPr>
            <a:r>
              <a:rPr kumimoji="0" sz="2000" b="0" i="0" u="none" strike="noStrike" kern="1200" cap="none" spc="0" normalizeH="0" baseline="0" noProof="0" dirty="0">
                <a:ln>
                  <a:noFill/>
                </a:ln>
                <a:effectLst/>
                <a:uLnTx/>
                <a:uFillTx/>
                <a:ea typeface="+mn-ea"/>
                <a:cs typeface="Arial"/>
              </a:rPr>
              <a:t>Adding</a:t>
            </a:r>
            <a:r>
              <a:rPr kumimoji="0" sz="2000" b="0" i="0" u="none" strike="noStrike" kern="1200" cap="none" spc="85" normalizeH="0" baseline="0" noProof="0" dirty="0">
                <a:ln>
                  <a:noFill/>
                </a:ln>
                <a:effectLst/>
                <a:uLnTx/>
                <a:uFillTx/>
                <a:ea typeface="+mn-ea"/>
                <a:cs typeface="Arial"/>
              </a:rPr>
              <a:t> </a:t>
            </a:r>
            <a:r>
              <a:rPr kumimoji="0" sz="2000" b="0" i="0" u="none" strike="noStrike" kern="1200" cap="none" spc="0" normalizeH="0" baseline="0" noProof="0" dirty="0">
                <a:ln>
                  <a:noFill/>
                </a:ln>
                <a:effectLst/>
                <a:uLnTx/>
                <a:uFillTx/>
                <a:ea typeface="+mn-ea"/>
                <a:cs typeface="Arial"/>
              </a:rPr>
              <a:t>a</a:t>
            </a:r>
            <a:r>
              <a:rPr kumimoji="0" sz="2000" b="0" i="0" u="none" strike="noStrike" kern="1200" cap="none" spc="95" normalizeH="0" baseline="0" noProof="0" dirty="0">
                <a:ln>
                  <a:noFill/>
                </a:ln>
                <a:effectLst/>
                <a:uLnTx/>
                <a:uFillTx/>
                <a:ea typeface="+mn-ea"/>
                <a:cs typeface="Arial"/>
              </a:rPr>
              <a:t> </a:t>
            </a:r>
            <a:r>
              <a:rPr kumimoji="0" sz="2000" b="0" i="0" u="none" strike="noStrike" kern="1200" cap="none" spc="50" normalizeH="0" baseline="0" noProof="0" dirty="0">
                <a:ln>
                  <a:noFill/>
                </a:ln>
                <a:effectLst/>
                <a:uLnTx/>
                <a:uFillTx/>
                <a:ea typeface="+mn-ea"/>
                <a:cs typeface="Arial"/>
              </a:rPr>
              <a:t>feature</a:t>
            </a:r>
            <a:endParaRPr kumimoji="0" sz="2000" b="0" i="0" u="none" strike="noStrike" kern="1200" cap="none" spc="0" normalizeH="0" baseline="0" noProof="0" dirty="0">
              <a:ln>
                <a:noFill/>
              </a:ln>
              <a:effectLst/>
              <a:uLnTx/>
              <a:uFillTx/>
              <a:ea typeface="+mn-ea"/>
              <a:cs typeface="Arial"/>
            </a:endParaRPr>
          </a:p>
          <a:p>
            <a:pPr marL="262890" marR="0" lvl="0" indent="-250825" algn="l" defTabSz="914400" rtl="0" eaLnBrk="1" fontAlgn="auto" latinLnBrk="0" hangingPunct="1">
              <a:lnSpc>
                <a:spcPct val="100000"/>
              </a:lnSpc>
              <a:spcBef>
                <a:spcPts val="1889"/>
              </a:spcBef>
              <a:spcAft>
                <a:spcPts val="0"/>
              </a:spcAft>
              <a:buClrTx/>
              <a:buSzTx/>
              <a:buFontTx/>
              <a:buAutoNum type="arabicPeriod"/>
              <a:tabLst>
                <a:tab pos="263525" algn="l"/>
              </a:tabLst>
              <a:defRPr/>
            </a:pPr>
            <a:r>
              <a:rPr kumimoji="0" sz="2000" b="0" i="0" u="none" strike="noStrike" kern="1200" cap="none" spc="0" normalizeH="0" baseline="0" noProof="0" dirty="0">
                <a:ln>
                  <a:noFill/>
                </a:ln>
                <a:effectLst/>
                <a:uLnTx/>
                <a:uFillTx/>
                <a:ea typeface="+mn-ea"/>
                <a:cs typeface="Arial"/>
              </a:rPr>
              <a:t>Fixing</a:t>
            </a:r>
            <a:r>
              <a:rPr kumimoji="0" sz="2000" b="0" i="0" u="none" strike="noStrike" kern="1200" cap="none" spc="-30" normalizeH="0" baseline="0" noProof="0" dirty="0">
                <a:ln>
                  <a:noFill/>
                </a:ln>
                <a:effectLst/>
                <a:uLnTx/>
                <a:uFillTx/>
                <a:ea typeface="+mn-ea"/>
                <a:cs typeface="Arial"/>
              </a:rPr>
              <a:t> </a:t>
            </a:r>
            <a:r>
              <a:rPr kumimoji="0" sz="2000" b="0" i="0" u="none" strike="noStrike" kern="1200" cap="none" spc="0" normalizeH="0" baseline="0" noProof="0" dirty="0">
                <a:ln>
                  <a:noFill/>
                </a:ln>
                <a:effectLst/>
                <a:uLnTx/>
                <a:uFillTx/>
                <a:ea typeface="+mn-ea"/>
                <a:cs typeface="Arial"/>
              </a:rPr>
              <a:t>a</a:t>
            </a:r>
            <a:r>
              <a:rPr kumimoji="0" sz="2000" b="0" i="0" u="none" strike="noStrike" kern="1200" cap="none" spc="-25" normalizeH="0" baseline="0" noProof="0" dirty="0">
                <a:ln>
                  <a:noFill/>
                </a:ln>
                <a:effectLst/>
                <a:uLnTx/>
                <a:uFillTx/>
                <a:ea typeface="+mn-ea"/>
                <a:cs typeface="Arial"/>
              </a:rPr>
              <a:t> </a:t>
            </a:r>
            <a:r>
              <a:rPr kumimoji="0" sz="2000" b="0" i="0" u="none" strike="noStrike" kern="1200" cap="none" spc="30" normalizeH="0" baseline="0" noProof="0" dirty="0">
                <a:ln>
                  <a:noFill/>
                </a:ln>
                <a:effectLst/>
                <a:uLnTx/>
                <a:uFillTx/>
                <a:ea typeface="+mn-ea"/>
                <a:cs typeface="Arial"/>
              </a:rPr>
              <a:t>bug</a:t>
            </a:r>
            <a:endParaRPr kumimoji="0" sz="2000" b="0" i="0" u="none" strike="noStrike" kern="1200" cap="none" spc="0" normalizeH="0" baseline="0" noProof="0" dirty="0">
              <a:ln>
                <a:noFill/>
              </a:ln>
              <a:effectLst/>
              <a:uLnTx/>
              <a:uFillTx/>
              <a:ea typeface="+mn-ea"/>
              <a:cs typeface="Arial"/>
            </a:endParaRPr>
          </a:p>
          <a:p>
            <a:pPr marL="262890" marR="0" lvl="0" indent="-250825" algn="l" defTabSz="914400" rtl="0" eaLnBrk="1" fontAlgn="auto" latinLnBrk="0" hangingPunct="1">
              <a:lnSpc>
                <a:spcPct val="100000"/>
              </a:lnSpc>
              <a:spcBef>
                <a:spcPts val="1889"/>
              </a:spcBef>
              <a:spcAft>
                <a:spcPts val="0"/>
              </a:spcAft>
              <a:buClrTx/>
              <a:buSzTx/>
              <a:buFontTx/>
              <a:buAutoNum type="arabicPeriod"/>
              <a:tabLst>
                <a:tab pos="263525" algn="l"/>
              </a:tabLst>
              <a:defRPr/>
            </a:pPr>
            <a:r>
              <a:rPr kumimoji="0" sz="2000" b="0" i="0" u="none" strike="noStrike" kern="1200" cap="none" spc="60" normalizeH="0" baseline="0" noProof="0" dirty="0">
                <a:ln>
                  <a:noFill/>
                </a:ln>
                <a:effectLst/>
                <a:uLnTx/>
                <a:uFillTx/>
                <a:ea typeface="+mn-ea"/>
                <a:cs typeface="Arial"/>
              </a:rPr>
              <a:t>Improving</a:t>
            </a:r>
            <a:r>
              <a:rPr kumimoji="0" sz="2000" b="0" i="0" u="none" strike="noStrike" kern="1200" cap="none" spc="-25" normalizeH="0" baseline="0" noProof="0" dirty="0">
                <a:ln>
                  <a:noFill/>
                </a:ln>
                <a:effectLst/>
                <a:uLnTx/>
                <a:uFillTx/>
                <a:ea typeface="+mn-ea"/>
                <a:cs typeface="Arial"/>
              </a:rPr>
              <a:t> </a:t>
            </a:r>
            <a:r>
              <a:rPr kumimoji="0" sz="2000" b="0" i="0" u="none" strike="noStrike" kern="1200" cap="none" spc="75" normalizeH="0" baseline="0" noProof="0" dirty="0">
                <a:ln>
                  <a:noFill/>
                </a:ln>
                <a:effectLst/>
                <a:uLnTx/>
                <a:uFillTx/>
                <a:ea typeface="+mn-ea"/>
                <a:cs typeface="Arial"/>
              </a:rPr>
              <a:t>the</a:t>
            </a:r>
            <a:r>
              <a:rPr kumimoji="0" sz="2000" b="0" i="0" u="none" strike="noStrike" kern="1200" cap="none" spc="-20" normalizeH="0" baseline="0" noProof="0" dirty="0">
                <a:ln>
                  <a:noFill/>
                </a:ln>
                <a:effectLst/>
                <a:uLnTx/>
                <a:uFillTx/>
                <a:ea typeface="+mn-ea"/>
                <a:cs typeface="Arial"/>
              </a:rPr>
              <a:t> </a:t>
            </a:r>
            <a:r>
              <a:rPr kumimoji="0" sz="2000" b="0" i="0" u="none" strike="noStrike" kern="1200" cap="none" spc="-10" normalizeH="0" baseline="0" noProof="0" dirty="0">
                <a:ln>
                  <a:noFill/>
                </a:ln>
                <a:effectLst/>
                <a:uLnTx/>
                <a:uFillTx/>
                <a:ea typeface="+mn-ea"/>
                <a:cs typeface="Arial"/>
              </a:rPr>
              <a:t>design</a:t>
            </a:r>
            <a:endParaRPr kumimoji="0" sz="2000" b="0" i="0" u="none" strike="noStrike" kern="1200" cap="none" spc="0" normalizeH="0" baseline="0" noProof="0" dirty="0">
              <a:ln>
                <a:noFill/>
              </a:ln>
              <a:effectLst/>
              <a:uLnTx/>
              <a:uFillTx/>
              <a:ea typeface="+mn-ea"/>
              <a:cs typeface="Arial"/>
            </a:endParaRPr>
          </a:p>
          <a:p>
            <a:pPr marL="262890" marR="0" lvl="0" indent="-250825" algn="l" defTabSz="914400" rtl="0" eaLnBrk="1" fontAlgn="auto" latinLnBrk="0" hangingPunct="1">
              <a:lnSpc>
                <a:spcPct val="100000"/>
              </a:lnSpc>
              <a:spcBef>
                <a:spcPts val="1890"/>
              </a:spcBef>
              <a:spcAft>
                <a:spcPts val="0"/>
              </a:spcAft>
              <a:buClrTx/>
              <a:buSzTx/>
              <a:buFontTx/>
              <a:buAutoNum type="arabicPeriod"/>
              <a:tabLst>
                <a:tab pos="263525" algn="l"/>
              </a:tabLst>
              <a:defRPr/>
            </a:pPr>
            <a:r>
              <a:rPr kumimoji="0" sz="2000" b="0" i="0" u="none" strike="noStrike" kern="1200" cap="none" spc="50" normalizeH="0" baseline="0" noProof="0" dirty="0">
                <a:ln>
                  <a:noFill/>
                </a:ln>
                <a:effectLst/>
                <a:uLnTx/>
                <a:uFillTx/>
                <a:ea typeface="+mn-ea"/>
                <a:cs typeface="Arial"/>
              </a:rPr>
              <a:t>Optimizing</a:t>
            </a:r>
            <a:r>
              <a:rPr kumimoji="0" sz="2000" b="0" i="0" u="none" strike="noStrike" kern="1200" cap="none" spc="135" normalizeH="0" baseline="0" noProof="0" dirty="0">
                <a:ln>
                  <a:noFill/>
                </a:ln>
                <a:effectLst/>
                <a:uLnTx/>
                <a:uFillTx/>
                <a:ea typeface="+mn-ea"/>
                <a:cs typeface="Arial"/>
              </a:rPr>
              <a:t> </a:t>
            </a:r>
            <a:r>
              <a:rPr kumimoji="0" sz="2000" b="0" i="0" u="none" strike="noStrike" kern="1200" cap="none" spc="0" normalizeH="0" baseline="0" noProof="0" dirty="0">
                <a:ln>
                  <a:noFill/>
                </a:ln>
                <a:effectLst/>
                <a:uLnTx/>
                <a:uFillTx/>
                <a:ea typeface="+mn-ea"/>
                <a:cs typeface="Arial"/>
              </a:rPr>
              <a:t>resource</a:t>
            </a:r>
            <a:r>
              <a:rPr kumimoji="0" sz="2000" b="0" i="0" u="none" strike="noStrike" kern="1200" cap="none" spc="145" normalizeH="0" baseline="0" noProof="0" dirty="0">
                <a:ln>
                  <a:noFill/>
                </a:ln>
                <a:effectLst/>
                <a:uLnTx/>
                <a:uFillTx/>
                <a:ea typeface="+mn-ea"/>
                <a:cs typeface="Arial"/>
              </a:rPr>
              <a:t> </a:t>
            </a:r>
            <a:r>
              <a:rPr kumimoji="0" sz="2000" b="0" i="0" u="none" strike="noStrike" kern="1200" cap="none" spc="-20" normalizeH="0" baseline="0" noProof="0" dirty="0">
                <a:ln>
                  <a:noFill/>
                </a:ln>
                <a:effectLst/>
                <a:uLnTx/>
                <a:uFillTx/>
                <a:ea typeface="+mn-ea"/>
                <a:cs typeface="Arial"/>
              </a:rPr>
              <a:t>usage</a:t>
            </a:r>
            <a:endParaRPr kumimoji="0" sz="2000" b="0" i="0" u="none" strike="noStrike" kern="1200" cap="none" spc="0" normalizeH="0" baseline="0" noProof="0" dirty="0">
              <a:ln>
                <a:noFill/>
              </a:ln>
              <a:effectLst/>
              <a:uLnTx/>
              <a:uFillTx/>
              <a:ea typeface="+mn-ea"/>
              <a:cs typeface="Arial"/>
            </a:endParaRPr>
          </a:p>
        </p:txBody>
      </p:sp>
    </p:spTree>
    <p:extLst>
      <p:ext uri="{BB962C8B-B14F-4D97-AF65-F5344CB8AC3E}">
        <p14:creationId xmlns:p14="http://schemas.microsoft.com/office/powerpoint/2010/main" val="1980344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875620" y="841772"/>
            <a:ext cx="4665209" cy="1790700"/>
          </a:xfrm>
        </p:spPr>
        <p:txBody>
          <a:bodyPr/>
          <a:lstStyle/>
          <a:p>
            <a:r>
              <a:rPr lang="en-US" dirty="0"/>
              <a:t>Chapter 7</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875620" y="2701529"/>
            <a:ext cx="4665208" cy="1685414"/>
          </a:xfrm>
        </p:spPr>
        <p:txBody>
          <a:bodyPr>
            <a:normAutofit/>
          </a:bodyPr>
          <a:lstStyle/>
          <a:p>
            <a:r>
              <a:rPr lang="en-US" dirty="0"/>
              <a:t>It Takes Forever to Make a Change</a:t>
            </a:r>
          </a:p>
        </p:txBody>
      </p:sp>
    </p:spTree>
    <p:extLst>
      <p:ext uri="{BB962C8B-B14F-4D97-AF65-F5344CB8AC3E}">
        <p14:creationId xmlns:p14="http://schemas.microsoft.com/office/powerpoint/2010/main" val="12256848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5249" y="1276158"/>
            <a:ext cx="7990840" cy="1990930"/>
          </a:xfrm>
          <a:prstGeom prst="rect">
            <a:avLst/>
          </a:prstGeom>
        </p:spPr>
        <p:txBody>
          <a:bodyPr vert="horz" wrap="square" lIns="0" tIns="66675" rIns="0" bIns="0" rtlCol="0">
            <a:spAutoFit/>
          </a:bodyPr>
          <a:lstStyle/>
          <a:p>
            <a:pPr marL="379095" indent="-367030">
              <a:lnSpc>
                <a:spcPct val="100000"/>
              </a:lnSpc>
              <a:spcBef>
                <a:spcPts val="525"/>
              </a:spcBef>
              <a:buChar char="●"/>
              <a:tabLst>
                <a:tab pos="379095" algn="l"/>
                <a:tab pos="379730" algn="l"/>
              </a:tabLst>
            </a:pPr>
            <a:r>
              <a:rPr sz="2400" spc="-20" dirty="0">
                <a:cs typeface="Arial"/>
              </a:rPr>
              <a:t>Key</a:t>
            </a:r>
            <a:r>
              <a:rPr sz="2400" spc="65" dirty="0">
                <a:cs typeface="Arial"/>
              </a:rPr>
              <a:t> </a:t>
            </a:r>
            <a:r>
              <a:rPr sz="2400" dirty="0">
                <a:cs typeface="Arial"/>
              </a:rPr>
              <a:t>Difference</a:t>
            </a:r>
            <a:r>
              <a:rPr sz="2400" spc="75" dirty="0">
                <a:cs typeface="Arial"/>
              </a:rPr>
              <a:t> </a:t>
            </a:r>
            <a:r>
              <a:rPr sz="2400" dirty="0">
                <a:cs typeface="Arial"/>
              </a:rPr>
              <a:t>Between</a:t>
            </a:r>
            <a:r>
              <a:rPr sz="2400" spc="70" dirty="0">
                <a:cs typeface="Arial"/>
              </a:rPr>
              <a:t> </a:t>
            </a:r>
            <a:r>
              <a:rPr sz="2400" dirty="0">
                <a:cs typeface="Arial"/>
              </a:rPr>
              <a:t>Well-</a:t>
            </a:r>
            <a:r>
              <a:rPr sz="2400" spc="60" dirty="0">
                <a:cs typeface="Arial"/>
              </a:rPr>
              <a:t>Maintained</a:t>
            </a:r>
            <a:r>
              <a:rPr sz="2400" spc="70" dirty="0">
                <a:cs typeface="Arial"/>
              </a:rPr>
              <a:t> </a:t>
            </a:r>
            <a:r>
              <a:rPr sz="2400" spc="60" dirty="0">
                <a:cs typeface="Arial"/>
              </a:rPr>
              <a:t>and</a:t>
            </a:r>
            <a:r>
              <a:rPr sz="2400" spc="65" dirty="0">
                <a:cs typeface="Arial"/>
              </a:rPr>
              <a:t> </a:t>
            </a:r>
            <a:r>
              <a:rPr sz="2400" spc="-20" dirty="0">
                <a:cs typeface="Arial"/>
              </a:rPr>
              <a:t>Legacy</a:t>
            </a:r>
            <a:r>
              <a:rPr sz="2400" spc="70" dirty="0">
                <a:cs typeface="Arial"/>
              </a:rPr>
              <a:t> </a:t>
            </a:r>
            <a:r>
              <a:rPr sz="2400" spc="-10" dirty="0">
                <a:cs typeface="Arial"/>
              </a:rPr>
              <a:t>Systems:</a:t>
            </a:r>
            <a:endParaRPr sz="2400" dirty="0">
              <a:cs typeface="Arial"/>
            </a:endParaRPr>
          </a:p>
          <a:p>
            <a:pPr marL="836294" lvl="1" indent="-336550">
              <a:lnSpc>
                <a:spcPct val="100000"/>
              </a:lnSpc>
              <a:spcBef>
                <a:spcPts val="330"/>
              </a:spcBef>
              <a:buChar char="○"/>
              <a:tabLst>
                <a:tab pos="836294" algn="l"/>
                <a:tab pos="836930" algn="l"/>
              </a:tabLst>
            </a:pPr>
            <a:r>
              <a:rPr dirty="0">
                <a:cs typeface="Arial"/>
              </a:rPr>
              <a:t>Well-Maintained</a:t>
            </a:r>
            <a:r>
              <a:rPr spc="70" dirty="0">
                <a:cs typeface="Arial"/>
              </a:rPr>
              <a:t> </a:t>
            </a:r>
            <a:r>
              <a:rPr dirty="0">
                <a:cs typeface="Arial"/>
              </a:rPr>
              <a:t>System</a:t>
            </a:r>
            <a:r>
              <a:rPr spc="70" dirty="0">
                <a:cs typeface="Arial"/>
              </a:rPr>
              <a:t> </a:t>
            </a:r>
            <a:r>
              <a:rPr dirty="0">
                <a:cs typeface="Arial"/>
              </a:rPr>
              <a:t>-</a:t>
            </a:r>
            <a:r>
              <a:rPr spc="75" dirty="0">
                <a:cs typeface="Arial"/>
              </a:rPr>
              <a:t> </a:t>
            </a:r>
            <a:r>
              <a:rPr dirty="0">
                <a:cs typeface="Arial"/>
              </a:rPr>
              <a:t>Time</a:t>
            </a:r>
            <a:r>
              <a:rPr spc="70" dirty="0">
                <a:cs typeface="Arial"/>
              </a:rPr>
              <a:t> </a:t>
            </a:r>
            <a:r>
              <a:rPr spc="80" dirty="0">
                <a:cs typeface="Arial"/>
              </a:rPr>
              <a:t>to</a:t>
            </a:r>
            <a:r>
              <a:rPr spc="75" dirty="0">
                <a:cs typeface="Arial"/>
              </a:rPr>
              <a:t> </a:t>
            </a:r>
            <a:r>
              <a:rPr dirty="0">
                <a:cs typeface="Arial"/>
              </a:rPr>
              <a:t>figure</a:t>
            </a:r>
            <a:r>
              <a:rPr spc="70" dirty="0">
                <a:cs typeface="Arial"/>
              </a:rPr>
              <a:t> </a:t>
            </a:r>
            <a:r>
              <a:rPr spc="80" dirty="0">
                <a:cs typeface="Arial"/>
              </a:rPr>
              <a:t>out</a:t>
            </a:r>
            <a:r>
              <a:rPr spc="75" dirty="0">
                <a:cs typeface="Arial"/>
              </a:rPr>
              <a:t> </a:t>
            </a:r>
            <a:r>
              <a:rPr dirty="0">
                <a:cs typeface="Arial"/>
              </a:rPr>
              <a:t>change</a:t>
            </a:r>
            <a:r>
              <a:rPr spc="70" dirty="0">
                <a:cs typeface="Arial"/>
              </a:rPr>
              <a:t> </a:t>
            </a:r>
            <a:r>
              <a:rPr dirty="0">
                <a:cs typeface="Arial"/>
              </a:rPr>
              <a:t>is</a:t>
            </a:r>
            <a:r>
              <a:rPr spc="70" dirty="0">
                <a:cs typeface="Arial"/>
              </a:rPr>
              <a:t> </a:t>
            </a:r>
            <a:r>
              <a:rPr dirty="0">
                <a:cs typeface="Arial"/>
              </a:rPr>
              <a:t>hard,</a:t>
            </a:r>
            <a:r>
              <a:rPr spc="75" dirty="0">
                <a:cs typeface="Arial"/>
              </a:rPr>
              <a:t> </a:t>
            </a:r>
            <a:r>
              <a:rPr spc="80" dirty="0">
                <a:cs typeface="Arial"/>
              </a:rPr>
              <a:t>but</a:t>
            </a:r>
            <a:r>
              <a:rPr spc="70" dirty="0">
                <a:cs typeface="Arial"/>
              </a:rPr>
              <a:t> </a:t>
            </a:r>
            <a:r>
              <a:rPr dirty="0">
                <a:cs typeface="Arial"/>
              </a:rPr>
              <a:t>making</a:t>
            </a:r>
            <a:r>
              <a:rPr spc="75" dirty="0">
                <a:cs typeface="Arial"/>
              </a:rPr>
              <a:t> </a:t>
            </a:r>
            <a:r>
              <a:rPr dirty="0">
                <a:cs typeface="Arial"/>
              </a:rPr>
              <a:t>change</a:t>
            </a:r>
            <a:r>
              <a:rPr spc="70" dirty="0">
                <a:cs typeface="Arial"/>
              </a:rPr>
              <a:t> </a:t>
            </a:r>
            <a:r>
              <a:rPr dirty="0">
                <a:cs typeface="Arial"/>
              </a:rPr>
              <a:t>is</a:t>
            </a:r>
            <a:r>
              <a:rPr spc="75" dirty="0">
                <a:cs typeface="Arial"/>
              </a:rPr>
              <a:t> </a:t>
            </a:r>
            <a:r>
              <a:rPr spc="-20" dirty="0">
                <a:cs typeface="Arial"/>
              </a:rPr>
              <a:t>easy</a:t>
            </a:r>
            <a:endParaRPr dirty="0">
              <a:cs typeface="Arial"/>
            </a:endParaRPr>
          </a:p>
          <a:p>
            <a:pPr marL="836294" lvl="1" indent="-336550">
              <a:lnSpc>
                <a:spcPct val="100000"/>
              </a:lnSpc>
              <a:spcBef>
                <a:spcPts val="270"/>
              </a:spcBef>
              <a:buChar char="○"/>
              <a:tabLst>
                <a:tab pos="836294" algn="l"/>
                <a:tab pos="836930" algn="l"/>
              </a:tabLst>
            </a:pPr>
            <a:r>
              <a:rPr spc="-20" dirty="0">
                <a:cs typeface="Arial"/>
              </a:rPr>
              <a:t>Legacy</a:t>
            </a:r>
            <a:r>
              <a:rPr spc="30" dirty="0">
                <a:cs typeface="Arial"/>
              </a:rPr>
              <a:t> </a:t>
            </a:r>
            <a:r>
              <a:rPr dirty="0">
                <a:cs typeface="Arial"/>
              </a:rPr>
              <a:t>System</a:t>
            </a:r>
            <a:r>
              <a:rPr spc="35" dirty="0">
                <a:cs typeface="Arial"/>
              </a:rPr>
              <a:t> </a:t>
            </a:r>
            <a:r>
              <a:rPr dirty="0">
                <a:cs typeface="Arial"/>
              </a:rPr>
              <a:t>-</a:t>
            </a:r>
            <a:r>
              <a:rPr spc="35" dirty="0">
                <a:cs typeface="Arial"/>
              </a:rPr>
              <a:t> </a:t>
            </a:r>
            <a:r>
              <a:rPr dirty="0">
                <a:cs typeface="Arial"/>
              </a:rPr>
              <a:t>Time</a:t>
            </a:r>
            <a:r>
              <a:rPr spc="30" dirty="0">
                <a:cs typeface="Arial"/>
              </a:rPr>
              <a:t> </a:t>
            </a:r>
            <a:r>
              <a:rPr spc="80" dirty="0">
                <a:cs typeface="Arial"/>
              </a:rPr>
              <a:t>to</a:t>
            </a:r>
            <a:r>
              <a:rPr spc="35" dirty="0">
                <a:cs typeface="Arial"/>
              </a:rPr>
              <a:t> </a:t>
            </a:r>
            <a:r>
              <a:rPr dirty="0">
                <a:cs typeface="Arial"/>
              </a:rPr>
              <a:t>figure</a:t>
            </a:r>
            <a:r>
              <a:rPr spc="35" dirty="0">
                <a:cs typeface="Arial"/>
              </a:rPr>
              <a:t> </a:t>
            </a:r>
            <a:r>
              <a:rPr spc="80" dirty="0">
                <a:cs typeface="Arial"/>
              </a:rPr>
              <a:t>out</a:t>
            </a:r>
            <a:r>
              <a:rPr spc="30" dirty="0">
                <a:cs typeface="Arial"/>
              </a:rPr>
              <a:t> </a:t>
            </a:r>
            <a:r>
              <a:rPr dirty="0">
                <a:cs typeface="Arial"/>
              </a:rPr>
              <a:t>change</a:t>
            </a:r>
            <a:r>
              <a:rPr spc="35" dirty="0">
                <a:cs typeface="Arial"/>
              </a:rPr>
              <a:t> </a:t>
            </a:r>
            <a:r>
              <a:rPr dirty="0">
                <a:cs typeface="Arial"/>
              </a:rPr>
              <a:t>is</a:t>
            </a:r>
            <a:r>
              <a:rPr spc="35" dirty="0">
                <a:cs typeface="Arial"/>
              </a:rPr>
              <a:t> </a:t>
            </a:r>
            <a:r>
              <a:rPr spc="55" dirty="0">
                <a:cs typeface="Arial"/>
              </a:rPr>
              <a:t>hard</a:t>
            </a:r>
            <a:r>
              <a:rPr spc="35" dirty="0">
                <a:cs typeface="Arial"/>
              </a:rPr>
              <a:t> </a:t>
            </a:r>
            <a:r>
              <a:rPr dirty="0">
                <a:cs typeface="Arial"/>
              </a:rPr>
              <a:t>and</a:t>
            </a:r>
            <a:r>
              <a:rPr spc="30" dirty="0">
                <a:cs typeface="Arial"/>
              </a:rPr>
              <a:t> </a:t>
            </a:r>
            <a:r>
              <a:rPr dirty="0">
                <a:cs typeface="Arial"/>
              </a:rPr>
              <a:t>making</a:t>
            </a:r>
            <a:r>
              <a:rPr spc="35" dirty="0">
                <a:cs typeface="Arial"/>
              </a:rPr>
              <a:t> </a:t>
            </a:r>
            <a:r>
              <a:rPr dirty="0">
                <a:cs typeface="Arial"/>
              </a:rPr>
              <a:t>change</a:t>
            </a:r>
            <a:r>
              <a:rPr spc="35" dirty="0">
                <a:cs typeface="Arial"/>
              </a:rPr>
              <a:t> </a:t>
            </a:r>
            <a:r>
              <a:rPr dirty="0">
                <a:cs typeface="Arial"/>
              </a:rPr>
              <a:t>is</a:t>
            </a:r>
            <a:r>
              <a:rPr spc="30" dirty="0">
                <a:cs typeface="Arial"/>
              </a:rPr>
              <a:t> </a:t>
            </a:r>
            <a:r>
              <a:rPr spc="35" dirty="0">
                <a:cs typeface="Arial"/>
              </a:rPr>
              <a:t>hard</a:t>
            </a:r>
            <a:endParaRPr dirty="0">
              <a:cs typeface="Arial"/>
            </a:endParaRPr>
          </a:p>
        </p:txBody>
      </p:sp>
      <p:sp>
        <p:nvSpPr>
          <p:cNvPr id="5" name="TextBox 4">
            <a:extLst>
              <a:ext uri="{FF2B5EF4-FFF2-40B4-BE49-F238E27FC236}">
                <a16:creationId xmlns:a16="http://schemas.microsoft.com/office/drawing/2014/main" id="{C7C9F315-94B0-47B7-9C4E-4F592ADD86BA}"/>
              </a:ext>
            </a:extLst>
          </p:cNvPr>
          <p:cNvSpPr txBox="1"/>
          <p:nvPr/>
        </p:nvSpPr>
        <p:spPr>
          <a:xfrm>
            <a:off x="838200" y="2095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strike="noStrike" kern="1200" cap="none" spc="0" normalizeH="0" baseline="0" noProof="0" dirty="0">
                <a:ln>
                  <a:noFill/>
                </a:ln>
                <a:solidFill>
                  <a:srgbClr val="000000"/>
                </a:solidFill>
                <a:effectLst/>
                <a:uLnTx/>
                <a:uFillTx/>
                <a:latin typeface="Tenorite"/>
                <a:ea typeface="+mn-ea"/>
                <a:cs typeface="+mn-cs"/>
              </a:rPr>
              <a:t>Understanding </a:t>
            </a:r>
            <a:endParaRPr kumimoji="0" lang="en-US" sz="1800" b="1" i="0"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1000" y="1428750"/>
            <a:ext cx="7868284" cy="2103653"/>
          </a:xfrm>
          <a:prstGeom prst="rect">
            <a:avLst/>
          </a:prstGeom>
        </p:spPr>
        <p:txBody>
          <a:bodyPr vert="horz" wrap="square" lIns="0" tIns="12700" rIns="0" bIns="0" rtlCol="0">
            <a:spAutoFit/>
          </a:bodyPr>
          <a:lstStyle/>
          <a:p>
            <a:pPr marL="379095" marR="5080" indent="-367030">
              <a:lnSpc>
                <a:spcPct val="114599"/>
              </a:lnSpc>
              <a:spcBef>
                <a:spcPts val="100"/>
              </a:spcBef>
              <a:buChar char="●"/>
              <a:tabLst>
                <a:tab pos="379095" algn="l"/>
                <a:tab pos="379730" algn="l"/>
              </a:tabLst>
            </a:pPr>
            <a:r>
              <a:rPr sz="2000" b="1" spc="-10" dirty="0">
                <a:cs typeface="Arial"/>
              </a:rPr>
              <a:t>Lag</a:t>
            </a:r>
            <a:r>
              <a:rPr sz="2000" b="1" spc="-30" dirty="0">
                <a:cs typeface="Arial"/>
              </a:rPr>
              <a:t> </a:t>
            </a:r>
            <a:r>
              <a:rPr sz="2000" b="1" dirty="0">
                <a:cs typeface="Arial"/>
              </a:rPr>
              <a:t>Time</a:t>
            </a:r>
            <a:r>
              <a:rPr sz="2000" b="1" spc="-15" dirty="0">
                <a:cs typeface="Arial"/>
              </a:rPr>
              <a:t> </a:t>
            </a:r>
            <a:r>
              <a:rPr sz="2000" dirty="0">
                <a:cs typeface="Arial"/>
              </a:rPr>
              <a:t>-</a:t>
            </a:r>
            <a:r>
              <a:rPr sz="2000" spc="-25" dirty="0">
                <a:cs typeface="Arial"/>
              </a:rPr>
              <a:t> </a:t>
            </a:r>
            <a:r>
              <a:rPr sz="2000" spc="75" dirty="0">
                <a:cs typeface="Arial"/>
              </a:rPr>
              <a:t>the</a:t>
            </a:r>
            <a:r>
              <a:rPr sz="2000" spc="-25" dirty="0">
                <a:cs typeface="Arial"/>
              </a:rPr>
              <a:t> </a:t>
            </a:r>
            <a:r>
              <a:rPr sz="2000" spc="90" dirty="0">
                <a:cs typeface="Arial"/>
              </a:rPr>
              <a:t>amount</a:t>
            </a:r>
            <a:r>
              <a:rPr sz="2000" spc="-20" dirty="0">
                <a:cs typeface="Arial"/>
              </a:rPr>
              <a:t> </a:t>
            </a:r>
            <a:r>
              <a:rPr sz="2000" spc="90" dirty="0">
                <a:cs typeface="Arial"/>
              </a:rPr>
              <a:t>of</a:t>
            </a:r>
            <a:r>
              <a:rPr sz="2000" spc="-25" dirty="0">
                <a:cs typeface="Arial"/>
              </a:rPr>
              <a:t> </a:t>
            </a:r>
            <a:r>
              <a:rPr sz="2000" spc="85" dirty="0">
                <a:cs typeface="Arial"/>
              </a:rPr>
              <a:t>time</a:t>
            </a:r>
            <a:r>
              <a:rPr sz="2000" spc="-25" dirty="0">
                <a:cs typeface="Arial"/>
              </a:rPr>
              <a:t> </a:t>
            </a:r>
            <a:r>
              <a:rPr sz="2000" spc="90" dirty="0">
                <a:cs typeface="Arial"/>
              </a:rPr>
              <a:t>that</a:t>
            </a:r>
            <a:r>
              <a:rPr sz="2000" spc="-20" dirty="0">
                <a:cs typeface="Arial"/>
              </a:rPr>
              <a:t> </a:t>
            </a:r>
            <a:r>
              <a:rPr sz="2000" dirty="0">
                <a:cs typeface="Arial"/>
              </a:rPr>
              <a:t>passes</a:t>
            </a:r>
            <a:r>
              <a:rPr sz="2000" spc="-20" dirty="0">
                <a:cs typeface="Arial"/>
              </a:rPr>
              <a:t> </a:t>
            </a:r>
            <a:r>
              <a:rPr sz="2000" spc="55" dirty="0">
                <a:cs typeface="Arial"/>
              </a:rPr>
              <a:t>between</a:t>
            </a:r>
            <a:r>
              <a:rPr sz="2000" spc="-25" dirty="0">
                <a:cs typeface="Arial"/>
              </a:rPr>
              <a:t> </a:t>
            </a:r>
            <a:r>
              <a:rPr sz="2000" dirty="0">
                <a:cs typeface="Arial"/>
              </a:rPr>
              <a:t>a</a:t>
            </a:r>
            <a:r>
              <a:rPr sz="2000" spc="-25" dirty="0">
                <a:cs typeface="Arial"/>
              </a:rPr>
              <a:t> </a:t>
            </a:r>
            <a:r>
              <a:rPr sz="2000" dirty="0">
                <a:cs typeface="Arial"/>
              </a:rPr>
              <a:t>change</a:t>
            </a:r>
            <a:r>
              <a:rPr sz="2000" spc="-20" dirty="0">
                <a:cs typeface="Arial"/>
              </a:rPr>
              <a:t> </a:t>
            </a:r>
            <a:r>
              <a:rPr sz="2000" spc="90" dirty="0">
                <a:cs typeface="Arial"/>
              </a:rPr>
              <a:t>that</a:t>
            </a:r>
            <a:r>
              <a:rPr sz="2000" spc="-20" dirty="0">
                <a:cs typeface="Arial"/>
              </a:rPr>
              <a:t> </a:t>
            </a:r>
            <a:r>
              <a:rPr sz="2000" spc="30" dirty="0">
                <a:cs typeface="Arial"/>
              </a:rPr>
              <a:t>you </a:t>
            </a:r>
            <a:r>
              <a:rPr sz="2000" dirty="0">
                <a:cs typeface="Arial"/>
              </a:rPr>
              <a:t>make</a:t>
            </a:r>
            <a:r>
              <a:rPr sz="2000" spc="30" dirty="0">
                <a:cs typeface="Arial"/>
              </a:rPr>
              <a:t> </a:t>
            </a:r>
            <a:r>
              <a:rPr sz="2000" spc="60" dirty="0">
                <a:cs typeface="Arial"/>
              </a:rPr>
              <a:t>and</a:t>
            </a:r>
            <a:r>
              <a:rPr sz="2000" spc="25" dirty="0">
                <a:cs typeface="Arial"/>
              </a:rPr>
              <a:t> </a:t>
            </a:r>
            <a:r>
              <a:rPr sz="2000" spc="75" dirty="0">
                <a:cs typeface="Arial"/>
              </a:rPr>
              <a:t>the</a:t>
            </a:r>
            <a:r>
              <a:rPr sz="2000" spc="30" dirty="0">
                <a:cs typeface="Arial"/>
              </a:rPr>
              <a:t> </a:t>
            </a:r>
            <a:r>
              <a:rPr sz="2000" spc="100" dirty="0">
                <a:cs typeface="Arial"/>
              </a:rPr>
              <a:t>moment</a:t>
            </a:r>
            <a:r>
              <a:rPr sz="2000" spc="35" dirty="0">
                <a:cs typeface="Arial"/>
              </a:rPr>
              <a:t> </a:t>
            </a:r>
            <a:r>
              <a:rPr sz="2000" spc="90" dirty="0">
                <a:cs typeface="Arial"/>
              </a:rPr>
              <a:t>that</a:t>
            </a:r>
            <a:r>
              <a:rPr sz="2000" spc="30" dirty="0">
                <a:cs typeface="Arial"/>
              </a:rPr>
              <a:t> </a:t>
            </a:r>
            <a:r>
              <a:rPr sz="2000" spc="55" dirty="0">
                <a:cs typeface="Arial"/>
              </a:rPr>
              <a:t>you</a:t>
            </a:r>
            <a:r>
              <a:rPr sz="2000" spc="25" dirty="0">
                <a:cs typeface="Arial"/>
              </a:rPr>
              <a:t> </a:t>
            </a:r>
            <a:r>
              <a:rPr sz="2000" dirty="0">
                <a:cs typeface="Arial"/>
              </a:rPr>
              <a:t>get</a:t>
            </a:r>
            <a:r>
              <a:rPr sz="2000" spc="30" dirty="0">
                <a:cs typeface="Arial"/>
              </a:rPr>
              <a:t> </a:t>
            </a:r>
            <a:r>
              <a:rPr sz="2000" dirty="0">
                <a:cs typeface="Arial"/>
              </a:rPr>
              <a:t>real</a:t>
            </a:r>
            <a:r>
              <a:rPr sz="2000" spc="30" dirty="0">
                <a:cs typeface="Arial"/>
              </a:rPr>
              <a:t> </a:t>
            </a:r>
            <a:r>
              <a:rPr sz="2000" dirty="0">
                <a:cs typeface="Arial"/>
              </a:rPr>
              <a:t>feedback</a:t>
            </a:r>
            <a:r>
              <a:rPr sz="2000" spc="25" dirty="0">
                <a:cs typeface="Arial"/>
              </a:rPr>
              <a:t> </a:t>
            </a:r>
            <a:r>
              <a:rPr sz="2000" spc="80" dirty="0">
                <a:cs typeface="Arial"/>
              </a:rPr>
              <a:t>about</a:t>
            </a:r>
            <a:r>
              <a:rPr sz="2000" spc="30" dirty="0">
                <a:cs typeface="Arial"/>
              </a:rPr>
              <a:t> </a:t>
            </a:r>
            <a:r>
              <a:rPr sz="2000" spc="90" dirty="0">
                <a:cs typeface="Arial"/>
              </a:rPr>
              <a:t>that</a:t>
            </a:r>
            <a:r>
              <a:rPr sz="2000" spc="30" dirty="0">
                <a:cs typeface="Arial"/>
              </a:rPr>
              <a:t> </a:t>
            </a:r>
            <a:r>
              <a:rPr sz="2000" spc="-10" dirty="0">
                <a:cs typeface="Arial"/>
              </a:rPr>
              <a:t>change</a:t>
            </a:r>
            <a:endParaRPr sz="2000" dirty="0">
              <a:cs typeface="Arial"/>
            </a:endParaRPr>
          </a:p>
          <a:p>
            <a:pPr marL="379095" indent="-367030">
              <a:lnSpc>
                <a:spcPct val="100000"/>
              </a:lnSpc>
              <a:spcBef>
                <a:spcPts val="315"/>
              </a:spcBef>
              <a:buChar char="●"/>
              <a:tabLst>
                <a:tab pos="379095" algn="l"/>
                <a:tab pos="379730" algn="l"/>
              </a:tabLst>
            </a:pPr>
            <a:r>
              <a:rPr sz="2000" dirty="0">
                <a:cs typeface="Arial"/>
              </a:rPr>
              <a:t>Make</a:t>
            </a:r>
            <a:r>
              <a:rPr sz="2000" spc="50" dirty="0">
                <a:cs typeface="Arial"/>
              </a:rPr>
              <a:t> </a:t>
            </a:r>
            <a:r>
              <a:rPr sz="2000" spc="-10" dirty="0">
                <a:cs typeface="Arial"/>
              </a:rPr>
              <a:t>Changes,</a:t>
            </a:r>
            <a:r>
              <a:rPr sz="2000" spc="55" dirty="0">
                <a:cs typeface="Arial"/>
              </a:rPr>
              <a:t> </a:t>
            </a:r>
            <a:r>
              <a:rPr sz="2000" dirty="0">
                <a:cs typeface="Arial"/>
              </a:rPr>
              <a:t>Start</a:t>
            </a:r>
            <a:r>
              <a:rPr sz="2000" spc="50" dirty="0">
                <a:cs typeface="Arial"/>
              </a:rPr>
              <a:t> </a:t>
            </a:r>
            <a:r>
              <a:rPr sz="2000" dirty="0">
                <a:cs typeface="Arial"/>
              </a:rPr>
              <a:t>Build,</a:t>
            </a:r>
            <a:r>
              <a:rPr sz="2000" spc="55" dirty="0">
                <a:cs typeface="Arial"/>
              </a:rPr>
              <a:t> </a:t>
            </a:r>
            <a:r>
              <a:rPr sz="2000" dirty="0">
                <a:cs typeface="Arial"/>
              </a:rPr>
              <a:t>Find</a:t>
            </a:r>
            <a:r>
              <a:rPr sz="2000" spc="45" dirty="0">
                <a:cs typeface="Arial"/>
              </a:rPr>
              <a:t> </a:t>
            </a:r>
            <a:r>
              <a:rPr sz="2000" spc="70" dirty="0">
                <a:cs typeface="Arial"/>
              </a:rPr>
              <a:t>Out</a:t>
            </a:r>
            <a:r>
              <a:rPr sz="2000" spc="55" dirty="0">
                <a:cs typeface="Arial"/>
              </a:rPr>
              <a:t> </a:t>
            </a:r>
            <a:r>
              <a:rPr sz="2000" spc="-10" dirty="0">
                <a:cs typeface="Arial"/>
              </a:rPr>
              <a:t>Later</a:t>
            </a:r>
            <a:endParaRPr sz="2000" dirty="0">
              <a:cs typeface="Arial"/>
            </a:endParaRPr>
          </a:p>
          <a:p>
            <a:pPr marL="379095" marR="279400" indent="-367030">
              <a:lnSpc>
                <a:spcPct val="114599"/>
              </a:lnSpc>
              <a:buChar char="●"/>
              <a:tabLst>
                <a:tab pos="379095" algn="l"/>
                <a:tab pos="379730" algn="l"/>
              </a:tabLst>
            </a:pPr>
            <a:r>
              <a:rPr sz="2000" dirty="0">
                <a:cs typeface="Arial"/>
              </a:rPr>
              <a:t>You</a:t>
            </a:r>
            <a:r>
              <a:rPr sz="2000" spc="-10" dirty="0">
                <a:cs typeface="Arial"/>
              </a:rPr>
              <a:t> </a:t>
            </a:r>
            <a:r>
              <a:rPr sz="2000" spc="55" dirty="0">
                <a:cs typeface="Arial"/>
              </a:rPr>
              <a:t>should</a:t>
            </a:r>
            <a:r>
              <a:rPr sz="2000" spc="-10" dirty="0">
                <a:cs typeface="Arial"/>
              </a:rPr>
              <a:t> </a:t>
            </a:r>
            <a:r>
              <a:rPr sz="2000" dirty="0">
                <a:cs typeface="Arial"/>
              </a:rPr>
              <a:t>be</a:t>
            </a:r>
            <a:r>
              <a:rPr sz="2000" spc="-5" dirty="0">
                <a:cs typeface="Arial"/>
              </a:rPr>
              <a:t> </a:t>
            </a:r>
            <a:r>
              <a:rPr sz="2000" dirty="0">
                <a:cs typeface="Arial"/>
              </a:rPr>
              <a:t>able</a:t>
            </a:r>
            <a:r>
              <a:rPr sz="2000" spc="-5" dirty="0">
                <a:cs typeface="Arial"/>
              </a:rPr>
              <a:t> </a:t>
            </a:r>
            <a:r>
              <a:rPr sz="2000" spc="105" dirty="0">
                <a:cs typeface="Arial"/>
              </a:rPr>
              <a:t>to</a:t>
            </a:r>
            <a:r>
              <a:rPr sz="2000" dirty="0">
                <a:cs typeface="Arial"/>
              </a:rPr>
              <a:t> </a:t>
            </a:r>
            <a:r>
              <a:rPr sz="2000" spc="50" dirty="0">
                <a:cs typeface="Arial"/>
              </a:rPr>
              <a:t>compile</a:t>
            </a:r>
            <a:r>
              <a:rPr sz="2000" spc="-5" dirty="0">
                <a:cs typeface="Arial"/>
              </a:rPr>
              <a:t> </a:t>
            </a:r>
            <a:r>
              <a:rPr sz="2000" dirty="0">
                <a:cs typeface="Arial"/>
              </a:rPr>
              <a:t>every</a:t>
            </a:r>
            <a:r>
              <a:rPr sz="2000" spc="-10" dirty="0">
                <a:cs typeface="Arial"/>
              </a:rPr>
              <a:t> class</a:t>
            </a:r>
            <a:r>
              <a:rPr sz="2000" spc="-5" dirty="0">
                <a:cs typeface="Arial"/>
              </a:rPr>
              <a:t> </a:t>
            </a:r>
            <a:r>
              <a:rPr sz="2000" spc="100" dirty="0">
                <a:cs typeface="Arial"/>
              </a:rPr>
              <a:t>or</a:t>
            </a:r>
            <a:r>
              <a:rPr sz="2000" dirty="0">
                <a:cs typeface="Arial"/>
              </a:rPr>
              <a:t> </a:t>
            </a:r>
            <a:r>
              <a:rPr sz="2000" spc="75" dirty="0">
                <a:cs typeface="Arial"/>
              </a:rPr>
              <a:t>module</a:t>
            </a:r>
            <a:r>
              <a:rPr sz="2000" spc="-5" dirty="0">
                <a:cs typeface="Arial"/>
              </a:rPr>
              <a:t> </a:t>
            </a:r>
            <a:r>
              <a:rPr sz="2000" spc="70" dirty="0">
                <a:cs typeface="Arial"/>
              </a:rPr>
              <a:t>in</a:t>
            </a:r>
            <a:r>
              <a:rPr sz="2000" spc="-10" dirty="0">
                <a:cs typeface="Arial"/>
              </a:rPr>
              <a:t> </a:t>
            </a:r>
            <a:r>
              <a:rPr sz="2000" spc="75" dirty="0">
                <a:cs typeface="Arial"/>
              </a:rPr>
              <a:t>your</a:t>
            </a:r>
            <a:r>
              <a:rPr sz="2000" spc="-5" dirty="0">
                <a:cs typeface="Arial"/>
              </a:rPr>
              <a:t> </a:t>
            </a:r>
            <a:r>
              <a:rPr sz="2000" spc="-10" dirty="0">
                <a:cs typeface="Arial"/>
              </a:rPr>
              <a:t>system </a:t>
            </a:r>
            <a:r>
              <a:rPr sz="2000" dirty="0">
                <a:cs typeface="Arial"/>
              </a:rPr>
              <a:t>separately</a:t>
            </a:r>
            <a:r>
              <a:rPr sz="2000" spc="10" dirty="0">
                <a:cs typeface="Arial"/>
              </a:rPr>
              <a:t> </a:t>
            </a:r>
            <a:r>
              <a:rPr sz="2000" spc="114" dirty="0">
                <a:cs typeface="Arial"/>
              </a:rPr>
              <a:t>from</a:t>
            </a:r>
            <a:r>
              <a:rPr sz="2000" spc="20" dirty="0">
                <a:cs typeface="Arial"/>
              </a:rPr>
              <a:t> </a:t>
            </a:r>
            <a:r>
              <a:rPr sz="2000" spc="75" dirty="0">
                <a:cs typeface="Arial"/>
              </a:rPr>
              <a:t>the</a:t>
            </a:r>
            <a:r>
              <a:rPr sz="2000" spc="25" dirty="0">
                <a:cs typeface="Arial"/>
              </a:rPr>
              <a:t> </a:t>
            </a:r>
            <a:r>
              <a:rPr sz="2000" spc="65" dirty="0">
                <a:cs typeface="Arial"/>
              </a:rPr>
              <a:t>others</a:t>
            </a:r>
            <a:r>
              <a:rPr sz="2000" spc="20" dirty="0">
                <a:cs typeface="Arial"/>
              </a:rPr>
              <a:t> </a:t>
            </a:r>
            <a:r>
              <a:rPr sz="2000" spc="60" dirty="0">
                <a:cs typeface="Arial"/>
              </a:rPr>
              <a:t>and</a:t>
            </a:r>
            <a:r>
              <a:rPr sz="2000" spc="10" dirty="0">
                <a:cs typeface="Arial"/>
              </a:rPr>
              <a:t> </a:t>
            </a:r>
            <a:r>
              <a:rPr sz="2000" spc="70" dirty="0">
                <a:cs typeface="Arial"/>
              </a:rPr>
              <a:t>in</a:t>
            </a:r>
            <a:r>
              <a:rPr sz="2000" spc="15" dirty="0">
                <a:cs typeface="Arial"/>
              </a:rPr>
              <a:t> </a:t>
            </a:r>
            <a:r>
              <a:rPr sz="2000" dirty="0">
                <a:cs typeface="Arial"/>
              </a:rPr>
              <a:t>its</a:t>
            </a:r>
            <a:r>
              <a:rPr sz="2000" spc="20" dirty="0">
                <a:cs typeface="Arial"/>
              </a:rPr>
              <a:t> </a:t>
            </a:r>
            <a:r>
              <a:rPr sz="2000" spc="85" dirty="0">
                <a:cs typeface="Arial"/>
              </a:rPr>
              <a:t>own</a:t>
            </a:r>
            <a:r>
              <a:rPr sz="2000" spc="15" dirty="0">
                <a:cs typeface="Arial"/>
              </a:rPr>
              <a:t> </a:t>
            </a:r>
            <a:r>
              <a:rPr sz="2000" spc="55" dirty="0">
                <a:cs typeface="Arial"/>
              </a:rPr>
              <a:t>test</a:t>
            </a:r>
            <a:r>
              <a:rPr sz="2000" spc="20" dirty="0">
                <a:cs typeface="Arial"/>
              </a:rPr>
              <a:t> </a:t>
            </a:r>
            <a:r>
              <a:rPr sz="2000" spc="-10" dirty="0">
                <a:cs typeface="Arial"/>
              </a:rPr>
              <a:t>harness</a:t>
            </a:r>
            <a:endParaRPr sz="2000" dirty="0">
              <a:cs typeface="Arial"/>
            </a:endParaRPr>
          </a:p>
        </p:txBody>
      </p:sp>
      <p:sp>
        <p:nvSpPr>
          <p:cNvPr id="5" name="TextBox 4">
            <a:extLst>
              <a:ext uri="{FF2B5EF4-FFF2-40B4-BE49-F238E27FC236}">
                <a16:creationId xmlns:a16="http://schemas.microsoft.com/office/drawing/2014/main" id="{88EBCB17-69F6-462D-A394-EAA5AE5B597F}"/>
              </a:ext>
            </a:extLst>
          </p:cNvPr>
          <p:cNvSpPr txBox="1"/>
          <p:nvPr/>
        </p:nvSpPr>
        <p:spPr>
          <a:xfrm>
            <a:off x="762000" y="1333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Lag Time</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85800" y="1123950"/>
            <a:ext cx="5145405" cy="3377206"/>
          </a:xfrm>
          <a:prstGeom prst="rect">
            <a:avLst/>
          </a:prstGeom>
        </p:spPr>
        <p:txBody>
          <a:bodyPr vert="horz" wrap="square" lIns="0" tIns="52704" rIns="0" bIns="0" rtlCol="0">
            <a:spAutoFit/>
          </a:bodyPr>
          <a:lstStyle/>
          <a:p>
            <a:pPr marL="379095" indent="-367030">
              <a:lnSpc>
                <a:spcPct val="100000"/>
              </a:lnSpc>
              <a:spcBef>
                <a:spcPts val="414"/>
              </a:spcBef>
              <a:buChar char="●"/>
              <a:tabLst>
                <a:tab pos="379095" algn="l"/>
                <a:tab pos="379730" algn="l"/>
              </a:tabLst>
            </a:pPr>
            <a:r>
              <a:rPr sz="2000" dirty="0">
                <a:cs typeface="Arial"/>
              </a:rPr>
              <a:t>We</a:t>
            </a:r>
            <a:r>
              <a:rPr sz="2000" spc="45" dirty="0">
                <a:cs typeface="Arial"/>
              </a:rPr>
              <a:t> </a:t>
            </a:r>
            <a:r>
              <a:rPr sz="2000" dirty="0">
                <a:cs typeface="Arial"/>
              </a:rPr>
              <a:t>can</a:t>
            </a:r>
            <a:r>
              <a:rPr sz="2000" spc="40" dirty="0">
                <a:cs typeface="Arial"/>
              </a:rPr>
              <a:t> </a:t>
            </a:r>
            <a:r>
              <a:rPr sz="2000" dirty="0">
                <a:cs typeface="Arial"/>
              </a:rPr>
              <a:t>break</a:t>
            </a:r>
            <a:r>
              <a:rPr sz="2000" spc="40" dirty="0">
                <a:cs typeface="Arial"/>
              </a:rPr>
              <a:t> </a:t>
            </a:r>
            <a:r>
              <a:rPr sz="2000" spc="-10" dirty="0">
                <a:cs typeface="Arial"/>
              </a:rPr>
              <a:t>dependencies!</a:t>
            </a:r>
            <a:endParaRPr sz="2000" dirty="0">
              <a:cs typeface="Arial"/>
            </a:endParaRPr>
          </a:p>
          <a:p>
            <a:pPr marL="379095" indent="-367030">
              <a:lnSpc>
                <a:spcPct val="100000"/>
              </a:lnSpc>
              <a:spcBef>
                <a:spcPts val="315"/>
              </a:spcBef>
              <a:buChar char="●"/>
              <a:tabLst>
                <a:tab pos="379095" algn="l"/>
                <a:tab pos="379730" algn="l"/>
              </a:tabLst>
            </a:pPr>
            <a:r>
              <a:rPr sz="2000" spc="-60" dirty="0">
                <a:cs typeface="Arial"/>
              </a:rPr>
              <a:t>Easy</a:t>
            </a:r>
            <a:r>
              <a:rPr sz="2000" spc="-50" dirty="0">
                <a:cs typeface="Arial"/>
              </a:rPr>
              <a:t> </a:t>
            </a:r>
            <a:r>
              <a:rPr sz="2000" spc="-45" dirty="0">
                <a:cs typeface="Arial"/>
              </a:rPr>
              <a:t>Cases </a:t>
            </a:r>
            <a:r>
              <a:rPr sz="2000" spc="90" dirty="0">
                <a:cs typeface="Arial"/>
              </a:rPr>
              <a:t>of</a:t>
            </a:r>
            <a:r>
              <a:rPr sz="2000" spc="-50" dirty="0">
                <a:cs typeface="Arial"/>
              </a:rPr>
              <a:t> </a:t>
            </a:r>
            <a:r>
              <a:rPr sz="2000" spc="50" dirty="0">
                <a:cs typeface="Arial"/>
              </a:rPr>
              <a:t>Instantiating</a:t>
            </a:r>
            <a:r>
              <a:rPr sz="2000" spc="-50" dirty="0">
                <a:cs typeface="Arial"/>
              </a:rPr>
              <a:t> </a:t>
            </a:r>
            <a:r>
              <a:rPr sz="2000" spc="-35" dirty="0">
                <a:cs typeface="Arial"/>
              </a:rPr>
              <a:t>Classes</a:t>
            </a:r>
            <a:r>
              <a:rPr sz="2000" spc="-45" dirty="0">
                <a:cs typeface="Arial"/>
              </a:rPr>
              <a:t> </a:t>
            </a:r>
            <a:r>
              <a:rPr sz="2000" spc="100" dirty="0">
                <a:cs typeface="Arial"/>
              </a:rPr>
              <a:t>for</a:t>
            </a:r>
            <a:r>
              <a:rPr sz="2000" spc="-45" dirty="0">
                <a:cs typeface="Arial"/>
              </a:rPr>
              <a:t> </a:t>
            </a:r>
            <a:r>
              <a:rPr sz="2000" spc="-10" dirty="0">
                <a:cs typeface="Arial"/>
              </a:rPr>
              <a:t>Tests:</a:t>
            </a:r>
            <a:endParaRPr sz="2000" dirty="0">
              <a:cs typeface="Arial"/>
            </a:endParaRPr>
          </a:p>
          <a:p>
            <a:pPr marL="836294" lvl="1" indent="-336550">
              <a:lnSpc>
                <a:spcPct val="100000"/>
              </a:lnSpc>
              <a:spcBef>
                <a:spcPts val="330"/>
              </a:spcBef>
              <a:buChar char="○"/>
              <a:tabLst>
                <a:tab pos="836294" algn="l"/>
                <a:tab pos="836930" algn="l"/>
              </a:tabLst>
            </a:pPr>
            <a:r>
              <a:rPr sz="1600" spc="60" dirty="0">
                <a:cs typeface="Arial"/>
              </a:rPr>
              <a:t>importing</a:t>
            </a:r>
            <a:r>
              <a:rPr sz="1600" spc="80" dirty="0">
                <a:cs typeface="Arial"/>
              </a:rPr>
              <a:t> or</a:t>
            </a:r>
            <a:r>
              <a:rPr sz="1600" spc="85" dirty="0">
                <a:cs typeface="Arial"/>
              </a:rPr>
              <a:t> </a:t>
            </a:r>
            <a:r>
              <a:rPr sz="1600" dirty="0">
                <a:cs typeface="Arial"/>
              </a:rPr>
              <a:t>declaring</a:t>
            </a:r>
            <a:r>
              <a:rPr sz="1600" spc="80" dirty="0">
                <a:cs typeface="Arial"/>
              </a:rPr>
              <a:t> </a:t>
            </a:r>
            <a:r>
              <a:rPr sz="1600" spc="-20" dirty="0">
                <a:cs typeface="Arial"/>
              </a:rPr>
              <a:t>classes</a:t>
            </a:r>
            <a:r>
              <a:rPr sz="1600" spc="85" dirty="0">
                <a:cs typeface="Arial"/>
              </a:rPr>
              <a:t> </a:t>
            </a:r>
            <a:r>
              <a:rPr sz="1600" dirty="0">
                <a:cs typeface="Arial"/>
              </a:rPr>
              <a:t>we</a:t>
            </a:r>
            <a:r>
              <a:rPr sz="1600" spc="80" dirty="0">
                <a:cs typeface="Arial"/>
              </a:rPr>
              <a:t> </a:t>
            </a:r>
            <a:r>
              <a:rPr sz="1600" dirty="0">
                <a:cs typeface="Arial"/>
              </a:rPr>
              <a:t>depend</a:t>
            </a:r>
            <a:r>
              <a:rPr sz="1600" spc="85" dirty="0">
                <a:cs typeface="Arial"/>
              </a:rPr>
              <a:t> </a:t>
            </a:r>
            <a:r>
              <a:rPr sz="1600" spc="50" dirty="0">
                <a:cs typeface="Arial"/>
              </a:rPr>
              <a:t>upon</a:t>
            </a:r>
            <a:endParaRPr sz="1600" dirty="0">
              <a:cs typeface="Arial"/>
            </a:endParaRPr>
          </a:p>
          <a:p>
            <a:pPr marL="836294" lvl="1" indent="-336550">
              <a:lnSpc>
                <a:spcPct val="100000"/>
              </a:lnSpc>
              <a:spcBef>
                <a:spcPts val="270"/>
              </a:spcBef>
              <a:buChar char="○"/>
              <a:tabLst>
                <a:tab pos="836294" algn="l"/>
                <a:tab pos="836930" algn="l"/>
              </a:tabLst>
            </a:pPr>
            <a:r>
              <a:rPr sz="1600" dirty="0">
                <a:cs typeface="Arial"/>
              </a:rPr>
              <a:t>Low</a:t>
            </a:r>
            <a:r>
              <a:rPr sz="1600" spc="90" dirty="0">
                <a:cs typeface="Arial"/>
              </a:rPr>
              <a:t> </a:t>
            </a:r>
            <a:r>
              <a:rPr sz="1600" dirty="0">
                <a:cs typeface="Arial"/>
              </a:rPr>
              <a:t>Execution</a:t>
            </a:r>
            <a:r>
              <a:rPr sz="1600" spc="90" dirty="0">
                <a:cs typeface="Arial"/>
              </a:rPr>
              <a:t> </a:t>
            </a:r>
            <a:r>
              <a:rPr sz="1600" spc="-20" dirty="0">
                <a:cs typeface="Arial"/>
              </a:rPr>
              <a:t>cost</a:t>
            </a:r>
            <a:endParaRPr sz="1600" dirty="0">
              <a:cs typeface="Arial"/>
            </a:endParaRPr>
          </a:p>
          <a:p>
            <a:pPr marL="836294" lvl="1" indent="-336550">
              <a:lnSpc>
                <a:spcPct val="100000"/>
              </a:lnSpc>
              <a:spcBef>
                <a:spcPts val="270"/>
              </a:spcBef>
              <a:buChar char="○"/>
              <a:tabLst>
                <a:tab pos="836294" algn="l"/>
                <a:tab pos="836930" algn="l"/>
              </a:tabLst>
            </a:pPr>
            <a:r>
              <a:rPr sz="1600" dirty="0">
                <a:cs typeface="Arial"/>
              </a:rPr>
              <a:t>Well-Maintained</a:t>
            </a:r>
            <a:r>
              <a:rPr sz="1600" spc="470" dirty="0">
                <a:cs typeface="Arial"/>
              </a:rPr>
              <a:t> </a:t>
            </a:r>
            <a:r>
              <a:rPr sz="1600" spc="-10" dirty="0">
                <a:cs typeface="Arial"/>
              </a:rPr>
              <a:t>Systems</a:t>
            </a:r>
            <a:endParaRPr sz="1600" dirty="0">
              <a:cs typeface="Arial"/>
            </a:endParaRPr>
          </a:p>
          <a:p>
            <a:pPr marL="379095" indent="-367030">
              <a:lnSpc>
                <a:spcPct val="100000"/>
              </a:lnSpc>
              <a:spcBef>
                <a:spcPts val="254"/>
              </a:spcBef>
              <a:buChar char="●"/>
              <a:tabLst>
                <a:tab pos="379095" algn="l"/>
                <a:tab pos="379730" algn="l"/>
              </a:tabLst>
            </a:pPr>
            <a:r>
              <a:rPr sz="2000" spc="55" dirty="0">
                <a:cs typeface="Arial"/>
              </a:rPr>
              <a:t>Hard</a:t>
            </a:r>
            <a:r>
              <a:rPr sz="2000" spc="-45" dirty="0">
                <a:cs typeface="Arial"/>
              </a:rPr>
              <a:t> Cases</a:t>
            </a:r>
            <a:r>
              <a:rPr sz="2000" spc="-35" dirty="0">
                <a:cs typeface="Arial"/>
              </a:rPr>
              <a:t> </a:t>
            </a:r>
            <a:r>
              <a:rPr sz="2000" spc="90" dirty="0">
                <a:cs typeface="Arial"/>
              </a:rPr>
              <a:t>of</a:t>
            </a:r>
            <a:r>
              <a:rPr sz="2000" spc="-45" dirty="0">
                <a:cs typeface="Arial"/>
              </a:rPr>
              <a:t> </a:t>
            </a:r>
            <a:r>
              <a:rPr sz="2000" spc="50" dirty="0">
                <a:cs typeface="Arial"/>
              </a:rPr>
              <a:t>Instantiating</a:t>
            </a:r>
            <a:r>
              <a:rPr sz="2000" spc="-40" dirty="0">
                <a:cs typeface="Arial"/>
              </a:rPr>
              <a:t> </a:t>
            </a:r>
            <a:r>
              <a:rPr sz="2000" spc="-35" dirty="0">
                <a:cs typeface="Arial"/>
              </a:rPr>
              <a:t>Classes</a:t>
            </a:r>
            <a:r>
              <a:rPr sz="2000" spc="-40" dirty="0">
                <a:cs typeface="Arial"/>
              </a:rPr>
              <a:t> </a:t>
            </a:r>
            <a:r>
              <a:rPr sz="2000" spc="100" dirty="0">
                <a:cs typeface="Arial"/>
              </a:rPr>
              <a:t>for</a:t>
            </a:r>
            <a:r>
              <a:rPr sz="2000" spc="-35" dirty="0">
                <a:cs typeface="Arial"/>
              </a:rPr>
              <a:t> </a:t>
            </a:r>
            <a:r>
              <a:rPr sz="2000" spc="-10" dirty="0">
                <a:cs typeface="Arial"/>
              </a:rPr>
              <a:t>Tests:</a:t>
            </a:r>
            <a:endParaRPr sz="2000" dirty="0">
              <a:cs typeface="Arial"/>
            </a:endParaRPr>
          </a:p>
          <a:p>
            <a:pPr marL="836294" lvl="1" indent="-336550">
              <a:lnSpc>
                <a:spcPct val="100000"/>
              </a:lnSpc>
              <a:spcBef>
                <a:spcPts val="330"/>
              </a:spcBef>
              <a:buChar char="○"/>
              <a:tabLst>
                <a:tab pos="836294" algn="l"/>
                <a:tab pos="836930" algn="l"/>
              </a:tabLst>
            </a:pPr>
            <a:r>
              <a:rPr sz="1600" spc="-20" dirty="0">
                <a:cs typeface="Arial"/>
              </a:rPr>
              <a:t>Legacy</a:t>
            </a:r>
            <a:r>
              <a:rPr sz="1600" spc="20" dirty="0">
                <a:cs typeface="Arial"/>
              </a:rPr>
              <a:t> </a:t>
            </a:r>
            <a:r>
              <a:rPr sz="1600" dirty="0">
                <a:cs typeface="Arial"/>
              </a:rPr>
              <a:t>systems</a:t>
            </a:r>
            <a:r>
              <a:rPr sz="1600" spc="25" dirty="0">
                <a:cs typeface="Arial"/>
              </a:rPr>
              <a:t> </a:t>
            </a:r>
            <a:r>
              <a:rPr sz="1600" dirty="0">
                <a:cs typeface="Arial"/>
              </a:rPr>
              <a:t>are</a:t>
            </a:r>
            <a:r>
              <a:rPr sz="1600" spc="20" dirty="0">
                <a:cs typeface="Arial"/>
              </a:rPr>
              <a:t> </a:t>
            </a:r>
            <a:r>
              <a:rPr sz="1600" dirty="0">
                <a:cs typeface="Arial"/>
              </a:rPr>
              <a:t>all</a:t>
            </a:r>
            <a:r>
              <a:rPr sz="1600" spc="20" dirty="0">
                <a:cs typeface="Arial"/>
              </a:rPr>
              <a:t> </a:t>
            </a:r>
            <a:r>
              <a:rPr sz="1600" spc="50" dirty="0">
                <a:cs typeface="Arial"/>
              </a:rPr>
              <a:t>tied</a:t>
            </a:r>
            <a:r>
              <a:rPr sz="1600" spc="25" dirty="0">
                <a:cs typeface="Arial"/>
              </a:rPr>
              <a:t> </a:t>
            </a:r>
            <a:r>
              <a:rPr sz="1600" spc="45" dirty="0">
                <a:cs typeface="Arial"/>
              </a:rPr>
              <a:t>up</a:t>
            </a:r>
            <a:endParaRPr sz="1600" dirty="0">
              <a:cs typeface="Arial"/>
            </a:endParaRPr>
          </a:p>
          <a:p>
            <a:pPr marL="836294" lvl="1" indent="-336550">
              <a:lnSpc>
                <a:spcPct val="100000"/>
              </a:lnSpc>
              <a:spcBef>
                <a:spcPts val="270"/>
              </a:spcBef>
              <a:buChar char="○"/>
              <a:tabLst>
                <a:tab pos="836294" algn="l"/>
                <a:tab pos="836930" algn="l"/>
              </a:tabLst>
            </a:pPr>
            <a:r>
              <a:rPr sz="1600" dirty="0">
                <a:cs typeface="Arial"/>
              </a:rPr>
              <a:t>Huge</a:t>
            </a:r>
            <a:r>
              <a:rPr sz="1600" spc="40" dirty="0">
                <a:cs typeface="Arial"/>
              </a:rPr>
              <a:t> </a:t>
            </a:r>
            <a:r>
              <a:rPr sz="1600" dirty="0">
                <a:cs typeface="Arial"/>
              </a:rPr>
              <a:t>and</a:t>
            </a:r>
            <a:r>
              <a:rPr sz="1600" spc="40" dirty="0">
                <a:cs typeface="Arial"/>
              </a:rPr>
              <a:t> </a:t>
            </a:r>
            <a:r>
              <a:rPr sz="1600" spc="55" dirty="0">
                <a:cs typeface="Arial"/>
              </a:rPr>
              <a:t>interdependent</a:t>
            </a:r>
            <a:r>
              <a:rPr sz="1600" spc="40" dirty="0">
                <a:cs typeface="Arial"/>
              </a:rPr>
              <a:t> </a:t>
            </a:r>
            <a:r>
              <a:rPr sz="1600" spc="-10" dirty="0">
                <a:cs typeface="Arial"/>
              </a:rPr>
              <a:t>classes</a:t>
            </a:r>
            <a:endParaRPr sz="1600" dirty="0">
              <a:cs typeface="Arial"/>
            </a:endParaRPr>
          </a:p>
          <a:p>
            <a:pPr marL="836294" lvl="1" indent="-336550">
              <a:lnSpc>
                <a:spcPct val="100000"/>
              </a:lnSpc>
              <a:spcBef>
                <a:spcPts val="270"/>
              </a:spcBef>
              <a:buChar char="○"/>
              <a:tabLst>
                <a:tab pos="836294" algn="l"/>
                <a:tab pos="836930" algn="l"/>
              </a:tabLst>
            </a:pPr>
            <a:r>
              <a:rPr sz="1600" dirty="0">
                <a:cs typeface="Arial"/>
              </a:rPr>
              <a:t>Try</a:t>
            </a:r>
            <a:r>
              <a:rPr sz="1600" spc="40" dirty="0">
                <a:cs typeface="Arial"/>
              </a:rPr>
              <a:t> </a:t>
            </a:r>
            <a:r>
              <a:rPr sz="1600" dirty="0">
                <a:cs typeface="Arial"/>
              </a:rPr>
              <a:t>Cutting</a:t>
            </a:r>
            <a:r>
              <a:rPr sz="1600" spc="40" dirty="0">
                <a:cs typeface="Arial"/>
              </a:rPr>
              <a:t> </a:t>
            </a:r>
            <a:r>
              <a:rPr sz="1600" spc="55" dirty="0">
                <a:cs typeface="Arial"/>
              </a:rPr>
              <a:t>the</a:t>
            </a:r>
            <a:r>
              <a:rPr sz="1600" spc="40" dirty="0">
                <a:cs typeface="Arial"/>
              </a:rPr>
              <a:t> </a:t>
            </a:r>
            <a:r>
              <a:rPr sz="1600" dirty="0">
                <a:cs typeface="Arial"/>
              </a:rPr>
              <a:t>code</a:t>
            </a:r>
            <a:r>
              <a:rPr sz="1600" spc="40" dirty="0">
                <a:cs typeface="Arial"/>
              </a:rPr>
              <a:t> </a:t>
            </a:r>
            <a:r>
              <a:rPr sz="1600" spc="80" dirty="0">
                <a:cs typeface="Arial"/>
              </a:rPr>
              <a:t>to</a:t>
            </a:r>
            <a:r>
              <a:rPr sz="1600" spc="45" dirty="0">
                <a:cs typeface="Arial"/>
              </a:rPr>
              <a:t> </a:t>
            </a:r>
            <a:r>
              <a:rPr sz="1600" dirty="0">
                <a:cs typeface="Arial"/>
              </a:rPr>
              <a:t>make</a:t>
            </a:r>
            <a:r>
              <a:rPr sz="1600" spc="40" dirty="0">
                <a:cs typeface="Arial"/>
              </a:rPr>
              <a:t> </a:t>
            </a:r>
            <a:r>
              <a:rPr sz="1600" spc="70" dirty="0">
                <a:cs typeface="Arial"/>
              </a:rPr>
              <a:t>it</a:t>
            </a:r>
            <a:r>
              <a:rPr sz="1600" spc="40" dirty="0">
                <a:cs typeface="Arial"/>
              </a:rPr>
              <a:t> better!</a:t>
            </a:r>
            <a:endParaRPr sz="1600" dirty="0">
              <a:cs typeface="Arial"/>
            </a:endParaRPr>
          </a:p>
        </p:txBody>
      </p:sp>
      <p:sp>
        <p:nvSpPr>
          <p:cNvPr id="5" name="TextBox 4">
            <a:extLst>
              <a:ext uri="{FF2B5EF4-FFF2-40B4-BE49-F238E27FC236}">
                <a16:creationId xmlns:a16="http://schemas.microsoft.com/office/drawing/2014/main" id="{8B6F4F8E-E82C-4F57-96A0-0AEF259BD569}"/>
              </a:ext>
            </a:extLst>
          </p:cNvPr>
          <p:cNvSpPr txBox="1"/>
          <p:nvPr/>
        </p:nvSpPr>
        <p:spPr>
          <a:xfrm>
            <a:off x="761950" y="5759"/>
            <a:ext cx="5562649"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Breaking Dependencies </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6F4F8E-E82C-4F57-96A0-0AEF259BD569}"/>
              </a:ext>
            </a:extLst>
          </p:cNvPr>
          <p:cNvSpPr txBox="1"/>
          <p:nvPr/>
        </p:nvSpPr>
        <p:spPr>
          <a:xfrm>
            <a:off x="533400" y="209550"/>
            <a:ext cx="73152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The Dependency Inversion Principle </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
        <p:nvSpPr>
          <p:cNvPr id="8" name="TextBox 7">
            <a:extLst>
              <a:ext uri="{FF2B5EF4-FFF2-40B4-BE49-F238E27FC236}">
                <a16:creationId xmlns:a16="http://schemas.microsoft.com/office/drawing/2014/main" id="{D3C14160-BB6E-4D79-9BB2-D575AD7195F7}"/>
              </a:ext>
            </a:extLst>
          </p:cNvPr>
          <p:cNvSpPr txBox="1"/>
          <p:nvPr/>
        </p:nvSpPr>
        <p:spPr>
          <a:xfrm>
            <a:off x="609600" y="1123950"/>
            <a:ext cx="7343553" cy="1938992"/>
          </a:xfrm>
          <a:prstGeom prst="rect">
            <a:avLst/>
          </a:prstGeom>
          <a:noFill/>
        </p:spPr>
        <p:txBody>
          <a:bodyPr wrap="square">
            <a:spAutoFit/>
          </a:bodyPr>
          <a:lstStyle/>
          <a:p>
            <a:r>
              <a:rPr lang="en-US" sz="2400" dirty="0"/>
              <a:t>It is better to depend on interfaces or abstract classes than it is to depend on concrete classes. When you depend on less volatile things, you minimize the chance that particular changes will trigger massive recompilation.</a:t>
            </a:r>
          </a:p>
        </p:txBody>
      </p:sp>
    </p:spTree>
    <p:extLst>
      <p:ext uri="{BB962C8B-B14F-4D97-AF65-F5344CB8AC3E}">
        <p14:creationId xmlns:p14="http://schemas.microsoft.com/office/powerpoint/2010/main" val="427344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1000" y="971550"/>
            <a:ext cx="8228965" cy="3482975"/>
          </a:xfrm>
          <a:prstGeom prst="rect">
            <a:avLst/>
          </a:prstGeom>
        </p:spPr>
        <p:txBody>
          <a:bodyPr vert="horz" wrap="square" lIns="0" tIns="52704" rIns="0" bIns="0" rtlCol="0">
            <a:spAutoFit/>
          </a:bodyPr>
          <a:lstStyle/>
          <a:p>
            <a:pPr marL="379095" indent="-367030" algn="just">
              <a:lnSpc>
                <a:spcPct val="100000"/>
              </a:lnSpc>
              <a:spcBef>
                <a:spcPts val="414"/>
              </a:spcBef>
              <a:buChar char="●"/>
              <a:tabLst>
                <a:tab pos="379730" algn="l"/>
              </a:tabLst>
            </a:pPr>
            <a:r>
              <a:rPr sz="1800" spc="65" dirty="0">
                <a:cs typeface="Arial"/>
              </a:rPr>
              <a:t>Determine</a:t>
            </a:r>
            <a:r>
              <a:rPr sz="1800" spc="25" dirty="0">
                <a:cs typeface="Arial"/>
              </a:rPr>
              <a:t> </a:t>
            </a:r>
            <a:r>
              <a:rPr sz="1800" spc="75" dirty="0">
                <a:cs typeface="Arial"/>
              </a:rPr>
              <a:t>what</a:t>
            </a:r>
            <a:r>
              <a:rPr sz="1800" spc="30" dirty="0">
                <a:cs typeface="Arial"/>
              </a:rPr>
              <a:t> </a:t>
            </a:r>
            <a:r>
              <a:rPr sz="1800" dirty="0">
                <a:cs typeface="Arial"/>
              </a:rPr>
              <a:t>dependencies</a:t>
            </a:r>
            <a:r>
              <a:rPr sz="1800" spc="25" dirty="0">
                <a:cs typeface="Arial"/>
              </a:rPr>
              <a:t> </a:t>
            </a:r>
            <a:r>
              <a:rPr sz="1800" spc="55" dirty="0">
                <a:cs typeface="Arial"/>
              </a:rPr>
              <a:t>will</a:t>
            </a:r>
            <a:r>
              <a:rPr sz="1800" spc="25" dirty="0">
                <a:cs typeface="Arial"/>
              </a:rPr>
              <a:t> </a:t>
            </a:r>
            <a:r>
              <a:rPr sz="1800" dirty="0">
                <a:cs typeface="Arial"/>
              </a:rPr>
              <a:t>get</a:t>
            </a:r>
            <a:r>
              <a:rPr sz="1800" spc="25" dirty="0">
                <a:cs typeface="Arial"/>
              </a:rPr>
              <a:t> </a:t>
            </a:r>
            <a:r>
              <a:rPr sz="1800" spc="70" dirty="0">
                <a:cs typeface="Arial"/>
              </a:rPr>
              <a:t>in</a:t>
            </a:r>
            <a:r>
              <a:rPr sz="1800" spc="25" dirty="0">
                <a:cs typeface="Arial"/>
              </a:rPr>
              <a:t> </a:t>
            </a:r>
            <a:r>
              <a:rPr sz="1800" spc="75" dirty="0">
                <a:cs typeface="Arial"/>
              </a:rPr>
              <a:t>the</a:t>
            </a:r>
            <a:r>
              <a:rPr sz="1800" spc="25" dirty="0">
                <a:cs typeface="Arial"/>
              </a:rPr>
              <a:t> </a:t>
            </a:r>
            <a:r>
              <a:rPr sz="1800" dirty="0">
                <a:cs typeface="Arial"/>
              </a:rPr>
              <a:t>way</a:t>
            </a:r>
            <a:r>
              <a:rPr sz="1800" spc="25" dirty="0">
                <a:cs typeface="Arial"/>
              </a:rPr>
              <a:t> </a:t>
            </a:r>
            <a:r>
              <a:rPr sz="1800" spc="90" dirty="0">
                <a:cs typeface="Arial"/>
              </a:rPr>
              <a:t>of</a:t>
            </a:r>
            <a:r>
              <a:rPr sz="1800" spc="20" dirty="0">
                <a:cs typeface="Arial"/>
              </a:rPr>
              <a:t> </a:t>
            </a:r>
            <a:r>
              <a:rPr sz="1800" spc="65" dirty="0">
                <a:cs typeface="Arial"/>
              </a:rPr>
              <a:t>building</a:t>
            </a:r>
            <a:r>
              <a:rPr sz="1800" spc="25" dirty="0">
                <a:cs typeface="Arial"/>
              </a:rPr>
              <a:t> </a:t>
            </a:r>
            <a:r>
              <a:rPr sz="1800" spc="85" dirty="0">
                <a:cs typeface="Arial"/>
              </a:rPr>
              <a:t>more</a:t>
            </a:r>
            <a:r>
              <a:rPr sz="1800" spc="25" dirty="0">
                <a:cs typeface="Arial"/>
              </a:rPr>
              <a:t> </a:t>
            </a:r>
            <a:r>
              <a:rPr sz="1800" spc="-10" dirty="0">
                <a:cs typeface="Arial"/>
              </a:rPr>
              <a:t>quickly</a:t>
            </a:r>
            <a:endParaRPr sz="1800" dirty="0">
              <a:cs typeface="Arial"/>
            </a:endParaRPr>
          </a:p>
          <a:p>
            <a:pPr marL="379095" marR="236220" indent="-367030" algn="just">
              <a:lnSpc>
                <a:spcPct val="114599"/>
              </a:lnSpc>
              <a:buChar char="●"/>
              <a:tabLst>
                <a:tab pos="379730" algn="l"/>
              </a:tabLst>
            </a:pPr>
            <a:r>
              <a:rPr sz="1800" dirty="0">
                <a:cs typeface="Arial"/>
              </a:rPr>
              <a:t>Extract</a:t>
            </a:r>
            <a:r>
              <a:rPr sz="1800" spc="65" dirty="0">
                <a:cs typeface="Arial"/>
              </a:rPr>
              <a:t> </a:t>
            </a:r>
            <a:r>
              <a:rPr sz="1800" dirty="0">
                <a:cs typeface="Arial"/>
              </a:rPr>
              <a:t>interfaces</a:t>
            </a:r>
            <a:r>
              <a:rPr sz="1800" spc="70" dirty="0">
                <a:cs typeface="Arial"/>
              </a:rPr>
              <a:t> </a:t>
            </a:r>
            <a:r>
              <a:rPr sz="1800" spc="100" dirty="0">
                <a:cs typeface="Arial"/>
              </a:rPr>
              <a:t>for</a:t>
            </a:r>
            <a:r>
              <a:rPr sz="1800" spc="70" dirty="0">
                <a:cs typeface="Arial"/>
              </a:rPr>
              <a:t> </a:t>
            </a:r>
            <a:r>
              <a:rPr sz="1800" spc="75" dirty="0">
                <a:cs typeface="Arial"/>
              </a:rPr>
              <a:t>the</a:t>
            </a:r>
            <a:r>
              <a:rPr sz="1800" spc="70" dirty="0">
                <a:cs typeface="Arial"/>
              </a:rPr>
              <a:t> </a:t>
            </a:r>
            <a:r>
              <a:rPr sz="1800" spc="-20" dirty="0">
                <a:cs typeface="Arial"/>
              </a:rPr>
              <a:t>classes</a:t>
            </a:r>
            <a:r>
              <a:rPr sz="1800" spc="70" dirty="0">
                <a:cs typeface="Arial"/>
              </a:rPr>
              <a:t> in</a:t>
            </a:r>
            <a:r>
              <a:rPr sz="1800" spc="60" dirty="0">
                <a:cs typeface="Arial"/>
              </a:rPr>
              <a:t> </a:t>
            </a:r>
            <a:r>
              <a:rPr sz="1800" spc="75" dirty="0">
                <a:cs typeface="Arial"/>
              </a:rPr>
              <a:t>your</a:t>
            </a:r>
            <a:r>
              <a:rPr sz="1800" spc="70" dirty="0">
                <a:cs typeface="Arial"/>
              </a:rPr>
              <a:t> </a:t>
            </a:r>
            <a:r>
              <a:rPr sz="1800" dirty="0">
                <a:cs typeface="Arial"/>
              </a:rPr>
              <a:t>cluster</a:t>
            </a:r>
            <a:r>
              <a:rPr sz="1800" spc="70" dirty="0">
                <a:cs typeface="Arial"/>
              </a:rPr>
              <a:t> </a:t>
            </a:r>
            <a:r>
              <a:rPr sz="1800" spc="90" dirty="0">
                <a:cs typeface="Arial"/>
              </a:rPr>
              <a:t>that</a:t>
            </a:r>
            <a:r>
              <a:rPr sz="1800" spc="70" dirty="0">
                <a:cs typeface="Arial"/>
              </a:rPr>
              <a:t> </a:t>
            </a:r>
            <a:r>
              <a:rPr sz="1800" dirty="0">
                <a:cs typeface="Arial"/>
              </a:rPr>
              <a:t>are</a:t>
            </a:r>
            <a:r>
              <a:rPr sz="1800" spc="65" dirty="0">
                <a:cs typeface="Arial"/>
              </a:rPr>
              <a:t> </a:t>
            </a:r>
            <a:r>
              <a:rPr sz="1800" dirty="0">
                <a:cs typeface="Arial"/>
              </a:rPr>
              <a:t>used</a:t>
            </a:r>
            <a:r>
              <a:rPr sz="1800" spc="65" dirty="0">
                <a:cs typeface="Arial"/>
              </a:rPr>
              <a:t> </a:t>
            </a:r>
            <a:r>
              <a:rPr sz="1800" dirty="0">
                <a:cs typeface="Arial"/>
              </a:rPr>
              <a:t>by</a:t>
            </a:r>
            <a:r>
              <a:rPr sz="1800" spc="65" dirty="0">
                <a:cs typeface="Arial"/>
              </a:rPr>
              <a:t> </a:t>
            </a:r>
            <a:r>
              <a:rPr sz="1800" spc="-10" dirty="0">
                <a:cs typeface="Arial"/>
              </a:rPr>
              <a:t>classes </a:t>
            </a:r>
            <a:r>
              <a:rPr sz="1800" spc="55" dirty="0">
                <a:cs typeface="Arial"/>
              </a:rPr>
              <a:t>outside</a:t>
            </a:r>
            <a:r>
              <a:rPr sz="1800" spc="-25" dirty="0">
                <a:cs typeface="Arial"/>
              </a:rPr>
              <a:t> </a:t>
            </a:r>
            <a:r>
              <a:rPr sz="1800" spc="75" dirty="0">
                <a:cs typeface="Arial"/>
              </a:rPr>
              <a:t>the</a:t>
            </a:r>
            <a:r>
              <a:rPr sz="1800" spc="-25" dirty="0">
                <a:cs typeface="Arial"/>
              </a:rPr>
              <a:t> </a:t>
            </a:r>
            <a:r>
              <a:rPr sz="1800" spc="-10" dirty="0">
                <a:cs typeface="Arial"/>
              </a:rPr>
              <a:t>cluster</a:t>
            </a:r>
            <a:endParaRPr sz="1800" dirty="0">
              <a:cs typeface="Arial"/>
            </a:endParaRPr>
          </a:p>
          <a:p>
            <a:pPr marL="379095" marR="194945" indent="-367030" algn="just">
              <a:lnSpc>
                <a:spcPct val="114599"/>
              </a:lnSpc>
              <a:buChar char="●"/>
              <a:tabLst>
                <a:tab pos="379730" algn="l"/>
              </a:tabLst>
            </a:pPr>
            <a:r>
              <a:rPr sz="1800" spc="-35" dirty="0">
                <a:cs typeface="Arial"/>
              </a:rPr>
              <a:t>As</a:t>
            </a:r>
            <a:r>
              <a:rPr sz="1800" spc="45" dirty="0">
                <a:cs typeface="Arial"/>
              </a:rPr>
              <a:t> </a:t>
            </a:r>
            <a:r>
              <a:rPr sz="1800" dirty="0">
                <a:cs typeface="Arial"/>
              </a:rPr>
              <a:t>we</a:t>
            </a:r>
            <a:r>
              <a:rPr sz="1800" spc="50" dirty="0">
                <a:cs typeface="Arial"/>
              </a:rPr>
              <a:t> </a:t>
            </a:r>
            <a:r>
              <a:rPr sz="1800" dirty="0">
                <a:cs typeface="Arial"/>
              </a:rPr>
              <a:t>break</a:t>
            </a:r>
            <a:r>
              <a:rPr sz="1800" spc="45" dirty="0">
                <a:cs typeface="Arial"/>
              </a:rPr>
              <a:t> </a:t>
            </a:r>
            <a:r>
              <a:rPr sz="1800" dirty="0">
                <a:cs typeface="Arial"/>
              </a:rPr>
              <a:t>dependencies</a:t>
            </a:r>
            <a:r>
              <a:rPr sz="1800" spc="50" dirty="0">
                <a:cs typeface="Arial"/>
              </a:rPr>
              <a:t> </a:t>
            </a:r>
            <a:r>
              <a:rPr sz="1800" spc="60" dirty="0">
                <a:cs typeface="Arial"/>
              </a:rPr>
              <a:t>and</a:t>
            </a:r>
            <a:r>
              <a:rPr sz="1800" spc="40" dirty="0">
                <a:cs typeface="Arial"/>
              </a:rPr>
              <a:t> </a:t>
            </a:r>
            <a:r>
              <a:rPr sz="1800" dirty="0">
                <a:cs typeface="Arial"/>
              </a:rPr>
              <a:t>section</a:t>
            </a:r>
            <a:r>
              <a:rPr sz="1800" spc="45" dirty="0">
                <a:cs typeface="Arial"/>
              </a:rPr>
              <a:t> </a:t>
            </a:r>
            <a:r>
              <a:rPr sz="1800" spc="95" dirty="0">
                <a:cs typeface="Arial"/>
              </a:rPr>
              <a:t>off</a:t>
            </a:r>
            <a:r>
              <a:rPr sz="1800" spc="45" dirty="0">
                <a:cs typeface="Arial"/>
              </a:rPr>
              <a:t> </a:t>
            </a:r>
            <a:r>
              <a:rPr sz="1800" spc="-20" dirty="0">
                <a:cs typeface="Arial"/>
              </a:rPr>
              <a:t>classes</a:t>
            </a:r>
            <a:r>
              <a:rPr sz="1800" spc="50" dirty="0">
                <a:cs typeface="Arial"/>
              </a:rPr>
              <a:t> </a:t>
            </a:r>
            <a:r>
              <a:rPr sz="1800" spc="85" dirty="0">
                <a:cs typeface="Arial"/>
              </a:rPr>
              <a:t>into</a:t>
            </a:r>
            <a:r>
              <a:rPr sz="1800" spc="45" dirty="0">
                <a:cs typeface="Arial"/>
              </a:rPr>
              <a:t> </a:t>
            </a:r>
            <a:r>
              <a:rPr sz="1800" spc="60" dirty="0">
                <a:cs typeface="Arial"/>
              </a:rPr>
              <a:t>new</a:t>
            </a:r>
            <a:r>
              <a:rPr sz="1800" spc="45" dirty="0">
                <a:cs typeface="Arial"/>
              </a:rPr>
              <a:t> </a:t>
            </a:r>
            <a:r>
              <a:rPr sz="1800" dirty="0">
                <a:cs typeface="Arial"/>
              </a:rPr>
              <a:t>packages</a:t>
            </a:r>
            <a:r>
              <a:rPr sz="1800" spc="50" dirty="0">
                <a:cs typeface="Arial"/>
              </a:rPr>
              <a:t> </a:t>
            </a:r>
            <a:r>
              <a:rPr sz="1800" spc="75" dirty="0">
                <a:cs typeface="Arial"/>
              </a:rPr>
              <a:t>or </a:t>
            </a:r>
            <a:r>
              <a:rPr sz="1800" dirty="0">
                <a:cs typeface="Arial"/>
              </a:rPr>
              <a:t>libraries,</a:t>
            </a:r>
            <a:r>
              <a:rPr sz="1800" spc="55" dirty="0">
                <a:cs typeface="Arial"/>
              </a:rPr>
              <a:t> </a:t>
            </a:r>
            <a:r>
              <a:rPr sz="1800" spc="75" dirty="0">
                <a:cs typeface="Arial"/>
              </a:rPr>
              <a:t>the</a:t>
            </a:r>
            <a:r>
              <a:rPr sz="1800" spc="55" dirty="0">
                <a:cs typeface="Arial"/>
              </a:rPr>
              <a:t> </a:t>
            </a:r>
            <a:r>
              <a:rPr sz="1800" dirty="0">
                <a:cs typeface="Arial"/>
              </a:rPr>
              <a:t>overall</a:t>
            </a:r>
            <a:r>
              <a:rPr sz="1800" spc="50" dirty="0">
                <a:cs typeface="Arial"/>
              </a:rPr>
              <a:t> </a:t>
            </a:r>
            <a:r>
              <a:rPr sz="1800" dirty="0">
                <a:cs typeface="Arial"/>
              </a:rPr>
              <a:t>cost</a:t>
            </a:r>
            <a:r>
              <a:rPr sz="1800" spc="55" dirty="0">
                <a:cs typeface="Arial"/>
              </a:rPr>
              <a:t> </a:t>
            </a:r>
            <a:r>
              <a:rPr sz="1800" spc="90" dirty="0">
                <a:cs typeface="Arial"/>
              </a:rPr>
              <a:t>of</a:t>
            </a:r>
            <a:r>
              <a:rPr sz="1800" spc="50" dirty="0">
                <a:cs typeface="Arial"/>
              </a:rPr>
              <a:t> </a:t>
            </a:r>
            <a:r>
              <a:rPr sz="1800" dirty="0">
                <a:cs typeface="Arial"/>
              </a:rPr>
              <a:t>a</a:t>
            </a:r>
            <a:r>
              <a:rPr sz="1800" spc="60" dirty="0">
                <a:cs typeface="Arial"/>
              </a:rPr>
              <a:t> </a:t>
            </a:r>
            <a:r>
              <a:rPr sz="1800" spc="75" dirty="0">
                <a:cs typeface="Arial"/>
              </a:rPr>
              <a:t>rebuild</a:t>
            </a:r>
            <a:r>
              <a:rPr sz="1800" spc="50" dirty="0">
                <a:cs typeface="Arial"/>
              </a:rPr>
              <a:t> </a:t>
            </a:r>
            <a:r>
              <a:rPr sz="1800" spc="90" dirty="0">
                <a:cs typeface="Arial"/>
              </a:rPr>
              <a:t>of</a:t>
            </a:r>
            <a:r>
              <a:rPr sz="1800" spc="50" dirty="0">
                <a:cs typeface="Arial"/>
              </a:rPr>
              <a:t> </a:t>
            </a:r>
            <a:r>
              <a:rPr sz="1800" spc="75" dirty="0">
                <a:cs typeface="Arial"/>
              </a:rPr>
              <a:t>the</a:t>
            </a:r>
            <a:r>
              <a:rPr sz="1800" spc="55" dirty="0">
                <a:cs typeface="Arial"/>
              </a:rPr>
              <a:t> </a:t>
            </a:r>
            <a:r>
              <a:rPr sz="1800" spc="65" dirty="0">
                <a:cs typeface="Arial"/>
              </a:rPr>
              <a:t>entire</a:t>
            </a:r>
            <a:r>
              <a:rPr sz="1800" spc="55" dirty="0">
                <a:cs typeface="Arial"/>
              </a:rPr>
              <a:t> </a:t>
            </a:r>
            <a:r>
              <a:rPr sz="1800" dirty="0">
                <a:cs typeface="Arial"/>
              </a:rPr>
              <a:t>system</a:t>
            </a:r>
            <a:r>
              <a:rPr sz="1800" spc="60" dirty="0">
                <a:cs typeface="Arial"/>
              </a:rPr>
              <a:t> </a:t>
            </a:r>
            <a:r>
              <a:rPr sz="1800" dirty="0">
                <a:cs typeface="Arial"/>
              </a:rPr>
              <a:t>grows,</a:t>
            </a:r>
            <a:r>
              <a:rPr sz="1800" spc="55" dirty="0">
                <a:cs typeface="Arial"/>
              </a:rPr>
              <a:t> </a:t>
            </a:r>
            <a:r>
              <a:rPr sz="1800" spc="105" dirty="0">
                <a:cs typeface="Arial"/>
              </a:rPr>
              <a:t>but</a:t>
            </a:r>
            <a:r>
              <a:rPr sz="1800" spc="55" dirty="0">
                <a:cs typeface="Arial"/>
              </a:rPr>
              <a:t> </a:t>
            </a:r>
            <a:r>
              <a:rPr sz="1800" spc="50" dirty="0">
                <a:cs typeface="Arial"/>
              </a:rPr>
              <a:t>the </a:t>
            </a:r>
            <a:r>
              <a:rPr sz="1800" dirty="0">
                <a:cs typeface="Arial"/>
              </a:rPr>
              <a:t>average</a:t>
            </a:r>
            <a:r>
              <a:rPr sz="1800" spc="-10" dirty="0">
                <a:cs typeface="Arial"/>
              </a:rPr>
              <a:t> </a:t>
            </a:r>
            <a:r>
              <a:rPr sz="1800" spc="85" dirty="0">
                <a:cs typeface="Arial"/>
              </a:rPr>
              <a:t>time</a:t>
            </a:r>
            <a:r>
              <a:rPr sz="1800" spc="-10" dirty="0">
                <a:cs typeface="Arial"/>
              </a:rPr>
              <a:t> </a:t>
            </a:r>
            <a:r>
              <a:rPr sz="1800" spc="100" dirty="0">
                <a:cs typeface="Arial"/>
              </a:rPr>
              <a:t>for</a:t>
            </a:r>
            <a:r>
              <a:rPr sz="1800" spc="-10" dirty="0">
                <a:cs typeface="Arial"/>
              </a:rPr>
              <a:t> </a:t>
            </a:r>
            <a:r>
              <a:rPr sz="1800" dirty="0">
                <a:cs typeface="Arial"/>
              </a:rPr>
              <a:t>a</a:t>
            </a:r>
            <a:r>
              <a:rPr sz="1800" spc="-10" dirty="0">
                <a:cs typeface="Arial"/>
              </a:rPr>
              <a:t> </a:t>
            </a:r>
            <a:r>
              <a:rPr sz="1800" spc="75" dirty="0">
                <a:cs typeface="Arial"/>
              </a:rPr>
              <a:t>build</a:t>
            </a:r>
            <a:r>
              <a:rPr sz="1800" spc="-10" dirty="0">
                <a:cs typeface="Arial"/>
              </a:rPr>
              <a:t> </a:t>
            </a:r>
            <a:r>
              <a:rPr sz="1800" dirty="0">
                <a:cs typeface="Arial"/>
              </a:rPr>
              <a:t>can</a:t>
            </a:r>
            <a:r>
              <a:rPr sz="1800" spc="-15" dirty="0">
                <a:cs typeface="Arial"/>
              </a:rPr>
              <a:t> </a:t>
            </a:r>
            <a:r>
              <a:rPr sz="1800" spc="-10" dirty="0">
                <a:cs typeface="Arial"/>
              </a:rPr>
              <a:t>decrease.</a:t>
            </a:r>
            <a:endParaRPr sz="1800" dirty="0">
              <a:cs typeface="Arial"/>
            </a:endParaRPr>
          </a:p>
          <a:p>
            <a:pPr marL="379095" marR="141605" indent="-367030">
              <a:lnSpc>
                <a:spcPct val="114599"/>
              </a:lnSpc>
              <a:buChar char="●"/>
              <a:tabLst>
                <a:tab pos="379095" algn="l"/>
                <a:tab pos="379730" algn="l"/>
              </a:tabLst>
            </a:pPr>
            <a:r>
              <a:rPr sz="1800" dirty="0">
                <a:cs typeface="Arial"/>
              </a:rPr>
              <a:t>When</a:t>
            </a:r>
            <a:r>
              <a:rPr sz="1800" spc="40" dirty="0">
                <a:cs typeface="Arial"/>
              </a:rPr>
              <a:t> </a:t>
            </a:r>
            <a:r>
              <a:rPr sz="1800" spc="55" dirty="0">
                <a:cs typeface="Arial"/>
              </a:rPr>
              <a:t>you</a:t>
            </a:r>
            <a:r>
              <a:rPr sz="1800" spc="40" dirty="0">
                <a:cs typeface="Arial"/>
              </a:rPr>
              <a:t> </a:t>
            </a:r>
            <a:r>
              <a:rPr sz="1800" spc="65" dirty="0">
                <a:cs typeface="Arial"/>
              </a:rPr>
              <a:t>introduce</a:t>
            </a:r>
            <a:r>
              <a:rPr sz="1800" spc="50" dirty="0">
                <a:cs typeface="Arial"/>
              </a:rPr>
              <a:t> </a:t>
            </a:r>
            <a:r>
              <a:rPr sz="1800" spc="85" dirty="0">
                <a:cs typeface="Arial"/>
              </a:rPr>
              <a:t>more</a:t>
            </a:r>
            <a:r>
              <a:rPr sz="1800" spc="45" dirty="0">
                <a:cs typeface="Arial"/>
              </a:rPr>
              <a:t> </a:t>
            </a:r>
            <a:r>
              <a:rPr sz="1800" dirty="0">
                <a:cs typeface="Arial"/>
              </a:rPr>
              <a:t>interfaces</a:t>
            </a:r>
            <a:r>
              <a:rPr sz="1800" spc="50" dirty="0">
                <a:cs typeface="Arial"/>
              </a:rPr>
              <a:t> </a:t>
            </a:r>
            <a:r>
              <a:rPr sz="1800" spc="60" dirty="0">
                <a:cs typeface="Arial"/>
              </a:rPr>
              <a:t>and</a:t>
            </a:r>
            <a:r>
              <a:rPr sz="1800" spc="40" dirty="0">
                <a:cs typeface="Arial"/>
              </a:rPr>
              <a:t> </a:t>
            </a:r>
            <a:r>
              <a:rPr sz="1800" dirty="0">
                <a:cs typeface="Arial"/>
              </a:rPr>
              <a:t>packages</a:t>
            </a:r>
            <a:r>
              <a:rPr sz="1800" spc="50" dirty="0">
                <a:cs typeface="Arial"/>
              </a:rPr>
              <a:t> </a:t>
            </a:r>
            <a:r>
              <a:rPr sz="1800" spc="85" dirty="0">
                <a:cs typeface="Arial"/>
              </a:rPr>
              <a:t>into</a:t>
            </a:r>
            <a:r>
              <a:rPr sz="1800" spc="50" dirty="0">
                <a:cs typeface="Arial"/>
              </a:rPr>
              <a:t> </a:t>
            </a:r>
            <a:r>
              <a:rPr sz="1800" spc="75" dirty="0">
                <a:cs typeface="Arial"/>
              </a:rPr>
              <a:t>your</a:t>
            </a:r>
            <a:r>
              <a:rPr sz="1800" spc="45" dirty="0">
                <a:cs typeface="Arial"/>
              </a:rPr>
              <a:t> </a:t>
            </a:r>
            <a:r>
              <a:rPr sz="1800" dirty="0">
                <a:cs typeface="Arial"/>
              </a:rPr>
              <a:t>design</a:t>
            </a:r>
            <a:r>
              <a:rPr sz="1800" spc="45" dirty="0">
                <a:cs typeface="Arial"/>
              </a:rPr>
              <a:t> </a:t>
            </a:r>
            <a:r>
              <a:rPr sz="1800" spc="80" dirty="0">
                <a:cs typeface="Arial"/>
              </a:rPr>
              <a:t>to </a:t>
            </a:r>
            <a:r>
              <a:rPr sz="1800" dirty="0">
                <a:cs typeface="Arial"/>
              </a:rPr>
              <a:t>break</a:t>
            </a:r>
            <a:r>
              <a:rPr sz="1800" spc="25" dirty="0">
                <a:cs typeface="Arial"/>
              </a:rPr>
              <a:t> </a:t>
            </a:r>
            <a:r>
              <a:rPr sz="1800" dirty="0">
                <a:cs typeface="Arial"/>
              </a:rPr>
              <a:t>dependencies,</a:t>
            </a:r>
            <a:r>
              <a:rPr sz="1800" spc="40" dirty="0">
                <a:cs typeface="Arial"/>
              </a:rPr>
              <a:t> </a:t>
            </a:r>
            <a:r>
              <a:rPr sz="1800" spc="75" dirty="0">
                <a:cs typeface="Arial"/>
              </a:rPr>
              <a:t>the</a:t>
            </a:r>
            <a:r>
              <a:rPr sz="1800" spc="35" dirty="0">
                <a:cs typeface="Arial"/>
              </a:rPr>
              <a:t> </a:t>
            </a:r>
            <a:r>
              <a:rPr sz="1800" spc="90" dirty="0">
                <a:cs typeface="Arial"/>
              </a:rPr>
              <a:t>amount</a:t>
            </a:r>
            <a:r>
              <a:rPr sz="1800" spc="35" dirty="0">
                <a:cs typeface="Arial"/>
              </a:rPr>
              <a:t> </a:t>
            </a:r>
            <a:r>
              <a:rPr sz="1800" spc="90" dirty="0">
                <a:cs typeface="Arial"/>
              </a:rPr>
              <a:t>of</a:t>
            </a:r>
            <a:r>
              <a:rPr sz="1800" spc="30" dirty="0">
                <a:cs typeface="Arial"/>
              </a:rPr>
              <a:t> </a:t>
            </a:r>
            <a:r>
              <a:rPr sz="1800" spc="85" dirty="0">
                <a:cs typeface="Arial"/>
              </a:rPr>
              <a:t>time</a:t>
            </a:r>
            <a:r>
              <a:rPr sz="1800" spc="35" dirty="0">
                <a:cs typeface="Arial"/>
              </a:rPr>
              <a:t> </a:t>
            </a:r>
            <a:r>
              <a:rPr sz="1800" spc="90" dirty="0">
                <a:cs typeface="Arial"/>
              </a:rPr>
              <a:t>it</a:t>
            </a:r>
            <a:r>
              <a:rPr sz="1800" spc="35" dirty="0">
                <a:cs typeface="Arial"/>
              </a:rPr>
              <a:t> </a:t>
            </a:r>
            <a:r>
              <a:rPr sz="1800" dirty="0">
                <a:cs typeface="Arial"/>
              </a:rPr>
              <a:t>takes</a:t>
            </a:r>
            <a:r>
              <a:rPr sz="1800" spc="35" dirty="0">
                <a:cs typeface="Arial"/>
              </a:rPr>
              <a:t> </a:t>
            </a:r>
            <a:r>
              <a:rPr sz="1800" spc="105" dirty="0">
                <a:cs typeface="Arial"/>
              </a:rPr>
              <a:t>to</a:t>
            </a:r>
            <a:r>
              <a:rPr sz="1800" spc="35" dirty="0">
                <a:cs typeface="Arial"/>
              </a:rPr>
              <a:t> </a:t>
            </a:r>
            <a:r>
              <a:rPr sz="1800" spc="75" dirty="0">
                <a:cs typeface="Arial"/>
              </a:rPr>
              <a:t>rebuild</a:t>
            </a:r>
            <a:r>
              <a:rPr sz="1800" spc="30" dirty="0">
                <a:cs typeface="Arial"/>
              </a:rPr>
              <a:t> </a:t>
            </a:r>
            <a:r>
              <a:rPr sz="1800" spc="75" dirty="0">
                <a:cs typeface="Arial"/>
              </a:rPr>
              <a:t>the</a:t>
            </a:r>
            <a:r>
              <a:rPr sz="1800" spc="35" dirty="0">
                <a:cs typeface="Arial"/>
              </a:rPr>
              <a:t> </a:t>
            </a:r>
            <a:r>
              <a:rPr sz="1800" spc="55" dirty="0">
                <a:cs typeface="Arial"/>
              </a:rPr>
              <a:t>entire </a:t>
            </a:r>
            <a:r>
              <a:rPr sz="1800" dirty="0">
                <a:cs typeface="Arial"/>
              </a:rPr>
              <a:t>system</a:t>
            </a:r>
            <a:r>
              <a:rPr sz="1800" spc="70" dirty="0">
                <a:cs typeface="Arial"/>
              </a:rPr>
              <a:t> </a:t>
            </a:r>
            <a:r>
              <a:rPr sz="1800" dirty="0">
                <a:cs typeface="Arial"/>
              </a:rPr>
              <a:t>goes</a:t>
            </a:r>
            <a:r>
              <a:rPr sz="1800" spc="70" dirty="0">
                <a:cs typeface="Arial"/>
              </a:rPr>
              <a:t> </a:t>
            </a:r>
            <a:r>
              <a:rPr sz="1800" spc="95" dirty="0">
                <a:cs typeface="Arial"/>
              </a:rPr>
              <a:t>up</a:t>
            </a:r>
            <a:r>
              <a:rPr sz="1800" spc="65" dirty="0">
                <a:cs typeface="Arial"/>
              </a:rPr>
              <a:t> </a:t>
            </a:r>
            <a:r>
              <a:rPr sz="1800" dirty="0">
                <a:cs typeface="Arial"/>
              </a:rPr>
              <a:t>slightly.</a:t>
            </a:r>
            <a:r>
              <a:rPr sz="1800" spc="70" dirty="0">
                <a:cs typeface="Arial"/>
              </a:rPr>
              <a:t> </a:t>
            </a:r>
            <a:r>
              <a:rPr sz="1800" dirty="0">
                <a:cs typeface="Arial"/>
              </a:rPr>
              <a:t>There</a:t>
            </a:r>
            <a:r>
              <a:rPr sz="1800" spc="70" dirty="0">
                <a:cs typeface="Arial"/>
              </a:rPr>
              <a:t> </a:t>
            </a:r>
            <a:r>
              <a:rPr sz="1800" dirty="0">
                <a:cs typeface="Arial"/>
              </a:rPr>
              <a:t>are</a:t>
            </a:r>
            <a:r>
              <a:rPr sz="1800" spc="70" dirty="0">
                <a:cs typeface="Arial"/>
              </a:rPr>
              <a:t> </a:t>
            </a:r>
            <a:r>
              <a:rPr sz="1800" spc="85" dirty="0">
                <a:cs typeface="Arial"/>
              </a:rPr>
              <a:t>more</a:t>
            </a:r>
            <a:r>
              <a:rPr sz="1800" spc="70" dirty="0">
                <a:cs typeface="Arial"/>
              </a:rPr>
              <a:t> </a:t>
            </a:r>
            <a:r>
              <a:rPr sz="1800" dirty="0">
                <a:cs typeface="Arial"/>
              </a:rPr>
              <a:t>files</a:t>
            </a:r>
            <a:r>
              <a:rPr sz="1800" spc="70" dirty="0">
                <a:cs typeface="Arial"/>
              </a:rPr>
              <a:t> </a:t>
            </a:r>
            <a:r>
              <a:rPr sz="1800" spc="105" dirty="0">
                <a:cs typeface="Arial"/>
              </a:rPr>
              <a:t>to</a:t>
            </a:r>
            <a:r>
              <a:rPr sz="1800" spc="70" dirty="0">
                <a:cs typeface="Arial"/>
              </a:rPr>
              <a:t> </a:t>
            </a:r>
            <a:r>
              <a:rPr sz="1800" dirty="0">
                <a:cs typeface="Arial"/>
              </a:rPr>
              <a:t>compile.</a:t>
            </a:r>
            <a:r>
              <a:rPr sz="1800" spc="70" dirty="0">
                <a:cs typeface="Arial"/>
              </a:rPr>
              <a:t> </a:t>
            </a:r>
            <a:r>
              <a:rPr sz="1800" spc="60" dirty="0">
                <a:cs typeface="Arial"/>
              </a:rPr>
              <a:t>But</a:t>
            </a:r>
            <a:r>
              <a:rPr sz="1800" spc="70" dirty="0">
                <a:cs typeface="Arial"/>
              </a:rPr>
              <a:t> </a:t>
            </a:r>
            <a:r>
              <a:rPr sz="1800" spc="75" dirty="0">
                <a:cs typeface="Arial"/>
              </a:rPr>
              <a:t>the</a:t>
            </a:r>
            <a:r>
              <a:rPr sz="1800" spc="70" dirty="0">
                <a:cs typeface="Arial"/>
              </a:rPr>
              <a:t> </a:t>
            </a:r>
            <a:r>
              <a:rPr sz="1800" spc="-10" dirty="0">
                <a:cs typeface="Arial"/>
              </a:rPr>
              <a:t>average </a:t>
            </a:r>
            <a:r>
              <a:rPr sz="1800" spc="85" dirty="0">
                <a:cs typeface="Arial"/>
              </a:rPr>
              <a:t>time</a:t>
            </a:r>
            <a:r>
              <a:rPr sz="1800" spc="40" dirty="0">
                <a:cs typeface="Arial"/>
              </a:rPr>
              <a:t> </a:t>
            </a:r>
            <a:r>
              <a:rPr sz="1800" spc="100" dirty="0">
                <a:cs typeface="Arial"/>
              </a:rPr>
              <a:t>for</a:t>
            </a:r>
            <a:r>
              <a:rPr sz="1800" spc="40" dirty="0">
                <a:cs typeface="Arial"/>
              </a:rPr>
              <a:t> </a:t>
            </a:r>
            <a:r>
              <a:rPr sz="1800" dirty="0">
                <a:cs typeface="Arial"/>
              </a:rPr>
              <a:t>a</a:t>
            </a:r>
            <a:r>
              <a:rPr sz="1800" spc="45" dirty="0">
                <a:cs typeface="Arial"/>
              </a:rPr>
              <a:t> </a:t>
            </a:r>
            <a:r>
              <a:rPr sz="1800" dirty="0">
                <a:cs typeface="Arial"/>
              </a:rPr>
              <a:t>make,</a:t>
            </a:r>
            <a:r>
              <a:rPr sz="1800" spc="40" dirty="0">
                <a:cs typeface="Arial"/>
              </a:rPr>
              <a:t> </a:t>
            </a:r>
            <a:r>
              <a:rPr sz="1800" dirty="0">
                <a:cs typeface="Arial"/>
              </a:rPr>
              <a:t>a</a:t>
            </a:r>
            <a:r>
              <a:rPr sz="1800" spc="45" dirty="0">
                <a:cs typeface="Arial"/>
              </a:rPr>
              <a:t> </a:t>
            </a:r>
            <a:r>
              <a:rPr sz="1800" spc="75" dirty="0">
                <a:cs typeface="Arial"/>
              </a:rPr>
              <a:t>build</a:t>
            </a:r>
            <a:r>
              <a:rPr sz="1800" spc="35" dirty="0">
                <a:cs typeface="Arial"/>
              </a:rPr>
              <a:t> </a:t>
            </a:r>
            <a:r>
              <a:rPr sz="1800" dirty="0">
                <a:cs typeface="Arial"/>
              </a:rPr>
              <a:t>based</a:t>
            </a:r>
            <a:r>
              <a:rPr sz="1800" spc="35" dirty="0">
                <a:cs typeface="Arial"/>
              </a:rPr>
              <a:t> </a:t>
            </a:r>
            <a:r>
              <a:rPr sz="1800" spc="90" dirty="0">
                <a:cs typeface="Arial"/>
              </a:rPr>
              <a:t>on</a:t>
            </a:r>
            <a:r>
              <a:rPr sz="1800" spc="40" dirty="0">
                <a:cs typeface="Arial"/>
              </a:rPr>
              <a:t> </a:t>
            </a:r>
            <a:r>
              <a:rPr sz="1800" spc="75" dirty="0">
                <a:cs typeface="Arial"/>
              </a:rPr>
              <a:t>what</a:t>
            </a:r>
            <a:r>
              <a:rPr sz="1800" spc="40" dirty="0">
                <a:cs typeface="Arial"/>
              </a:rPr>
              <a:t> </a:t>
            </a:r>
            <a:r>
              <a:rPr sz="1800" dirty="0">
                <a:cs typeface="Arial"/>
              </a:rPr>
              <a:t>needs</a:t>
            </a:r>
            <a:r>
              <a:rPr sz="1800" spc="40" dirty="0">
                <a:cs typeface="Arial"/>
              </a:rPr>
              <a:t> </a:t>
            </a:r>
            <a:r>
              <a:rPr sz="1800" spc="105" dirty="0">
                <a:cs typeface="Arial"/>
              </a:rPr>
              <a:t>to</a:t>
            </a:r>
            <a:r>
              <a:rPr sz="1800" spc="45" dirty="0">
                <a:cs typeface="Arial"/>
              </a:rPr>
              <a:t> </a:t>
            </a:r>
            <a:r>
              <a:rPr sz="1800" dirty="0">
                <a:cs typeface="Arial"/>
              </a:rPr>
              <a:t>be</a:t>
            </a:r>
            <a:r>
              <a:rPr sz="1800" spc="40" dirty="0">
                <a:cs typeface="Arial"/>
              </a:rPr>
              <a:t> </a:t>
            </a:r>
            <a:r>
              <a:rPr sz="1800" dirty="0">
                <a:cs typeface="Arial"/>
              </a:rPr>
              <a:t>recompiled,</a:t>
            </a:r>
            <a:r>
              <a:rPr sz="1800" spc="45" dirty="0">
                <a:cs typeface="Arial"/>
              </a:rPr>
              <a:t> </a:t>
            </a:r>
            <a:r>
              <a:rPr sz="1800" dirty="0">
                <a:cs typeface="Arial"/>
              </a:rPr>
              <a:t>can</a:t>
            </a:r>
            <a:r>
              <a:rPr sz="1800" spc="35" dirty="0">
                <a:cs typeface="Arial"/>
              </a:rPr>
              <a:t> </a:t>
            </a:r>
            <a:r>
              <a:rPr sz="1800" spc="-25" dirty="0">
                <a:cs typeface="Arial"/>
              </a:rPr>
              <a:t>go </a:t>
            </a:r>
            <a:r>
              <a:rPr sz="1800" spc="85" dirty="0">
                <a:cs typeface="Arial"/>
              </a:rPr>
              <a:t>down</a:t>
            </a:r>
            <a:r>
              <a:rPr sz="1800" spc="-30" dirty="0">
                <a:cs typeface="Arial"/>
              </a:rPr>
              <a:t> </a:t>
            </a:r>
            <a:r>
              <a:rPr sz="1800" spc="-10" dirty="0">
                <a:cs typeface="Arial"/>
              </a:rPr>
              <a:t>dramatically.</a:t>
            </a:r>
            <a:endParaRPr sz="1800" dirty="0">
              <a:cs typeface="Arial"/>
            </a:endParaRPr>
          </a:p>
        </p:txBody>
      </p:sp>
      <p:sp>
        <p:nvSpPr>
          <p:cNvPr id="5" name="TextBox 4">
            <a:extLst>
              <a:ext uri="{FF2B5EF4-FFF2-40B4-BE49-F238E27FC236}">
                <a16:creationId xmlns:a16="http://schemas.microsoft.com/office/drawing/2014/main" id="{3A8F49B0-8AC9-4612-A53F-A67EDABC63F2}"/>
              </a:ext>
            </a:extLst>
          </p:cNvPr>
          <p:cNvSpPr txBox="1"/>
          <p:nvPr/>
        </p:nvSpPr>
        <p:spPr>
          <a:xfrm>
            <a:off x="762000" y="47159"/>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Build Dependencies </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875620" y="841772"/>
            <a:ext cx="4665209" cy="1790700"/>
          </a:xfrm>
        </p:spPr>
        <p:txBody>
          <a:bodyPr/>
          <a:lstStyle/>
          <a:p>
            <a:r>
              <a:rPr lang="en-US" dirty="0"/>
              <a:t>Chapter 8</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875620" y="2701529"/>
            <a:ext cx="4665208" cy="1685414"/>
          </a:xfrm>
        </p:spPr>
        <p:txBody>
          <a:bodyPr>
            <a:normAutofit/>
          </a:bodyPr>
          <a:lstStyle/>
          <a:p>
            <a:r>
              <a:rPr lang="en-US" dirty="0"/>
              <a:t>How Do I Add a Feature?</a:t>
            </a:r>
          </a:p>
        </p:txBody>
      </p:sp>
    </p:spTree>
    <p:extLst>
      <p:ext uri="{BB962C8B-B14F-4D97-AF65-F5344CB8AC3E}">
        <p14:creationId xmlns:p14="http://schemas.microsoft.com/office/powerpoint/2010/main" val="21650409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0122" y="1200150"/>
            <a:ext cx="7006590" cy="3385542"/>
          </a:xfrm>
          <a:prstGeom prst="rect">
            <a:avLst/>
          </a:prstGeom>
        </p:spPr>
        <p:txBody>
          <a:bodyPr vert="horz" wrap="square" lIns="0" tIns="12700" rIns="0" bIns="0" rtlCol="0">
            <a:spAutoFit/>
          </a:bodyPr>
          <a:lstStyle/>
          <a:p>
            <a:pPr marL="12700">
              <a:lnSpc>
                <a:spcPct val="100000"/>
              </a:lnSpc>
              <a:spcBef>
                <a:spcPts val="100"/>
              </a:spcBef>
            </a:pPr>
            <a:r>
              <a:rPr sz="2000" spc="-20" dirty="0">
                <a:cs typeface="Arial"/>
              </a:rPr>
              <a:t>Test-</a:t>
            </a:r>
            <a:r>
              <a:rPr sz="2000" spc="55" dirty="0">
                <a:cs typeface="Arial"/>
              </a:rPr>
              <a:t>driven</a:t>
            </a:r>
            <a:r>
              <a:rPr sz="2000" spc="-10" dirty="0">
                <a:cs typeface="Arial"/>
              </a:rPr>
              <a:t> </a:t>
            </a:r>
            <a:r>
              <a:rPr sz="2000" spc="60" dirty="0">
                <a:cs typeface="Arial"/>
              </a:rPr>
              <a:t>development</a:t>
            </a:r>
            <a:r>
              <a:rPr sz="2000" dirty="0">
                <a:cs typeface="Arial"/>
              </a:rPr>
              <a:t> uses</a:t>
            </a:r>
            <a:r>
              <a:rPr sz="2000" spc="-5" dirty="0">
                <a:cs typeface="Arial"/>
              </a:rPr>
              <a:t> </a:t>
            </a:r>
            <a:r>
              <a:rPr sz="2000" dirty="0">
                <a:cs typeface="Arial"/>
              </a:rPr>
              <a:t>a </a:t>
            </a:r>
            <a:r>
              <a:rPr sz="2000" spc="65" dirty="0">
                <a:cs typeface="Arial"/>
              </a:rPr>
              <a:t>little</a:t>
            </a:r>
            <a:r>
              <a:rPr sz="2000" dirty="0">
                <a:cs typeface="Arial"/>
              </a:rPr>
              <a:t> </a:t>
            </a:r>
            <a:r>
              <a:rPr sz="2000" spc="70" dirty="0">
                <a:cs typeface="Arial"/>
              </a:rPr>
              <a:t>algorithm</a:t>
            </a:r>
            <a:r>
              <a:rPr sz="2000" spc="-5" dirty="0">
                <a:cs typeface="Arial"/>
              </a:rPr>
              <a:t> </a:t>
            </a:r>
            <a:r>
              <a:rPr sz="2000" spc="90" dirty="0">
                <a:cs typeface="Arial"/>
              </a:rPr>
              <a:t>that</a:t>
            </a:r>
            <a:r>
              <a:rPr sz="2000" dirty="0">
                <a:cs typeface="Arial"/>
              </a:rPr>
              <a:t> goes</a:t>
            </a:r>
            <a:r>
              <a:rPr sz="2000" spc="-5" dirty="0">
                <a:cs typeface="Arial"/>
              </a:rPr>
              <a:t> </a:t>
            </a:r>
            <a:r>
              <a:rPr sz="2000" dirty="0">
                <a:cs typeface="Arial"/>
              </a:rPr>
              <a:t>like </a:t>
            </a:r>
            <a:r>
              <a:rPr sz="2000" spc="-10" dirty="0">
                <a:cs typeface="Arial"/>
              </a:rPr>
              <a:t>this:</a:t>
            </a:r>
            <a:endParaRPr sz="2000" dirty="0">
              <a:cs typeface="Arial"/>
            </a:endParaRPr>
          </a:p>
          <a:p>
            <a:pPr marL="262890" indent="-250825">
              <a:lnSpc>
                <a:spcPct val="100000"/>
              </a:lnSpc>
              <a:spcBef>
                <a:spcPts val="1889"/>
              </a:spcBef>
              <a:buAutoNum type="arabicPeriod"/>
              <a:tabLst>
                <a:tab pos="263525" algn="l"/>
              </a:tabLst>
            </a:pPr>
            <a:r>
              <a:rPr sz="2000" spc="50" dirty="0">
                <a:cs typeface="Arial"/>
              </a:rPr>
              <a:t>Write</a:t>
            </a:r>
            <a:r>
              <a:rPr sz="2000" spc="45" dirty="0">
                <a:cs typeface="Arial"/>
              </a:rPr>
              <a:t> </a:t>
            </a:r>
            <a:r>
              <a:rPr sz="2000" dirty="0">
                <a:cs typeface="Arial"/>
              </a:rPr>
              <a:t>a</a:t>
            </a:r>
            <a:r>
              <a:rPr sz="2000" spc="50" dirty="0">
                <a:cs typeface="Arial"/>
              </a:rPr>
              <a:t> </a:t>
            </a:r>
            <a:r>
              <a:rPr sz="2000" dirty="0">
                <a:cs typeface="Arial"/>
              </a:rPr>
              <a:t>failing</a:t>
            </a:r>
            <a:r>
              <a:rPr sz="2000" spc="40" dirty="0">
                <a:cs typeface="Arial"/>
              </a:rPr>
              <a:t> </a:t>
            </a:r>
            <a:r>
              <a:rPr sz="2000" spc="55" dirty="0">
                <a:cs typeface="Arial"/>
              </a:rPr>
              <a:t>test</a:t>
            </a:r>
            <a:r>
              <a:rPr sz="2000" spc="50" dirty="0">
                <a:cs typeface="Arial"/>
              </a:rPr>
              <a:t> </a:t>
            </a:r>
            <a:r>
              <a:rPr sz="2000" spc="-10" dirty="0">
                <a:cs typeface="Arial"/>
              </a:rPr>
              <a:t>case.</a:t>
            </a:r>
            <a:endParaRPr sz="2000" dirty="0">
              <a:cs typeface="Arial"/>
            </a:endParaRPr>
          </a:p>
          <a:p>
            <a:pPr marL="262890" indent="-250825">
              <a:lnSpc>
                <a:spcPct val="100000"/>
              </a:lnSpc>
              <a:spcBef>
                <a:spcPts val="1889"/>
              </a:spcBef>
              <a:buAutoNum type="arabicPeriod"/>
              <a:tabLst>
                <a:tab pos="263525" algn="l"/>
              </a:tabLst>
            </a:pPr>
            <a:r>
              <a:rPr sz="2000" dirty="0">
                <a:cs typeface="Arial"/>
              </a:rPr>
              <a:t>Get</a:t>
            </a:r>
            <a:r>
              <a:rPr sz="2000" spc="-25" dirty="0">
                <a:cs typeface="Arial"/>
              </a:rPr>
              <a:t> </a:t>
            </a:r>
            <a:r>
              <a:rPr sz="2000" spc="90" dirty="0">
                <a:cs typeface="Arial"/>
              </a:rPr>
              <a:t>it</a:t>
            </a:r>
            <a:r>
              <a:rPr sz="2000" spc="-25" dirty="0">
                <a:cs typeface="Arial"/>
              </a:rPr>
              <a:t> </a:t>
            </a:r>
            <a:r>
              <a:rPr sz="2000" spc="105" dirty="0">
                <a:cs typeface="Arial"/>
              </a:rPr>
              <a:t>to</a:t>
            </a:r>
            <a:r>
              <a:rPr sz="2000" spc="-25" dirty="0">
                <a:cs typeface="Arial"/>
              </a:rPr>
              <a:t> </a:t>
            </a:r>
            <a:r>
              <a:rPr sz="2000" spc="-10" dirty="0">
                <a:cs typeface="Arial"/>
              </a:rPr>
              <a:t>compile.</a:t>
            </a:r>
            <a:endParaRPr sz="2000" dirty="0">
              <a:cs typeface="Arial"/>
            </a:endParaRPr>
          </a:p>
          <a:p>
            <a:pPr marL="262890" indent="-250825">
              <a:lnSpc>
                <a:spcPct val="100000"/>
              </a:lnSpc>
              <a:spcBef>
                <a:spcPts val="1889"/>
              </a:spcBef>
              <a:buAutoNum type="arabicPeriod"/>
              <a:tabLst>
                <a:tab pos="263525" algn="l"/>
              </a:tabLst>
            </a:pPr>
            <a:r>
              <a:rPr sz="2000" dirty="0">
                <a:cs typeface="Arial"/>
              </a:rPr>
              <a:t>Make</a:t>
            </a:r>
            <a:r>
              <a:rPr sz="2000" spc="35" dirty="0">
                <a:cs typeface="Arial"/>
              </a:rPr>
              <a:t> </a:t>
            </a:r>
            <a:r>
              <a:rPr sz="2000" spc="90" dirty="0">
                <a:cs typeface="Arial"/>
              </a:rPr>
              <a:t>it</a:t>
            </a:r>
            <a:r>
              <a:rPr sz="2000" spc="35" dirty="0">
                <a:cs typeface="Arial"/>
              </a:rPr>
              <a:t> </a:t>
            </a:r>
            <a:r>
              <a:rPr sz="2000" spc="-10" dirty="0">
                <a:cs typeface="Arial"/>
              </a:rPr>
              <a:t>pass.</a:t>
            </a:r>
            <a:endParaRPr sz="2000" dirty="0">
              <a:cs typeface="Arial"/>
            </a:endParaRPr>
          </a:p>
          <a:p>
            <a:pPr marL="262890" indent="-250825">
              <a:lnSpc>
                <a:spcPct val="100000"/>
              </a:lnSpc>
              <a:spcBef>
                <a:spcPts val="1890"/>
              </a:spcBef>
              <a:buAutoNum type="arabicPeriod"/>
              <a:tabLst>
                <a:tab pos="263525" algn="l"/>
              </a:tabLst>
            </a:pPr>
            <a:r>
              <a:rPr sz="2000" dirty="0">
                <a:cs typeface="Arial"/>
              </a:rPr>
              <a:t>Remove</a:t>
            </a:r>
            <a:r>
              <a:rPr sz="2000" spc="-15" dirty="0">
                <a:cs typeface="Arial"/>
              </a:rPr>
              <a:t> </a:t>
            </a:r>
            <a:r>
              <a:rPr sz="2000" spc="40" dirty="0">
                <a:cs typeface="Arial"/>
              </a:rPr>
              <a:t>duplication.</a:t>
            </a:r>
            <a:endParaRPr sz="2000" dirty="0">
              <a:cs typeface="Arial"/>
            </a:endParaRPr>
          </a:p>
          <a:p>
            <a:pPr marL="262890" indent="-250825">
              <a:lnSpc>
                <a:spcPct val="100000"/>
              </a:lnSpc>
              <a:spcBef>
                <a:spcPts val="1889"/>
              </a:spcBef>
              <a:buAutoNum type="arabicPeriod"/>
              <a:tabLst>
                <a:tab pos="263525" algn="l"/>
              </a:tabLst>
            </a:pPr>
            <a:r>
              <a:rPr sz="2000" spc="-10" dirty="0">
                <a:cs typeface="Arial"/>
              </a:rPr>
              <a:t>Repeat.</a:t>
            </a:r>
            <a:endParaRPr sz="2000" dirty="0">
              <a:cs typeface="Arial"/>
            </a:endParaRPr>
          </a:p>
        </p:txBody>
      </p:sp>
      <p:sp>
        <p:nvSpPr>
          <p:cNvPr id="5" name="TextBox 4">
            <a:extLst>
              <a:ext uri="{FF2B5EF4-FFF2-40B4-BE49-F238E27FC236}">
                <a16:creationId xmlns:a16="http://schemas.microsoft.com/office/drawing/2014/main" id="{12A6048C-902D-45F5-B5FC-A8AA21B416DD}"/>
              </a:ext>
            </a:extLst>
          </p:cNvPr>
          <p:cNvSpPr txBox="1"/>
          <p:nvPr/>
        </p:nvSpPr>
        <p:spPr>
          <a:xfrm>
            <a:off x="762000" y="0"/>
            <a:ext cx="67818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Test-Driven Development (TDD)</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1000" y="1276350"/>
            <a:ext cx="8164830" cy="2875659"/>
          </a:xfrm>
          <a:prstGeom prst="rect">
            <a:avLst/>
          </a:prstGeom>
        </p:spPr>
        <p:txBody>
          <a:bodyPr vert="horz" wrap="square" lIns="0" tIns="12700" rIns="0" bIns="0" rtlCol="0">
            <a:spAutoFit/>
          </a:bodyPr>
          <a:lstStyle/>
          <a:p>
            <a:pPr marL="12700" marR="206375" algn="just">
              <a:lnSpc>
                <a:spcPct val="114599"/>
              </a:lnSpc>
              <a:spcBef>
                <a:spcPts val="100"/>
              </a:spcBef>
            </a:pPr>
            <a:r>
              <a:rPr sz="2000" dirty="0">
                <a:cs typeface="Arial"/>
              </a:rPr>
              <a:t>One </a:t>
            </a:r>
            <a:r>
              <a:rPr sz="2000" spc="90" dirty="0">
                <a:cs typeface="Arial"/>
              </a:rPr>
              <a:t>of</a:t>
            </a:r>
            <a:r>
              <a:rPr sz="2000" dirty="0">
                <a:cs typeface="Arial"/>
              </a:rPr>
              <a:t> </a:t>
            </a:r>
            <a:r>
              <a:rPr sz="2000" spc="75" dirty="0">
                <a:cs typeface="Arial"/>
              </a:rPr>
              <a:t>the</a:t>
            </a:r>
            <a:r>
              <a:rPr sz="2000" dirty="0">
                <a:cs typeface="Arial"/>
              </a:rPr>
              <a:t> </a:t>
            </a:r>
            <a:r>
              <a:rPr sz="2000" spc="80" dirty="0">
                <a:cs typeface="Arial"/>
              </a:rPr>
              <a:t>most</a:t>
            </a:r>
            <a:r>
              <a:rPr sz="2000" spc="5" dirty="0">
                <a:cs typeface="Arial"/>
              </a:rPr>
              <a:t> </a:t>
            </a:r>
            <a:r>
              <a:rPr sz="2000" dirty="0">
                <a:cs typeface="Arial"/>
              </a:rPr>
              <a:t>valuable</a:t>
            </a:r>
            <a:r>
              <a:rPr sz="2000" spc="5" dirty="0">
                <a:cs typeface="Arial"/>
              </a:rPr>
              <a:t> </a:t>
            </a:r>
            <a:r>
              <a:rPr sz="2000" spc="50" dirty="0">
                <a:cs typeface="Arial"/>
              </a:rPr>
              <a:t>things</a:t>
            </a:r>
            <a:r>
              <a:rPr sz="2000" dirty="0">
                <a:cs typeface="Arial"/>
              </a:rPr>
              <a:t> </a:t>
            </a:r>
            <a:r>
              <a:rPr sz="2000" spc="80" dirty="0">
                <a:cs typeface="Arial"/>
              </a:rPr>
              <a:t>about</a:t>
            </a:r>
            <a:r>
              <a:rPr sz="2000" spc="5" dirty="0">
                <a:cs typeface="Arial"/>
              </a:rPr>
              <a:t> </a:t>
            </a:r>
            <a:r>
              <a:rPr sz="2000" spc="-20" dirty="0">
                <a:cs typeface="Arial"/>
              </a:rPr>
              <a:t>TDD</a:t>
            </a:r>
            <a:r>
              <a:rPr sz="2000" spc="5" dirty="0">
                <a:cs typeface="Arial"/>
              </a:rPr>
              <a:t> </a:t>
            </a:r>
            <a:r>
              <a:rPr sz="2000" dirty="0">
                <a:cs typeface="Arial"/>
              </a:rPr>
              <a:t>is</a:t>
            </a:r>
            <a:r>
              <a:rPr sz="2000" spc="5" dirty="0">
                <a:cs typeface="Arial"/>
              </a:rPr>
              <a:t> </a:t>
            </a:r>
            <a:r>
              <a:rPr sz="2000" spc="90" dirty="0">
                <a:cs typeface="Arial"/>
              </a:rPr>
              <a:t>that</a:t>
            </a:r>
            <a:r>
              <a:rPr sz="2000" dirty="0">
                <a:cs typeface="Arial"/>
              </a:rPr>
              <a:t> </a:t>
            </a:r>
            <a:r>
              <a:rPr sz="2000" spc="90" dirty="0">
                <a:cs typeface="Arial"/>
              </a:rPr>
              <a:t>it</a:t>
            </a:r>
            <a:r>
              <a:rPr sz="2000" spc="5" dirty="0">
                <a:cs typeface="Arial"/>
              </a:rPr>
              <a:t> </a:t>
            </a:r>
            <a:r>
              <a:rPr sz="2000" dirty="0">
                <a:cs typeface="Arial"/>
              </a:rPr>
              <a:t>lets</a:t>
            </a:r>
            <a:r>
              <a:rPr sz="2000" spc="5" dirty="0">
                <a:cs typeface="Arial"/>
              </a:rPr>
              <a:t> </a:t>
            </a:r>
            <a:r>
              <a:rPr sz="2000" dirty="0">
                <a:cs typeface="Arial"/>
              </a:rPr>
              <a:t>us </a:t>
            </a:r>
            <a:r>
              <a:rPr sz="2000" spc="50" dirty="0">
                <a:cs typeface="Arial"/>
              </a:rPr>
              <a:t>concentrate</a:t>
            </a:r>
            <a:r>
              <a:rPr sz="2000" spc="5" dirty="0">
                <a:cs typeface="Arial"/>
              </a:rPr>
              <a:t> </a:t>
            </a:r>
            <a:r>
              <a:rPr sz="2000" spc="65" dirty="0">
                <a:cs typeface="Arial"/>
              </a:rPr>
              <a:t>on </a:t>
            </a:r>
            <a:r>
              <a:rPr sz="2000" spc="55" dirty="0">
                <a:cs typeface="Arial"/>
              </a:rPr>
              <a:t>one</a:t>
            </a:r>
            <a:r>
              <a:rPr sz="2000" spc="40" dirty="0">
                <a:cs typeface="Arial"/>
              </a:rPr>
              <a:t> </a:t>
            </a:r>
            <a:r>
              <a:rPr sz="2000" spc="70" dirty="0">
                <a:cs typeface="Arial"/>
              </a:rPr>
              <a:t>thing</a:t>
            </a:r>
            <a:r>
              <a:rPr sz="2000" spc="35" dirty="0">
                <a:cs typeface="Arial"/>
              </a:rPr>
              <a:t> </a:t>
            </a:r>
            <a:r>
              <a:rPr sz="2000" spc="65" dirty="0">
                <a:cs typeface="Arial"/>
              </a:rPr>
              <a:t>at</a:t>
            </a:r>
            <a:r>
              <a:rPr sz="2000" spc="45" dirty="0">
                <a:cs typeface="Arial"/>
              </a:rPr>
              <a:t> </a:t>
            </a:r>
            <a:r>
              <a:rPr sz="2000" dirty="0">
                <a:cs typeface="Arial"/>
              </a:rPr>
              <a:t>a</a:t>
            </a:r>
            <a:r>
              <a:rPr sz="2000" spc="40" dirty="0">
                <a:cs typeface="Arial"/>
              </a:rPr>
              <a:t> </a:t>
            </a:r>
            <a:r>
              <a:rPr sz="2000" spc="60" dirty="0">
                <a:cs typeface="Arial"/>
              </a:rPr>
              <a:t>time.</a:t>
            </a:r>
            <a:r>
              <a:rPr sz="2000" spc="40" dirty="0">
                <a:cs typeface="Arial"/>
              </a:rPr>
              <a:t> </a:t>
            </a:r>
            <a:r>
              <a:rPr sz="2000" dirty="0">
                <a:cs typeface="Arial"/>
              </a:rPr>
              <a:t>We</a:t>
            </a:r>
            <a:r>
              <a:rPr sz="2000" spc="45" dirty="0">
                <a:cs typeface="Arial"/>
              </a:rPr>
              <a:t> </a:t>
            </a:r>
            <a:r>
              <a:rPr sz="2000" dirty="0">
                <a:cs typeface="Arial"/>
              </a:rPr>
              <a:t>are</a:t>
            </a:r>
            <a:r>
              <a:rPr sz="2000" spc="40" dirty="0">
                <a:cs typeface="Arial"/>
              </a:rPr>
              <a:t> </a:t>
            </a:r>
            <a:r>
              <a:rPr sz="2000" spc="65" dirty="0">
                <a:cs typeface="Arial"/>
              </a:rPr>
              <a:t>either</a:t>
            </a:r>
            <a:r>
              <a:rPr sz="2000" spc="45" dirty="0">
                <a:cs typeface="Arial"/>
              </a:rPr>
              <a:t> </a:t>
            </a:r>
            <a:r>
              <a:rPr sz="2000" spc="75" dirty="0">
                <a:cs typeface="Arial"/>
              </a:rPr>
              <a:t>writing</a:t>
            </a:r>
            <a:r>
              <a:rPr sz="2000" spc="35" dirty="0">
                <a:cs typeface="Arial"/>
              </a:rPr>
              <a:t> </a:t>
            </a:r>
            <a:r>
              <a:rPr sz="2000" dirty="0">
                <a:cs typeface="Arial"/>
              </a:rPr>
              <a:t>code</a:t>
            </a:r>
            <a:r>
              <a:rPr sz="2000" spc="40" dirty="0">
                <a:cs typeface="Arial"/>
              </a:rPr>
              <a:t> </a:t>
            </a:r>
            <a:r>
              <a:rPr sz="2000" spc="100" dirty="0">
                <a:cs typeface="Arial"/>
              </a:rPr>
              <a:t>or</a:t>
            </a:r>
            <a:r>
              <a:rPr sz="2000" spc="45" dirty="0">
                <a:cs typeface="Arial"/>
              </a:rPr>
              <a:t> </a:t>
            </a:r>
            <a:r>
              <a:rPr sz="2000" dirty="0">
                <a:cs typeface="Arial"/>
              </a:rPr>
              <a:t>refactoring;</a:t>
            </a:r>
            <a:r>
              <a:rPr sz="2000" spc="40" dirty="0">
                <a:cs typeface="Arial"/>
              </a:rPr>
              <a:t> </a:t>
            </a:r>
            <a:r>
              <a:rPr sz="2000" dirty="0">
                <a:cs typeface="Arial"/>
              </a:rPr>
              <a:t>we</a:t>
            </a:r>
            <a:r>
              <a:rPr sz="2000" spc="45" dirty="0">
                <a:cs typeface="Arial"/>
              </a:rPr>
              <a:t> </a:t>
            </a:r>
            <a:r>
              <a:rPr sz="2000" dirty="0">
                <a:cs typeface="Arial"/>
              </a:rPr>
              <a:t>are</a:t>
            </a:r>
            <a:r>
              <a:rPr sz="2000" spc="40" dirty="0">
                <a:cs typeface="Arial"/>
              </a:rPr>
              <a:t> </a:t>
            </a:r>
            <a:r>
              <a:rPr sz="2000" spc="-10" dirty="0">
                <a:cs typeface="Arial"/>
              </a:rPr>
              <a:t>never </a:t>
            </a:r>
            <a:r>
              <a:rPr sz="2000" spc="60" dirty="0">
                <a:cs typeface="Arial"/>
              </a:rPr>
              <a:t>doing</a:t>
            </a:r>
            <a:r>
              <a:rPr sz="2000" spc="-40" dirty="0">
                <a:cs typeface="Arial"/>
              </a:rPr>
              <a:t> </a:t>
            </a:r>
            <a:r>
              <a:rPr sz="2000" spc="100" dirty="0">
                <a:cs typeface="Arial"/>
              </a:rPr>
              <a:t>both</a:t>
            </a:r>
            <a:r>
              <a:rPr sz="2000" spc="-35" dirty="0">
                <a:cs typeface="Arial"/>
              </a:rPr>
              <a:t> </a:t>
            </a:r>
            <a:r>
              <a:rPr sz="2000" spc="65" dirty="0">
                <a:cs typeface="Arial"/>
              </a:rPr>
              <a:t>at</a:t>
            </a:r>
            <a:r>
              <a:rPr sz="2000" spc="-30" dirty="0">
                <a:cs typeface="Arial"/>
              </a:rPr>
              <a:t> </a:t>
            </a:r>
            <a:r>
              <a:rPr sz="2000" spc="-20" dirty="0">
                <a:cs typeface="Arial"/>
              </a:rPr>
              <a:t>once.</a:t>
            </a:r>
            <a:endParaRPr sz="2000" dirty="0">
              <a:cs typeface="Arial"/>
            </a:endParaRPr>
          </a:p>
          <a:p>
            <a:pPr marL="12700" marR="5080">
              <a:lnSpc>
                <a:spcPct val="114599"/>
              </a:lnSpc>
              <a:spcBef>
                <a:spcPts val="1575"/>
              </a:spcBef>
            </a:pPr>
            <a:r>
              <a:rPr sz="2000" dirty="0">
                <a:cs typeface="Arial"/>
              </a:rPr>
              <a:t>That</a:t>
            </a:r>
            <a:r>
              <a:rPr sz="2000" spc="25" dirty="0">
                <a:cs typeface="Arial"/>
              </a:rPr>
              <a:t> </a:t>
            </a:r>
            <a:r>
              <a:rPr sz="2000" spc="50" dirty="0">
                <a:cs typeface="Arial"/>
              </a:rPr>
              <a:t>separation</a:t>
            </a:r>
            <a:r>
              <a:rPr sz="2000" spc="20" dirty="0">
                <a:cs typeface="Arial"/>
              </a:rPr>
              <a:t> </a:t>
            </a:r>
            <a:r>
              <a:rPr sz="2000" dirty="0">
                <a:cs typeface="Arial"/>
              </a:rPr>
              <a:t>is</a:t>
            </a:r>
            <a:r>
              <a:rPr sz="2000" spc="30" dirty="0">
                <a:cs typeface="Arial"/>
              </a:rPr>
              <a:t> </a:t>
            </a:r>
            <a:r>
              <a:rPr sz="2000" spc="50" dirty="0">
                <a:cs typeface="Arial"/>
              </a:rPr>
              <a:t>particularly</a:t>
            </a:r>
            <a:r>
              <a:rPr sz="2000" spc="20" dirty="0">
                <a:cs typeface="Arial"/>
              </a:rPr>
              <a:t> </a:t>
            </a:r>
            <a:r>
              <a:rPr sz="2000" dirty="0">
                <a:cs typeface="Arial"/>
              </a:rPr>
              <a:t>valuable</a:t>
            </a:r>
            <a:r>
              <a:rPr sz="2000" spc="30" dirty="0">
                <a:cs typeface="Arial"/>
              </a:rPr>
              <a:t> </a:t>
            </a:r>
            <a:r>
              <a:rPr sz="2000" spc="70" dirty="0">
                <a:cs typeface="Arial"/>
              </a:rPr>
              <a:t>in</a:t>
            </a:r>
            <a:r>
              <a:rPr sz="2000" spc="20" dirty="0">
                <a:cs typeface="Arial"/>
              </a:rPr>
              <a:t> </a:t>
            </a:r>
            <a:r>
              <a:rPr sz="2000" dirty="0">
                <a:cs typeface="Arial"/>
              </a:rPr>
              <a:t>legacy</a:t>
            </a:r>
            <a:r>
              <a:rPr sz="2000" spc="25" dirty="0">
                <a:cs typeface="Arial"/>
              </a:rPr>
              <a:t> </a:t>
            </a:r>
            <a:r>
              <a:rPr sz="2000" dirty="0">
                <a:cs typeface="Arial"/>
              </a:rPr>
              <a:t>code</a:t>
            </a:r>
            <a:r>
              <a:rPr sz="2000" spc="25" dirty="0">
                <a:cs typeface="Arial"/>
              </a:rPr>
              <a:t> </a:t>
            </a:r>
            <a:r>
              <a:rPr sz="2000" dirty="0">
                <a:cs typeface="Arial"/>
              </a:rPr>
              <a:t>because</a:t>
            </a:r>
            <a:r>
              <a:rPr sz="2000" spc="30" dirty="0">
                <a:cs typeface="Arial"/>
              </a:rPr>
              <a:t> </a:t>
            </a:r>
            <a:r>
              <a:rPr sz="2000" spc="90" dirty="0">
                <a:cs typeface="Arial"/>
              </a:rPr>
              <a:t>it</a:t>
            </a:r>
            <a:r>
              <a:rPr sz="2000" spc="25" dirty="0">
                <a:cs typeface="Arial"/>
              </a:rPr>
              <a:t> </a:t>
            </a:r>
            <a:r>
              <a:rPr sz="2000" dirty="0">
                <a:cs typeface="Arial"/>
              </a:rPr>
              <a:t>lets</a:t>
            </a:r>
            <a:r>
              <a:rPr sz="2000" spc="30" dirty="0">
                <a:cs typeface="Arial"/>
              </a:rPr>
              <a:t> </a:t>
            </a:r>
            <a:r>
              <a:rPr sz="2000" dirty="0">
                <a:cs typeface="Arial"/>
              </a:rPr>
              <a:t>us</a:t>
            </a:r>
            <a:r>
              <a:rPr sz="2000" spc="30" dirty="0">
                <a:cs typeface="Arial"/>
              </a:rPr>
              <a:t> </a:t>
            </a:r>
            <a:r>
              <a:rPr sz="2000" spc="65" dirty="0">
                <a:cs typeface="Arial"/>
              </a:rPr>
              <a:t>write </a:t>
            </a:r>
            <a:r>
              <a:rPr sz="2000" spc="60" dirty="0">
                <a:cs typeface="Arial"/>
              </a:rPr>
              <a:t>new</a:t>
            </a:r>
            <a:r>
              <a:rPr sz="2000" spc="-5" dirty="0">
                <a:cs typeface="Arial"/>
              </a:rPr>
              <a:t> </a:t>
            </a:r>
            <a:r>
              <a:rPr sz="2000" dirty="0">
                <a:cs typeface="Arial"/>
              </a:rPr>
              <a:t>code</a:t>
            </a:r>
            <a:r>
              <a:rPr sz="2000" spc="5" dirty="0">
                <a:cs typeface="Arial"/>
              </a:rPr>
              <a:t> </a:t>
            </a:r>
            <a:r>
              <a:rPr sz="2000" spc="55" dirty="0">
                <a:cs typeface="Arial"/>
              </a:rPr>
              <a:t>independently</a:t>
            </a:r>
            <a:r>
              <a:rPr sz="2000" spc="-5" dirty="0">
                <a:cs typeface="Arial"/>
              </a:rPr>
              <a:t> </a:t>
            </a:r>
            <a:r>
              <a:rPr sz="2000" spc="90" dirty="0">
                <a:cs typeface="Arial"/>
              </a:rPr>
              <a:t>of</a:t>
            </a:r>
            <a:r>
              <a:rPr sz="2000" dirty="0">
                <a:cs typeface="Arial"/>
              </a:rPr>
              <a:t> </a:t>
            </a:r>
            <a:r>
              <a:rPr sz="2000" spc="60" dirty="0">
                <a:cs typeface="Arial"/>
              </a:rPr>
              <a:t>new</a:t>
            </a:r>
            <a:r>
              <a:rPr sz="2000" spc="-5" dirty="0">
                <a:cs typeface="Arial"/>
              </a:rPr>
              <a:t> </a:t>
            </a:r>
            <a:r>
              <a:rPr sz="2000" spc="-10" dirty="0">
                <a:cs typeface="Arial"/>
              </a:rPr>
              <a:t>code.</a:t>
            </a:r>
            <a:endParaRPr sz="2000" dirty="0">
              <a:cs typeface="Arial"/>
            </a:endParaRPr>
          </a:p>
          <a:p>
            <a:pPr marL="12700" marR="786765">
              <a:lnSpc>
                <a:spcPct val="114599"/>
              </a:lnSpc>
              <a:spcBef>
                <a:spcPts val="1570"/>
              </a:spcBef>
            </a:pPr>
            <a:r>
              <a:rPr sz="2000" spc="55" dirty="0">
                <a:cs typeface="Arial"/>
              </a:rPr>
              <a:t>After</a:t>
            </a:r>
            <a:r>
              <a:rPr sz="2000" dirty="0">
                <a:cs typeface="Arial"/>
              </a:rPr>
              <a:t> we have </a:t>
            </a:r>
            <a:r>
              <a:rPr sz="2000" spc="85" dirty="0">
                <a:cs typeface="Arial"/>
              </a:rPr>
              <a:t>written</a:t>
            </a:r>
            <a:r>
              <a:rPr sz="2000" spc="-5" dirty="0">
                <a:cs typeface="Arial"/>
              </a:rPr>
              <a:t> </a:t>
            </a:r>
            <a:r>
              <a:rPr sz="2000" spc="50" dirty="0">
                <a:cs typeface="Arial"/>
              </a:rPr>
              <a:t>some</a:t>
            </a:r>
            <a:r>
              <a:rPr sz="2000" dirty="0">
                <a:cs typeface="Arial"/>
              </a:rPr>
              <a:t> </a:t>
            </a:r>
            <a:r>
              <a:rPr sz="2000" spc="60" dirty="0">
                <a:cs typeface="Arial"/>
              </a:rPr>
              <a:t>new</a:t>
            </a:r>
            <a:r>
              <a:rPr sz="2000" spc="-5" dirty="0">
                <a:cs typeface="Arial"/>
              </a:rPr>
              <a:t> </a:t>
            </a:r>
            <a:r>
              <a:rPr sz="2000" dirty="0">
                <a:cs typeface="Arial"/>
              </a:rPr>
              <a:t>code,</a:t>
            </a:r>
            <a:r>
              <a:rPr sz="2000" spc="5" dirty="0">
                <a:cs typeface="Arial"/>
              </a:rPr>
              <a:t> </a:t>
            </a:r>
            <a:r>
              <a:rPr sz="2000" dirty="0">
                <a:cs typeface="Arial"/>
              </a:rPr>
              <a:t>we can</a:t>
            </a:r>
            <a:r>
              <a:rPr sz="2000" spc="-5" dirty="0">
                <a:cs typeface="Arial"/>
              </a:rPr>
              <a:t> </a:t>
            </a:r>
            <a:r>
              <a:rPr sz="2000" spc="60" dirty="0">
                <a:cs typeface="Arial"/>
              </a:rPr>
              <a:t>refactor</a:t>
            </a:r>
            <a:r>
              <a:rPr sz="2000" dirty="0">
                <a:cs typeface="Arial"/>
              </a:rPr>
              <a:t> </a:t>
            </a:r>
            <a:r>
              <a:rPr sz="2000" spc="105" dirty="0">
                <a:cs typeface="Arial"/>
              </a:rPr>
              <a:t>to</a:t>
            </a:r>
            <a:r>
              <a:rPr sz="2000" dirty="0">
                <a:cs typeface="Arial"/>
              </a:rPr>
              <a:t> </a:t>
            </a:r>
            <a:r>
              <a:rPr sz="2000" spc="55" dirty="0">
                <a:cs typeface="Arial"/>
              </a:rPr>
              <a:t>remove</a:t>
            </a:r>
            <a:r>
              <a:rPr sz="2000" spc="5" dirty="0">
                <a:cs typeface="Arial"/>
              </a:rPr>
              <a:t> </a:t>
            </a:r>
            <a:r>
              <a:rPr sz="2000" spc="-25" dirty="0">
                <a:cs typeface="Arial"/>
              </a:rPr>
              <a:t>any </a:t>
            </a:r>
            <a:r>
              <a:rPr sz="2000" spc="60" dirty="0">
                <a:cs typeface="Arial"/>
              </a:rPr>
              <a:t>duplication</a:t>
            </a:r>
            <a:r>
              <a:rPr sz="2000" spc="-35" dirty="0">
                <a:cs typeface="Arial"/>
              </a:rPr>
              <a:t> </a:t>
            </a:r>
            <a:r>
              <a:rPr sz="2000" spc="55" dirty="0">
                <a:cs typeface="Arial"/>
              </a:rPr>
              <a:t>between</a:t>
            </a:r>
            <a:r>
              <a:rPr sz="2000" spc="-30" dirty="0">
                <a:cs typeface="Arial"/>
              </a:rPr>
              <a:t> </a:t>
            </a:r>
            <a:r>
              <a:rPr sz="2000" spc="90" dirty="0">
                <a:cs typeface="Arial"/>
              </a:rPr>
              <a:t>it</a:t>
            </a:r>
            <a:r>
              <a:rPr sz="2000" spc="-25" dirty="0">
                <a:cs typeface="Arial"/>
              </a:rPr>
              <a:t> </a:t>
            </a:r>
            <a:r>
              <a:rPr sz="2000" spc="60" dirty="0">
                <a:cs typeface="Arial"/>
              </a:rPr>
              <a:t>and</a:t>
            </a:r>
            <a:r>
              <a:rPr sz="2000" spc="-35" dirty="0">
                <a:cs typeface="Arial"/>
              </a:rPr>
              <a:t> </a:t>
            </a:r>
            <a:r>
              <a:rPr sz="2000" spc="75" dirty="0">
                <a:cs typeface="Arial"/>
              </a:rPr>
              <a:t>the</a:t>
            </a:r>
            <a:r>
              <a:rPr sz="2000" spc="-25" dirty="0">
                <a:cs typeface="Arial"/>
              </a:rPr>
              <a:t> </a:t>
            </a:r>
            <a:r>
              <a:rPr sz="2000" spc="75" dirty="0">
                <a:cs typeface="Arial"/>
              </a:rPr>
              <a:t>old</a:t>
            </a:r>
            <a:r>
              <a:rPr sz="2000" spc="-30" dirty="0">
                <a:cs typeface="Arial"/>
              </a:rPr>
              <a:t> </a:t>
            </a:r>
            <a:r>
              <a:rPr sz="2000" spc="-10" dirty="0">
                <a:cs typeface="Arial"/>
              </a:rPr>
              <a:t>code.</a:t>
            </a:r>
            <a:endParaRPr sz="2000" dirty="0">
              <a:cs typeface="Arial"/>
            </a:endParaRPr>
          </a:p>
        </p:txBody>
      </p:sp>
      <p:sp>
        <p:nvSpPr>
          <p:cNvPr id="5" name="TextBox 4">
            <a:extLst>
              <a:ext uri="{FF2B5EF4-FFF2-40B4-BE49-F238E27FC236}">
                <a16:creationId xmlns:a16="http://schemas.microsoft.com/office/drawing/2014/main" id="{390F17B9-9DEA-4282-958C-36CF153ACD31}"/>
              </a:ext>
            </a:extLst>
          </p:cNvPr>
          <p:cNvSpPr txBox="1"/>
          <p:nvPr/>
        </p:nvSpPr>
        <p:spPr>
          <a:xfrm>
            <a:off x="838200" y="89871"/>
            <a:ext cx="55626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TDD and Legacy Code</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4725" y="1330206"/>
            <a:ext cx="6757670" cy="3385542"/>
          </a:xfrm>
          <a:prstGeom prst="rect">
            <a:avLst/>
          </a:prstGeom>
        </p:spPr>
        <p:txBody>
          <a:bodyPr vert="horz" wrap="square" lIns="0" tIns="12700" rIns="0" bIns="0" rtlCol="0">
            <a:spAutoFit/>
          </a:bodyPr>
          <a:lstStyle/>
          <a:p>
            <a:pPr marL="262890" indent="-250825">
              <a:lnSpc>
                <a:spcPct val="100000"/>
              </a:lnSpc>
              <a:spcBef>
                <a:spcPts val="100"/>
              </a:spcBef>
              <a:buAutoNum type="arabicPeriod"/>
              <a:tabLst>
                <a:tab pos="263525" algn="l"/>
              </a:tabLst>
            </a:pPr>
            <a:r>
              <a:rPr sz="2000" dirty="0">
                <a:cs typeface="Arial"/>
              </a:rPr>
              <a:t>Get</a:t>
            </a:r>
            <a:r>
              <a:rPr sz="2000" spc="-20" dirty="0">
                <a:cs typeface="Arial"/>
              </a:rPr>
              <a:t> </a:t>
            </a:r>
            <a:r>
              <a:rPr sz="2000" spc="75" dirty="0">
                <a:cs typeface="Arial"/>
              </a:rPr>
              <a:t>the</a:t>
            </a:r>
            <a:r>
              <a:rPr sz="2000" spc="-15" dirty="0">
                <a:cs typeface="Arial"/>
              </a:rPr>
              <a:t> </a:t>
            </a:r>
            <a:r>
              <a:rPr sz="2000" spc="-10" dirty="0">
                <a:cs typeface="Arial"/>
              </a:rPr>
              <a:t>class</a:t>
            </a:r>
            <a:r>
              <a:rPr sz="2000" spc="-20" dirty="0">
                <a:cs typeface="Arial"/>
              </a:rPr>
              <a:t> </a:t>
            </a:r>
            <a:r>
              <a:rPr sz="2000" spc="55" dirty="0">
                <a:cs typeface="Arial"/>
              </a:rPr>
              <a:t>you</a:t>
            </a:r>
            <a:r>
              <a:rPr sz="2000" spc="-20" dirty="0">
                <a:cs typeface="Arial"/>
              </a:rPr>
              <a:t> </a:t>
            </a:r>
            <a:r>
              <a:rPr sz="2000" spc="75" dirty="0">
                <a:cs typeface="Arial"/>
              </a:rPr>
              <a:t>want</a:t>
            </a:r>
            <a:r>
              <a:rPr sz="2000" spc="-20" dirty="0">
                <a:cs typeface="Arial"/>
              </a:rPr>
              <a:t> </a:t>
            </a:r>
            <a:r>
              <a:rPr sz="2000" spc="105" dirty="0">
                <a:cs typeface="Arial"/>
              </a:rPr>
              <a:t>to</a:t>
            </a:r>
            <a:r>
              <a:rPr sz="2000" spc="-15" dirty="0">
                <a:cs typeface="Arial"/>
              </a:rPr>
              <a:t> </a:t>
            </a:r>
            <a:r>
              <a:rPr sz="2000" dirty="0">
                <a:cs typeface="Arial"/>
              </a:rPr>
              <a:t>change</a:t>
            </a:r>
            <a:r>
              <a:rPr sz="2000" spc="-15" dirty="0">
                <a:cs typeface="Arial"/>
              </a:rPr>
              <a:t> </a:t>
            </a:r>
            <a:r>
              <a:rPr sz="2000" spc="80" dirty="0">
                <a:cs typeface="Arial"/>
              </a:rPr>
              <a:t>under</a:t>
            </a:r>
            <a:r>
              <a:rPr sz="2000" spc="-20" dirty="0">
                <a:cs typeface="Arial"/>
              </a:rPr>
              <a:t> </a:t>
            </a:r>
            <a:r>
              <a:rPr sz="2000" spc="-10" dirty="0">
                <a:cs typeface="Arial"/>
              </a:rPr>
              <a:t>test.</a:t>
            </a:r>
            <a:endParaRPr sz="2000" dirty="0">
              <a:cs typeface="Arial"/>
            </a:endParaRPr>
          </a:p>
          <a:p>
            <a:pPr marL="262890" indent="-250825">
              <a:lnSpc>
                <a:spcPct val="100000"/>
              </a:lnSpc>
              <a:spcBef>
                <a:spcPts val="1889"/>
              </a:spcBef>
              <a:buAutoNum type="arabicPeriod"/>
              <a:tabLst>
                <a:tab pos="263525" algn="l"/>
              </a:tabLst>
            </a:pPr>
            <a:r>
              <a:rPr sz="2000" spc="50" dirty="0">
                <a:cs typeface="Arial"/>
              </a:rPr>
              <a:t>Write</a:t>
            </a:r>
            <a:r>
              <a:rPr sz="2000" spc="45" dirty="0">
                <a:cs typeface="Arial"/>
              </a:rPr>
              <a:t> </a:t>
            </a:r>
            <a:r>
              <a:rPr sz="2000" dirty="0">
                <a:cs typeface="Arial"/>
              </a:rPr>
              <a:t>a</a:t>
            </a:r>
            <a:r>
              <a:rPr sz="2000" spc="50" dirty="0">
                <a:cs typeface="Arial"/>
              </a:rPr>
              <a:t> </a:t>
            </a:r>
            <a:r>
              <a:rPr sz="2000" dirty="0">
                <a:cs typeface="Arial"/>
              </a:rPr>
              <a:t>failing</a:t>
            </a:r>
            <a:r>
              <a:rPr sz="2000" spc="40" dirty="0">
                <a:cs typeface="Arial"/>
              </a:rPr>
              <a:t> </a:t>
            </a:r>
            <a:r>
              <a:rPr sz="2000" spc="55" dirty="0">
                <a:cs typeface="Arial"/>
              </a:rPr>
              <a:t>test</a:t>
            </a:r>
            <a:r>
              <a:rPr sz="2000" spc="50" dirty="0">
                <a:cs typeface="Arial"/>
              </a:rPr>
              <a:t> </a:t>
            </a:r>
            <a:r>
              <a:rPr sz="2000" spc="-10" dirty="0">
                <a:cs typeface="Arial"/>
              </a:rPr>
              <a:t>case.</a:t>
            </a:r>
            <a:endParaRPr sz="2000" dirty="0">
              <a:cs typeface="Arial"/>
            </a:endParaRPr>
          </a:p>
          <a:p>
            <a:pPr marL="262890" indent="-250825">
              <a:lnSpc>
                <a:spcPct val="100000"/>
              </a:lnSpc>
              <a:spcBef>
                <a:spcPts val="1889"/>
              </a:spcBef>
              <a:buAutoNum type="arabicPeriod"/>
              <a:tabLst>
                <a:tab pos="263525" algn="l"/>
              </a:tabLst>
            </a:pPr>
            <a:r>
              <a:rPr sz="2000" dirty="0">
                <a:cs typeface="Arial"/>
              </a:rPr>
              <a:t>Get</a:t>
            </a:r>
            <a:r>
              <a:rPr sz="2000" spc="-25" dirty="0">
                <a:cs typeface="Arial"/>
              </a:rPr>
              <a:t> </a:t>
            </a:r>
            <a:r>
              <a:rPr sz="2000" spc="90" dirty="0">
                <a:cs typeface="Arial"/>
              </a:rPr>
              <a:t>it</a:t>
            </a:r>
            <a:r>
              <a:rPr sz="2000" spc="-25" dirty="0">
                <a:cs typeface="Arial"/>
              </a:rPr>
              <a:t> </a:t>
            </a:r>
            <a:r>
              <a:rPr sz="2000" spc="105" dirty="0">
                <a:cs typeface="Arial"/>
              </a:rPr>
              <a:t>to</a:t>
            </a:r>
            <a:r>
              <a:rPr sz="2000" spc="-25" dirty="0">
                <a:cs typeface="Arial"/>
              </a:rPr>
              <a:t> </a:t>
            </a:r>
            <a:r>
              <a:rPr sz="2000" spc="-10" dirty="0">
                <a:cs typeface="Arial"/>
              </a:rPr>
              <a:t>compile.</a:t>
            </a:r>
            <a:endParaRPr sz="2000" dirty="0">
              <a:cs typeface="Arial"/>
            </a:endParaRPr>
          </a:p>
          <a:p>
            <a:pPr marL="262890" indent="-250825">
              <a:lnSpc>
                <a:spcPct val="100000"/>
              </a:lnSpc>
              <a:spcBef>
                <a:spcPts val="1889"/>
              </a:spcBef>
              <a:buAutoNum type="arabicPeriod"/>
              <a:tabLst>
                <a:tab pos="263525" algn="l"/>
              </a:tabLst>
            </a:pPr>
            <a:r>
              <a:rPr sz="2000" dirty="0">
                <a:cs typeface="Arial"/>
              </a:rPr>
              <a:t>Make</a:t>
            </a:r>
            <a:r>
              <a:rPr sz="2000" spc="5" dirty="0">
                <a:cs typeface="Arial"/>
              </a:rPr>
              <a:t> </a:t>
            </a:r>
            <a:r>
              <a:rPr sz="2000" spc="90" dirty="0">
                <a:cs typeface="Arial"/>
              </a:rPr>
              <a:t>it</a:t>
            </a:r>
            <a:r>
              <a:rPr sz="2000" spc="5" dirty="0">
                <a:cs typeface="Arial"/>
              </a:rPr>
              <a:t> </a:t>
            </a:r>
            <a:r>
              <a:rPr sz="2000" dirty="0">
                <a:cs typeface="Arial"/>
              </a:rPr>
              <a:t>pass.</a:t>
            </a:r>
            <a:r>
              <a:rPr sz="2000" spc="5" dirty="0">
                <a:cs typeface="Arial"/>
              </a:rPr>
              <a:t> </a:t>
            </a:r>
            <a:r>
              <a:rPr sz="2000" dirty="0">
                <a:cs typeface="Arial"/>
              </a:rPr>
              <a:t>(Try</a:t>
            </a:r>
            <a:r>
              <a:rPr sz="2000" spc="5" dirty="0">
                <a:cs typeface="Arial"/>
              </a:rPr>
              <a:t> </a:t>
            </a:r>
            <a:r>
              <a:rPr sz="2000" spc="100" dirty="0">
                <a:cs typeface="Arial"/>
              </a:rPr>
              <a:t>not</a:t>
            </a:r>
            <a:r>
              <a:rPr sz="2000" spc="5" dirty="0">
                <a:cs typeface="Arial"/>
              </a:rPr>
              <a:t> </a:t>
            </a:r>
            <a:r>
              <a:rPr sz="2000" spc="105" dirty="0">
                <a:cs typeface="Arial"/>
              </a:rPr>
              <a:t>to</a:t>
            </a:r>
            <a:r>
              <a:rPr sz="2000" spc="5" dirty="0">
                <a:cs typeface="Arial"/>
              </a:rPr>
              <a:t> </a:t>
            </a:r>
            <a:r>
              <a:rPr sz="2000" dirty="0">
                <a:cs typeface="Arial"/>
              </a:rPr>
              <a:t>change</a:t>
            </a:r>
            <a:r>
              <a:rPr sz="2000" spc="10" dirty="0">
                <a:cs typeface="Arial"/>
              </a:rPr>
              <a:t> </a:t>
            </a:r>
            <a:r>
              <a:rPr sz="2000" dirty="0">
                <a:cs typeface="Arial"/>
              </a:rPr>
              <a:t>existing code</a:t>
            </a:r>
            <a:r>
              <a:rPr sz="2000" spc="5" dirty="0">
                <a:cs typeface="Arial"/>
              </a:rPr>
              <a:t> </a:t>
            </a:r>
            <a:r>
              <a:rPr sz="2000" dirty="0">
                <a:cs typeface="Arial"/>
              </a:rPr>
              <a:t>as</a:t>
            </a:r>
            <a:r>
              <a:rPr sz="2000" spc="5" dirty="0">
                <a:cs typeface="Arial"/>
              </a:rPr>
              <a:t> </a:t>
            </a:r>
            <a:r>
              <a:rPr sz="2000" spc="55" dirty="0">
                <a:cs typeface="Arial"/>
              </a:rPr>
              <a:t>you</a:t>
            </a:r>
            <a:r>
              <a:rPr sz="2000" spc="5" dirty="0">
                <a:cs typeface="Arial"/>
              </a:rPr>
              <a:t> </a:t>
            </a:r>
            <a:r>
              <a:rPr sz="2000" spc="85" dirty="0">
                <a:cs typeface="Arial"/>
              </a:rPr>
              <a:t>do</a:t>
            </a:r>
            <a:r>
              <a:rPr sz="2000" spc="5" dirty="0">
                <a:cs typeface="Arial"/>
              </a:rPr>
              <a:t> </a:t>
            </a:r>
            <a:r>
              <a:rPr sz="2000" spc="-10" dirty="0">
                <a:cs typeface="Arial"/>
              </a:rPr>
              <a:t>this.)</a:t>
            </a:r>
            <a:endParaRPr sz="2000" dirty="0">
              <a:cs typeface="Arial"/>
            </a:endParaRPr>
          </a:p>
          <a:p>
            <a:pPr marL="262890" indent="-250825">
              <a:lnSpc>
                <a:spcPct val="100000"/>
              </a:lnSpc>
              <a:spcBef>
                <a:spcPts val="1890"/>
              </a:spcBef>
              <a:buAutoNum type="arabicPeriod"/>
              <a:tabLst>
                <a:tab pos="263525" algn="l"/>
              </a:tabLst>
            </a:pPr>
            <a:r>
              <a:rPr sz="2000" dirty="0">
                <a:cs typeface="Arial"/>
              </a:rPr>
              <a:t>Remove</a:t>
            </a:r>
            <a:r>
              <a:rPr sz="2000" spc="-15" dirty="0">
                <a:cs typeface="Arial"/>
              </a:rPr>
              <a:t> </a:t>
            </a:r>
            <a:r>
              <a:rPr sz="2000" spc="40" dirty="0">
                <a:cs typeface="Arial"/>
              </a:rPr>
              <a:t>duplication.</a:t>
            </a:r>
            <a:endParaRPr sz="2000" dirty="0">
              <a:cs typeface="Arial"/>
            </a:endParaRPr>
          </a:p>
          <a:p>
            <a:pPr marL="262890" indent="-250825">
              <a:lnSpc>
                <a:spcPct val="100000"/>
              </a:lnSpc>
              <a:spcBef>
                <a:spcPts val="1889"/>
              </a:spcBef>
              <a:buAutoNum type="arabicPeriod"/>
              <a:tabLst>
                <a:tab pos="263525" algn="l"/>
              </a:tabLst>
            </a:pPr>
            <a:r>
              <a:rPr sz="2000" spc="-10" dirty="0">
                <a:cs typeface="Arial"/>
              </a:rPr>
              <a:t>Repeat.</a:t>
            </a:r>
            <a:endParaRPr sz="2000" dirty="0">
              <a:cs typeface="Arial"/>
            </a:endParaRPr>
          </a:p>
        </p:txBody>
      </p:sp>
      <p:sp>
        <p:nvSpPr>
          <p:cNvPr id="5" name="TextBox 4">
            <a:extLst>
              <a:ext uri="{FF2B5EF4-FFF2-40B4-BE49-F238E27FC236}">
                <a16:creationId xmlns:a16="http://schemas.microsoft.com/office/drawing/2014/main" id="{ABDA41B1-2F56-4E4D-B716-27A7C439B907}"/>
              </a:ext>
            </a:extLst>
          </p:cNvPr>
          <p:cNvSpPr txBox="1"/>
          <p:nvPr/>
        </p:nvSpPr>
        <p:spPr>
          <a:xfrm>
            <a:off x="762000" y="209550"/>
            <a:ext cx="675767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Tenorite"/>
                <a:ea typeface="+mn-ea"/>
                <a:cs typeface="+mn-cs"/>
              </a:rPr>
              <a:t>Test-Driven Development in Legacy Code</a:t>
            </a:r>
            <a:endParaRPr kumimoji="0" lang="en-US" sz="14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04190" y="1047750"/>
            <a:ext cx="8135620" cy="3365601"/>
          </a:xfrm>
          <a:prstGeom prst="rect">
            <a:avLst/>
          </a:prstGeom>
        </p:spPr>
        <p:txBody>
          <a:bodyPr vert="horz" wrap="square" lIns="0" tIns="66675" rIns="0" bIns="0" rtlCol="0">
            <a:spAutoFit/>
          </a:bodyPr>
          <a:lstStyle/>
          <a:p>
            <a:pPr marL="379095" indent="-367030">
              <a:lnSpc>
                <a:spcPct val="100000"/>
              </a:lnSpc>
              <a:spcBef>
                <a:spcPts val="525"/>
              </a:spcBef>
              <a:buChar char="●"/>
              <a:tabLst>
                <a:tab pos="379095" algn="l"/>
                <a:tab pos="379730" algn="l"/>
              </a:tabLst>
            </a:pPr>
            <a:r>
              <a:rPr dirty="0">
                <a:cs typeface="Arial"/>
              </a:rPr>
              <a:t>Does </a:t>
            </a:r>
            <a:r>
              <a:rPr spc="75" dirty="0">
                <a:cs typeface="Arial"/>
              </a:rPr>
              <a:t>the</a:t>
            </a:r>
            <a:r>
              <a:rPr dirty="0">
                <a:cs typeface="Arial"/>
              </a:rPr>
              <a:t> client</a:t>
            </a:r>
            <a:r>
              <a:rPr spc="5" dirty="0">
                <a:cs typeface="Arial"/>
              </a:rPr>
              <a:t> </a:t>
            </a:r>
            <a:r>
              <a:rPr spc="75" dirty="0">
                <a:cs typeface="Arial"/>
              </a:rPr>
              <a:t>want</a:t>
            </a:r>
            <a:r>
              <a:rPr dirty="0">
                <a:cs typeface="Arial"/>
              </a:rPr>
              <a:t> a </a:t>
            </a:r>
            <a:r>
              <a:rPr spc="60" dirty="0">
                <a:cs typeface="Arial"/>
              </a:rPr>
              <a:t>new</a:t>
            </a:r>
            <a:r>
              <a:rPr spc="-5" dirty="0">
                <a:cs typeface="Arial"/>
              </a:rPr>
              <a:t> </a:t>
            </a:r>
            <a:r>
              <a:rPr spc="60" dirty="0">
                <a:cs typeface="Arial"/>
              </a:rPr>
              <a:t>feature</a:t>
            </a:r>
            <a:r>
              <a:rPr spc="5" dirty="0">
                <a:cs typeface="Arial"/>
              </a:rPr>
              <a:t> </a:t>
            </a:r>
            <a:r>
              <a:rPr spc="100" dirty="0">
                <a:cs typeface="Arial"/>
              </a:rPr>
              <a:t>or</a:t>
            </a:r>
            <a:r>
              <a:rPr dirty="0">
                <a:cs typeface="Arial"/>
              </a:rPr>
              <a:t> a </a:t>
            </a:r>
            <a:r>
              <a:rPr spc="55" dirty="0">
                <a:cs typeface="Arial"/>
              </a:rPr>
              <a:t>bug</a:t>
            </a:r>
            <a:r>
              <a:rPr dirty="0">
                <a:cs typeface="Arial"/>
              </a:rPr>
              <a:t> </a:t>
            </a:r>
            <a:r>
              <a:rPr spc="-20" dirty="0">
                <a:cs typeface="Arial"/>
              </a:rPr>
              <a:t>fix?</a:t>
            </a:r>
            <a:endParaRPr dirty="0">
              <a:cs typeface="Arial"/>
            </a:endParaRPr>
          </a:p>
          <a:p>
            <a:pPr marL="836294" lvl="1" indent="-336550">
              <a:lnSpc>
                <a:spcPct val="100000"/>
              </a:lnSpc>
              <a:spcBef>
                <a:spcPts val="330"/>
              </a:spcBef>
              <a:buChar char="○"/>
              <a:tabLst>
                <a:tab pos="836294" algn="l"/>
                <a:tab pos="836930" algn="l"/>
              </a:tabLst>
            </a:pPr>
            <a:r>
              <a:rPr dirty="0">
                <a:cs typeface="Arial"/>
              </a:rPr>
              <a:t>Usually</a:t>
            </a:r>
            <a:r>
              <a:rPr spc="30" dirty="0">
                <a:cs typeface="Arial"/>
              </a:rPr>
              <a:t> </a:t>
            </a:r>
            <a:r>
              <a:rPr dirty="0">
                <a:cs typeface="Arial"/>
              </a:rPr>
              <a:t>depends</a:t>
            </a:r>
            <a:r>
              <a:rPr spc="30" dirty="0">
                <a:cs typeface="Arial"/>
              </a:rPr>
              <a:t> </a:t>
            </a:r>
            <a:r>
              <a:rPr spc="70" dirty="0">
                <a:cs typeface="Arial"/>
              </a:rPr>
              <a:t>on</a:t>
            </a:r>
            <a:r>
              <a:rPr spc="30" dirty="0">
                <a:cs typeface="Arial"/>
              </a:rPr>
              <a:t> </a:t>
            </a:r>
            <a:r>
              <a:rPr spc="55" dirty="0">
                <a:cs typeface="Arial"/>
              </a:rPr>
              <a:t>the</a:t>
            </a:r>
            <a:r>
              <a:rPr spc="30" dirty="0">
                <a:cs typeface="Arial"/>
              </a:rPr>
              <a:t> </a:t>
            </a:r>
            <a:r>
              <a:rPr spc="70" dirty="0">
                <a:cs typeface="Arial"/>
              </a:rPr>
              <a:t>point</a:t>
            </a:r>
            <a:r>
              <a:rPr spc="30" dirty="0">
                <a:cs typeface="Arial"/>
              </a:rPr>
              <a:t> </a:t>
            </a:r>
            <a:r>
              <a:rPr spc="70" dirty="0">
                <a:cs typeface="Arial"/>
              </a:rPr>
              <a:t>of</a:t>
            </a:r>
            <a:r>
              <a:rPr spc="30" dirty="0">
                <a:cs typeface="Arial"/>
              </a:rPr>
              <a:t> </a:t>
            </a:r>
            <a:r>
              <a:rPr spc="-20" dirty="0">
                <a:cs typeface="Arial"/>
              </a:rPr>
              <a:t>view</a:t>
            </a:r>
            <a:endParaRPr dirty="0">
              <a:cs typeface="Arial"/>
            </a:endParaRPr>
          </a:p>
          <a:p>
            <a:pPr marL="379095" indent="-367030">
              <a:lnSpc>
                <a:spcPct val="100000"/>
              </a:lnSpc>
              <a:spcBef>
                <a:spcPts val="254"/>
              </a:spcBef>
              <a:buChar char="●"/>
              <a:tabLst>
                <a:tab pos="379095" algn="l"/>
                <a:tab pos="379730" algn="l"/>
              </a:tabLst>
            </a:pPr>
            <a:r>
              <a:rPr dirty="0">
                <a:cs typeface="Arial"/>
              </a:rPr>
              <a:t>Bug</a:t>
            </a:r>
            <a:r>
              <a:rPr spc="95" dirty="0">
                <a:cs typeface="Arial"/>
              </a:rPr>
              <a:t> </a:t>
            </a:r>
            <a:r>
              <a:rPr dirty="0">
                <a:cs typeface="Arial"/>
              </a:rPr>
              <a:t>fixes</a:t>
            </a:r>
            <a:r>
              <a:rPr spc="100" dirty="0">
                <a:cs typeface="Arial"/>
              </a:rPr>
              <a:t> </a:t>
            </a:r>
            <a:r>
              <a:rPr spc="60" dirty="0">
                <a:cs typeface="Arial"/>
              </a:rPr>
              <a:t>and</a:t>
            </a:r>
            <a:r>
              <a:rPr spc="95" dirty="0">
                <a:cs typeface="Arial"/>
              </a:rPr>
              <a:t> </a:t>
            </a:r>
            <a:r>
              <a:rPr dirty="0">
                <a:cs typeface="Arial"/>
              </a:rPr>
              <a:t>features</a:t>
            </a:r>
            <a:r>
              <a:rPr spc="100" dirty="0">
                <a:cs typeface="Arial"/>
              </a:rPr>
              <a:t> </a:t>
            </a:r>
            <a:r>
              <a:rPr dirty="0">
                <a:cs typeface="Arial"/>
              </a:rPr>
              <a:t>usually</a:t>
            </a:r>
            <a:r>
              <a:rPr spc="100" dirty="0">
                <a:cs typeface="Arial"/>
              </a:rPr>
              <a:t> </a:t>
            </a:r>
            <a:r>
              <a:rPr spc="45" dirty="0">
                <a:cs typeface="Arial"/>
              </a:rPr>
              <a:t>tracked</a:t>
            </a:r>
            <a:r>
              <a:rPr spc="95" dirty="0">
                <a:cs typeface="Arial"/>
              </a:rPr>
              <a:t> </a:t>
            </a:r>
            <a:r>
              <a:rPr spc="-10" dirty="0">
                <a:cs typeface="Arial"/>
              </a:rPr>
              <a:t>separately</a:t>
            </a:r>
            <a:endParaRPr dirty="0">
              <a:cs typeface="Arial"/>
            </a:endParaRPr>
          </a:p>
          <a:p>
            <a:pPr marL="379095" indent="-367030">
              <a:lnSpc>
                <a:spcPct val="100000"/>
              </a:lnSpc>
              <a:spcBef>
                <a:spcPts val="315"/>
              </a:spcBef>
              <a:buChar char="●"/>
              <a:tabLst>
                <a:tab pos="379095" algn="l"/>
                <a:tab pos="379730" algn="l"/>
              </a:tabLst>
            </a:pPr>
            <a:r>
              <a:rPr dirty="0">
                <a:cs typeface="Arial"/>
              </a:rPr>
              <a:t>Edit</a:t>
            </a:r>
            <a:r>
              <a:rPr spc="-10" dirty="0">
                <a:cs typeface="Arial"/>
              </a:rPr>
              <a:t> </a:t>
            </a:r>
            <a:r>
              <a:rPr dirty="0">
                <a:cs typeface="Arial"/>
              </a:rPr>
              <a:t>Code</a:t>
            </a:r>
            <a:r>
              <a:rPr spc="-5" dirty="0">
                <a:cs typeface="Arial"/>
              </a:rPr>
              <a:t> </a:t>
            </a:r>
            <a:r>
              <a:rPr dirty="0">
                <a:cs typeface="Arial"/>
              </a:rPr>
              <a:t>~</a:t>
            </a:r>
            <a:r>
              <a:rPr spc="-15" dirty="0">
                <a:cs typeface="Arial"/>
              </a:rPr>
              <a:t> </a:t>
            </a:r>
            <a:r>
              <a:rPr dirty="0">
                <a:cs typeface="Arial"/>
              </a:rPr>
              <a:t>Edit</a:t>
            </a:r>
            <a:r>
              <a:rPr spc="-10" dirty="0">
                <a:cs typeface="Arial"/>
              </a:rPr>
              <a:t> Behavior</a:t>
            </a:r>
            <a:endParaRPr dirty="0">
              <a:cs typeface="Arial"/>
            </a:endParaRPr>
          </a:p>
          <a:p>
            <a:pPr marL="379095" indent="-367030">
              <a:lnSpc>
                <a:spcPct val="100000"/>
              </a:lnSpc>
              <a:spcBef>
                <a:spcPts val="315"/>
              </a:spcBef>
              <a:buChar char="●"/>
              <a:tabLst>
                <a:tab pos="379095" algn="l"/>
                <a:tab pos="379730" algn="l"/>
              </a:tabLst>
            </a:pPr>
            <a:r>
              <a:rPr dirty="0">
                <a:cs typeface="Arial"/>
              </a:rPr>
              <a:t>Add</a:t>
            </a:r>
            <a:r>
              <a:rPr spc="10" dirty="0">
                <a:cs typeface="Arial"/>
              </a:rPr>
              <a:t> </a:t>
            </a:r>
            <a:r>
              <a:rPr dirty="0">
                <a:cs typeface="Arial"/>
              </a:rPr>
              <a:t>Code</a:t>
            </a:r>
            <a:r>
              <a:rPr spc="15" dirty="0">
                <a:cs typeface="Arial"/>
              </a:rPr>
              <a:t> </a:t>
            </a:r>
            <a:r>
              <a:rPr dirty="0">
                <a:cs typeface="Arial"/>
              </a:rPr>
              <a:t>~</a:t>
            </a:r>
            <a:r>
              <a:rPr spc="10" dirty="0">
                <a:cs typeface="Arial"/>
              </a:rPr>
              <a:t> </a:t>
            </a:r>
            <a:r>
              <a:rPr dirty="0">
                <a:cs typeface="Arial"/>
              </a:rPr>
              <a:t>Add</a:t>
            </a:r>
            <a:r>
              <a:rPr spc="15" dirty="0">
                <a:cs typeface="Arial"/>
              </a:rPr>
              <a:t> </a:t>
            </a:r>
            <a:r>
              <a:rPr spc="-10" dirty="0">
                <a:cs typeface="Arial"/>
              </a:rPr>
              <a:t>Behavior</a:t>
            </a:r>
            <a:endParaRPr dirty="0">
              <a:cs typeface="Arial"/>
            </a:endParaRPr>
          </a:p>
          <a:p>
            <a:pPr marL="836294" lvl="1" indent="-336550">
              <a:lnSpc>
                <a:spcPct val="100000"/>
              </a:lnSpc>
              <a:spcBef>
                <a:spcPts val="330"/>
              </a:spcBef>
              <a:buChar char="○"/>
              <a:tabLst>
                <a:tab pos="836294" algn="l"/>
                <a:tab pos="836930" algn="l"/>
              </a:tabLst>
            </a:pPr>
            <a:r>
              <a:rPr dirty="0">
                <a:cs typeface="Arial"/>
              </a:rPr>
              <a:t>Sometimes</a:t>
            </a:r>
            <a:r>
              <a:rPr spc="85" dirty="0">
                <a:cs typeface="Arial"/>
              </a:rPr>
              <a:t> </a:t>
            </a:r>
            <a:r>
              <a:rPr dirty="0">
                <a:cs typeface="Arial"/>
              </a:rPr>
              <a:t>adding</a:t>
            </a:r>
            <a:r>
              <a:rPr spc="90" dirty="0">
                <a:cs typeface="Arial"/>
              </a:rPr>
              <a:t> </a:t>
            </a:r>
            <a:r>
              <a:rPr dirty="0">
                <a:cs typeface="Arial"/>
              </a:rPr>
              <a:t>code</a:t>
            </a:r>
            <a:r>
              <a:rPr spc="85" dirty="0">
                <a:cs typeface="Arial"/>
              </a:rPr>
              <a:t> </a:t>
            </a:r>
            <a:r>
              <a:rPr dirty="0">
                <a:cs typeface="Arial"/>
              </a:rPr>
              <a:t>does</a:t>
            </a:r>
            <a:r>
              <a:rPr spc="90" dirty="0">
                <a:cs typeface="Arial"/>
              </a:rPr>
              <a:t> </a:t>
            </a:r>
            <a:r>
              <a:rPr spc="55" dirty="0">
                <a:cs typeface="Arial"/>
              </a:rPr>
              <a:t>nothing</a:t>
            </a:r>
            <a:r>
              <a:rPr spc="85" dirty="0">
                <a:cs typeface="Arial"/>
              </a:rPr>
              <a:t> </a:t>
            </a:r>
            <a:r>
              <a:rPr spc="50" dirty="0">
                <a:cs typeface="Arial"/>
              </a:rPr>
              <a:t>at</a:t>
            </a:r>
            <a:r>
              <a:rPr spc="90" dirty="0">
                <a:cs typeface="Arial"/>
              </a:rPr>
              <a:t> </a:t>
            </a:r>
            <a:r>
              <a:rPr spc="-25" dirty="0">
                <a:cs typeface="Arial"/>
              </a:rPr>
              <a:t>all</a:t>
            </a:r>
            <a:endParaRPr dirty="0">
              <a:cs typeface="Arial"/>
            </a:endParaRPr>
          </a:p>
          <a:p>
            <a:pPr marL="379095" marR="5080">
              <a:lnSpc>
                <a:spcPct val="114599"/>
              </a:lnSpc>
              <a:spcBef>
                <a:spcPts val="1515"/>
              </a:spcBef>
            </a:pPr>
            <a:r>
              <a:rPr b="1" dirty="0">
                <a:cs typeface="Arial"/>
              </a:rPr>
              <a:t>Behavior</a:t>
            </a:r>
            <a:r>
              <a:rPr b="1" spc="-15" dirty="0">
                <a:cs typeface="Arial"/>
              </a:rPr>
              <a:t> </a:t>
            </a:r>
            <a:r>
              <a:rPr b="1" dirty="0">
                <a:cs typeface="Arial"/>
              </a:rPr>
              <a:t>is</a:t>
            </a:r>
            <a:r>
              <a:rPr b="1" spc="-15" dirty="0">
                <a:cs typeface="Arial"/>
              </a:rPr>
              <a:t> </a:t>
            </a:r>
            <a:r>
              <a:rPr b="1" spc="100" dirty="0">
                <a:cs typeface="Arial"/>
              </a:rPr>
              <a:t>the</a:t>
            </a:r>
            <a:r>
              <a:rPr b="1" spc="-20" dirty="0">
                <a:cs typeface="Arial"/>
              </a:rPr>
              <a:t> </a:t>
            </a:r>
            <a:r>
              <a:rPr b="1" spc="55" dirty="0">
                <a:cs typeface="Arial"/>
              </a:rPr>
              <a:t>most</a:t>
            </a:r>
            <a:r>
              <a:rPr b="1" spc="-10" dirty="0">
                <a:cs typeface="Arial"/>
              </a:rPr>
              <a:t> </a:t>
            </a:r>
            <a:r>
              <a:rPr b="1" spc="95" dirty="0">
                <a:cs typeface="Arial"/>
              </a:rPr>
              <a:t>important</a:t>
            </a:r>
            <a:r>
              <a:rPr b="1" spc="-15" dirty="0">
                <a:cs typeface="Arial"/>
              </a:rPr>
              <a:t> </a:t>
            </a:r>
            <a:r>
              <a:rPr b="1" spc="55" dirty="0">
                <a:cs typeface="Arial"/>
              </a:rPr>
              <a:t>thing</a:t>
            </a:r>
            <a:r>
              <a:rPr b="1" spc="-20" dirty="0">
                <a:cs typeface="Arial"/>
              </a:rPr>
              <a:t> </a:t>
            </a:r>
            <a:r>
              <a:rPr b="1" spc="75" dirty="0">
                <a:cs typeface="Arial"/>
              </a:rPr>
              <a:t>about</a:t>
            </a:r>
            <a:r>
              <a:rPr b="1" spc="-15" dirty="0">
                <a:cs typeface="Arial"/>
              </a:rPr>
              <a:t> </a:t>
            </a:r>
            <a:r>
              <a:rPr b="1" spc="55" dirty="0">
                <a:cs typeface="Arial"/>
              </a:rPr>
              <a:t>software.</a:t>
            </a:r>
            <a:r>
              <a:rPr b="1" spc="-10" dirty="0">
                <a:cs typeface="Arial"/>
              </a:rPr>
              <a:t> </a:t>
            </a:r>
            <a:r>
              <a:rPr b="1" spc="130" dirty="0">
                <a:cs typeface="Arial"/>
              </a:rPr>
              <a:t>It</a:t>
            </a:r>
            <a:r>
              <a:rPr b="1" spc="-15" dirty="0">
                <a:cs typeface="Arial"/>
              </a:rPr>
              <a:t> </a:t>
            </a:r>
            <a:r>
              <a:rPr b="1" dirty="0">
                <a:cs typeface="Arial"/>
              </a:rPr>
              <a:t>is</a:t>
            </a:r>
            <a:r>
              <a:rPr b="1" spc="-15" dirty="0">
                <a:cs typeface="Arial"/>
              </a:rPr>
              <a:t> </a:t>
            </a:r>
            <a:r>
              <a:rPr b="1" spc="95" dirty="0">
                <a:cs typeface="Arial"/>
              </a:rPr>
              <a:t>what </a:t>
            </a:r>
            <a:r>
              <a:rPr b="1" dirty="0">
                <a:cs typeface="Arial"/>
              </a:rPr>
              <a:t>users</a:t>
            </a:r>
            <a:r>
              <a:rPr b="1" spc="65" dirty="0">
                <a:cs typeface="Arial"/>
              </a:rPr>
              <a:t> </a:t>
            </a:r>
            <a:r>
              <a:rPr b="1" dirty="0">
                <a:cs typeface="Arial"/>
              </a:rPr>
              <a:t>depend</a:t>
            </a:r>
            <a:r>
              <a:rPr b="1" spc="60" dirty="0">
                <a:cs typeface="Arial"/>
              </a:rPr>
              <a:t> </a:t>
            </a:r>
            <a:r>
              <a:rPr b="1" dirty="0">
                <a:cs typeface="Arial"/>
              </a:rPr>
              <a:t>on.</a:t>
            </a:r>
            <a:r>
              <a:rPr b="1" spc="70" dirty="0">
                <a:cs typeface="Arial"/>
              </a:rPr>
              <a:t> </a:t>
            </a:r>
            <a:r>
              <a:rPr b="1" dirty="0">
                <a:cs typeface="Arial"/>
              </a:rPr>
              <a:t>Users</a:t>
            </a:r>
            <a:r>
              <a:rPr b="1" spc="65" dirty="0">
                <a:cs typeface="Arial"/>
              </a:rPr>
              <a:t> </a:t>
            </a:r>
            <a:r>
              <a:rPr b="1" spc="60" dirty="0">
                <a:cs typeface="Arial"/>
              </a:rPr>
              <a:t>like</a:t>
            </a:r>
            <a:r>
              <a:rPr b="1" spc="65" dirty="0">
                <a:cs typeface="Arial"/>
              </a:rPr>
              <a:t> </a:t>
            </a:r>
            <a:r>
              <a:rPr b="1" spc="110" dirty="0">
                <a:cs typeface="Arial"/>
              </a:rPr>
              <a:t>it</a:t>
            </a:r>
            <a:r>
              <a:rPr b="1" spc="65" dirty="0">
                <a:cs typeface="Arial"/>
              </a:rPr>
              <a:t> </a:t>
            </a:r>
            <a:r>
              <a:rPr b="1" spc="80" dirty="0">
                <a:cs typeface="Arial"/>
              </a:rPr>
              <a:t>when</a:t>
            </a:r>
            <a:r>
              <a:rPr b="1" spc="70" dirty="0">
                <a:cs typeface="Arial"/>
              </a:rPr>
              <a:t> </a:t>
            </a:r>
            <a:r>
              <a:rPr b="1" spc="90" dirty="0">
                <a:cs typeface="Arial"/>
              </a:rPr>
              <a:t>we</a:t>
            </a:r>
            <a:r>
              <a:rPr b="1" spc="60" dirty="0">
                <a:cs typeface="Arial"/>
              </a:rPr>
              <a:t> </a:t>
            </a:r>
            <a:r>
              <a:rPr b="1" dirty="0">
                <a:cs typeface="Arial"/>
              </a:rPr>
              <a:t>add</a:t>
            </a:r>
            <a:r>
              <a:rPr b="1" spc="60" dirty="0">
                <a:cs typeface="Arial"/>
              </a:rPr>
              <a:t> </a:t>
            </a:r>
            <a:r>
              <a:rPr b="1" dirty="0">
                <a:cs typeface="Arial"/>
              </a:rPr>
              <a:t>behavior</a:t>
            </a:r>
            <a:r>
              <a:rPr b="1" spc="70" dirty="0">
                <a:cs typeface="Arial"/>
              </a:rPr>
              <a:t> </a:t>
            </a:r>
            <a:r>
              <a:rPr b="1" dirty="0">
                <a:cs typeface="Arial"/>
              </a:rPr>
              <a:t>(provided</a:t>
            </a:r>
            <a:r>
              <a:rPr b="1" spc="60" dirty="0">
                <a:cs typeface="Arial"/>
              </a:rPr>
              <a:t> </a:t>
            </a:r>
            <a:r>
              <a:rPr b="1" spc="110" dirty="0">
                <a:cs typeface="Arial"/>
              </a:rPr>
              <a:t>it</a:t>
            </a:r>
            <a:r>
              <a:rPr b="1" spc="70" dirty="0">
                <a:cs typeface="Arial"/>
              </a:rPr>
              <a:t> </a:t>
            </a:r>
            <a:r>
              <a:rPr b="1" spc="-25" dirty="0">
                <a:cs typeface="Arial"/>
              </a:rPr>
              <a:t>is </a:t>
            </a:r>
            <a:r>
              <a:rPr b="1" spc="114" dirty="0">
                <a:cs typeface="Arial"/>
              </a:rPr>
              <a:t>what</a:t>
            </a:r>
            <a:r>
              <a:rPr b="1" spc="20" dirty="0">
                <a:cs typeface="Arial"/>
              </a:rPr>
              <a:t> </a:t>
            </a:r>
            <a:r>
              <a:rPr b="1" spc="80" dirty="0">
                <a:cs typeface="Arial"/>
              </a:rPr>
              <a:t>they</a:t>
            </a:r>
            <a:r>
              <a:rPr b="1" spc="15" dirty="0">
                <a:cs typeface="Arial"/>
              </a:rPr>
              <a:t> </a:t>
            </a:r>
            <a:r>
              <a:rPr b="1" spc="60" dirty="0">
                <a:cs typeface="Arial"/>
              </a:rPr>
              <a:t>really</a:t>
            </a:r>
            <a:r>
              <a:rPr b="1" spc="20" dirty="0">
                <a:cs typeface="Arial"/>
              </a:rPr>
              <a:t> </a:t>
            </a:r>
            <a:r>
              <a:rPr b="1" spc="70" dirty="0">
                <a:cs typeface="Arial"/>
              </a:rPr>
              <a:t>wanted),</a:t>
            </a:r>
            <a:r>
              <a:rPr b="1" spc="20" dirty="0">
                <a:cs typeface="Arial"/>
              </a:rPr>
              <a:t> </a:t>
            </a:r>
            <a:r>
              <a:rPr b="1" spc="90" dirty="0">
                <a:cs typeface="Arial"/>
              </a:rPr>
              <a:t>but</a:t>
            </a:r>
            <a:r>
              <a:rPr b="1" spc="25" dirty="0">
                <a:cs typeface="Arial"/>
              </a:rPr>
              <a:t> </a:t>
            </a:r>
            <a:r>
              <a:rPr b="1" spc="65" dirty="0">
                <a:cs typeface="Arial"/>
              </a:rPr>
              <a:t>if</a:t>
            </a:r>
            <a:r>
              <a:rPr b="1" spc="20" dirty="0">
                <a:cs typeface="Arial"/>
              </a:rPr>
              <a:t> </a:t>
            </a:r>
            <a:r>
              <a:rPr b="1" spc="90" dirty="0">
                <a:cs typeface="Arial"/>
              </a:rPr>
              <a:t>we</a:t>
            </a:r>
            <a:r>
              <a:rPr b="1" spc="15" dirty="0">
                <a:cs typeface="Arial"/>
              </a:rPr>
              <a:t> </a:t>
            </a:r>
            <a:r>
              <a:rPr b="1" dirty="0">
                <a:cs typeface="Arial"/>
              </a:rPr>
              <a:t>change</a:t>
            </a:r>
            <a:r>
              <a:rPr b="1" spc="20" dirty="0">
                <a:cs typeface="Arial"/>
              </a:rPr>
              <a:t> </a:t>
            </a:r>
            <a:r>
              <a:rPr b="1" spc="60" dirty="0">
                <a:cs typeface="Arial"/>
              </a:rPr>
              <a:t>or</a:t>
            </a:r>
            <a:r>
              <a:rPr b="1" spc="20" dirty="0">
                <a:cs typeface="Arial"/>
              </a:rPr>
              <a:t> </a:t>
            </a:r>
            <a:r>
              <a:rPr b="1" spc="60" dirty="0">
                <a:cs typeface="Arial"/>
              </a:rPr>
              <a:t>remove</a:t>
            </a:r>
            <a:r>
              <a:rPr b="1" spc="20" dirty="0">
                <a:cs typeface="Arial"/>
              </a:rPr>
              <a:t> </a:t>
            </a:r>
            <a:r>
              <a:rPr b="1" dirty="0">
                <a:cs typeface="Arial"/>
              </a:rPr>
              <a:t>behavior</a:t>
            </a:r>
            <a:r>
              <a:rPr b="1" spc="20" dirty="0">
                <a:cs typeface="Arial"/>
              </a:rPr>
              <a:t> </a:t>
            </a:r>
            <a:r>
              <a:rPr b="1" spc="55" dirty="0">
                <a:cs typeface="Arial"/>
              </a:rPr>
              <a:t>they </a:t>
            </a:r>
            <a:r>
              <a:rPr b="1" dirty="0">
                <a:cs typeface="Arial"/>
              </a:rPr>
              <a:t>depend</a:t>
            </a:r>
            <a:r>
              <a:rPr b="1" spc="20" dirty="0">
                <a:cs typeface="Arial"/>
              </a:rPr>
              <a:t> </a:t>
            </a:r>
            <a:r>
              <a:rPr b="1" dirty="0">
                <a:cs typeface="Arial"/>
              </a:rPr>
              <a:t>on</a:t>
            </a:r>
            <a:r>
              <a:rPr b="1" spc="25" dirty="0">
                <a:cs typeface="Arial"/>
              </a:rPr>
              <a:t> </a:t>
            </a:r>
            <a:r>
              <a:rPr b="1" spc="45" dirty="0">
                <a:cs typeface="Arial"/>
              </a:rPr>
              <a:t>(introduce</a:t>
            </a:r>
            <a:r>
              <a:rPr b="1" spc="20" dirty="0">
                <a:cs typeface="Arial"/>
              </a:rPr>
              <a:t> </a:t>
            </a:r>
            <a:r>
              <a:rPr b="1" dirty="0">
                <a:cs typeface="Arial"/>
              </a:rPr>
              <a:t>bugs),</a:t>
            </a:r>
            <a:r>
              <a:rPr b="1" spc="30" dirty="0">
                <a:cs typeface="Arial"/>
              </a:rPr>
              <a:t> </a:t>
            </a:r>
            <a:r>
              <a:rPr b="1" spc="80" dirty="0">
                <a:cs typeface="Arial"/>
              </a:rPr>
              <a:t>they</a:t>
            </a:r>
            <a:r>
              <a:rPr b="1" spc="20" dirty="0">
                <a:cs typeface="Arial"/>
              </a:rPr>
              <a:t> </a:t>
            </a:r>
            <a:r>
              <a:rPr b="1" dirty="0">
                <a:cs typeface="Arial"/>
              </a:rPr>
              <a:t>stop</a:t>
            </a:r>
            <a:r>
              <a:rPr b="1" spc="20" dirty="0">
                <a:cs typeface="Arial"/>
              </a:rPr>
              <a:t> </a:t>
            </a:r>
            <a:r>
              <a:rPr b="1" spc="50" dirty="0">
                <a:cs typeface="Arial"/>
              </a:rPr>
              <a:t>trusting</a:t>
            </a:r>
            <a:r>
              <a:rPr b="1" spc="20" dirty="0">
                <a:cs typeface="Arial"/>
              </a:rPr>
              <a:t> </a:t>
            </a:r>
            <a:r>
              <a:rPr b="1" spc="-25" dirty="0">
                <a:cs typeface="Arial"/>
              </a:rPr>
              <a:t>us.</a:t>
            </a:r>
            <a:endParaRPr dirty="0">
              <a:cs typeface="Arial"/>
            </a:endParaRPr>
          </a:p>
        </p:txBody>
      </p:sp>
      <p:sp>
        <p:nvSpPr>
          <p:cNvPr id="5" name="TextBox 4">
            <a:extLst>
              <a:ext uri="{FF2B5EF4-FFF2-40B4-BE49-F238E27FC236}">
                <a16:creationId xmlns:a16="http://schemas.microsoft.com/office/drawing/2014/main" id="{0AF866E0-F010-49D9-BFDA-37CBA708EF83}"/>
              </a:ext>
            </a:extLst>
          </p:cNvPr>
          <p:cNvSpPr txBox="1"/>
          <p:nvPr/>
        </p:nvSpPr>
        <p:spPr>
          <a:xfrm>
            <a:off x="762000" y="133350"/>
            <a:ext cx="6934469" cy="646331"/>
          </a:xfrm>
          <a:prstGeom prst="rect">
            <a:avLst/>
          </a:prstGeom>
          <a:noFill/>
        </p:spPr>
        <p:txBody>
          <a:bodyPr wrap="square">
            <a:spAutoFit/>
          </a:bodyPr>
          <a:lstStyle/>
          <a:p>
            <a:r>
              <a:rPr kumimoji="0" lang="en-US" sz="3600" b="1" i="0" u="none" strike="noStrike" kern="1200" cap="none" spc="0" normalizeH="0" baseline="0" noProof="0" dirty="0">
                <a:ln>
                  <a:noFill/>
                </a:ln>
                <a:solidFill>
                  <a:srgbClr val="000000"/>
                </a:solidFill>
                <a:effectLst/>
                <a:uLnTx/>
                <a:uFillTx/>
                <a:latin typeface="Tenorite"/>
                <a:ea typeface="+mj-ea"/>
                <a:cs typeface="+mj-cs"/>
              </a:rPr>
              <a:t>Adding Features and Fixing Bugs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5249" y="1290200"/>
            <a:ext cx="8158480" cy="2875658"/>
          </a:xfrm>
          <a:prstGeom prst="rect">
            <a:avLst/>
          </a:prstGeom>
        </p:spPr>
        <p:txBody>
          <a:bodyPr vert="horz" wrap="square" lIns="0" tIns="52704" rIns="0" bIns="0" rtlCol="0">
            <a:spAutoFit/>
          </a:bodyPr>
          <a:lstStyle/>
          <a:p>
            <a:pPr marL="379095" indent="-367030">
              <a:lnSpc>
                <a:spcPct val="100000"/>
              </a:lnSpc>
              <a:spcBef>
                <a:spcPts val="414"/>
              </a:spcBef>
              <a:buChar char="●"/>
              <a:tabLst>
                <a:tab pos="379095" algn="l"/>
                <a:tab pos="379730" algn="l"/>
              </a:tabLst>
            </a:pPr>
            <a:r>
              <a:rPr sz="2000" spc="-20" dirty="0">
                <a:cs typeface="Arial"/>
              </a:rPr>
              <a:t>TDD</a:t>
            </a:r>
            <a:r>
              <a:rPr sz="2000" spc="-45" dirty="0">
                <a:cs typeface="Arial"/>
              </a:rPr>
              <a:t> </a:t>
            </a:r>
            <a:r>
              <a:rPr sz="2000" dirty="0">
                <a:cs typeface="Arial"/>
              </a:rPr>
              <a:t>is</a:t>
            </a:r>
            <a:r>
              <a:rPr sz="2000" spc="-40" dirty="0">
                <a:cs typeface="Arial"/>
              </a:rPr>
              <a:t> </a:t>
            </a:r>
            <a:r>
              <a:rPr sz="2000" spc="100" dirty="0">
                <a:cs typeface="Arial"/>
              </a:rPr>
              <a:t>not</a:t>
            </a:r>
            <a:r>
              <a:rPr sz="2000" spc="-45" dirty="0">
                <a:cs typeface="Arial"/>
              </a:rPr>
              <a:t> </a:t>
            </a:r>
            <a:r>
              <a:rPr sz="2000" spc="65" dirty="0">
                <a:cs typeface="Arial"/>
              </a:rPr>
              <a:t>tied</a:t>
            </a:r>
            <a:r>
              <a:rPr sz="2000" spc="-45" dirty="0">
                <a:cs typeface="Arial"/>
              </a:rPr>
              <a:t> </a:t>
            </a:r>
            <a:r>
              <a:rPr sz="2000" spc="105" dirty="0">
                <a:cs typeface="Arial"/>
              </a:rPr>
              <a:t>to</a:t>
            </a:r>
            <a:r>
              <a:rPr sz="2000" spc="-45" dirty="0">
                <a:cs typeface="Arial"/>
              </a:rPr>
              <a:t> </a:t>
            </a:r>
            <a:r>
              <a:rPr sz="2000" spc="-25" dirty="0">
                <a:cs typeface="Arial"/>
              </a:rPr>
              <a:t>OO</a:t>
            </a:r>
            <a:endParaRPr sz="2000" dirty="0">
              <a:cs typeface="Arial"/>
            </a:endParaRPr>
          </a:p>
          <a:p>
            <a:pPr marL="379095" indent="-367030">
              <a:lnSpc>
                <a:spcPct val="100000"/>
              </a:lnSpc>
              <a:spcBef>
                <a:spcPts val="315"/>
              </a:spcBef>
              <a:buChar char="●"/>
              <a:tabLst>
                <a:tab pos="379095" algn="l"/>
                <a:tab pos="379730" algn="l"/>
              </a:tabLst>
            </a:pPr>
            <a:r>
              <a:rPr sz="2000" spc="55" dirty="0">
                <a:cs typeface="Arial"/>
              </a:rPr>
              <a:t>Programming</a:t>
            </a:r>
            <a:r>
              <a:rPr sz="2000" spc="10" dirty="0">
                <a:cs typeface="Arial"/>
              </a:rPr>
              <a:t> </a:t>
            </a:r>
            <a:r>
              <a:rPr sz="2000" dirty="0">
                <a:cs typeface="Arial"/>
              </a:rPr>
              <a:t>by</a:t>
            </a:r>
            <a:r>
              <a:rPr sz="2000" spc="10" dirty="0">
                <a:cs typeface="Arial"/>
              </a:rPr>
              <a:t> </a:t>
            </a:r>
            <a:r>
              <a:rPr sz="2000" spc="-10" dirty="0">
                <a:cs typeface="Arial"/>
              </a:rPr>
              <a:t>Difference</a:t>
            </a:r>
            <a:endParaRPr sz="2000" dirty="0">
              <a:cs typeface="Arial"/>
            </a:endParaRPr>
          </a:p>
          <a:p>
            <a:pPr marL="836294" lvl="1" indent="-336550">
              <a:lnSpc>
                <a:spcPct val="100000"/>
              </a:lnSpc>
              <a:spcBef>
                <a:spcPts val="330"/>
              </a:spcBef>
              <a:buChar char="○"/>
              <a:tabLst>
                <a:tab pos="836294" algn="l"/>
                <a:tab pos="836930" algn="l"/>
              </a:tabLst>
            </a:pPr>
            <a:r>
              <a:rPr sz="1600" dirty="0">
                <a:cs typeface="Arial"/>
              </a:rPr>
              <a:t>Can cause</a:t>
            </a:r>
            <a:r>
              <a:rPr sz="1600" spc="5" dirty="0">
                <a:cs typeface="Arial"/>
              </a:rPr>
              <a:t> </a:t>
            </a:r>
            <a:r>
              <a:rPr sz="1600" spc="45" dirty="0">
                <a:cs typeface="Arial"/>
              </a:rPr>
              <a:t>programs</a:t>
            </a:r>
            <a:r>
              <a:rPr sz="1600" spc="5" dirty="0">
                <a:cs typeface="Arial"/>
              </a:rPr>
              <a:t> </a:t>
            </a:r>
            <a:r>
              <a:rPr sz="1600" spc="80" dirty="0">
                <a:cs typeface="Arial"/>
              </a:rPr>
              <a:t>to</a:t>
            </a:r>
            <a:r>
              <a:rPr sz="1600" spc="5" dirty="0">
                <a:cs typeface="Arial"/>
              </a:rPr>
              <a:t> </a:t>
            </a:r>
            <a:r>
              <a:rPr sz="1600" dirty="0">
                <a:cs typeface="Arial"/>
              </a:rPr>
              <a:t>degrade</a:t>
            </a:r>
            <a:r>
              <a:rPr sz="1600" spc="5" dirty="0">
                <a:cs typeface="Arial"/>
              </a:rPr>
              <a:t> </a:t>
            </a:r>
            <a:r>
              <a:rPr sz="1600" spc="45" dirty="0">
                <a:cs typeface="Arial"/>
              </a:rPr>
              <a:t>rapidly</a:t>
            </a:r>
            <a:r>
              <a:rPr sz="1600" dirty="0">
                <a:cs typeface="Arial"/>
              </a:rPr>
              <a:t> </a:t>
            </a:r>
            <a:r>
              <a:rPr sz="1600" spc="60" dirty="0">
                <a:cs typeface="Arial"/>
              </a:rPr>
              <a:t>if</a:t>
            </a:r>
            <a:r>
              <a:rPr sz="1600" spc="5" dirty="0">
                <a:cs typeface="Arial"/>
              </a:rPr>
              <a:t> </a:t>
            </a:r>
            <a:r>
              <a:rPr sz="1600" spc="75" dirty="0">
                <a:cs typeface="Arial"/>
              </a:rPr>
              <a:t>not</a:t>
            </a:r>
            <a:r>
              <a:rPr sz="1600" spc="5" dirty="0">
                <a:cs typeface="Arial"/>
              </a:rPr>
              <a:t> </a:t>
            </a:r>
            <a:r>
              <a:rPr sz="1600" dirty="0">
                <a:cs typeface="Arial"/>
              </a:rPr>
              <a:t>used</a:t>
            </a:r>
            <a:r>
              <a:rPr sz="1600" spc="5" dirty="0">
                <a:cs typeface="Arial"/>
              </a:rPr>
              <a:t> </a:t>
            </a:r>
            <a:r>
              <a:rPr sz="1600" spc="-10" dirty="0">
                <a:cs typeface="Arial"/>
              </a:rPr>
              <a:t>carefully</a:t>
            </a:r>
            <a:endParaRPr sz="1600" dirty="0">
              <a:cs typeface="Arial"/>
            </a:endParaRPr>
          </a:p>
          <a:p>
            <a:pPr marL="836294" lvl="1" indent="-336550">
              <a:lnSpc>
                <a:spcPct val="100000"/>
              </a:lnSpc>
              <a:spcBef>
                <a:spcPts val="270"/>
              </a:spcBef>
              <a:buChar char="○"/>
              <a:tabLst>
                <a:tab pos="836294" algn="l"/>
                <a:tab pos="836930" algn="l"/>
              </a:tabLst>
            </a:pPr>
            <a:r>
              <a:rPr sz="1600" spc="-10" dirty="0">
                <a:cs typeface="Arial"/>
              </a:rPr>
              <a:t>Takes</a:t>
            </a:r>
            <a:r>
              <a:rPr sz="1600" spc="25" dirty="0">
                <a:cs typeface="Arial"/>
              </a:rPr>
              <a:t> </a:t>
            </a:r>
            <a:r>
              <a:rPr sz="1600" dirty="0">
                <a:cs typeface="Arial"/>
              </a:rPr>
              <a:t>advantage</a:t>
            </a:r>
            <a:r>
              <a:rPr sz="1600" spc="25" dirty="0">
                <a:cs typeface="Arial"/>
              </a:rPr>
              <a:t> </a:t>
            </a:r>
            <a:r>
              <a:rPr sz="1600" spc="70" dirty="0">
                <a:cs typeface="Arial"/>
              </a:rPr>
              <a:t>of</a:t>
            </a:r>
            <a:r>
              <a:rPr sz="1600" spc="25" dirty="0">
                <a:cs typeface="Arial"/>
              </a:rPr>
              <a:t> </a:t>
            </a:r>
            <a:r>
              <a:rPr sz="1600" spc="-10" dirty="0">
                <a:cs typeface="Arial"/>
              </a:rPr>
              <a:t>inheritance</a:t>
            </a:r>
            <a:endParaRPr sz="1600" dirty="0">
              <a:cs typeface="Arial"/>
            </a:endParaRPr>
          </a:p>
          <a:p>
            <a:pPr marL="379095" marR="5080" indent="-367030">
              <a:lnSpc>
                <a:spcPts val="2470"/>
              </a:lnSpc>
              <a:spcBef>
                <a:spcPts val="60"/>
              </a:spcBef>
              <a:buChar char="●"/>
              <a:tabLst>
                <a:tab pos="379095" algn="l"/>
                <a:tab pos="379730" algn="l"/>
              </a:tabLst>
            </a:pPr>
            <a:r>
              <a:rPr sz="2000" spc="55" dirty="0">
                <a:cs typeface="Arial"/>
              </a:rPr>
              <a:t>Programming</a:t>
            </a:r>
            <a:r>
              <a:rPr sz="2000" spc="75" dirty="0">
                <a:cs typeface="Arial"/>
              </a:rPr>
              <a:t> </a:t>
            </a:r>
            <a:r>
              <a:rPr sz="2000" dirty="0">
                <a:cs typeface="Arial"/>
              </a:rPr>
              <a:t>by</a:t>
            </a:r>
            <a:r>
              <a:rPr sz="2000" spc="75" dirty="0">
                <a:cs typeface="Arial"/>
              </a:rPr>
              <a:t> </a:t>
            </a:r>
            <a:r>
              <a:rPr sz="2000" dirty="0">
                <a:cs typeface="Arial"/>
              </a:rPr>
              <a:t>Difference</a:t>
            </a:r>
            <a:r>
              <a:rPr sz="2000" spc="80" dirty="0">
                <a:cs typeface="Arial"/>
              </a:rPr>
              <a:t> </a:t>
            </a:r>
            <a:r>
              <a:rPr sz="2000" dirty="0">
                <a:cs typeface="Arial"/>
              </a:rPr>
              <a:t>is</a:t>
            </a:r>
            <a:r>
              <a:rPr sz="2000" spc="80" dirty="0">
                <a:cs typeface="Arial"/>
              </a:rPr>
              <a:t> </a:t>
            </a:r>
            <a:r>
              <a:rPr sz="2000" dirty="0">
                <a:cs typeface="Arial"/>
              </a:rPr>
              <a:t>a</a:t>
            </a:r>
            <a:r>
              <a:rPr sz="2000" spc="85" dirty="0">
                <a:cs typeface="Arial"/>
              </a:rPr>
              <a:t> </a:t>
            </a:r>
            <a:r>
              <a:rPr sz="2000" spc="50" dirty="0">
                <a:cs typeface="Arial"/>
              </a:rPr>
              <a:t>useful</a:t>
            </a:r>
            <a:r>
              <a:rPr sz="2000" spc="75" dirty="0">
                <a:cs typeface="Arial"/>
              </a:rPr>
              <a:t> </a:t>
            </a:r>
            <a:r>
              <a:rPr sz="2000" dirty="0">
                <a:cs typeface="Arial"/>
              </a:rPr>
              <a:t>technique.</a:t>
            </a:r>
            <a:r>
              <a:rPr sz="2000" spc="80" dirty="0">
                <a:cs typeface="Arial"/>
              </a:rPr>
              <a:t> </a:t>
            </a:r>
            <a:r>
              <a:rPr sz="2000" spc="65" dirty="0">
                <a:cs typeface="Arial"/>
              </a:rPr>
              <a:t>It</a:t>
            </a:r>
            <a:r>
              <a:rPr sz="2000" spc="80" dirty="0">
                <a:cs typeface="Arial"/>
              </a:rPr>
              <a:t> </a:t>
            </a:r>
            <a:r>
              <a:rPr sz="2000" dirty="0">
                <a:cs typeface="Arial"/>
              </a:rPr>
              <a:t>allows</a:t>
            </a:r>
            <a:r>
              <a:rPr sz="2000" spc="85" dirty="0">
                <a:cs typeface="Arial"/>
              </a:rPr>
              <a:t> </a:t>
            </a:r>
            <a:r>
              <a:rPr sz="2000" dirty="0">
                <a:cs typeface="Arial"/>
              </a:rPr>
              <a:t>us</a:t>
            </a:r>
            <a:r>
              <a:rPr sz="2000" spc="80" dirty="0">
                <a:cs typeface="Arial"/>
              </a:rPr>
              <a:t> </a:t>
            </a:r>
            <a:r>
              <a:rPr sz="2000" spc="105" dirty="0">
                <a:cs typeface="Arial"/>
              </a:rPr>
              <a:t>to</a:t>
            </a:r>
            <a:r>
              <a:rPr sz="2000" spc="80" dirty="0">
                <a:cs typeface="Arial"/>
              </a:rPr>
              <a:t> </a:t>
            </a:r>
            <a:r>
              <a:rPr sz="2000" spc="-20" dirty="0">
                <a:cs typeface="Arial"/>
              </a:rPr>
              <a:t>make </a:t>
            </a:r>
            <a:r>
              <a:rPr sz="2000" dirty="0">
                <a:cs typeface="Arial"/>
              </a:rPr>
              <a:t>changes</a:t>
            </a:r>
            <a:r>
              <a:rPr sz="2000" spc="35" dirty="0">
                <a:cs typeface="Arial"/>
              </a:rPr>
              <a:t> </a:t>
            </a:r>
            <a:r>
              <a:rPr sz="2000" dirty="0">
                <a:cs typeface="Arial"/>
              </a:rPr>
              <a:t>quickly,</a:t>
            </a:r>
            <a:r>
              <a:rPr sz="2000" spc="40" dirty="0">
                <a:cs typeface="Arial"/>
              </a:rPr>
              <a:t> </a:t>
            </a:r>
            <a:r>
              <a:rPr sz="2000" spc="60" dirty="0">
                <a:cs typeface="Arial"/>
              </a:rPr>
              <a:t>and</a:t>
            </a:r>
            <a:r>
              <a:rPr sz="2000" spc="30" dirty="0">
                <a:cs typeface="Arial"/>
              </a:rPr>
              <a:t> </a:t>
            </a:r>
            <a:r>
              <a:rPr sz="2000" dirty="0">
                <a:cs typeface="Arial"/>
              </a:rPr>
              <a:t>we</a:t>
            </a:r>
            <a:r>
              <a:rPr sz="2000" spc="40" dirty="0">
                <a:cs typeface="Arial"/>
              </a:rPr>
              <a:t> </a:t>
            </a:r>
            <a:r>
              <a:rPr sz="2000" dirty="0">
                <a:cs typeface="Arial"/>
              </a:rPr>
              <a:t>can</a:t>
            </a:r>
            <a:r>
              <a:rPr sz="2000" spc="35" dirty="0">
                <a:cs typeface="Arial"/>
              </a:rPr>
              <a:t> </a:t>
            </a:r>
            <a:r>
              <a:rPr sz="2000" dirty="0">
                <a:cs typeface="Arial"/>
              </a:rPr>
              <a:t>use</a:t>
            </a:r>
            <a:r>
              <a:rPr sz="2000" spc="35" dirty="0">
                <a:cs typeface="Arial"/>
              </a:rPr>
              <a:t> </a:t>
            </a:r>
            <a:r>
              <a:rPr sz="2000" dirty="0">
                <a:cs typeface="Arial"/>
              </a:rPr>
              <a:t>tests</a:t>
            </a:r>
            <a:r>
              <a:rPr sz="2000" spc="40" dirty="0">
                <a:cs typeface="Arial"/>
              </a:rPr>
              <a:t> </a:t>
            </a:r>
            <a:r>
              <a:rPr sz="2000" spc="105" dirty="0">
                <a:cs typeface="Arial"/>
              </a:rPr>
              <a:t>to</a:t>
            </a:r>
            <a:r>
              <a:rPr sz="2000" spc="40" dirty="0">
                <a:cs typeface="Arial"/>
              </a:rPr>
              <a:t> </a:t>
            </a:r>
            <a:r>
              <a:rPr sz="2000" spc="55" dirty="0">
                <a:cs typeface="Arial"/>
              </a:rPr>
              <a:t>move</a:t>
            </a:r>
            <a:r>
              <a:rPr sz="2000" spc="35" dirty="0">
                <a:cs typeface="Arial"/>
              </a:rPr>
              <a:t> </a:t>
            </a:r>
            <a:r>
              <a:rPr sz="2000" spc="105" dirty="0">
                <a:cs typeface="Arial"/>
              </a:rPr>
              <a:t>to</a:t>
            </a:r>
            <a:r>
              <a:rPr sz="2000" spc="40" dirty="0">
                <a:cs typeface="Arial"/>
              </a:rPr>
              <a:t> </a:t>
            </a:r>
            <a:r>
              <a:rPr sz="2000" dirty="0">
                <a:cs typeface="Arial"/>
              </a:rPr>
              <a:t>a</a:t>
            </a:r>
            <a:r>
              <a:rPr sz="2000" spc="40" dirty="0">
                <a:cs typeface="Arial"/>
              </a:rPr>
              <a:t> </a:t>
            </a:r>
            <a:r>
              <a:rPr sz="2000" dirty="0">
                <a:cs typeface="Arial"/>
              </a:rPr>
              <a:t>cleaner</a:t>
            </a:r>
            <a:r>
              <a:rPr sz="2000" spc="35" dirty="0">
                <a:cs typeface="Arial"/>
              </a:rPr>
              <a:t> </a:t>
            </a:r>
            <a:r>
              <a:rPr sz="2000" dirty="0">
                <a:cs typeface="Arial"/>
              </a:rPr>
              <a:t>design.</a:t>
            </a:r>
            <a:r>
              <a:rPr sz="2000" spc="40" dirty="0">
                <a:cs typeface="Arial"/>
              </a:rPr>
              <a:t> </a:t>
            </a:r>
            <a:r>
              <a:rPr sz="2000" spc="60" dirty="0">
                <a:cs typeface="Arial"/>
              </a:rPr>
              <a:t>But</a:t>
            </a:r>
            <a:r>
              <a:rPr sz="2000" spc="40" dirty="0">
                <a:cs typeface="Arial"/>
              </a:rPr>
              <a:t> </a:t>
            </a:r>
            <a:r>
              <a:rPr sz="2000" spc="80" dirty="0">
                <a:cs typeface="Arial"/>
              </a:rPr>
              <a:t>to </a:t>
            </a:r>
            <a:r>
              <a:rPr sz="2000" spc="85" dirty="0">
                <a:cs typeface="Arial"/>
              </a:rPr>
              <a:t>do</a:t>
            </a:r>
            <a:r>
              <a:rPr sz="2000" spc="15" dirty="0">
                <a:cs typeface="Arial"/>
              </a:rPr>
              <a:t> </a:t>
            </a:r>
            <a:r>
              <a:rPr sz="2000" spc="90" dirty="0">
                <a:cs typeface="Arial"/>
              </a:rPr>
              <a:t>it</a:t>
            </a:r>
            <a:r>
              <a:rPr sz="2000" spc="20" dirty="0">
                <a:cs typeface="Arial"/>
              </a:rPr>
              <a:t> </a:t>
            </a:r>
            <a:r>
              <a:rPr sz="2000" dirty="0">
                <a:cs typeface="Arial"/>
              </a:rPr>
              <a:t>well,</a:t>
            </a:r>
            <a:r>
              <a:rPr sz="2000" spc="20" dirty="0">
                <a:cs typeface="Arial"/>
              </a:rPr>
              <a:t> </a:t>
            </a:r>
            <a:r>
              <a:rPr sz="2000" dirty="0">
                <a:cs typeface="Arial"/>
              </a:rPr>
              <a:t>we</a:t>
            </a:r>
            <a:r>
              <a:rPr sz="2000" spc="15" dirty="0">
                <a:cs typeface="Arial"/>
              </a:rPr>
              <a:t> </a:t>
            </a:r>
            <a:r>
              <a:rPr sz="2000" dirty="0">
                <a:cs typeface="Arial"/>
              </a:rPr>
              <a:t>have</a:t>
            </a:r>
            <a:r>
              <a:rPr sz="2000" spc="20" dirty="0">
                <a:cs typeface="Arial"/>
              </a:rPr>
              <a:t> </a:t>
            </a:r>
            <a:r>
              <a:rPr sz="2000" spc="105" dirty="0">
                <a:cs typeface="Arial"/>
              </a:rPr>
              <a:t>to</a:t>
            </a:r>
            <a:r>
              <a:rPr sz="2000" spc="20" dirty="0">
                <a:cs typeface="Arial"/>
              </a:rPr>
              <a:t> </a:t>
            </a:r>
            <a:r>
              <a:rPr sz="2000" spc="60" dirty="0">
                <a:cs typeface="Arial"/>
              </a:rPr>
              <a:t>look</a:t>
            </a:r>
            <a:r>
              <a:rPr sz="2000" spc="10" dirty="0">
                <a:cs typeface="Arial"/>
              </a:rPr>
              <a:t> </a:t>
            </a:r>
            <a:r>
              <a:rPr sz="2000" spc="100" dirty="0">
                <a:cs typeface="Arial"/>
              </a:rPr>
              <a:t>out</a:t>
            </a:r>
            <a:r>
              <a:rPr sz="2000" spc="20" dirty="0">
                <a:cs typeface="Arial"/>
              </a:rPr>
              <a:t> </a:t>
            </a:r>
            <a:r>
              <a:rPr sz="2000" spc="100" dirty="0">
                <a:cs typeface="Arial"/>
              </a:rPr>
              <a:t>for</a:t>
            </a:r>
            <a:r>
              <a:rPr sz="2000" spc="20" dirty="0">
                <a:cs typeface="Arial"/>
              </a:rPr>
              <a:t> </a:t>
            </a:r>
            <a:r>
              <a:rPr sz="2000" dirty="0">
                <a:cs typeface="Arial"/>
              </a:rPr>
              <a:t>a</a:t>
            </a:r>
            <a:r>
              <a:rPr sz="2000" spc="15" dirty="0">
                <a:cs typeface="Arial"/>
              </a:rPr>
              <a:t> </a:t>
            </a:r>
            <a:r>
              <a:rPr sz="2000" dirty="0">
                <a:cs typeface="Arial"/>
              </a:rPr>
              <a:t>couple</a:t>
            </a:r>
            <a:r>
              <a:rPr sz="2000" spc="20" dirty="0">
                <a:cs typeface="Arial"/>
              </a:rPr>
              <a:t> </a:t>
            </a:r>
            <a:r>
              <a:rPr sz="2000" spc="90" dirty="0">
                <a:cs typeface="Arial"/>
              </a:rPr>
              <a:t>of</a:t>
            </a:r>
            <a:r>
              <a:rPr sz="2000" spc="10" dirty="0">
                <a:cs typeface="Arial"/>
              </a:rPr>
              <a:t> </a:t>
            </a:r>
            <a:r>
              <a:rPr sz="2000" dirty="0">
                <a:cs typeface="Arial"/>
              </a:rPr>
              <a:t>“gotchas.”</a:t>
            </a:r>
            <a:r>
              <a:rPr sz="2000" spc="20" dirty="0">
                <a:cs typeface="Arial"/>
              </a:rPr>
              <a:t> </a:t>
            </a:r>
            <a:r>
              <a:rPr sz="2000" dirty="0">
                <a:cs typeface="Arial"/>
              </a:rPr>
              <a:t>One</a:t>
            </a:r>
            <a:r>
              <a:rPr sz="2000" spc="20" dirty="0">
                <a:cs typeface="Arial"/>
              </a:rPr>
              <a:t> </a:t>
            </a:r>
            <a:r>
              <a:rPr sz="2000" spc="90" dirty="0">
                <a:cs typeface="Arial"/>
              </a:rPr>
              <a:t>of</a:t>
            </a:r>
            <a:r>
              <a:rPr sz="2000" spc="10" dirty="0">
                <a:cs typeface="Arial"/>
              </a:rPr>
              <a:t> </a:t>
            </a:r>
            <a:r>
              <a:rPr sz="2000" spc="100" dirty="0">
                <a:cs typeface="Arial"/>
              </a:rPr>
              <a:t>them</a:t>
            </a:r>
            <a:r>
              <a:rPr sz="2000" spc="20" dirty="0">
                <a:cs typeface="Arial"/>
              </a:rPr>
              <a:t> </a:t>
            </a:r>
            <a:r>
              <a:rPr sz="2000" spc="-25" dirty="0">
                <a:cs typeface="Arial"/>
              </a:rPr>
              <a:t>is </a:t>
            </a:r>
            <a:r>
              <a:rPr sz="2000" dirty="0">
                <a:cs typeface="Arial"/>
              </a:rPr>
              <a:t>Liskov</a:t>
            </a:r>
            <a:r>
              <a:rPr sz="2000" spc="-20" dirty="0">
                <a:cs typeface="Arial"/>
              </a:rPr>
              <a:t> </a:t>
            </a:r>
            <a:r>
              <a:rPr sz="2000" spc="70" dirty="0">
                <a:cs typeface="Arial"/>
              </a:rPr>
              <a:t>substitution</a:t>
            </a:r>
            <a:r>
              <a:rPr sz="2000" spc="-20" dirty="0">
                <a:cs typeface="Arial"/>
              </a:rPr>
              <a:t> </a:t>
            </a:r>
            <a:r>
              <a:rPr sz="2000" spc="55" dirty="0">
                <a:cs typeface="Arial"/>
              </a:rPr>
              <a:t>principle</a:t>
            </a:r>
            <a:r>
              <a:rPr sz="2000" spc="-15" dirty="0">
                <a:cs typeface="Arial"/>
              </a:rPr>
              <a:t> </a:t>
            </a:r>
            <a:r>
              <a:rPr sz="2000" spc="-120" dirty="0">
                <a:cs typeface="Arial"/>
              </a:rPr>
              <a:t>(LSP)</a:t>
            </a:r>
            <a:r>
              <a:rPr sz="2000" spc="-20" dirty="0">
                <a:cs typeface="Arial"/>
              </a:rPr>
              <a:t> </a:t>
            </a:r>
            <a:r>
              <a:rPr sz="2000" spc="35" dirty="0">
                <a:cs typeface="Arial"/>
              </a:rPr>
              <a:t>violation.</a:t>
            </a:r>
            <a:endParaRPr sz="2000" dirty="0">
              <a:cs typeface="Arial"/>
            </a:endParaRPr>
          </a:p>
        </p:txBody>
      </p:sp>
      <p:sp>
        <p:nvSpPr>
          <p:cNvPr id="5" name="TextBox 4">
            <a:extLst>
              <a:ext uri="{FF2B5EF4-FFF2-40B4-BE49-F238E27FC236}">
                <a16:creationId xmlns:a16="http://schemas.microsoft.com/office/drawing/2014/main" id="{2B0A3DC5-1D7D-490A-9D4F-A5E0CA6692D0}"/>
              </a:ext>
            </a:extLst>
          </p:cNvPr>
          <p:cNvSpPr txBox="1"/>
          <p:nvPr/>
        </p:nvSpPr>
        <p:spPr>
          <a:xfrm>
            <a:off x="838200" y="19936"/>
            <a:ext cx="58674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Programing by Difference </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1000" y="1504950"/>
            <a:ext cx="8158480" cy="1520287"/>
          </a:xfrm>
          <a:prstGeom prst="rect">
            <a:avLst/>
          </a:prstGeom>
        </p:spPr>
        <p:txBody>
          <a:bodyPr vert="horz" wrap="square" lIns="0" tIns="52704" rIns="0" bIns="0" rtlCol="0">
            <a:spAutoFit/>
          </a:bodyPr>
          <a:lstStyle/>
          <a:p>
            <a:pPr marL="379095" indent="-367030">
              <a:spcBef>
                <a:spcPts val="414"/>
              </a:spcBef>
              <a:buFontTx/>
              <a:buChar char="●"/>
              <a:tabLst>
                <a:tab pos="379095" algn="l"/>
                <a:tab pos="379730" algn="l"/>
              </a:tabLst>
            </a:pPr>
            <a:r>
              <a:rPr lang="en-US" sz="2400" dirty="0">
                <a:cs typeface="Arial"/>
              </a:rPr>
              <a:t>Objects</a:t>
            </a:r>
            <a:r>
              <a:rPr lang="en-US" sz="2400" spc="20" dirty="0">
                <a:cs typeface="Arial"/>
              </a:rPr>
              <a:t> </a:t>
            </a:r>
            <a:r>
              <a:rPr lang="en-US" sz="2400" spc="90" dirty="0">
                <a:cs typeface="Arial"/>
              </a:rPr>
              <a:t>of</a:t>
            </a:r>
            <a:r>
              <a:rPr lang="en-US" sz="2400" spc="15" dirty="0">
                <a:cs typeface="Arial"/>
              </a:rPr>
              <a:t> </a:t>
            </a:r>
            <a:r>
              <a:rPr lang="en-US" sz="2400" dirty="0">
                <a:cs typeface="Arial"/>
              </a:rPr>
              <a:t>subclasses</a:t>
            </a:r>
            <a:r>
              <a:rPr lang="en-US" sz="2400" spc="20" dirty="0">
                <a:cs typeface="Arial"/>
              </a:rPr>
              <a:t> </a:t>
            </a:r>
            <a:r>
              <a:rPr lang="en-US" sz="2400" spc="55" dirty="0">
                <a:cs typeface="Arial"/>
              </a:rPr>
              <a:t>should</a:t>
            </a:r>
            <a:r>
              <a:rPr lang="en-US" sz="2400" spc="15" dirty="0">
                <a:cs typeface="Arial"/>
              </a:rPr>
              <a:t> </a:t>
            </a:r>
            <a:r>
              <a:rPr lang="en-US" sz="2400" dirty="0">
                <a:cs typeface="Arial"/>
              </a:rPr>
              <a:t>be</a:t>
            </a:r>
            <a:r>
              <a:rPr lang="en-US" sz="2400" spc="20" dirty="0">
                <a:cs typeface="Arial"/>
              </a:rPr>
              <a:t> </a:t>
            </a:r>
            <a:r>
              <a:rPr lang="en-US" sz="2400" spc="55" dirty="0">
                <a:cs typeface="Arial"/>
              </a:rPr>
              <a:t>substitutable</a:t>
            </a:r>
            <a:r>
              <a:rPr lang="en-US" sz="2400" spc="25" dirty="0">
                <a:cs typeface="Arial"/>
              </a:rPr>
              <a:t> </a:t>
            </a:r>
            <a:r>
              <a:rPr lang="en-US" sz="2400" spc="100" dirty="0">
                <a:cs typeface="Arial"/>
              </a:rPr>
              <a:t>for</a:t>
            </a:r>
            <a:r>
              <a:rPr lang="en-US" sz="2400" spc="20" dirty="0">
                <a:cs typeface="Arial"/>
              </a:rPr>
              <a:t> </a:t>
            </a:r>
            <a:r>
              <a:rPr lang="en-US" sz="2400" dirty="0">
                <a:cs typeface="Arial"/>
              </a:rPr>
              <a:t>objects</a:t>
            </a:r>
            <a:r>
              <a:rPr lang="en-US" sz="2400" spc="20" dirty="0">
                <a:cs typeface="Arial"/>
              </a:rPr>
              <a:t> </a:t>
            </a:r>
            <a:r>
              <a:rPr lang="en-US" sz="2400" spc="90" dirty="0">
                <a:cs typeface="Arial"/>
              </a:rPr>
              <a:t>of</a:t>
            </a:r>
            <a:r>
              <a:rPr lang="en-US" sz="2400" spc="15" dirty="0">
                <a:cs typeface="Arial"/>
              </a:rPr>
              <a:t> </a:t>
            </a:r>
            <a:r>
              <a:rPr lang="en-US" sz="2400" spc="80" dirty="0">
                <a:cs typeface="Arial"/>
              </a:rPr>
              <a:t>their</a:t>
            </a:r>
            <a:r>
              <a:rPr lang="en-US" sz="2400" spc="20" dirty="0">
                <a:cs typeface="Arial"/>
              </a:rPr>
              <a:t> </a:t>
            </a:r>
            <a:r>
              <a:rPr lang="en-US" sz="2400" spc="-10" dirty="0" err="1">
                <a:cs typeface="Arial"/>
              </a:rPr>
              <a:t>superclasses</a:t>
            </a:r>
            <a:r>
              <a:rPr lang="en-US" sz="2400" spc="-10" dirty="0">
                <a:cs typeface="Arial"/>
              </a:rPr>
              <a:t> </a:t>
            </a:r>
            <a:r>
              <a:rPr lang="en-US" sz="2400" spc="90" dirty="0">
                <a:cs typeface="Arial"/>
              </a:rPr>
              <a:t>throughout</a:t>
            </a:r>
            <a:r>
              <a:rPr lang="en-US" sz="2400" spc="25" dirty="0">
                <a:cs typeface="Arial"/>
              </a:rPr>
              <a:t> </a:t>
            </a:r>
            <a:r>
              <a:rPr lang="en-US" sz="2400" spc="100" dirty="0">
                <a:cs typeface="Arial"/>
              </a:rPr>
              <a:t>our</a:t>
            </a:r>
            <a:r>
              <a:rPr lang="en-US" sz="2400" spc="30" dirty="0">
                <a:cs typeface="Arial"/>
              </a:rPr>
              <a:t> </a:t>
            </a:r>
            <a:r>
              <a:rPr lang="en-US" sz="2400" dirty="0">
                <a:cs typeface="Arial"/>
              </a:rPr>
              <a:t>code.</a:t>
            </a:r>
            <a:r>
              <a:rPr lang="en-US" sz="2400" spc="30" dirty="0">
                <a:cs typeface="Arial"/>
              </a:rPr>
              <a:t> </a:t>
            </a:r>
            <a:r>
              <a:rPr lang="en-US" sz="2400" spc="50" dirty="0">
                <a:cs typeface="Arial"/>
              </a:rPr>
              <a:t>If</a:t>
            </a:r>
            <a:r>
              <a:rPr lang="en-US" sz="2400" spc="25" dirty="0">
                <a:cs typeface="Arial"/>
              </a:rPr>
              <a:t> </a:t>
            </a:r>
            <a:r>
              <a:rPr lang="en-US" sz="2400" spc="55" dirty="0">
                <a:cs typeface="Arial"/>
              </a:rPr>
              <a:t>they</a:t>
            </a:r>
            <a:r>
              <a:rPr lang="en-US" sz="2400" spc="25" dirty="0">
                <a:cs typeface="Arial"/>
              </a:rPr>
              <a:t> </a:t>
            </a:r>
            <a:r>
              <a:rPr lang="en-US" sz="2400" dirty="0">
                <a:cs typeface="Arial"/>
              </a:rPr>
              <a:t>aren’t</a:t>
            </a:r>
            <a:r>
              <a:rPr lang="en-US" sz="2400" spc="30" dirty="0">
                <a:cs typeface="Arial"/>
              </a:rPr>
              <a:t> </a:t>
            </a:r>
            <a:r>
              <a:rPr lang="en-US" sz="2400" dirty="0">
                <a:cs typeface="Arial"/>
              </a:rPr>
              <a:t>we</a:t>
            </a:r>
            <a:r>
              <a:rPr lang="en-US" sz="2400" spc="30" dirty="0">
                <a:cs typeface="Arial"/>
              </a:rPr>
              <a:t> </a:t>
            </a:r>
            <a:r>
              <a:rPr lang="en-US" sz="2400" spc="50" dirty="0">
                <a:cs typeface="Arial"/>
              </a:rPr>
              <a:t>could</a:t>
            </a:r>
            <a:r>
              <a:rPr lang="en-US" sz="2400" spc="20" dirty="0">
                <a:cs typeface="Arial"/>
              </a:rPr>
              <a:t> </a:t>
            </a:r>
            <a:r>
              <a:rPr lang="en-US" sz="2400" dirty="0">
                <a:cs typeface="Arial"/>
              </a:rPr>
              <a:t>have</a:t>
            </a:r>
            <a:r>
              <a:rPr lang="en-US" sz="2400" spc="30" dirty="0">
                <a:cs typeface="Arial"/>
              </a:rPr>
              <a:t> </a:t>
            </a:r>
            <a:r>
              <a:rPr lang="en-US" sz="2400" dirty="0">
                <a:cs typeface="Arial"/>
              </a:rPr>
              <a:t>silent</a:t>
            </a:r>
            <a:r>
              <a:rPr lang="en-US" sz="2400" spc="30" dirty="0">
                <a:cs typeface="Arial"/>
              </a:rPr>
              <a:t> </a:t>
            </a:r>
            <a:r>
              <a:rPr lang="en-US" sz="2400" spc="65" dirty="0">
                <a:cs typeface="Arial"/>
              </a:rPr>
              <a:t>errors</a:t>
            </a:r>
            <a:r>
              <a:rPr lang="en-US" sz="2400" spc="30" dirty="0">
                <a:cs typeface="Arial"/>
              </a:rPr>
              <a:t> </a:t>
            </a:r>
            <a:r>
              <a:rPr lang="en-US" sz="2400" spc="70" dirty="0">
                <a:cs typeface="Arial"/>
              </a:rPr>
              <a:t>in</a:t>
            </a:r>
            <a:r>
              <a:rPr lang="en-US" sz="2400" spc="25" dirty="0">
                <a:cs typeface="Arial"/>
              </a:rPr>
              <a:t> </a:t>
            </a:r>
            <a:r>
              <a:rPr lang="en-US" sz="2400" spc="100" dirty="0">
                <a:cs typeface="Arial"/>
              </a:rPr>
              <a:t>our</a:t>
            </a:r>
            <a:r>
              <a:rPr lang="en-US" sz="2400" spc="30" dirty="0">
                <a:cs typeface="Arial"/>
              </a:rPr>
              <a:t> </a:t>
            </a:r>
            <a:r>
              <a:rPr lang="en-US" sz="2400" spc="-10" dirty="0">
                <a:cs typeface="Arial"/>
              </a:rPr>
              <a:t>code.</a:t>
            </a:r>
            <a:endParaRPr lang="en-US" sz="2400" dirty="0">
              <a:cs typeface="Arial"/>
            </a:endParaRPr>
          </a:p>
          <a:p>
            <a:pPr marL="379095" marR="0" lvl="0" indent="-367030" algn="l" defTabSz="914400" rtl="0" eaLnBrk="1" fontAlgn="auto" latinLnBrk="0" hangingPunct="1">
              <a:lnSpc>
                <a:spcPct val="100000"/>
              </a:lnSpc>
              <a:spcBef>
                <a:spcPts val="414"/>
              </a:spcBef>
              <a:spcAft>
                <a:spcPts val="0"/>
              </a:spcAft>
              <a:buClrTx/>
              <a:buSzTx/>
              <a:buFontTx/>
              <a:buChar char="●"/>
              <a:tabLst>
                <a:tab pos="379095" algn="l"/>
                <a:tab pos="379730" algn="l"/>
              </a:tabLst>
              <a:defRPr/>
            </a:pPr>
            <a:endParaRPr kumimoji="0" sz="2000" b="0" i="0" u="none" strike="noStrike" kern="1200" cap="none" spc="0" normalizeH="0" baseline="0" noProof="0" dirty="0">
              <a:ln>
                <a:noFill/>
              </a:ln>
              <a:effectLst/>
              <a:uLnTx/>
              <a:uFillTx/>
              <a:ea typeface="+mn-ea"/>
              <a:cs typeface="Arial"/>
            </a:endParaRPr>
          </a:p>
        </p:txBody>
      </p:sp>
      <p:sp>
        <p:nvSpPr>
          <p:cNvPr id="6" name="TextBox 5">
            <a:extLst>
              <a:ext uri="{FF2B5EF4-FFF2-40B4-BE49-F238E27FC236}">
                <a16:creationId xmlns:a16="http://schemas.microsoft.com/office/drawing/2014/main" id="{C7F15023-93A7-4A6E-8005-A39941A18BA2}"/>
              </a:ext>
            </a:extLst>
          </p:cNvPr>
          <p:cNvSpPr txBox="1"/>
          <p:nvPr/>
        </p:nvSpPr>
        <p:spPr>
          <a:xfrm>
            <a:off x="762000" y="89871"/>
            <a:ext cx="61722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err="1">
                <a:ln>
                  <a:noFill/>
                </a:ln>
                <a:solidFill>
                  <a:srgbClr val="000000"/>
                </a:solidFill>
                <a:effectLst/>
                <a:uLnTx/>
                <a:uFillTx/>
                <a:latin typeface="Tenorite"/>
                <a:ea typeface="+mn-ea"/>
                <a:cs typeface="+mn-cs"/>
              </a:rPr>
              <a:t>Liskov</a:t>
            </a:r>
            <a:r>
              <a:rPr kumimoji="0" lang="en-US" sz="3600" b="1" i="0" u="none" strike="noStrike" kern="1200" cap="none" spc="0" normalizeH="0" baseline="0" noProof="0" dirty="0">
                <a:ln>
                  <a:noFill/>
                </a:ln>
                <a:solidFill>
                  <a:srgbClr val="000000"/>
                </a:solidFill>
                <a:effectLst/>
                <a:uLnTx/>
                <a:uFillTx/>
                <a:latin typeface="Tenorite"/>
                <a:ea typeface="+mn-ea"/>
                <a:cs typeface="+mn-cs"/>
              </a:rPr>
              <a:t> Substitution Principle </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extLst>
      <p:ext uri="{BB962C8B-B14F-4D97-AF65-F5344CB8AC3E}">
        <p14:creationId xmlns:p14="http://schemas.microsoft.com/office/powerpoint/2010/main" val="200400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8600" y="1123950"/>
            <a:ext cx="8320405" cy="3214370"/>
          </a:xfrm>
          <a:prstGeom prst="rect">
            <a:avLst/>
          </a:prstGeom>
        </p:spPr>
        <p:txBody>
          <a:bodyPr vert="horz" wrap="square" lIns="0" tIns="12700" rIns="0" bIns="0" rtlCol="0">
            <a:spAutoFit/>
          </a:bodyPr>
          <a:lstStyle/>
          <a:p>
            <a:pPr marL="262890" indent="-250825">
              <a:lnSpc>
                <a:spcPct val="100000"/>
              </a:lnSpc>
              <a:spcBef>
                <a:spcPts val="100"/>
              </a:spcBef>
              <a:buAutoNum type="arabicPeriod"/>
              <a:tabLst>
                <a:tab pos="263525" algn="l"/>
              </a:tabLst>
            </a:pPr>
            <a:r>
              <a:rPr sz="1800" dirty="0">
                <a:cs typeface="Arial"/>
              </a:rPr>
              <a:t>Whenever</a:t>
            </a:r>
            <a:r>
              <a:rPr sz="1800" spc="175" dirty="0">
                <a:cs typeface="Arial"/>
              </a:rPr>
              <a:t> </a:t>
            </a:r>
            <a:r>
              <a:rPr sz="1800" dirty="0">
                <a:cs typeface="Arial"/>
              </a:rPr>
              <a:t>possible,</a:t>
            </a:r>
            <a:r>
              <a:rPr sz="1800" spc="180" dirty="0">
                <a:cs typeface="Arial"/>
              </a:rPr>
              <a:t> </a:t>
            </a:r>
            <a:r>
              <a:rPr sz="1800" dirty="0">
                <a:cs typeface="Arial"/>
              </a:rPr>
              <a:t>avoid</a:t>
            </a:r>
            <a:r>
              <a:rPr sz="1800" spc="170" dirty="0">
                <a:cs typeface="Arial"/>
              </a:rPr>
              <a:t> </a:t>
            </a:r>
            <a:r>
              <a:rPr sz="1800" spc="55" dirty="0">
                <a:cs typeface="Arial"/>
              </a:rPr>
              <a:t>overriding</a:t>
            </a:r>
            <a:r>
              <a:rPr sz="1800" spc="170" dirty="0">
                <a:cs typeface="Arial"/>
              </a:rPr>
              <a:t> </a:t>
            </a:r>
            <a:r>
              <a:rPr sz="1800" dirty="0">
                <a:cs typeface="Arial"/>
              </a:rPr>
              <a:t>concrete</a:t>
            </a:r>
            <a:r>
              <a:rPr sz="1800" spc="175" dirty="0">
                <a:cs typeface="Arial"/>
              </a:rPr>
              <a:t> </a:t>
            </a:r>
            <a:r>
              <a:rPr sz="1800" spc="45" dirty="0">
                <a:cs typeface="Arial"/>
              </a:rPr>
              <a:t>methods.</a:t>
            </a:r>
            <a:endParaRPr sz="1800" dirty="0">
              <a:cs typeface="Arial"/>
            </a:endParaRPr>
          </a:p>
          <a:p>
            <a:pPr marL="12700" marR="79375">
              <a:lnSpc>
                <a:spcPct val="114599"/>
              </a:lnSpc>
              <a:spcBef>
                <a:spcPts val="1575"/>
              </a:spcBef>
              <a:buAutoNum type="arabicPeriod"/>
              <a:tabLst>
                <a:tab pos="205104" algn="l"/>
              </a:tabLst>
            </a:pPr>
            <a:r>
              <a:rPr lang="en-US" sz="1800" spc="50" dirty="0">
                <a:cs typeface="Arial"/>
              </a:rPr>
              <a:t> </a:t>
            </a:r>
            <a:r>
              <a:rPr sz="1800" spc="50" dirty="0">
                <a:cs typeface="Arial"/>
              </a:rPr>
              <a:t>If</a:t>
            </a:r>
            <a:r>
              <a:rPr sz="1800" spc="-20" dirty="0">
                <a:cs typeface="Arial"/>
              </a:rPr>
              <a:t> </a:t>
            </a:r>
            <a:r>
              <a:rPr sz="1800" spc="55" dirty="0">
                <a:cs typeface="Arial"/>
              </a:rPr>
              <a:t>you</a:t>
            </a:r>
            <a:r>
              <a:rPr sz="1800" spc="-15" dirty="0">
                <a:cs typeface="Arial"/>
              </a:rPr>
              <a:t> </a:t>
            </a:r>
            <a:r>
              <a:rPr sz="1800" dirty="0">
                <a:cs typeface="Arial"/>
              </a:rPr>
              <a:t>do,</a:t>
            </a:r>
            <a:r>
              <a:rPr sz="1800" spc="-10" dirty="0">
                <a:cs typeface="Arial"/>
              </a:rPr>
              <a:t> </a:t>
            </a:r>
            <a:r>
              <a:rPr sz="1800" dirty="0">
                <a:cs typeface="Arial"/>
              </a:rPr>
              <a:t>see</a:t>
            </a:r>
            <a:r>
              <a:rPr sz="1800" spc="-10" dirty="0">
                <a:cs typeface="Arial"/>
              </a:rPr>
              <a:t> </a:t>
            </a:r>
            <a:r>
              <a:rPr sz="1800" spc="75" dirty="0">
                <a:cs typeface="Arial"/>
              </a:rPr>
              <a:t>if</a:t>
            </a:r>
            <a:r>
              <a:rPr sz="1800" spc="-20" dirty="0">
                <a:cs typeface="Arial"/>
              </a:rPr>
              <a:t> </a:t>
            </a:r>
            <a:r>
              <a:rPr sz="1800" spc="55" dirty="0">
                <a:cs typeface="Arial"/>
              </a:rPr>
              <a:t>you</a:t>
            </a:r>
            <a:r>
              <a:rPr sz="1800" spc="-15" dirty="0">
                <a:cs typeface="Arial"/>
              </a:rPr>
              <a:t> </a:t>
            </a:r>
            <a:r>
              <a:rPr sz="1800" dirty="0">
                <a:cs typeface="Arial"/>
              </a:rPr>
              <a:t>can</a:t>
            </a:r>
            <a:r>
              <a:rPr sz="1800" spc="-15" dirty="0">
                <a:cs typeface="Arial"/>
              </a:rPr>
              <a:t> </a:t>
            </a:r>
            <a:r>
              <a:rPr sz="1800" dirty="0">
                <a:cs typeface="Arial"/>
              </a:rPr>
              <a:t>call</a:t>
            </a:r>
            <a:r>
              <a:rPr sz="1800" spc="-15" dirty="0">
                <a:cs typeface="Arial"/>
              </a:rPr>
              <a:t> </a:t>
            </a:r>
            <a:r>
              <a:rPr sz="1800" spc="75" dirty="0">
                <a:cs typeface="Arial"/>
              </a:rPr>
              <a:t>the</a:t>
            </a:r>
            <a:r>
              <a:rPr sz="1800" spc="-10" dirty="0">
                <a:cs typeface="Arial"/>
              </a:rPr>
              <a:t> </a:t>
            </a:r>
            <a:r>
              <a:rPr sz="1800" spc="90" dirty="0">
                <a:cs typeface="Arial"/>
              </a:rPr>
              <a:t>method</a:t>
            </a:r>
            <a:r>
              <a:rPr sz="1800" spc="-20" dirty="0">
                <a:cs typeface="Arial"/>
              </a:rPr>
              <a:t> </a:t>
            </a:r>
            <a:r>
              <a:rPr sz="1800" spc="55" dirty="0">
                <a:cs typeface="Arial"/>
              </a:rPr>
              <a:t>you</a:t>
            </a:r>
            <a:r>
              <a:rPr sz="1800" spc="-15" dirty="0">
                <a:cs typeface="Arial"/>
              </a:rPr>
              <a:t> </a:t>
            </a:r>
            <a:r>
              <a:rPr sz="1800" dirty="0">
                <a:cs typeface="Arial"/>
              </a:rPr>
              <a:t>are</a:t>
            </a:r>
            <a:r>
              <a:rPr sz="1800" spc="-10" dirty="0">
                <a:cs typeface="Arial"/>
              </a:rPr>
              <a:t> </a:t>
            </a:r>
            <a:r>
              <a:rPr sz="1800" spc="55" dirty="0">
                <a:cs typeface="Arial"/>
              </a:rPr>
              <a:t>overriding</a:t>
            </a:r>
            <a:r>
              <a:rPr sz="1800" spc="-15" dirty="0">
                <a:cs typeface="Arial"/>
              </a:rPr>
              <a:t> </a:t>
            </a:r>
            <a:r>
              <a:rPr sz="1800" spc="70" dirty="0">
                <a:cs typeface="Arial"/>
              </a:rPr>
              <a:t>in</a:t>
            </a:r>
            <a:r>
              <a:rPr sz="1800" spc="-20" dirty="0">
                <a:cs typeface="Arial"/>
              </a:rPr>
              <a:t> </a:t>
            </a:r>
            <a:r>
              <a:rPr sz="1800" spc="75" dirty="0">
                <a:cs typeface="Arial"/>
              </a:rPr>
              <a:t>the</a:t>
            </a:r>
            <a:r>
              <a:rPr sz="1800" spc="-10" dirty="0">
                <a:cs typeface="Arial"/>
              </a:rPr>
              <a:t> </a:t>
            </a:r>
            <a:r>
              <a:rPr sz="1800" spc="45" dirty="0">
                <a:cs typeface="Arial"/>
              </a:rPr>
              <a:t>overriding </a:t>
            </a:r>
            <a:r>
              <a:rPr sz="1800" spc="65" dirty="0">
                <a:cs typeface="Arial"/>
              </a:rPr>
              <a:t>method.</a:t>
            </a:r>
            <a:endParaRPr sz="1800" dirty="0">
              <a:cs typeface="Arial"/>
            </a:endParaRPr>
          </a:p>
          <a:p>
            <a:pPr marL="469900" marR="175895" lvl="1" indent="-367030">
              <a:lnSpc>
                <a:spcPct val="114599"/>
              </a:lnSpc>
              <a:spcBef>
                <a:spcPts val="1575"/>
              </a:spcBef>
              <a:buChar char="●"/>
              <a:tabLst>
                <a:tab pos="469265" algn="l"/>
                <a:tab pos="469900" algn="l"/>
              </a:tabLst>
            </a:pPr>
            <a:r>
              <a:rPr sz="1800" spc="50" dirty="0">
                <a:cs typeface="Arial"/>
              </a:rPr>
              <a:t>Normalized</a:t>
            </a:r>
            <a:r>
              <a:rPr sz="1800" spc="-5" dirty="0">
                <a:cs typeface="Arial"/>
              </a:rPr>
              <a:t> </a:t>
            </a:r>
            <a:r>
              <a:rPr sz="1800" dirty="0">
                <a:cs typeface="Arial"/>
              </a:rPr>
              <a:t>Hierarchy -</a:t>
            </a:r>
            <a:r>
              <a:rPr sz="1800" spc="-5" dirty="0">
                <a:cs typeface="Arial"/>
              </a:rPr>
              <a:t> </a:t>
            </a:r>
            <a:r>
              <a:rPr sz="1800" spc="85" dirty="0">
                <a:cs typeface="Arial"/>
              </a:rPr>
              <a:t>no</a:t>
            </a:r>
            <a:r>
              <a:rPr sz="1800" spc="5" dirty="0">
                <a:cs typeface="Arial"/>
              </a:rPr>
              <a:t> </a:t>
            </a:r>
            <a:r>
              <a:rPr sz="1800" spc="-10" dirty="0">
                <a:cs typeface="Arial"/>
              </a:rPr>
              <a:t>class</a:t>
            </a:r>
            <a:r>
              <a:rPr sz="1800" spc="5" dirty="0">
                <a:cs typeface="Arial"/>
              </a:rPr>
              <a:t> </a:t>
            </a:r>
            <a:r>
              <a:rPr sz="1800" dirty="0">
                <a:cs typeface="Arial"/>
              </a:rPr>
              <a:t>has </a:t>
            </a:r>
            <a:r>
              <a:rPr sz="1800" spc="85" dirty="0">
                <a:cs typeface="Arial"/>
              </a:rPr>
              <a:t>more</a:t>
            </a:r>
            <a:r>
              <a:rPr sz="1800" spc="5" dirty="0">
                <a:cs typeface="Arial"/>
              </a:rPr>
              <a:t> </a:t>
            </a:r>
            <a:r>
              <a:rPr sz="1800" spc="80" dirty="0">
                <a:cs typeface="Arial"/>
              </a:rPr>
              <a:t>than</a:t>
            </a:r>
            <a:r>
              <a:rPr sz="1800" dirty="0">
                <a:cs typeface="Arial"/>
              </a:rPr>
              <a:t> </a:t>
            </a:r>
            <a:r>
              <a:rPr sz="1800" spc="55" dirty="0">
                <a:cs typeface="Arial"/>
              </a:rPr>
              <a:t>one</a:t>
            </a:r>
            <a:r>
              <a:rPr sz="1800" dirty="0">
                <a:cs typeface="Arial"/>
              </a:rPr>
              <a:t> </a:t>
            </a:r>
            <a:r>
              <a:rPr sz="1800" spc="75" dirty="0">
                <a:cs typeface="Arial"/>
              </a:rPr>
              <a:t>implementation</a:t>
            </a:r>
            <a:r>
              <a:rPr sz="1800" dirty="0">
                <a:cs typeface="Arial"/>
              </a:rPr>
              <a:t> </a:t>
            </a:r>
            <a:r>
              <a:rPr sz="1800" spc="90" dirty="0">
                <a:cs typeface="Arial"/>
              </a:rPr>
              <a:t>of</a:t>
            </a:r>
            <a:r>
              <a:rPr sz="1800" dirty="0">
                <a:cs typeface="Arial"/>
              </a:rPr>
              <a:t> </a:t>
            </a:r>
            <a:r>
              <a:rPr sz="1800" spc="-50" dirty="0">
                <a:cs typeface="Arial"/>
              </a:rPr>
              <a:t>a </a:t>
            </a:r>
            <a:r>
              <a:rPr sz="1800" spc="80" dirty="0">
                <a:cs typeface="Arial"/>
              </a:rPr>
              <a:t>method</a:t>
            </a:r>
            <a:endParaRPr sz="1800" dirty="0">
              <a:cs typeface="Arial"/>
            </a:endParaRPr>
          </a:p>
          <a:p>
            <a:pPr marL="469900" marR="5080" lvl="1" indent="-367030">
              <a:lnSpc>
                <a:spcPct val="114599"/>
              </a:lnSpc>
              <a:buChar char="●"/>
              <a:tabLst>
                <a:tab pos="469265" algn="l"/>
                <a:tab pos="469900" algn="l"/>
              </a:tabLst>
            </a:pPr>
            <a:r>
              <a:rPr sz="1800" spc="55" dirty="0">
                <a:cs typeface="Arial"/>
              </a:rPr>
              <a:t>Programming</a:t>
            </a:r>
            <a:r>
              <a:rPr sz="1800" spc="85" dirty="0">
                <a:cs typeface="Arial"/>
              </a:rPr>
              <a:t> </a:t>
            </a:r>
            <a:r>
              <a:rPr sz="1800" dirty="0">
                <a:cs typeface="Arial"/>
              </a:rPr>
              <a:t>by</a:t>
            </a:r>
            <a:r>
              <a:rPr sz="1800" spc="85" dirty="0">
                <a:cs typeface="Arial"/>
              </a:rPr>
              <a:t> </a:t>
            </a:r>
            <a:r>
              <a:rPr sz="1800" dirty="0">
                <a:cs typeface="Arial"/>
              </a:rPr>
              <a:t>Difference</a:t>
            </a:r>
            <a:r>
              <a:rPr sz="1800" spc="90" dirty="0">
                <a:cs typeface="Arial"/>
              </a:rPr>
              <a:t> </a:t>
            </a:r>
            <a:r>
              <a:rPr sz="1800" dirty="0">
                <a:cs typeface="Arial"/>
              </a:rPr>
              <a:t>lets</a:t>
            </a:r>
            <a:r>
              <a:rPr sz="1800" spc="95" dirty="0">
                <a:cs typeface="Arial"/>
              </a:rPr>
              <a:t> </a:t>
            </a:r>
            <a:r>
              <a:rPr sz="1800" dirty="0">
                <a:cs typeface="Arial"/>
              </a:rPr>
              <a:t>us</a:t>
            </a:r>
            <a:r>
              <a:rPr sz="1800" spc="90" dirty="0">
                <a:cs typeface="Arial"/>
              </a:rPr>
              <a:t> </a:t>
            </a:r>
            <a:r>
              <a:rPr sz="1800" spc="65" dirty="0">
                <a:cs typeface="Arial"/>
              </a:rPr>
              <a:t>introduce</a:t>
            </a:r>
            <a:r>
              <a:rPr sz="1800" spc="90" dirty="0">
                <a:cs typeface="Arial"/>
              </a:rPr>
              <a:t> </a:t>
            </a:r>
            <a:r>
              <a:rPr sz="1800" spc="45" dirty="0">
                <a:cs typeface="Arial"/>
              </a:rPr>
              <a:t>variations</a:t>
            </a:r>
            <a:r>
              <a:rPr sz="1800" spc="95" dirty="0">
                <a:cs typeface="Arial"/>
              </a:rPr>
              <a:t> </a:t>
            </a:r>
            <a:r>
              <a:rPr sz="1800" dirty="0">
                <a:cs typeface="Arial"/>
              </a:rPr>
              <a:t>quickly</a:t>
            </a:r>
            <a:r>
              <a:rPr sz="1800" spc="85" dirty="0">
                <a:cs typeface="Arial"/>
              </a:rPr>
              <a:t> </a:t>
            </a:r>
            <a:r>
              <a:rPr sz="1800" spc="45" dirty="0">
                <a:cs typeface="Arial"/>
              </a:rPr>
              <a:t>in</a:t>
            </a:r>
            <a:r>
              <a:rPr sz="1800" spc="500" dirty="0">
                <a:cs typeface="Arial"/>
              </a:rPr>
              <a:t> </a:t>
            </a:r>
            <a:r>
              <a:rPr sz="1800" dirty="0">
                <a:cs typeface="Arial"/>
              </a:rPr>
              <a:t>systems.</a:t>
            </a:r>
            <a:r>
              <a:rPr sz="1800" spc="25" dirty="0">
                <a:cs typeface="Arial"/>
              </a:rPr>
              <a:t> </a:t>
            </a:r>
            <a:r>
              <a:rPr sz="1800" dirty="0">
                <a:cs typeface="Arial"/>
              </a:rPr>
              <a:t>When</a:t>
            </a:r>
            <a:r>
              <a:rPr sz="1800" spc="20" dirty="0">
                <a:cs typeface="Arial"/>
              </a:rPr>
              <a:t> </a:t>
            </a:r>
            <a:r>
              <a:rPr sz="1800" dirty="0">
                <a:cs typeface="Arial"/>
              </a:rPr>
              <a:t>we</a:t>
            </a:r>
            <a:r>
              <a:rPr sz="1800" spc="25" dirty="0">
                <a:cs typeface="Arial"/>
              </a:rPr>
              <a:t> </a:t>
            </a:r>
            <a:r>
              <a:rPr sz="1800" dirty="0">
                <a:cs typeface="Arial"/>
              </a:rPr>
              <a:t>do,</a:t>
            </a:r>
            <a:r>
              <a:rPr sz="1800" spc="30" dirty="0">
                <a:cs typeface="Arial"/>
              </a:rPr>
              <a:t> </a:t>
            </a:r>
            <a:r>
              <a:rPr sz="1800" dirty="0">
                <a:cs typeface="Arial"/>
              </a:rPr>
              <a:t>we</a:t>
            </a:r>
            <a:r>
              <a:rPr sz="1800" spc="25" dirty="0">
                <a:cs typeface="Arial"/>
              </a:rPr>
              <a:t> </a:t>
            </a:r>
            <a:r>
              <a:rPr sz="1800" dirty="0">
                <a:cs typeface="Arial"/>
              </a:rPr>
              <a:t>can</a:t>
            </a:r>
            <a:r>
              <a:rPr sz="1800" spc="20" dirty="0">
                <a:cs typeface="Arial"/>
              </a:rPr>
              <a:t> </a:t>
            </a:r>
            <a:r>
              <a:rPr sz="1800" dirty="0">
                <a:cs typeface="Arial"/>
              </a:rPr>
              <a:t>use</a:t>
            </a:r>
            <a:r>
              <a:rPr sz="1800" spc="30" dirty="0">
                <a:cs typeface="Arial"/>
              </a:rPr>
              <a:t> </a:t>
            </a:r>
            <a:r>
              <a:rPr sz="1800" spc="100" dirty="0">
                <a:cs typeface="Arial"/>
              </a:rPr>
              <a:t>our</a:t>
            </a:r>
            <a:r>
              <a:rPr sz="1800" spc="25" dirty="0">
                <a:cs typeface="Arial"/>
              </a:rPr>
              <a:t> </a:t>
            </a:r>
            <a:r>
              <a:rPr sz="1800" dirty="0">
                <a:cs typeface="Arial"/>
              </a:rPr>
              <a:t>tests</a:t>
            </a:r>
            <a:r>
              <a:rPr sz="1800" spc="25" dirty="0">
                <a:cs typeface="Arial"/>
              </a:rPr>
              <a:t> </a:t>
            </a:r>
            <a:r>
              <a:rPr sz="1800" spc="105" dirty="0">
                <a:cs typeface="Arial"/>
              </a:rPr>
              <a:t>to</a:t>
            </a:r>
            <a:r>
              <a:rPr sz="1800" spc="30" dirty="0">
                <a:cs typeface="Arial"/>
              </a:rPr>
              <a:t> </a:t>
            </a:r>
            <a:r>
              <a:rPr sz="1800" spc="75" dirty="0">
                <a:cs typeface="Arial"/>
              </a:rPr>
              <a:t>pin</a:t>
            </a:r>
            <a:r>
              <a:rPr sz="1800" spc="20" dirty="0">
                <a:cs typeface="Arial"/>
              </a:rPr>
              <a:t> </a:t>
            </a:r>
            <a:r>
              <a:rPr sz="1800" spc="85" dirty="0">
                <a:cs typeface="Arial"/>
              </a:rPr>
              <a:t>down</a:t>
            </a:r>
            <a:r>
              <a:rPr sz="1800" spc="20" dirty="0">
                <a:cs typeface="Arial"/>
              </a:rPr>
              <a:t> </a:t>
            </a:r>
            <a:r>
              <a:rPr sz="1800" spc="75" dirty="0">
                <a:cs typeface="Arial"/>
              </a:rPr>
              <a:t>the</a:t>
            </a:r>
            <a:r>
              <a:rPr sz="1800" spc="30" dirty="0">
                <a:cs typeface="Arial"/>
              </a:rPr>
              <a:t> </a:t>
            </a:r>
            <a:r>
              <a:rPr sz="1800" spc="60" dirty="0">
                <a:cs typeface="Arial"/>
              </a:rPr>
              <a:t>new</a:t>
            </a:r>
            <a:r>
              <a:rPr sz="1800" spc="20" dirty="0">
                <a:cs typeface="Arial"/>
              </a:rPr>
              <a:t> </a:t>
            </a:r>
            <a:r>
              <a:rPr sz="1800" spc="40" dirty="0">
                <a:cs typeface="Arial"/>
              </a:rPr>
              <a:t>behavior </a:t>
            </a:r>
            <a:r>
              <a:rPr sz="1800" spc="60" dirty="0">
                <a:cs typeface="Arial"/>
              </a:rPr>
              <a:t>and</a:t>
            </a:r>
            <a:r>
              <a:rPr sz="1800" spc="-15" dirty="0">
                <a:cs typeface="Arial"/>
              </a:rPr>
              <a:t> </a:t>
            </a:r>
            <a:r>
              <a:rPr sz="1800" spc="55" dirty="0">
                <a:cs typeface="Arial"/>
              </a:rPr>
              <a:t>move</a:t>
            </a:r>
            <a:r>
              <a:rPr sz="1800" spc="-5" dirty="0">
                <a:cs typeface="Arial"/>
              </a:rPr>
              <a:t> </a:t>
            </a:r>
            <a:r>
              <a:rPr sz="1800" spc="105" dirty="0">
                <a:cs typeface="Arial"/>
              </a:rPr>
              <a:t>to</a:t>
            </a:r>
            <a:r>
              <a:rPr sz="1800" spc="-5" dirty="0">
                <a:cs typeface="Arial"/>
              </a:rPr>
              <a:t> </a:t>
            </a:r>
            <a:r>
              <a:rPr sz="1800" spc="85" dirty="0">
                <a:cs typeface="Arial"/>
              </a:rPr>
              <a:t>more</a:t>
            </a:r>
            <a:r>
              <a:rPr sz="1800" spc="-5" dirty="0">
                <a:cs typeface="Arial"/>
              </a:rPr>
              <a:t> </a:t>
            </a:r>
            <a:r>
              <a:rPr sz="1800" spc="65" dirty="0">
                <a:cs typeface="Arial"/>
              </a:rPr>
              <a:t>appropriate</a:t>
            </a:r>
            <a:r>
              <a:rPr sz="1800" spc="-5" dirty="0">
                <a:cs typeface="Arial"/>
              </a:rPr>
              <a:t> </a:t>
            </a:r>
            <a:r>
              <a:rPr sz="1800" spc="55" dirty="0">
                <a:cs typeface="Arial"/>
              </a:rPr>
              <a:t>structures</a:t>
            </a:r>
            <a:r>
              <a:rPr sz="1800" spc="-5" dirty="0">
                <a:cs typeface="Arial"/>
              </a:rPr>
              <a:t> </a:t>
            </a:r>
            <a:r>
              <a:rPr sz="1800" spc="65" dirty="0">
                <a:cs typeface="Arial"/>
              </a:rPr>
              <a:t>when</a:t>
            </a:r>
            <a:r>
              <a:rPr sz="1800" spc="-10" dirty="0">
                <a:cs typeface="Arial"/>
              </a:rPr>
              <a:t> </a:t>
            </a:r>
            <a:r>
              <a:rPr sz="1800" dirty="0">
                <a:cs typeface="Arial"/>
              </a:rPr>
              <a:t>we</a:t>
            </a:r>
            <a:r>
              <a:rPr sz="1800" spc="-10" dirty="0">
                <a:cs typeface="Arial"/>
              </a:rPr>
              <a:t> </a:t>
            </a:r>
            <a:r>
              <a:rPr sz="1800" dirty="0">
                <a:cs typeface="Arial"/>
              </a:rPr>
              <a:t>need</a:t>
            </a:r>
            <a:r>
              <a:rPr sz="1800" spc="-10" dirty="0">
                <a:cs typeface="Arial"/>
              </a:rPr>
              <a:t> </a:t>
            </a:r>
            <a:r>
              <a:rPr sz="1800" spc="65" dirty="0">
                <a:cs typeface="Arial"/>
              </a:rPr>
              <a:t>to.</a:t>
            </a:r>
            <a:r>
              <a:rPr sz="1800" spc="-5" dirty="0">
                <a:cs typeface="Arial"/>
              </a:rPr>
              <a:t> </a:t>
            </a:r>
            <a:r>
              <a:rPr sz="1800" dirty="0">
                <a:cs typeface="Arial"/>
              </a:rPr>
              <a:t>Tests</a:t>
            </a:r>
            <a:r>
              <a:rPr sz="1800" spc="-5" dirty="0">
                <a:cs typeface="Arial"/>
              </a:rPr>
              <a:t> </a:t>
            </a:r>
            <a:r>
              <a:rPr sz="1800" spc="-25" dirty="0">
                <a:cs typeface="Arial"/>
              </a:rPr>
              <a:t>can </a:t>
            </a:r>
            <a:r>
              <a:rPr sz="1800" dirty="0">
                <a:cs typeface="Arial"/>
              </a:rPr>
              <a:t>make</a:t>
            </a:r>
            <a:r>
              <a:rPr sz="1800" spc="45" dirty="0">
                <a:cs typeface="Arial"/>
              </a:rPr>
              <a:t> </a:t>
            </a:r>
            <a:r>
              <a:rPr sz="1800" spc="75" dirty="0">
                <a:cs typeface="Arial"/>
              </a:rPr>
              <a:t>the</a:t>
            </a:r>
            <a:r>
              <a:rPr sz="1800" spc="45" dirty="0">
                <a:cs typeface="Arial"/>
              </a:rPr>
              <a:t> </a:t>
            </a:r>
            <a:r>
              <a:rPr sz="1800" spc="55" dirty="0">
                <a:cs typeface="Arial"/>
              </a:rPr>
              <a:t>move</a:t>
            </a:r>
            <a:r>
              <a:rPr sz="1800" spc="45" dirty="0">
                <a:cs typeface="Arial"/>
              </a:rPr>
              <a:t> </a:t>
            </a:r>
            <a:r>
              <a:rPr sz="1800" dirty="0">
                <a:cs typeface="Arial"/>
              </a:rPr>
              <a:t>very</a:t>
            </a:r>
            <a:r>
              <a:rPr sz="1800" spc="40" dirty="0">
                <a:cs typeface="Arial"/>
              </a:rPr>
              <a:t> rapid.</a:t>
            </a:r>
            <a:endParaRPr sz="1800" dirty="0">
              <a:cs typeface="Arial"/>
            </a:endParaRPr>
          </a:p>
        </p:txBody>
      </p:sp>
      <p:sp>
        <p:nvSpPr>
          <p:cNvPr id="5" name="TextBox 4">
            <a:extLst>
              <a:ext uri="{FF2B5EF4-FFF2-40B4-BE49-F238E27FC236}">
                <a16:creationId xmlns:a16="http://schemas.microsoft.com/office/drawing/2014/main" id="{568C7F76-C6D0-47A9-993C-140E5578B5FC}"/>
              </a:ext>
            </a:extLst>
          </p:cNvPr>
          <p:cNvSpPr txBox="1"/>
          <p:nvPr/>
        </p:nvSpPr>
        <p:spPr>
          <a:xfrm>
            <a:off x="762000" y="57150"/>
            <a:ext cx="64008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Programming by Difference</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875620" y="841772"/>
            <a:ext cx="4665209" cy="1790700"/>
          </a:xfrm>
        </p:spPr>
        <p:txBody>
          <a:bodyPr/>
          <a:lstStyle/>
          <a:p>
            <a:r>
              <a:rPr lang="en-US" dirty="0"/>
              <a:t>Chapter 9</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875620" y="2701529"/>
            <a:ext cx="4665208" cy="1685414"/>
          </a:xfrm>
        </p:spPr>
        <p:txBody>
          <a:bodyPr>
            <a:normAutofit/>
          </a:bodyPr>
          <a:lstStyle/>
          <a:p>
            <a:r>
              <a:rPr lang="en-US" dirty="0"/>
              <a:t>I Can’t Get This Class into a Test Harness</a:t>
            </a:r>
          </a:p>
        </p:txBody>
      </p:sp>
    </p:spTree>
    <p:extLst>
      <p:ext uri="{BB962C8B-B14F-4D97-AF65-F5344CB8AC3E}">
        <p14:creationId xmlns:p14="http://schemas.microsoft.com/office/powerpoint/2010/main" val="4459112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1000" y="1047750"/>
            <a:ext cx="7593965" cy="2834109"/>
          </a:xfrm>
          <a:prstGeom prst="rect">
            <a:avLst/>
          </a:prstGeom>
        </p:spPr>
        <p:txBody>
          <a:bodyPr vert="horz" wrap="square" lIns="0" tIns="12700" rIns="0" bIns="0" rtlCol="0">
            <a:spAutoFit/>
          </a:bodyPr>
          <a:lstStyle/>
          <a:p>
            <a:pPr marL="12700">
              <a:lnSpc>
                <a:spcPct val="100000"/>
              </a:lnSpc>
              <a:spcBef>
                <a:spcPts val="100"/>
              </a:spcBef>
            </a:pPr>
            <a:r>
              <a:rPr sz="2000" dirty="0">
                <a:cs typeface="Arial"/>
              </a:rPr>
              <a:t>Four</a:t>
            </a:r>
            <a:r>
              <a:rPr sz="2000" spc="120" dirty="0">
                <a:cs typeface="Arial"/>
              </a:rPr>
              <a:t> </a:t>
            </a:r>
            <a:r>
              <a:rPr sz="2000" spc="70" dirty="0">
                <a:cs typeface="Arial"/>
              </a:rPr>
              <a:t>Most</a:t>
            </a:r>
            <a:r>
              <a:rPr sz="2000" spc="125" dirty="0">
                <a:cs typeface="Arial"/>
              </a:rPr>
              <a:t> </a:t>
            </a:r>
            <a:r>
              <a:rPr sz="2000" spc="55" dirty="0">
                <a:cs typeface="Arial"/>
              </a:rPr>
              <a:t>Commonly</a:t>
            </a:r>
            <a:r>
              <a:rPr sz="2000" spc="120" dirty="0">
                <a:cs typeface="Arial"/>
              </a:rPr>
              <a:t> </a:t>
            </a:r>
            <a:r>
              <a:rPr sz="2000" dirty="0">
                <a:cs typeface="Arial"/>
              </a:rPr>
              <a:t>Encountered</a:t>
            </a:r>
            <a:r>
              <a:rPr sz="2000" spc="120" dirty="0">
                <a:cs typeface="Arial"/>
              </a:rPr>
              <a:t> </a:t>
            </a:r>
            <a:r>
              <a:rPr sz="2000" spc="-10" dirty="0">
                <a:cs typeface="Arial"/>
              </a:rPr>
              <a:t>Problems:</a:t>
            </a:r>
            <a:endParaRPr sz="2000" dirty="0">
              <a:cs typeface="Arial"/>
            </a:endParaRPr>
          </a:p>
          <a:p>
            <a:pPr marL="262890" indent="-250825">
              <a:lnSpc>
                <a:spcPct val="100000"/>
              </a:lnSpc>
              <a:spcBef>
                <a:spcPts val="1889"/>
              </a:spcBef>
              <a:buAutoNum type="arabicPeriod"/>
              <a:tabLst>
                <a:tab pos="263525" algn="l"/>
              </a:tabLst>
            </a:pPr>
            <a:r>
              <a:rPr sz="2000" dirty="0">
                <a:cs typeface="Arial"/>
              </a:rPr>
              <a:t>Objects</a:t>
            </a:r>
            <a:r>
              <a:rPr sz="2000" spc="40" dirty="0">
                <a:cs typeface="Arial"/>
              </a:rPr>
              <a:t> </a:t>
            </a:r>
            <a:r>
              <a:rPr sz="2000" spc="90" dirty="0">
                <a:cs typeface="Arial"/>
              </a:rPr>
              <a:t>of</a:t>
            </a:r>
            <a:r>
              <a:rPr sz="2000" spc="35" dirty="0">
                <a:cs typeface="Arial"/>
              </a:rPr>
              <a:t> </a:t>
            </a:r>
            <a:r>
              <a:rPr sz="2000" spc="75" dirty="0">
                <a:cs typeface="Arial"/>
              </a:rPr>
              <a:t>the</a:t>
            </a:r>
            <a:r>
              <a:rPr sz="2000" spc="40" dirty="0">
                <a:cs typeface="Arial"/>
              </a:rPr>
              <a:t> </a:t>
            </a:r>
            <a:r>
              <a:rPr sz="2000" spc="-10" dirty="0">
                <a:cs typeface="Arial"/>
              </a:rPr>
              <a:t>class</a:t>
            </a:r>
            <a:r>
              <a:rPr sz="2000" spc="40" dirty="0">
                <a:cs typeface="Arial"/>
              </a:rPr>
              <a:t> </a:t>
            </a:r>
            <a:r>
              <a:rPr sz="2000" dirty="0">
                <a:cs typeface="Arial"/>
              </a:rPr>
              <a:t>can’t</a:t>
            </a:r>
            <a:r>
              <a:rPr sz="2000" spc="40" dirty="0">
                <a:cs typeface="Arial"/>
              </a:rPr>
              <a:t> </a:t>
            </a:r>
            <a:r>
              <a:rPr sz="2000" dirty="0">
                <a:cs typeface="Arial"/>
              </a:rPr>
              <a:t>be</a:t>
            </a:r>
            <a:r>
              <a:rPr sz="2000" spc="40" dirty="0">
                <a:cs typeface="Arial"/>
              </a:rPr>
              <a:t> </a:t>
            </a:r>
            <a:r>
              <a:rPr sz="2000" dirty="0">
                <a:cs typeface="Arial"/>
              </a:rPr>
              <a:t>created</a:t>
            </a:r>
            <a:r>
              <a:rPr sz="2000" spc="35" dirty="0">
                <a:cs typeface="Arial"/>
              </a:rPr>
              <a:t> </a:t>
            </a:r>
            <a:r>
              <a:rPr sz="2000" spc="-10" dirty="0">
                <a:cs typeface="Arial"/>
              </a:rPr>
              <a:t>easily.</a:t>
            </a:r>
            <a:endParaRPr sz="2000" dirty="0">
              <a:cs typeface="Arial"/>
            </a:endParaRPr>
          </a:p>
          <a:p>
            <a:pPr marL="262890" indent="-250825">
              <a:lnSpc>
                <a:spcPct val="100000"/>
              </a:lnSpc>
              <a:spcBef>
                <a:spcPts val="1889"/>
              </a:spcBef>
              <a:buAutoNum type="arabicPeriod"/>
              <a:tabLst>
                <a:tab pos="263525" algn="l"/>
              </a:tabLst>
            </a:pPr>
            <a:r>
              <a:rPr sz="2000" dirty="0">
                <a:cs typeface="Arial"/>
              </a:rPr>
              <a:t>The</a:t>
            </a:r>
            <a:r>
              <a:rPr sz="2000" spc="-10" dirty="0">
                <a:cs typeface="Arial"/>
              </a:rPr>
              <a:t> </a:t>
            </a:r>
            <a:r>
              <a:rPr sz="2000" spc="55" dirty="0">
                <a:cs typeface="Arial"/>
              </a:rPr>
              <a:t>test</a:t>
            </a:r>
            <a:r>
              <a:rPr sz="2000" spc="-10" dirty="0">
                <a:cs typeface="Arial"/>
              </a:rPr>
              <a:t> </a:t>
            </a:r>
            <a:r>
              <a:rPr sz="2000" dirty="0">
                <a:cs typeface="Arial"/>
              </a:rPr>
              <a:t>harness</a:t>
            </a:r>
            <a:r>
              <a:rPr sz="2000" spc="-10" dirty="0">
                <a:cs typeface="Arial"/>
              </a:rPr>
              <a:t> </a:t>
            </a:r>
            <a:r>
              <a:rPr sz="2000" spc="55" dirty="0">
                <a:cs typeface="Arial"/>
              </a:rPr>
              <a:t>won’t</a:t>
            </a:r>
            <a:r>
              <a:rPr sz="2000" spc="-10" dirty="0">
                <a:cs typeface="Arial"/>
              </a:rPr>
              <a:t> </a:t>
            </a:r>
            <a:r>
              <a:rPr sz="2000" dirty="0">
                <a:cs typeface="Arial"/>
              </a:rPr>
              <a:t>easily</a:t>
            </a:r>
            <a:r>
              <a:rPr sz="2000" spc="-10" dirty="0">
                <a:cs typeface="Arial"/>
              </a:rPr>
              <a:t> </a:t>
            </a:r>
            <a:r>
              <a:rPr sz="2000" spc="75" dirty="0">
                <a:cs typeface="Arial"/>
              </a:rPr>
              <a:t>build</a:t>
            </a:r>
            <a:r>
              <a:rPr sz="2000" spc="-15" dirty="0">
                <a:cs typeface="Arial"/>
              </a:rPr>
              <a:t> </a:t>
            </a:r>
            <a:r>
              <a:rPr sz="2000" spc="90" dirty="0">
                <a:cs typeface="Arial"/>
              </a:rPr>
              <a:t>with</a:t>
            </a:r>
            <a:r>
              <a:rPr sz="2000" spc="-15" dirty="0">
                <a:cs typeface="Arial"/>
              </a:rPr>
              <a:t> </a:t>
            </a:r>
            <a:r>
              <a:rPr sz="2000" spc="75" dirty="0">
                <a:cs typeface="Arial"/>
              </a:rPr>
              <a:t>the</a:t>
            </a:r>
            <a:r>
              <a:rPr sz="2000" spc="-10" dirty="0">
                <a:cs typeface="Arial"/>
              </a:rPr>
              <a:t> class </a:t>
            </a:r>
            <a:r>
              <a:rPr sz="2000" spc="70" dirty="0">
                <a:cs typeface="Arial"/>
              </a:rPr>
              <a:t>in</a:t>
            </a:r>
            <a:r>
              <a:rPr sz="2000" spc="-10" dirty="0">
                <a:cs typeface="Arial"/>
              </a:rPr>
              <a:t> </a:t>
            </a:r>
            <a:r>
              <a:rPr sz="2000" spc="25" dirty="0">
                <a:cs typeface="Arial"/>
              </a:rPr>
              <a:t>it.</a:t>
            </a:r>
            <a:endParaRPr sz="2000" dirty="0">
              <a:cs typeface="Arial"/>
            </a:endParaRPr>
          </a:p>
          <a:p>
            <a:pPr marL="262890" indent="-250825">
              <a:lnSpc>
                <a:spcPct val="100000"/>
              </a:lnSpc>
              <a:spcBef>
                <a:spcPts val="1889"/>
              </a:spcBef>
              <a:buAutoNum type="arabicPeriod"/>
              <a:tabLst>
                <a:tab pos="263525" algn="l"/>
              </a:tabLst>
            </a:pPr>
            <a:r>
              <a:rPr sz="2000" dirty="0">
                <a:cs typeface="Arial"/>
              </a:rPr>
              <a:t>The</a:t>
            </a:r>
            <a:r>
              <a:rPr sz="2000" spc="20" dirty="0">
                <a:cs typeface="Arial"/>
              </a:rPr>
              <a:t> </a:t>
            </a:r>
            <a:r>
              <a:rPr sz="2000" spc="60" dirty="0">
                <a:cs typeface="Arial"/>
              </a:rPr>
              <a:t>constructor</a:t>
            </a:r>
            <a:r>
              <a:rPr sz="2000" spc="20" dirty="0">
                <a:cs typeface="Arial"/>
              </a:rPr>
              <a:t> </a:t>
            </a:r>
            <a:r>
              <a:rPr sz="2000" dirty="0">
                <a:cs typeface="Arial"/>
              </a:rPr>
              <a:t>we</a:t>
            </a:r>
            <a:r>
              <a:rPr sz="2000" spc="20" dirty="0">
                <a:cs typeface="Arial"/>
              </a:rPr>
              <a:t> </a:t>
            </a:r>
            <a:r>
              <a:rPr sz="2000" dirty="0">
                <a:cs typeface="Arial"/>
              </a:rPr>
              <a:t>need</a:t>
            </a:r>
            <a:r>
              <a:rPr sz="2000" spc="15" dirty="0">
                <a:cs typeface="Arial"/>
              </a:rPr>
              <a:t> </a:t>
            </a:r>
            <a:r>
              <a:rPr sz="2000" spc="105" dirty="0">
                <a:cs typeface="Arial"/>
              </a:rPr>
              <a:t>to</a:t>
            </a:r>
            <a:r>
              <a:rPr sz="2000" spc="20" dirty="0">
                <a:cs typeface="Arial"/>
              </a:rPr>
              <a:t> </a:t>
            </a:r>
            <a:r>
              <a:rPr sz="2000" dirty="0">
                <a:cs typeface="Arial"/>
              </a:rPr>
              <a:t>use</a:t>
            </a:r>
            <a:r>
              <a:rPr sz="2000" spc="20" dirty="0">
                <a:cs typeface="Arial"/>
              </a:rPr>
              <a:t> </a:t>
            </a:r>
            <a:r>
              <a:rPr sz="2000" dirty="0">
                <a:cs typeface="Arial"/>
              </a:rPr>
              <a:t>has</a:t>
            </a:r>
            <a:r>
              <a:rPr sz="2000" spc="20" dirty="0">
                <a:cs typeface="Arial"/>
              </a:rPr>
              <a:t> </a:t>
            </a:r>
            <a:r>
              <a:rPr sz="2000" spc="60" dirty="0">
                <a:cs typeface="Arial"/>
              </a:rPr>
              <a:t>bad</a:t>
            </a:r>
            <a:r>
              <a:rPr sz="2000" spc="15" dirty="0">
                <a:cs typeface="Arial"/>
              </a:rPr>
              <a:t> </a:t>
            </a:r>
            <a:r>
              <a:rPr sz="2000" dirty="0">
                <a:cs typeface="Arial"/>
              </a:rPr>
              <a:t>side</a:t>
            </a:r>
            <a:r>
              <a:rPr sz="2000" spc="20" dirty="0">
                <a:cs typeface="Arial"/>
              </a:rPr>
              <a:t> </a:t>
            </a:r>
            <a:r>
              <a:rPr sz="2000" spc="-10" dirty="0">
                <a:cs typeface="Arial"/>
              </a:rPr>
              <a:t>effects.</a:t>
            </a:r>
            <a:endParaRPr sz="2000" dirty="0">
              <a:cs typeface="Arial"/>
            </a:endParaRPr>
          </a:p>
          <a:p>
            <a:pPr marL="262890" indent="-250825">
              <a:lnSpc>
                <a:spcPct val="100000"/>
              </a:lnSpc>
              <a:spcBef>
                <a:spcPts val="1890"/>
              </a:spcBef>
              <a:buAutoNum type="arabicPeriod"/>
              <a:tabLst>
                <a:tab pos="263525" algn="l"/>
              </a:tabLst>
            </a:pPr>
            <a:r>
              <a:rPr sz="2000" dirty="0">
                <a:cs typeface="Arial"/>
              </a:rPr>
              <a:t>Significant</a:t>
            </a:r>
            <a:r>
              <a:rPr sz="2000" spc="20" dirty="0">
                <a:cs typeface="Arial"/>
              </a:rPr>
              <a:t> </a:t>
            </a:r>
            <a:r>
              <a:rPr sz="2000" spc="80" dirty="0">
                <a:cs typeface="Arial"/>
              </a:rPr>
              <a:t>work</a:t>
            </a:r>
            <a:r>
              <a:rPr sz="2000" spc="20" dirty="0">
                <a:cs typeface="Arial"/>
              </a:rPr>
              <a:t> </a:t>
            </a:r>
            <a:r>
              <a:rPr sz="2000" spc="45" dirty="0">
                <a:cs typeface="Arial"/>
              </a:rPr>
              <a:t>happens</a:t>
            </a:r>
            <a:r>
              <a:rPr sz="2000" spc="25" dirty="0">
                <a:cs typeface="Arial"/>
              </a:rPr>
              <a:t> </a:t>
            </a:r>
            <a:r>
              <a:rPr sz="2000" spc="70" dirty="0">
                <a:cs typeface="Arial"/>
              </a:rPr>
              <a:t>in</a:t>
            </a:r>
            <a:r>
              <a:rPr sz="2000" spc="15" dirty="0">
                <a:cs typeface="Arial"/>
              </a:rPr>
              <a:t> </a:t>
            </a:r>
            <a:r>
              <a:rPr sz="2000" spc="75" dirty="0">
                <a:cs typeface="Arial"/>
              </a:rPr>
              <a:t>the</a:t>
            </a:r>
            <a:r>
              <a:rPr sz="2000" spc="25" dirty="0">
                <a:cs typeface="Arial"/>
              </a:rPr>
              <a:t> </a:t>
            </a:r>
            <a:r>
              <a:rPr sz="2000" spc="50" dirty="0">
                <a:cs typeface="Arial"/>
              </a:rPr>
              <a:t>constructor,</a:t>
            </a:r>
            <a:r>
              <a:rPr sz="2000" spc="25" dirty="0">
                <a:cs typeface="Arial"/>
              </a:rPr>
              <a:t> </a:t>
            </a:r>
            <a:r>
              <a:rPr sz="2000" spc="60" dirty="0">
                <a:cs typeface="Arial"/>
              </a:rPr>
              <a:t>and</a:t>
            </a:r>
            <a:r>
              <a:rPr sz="2000" spc="15" dirty="0">
                <a:cs typeface="Arial"/>
              </a:rPr>
              <a:t> </a:t>
            </a:r>
            <a:r>
              <a:rPr sz="2000" dirty="0">
                <a:cs typeface="Arial"/>
              </a:rPr>
              <a:t>we</a:t>
            </a:r>
            <a:r>
              <a:rPr sz="2000" spc="25" dirty="0">
                <a:cs typeface="Arial"/>
              </a:rPr>
              <a:t> </a:t>
            </a:r>
            <a:r>
              <a:rPr sz="2000" dirty="0">
                <a:cs typeface="Arial"/>
              </a:rPr>
              <a:t>need</a:t>
            </a:r>
            <a:r>
              <a:rPr sz="2000" spc="20" dirty="0">
                <a:cs typeface="Arial"/>
              </a:rPr>
              <a:t> </a:t>
            </a:r>
            <a:r>
              <a:rPr sz="2000" spc="105" dirty="0">
                <a:cs typeface="Arial"/>
              </a:rPr>
              <a:t>to</a:t>
            </a:r>
            <a:r>
              <a:rPr sz="2000" spc="25" dirty="0">
                <a:cs typeface="Arial"/>
              </a:rPr>
              <a:t> </a:t>
            </a:r>
            <a:r>
              <a:rPr sz="2000" dirty="0">
                <a:cs typeface="Arial"/>
              </a:rPr>
              <a:t>sense</a:t>
            </a:r>
            <a:r>
              <a:rPr sz="2000" spc="20" dirty="0">
                <a:cs typeface="Arial"/>
              </a:rPr>
              <a:t> </a:t>
            </a:r>
            <a:r>
              <a:rPr sz="2000" spc="25" dirty="0">
                <a:cs typeface="Arial"/>
              </a:rPr>
              <a:t>it.</a:t>
            </a:r>
            <a:endParaRPr sz="2000" dirty="0">
              <a:cs typeface="Arial"/>
            </a:endParaRPr>
          </a:p>
        </p:txBody>
      </p:sp>
      <p:sp>
        <p:nvSpPr>
          <p:cNvPr id="5" name="TextBox 4">
            <a:extLst>
              <a:ext uri="{FF2B5EF4-FFF2-40B4-BE49-F238E27FC236}">
                <a16:creationId xmlns:a16="http://schemas.microsoft.com/office/drawing/2014/main" id="{0E9F22ED-81BC-4977-9695-B595A19F2263}"/>
              </a:ext>
            </a:extLst>
          </p:cNvPr>
          <p:cNvSpPr txBox="1"/>
          <p:nvPr/>
        </p:nvSpPr>
        <p:spPr>
          <a:xfrm>
            <a:off x="838200" y="133350"/>
            <a:ext cx="701040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Tenorite"/>
                <a:ea typeface="+mn-ea"/>
                <a:cs typeface="+mn-cs"/>
              </a:rPr>
              <a:t>I Can’t Get this Class into a Test Harness</a:t>
            </a:r>
            <a:endParaRPr kumimoji="0" lang="en-US" sz="14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7033" y="1428750"/>
            <a:ext cx="7988934" cy="1597025"/>
          </a:xfrm>
          <a:prstGeom prst="rect">
            <a:avLst/>
          </a:prstGeom>
        </p:spPr>
        <p:txBody>
          <a:bodyPr vert="horz" wrap="square" lIns="0" tIns="12700" rIns="0" bIns="0" rtlCol="0">
            <a:spAutoFit/>
          </a:bodyPr>
          <a:lstStyle/>
          <a:p>
            <a:pPr marL="379095" marR="5080" indent="-367030">
              <a:lnSpc>
                <a:spcPct val="114599"/>
              </a:lnSpc>
              <a:spcBef>
                <a:spcPts val="100"/>
              </a:spcBef>
              <a:buChar char="●"/>
              <a:tabLst>
                <a:tab pos="379095" algn="l"/>
                <a:tab pos="379730" algn="l"/>
              </a:tabLst>
            </a:pPr>
            <a:r>
              <a:rPr sz="1800" dirty="0">
                <a:cs typeface="Arial"/>
              </a:rPr>
              <a:t>The</a:t>
            </a:r>
            <a:r>
              <a:rPr sz="1800" spc="-15" dirty="0">
                <a:cs typeface="Arial"/>
              </a:rPr>
              <a:t> </a:t>
            </a:r>
            <a:r>
              <a:rPr sz="1800" dirty="0">
                <a:cs typeface="Arial"/>
              </a:rPr>
              <a:t>best</a:t>
            </a:r>
            <a:r>
              <a:rPr sz="1800" spc="-15" dirty="0">
                <a:cs typeface="Arial"/>
              </a:rPr>
              <a:t> </a:t>
            </a:r>
            <a:r>
              <a:rPr sz="1800" dirty="0">
                <a:cs typeface="Arial"/>
              </a:rPr>
              <a:t>way</a:t>
            </a:r>
            <a:r>
              <a:rPr sz="1800" spc="-20" dirty="0">
                <a:cs typeface="Arial"/>
              </a:rPr>
              <a:t> </a:t>
            </a:r>
            <a:r>
              <a:rPr sz="1800" spc="105" dirty="0">
                <a:cs typeface="Arial"/>
              </a:rPr>
              <a:t>to</a:t>
            </a:r>
            <a:r>
              <a:rPr sz="1800" spc="-15" dirty="0">
                <a:cs typeface="Arial"/>
              </a:rPr>
              <a:t> </a:t>
            </a:r>
            <a:r>
              <a:rPr sz="1800" dirty="0">
                <a:cs typeface="Arial"/>
              </a:rPr>
              <a:t>see</a:t>
            </a:r>
            <a:r>
              <a:rPr sz="1800" spc="-10" dirty="0">
                <a:cs typeface="Arial"/>
              </a:rPr>
              <a:t> </a:t>
            </a:r>
            <a:r>
              <a:rPr sz="1800" spc="75" dirty="0">
                <a:cs typeface="Arial"/>
              </a:rPr>
              <a:t>if</a:t>
            </a:r>
            <a:r>
              <a:rPr sz="1800" spc="-20" dirty="0">
                <a:cs typeface="Arial"/>
              </a:rPr>
              <a:t> </a:t>
            </a:r>
            <a:r>
              <a:rPr sz="1800" spc="55" dirty="0">
                <a:cs typeface="Arial"/>
              </a:rPr>
              <a:t>you</a:t>
            </a:r>
            <a:r>
              <a:rPr sz="1800" spc="-20" dirty="0">
                <a:cs typeface="Arial"/>
              </a:rPr>
              <a:t> </a:t>
            </a:r>
            <a:r>
              <a:rPr sz="1800" spc="55" dirty="0">
                <a:cs typeface="Arial"/>
              </a:rPr>
              <a:t>will</a:t>
            </a:r>
            <a:r>
              <a:rPr sz="1800" spc="-20" dirty="0">
                <a:cs typeface="Arial"/>
              </a:rPr>
              <a:t> </a:t>
            </a:r>
            <a:r>
              <a:rPr sz="1800" dirty="0">
                <a:cs typeface="Arial"/>
              </a:rPr>
              <a:t>have</a:t>
            </a:r>
            <a:r>
              <a:rPr sz="1800" spc="-15" dirty="0">
                <a:cs typeface="Arial"/>
              </a:rPr>
              <a:t> </a:t>
            </a:r>
            <a:r>
              <a:rPr sz="1800" spc="80" dirty="0">
                <a:cs typeface="Arial"/>
              </a:rPr>
              <a:t>trouble</a:t>
            </a:r>
            <a:r>
              <a:rPr sz="1800" spc="-10" dirty="0">
                <a:cs typeface="Arial"/>
              </a:rPr>
              <a:t> </a:t>
            </a:r>
            <a:r>
              <a:rPr sz="1800" spc="55" dirty="0">
                <a:cs typeface="Arial"/>
              </a:rPr>
              <a:t>instantiating</a:t>
            </a:r>
            <a:r>
              <a:rPr sz="1800" spc="-20" dirty="0">
                <a:cs typeface="Arial"/>
              </a:rPr>
              <a:t> </a:t>
            </a:r>
            <a:r>
              <a:rPr sz="1800" dirty="0">
                <a:cs typeface="Arial"/>
              </a:rPr>
              <a:t>a</a:t>
            </a:r>
            <a:r>
              <a:rPr sz="1800" spc="-15" dirty="0">
                <a:cs typeface="Arial"/>
              </a:rPr>
              <a:t> </a:t>
            </a:r>
            <a:r>
              <a:rPr sz="1800" spc="-10" dirty="0">
                <a:cs typeface="Arial"/>
              </a:rPr>
              <a:t>class</a:t>
            </a:r>
            <a:r>
              <a:rPr sz="1800" spc="-15" dirty="0">
                <a:cs typeface="Arial"/>
              </a:rPr>
              <a:t> </a:t>
            </a:r>
            <a:r>
              <a:rPr sz="1800" spc="70" dirty="0">
                <a:cs typeface="Arial"/>
              </a:rPr>
              <a:t>in</a:t>
            </a:r>
            <a:r>
              <a:rPr sz="1800" spc="-15" dirty="0">
                <a:cs typeface="Arial"/>
              </a:rPr>
              <a:t> </a:t>
            </a:r>
            <a:r>
              <a:rPr sz="1800" dirty="0">
                <a:cs typeface="Arial"/>
              </a:rPr>
              <a:t>a</a:t>
            </a:r>
            <a:r>
              <a:rPr sz="1800" spc="-15" dirty="0">
                <a:cs typeface="Arial"/>
              </a:rPr>
              <a:t> </a:t>
            </a:r>
            <a:r>
              <a:rPr sz="1800" spc="35" dirty="0">
                <a:cs typeface="Arial"/>
              </a:rPr>
              <a:t>test </a:t>
            </a:r>
            <a:r>
              <a:rPr sz="1800" dirty="0">
                <a:cs typeface="Arial"/>
              </a:rPr>
              <a:t>harness</a:t>
            </a:r>
            <a:r>
              <a:rPr sz="1800" spc="-10" dirty="0">
                <a:cs typeface="Arial"/>
              </a:rPr>
              <a:t> </a:t>
            </a:r>
            <a:r>
              <a:rPr sz="1800" dirty="0">
                <a:cs typeface="Arial"/>
              </a:rPr>
              <a:t>is</a:t>
            </a:r>
            <a:r>
              <a:rPr sz="1800" spc="-10" dirty="0">
                <a:cs typeface="Arial"/>
              </a:rPr>
              <a:t> </a:t>
            </a:r>
            <a:r>
              <a:rPr sz="1800" spc="105" dirty="0">
                <a:cs typeface="Arial"/>
              </a:rPr>
              <a:t>to</a:t>
            </a:r>
            <a:r>
              <a:rPr sz="1800" spc="-5" dirty="0">
                <a:cs typeface="Arial"/>
              </a:rPr>
              <a:t> </a:t>
            </a:r>
            <a:r>
              <a:rPr sz="1800" spc="55" dirty="0">
                <a:cs typeface="Arial"/>
              </a:rPr>
              <a:t>just</a:t>
            </a:r>
            <a:r>
              <a:rPr sz="1800" spc="-10" dirty="0">
                <a:cs typeface="Arial"/>
              </a:rPr>
              <a:t> </a:t>
            </a:r>
            <a:r>
              <a:rPr sz="1800" spc="85" dirty="0">
                <a:cs typeface="Arial"/>
              </a:rPr>
              <a:t>try</a:t>
            </a:r>
            <a:r>
              <a:rPr sz="1800" spc="-10" dirty="0">
                <a:cs typeface="Arial"/>
              </a:rPr>
              <a:t> </a:t>
            </a:r>
            <a:r>
              <a:rPr sz="1800" spc="105" dirty="0">
                <a:cs typeface="Arial"/>
              </a:rPr>
              <a:t>to</a:t>
            </a:r>
            <a:r>
              <a:rPr sz="1800" spc="-10" dirty="0">
                <a:cs typeface="Arial"/>
              </a:rPr>
              <a:t> </a:t>
            </a:r>
            <a:r>
              <a:rPr sz="1800" spc="85" dirty="0">
                <a:cs typeface="Arial"/>
              </a:rPr>
              <a:t>do</a:t>
            </a:r>
            <a:r>
              <a:rPr sz="1800" spc="-10" dirty="0">
                <a:cs typeface="Arial"/>
              </a:rPr>
              <a:t> </a:t>
            </a:r>
            <a:r>
              <a:rPr sz="1800" spc="50" dirty="0">
                <a:cs typeface="Arial"/>
              </a:rPr>
              <a:t>it.</a:t>
            </a:r>
            <a:r>
              <a:rPr sz="1800" spc="-5" dirty="0">
                <a:cs typeface="Arial"/>
              </a:rPr>
              <a:t> </a:t>
            </a:r>
            <a:r>
              <a:rPr sz="1800" spc="50" dirty="0">
                <a:cs typeface="Arial"/>
              </a:rPr>
              <a:t>Write</a:t>
            </a:r>
            <a:r>
              <a:rPr sz="1800" spc="-10" dirty="0">
                <a:cs typeface="Arial"/>
              </a:rPr>
              <a:t> </a:t>
            </a:r>
            <a:r>
              <a:rPr sz="1800" dirty="0">
                <a:cs typeface="Arial"/>
              </a:rPr>
              <a:t>a</a:t>
            </a:r>
            <a:r>
              <a:rPr sz="1800" spc="-5" dirty="0">
                <a:cs typeface="Arial"/>
              </a:rPr>
              <a:t> </a:t>
            </a:r>
            <a:r>
              <a:rPr sz="1800" spc="55" dirty="0">
                <a:cs typeface="Arial"/>
              </a:rPr>
              <a:t>test</a:t>
            </a:r>
            <a:r>
              <a:rPr sz="1800" spc="-10" dirty="0">
                <a:cs typeface="Arial"/>
              </a:rPr>
              <a:t> case </a:t>
            </a:r>
            <a:r>
              <a:rPr sz="1800" spc="60" dirty="0">
                <a:cs typeface="Arial"/>
              </a:rPr>
              <a:t>and</a:t>
            </a:r>
            <a:r>
              <a:rPr sz="1800" spc="-10" dirty="0">
                <a:cs typeface="Arial"/>
              </a:rPr>
              <a:t> </a:t>
            </a:r>
            <a:r>
              <a:rPr sz="1800" spc="90" dirty="0">
                <a:cs typeface="Arial"/>
              </a:rPr>
              <a:t>attempt</a:t>
            </a:r>
            <a:r>
              <a:rPr sz="1800" spc="-10" dirty="0">
                <a:cs typeface="Arial"/>
              </a:rPr>
              <a:t> </a:t>
            </a:r>
            <a:r>
              <a:rPr sz="1800" spc="105" dirty="0">
                <a:cs typeface="Arial"/>
              </a:rPr>
              <a:t>to</a:t>
            </a:r>
            <a:r>
              <a:rPr sz="1800" spc="-5" dirty="0">
                <a:cs typeface="Arial"/>
              </a:rPr>
              <a:t> </a:t>
            </a:r>
            <a:r>
              <a:rPr sz="1800" dirty="0">
                <a:cs typeface="Arial"/>
              </a:rPr>
              <a:t>create</a:t>
            </a:r>
            <a:r>
              <a:rPr sz="1800" spc="-10" dirty="0">
                <a:cs typeface="Arial"/>
              </a:rPr>
              <a:t> </a:t>
            </a:r>
            <a:r>
              <a:rPr sz="1800" spc="-25" dirty="0">
                <a:cs typeface="Arial"/>
              </a:rPr>
              <a:t>an </a:t>
            </a:r>
            <a:r>
              <a:rPr sz="1800" spc="50" dirty="0">
                <a:cs typeface="Arial"/>
              </a:rPr>
              <a:t>object</a:t>
            </a:r>
            <a:r>
              <a:rPr sz="1800" spc="-5" dirty="0">
                <a:cs typeface="Arial"/>
              </a:rPr>
              <a:t> </a:t>
            </a:r>
            <a:r>
              <a:rPr sz="1800" spc="70" dirty="0">
                <a:cs typeface="Arial"/>
              </a:rPr>
              <a:t>in</a:t>
            </a:r>
            <a:r>
              <a:rPr sz="1800" spc="-5" dirty="0">
                <a:cs typeface="Arial"/>
              </a:rPr>
              <a:t> </a:t>
            </a:r>
            <a:r>
              <a:rPr sz="1800" spc="50" dirty="0">
                <a:cs typeface="Arial"/>
              </a:rPr>
              <a:t>it.</a:t>
            </a:r>
            <a:r>
              <a:rPr sz="1800" spc="-5" dirty="0">
                <a:cs typeface="Arial"/>
              </a:rPr>
              <a:t> </a:t>
            </a:r>
            <a:r>
              <a:rPr sz="1800" dirty="0">
                <a:cs typeface="Arial"/>
              </a:rPr>
              <a:t>The </a:t>
            </a:r>
            <a:r>
              <a:rPr sz="1800" spc="60" dirty="0">
                <a:cs typeface="Arial"/>
              </a:rPr>
              <a:t>compiler</a:t>
            </a:r>
            <a:r>
              <a:rPr sz="1800" spc="-5" dirty="0">
                <a:cs typeface="Arial"/>
              </a:rPr>
              <a:t> </a:t>
            </a:r>
            <a:r>
              <a:rPr sz="1800" spc="55" dirty="0">
                <a:cs typeface="Arial"/>
              </a:rPr>
              <a:t>will</a:t>
            </a:r>
            <a:r>
              <a:rPr sz="1800" spc="-5" dirty="0">
                <a:cs typeface="Arial"/>
              </a:rPr>
              <a:t> </a:t>
            </a:r>
            <a:r>
              <a:rPr sz="1800" spc="55" dirty="0">
                <a:cs typeface="Arial"/>
              </a:rPr>
              <a:t>tell</a:t>
            </a:r>
            <a:r>
              <a:rPr sz="1800" spc="-10" dirty="0">
                <a:cs typeface="Arial"/>
              </a:rPr>
              <a:t> </a:t>
            </a:r>
            <a:r>
              <a:rPr sz="1800" spc="55" dirty="0">
                <a:cs typeface="Arial"/>
              </a:rPr>
              <a:t>you</a:t>
            </a:r>
            <a:r>
              <a:rPr sz="1800" spc="-5" dirty="0">
                <a:cs typeface="Arial"/>
              </a:rPr>
              <a:t> </a:t>
            </a:r>
            <a:r>
              <a:rPr sz="1800" spc="75" dirty="0">
                <a:cs typeface="Arial"/>
              </a:rPr>
              <a:t>what</a:t>
            </a:r>
            <a:r>
              <a:rPr sz="1800" dirty="0">
                <a:cs typeface="Arial"/>
              </a:rPr>
              <a:t> </a:t>
            </a:r>
            <a:r>
              <a:rPr sz="1800" spc="55" dirty="0">
                <a:cs typeface="Arial"/>
              </a:rPr>
              <a:t>you</a:t>
            </a:r>
            <a:r>
              <a:rPr sz="1800" spc="-10" dirty="0">
                <a:cs typeface="Arial"/>
              </a:rPr>
              <a:t> </a:t>
            </a:r>
            <a:r>
              <a:rPr sz="1800" dirty="0">
                <a:cs typeface="Arial"/>
              </a:rPr>
              <a:t>need</a:t>
            </a:r>
            <a:r>
              <a:rPr sz="1800" spc="-5" dirty="0">
                <a:cs typeface="Arial"/>
              </a:rPr>
              <a:t> </a:t>
            </a:r>
            <a:r>
              <a:rPr sz="1800" spc="105" dirty="0">
                <a:cs typeface="Arial"/>
              </a:rPr>
              <a:t>to</a:t>
            </a:r>
            <a:r>
              <a:rPr sz="1800" spc="-5" dirty="0">
                <a:cs typeface="Arial"/>
              </a:rPr>
              <a:t> </a:t>
            </a:r>
            <a:r>
              <a:rPr sz="1800" dirty="0">
                <a:cs typeface="Arial"/>
              </a:rPr>
              <a:t>make </a:t>
            </a:r>
            <a:r>
              <a:rPr sz="1800" spc="90" dirty="0">
                <a:cs typeface="Arial"/>
              </a:rPr>
              <a:t>it</a:t>
            </a:r>
            <a:r>
              <a:rPr sz="1800" spc="-5" dirty="0">
                <a:cs typeface="Arial"/>
              </a:rPr>
              <a:t> </a:t>
            </a:r>
            <a:r>
              <a:rPr sz="1800" spc="-10" dirty="0">
                <a:cs typeface="Arial"/>
              </a:rPr>
              <a:t>really </a:t>
            </a:r>
            <a:r>
              <a:rPr sz="1800" spc="50" dirty="0">
                <a:cs typeface="Arial"/>
              </a:rPr>
              <a:t>work.</a:t>
            </a:r>
            <a:endParaRPr sz="1800" dirty="0">
              <a:cs typeface="Arial"/>
            </a:endParaRPr>
          </a:p>
          <a:p>
            <a:pPr marL="379095" indent="-367030">
              <a:lnSpc>
                <a:spcPct val="100000"/>
              </a:lnSpc>
              <a:spcBef>
                <a:spcPts val="315"/>
              </a:spcBef>
              <a:buChar char="●"/>
              <a:tabLst>
                <a:tab pos="379095" algn="l"/>
                <a:tab pos="379730" algn="l"/>
              </a:tabLst>
            </a:pPr>
            <a:r>
              <a:rPr sz="1800" spc="70" dirty="0">
                <a:cs typeface="Arial"/>
              </a:rPr>
              <a:t>Common</a:t>
            </a:r>
            <a:r>
              <a:rPr sz="1800" spc="10" dirty="0">
                <a:cs typeface="Arial"/>
              </a:rPr>
              <a:t> </a:t>
            </a:r>
            <a:r>
              <a:rPr sz="1800" spc="65" dirty="0">
                <a:cs typeface="Arial"/>
              </a:rPr>
              <a:t>Irritating</a:t>
            </a:r>
            <a:r>
              <a:rPr sz="1800" spc="5" dirty="0">
                <a:cs typeface="Arial"/>
              </a:rPr>
              <a:t> </a:t>
            </a:r>
            <a:r>
              <a:rPr sz="1800" dirty="0">
                <a:cs typeface="Arial"/>
              </a:rPr>
              <a:t>Parameter</a:t>
            </a:r>
            <a:r>
              <a:rPr sz="1800" spc="20" dirty="0">
                <a:cs typeface="Arial"/>
              </a:rPr>
              <a:t> </a:t>
            </a:r>
            <a:r>
              <a:rPr sz="1800" dirty="0">
                <a:cs typeface="Arial"/>
              </a:rPr>
              <a:t>-</a:t>
            </a:r>
            <a:r>
              <a:rPr sz="1800" spc="10" dirty="0">
                <a:cs typeface="Arial"/>
              </a:rPr>
              <a:t> </a:t>
            </a:r>
            <a:r>
              <a:rPr sz="1800" dirty="0">
                <a:cs typeface="Arial"/>
              </a:rPr>
              <a:t>a</a:t>
            </a:r>
            <a:r>
              <a:rPr sz="1800" spc="15" dirty="0">
                <a:cs typeface="Arial"/>
              </a:rPr>
              <a:t> </a:t>
            </a:r>
            <a:r>
              <a:rPr sz="1800" spc="50" dirty="0">
                <a:cs typeface="Arial"/>
              </a:rPr>
              <a:t>connection</a:t>
            </a:r>
            <a:r>
              <a:rPr sz="1800" spc="10" dirty="0">
                <a:cs typeface="Arial"/>
              </a:rPr>
              <a:t> </a:t>
            </a:r>
            <a:r>
              <a:rPr sz="1800" spc="105" dirty="0">
                <a:cs typeface="Arial"/>
              </a:rPr>
              <a:t>to</a:t>
            </a:r>
            <a:r>
              <a:rPr sz="1800" spc="15" dirty="0">
                <a:cs typeface="Arial"/>
              </a:rPr>
              <a:t> </a:t>
            </a:r>
            <a:r>
              <a:rPr sz="1800" spc="50" dirty="0">
                <a:cs typeface="Arial"/>
              </a:rPr>
              <a:t>some</a:t>
            </a:r>
            <a:r>
              <a:rPr sz="1800" spc="15" dirty="0">
                <a:cs typeface="Arial"/>
              </a:rPr>
              <a:t> </a:t>
            </a:r>
            <a:r>
              <a:rPr sz="1800" spc="55" dirty="0">
                <a:cs typeface="Arial"/>
              </a:rPr>
              <a:t>outside</a:t>
            </a:r>
            <a:r>
              <a:rPr sz="1800" spc="15" dirty="0">
                <a:cs typeface="Arial"/>
              </a:rPr>
              <a:t> </a:t>
            </a:r>
            <a:r>
              <a:rPr sz="1800" spc="-10" dirty="0">
                <a:cs typeface="Arial"/>
              </a:rPr>
              <a:t>source</a:t>
            </a:r>
            <a:endParaRPr sz="1800" dirty="0">
              <a:cs typeface="Arial"/>
            </a:endParaRPr>
          </a:p>
        </p:txBody>
      </p:sp>
      <p:sp>
        <p:nvSpPr>
          <p:cNvPr id="5" name="TextBox 4">
            <a:extLst>
              <a:ext uri="{FF2B5EF4-FFF2-40B4-BE49-F238E27FC236}">
                <a16:creationId xmlns:a16="http://schemas.microsoft.com/office/drawing/2014/main" id="{A2F64729-BA97-4349-A1BD-78410C886AC4}"/>
              </a:ext>
            </a:extLst>
          </p:cNvPr>
          <p:cNvSpPr txBox="1"/>
          <p:nvPr/>
        </p:nvSpPr>
        <p:spPr>
          <a:xfrm>
            <a:off x="609600" y="209550"/>
            <a:ext cx="75438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The Case of the Irritating Parameter</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200" y="1285219"/>
            <a:ext cx="7989570" cy="2047227"/>
          </a:xfrm>
          <a:prstGeom prst="rect">
            <a:avLst/>
          </a:prstGeom>
        </p:spPr>
        <p:txBody>
          <a:bodyPr vert="horz" wrap="square" lIns="0" tIns="12700" rIns="0" bIns="0" rtlCol="0">
            <a:spAutoFit/>
          </a:bodyPr>
          <a:lstStyle/>
          <a:p>
            <a:pPr marL="379095" marR="167005" indent="-367030">
              <a:lnSpc>
                <a:spcPct val="114599"/>
              </a:lnSpc>
              <a:spcBef>
                <a:spcPts val="100"/>
              </a:spcBef>
              <a:buChar char="●"/>
              <a:tabLst>
                <a:tab pos="379095" algn="l"/>
                <a:tab pos="379730" algn="l"/>
              </a:tabLst>
            </a:pPr>
            <a:r>
              <a:rPr sz="2400" dirty="0">
                <a:cs typeface="Arial"/>
              </a:rPr>
              <a:t>Test</a:t>
            </a:r>
            <a:r>
              <a:rPr sz="2400" spc="45" dirty="0">
                <a:cs typeface="Arial"/>
              </a:rPr>
              <a:t> </a:t>
            </a:r>
            <a:r>
              <a:rPr sz="2400" dirty="0">
                <a:cs typeface="Arial"/>
              </a:rPr>
              <a:t>code</a:t>
            </a:r>
            <a:r>
              <a:rPr sz="2400" spc="45" dirty="0">
                <a:cs typeface="Arial"/>
              </a:rPr>
              <a:t> </a:t>
            </a:r>
            <a:r>
              <a:rPr sz="2400" dirty="0">
                <a:cs typeface="Arial"/>
              </a:rPr>
              <a:t>doesn’t</a:t>
            </a:r>
            <a:r>
              <a:rPr sz="2400" spc="45" dirty="0">
                <a:cs typeface="Arial"/>
              </a:rPr>
              <a:t> </a:t>
            </a:r>
            <a:r>
              <a:rPr sz="2400" dirty="0">
                <a:cs typeface="Arial"/>
              </a:rPr>
              <a:t>have</a:t>
            </a:r>
            <a:r>
              <a:rPr sz="2400" spc="50" dirty="0">
                <a:cs typeface="Arial"/>
              </a:rPr>
              <a:t> </a:t>
            </a:r>
            <a:r>
              <a:rPr sz="2400" spc="105" dirty="0">
                <a:cs typeface="Arial"/>
              </a:rPr>
              <a:t>to</a:t>
            </a:r>
            <a:r>
              <a:rPr sz="2400" spc="45" dirty="0">
                <a:cs typeface="Arial"/>
              </a:rPr>
              <a:t> </a:t>
            </a:r>
            <a:r>
              <a:rPr sz="2400" dirty="0">
                <a:cs typeface="Arial"/>
              </a:rPr>
              <a:t>live</a:t>
            </a:r>
            <a:r>
              <a:rPr sz="2400" spc="45" dirty="0">
                <a:cs typeface="Arial"/>
              </a:rPr>
              <a:t> </a:t>
            </a:r>
            <a:r>
              <a:rPr sz="2400" spc="95" dirty="0">
                <a:cs typeface="Arial"/>
              </a:rPr>
              <a:t>up</a:t>
            </a:r>
            <a:r>
              <a:rPr sz="2400" spc="40" dirty="0">
                <a:cs typeface="Arial"/>
              </a:rPr>
              <a:t> </a:t>
            </a:r>
            <a:r>
              <a:rPr sz="2400" spc="105" dirty="0">
                <a:cs typeface="Arial"/>
              </a:rPr>
              <a:t>to</a:t>
            </a:r>
            <a:r>
              <a:rPr sz="2400" spc="50" dirty="0">
                <a:cs typeface="Arial"/>
              </a:rPr>
              <a:t> </a:t>
            </a:r>
            <a:r>
              <a:rPr sz="2400" spc="75" dirty="0">
                <a:cs typeface="Arial"/>
              </a:rPr>
              <a:t>the</a:t>
            </a:r>
            <a:r>
              <a:rPr sz="2400" spc="45" dirty="0">
                <a:cs typeface="Arial"/>
              </a:rPr>
              <a:t> </a:t>
            </a:r>
            <a:r>
              <a:rPr sz="2400" dirty="0">
                <a:cs typeface="Arial"/>
              </a:rPr>
              <a:t>same</a:t>
            </a:r>
            <a:r>
              <a:rPr sz="2400" spc="45" dirty="0">
                <a:cs typeface="Arial"/>
              </a:rPr>
              <a:t> </a:t>
            </a:r>
            <a:r>
              <a:rPr sz="2400" dirty="0">
                <a:cs typeface="Arial"/>
              </a:rPr>
              <a:t>standards</a:t>
            </a:r>
            <a:r>
              <a:rPr sz="2400" spc="45" dirty="0">
                <a:cs typeface="Arial"/>
              </a:rPr>
              <a:t> </a:t>
            </a:r>
            <a:r>
              <a:rPr sz="2400" dirty="0">
                <a:cs typeface="Arial"/>
              </a:rPr>
              <a:t>as</a:t>
            </a:r>
            <a:r>
              <a:rPr sz="2400" spc="50" dirty="0">
                <a:cs typeface="Arial"/>
              </a:rPr>
              <a:t> </a:t>
            </a:r>
            <a:r>
              <a:rPr sz="2400" spc="65" dirty="0">
                <a:cs typeface="Arial"/>
              </a:rPr>
              <a:t>production </a:t>
            </a:r>
            <a:r>
              <a:rPr sz="2400" spc="-10" dirty="0">
                <a:cs typeface="Arial"/>
              </a:rPr>
              <a:t>code.</a:t>
            </a:r>
            <a:endParaRPr sz="2400" dirty="0">
              <a:cs typeface="Arial"/>
            </a:endParaRPr>
          </a:p>
          <a:p>
            <a:pPr marL="379095" indent="-367030">
              <a:lnSpc>
                <a:spcPct val="100000"/>
              </a:lnSpc>
              <a:spcBef>
                <a:spcPts val="315"/>
              </a:spcBef>
              <a:buChar char="●"/>
              <a:tabLst>
                <a:tab pos="379095" algn="l"/>
                <a:tab pos="379730" algn="l"/>
              </a:tabLst>
            </a:pPr>
            <a:r>
              <a:rPr sz="2400" dirty="0">
                <a:cs typeface="Arial"/>
              </a:rPr>
              <a:t>Make</a:t>
            </a:r>
            <a:r>
              <a:rPr sz="2400" spc="70" dirty="0">
                <a:cs typeface="Arial"/>
              </a:rPr>
              <a:t> </a:t>
            </a:r>
            <a:r>
              <a:rPr sz="2400" dirty="0">
                <a:cs typeface="Arial"/>
              </a:rPr>
              <a:t>variables</a:t>
            </a:r>
            <a:r>
              <a:rPr sz="2400" spc="70" dirty="0">
                <a:cs typeface="Arial"/>
              </a:rPr>
              <a:t> </a:t>
            </a:r>
            <a:r>
              <a:rPr sz="2400" spc="55" dirty="0">
                <a:cs typeface="Arial"/>
              </a:rPr>
              <a:t>public</a:t>
            </a:r>
            <a:r>
              <a:rPr sz="2400" spc="70" dirty="0">
                <a:cs typeface="Arial"/>
              </a:rPr>
              <a:t> </a:t>
            </a:r>
            <a:r>
              <a:rPr sz="2400" spc="75" dirty="0">
                <a:cs typeface="Arial"/>
              </a:rPr>
              <a:t>if</a:t>
            </a:r>
            <a:r>
              <a:rPr sz="2400" spc="65" dirty="0">
                <a:cs typeface="Arial"/>
              </a:rPr>
              <a:t> </a:t>
            </a:r>
            <a:r>
              <a:rPr sz="2400" spc="-10" dirty="0">
                <a:cs typeface="Arial"/>
              </a:rPr>
              <a:t>needed</a:t>
            </a:r>
            <a:endParaRPr sz="2400" dirty="0">
              <a:cs typeface="Arial"/>
            </a:endParaRPr>
          </a:p>
          <a:p>
            <a:pPr marL="379095" indent="-367030">
              <a:lnSpc>
                <a:spcPct val="100000"/>
              </a:lnSpc>
              <a:spcBef>
                <a:spcPts val="315"/>
              </a:spcBef>
              <a:buChar char="●"/>
              <a:tabLst>
                <a:tab pos="379095" algn="l"/>
                <a:tab pos="379730" algn="l"/>
              </a:tabLst>
            </a:pPr>
            <a:r>
              <a:rPr sz="2400" dirty="0">
                <a:cs typeface="Arial"/>
              </a:rPr>
              <a:t>Test</a:t>
            </a:r>
            <a:r>
              <a:rPr sz="2400" spc="-10" dirty="0">
                <a:cs typeface="Arial"/>
              </a:rPr>
              <a:t> </a:t>
            </a:r>
            <a:r>
              <a:rPr sz="2400" dirty="0">
                <a:cs typeface="Arial"/>
              </a:rPr>
              <a:t>code</a:t>
            </a:r>
            <a:r>
              <a:rPr sz="2400" spc="-10" dirty="0">
                <a:cs typeface="Arial"/>
              </a:rPr>
              <a:t> </a:t>
            </a:r>
            <a:r>
              <a:rPr sz="2400" spc="55" dirty="0">
                <a:cs typeface="Arial"/>
              </a:rPr>
              <a:t>should</a:t>
            </a:r>
            <a:r>
              <a:rPr sz="2400" spc="-15" dirty="0">
                <a:cs typeface="Arial"/>
              </a:rPr>
              <a:t> </a:t>
            </a:r>
            <a:r>
              <a:rPr sz="2400" dirty="0">
                <a:cs typeface="Arial"/>
              </a:rPr>
              <a:t>be</a:t>
            </a:r>
            <a:r>
              <a:rPr sz="2400" spc="-10" dirty="0">
                <a:cs typeface="Arial"/>
              </a:rPr>
              <a:t> </a:t>
            </a:r>
            <a:r>
              <a:rPr sz="2400" dirty="0">
                <a:cs typeface="Arial"/>
              </a:rPr>
              <a:t>clean.</a:t>
            </a:r>
            <a:r>
              <a:rPr sz="2400" spc="-5" dirty="0">
                <a:cs typeface="Arial"/>
              </a:rPr>
              <a:t> </a:t>
            </a:r>
            <a:r>
              <a:rPr sz="2400" spc="65" dirty="0">
                <a:cs typeface="Arial"/>
              </a:rPr>
              <a:t>It</a:t>
            </a:r>
            <a:r>
              <a:rPr sz="2400" spc="-10" dirty="0">
                <a:cs typeface="Arial"/>
              </a:rPr>
              <a:t> </a:t>
            </a:r>
            <a:r>
              <a:rPr sz="2400" spc="55" dirty="0">
                <a:cs typeface="Arial"/>
              </a:rPr>
              <a:t>should</a:t>
            </a:r>
            <a:r>
              <a:rPr sz="2400" spc="-15" dirty="0">
                <a:cs typeface="Arial"/>
              </a:rPr>
              <a:t> </a:t>
            </a:r>
            <a:r>
              <a:rPr sz="2400" dirty="0">
                <a:cs typeface="Arial"/>
              </a:rPr>
              <a:t>be</a:t>
            </a:r>
            <a:r>
              <a:rPr sz="2400" spc="-10" dirty="0">
                <a:cs typeface="Arial"/>
              </a:rPr>
              <a:t> </a:t>
            </a:r>
            <a:r>
              <a:rPr sz="2400" dirty="0">
                <a:cs typeface="Arial"/>
              </a:rPr>
              <a:t>easy</a:t>
            </a:r>
            <a:r>
              <a:rPr sz="2400" spc="-10" dirty="0">
                <a:cs typeface="Arial"/>
              </a:rPr>
              <a:t> </a:t>
            </a:r>
            <a:r>
              <a:rPr sz="2400" spc="105" dirty="0">
                <a:cs typeface="Arial"/>
              </a:rPr>
              <a:t>to</a:t>
            </a:r>
            <a:r>
              <a:rPr sz="2400" spc="-10" dirty="0">
                <a:cs typeface="Arial"/>
              </a:rPr>
              <a:t> </a:t>
            </a:r>
            <a:r>
              <a:rPr sz="2400" spc="65" dirty="0">
                <a:cs typeface="Arial"/>
              </a:rPr>
              <a:t>understand</a:t>
            </a:r>
            <a:r>
              <a:rPr sz="2400" spc="-15" dirty="0">
                <a:cs typeface="Arial"/>
              </a:rPr>
              <a:t> </a:t>
            </a:r>
            <a:r>
              <a:rPr sz="2400" spc="60" dirty="0">
                <a:cs typeface="Arial"/>
              </a:rPr>
              <a:t>and</a:t>
            </a:r>
            <a:r>
              <a:rPr sz="2400" spc="-15" dirty="0">
                <a:cs typeface="Arial"/>
              </a:rPr>
              <a:t> </a:t>
            </a:r>
            <a:r>
              <a:rPr sz="2400" spc="-10" dirty="0">
                <a:cs typeface="Arial"/>
              </a:rPr>
              <a:t>change.</a:t>
            </a:r>
            <a:endParaRPr sz="2400" dirty="0">
              <a:cs typeface="Arial"/>
            </a:endParaRPr>
          </a:p>
        </p:txBody>
      </p:sp>
      <p:sp>
        <p:nvSpPr>
          <p:cNvPr id="5" name="TextBox 4">
            <a:extLst>
              <a:ext uri="{FF2B5EF4-FFF2-40B4-BE49-F238E27FC236}">
                <a16:creationId xmlns:a16="http://schemas.microsoft.com/office/drawing/2014/main" id="{9EF242A6-1BD4-414F-B2C7-5964AA2DCCF6}"/>
              </a:ext>
            </a:extLst>
          </p:cNvPr>
          <p:cNvSpPr txBox="1"/>
          <p:nvPr/>
        </p:nvSpPr>
        <p:spPr>
          <a:xfrm>
            <a:off x="838200" y="65505"/>
            <a:ext cx="66294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Test Code vs Production Code</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4800" y="985162"/>
            <a:ext cx="8202295" cy="3173176"/>
          </a:xfrm>
          <a:prstGeom prst="rect">
            <a:avLst/>
          </a:prstGeom>
        </p:spPr>
        <p:txBody>
          <a:bodyPr vert="horz" wrap="square" lIns="0" tIns="12700" rIns="0" bIns="0" rtlCol="0">
            <a:spAutoFit/>
          </a:bodyPr>
          <a:lstStyle/>
          <a:p>
            <a:pPr marL="379095" marR="433070" indent="-367030">
              <a:lnSpc>
                <a:spcPct val="114599"/>
              </a:lnSpc>
              <a:spcBef>
                <a:spcPts val="100"/>
              </a:spcBef>
              <a:buChar char="●"/>
              <a:tabLst>
                <a:tab pos="379095" algn="l"/>
                <a:tab pos="379730" algn="l"/>
              </a:tabLst>
            </a:pPr>
            <a:r>
              <a:rPr sz="2000" dirty="0">
                <a:cs typeface="Arial"/>
              </a:rPr>
              <a:t>When</a:t>
            </a:r>
            <a:r>
              <a:rPr sz="2000" spc="5" dirty="0">
                <a:cs typeface="Arial"/>
              </a:rPr>
              <a:t> </a:t>
            </a:r>
            <a:r>
              <a:rPr sz="2000" spc="55" dirty="0">
                <a:cs typeface="Arial"/>
              </a:rPr>
              <a:t>you</a:t>
            </a:r>
            <a:r>
              <a:rPr sz="2000" spc="10" dirty="0">
                <a:cs typeface="Arial"/>
              </a:rPr>
              <a:t> </a:t>
            </a:r>
            <a:r>
              <a:rPr sz="2000" dirty="0">
                <a:cs typeface="Arial"/>
              </a:rPr>
              <a:t>are</a:t>
            </a:r>
            <a:r>
              <a:rPr sz="2000" spc="15" dirty="0">
                <a:cs typeface="Arial"/>
              </a:rPr>
              <a:t> </a:t>
            </a:r>
            <a:r>
              <a:rPr sz="2000" spc="75" dirty="0">
                <a:cs typeface="Arial"/>
              </a:rPr>
              <a:t>writing</a:t>
            </a:r>
            <a:r>
              <a:rPr sz="2000" spc="10" dirty="0">
                <a:cs typeface="Arial"/>
              </a:rPr>
              <a:t> </a:t>
            </a:r>
            <a:r>
              <a:rPr sz="2000" dirty="0">
                <a:cs typeface="Arial"/>
              </a:rPr>
              <a:t>tests</a:t>
            </a:r>
            <a:r>
              <a:rPr sz="2000" spc="15" dirty="0">
                <a:cs typeface="Arial"/>
              </a:rPr>
              <a:t> </a:t>
            </a:r>
            <a:r>
              <a:rPr sz="2000" spc="60" dirty="0">
                <a:cs typeface="Arial"/>
              </a:rPr>
              <a:t>and</a:t>
            </a:r>
            <a:r>
              <a:rPr sz="2000" spc="10" dirty="0">
                <a:cs typeface="Arial"/>
              </a:rPr>
              <a:t> </a:t>
            </a:r>
            <a:r>
              <a:rPr sz="2000" dirty="0">
                <a:cs typeface="Arial"/>
              </a:rPr>
              <a:t>an</a:t>
            </a:r>
            <a:r>
              <a:rPr sz="2000" spc="10" dirty="0">
                <a:cs typeface="Arial"/>
              </a:rPr>
              <a:t> </a:t>
            </a:r>
            <a:r>
              <a:rPr sz="2000" spc="50" dirty="0">
                <a:cs typeface="Arial"/>
              </a:rPr>
              <a:t>object</a:t>
            </a:r>
            <a:r>
              <a:rPr sz="2000" spc="15" dirty="0">
                <a:cs typeface="Arial"/>
              </a:rPr>
              <a:t> </a:t>
            </a:r>
            <a:r>
              <a:rPr sz="2000" spc="55" dirty="0">
                <a:cs typeface="Arial"/>
              </a:rPr>
              <a:t>requires</a:t>
            </a:r>
            <a:r>
              <a:rPr sz="2000" spc="15" dirty="0">
                <a:cs typeface="Arial"/>
              </a:rPr>
              <a:t> </a:t>
            </a:r>
            <a:r>
              <a:rPr sz="2000" dirty="0">
                <a:cs typeface="Arial"/>
              </a:rPr>
              <a:t>a</a:t>
            </a:r>
            <a:r>
              <a:rPr sz="2000" spc="15" dirty="0">
                <a:cs typeface="Arial"/>
              </a:rPr>
              <a:t> </a:t>
            </a:r>
            <a:r>
              <a:rPr sz="2000" spc="70" dirty="0">
                <a:cs typeface="Arial"/>
              </a:rPr>
              <a:t>parameter</a:t>
            </a:r>
            <a:r>
              <a:rPr sz="2000" spc="15" dirty="0">
                <a:cs typeface="Arial"/>
              </a:rPr>
              <a:t> </a:t>
            </a:r>
            <a:r>
              <a:rPr sz="2000" spc="90" dirty="0">
                <a:cs typeface="Arial"/>
              </a:rPr>
              <a:t>that</a:t>
            </a:r>
            <a:r>
              <a:rPr sz="2000" spc="10" dirty="0">
                <a:cs typeface="Arial"/>
              </a:rPr>
              <a:t> </a:t>
            </a:r>
            <a:r>
              <a:rPr sz="2000" spc="-25" dirty="0">
                <a:cs typeface="Arial"/>
              </a:rPr>
              <a:t>is </a:t>
            </a:r>
            <a:r>
              <a:rPr sz="2000" spc="75" dirty="0">
                <a:cs typeface="Arial"/>
              </a:rPr>
              <a:t>hard</a:t>
            </a:r>
            <a:r>
              <a:rPr sz="2000" spc="90" dirty="0">
                <a:cs typeface="Arial"/>
              </a:rPr>
              <a:t> </a:t>
            </a:r>
            <a:r>
              <a:rPr sz="2000" spc="105" dirty="0">
                <a:cs typeface="Arial"/>
              </a:rPr>
              <a:t>to </a:t>
            </a:r>
            <a:r>
              <a:rPr sz="2000" dirty="0">
                <a:cs typeface="Arial"/>
              </a:rPr>
              <a:t>construct,</a:t>
            </a:r>
            <a:r>
              <a:rPr sz="2000" spc="100" dirty="0">
                <a:cs typeface="Arial"/>
              </a:rPr>
              <a:t> </a:t>
            </a:r>
            <a:r>
              <a:rPr sz="2000" dirty="0">
                <a:cs typeface="Arial"/>
              </a:rPr>
              <a:t>consider</a:t>
            </a:r>
            <a:r>
              <a:rPr sz="2000" spc="100" dirty="0">
                <a:cs typeface="Arial"/>
              </a:rPr>
              <a:t> </a:t>
            </a:r>
            <a:r>
              <a:rPr sz="2000" spc="55" dirty="0">
                <a:cs typeface="Arial"/>
              </a:rPr>
              <a:t>just</a:t>
            </a:r>
            <a:r>
              <a:rPr sz="2000" spc="100" dirty="0">
                <a:cs typeface="Arial"/>
              </a:rPr>
              <a:t> </a:t>
            </a:r>
            <a:r>
              <a:rPr sz="2000" dirty="0">
                <a:cs typeface="Arial"/>
              </a:rPr>
              <a:t>passing</a:t>
            </a:r>
            <a:r>
              <a:rPr sz="2000" spc="95" dirty="0">
                <a:cs typeface="Arial"/>
              </a:rPr>
              <a:t> </a:t>
            </a:r>
            <a:r>
              <a:rPr sz="2000" spc="70" dirty="0">
                <a:cs typeface="Arial"/>
              </a:rPr>
              <a:t>null</a:t>
            </a:r>
            <a:r>
              <a:rPr sz="2000" spc="95" dirty="0">
                <a:cs typeface="Arial"/>
              </a:rPr>
              <a:t> </a:t>
            </a:r>
            <a:r>
              <a:rPr sz="2000" spc="-10" dirty="0">
                <a:cs typeface="Arial"/>
              </a:rPr>
              <a:t>instead.</a:t>
            </a:r>
            <a:endParaRPr sz="2000" dirty="0">
              <a:cs typeface="Arial"/>
            </a:endParaRPr>
          </a:p>
          <a:p>
            <a:pPr marL="379095" marR="5080" indent="-367030">
              <a:lnSpc>
                <a:spcPct val="114599"/>
              </a:lnSpc>
              <a:buChar char="●"/>
              <a:tabLst>
                <a:tab pos="379095" algn="l"/>
                <a:tab pos="379730" algn="l"/>
              </a:tabLst>
            </a:pPr>
            <a:r>
              <a:rPr sz="2000" spc="50" dirty="0">
                <a:cs typeface="Arial"/>
              </a:rPr>
              <a:t>If</a:t>
            </a:r>
            <a:r>
              <a:rPr sz="2000" spc="20" dirty="0">
                <a:cs typeface="Arial"/>
              </a:rPr>
              <a:t> </a:t>
            </a:r>
            <a:r>
              <a:rPr sz="2000" spc="75" dirty="0">
                <a:cs typeface="Arial"/>
              </a:rPr>
              <a:t>the</a:t>
            </a:r>
            <a:r>
              <a:rPr sz="2000" spc="30" dirty="0">
                <a:cs typeface="Arial"/>
              </a:rPr>
              <a:t> </a:t>
            </a:r>
            <a:r>
              <a:rPr sz="2000" spc="70" dirty="0">
                <a:cs typeface="Arial"/>
              </a:rPr>
              <a:t>parameter</a:t>
            </a:r>
            <a:r>
              <a:rPr sz="2000" spc="35" dirty="0">
                <a:cs typeface="Arial"/>
              </a:rPr>
              <a:t> </a:t>
            </a:r>
            <a:r>
              <a:rPr sz="2000" dirty="0">
                <a:cs typeface="Arial"/>
              </a:rPr>
              <a:t>is</a:t>
            </a:r>
            <a:r>
              <a:rPr sz="2000" spc="30" dirty="0">
                <a:cs typeface="Arial"/>
              </a:rPr>
              <a:t> </a:t>
            </a:r>
            <a:r>
              <a:rPr sz="2000" dirty="0">
                <a:cs typeface="Arial"/>
              </a:rPr>
              <a:t>used</a:t>
            </a:r>
            <a:r>
              <a:rPr sz="2000" spc="20" dirty="0">
                <a:cs typeface="Arial"/>
              </a:rPr>
              <a:t> </a:t>
            </a:r>
            <a:r>
              <a:rPr sz="2000" spc="70" dirty="0">
                <a:cs typeface="Arial"/>
              </a:rPr>
              <a:t>in</a:t>
            </a:r>
            <a:r>
              <a:rPr sz="2000" spc="25" dirty="0">
                <a:cs typeface="Arial"/>
              </a:rPr>
              <a:t> </a:t>
            </a:r>
            <a:r>
              <a:rPr sz="2000" spc="75" dirty="0">
                <a:cs typeface="Arial"/>
              </a:rPr>
              <a:t>the</a:t>
            </a:r>
            <a:r>
              <a:rPr sz="2000" spc="30" dirty="0">
                <a:cs typeface="Arial"/>
              </a:rPr>
              <a:t> </a:t>
            </a:r>
            <a:r>
              <a:rPr sz="2000" dirty="0">
                <a:cs typeface="Arial"/>
              </a:rPr>
              <a:t>course</a:t>
            </a:r>
            <a:r>
              <a:rPr sz="2000" spc="35" dirty="0">
                <a:cs typeface="Arial"/>
              </a:rPr>
              <a:t> </a:t>
            </a:r>
            <a:r>
              <a:rPr sz="2000" spc="90" dirty="0">
                <a:cs typeface="Arial"/>
              </a:rPr>
              <a:t>of</a:t>
            </a:r>
            <a:r>
              <a:rPr sz="2000" spc="20" dirty="0">
                <a:cs typeface="Arial"/>
              </a:rPr>
              <a:t> </a:t>
            </a:r>
            <a:r>
              <a:rPr sz="2000" spc="75" dirty="0">
                <a:cs typeface="Arial"/>
              </a:rPr>
              <a:t>your</a:t>
            </a:r>
            <a:r>
              <a:rPr sz="2000" spc="30" dirty="0">
                <a:cs typeface="Arial"/>
              </a:rPr>
              <a:t> </a:t>
            </a:r>
            <a:r>
              <a:rPr sz="2000" spc="55" dirty="0">
                <a:cs typeface="Arial"/>
              </a:rPr>
              <a:t>test</a:t>
            </a:r>
            <a:r>
              <a:rPr sz="2000" spc="35" dirty="0">
                <a:cs typeface="Arial"/>
              </a:rPr>
              <a:t> </a:t>
            </a:r>
            <a:r>
              <a:rPr sz="2000" dirty="0">
                <a:cs typeface="Arial"/>
              </a:rPr>
              <a:t>execution,</a:t>
            </a:r>
            <a:r>
              <a:rPr sz="2000" spc="30" dirty="0">
                <a:cs typeface="Arial"/>
              </a:rPr>
              <a:t> </a:t>
            </a:r>
            <a:r>
              <a:rPr sz="2000" spc="75" dirty="0">
                <a:cs typeface="Arial"/>
              </a:rPr>
              <a:t>the</a:t>
            </a:r>
            <a:r>
              <a:rPr sz="2000" spc="30" dirty="0">
                <a:cs typeface="Arial"/>
              </a:rPr>
              <a:t> </a:t>
            </a:r>
            <a:r>
              <a:rPr sz="2000" dirty="0">
                <a:cs typeface="Arial"/>
              </a:rPr>
              <a:t>code</a:t>
            </a:r>
            <a:r>
              <a:rPr sz="2000" spc="30" dirty="0">
                <a:cs typeface="Arial"/>
              </a:rPr>
              <a:t> </a:t>
            </a:r>
            <a:r>
              <a:rPr sz="2000" spc="35" dirty="0">
                <a:cs typeface="Arial"/>
              </a:rPr>
              <a:t>will </a:t>
            </a:r>
            <a:r>
              <a:rPr sz="2000" spc="100" dirty="0">
                <a:cs typeface="Arial"/>
              </a:rPr>
              <a:t>throw</a:t>
            </a:r>
            <a:r>
              <a:rPr sz="2000" spc="40" dirty="0">
                <a:cs typeface="Arial"/>
              </a:rPr>
              <a:t> </a:t>
            </a:r>
            <a:r>
              <a:rPr sz="2000" dirty="0">
                <a:cs typeface="Arial"/>
              </a:rPr>
              <a:t>an</a:t>
            </a:r>
            <a:r>
              <a:rPr sz="2000" spc="45" dirty="0">
                <a:cs typeface="Arial"/>
              </a:rPr>
              <a:t> exception </a:t>
            </a:r>
            <a:r>
              <a:rPr sz="2000" spc="60" dirty="0">
                <a:cs typeface="Arial"/>
              </a:rPr>
              <a:t>and</a:t>
            </a:r>
            <a:r>
              <a:rPr sz="2000" spc="40" dirty="0">
                <a:cs typeface="Arial"/>
              </a:rPr>
              <a:t> </a:t>
            </a:r>
            <a:r>
              <a:rPr sz="2000" spc="75" dirty="0">
                <a:cs typeface="Arial"/>
              </a:rPr>
              <a:t>the</a:t>
            </a:r>
            <a:r>
              <a:rPr sz="2000" spc="50" dirty="0">
                <a:cs typeface="Arial"/>
              </a:rPr>
              <a:t> </a:t>
            </a:r>
            <a:r>
              <a:rPr sz="2000" spc="55" dirty="0">
                <a:cs typeface="Arial"/>
              </a:rPr>
              <a:t>test</a:t>
            </a:r>
            <a:r>
              <a:rPr sz="2000" spc="50" dirty="0">
                <a:cs typeface="Arial"/>
              </a:rPr>
              <a:t> </a:t>
            </a:r>
            <a:r>
              <a:rPr sz="2000" dirty="0">
                <a:cs typeface="Arial"/>
              </a:rPr>
              <a:t>harness</a:t>
            </a:r>
            <a:r>
              <a:rPr sz="2000" spc="50" dirty="0">
                <a:cs typeface="Arial"/>
              </a:rPr>
              <a:t> </a:t>
            </a:r>
            <a:r>
              <a:rPr sz="2000" spc="55" dirty="0">
                <a:cs typeface="Arial"/>
              </a:rPr>
              <a:t>will</a:t>
            </a:r>
            <a:r>
              <a:rPr sz="2000" spc="45" dirty="0">
                <a:cs typeface="Arial"/>
              </a:rPr>
              <a:t> </a:t>
            </a:r>
            <a:r>
              <a:rPr sz="2000" dirty="0">
                <a:cs typeface="Arial"/>
              </a:rPr>
              <a:t>catch</a:t>
            </a:r>
            <a:r>
              <a:rPr sz="2000" spc="45" dirty="0">
                <a:cs typeface="Arial"/>
              </a:rPr>
              <a:t> </a:t>
            </a:r>
            <a:r>
              <a:rPr sz="2000" spc="75" dirty="0">
                <a:cs typeface="Arial"/>
              </a:rPr>
              <a:t>the</a:t>
            </a:r>
            <a:r>
              <a:rPr sz="2000" spc="50" dirty="0">
                <a:cs typeface="Arial"/>
              </a:rPr>
              <a:t> </a:t>
            </a:r>
            <a:r>
              <a:rPr sz="2000" dirty="0">
                <a:cs typeface="Arial"/>
              </a:rPr>
              <a:t>exception.</a:t>
            </a:r>
          </a:p>
          <a:p>
            <a:pPr marL="379095" marR="314325" indent="-367030">
              <a:lnSpc>
                <a:spcPct val="114599"/>
              </a:lnSpc>
              <a:buChar char="●"/>
              <a:tabLst>
                <a:tab pos="379095" algn="l"/>
                <a:tab pos="379730" algn="l"/>
              </a:tabLst>
            </a:pPr>
            <a:r>
              <a:rPr sz="2000" spc="50" dirty="0">
                <a:cs typeface="Arial"/>
              </a:rPr>
              <a:t>If</a:t>
            </a:r>
            <a:r>
              <a:rPr sz="2000" spc="25" dirty="0">
                <a:cs typeface="Arial"/>
              </a:rPr>
              <a:t> </a:t>
            </a:r>
            <a:r>
              <a:rPr sz="2000" spc="55" dirty="0">
                <a:cs typeface="Arial"/>
              </a:rPr>
              <a:t>you</a:t>
            </a:r>
            <a:r>
              <a:rPr sz="2000" spc="30" dirty="0">
                <a:cs typeface="Arial"/>
              </a:rPr>
              <a:t> </a:t>
            </a:r>
            <a:r>
              <a:rPr sz="2000" dirty="0">
                <a:cs typeface="Arial"/>
              </a:rPr>
              <a:t>need</a:t>
            </a:r>
            <a:r>
              <a:rPr sz="2000" spc="30" dirty="0">
                <a:cs typeface="Arial"/>
              </a:rPr>
              <a:t> </a:t>
            </a:r>
            <a:r>
              <a:rPr sz="2000" spc="50" dirty="0">
                <a:cs typeface="Arial"/>
              </a:rPr>
              <a:t>behavior</a:t>
            </a:r>
            <a:r>
              <a:rPr sz="2000" spc="35" dirty="0">
                <a:cs typeface="Arial"/>
              </a:rPr>
              <a:t> </a:t>
            </a:r>
            <a:r>
              <a:rPr sz="2000" spc="90" dirty="0">
                <a:cs typeface="Arial"/>
              </a:rPr>
              <a:t>that</a:t>
            </a:r>
            <a:r>
              <a:rPr sz="2000" spc="35" dirty="0">
                <a:cs typeface="Arial"/>
              </a:rPr>
              <a:t> </a:t>
            </a:r>
            <a:r>
              <a:rPr sz="2000" dirty="0">
                <a:cs typeface="Arial"/>
              </a:rPr>
              <a:t>really</a:t>
            </a:r>
            <a:r>
              <a:rPr sz="2000" spc="30" dirty="0">
                <a:cs typeface="Arial"/>
              </a:rPr>
              <a:t> </a:t>
            </a:r>
            <a:r>
              <a:rPr sz="2000" spc="55" dirty="0">
                <a:cs typeface="Arial"/>
              </a:rPr>
              <a:t>requires</a:t>
            </a:r>
            <a:r>
              <a:rPr sz="2000" spc="30" dirty="0">
                <a:cs typeface="Arial"/>
              </a:rPr>
              <a:t> </a:t>
            </a:r>
            <a:r>
              <a:rPr sz="2000" dirty="0">
                <a:cs typeface="Arial"/>
              </a:rPr>
              <a:t>an</a:t>
            </a:r>
            <a:r>
              <a:rPr sz="2000" spc="30" dirty="0">
                <a:cs typeface="Arial"/>
              </a:rPr>
              <a:t> </a:t>
            </a:r>
            <a:r>
              <a:rPr sz="2000" dirty="0">
                <a:cs typeface="Arial"/>
              </a:rPr>
              <a:t>object,</a:t>
            </a:r>
            <a:r>
              <a:rPr sz="2000" spc="35" dirty="0">
                <a:cs typeface="Arial"/>
              </a:rPr>
              <a:t> </a:t>
            </a:r>
            <a:r>
              <a:rPr sz="2000" spc="55" dirty="0">
                <a:cs typeface="Arial"/>
              </a:rPr>
              <a:t>you</a:t>
            </a:r>
            <a:r>
              <a:rPr sz="2000" spc="30" dirty="0">
                <a:cs typeface="Arial"/>
              </a:rPr>
              <a:t> </a:t>
            </a:r>
            <a:r>
              <a:rPr sz="2000" dirty="0">
                <a:cs typeface="Arial"/>
              </a:rPr>
              <a:t>can</a:t>
            </a:r>
            <a:r>
              <a:rPr sz="2000" spc="30" dirty="0">
                <a:cs typeface="Arial"/>
              </a:rPr>
              <a:t> </a:t>
            </a:r>
            <a:r>
              <a:rPr sz="2000" spc="55" dirty="0">
                <a:cs typeface="Arial"/>
              </a:rPr>
              <a:t>construct</a:t>
            </a:r>
            <a:r>
              <a:rPr sz="2000" spc="35" dirty="0">
                <a:cs typeface="Arial"/>
              </a:rPr>
              <a:t> </a:t>
            </a:r>
            <a:r>
              <a:rPr sz="2000" spc="65" dirty="0">
                <a:cs typeface="Arial"/>
              </a:rPr>
              <a:t>it </a:t>
            </a:r>
            <a:r>
              <a:rPr sz="2000" spc="60" dirty="0">
                <a:cs typeface="Arial"/>
              </a:rPr>
              <a:t>and</a:t>
            </a:r>
            <a:r>
              <a:rPr sz="2000" spc="-50" dirty="0">
                <a:cs typeface="Arial"/>
              </a:rPr>
              <a:t> </a:t>
            </a:r>
            <a:r>
              <a:rPr sz="2000" dirty="0">
                <a:cs typeface="Arial"/>
              </a:rPr>
              <a:t>pass</a:t>
            </a:r>
            <a:r>
              <a:rPr sz="2000" spc="-40" dirty="0">
                <a:cs typeface="Arial"/>
              </a:rPr>
              <a:t> </a:t>
            </a:r>
            <a:r>
              <a:rPr sz="2000" spc="90" dirty="0">
                <a:cs typeface="Arial"/>
              </a:rPr>
              <a:t>it</a:t>
            </a:r>
            <a:r>
              <a:rPr sz="2000" spc="-40" dirty="0">
                <a:cs typeface="Arial"/>
              </a:rPr>
              <a:t> </a:t>
            </a:r>
            <a:r>
              <a:rPr sz="2000" dirty="0">
                <a:cs typeface="Arial"/>
              </a:rPr>
              <a:t>as</a:t>
            </a:r>
            <a:r>
              <a:rPr sz="2000" spc="-40" dirty="0">
                <a:cs typeface="Arial"/>
              </a:rPr>
              <a:t> </a:t>
            </a:r>
            <a:r>
              <a:rPr sz="2000" dirty="0">
                <a:cs typeface="Arial"/>
              </a:rPr>
              <a:t>a</a:t>
            </a:r>
            <a:r>
              <a:rPr sz="2000" spc="-40" dirty="0">
                <a:cs typeface="Arial"/>
              </a:rPr>
              <a:t> </a:t>
            </a:r>
            <a:r>
              <a:rPr sz="2000" spc="70" dirty="0">
                <a:cs typeface="Arial"/>
              </a:rPr>
              <a:t>parameter</a:t>
            </a:r>
            <a:r>
              <a:rPr sz="2000" spc="-40" dirty="0">
                <a:cs typeface="Arial"/>
              </a:rPr>
              <a:t> </a:t>
            </a:r>
            <a:r>
              <a:rPr sz="2000" spc="65" dirty="0">
                <a:cs typeface="Arial"/>
              </a:rPr>
              <a:t>at</a:t>
            </a:r>
            <a:r>
              <a:rPr sz="2000" spc="-40" dirty="0">
                <a:cs typeface="Arial"/>
              </a:rPr>
              <a:t> </a:t>
            </a:r>
            <a:r>
              <a:rPr sz="2000" spc="90" dirty="0">
                <a:cs typeface="Arial"/>
              </a:rPr>
              <a:t>that</a:t>
            </a:r>
            <a:r>
              <a:rPr sz="2000" spc="-40" dirty="0">
                <a:cs typeface="Arial"/>
              </a:rPr>
              <a:t> </a:t>
            </a:r>
            <a:r>
              <a:rPr sz="2000" spc="60" dirty="0">
                <a:cs typeface="Arial"/>
              </a:rPr>
              <a:t>point.</a:t>
            </a:r>
            <a:endParaRPr sz="2000" dirty="0">
              <a:cs typeface="Arial"/>
            </a:endParaRPr>
          </a:p>
          <a:p>
            <a:pPr marL="379095" marR="121920" indent="-367030">
              <a:lnSpc>
                <a:spcPct val="114599"/>
              </a:lnSpc>
              <a:buChar char="●"/>
              <a:tabLst>
                <a:tab pos="379095" algn="l"/>
                <a:tab pos="379730" algn="l"/>
              </a:tabLst>
            </a:pPr>
            <a:r>
              <a:rPr sz="2000" spc="65" dirty="0">
                <a:cs typeface="Arial"/>
              </a:rPr>
              <a:t>It</a:t>
            </a:r>
            <a:r>
              <a:rPr sz="2000" dirty="0">
                <a:cs typeface="Arial"/>
              </a:rPr>
              <a:t> </a:t>
            </a:r>
            <a:r>
              <a:rPr sz="2000" spc="55" dirty="0">
                <a:cs typeface="Arial"/>
              </a:rPr>
              <a:t>works</a:t>
            </a:r>
            <a:r>
              <a:rPr sz="2000" spc="5" dirty="0">
                <a:cs typeface="Arial"/>
              </a:rPr>
              <a:t> </a:t>
            </a:r>
            <a:r>
              <a:rPr sz="2000" dirty="0">
                <a:cs typeface="Arial"/>
              </a:rPr>
              <a:t>well</a:t>
            </a:r>
            <a:r>
              <a:rPr sz="2000" spc="-5" dirty="0">
                <a:cs typeface="Arial"/>
              </a:rPr>
              <a:t> </a:t>
            </a:r>
            <a:r>
              <a:rPr sz="2000" spc="70" dirty="0">
                <a:cs typeface="Arial"/>
              </a:rPr>
              <a:t>in</a:t>
            </a:r>
            <a:r>
              <a:rPr sz="2000" dirty="0">
                <a:cs typeface="Arial"/>
              </a:rPr>
              <a:t> </a:t>
            </a:r>
            <a:r>
              <a:rPr sz="2000" spc="-120" dirty="0">
                <a:cs typeface="Arial"/>
              </a:rPr>
              <a:t>Java</a:t>
            </a:r>
            <a:r>
              <a:rPr sz="2000" dirty="0">
                <a:cs typeface="Arial"/>
              </a:rPr>
              <a:t> </a:t>
            </a:r>
            <a:r>
              <a:rPr sz="2000" spc="60" dirty="0">
                <a:cs typeface="Arial"/>
              </a:rPr>
              <a:t>and</a:t>
            </a:r>
            <a:r>
              <a:rPr sz="2000" dirty="0">
                <a:cs typeface="Arial"/>
              </a:rPr>
              <a:t> C#</a:t>
            </a:r>
            <a:r>
              <a:rPr sz="2000" spc="-5" dirty="0">
                <a:cs typeface="Arial"/>
              </a:rPr>
              <a:t> </a:t>
            </a:r>
            <a:r>
              <a:rPr sz="2000" spc="60" dirty="0">
                <a:cs typeface="Arial"/>
              </a:rPr>
              <a:t>and</a:t>
            </a:r>
            <a:r>
              <a:rPr sz="2000" dirty="0">
                <a:cs typeface="Arial"/>
              </a:rPr>
              <a:t> </a:t>
            </a:r>
            <a:r>
              <a:rPr sz="2000" spc="70" dirty="0">
                <a:cs typeface="Arial"/>
              </a:rPr>
              <a:t>in</a:t>
            </a:r>
            <a:r>
              <a:rPr sz="2000" spc="-5" dirty="0">
                <a:cs typeface="Arial"/>
              </a:rPr>
              <a:t> </a:t>
            </a:r>
            <a:r>
              <a:rPr sz="2000" spc="55" dirty="0">
                <a:cs typeface="Arial"/>
              </a:rPr>
              <a:t>just</a:t>
            </a:r>
            <a:r>
              <a:rPr sz="2000" spc="5" dirty="0">
                <a:cs typeface="Arial"/>
              </a:rPr>
              <a:t> </a:t>
            </a:r>
            <a:r>
              <a:rPr sz="2000" spc="80" dirty="0">
                <a:cs typeface="Arial"/>
              </a:rPr>
              <a:t>about</a:t>
            </a:r>
            <a:r>
              <a:rPr sz="2000" dirty="0">
                <a:cs typeface="Arial"/>
              </a:rPr>
              <a:t> every language</a:t>
            </a:r>
            <a:r>
              <a:rPr sz="2000" spc="5" dirty="0">
                <a:cs typeface="Arial"/>
              </a:rPr>
              <a:t> </a:t>
            </a:r>
            <a:r>
              <a:rPr sz="2000" spc="90" dirty="0">
                <a:cs typeface="Arial"/>
              </a:rPr>
              <a:t>that</a:t>
            </a:r>
            <a:r>
              <a:rPr sz="2000" dirty="0">
                <a:cs typeface="Arial"/>
              </a:rPr>
              <a:t> </a:t>
            </a:r>
            <a:r>
              <a:rPr sz="2000" spc="65" dirty="0">
                <a:cs typeface="Arial"/>
              </a:rPr>
              <a:t>throws </a:t>
            </a:r>
            <a:r>
              <a:rPr sz="2000" dirty="0">
                <a:cs typeface="Arial"/>
              </a:rPr>
              <a:t>an</a:t>
            </a:r>
            <a:r>
              <a:rPr sz="2000" spc="55" dirty="0">
                <a:cs typeface="Arial"/>
              </a:rPr>
              <a:t> </a:t>
            </a:r>
            <a:r>
              <a:rPr sz="2000" spc="45" dirty="0">
                <a:cs typeface="Arial"/>
              </a:rPr>
              <a:t>exception</a:t>
            </a:r>
            <a:r>
              <a:rPr sz="2000" spc="55" dirty="0">
                <a:cs typeface="Arial"/>
              </a:rPr>
              <a:t> </a:t>
            </a:r>
            <a:r>
              <a:rPr sz="2000" spc="65" dirty="0">
                <a:cs typeface="Arial"/>
              </a:rPr>
              <a:t>when</a:t>
            </a:r>
            <a:r>
              <a:rPr sz="2000" spc="55" dirty="0">
                <a:cs typeface="Arial"/>
              </a:rPr>
              <a:t> </a:t>
            </a:r>
            <a:r>
              <a:rPr sz="2000" spc="70" dirty="0">
                <a:cs typeface="Arial"/>
              </a:rPr>
              <a:t>null</a:t>
            </a:r>
            <a:r>
              <a:rPr sz="2000" spc="55" dirty="0">
                <a:cs typeface="Arial"/>
              </a:rPr>
              <a:t> </a:t>
            </a:r>
            <a:r>
              <a:rPr sz="2000" dirty="0">
                <a:cs typeface="Arial"/>
              </a:rPr>
              <a:t>references</a:t>
            </a:r>
            <a:r>
              <a:rPr sz="2000" spc="60" dirty="0">
                <a:cs typeface="Arial"/>
              </a:rPr>
              <a:t> </a:t>
            </a:r>
            <a:r>
              <a:rPr sz="2000" dirty="0">
                <a:cs typeface="Arial"/>
              </a:rPr>
              <a:t>are</a:t>
            </a:r>
            <a:r>
              <a:rPr sz="2000" spc="60" dirty="0">
                <a:cs typeface="Arial"/>
              </a:rPr>
              <a:t> </a:t>
            </a:r>
            <a:r>
              <a:rPr sz="2000" dirty="0">
                <a:cs typeface="Arial"/>
              </a:rPr>
              <a:t>used</a:t>
            </a:r>
            <a:r>
              <a:rPr sz="2000" spc="55" dirty="0">
                <a:cs typeface="Arial"/>
              </a:rPr>
              <a:t> </a:t>
            </a:r>
            <a:r>
              <a:rPr sz="2000" spc="65" dirty="0">
                <a:cs typeface="Arial"/>
              </a:rPr>
              <a:t>at runtime.</a:t>
            </a:r>
            <a:endParaRPr sz="2000" dirty="0">
              <a:cs typeface="Arial"/>
            </a:endParaRPr>
          </a:p>
        </p:txBody>
      </p:sp>
      <p:sp>
        <p:nvSpPr>
          <p:cNvPr id="5" name="TextBox 4">
            <a:extLst>
              <a:ext uri="{FF2B5EF4-FFF2-40B4-BE49-F238E27FC236}">
                <a16:creationId xmlns:a16="http://schemas.microsoft.com/office/drawing/2014/main" id="{B75619DE-6658-485E-9309-AF6664AB963F}"/>
              </a:ext>
            </a:extLst>
          </p:cNvPr>
          <p:cNvSpPr txBox="1"/>
          <p:nvPr/>
        </p:nvSpPr>
        <p:spPr>
          <a:xfrm>
            <a:off x="838200" y="1333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Pass Null</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5249" y="1290200"/>
            <a:ext cx="7874634" cy="2851549"/>
          </a:xfrm>
          <a:prstGeom prst="rect">
            <a:avLst/>
          </a:prstGeom>
        </p:spPr>
        <p:txBody>
          <a:bodyPr vert="horz" wrap="square" lIns="0" tIns="52704" rIns="0" bIns="0" rtlCol="0">
            <a:spAutoFit/>
          </a:bodyPr>
          <a:lstStyle/>
          <a:p>
            <a:pPr marL="379095" indent="-367030">
              <a:lnSpc>
                <a:spcPct val="100000"/>
              </a:lnSpc>
              <a:spcBef>
                <a:spcPts val="414"/>
              </a:spcBef>
              <a:buChar char="●"/>
              <a:tabLst>
                <a:tab pos="379095" algn="l"/>
                <a:tab pos="379730" algn="l"/>
              </a:tabLst>
            </a:pPr>
            <a:r>
              <a:rPr sz="2400" dirty="0">
                <a:cs typeface="Arial"/>
              </a:rPr>
              <a:t>The </a:t>
            </a:r>
            <a:r>
              <a:rPr sz="2400" i="1" dirty="0">
                <a:cs typeface="Arial"/>
              </a:rPr>
              <a:t>Null</a:t>
            </a:r>
            <a:r>
              <a:rPr sz="2400" i="1" spc="-5" dirty="0">
                <a:cs typeface="Arial"/>
              </a:rPr>
              <a:t> </a:t>
            </a:r>
            <a:r>
              <a:rPr sz="2400" i="1" spc="-20" dirty="0">
                <a:cs typeface="Arial"/>
              </a:rPr>
              <a:t>Object</a:t>
            </a:r>
            <a:r>
              <a:rPr sz="2400" i="1" dirty="0">
                <a:cs typeface="Arial"/>
              </a:rPr>
              <a:t> Pattern</a:t>
            </a:r>
            <a:r>
              <a:rPr sz="2400" i="1" spc="20" dirty="0">
                <a:cs typeface="Arial"/>
              </a:rPr>
              <a:t> </a:t>
            </a:r>
            <a:r>
              <a:rPr sz="2400" dirty="0">
                <a:cs typeface="Arial"/>
              </a:rPr>
              <a:t>is a way</a:t>
            </a:r>
            <a:r>
              <a:rPr sz="2400" spc="-5" dirty="0">
                <a:cs typeface="Arial"/>
              </a:rPr>
              <a:t> </a:t>
            </a:r>
            <a:r>
              <a:rPr sz="2400" spc="90" dirty="0">
                <a:cs typeface="Arial"/>
              </a:rPr>
              <a:t>of</a:t>
            </a:r>
            <a:r>
              <a:rPr sz="2400" dirty="0">
                <a:cs typeface="Arial"/>
              </a:rPr>
              <a:t> avoiding</a:t>
            </a:r>
            <a:r>
              <a:rPr sz="2400" spc="-5" dirty="0">
                <a:cs typeface="Arial"/>
              </a:rPr>
              <a:t> </a:t>
            </a:r>
            <a:r>
              <a:rPr sz="2400" spc="75" dirty="0">
                <a:cs typeface="Arial"/>
              </a:rPr>
              <a:t>the</a:t>
            </a:r>
            <a:r>
              <a:rPr sz="2400" dirty="0">
                <a:cs typeface="Arial"/>
              </a:rPr>
              <a:t> use </a:t>
            </a:r>
            <a:r>
              <a:rPr sz="2400" spc="90" dirty="0">
                <a:cs typeface="Arial"/>
              </a:rPr>
              <a:t>of</a:t>
            </a:r>
            <a:r>
              <a:rPr sz="2400" spc="-5" dirty="0">
                <a:cs typeface="Arial"/>
              </a:rPr>
              <a:t> </a:t>
            </a:r>
            <a:r>
              <a:rPr sz="2400" spc="70" dirty="0">
                <a:cs typeface="Arial"/>
              </a:rPr>
              <a:t>null</a:t>
            </a:r>
            <a:r>
              <a:rPr sz="2400" dirty="0">
                <a:cs typeface="Arial"/>
              </a:rPr>
              <a:t> </a:t>
            </a:r>
            <a:r>
              <a:rPr sz="2400" spc="70" dirty="0">
                <a:cs typeface="Arial"/>
              </a:rPr>
              <a:t>in</a:t>
            </a:r>
            <a:r>
              <a:rPr sz="2400" spc="-5" dirty="0">
                <a:cs typeface="Arial"/>
              </a:rPr>
              <a:t> </a:t>
            </a:r>
            <a:r>
              <a:rPr sz="2400" spc="40" dirty="0">
                <a:cs typeface="Arial"/>
              </a:rPr>
              <a:t>programs.</a:t>
            </a:r>
            <a:endParaRPr sz="2400" dirty="0">
              <a:cs typeface="Arial"/>
            </a:endParaRPr>
          </a:p>
          <a:p>
            <a:pPr marL="379095" indent="-367030">
              <a:lnSpc>
                <a:spcPct val="100000"/>
              </a:lnSpc>
              <a:spcBef>
                <a:spcPts val="315"/>
              </a:spcBef>
              <a:buChar char="●"/>
              <a:tabLst>
                <a:tab pos="379095" algn="l"/>
                <a:tab pos="379730" algn="l"/>
              </a:tabLst>
            </a:pPr>
            <a:r>
              <a:rPr sz="2400" dirty="0">
                <a:cs typeface="Arial"/>
              </a:rPr>
              <a:t>What</a:t>
            </a:r>
            <a:r>
              <a:rPr sz="2400" spc="20" dirty="0">
                <a:cs typeface="Arial"/>
              </a:rPr>
              <a:t> </a:t>
            </a:r>
            <a:r>
              <a:rPr sz="2400" spc="75" dirty="0">
                <a:cs typeface="Arial"/>
              </a:rPr>
              <a:t>if</a:t>
            </a:r>
            <a:r>
              <a:rPr sz="2400" spc="15" dirty="0">
                <a:cs typeface="Arial"/>
              </a:rPr>
              <a:t> </a:t>
            </a:r>
            <a:r>
              <a:rPr sz="2400" dirty="0">
                <a:cs typeface="Arial"/>
              </a:rPr>
              <a:t>an</a:t>
            </a:r>
            <a:r>
              <a:rPr sz="2400" spc="15" dirty="0">
                <a:cs typeface="Arial"/>
              </a:rPr>
              <a:t> </a:t>
            </a:r>
            <a:r>
              <a:rPr sz="2400" spc="45" dirty="0">
                <a:cs typeface="Arial"/>
              </a:rPr>
              <a:t>employee</a:t>
            </a:r>
            <a:r>
              <a:rPr sz="2400" spc="20" dirty="0">
                <a:cs typeface="Arial"/>
              </a:rPr>
              <a:t> </a:t>
            </a:r>
            <a:r>
              <a:rPr sz="2400" dirty="0">
                <a:cs typeface="Arial"/>
              </a:rPr>
              <a:t>has</a:t>
            </a:r>
            <a:r>
              <a:rPr sz="2400" spc="20" dirty="0">
                <a:cs typeface="Arial"/>
              </a:rPr>
              <a:t> </a:t>
            </a:r>
            <a:r>
              <a:rPr sz="2400" spc="85" dirty="0">
                <a:cs typeface="Arial"/>
              </a:rPr>
              <a:t>no</a:t>
            </a:r>
            <a:r>
              <a:rPr sz="2400" spc="20" dirty="0">
                <a:cs typeface="Arial"/>
              </a:rPr>
              <a:t> </a:t>
            </a:r>
            <a:r>
              <a:rPr sz="2400" spc="-25" dirty="0">
                <a:cs typeface="Arial"/>
              </a:rPr>
              <a:t>ID?</a:t>
            </a:r>
            <a:endParaRPr sz="2400" dirty="0">
              <a:cs typeface="Arial"/>
            </a:endParaRPr>
          </a:p>
          <a:p>
            <a:pPr marL="379095" indent="-367030">
              <a:lnSpc>
                <a:spcPct val="100000"/>
              </a:lnSpc>
              <a:spcBef>
                <a:spcPts val="315"/>
              </a:spcBef>
              <a:buChar char="●"/>
              <a:tabLst>
                <a:tab pos="379095" algn="l"/>
                <a:tab pos="379730" algn="l"/>
              </a:tabLst>
            </a:pPr>
            <a:r>
              <a:rPr sz="2400" dirty="0">
                <a:cs typeface="Arial"/>
              </a:rPr>
              <a:t>Able</a:t>
            </a:r>
            <a:r>
              <a:rPr sz="2400" spc="90" dirty="0">
                <a:cs typeface="Arial"/>
              </a:rPr>
              <a:t> </a:t>
            </a:r>
            <a:r>
              <a:rPr sz="2400" spc="105" dirty="0">
                <a:cs typeface="Arial"/>
              </a:rPr>
              <a:t>to</a:t>
            </a:r>
            <a:r>
              <a:rPr sz="2400" spc="95" dirty="0">
                <a:cs typeface="Arial"/>
              </a:rPr>
              <a:t> </a:t>
            </a:r>
            <a:r>
              <a:rPr sz="2400" dirty="0">
                <a:cs typeface="Arial"/>
              </a:rPr>
              <a:t>shield</a:t>
            </a:r>
            <a:r>
              <a:rPr sz="2400" spc="85" dirty="0">
                <a:cs typeface="Arial"/>
              </a:rPr>
              <a:t> </a:t>
            </a:r>
            <a:r>
              <a:rPr sz="2400" dirty="0">
                <a:cs typeface="Arial"/>
              </a:rPr>
              <a:t>clients</a:t>
            </a:r>
            <a:r>
              <a:rPr sz="2400" spc="95" dirty="0">
                <a:cs typeface="Arial"/>
              </a:rPr>
              <a:t> </a:t>
            </a:r>
            <a:r>
              <a:rPr sz="2400" spc="114" dirty="0">
                <a:cs typeface="Arial"/>
              </a:rPr>
              <a:t>from</a:t>
            </a:r>
            <a:r>
              <a:rPr sz="2400" spc="90" dirty="0">
                <a:cs typeface="Arial"/>
              </a:rPr>
              <a:t> </a:t>
            </a:r>
            <a:r>
              <a:rPr sz="2400" dirty="0">
                <a:cs typeface="Arial"/>
              </a:rPr>
              <a:t>explicit</a:t>
            </a:r>
            <a:r>
              <a:rPr sz="2400" spc="95" dirty="0">
                <a:cs typeface="Arial"/>
              </a:rPr>
              <a:t> </a:t>
            </a:r>
            <a:r>
              <a:rPr sz="2400" spc="90" dirty="0">
                <a:cs typeface="Arial"/>
              </a:rPr>
              <a:t>error</a:t>
            </a:r>
            <a:r>
              <a:rPr sz="2400" spc="95" dirty="0">
                <a:cs typeface="Arial"/>
              </a:rPr>
              <a:t> </a:t>
            </a:r>
            <a:r>
              <a:rPr sz="2400" spc="-10" dirty="0">
                <a:cs typeface="Arial"/>
              </a:rPr>
              <a:t>checking</a:t>
            </a:r>
            <a:endParaRPr sz="2400" dirty="0">
              <a:cs typeface="Arial"/>
            </a:endParaRPr>
          </a:p>
          <a:p>
            <a:pPr marL="379095" marR="252729" indent="-367030">
              <a:lnSpc>
                <a:spcPct val="114599"/>
              </a:lnSpc>
              <a:buChar char="●"/>
              <a:tabLst>
                <a:tab pos="379095" algn="l"/>
                <a:tab pos="379730" algn="l"/>
              </a:tabLst>
            </a:pPr>
            <a:r>
              <a:rPr sz="2400" spc="55" dirty="0">
                <a:cs typeface="Arial"/>
              </a:rPr>
              <a:t>Null</a:t>
            </a:r>
            <a:r>
              <a:rPr sz="2400" spc="65" dirty="0">
                <a:cs typeface="Arial"/>
              </a:rPr>
              <a:t> </a:t>
            </a:r>
            <a:r>
              <a:rPr sz="2400" dirty="0">
                <a:cs typeface="Arial"/>
              </a:rPr>
              <a:t>objects</a:t>
            </a:r>
            <a:r>
              <a:rPr sz="2400" spc="75" dirty="0">
                <a:cs typeface="Arial"/>
              </a:rPr>
              <a:t> </a:t>
            </a:r>
            <a:r>
              <a:rPr sz="2400" dirty="0">
                <a:cs typeface="Arial"/>
              </a:rPr>
              <a:t>are</a:t>
            </a:r>
            <a:r>
              <a:rPr sz="2400" spc="75" dirty="0">
                <a:cs typeface="Arial"/>
              </a:rPr>
              <a:t> </a:t>
            </a:r>
            <a:r>
              <a:rPr sz="2400" spc="50" dirty="0">
                <a:cs typeface="Arial"/>
              </a:rPr>
              <a:t>useful</a:t>
            </a:r>
            <a:r>
              <a:rPr sz="2400" spc="70" dirty="0">
                <a:cs typeface="Arial"/>
              </a:rPr>
              <a:t> </a:t>
            </a:r>
            <a:r>
              <a:rPr sz="2400" dirty="0">
                <a:cs typeface="Arial"/>
              </a:rPr>
              <a:t>specifically</a:t>
            </a:r>
            <a:r>
              <a:rPr sz="2400" spc="70" dirty="0">
                <a:cs typeface="Arial"/>
              </a:rPr>
              <a:t> </a:t>
            </a:r>
            <a:r>
              <a:rPr sz="2400" spc="65" dirty="0">
                <a:cs typeface="Arial"/>
              </a:rPr>
              <a:t>when</a:t>
            </a:r>
            <a:r>
              <a:rPr sz="2400" spc="70" dirty="0">
                <a:cs typeface="Arial"/>
              </a:rPr>
              <a:t> </a:t>
            </a:r>
            <a:r>
              <a:rPr sz="2400" dirty="0">
                <a:cs typeface="Arial"/>
              </a:rPr>
              <a:t>a</a:t>
            </a:r>
            <a:r>
              <a:rPr sz="2400" spc="75" dirty="0">
                <a:cs typeface="Arial"/>
              </a:rPr>
              <a:t> </a:t>
            </a:r>
            <a:r>
              <a:rPr sz="2400" dirty="0">
                <a:cs typeface="Arial"/>
              </a:rPr>
              <a:t>client</a:t>
            </a:r>
            <a:r>
              <a:rPr sz="2400" spc="75" dirty="0">
                <a:cs typeface="Arial"/>
              </a:rPr>
              <a:t> </a:t>
            </a:r>
            <a:r>
              <a:rPr sz="2400" dirty="0">
                <a:cs typeface="Arial"/>
              </a:rPr>
              <a:t>doesn’t</a:t>
            </a:r>
            <a:r>
              <a:rPr sz="2400" spc="75" dirty="0">
                <a:cs typeface="Arial"/>
              </a:rPr>
              <a:t> </a:t>
            </a:r>
            <a:r>
              <a:rPr sz="2400" dirty="0">
                <a:cs typeface="Arial"/>
              </a:rPr>
              <a:t>have</a:t>
            </a:r>
            <a:r>
              <a:rPr sz="2400" spc="75" dirty="0">
                <a:cs typeface="Arial"/>
              </a:rPr>
              <a:t> </a:t>
            </a:r>
            <a:r>
              <a:rPr sz="2400" spc="105" dirty="0">
                <a:cs typeface="Arial"/>
              </a:rPr>
              <a:t>to</a:t>
            </a:r>
            <a:r>
              <a:rPr sz="2400" spc="75" dirty="0">
                <a:cs typeface="Arial"/>
              </a:rPr>
              <a:t> </a:t>
            </a:r>
            <a:r>
              <a:rPr sz="2400" spc="-20" dirty="0">
                <a:cs typeface="Arial"/>
              </a:rPr>
              <a:t>care </a:t>
            </a:r>
            <a:r>
              <a:rPr sz="2400" spc="75" dirty="0">
                <a:cs typeface="Arial"/>
              </a:rPr>
              <a:t>whether</a:t>
            </a:r>
            <a:r>
              <a:rPr sz="2400" spc="-5" dirty="0">
                <a:cs typeface="Arial"/>
              </a:rPr>
              <a:t> </a:t>
            </a:r>
            <a:r>
              <a:rPr sz="2400" dirty="0">
                <a:cs typeface="Arial"/>
              </a:rPr>
              <a:t>an</a:t>
            </a:r>
            <a:r>
              <a:rPr sz="2400" spc="-5" dirty="0">
                <a:cs typeface="Arial"/>
              </a:rPr>
              <a:t> </a:t>
            </a:r>
            <a:r>
              <a:rPr sz="2400" spc="70" dirty="0">
                <a:cs typeface="Arial"/>
              </a:rPr>
              <a:t>operation</a:t>
            </a:r>
            <a:r>
              <a:rPr sz="2400" spc="-5" dirty="0">
                <a:cs typeface="Arial"/>
              </a:rPr>
              <a:t> </a:t>
            </a:r>
            <a:r>
              <a:rPr sz="2400" dirty="0">
                <a:cs typeface="Arial"/>
              </a:rPr>
              <a:t>is </a:t>
            </a:r>
            <a:r>
              <a:rPr sz="2400" spc="-10" dirty="0">
                <a:cs typeface="Arial"/>
              </a:rPr>
              <a:t>successful.</a:t>
            </a:r>
            <a:endParaRPr sz="2400" dirty="0">
              <a:cs typeface="Arial"/>
            </a:endParaRPr>
          </a:p>
        </p:txBody>
      </p:sp>
      <p:sp>
        <p:nvSpPr>
          <p:cNvPr id="5" name="TextBox 4">
            <a:extLst>
              <a:ext uri="{FF2B5EF4-FFF2-40B4-BE49-F238E27FC236}">
                <a16:creationId xmlns:a16="http://schemas.microsoft.com/office/drawing/2014/main" id="{5ACAA8D8-F534-4ABC-8065-956959009AAC}"/>
              </a:ext>
            </a:extLst>
          </p:cNvPr>
          <p:cNvSpPr txBox="1"/>
          <p:nvPr/>
        </p:nvSpPr>
        <p:spPr>
          <a:xfrm>
            <a:off x="762000" y="571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Null Object Pattern</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1000" y="1200150"/>
            <a:ext cx="8255634" cy="3044423"/>
          </a:xfrm>
          <a:prstGeom prst="rect">
            <a:avLst/>
          </a:prstGeom>
        </p:spPr>
        <p:txBody>
          <a:bodyPr vert="horz" wrap="square" lIns="0" tIns="12700" rIns="0" bIns="0" rtlCol="0">
            <a:spAutoFit/>
          </a:bodyPr>
          <a:lstStyle/>
          <a:p>
            <a:pPr marL="379095" marR="5080" indent="-367030">
              <a:lnSpc>
                <a:spcPct val="114599"/>
              </a:lnSpc>
              <a:spcBef>
                <a:spcPts val="100"/>
              </a:spcBef>
              <a:buChar char="●"/>
              <a:tabLst>
                <a:tab pos="379095" algn="l"/>
                <a:tab pos="379730" algn="l"/>
              </a:tabLst>
            </a:pPr>
            <a:r>
              <a:rPr sz="2400" spc="55" dirty="0">
                <a:cs typeface="Arial"/>
              </a:rPr>
              <a:t>Hidden</a:t>
            </a:r>
            <a:r>
              <a:rPr sz="2400" spc="25" dirty="0">
                <a:cs typeface="Arial"/>
              </a:rPr>
              <a:t> </a:t>
            </a:r>
            <a:r>
              <a:rPr sz="2400" dirty="0">
                <a:cs typeface="Arial"/>
              </a:rPr>
              <a:t>Dependency</a:t>
            </a:r>
            <a:r>
              <a:rPr sz="2400" spc="30" dirty="0">
                <a:cs typeface="Arial"/>
              </a:rPr>
              <a:t> </a:t>
            </a:r>
            <a:r>
              <a:rPr sz="2400" dirty="0">
                <a:cs typeface="Arial"/>
              </a:rPr>
              <a:t>-</a:t>
            </a:r>
            <a:r>
              <a:rPr sz="2400" spc="30" dirty="0">
                <a:cs typeface="Arial"/>
              </a:rPr>
              <a:t> </a:t>
            </a:r>
            <a:r>
              <a:rPr sz="2400" dirty="0">
                <a:cs typeface="Arial"/>
              </a:rPr>
              <a:t>a</a:t>
            </a:r>
            <a:r>
              <a:rPr sz="2400" spc="35" dirty="0">
                <a:cs typeface="Arial"/>
              </a:rPr>
              <a:t> </a:t>
            </a:r>
            <a:r>
              <a:rPr sz="2400" dirty="0">
                <a:cs typeface="Arial"/>
              </a:rPr>
              <a:t>resource</a:t>
            </a:r>
            <a:r>
              <a:rPr sz="2400" spc="40" dirty="0">
                <a:cs typeface="Arial"/>
              </a:rPr>
              <a:t> </a:t>
            </a:r>
            <a:r>
              <a:rPr sz="2400" spc="90" dirty="0">
                <a:cs typeface="Arial"/>
              </a:rPr>
              <a:t>that</a:t>
            </a:r>
            <a:r>
              <a:rPr sz="2400" spc="35" dirty="0">
                <a:cs typeface="Arial"/>
              </a:rPr>
              <a:t> </a:t>
            </a:r>
            <a:r>
              <a:rPr sz="2400" dirty="0">
                <a:cs typeface="Arial"/>
              </a:rPr>
              <a:t>is</a:t>
            </a:r>
            <a:r>
              <a:rPr sz="2400" spc="35" dirty="0">
                <a:cs typeface="Arial"/>
              </a:rPr>
              <a:t> </a:t>
            </a:r>
            <a:r>
              <a:rPr sz="2400" spc="100" dirty="0">
                <a:cs typeface="Arial"/>
              </a:rPr>
              <a:t>not</a:t>
            </a:r>
            <a:r>
              <a:rPr sz="2400" spc="35" dirty="0">
                <a:cs typeface="Arial"/>
              </a:rPr>
              <a:t> </a:t>
            </a:r>
            <a:r>
              <a:rPr sz="2400" dirty="0">
                <a:cs typeface="Arial"/>
              </a:rPr>
              <a:t>able</a:t>
            </a:r>
            <a:r>
              <a:rPr sz="2400" spc="35" dirty="0">
                <a:cs typeface="Arial"/>
              </a:rPr>
              <a:t> </a:t>
            </a:r>
            <a:r>
              <a:rPr sz="2400" spc="105" dirty="0">
                <a:cs typeface="Arial"/>
              </a:rPr>
              <a:t>to</a:t>
            </a:r>
            <a:r>
              <a:rPr sz="2400" spc="35" dirty="0">
                <a:cs typeface="Arial"/>
              </a:rPr>
              <a:t> </a:t>
            </a:r>
            <a:r>
              <a:rPr sz="2400" dirty="0">
                <a:cs typeface="Arial"/>
              </a:rPr>
              <a:t>be</a:t>
            </a:r>
            <a:r>
              <a:rPr sz="2400" spc="35" dirty="0">
                <a:cs typeface="Arial"/>
              </a:rPr>
              <a:t> </a:t>
            </a:r>
            <a:r>
              <a:rPr sz="2400" spc="-10" dirty="0">
                <a:cs typeface="Arial"/>
              </a:rPr>
              <a:t>accessed</a:t>
            </a:r>
            <a:r>
              <a:rPr sz="2400" spc="30" dirty="0">
                <a:cs typeface="Arial"/>
              </a:rPr>
              <a:t> </a:t>
            </a:r>
            <a:r>
              <a:rPr sz="2400" dirty="0">
                <a:cs typeface="Arial"/>
              </a:rPr>
              <a:t>nicely</a:t>
            </a:r>
            <a:r>
              <a:rPr sz="2400" spc="30" dirty="0">
                <a:cs typeface="Arial"/>
              </a:rPr>
              <a:t> </a:t>
            </a:r>
            <a:r>
              <a:rPr sz="2400" spc="70" dirty="0">
                <a:cs typeface="Arial"/>
              </a:rPr>
              <a:t>in</a:t>
            </a:r>
            <a:r>
              <a:rPr sz="2400" spc="30" dirty="0">
                <a:cs typeface="Arial"/>
              </a:rPr>
              <a:t> </a:t>
            </a:r>
            <a:r>
              <a:rPr sz="2400" spc="-50" dirty="0">
                <a:cs typeface="Arial"/>
              </a:rPr>
              <a:t>a </a:t>
            </a:r>
            <a:r>
              <a:rPr sz="2400" spc="55" dirty="0">
                <a:cs typeface="Arial"/>
              </a:rPr>
              <a:t>test</a:t>
            </a:r>
            <a:r>
              <a:rPr sz="2400" spc="-25" dirty="0">
                <a:cs typeface="Arial"/>
              </a:rPr>
              <a:t> </a:t>
            </a:r>
            <a:r>
              <a:rPr sz="2400" spc="-10" dirty="0">
                <a:cs typeface="Arial"/>
              </a:rPr>
              <a:t>harness</a:t>
            </a:r>
            <a:endParaRPr sz="2400" dirty="0">
              <a:cs typeface="Arial"/>
            </a:endParaRPr>
          </a:p>
          <a:p>
            <a:pPr marL="379095" marR="342900" indent="-367030">
              <a:lnSpc>
                <a:spcPct val="114599"/>
              </a:lnSpc>
              <a:buChar char="●"/>
              <a:tabLst>
                <a:tab pos="379095" algn="l"/>
                <a:tab pos="379730" algn="l"/>
              </a:tabLst>
            </a:pPr>
            <a:r>
              <a:rPr sz="2400" dirty="0">
                <a:cs typeface="Arial"/>
              </a:rPr>
              <a:t>Parameterize</a:t>
            </a:r>
            <a:r>
              <a:rPr sz="2400" spc="100" dirty="0">
                <a:cs typeface="Arial"/>
              </a:rPr>
              <a:t> </a:t>
            </a:r>
            <a:r>
              <a:rPr sz="2400" spc="50" dirty="0">
                <a:cs typeface="Arial"/>
              </a:rPr>
              <a:t>Constructor</a:t>
            </a:r>
            <a:r>
              <a:rPr sz="2400" spc="105" dirty="0">
                <a:cs typeface="Arial"/>
              </a:rPr>
              <a:t> </a:t>
            </a:r>
            <a:r>
              <a:rPr sz="2400" dirty="0">
                <a:cs typeface="Arial"/>
              </a:rPr>
              <a:t>-</a:t>
            </a:r>
            <a:r>
              <a:rPr sz="2400" spc="95" dirty="0">
                <a:cs typeface="Arial"/>
              </a:rPr>
              <a:t> </a:t>
            </a:r>
            <a:r>
              <a:rPr sz="2400" dirty="0">
                <a:cs typeface="Arial"/>
              </a:rPr>
              <a:t>externalize</a:t>
            </a:r>
            <a:r>
              <a:rPr sz="2400" spc="105" dirty="0">
                <a:cs typeface="Arial"/>
              </a:rPr>
              <a:t> </a:t>
            </a:r>
            <a:r>
              <a:rPr sz="2400" dirty="0">
                <a:cs typeface="Arial"/>
              </a:rPr>
              <a:t>a</a:t>
            </a:r>
            <a:r>
              <a:rPr sz="2400" spc="105" dirty="0">
                <a:cs typeface="Arial"/>
              </a:rPr>
              <a:t> </a:t>
            </a:r>
            <a:r>
              <a:rPr sz="2400" dirty="0">
                <a:cs typeface="Arial"/>
              </a:rPr>
              <a:t>dependency</a:t>
            </a:r>
            <a:r>
              <a:rPr sz="2400" spc="95" dirty="0">
                <a:cs typeface="Arial"/>
              </a:rPr>
              <a:t> </a:t>
            </a:r>
            <a:r>
              <a:rPr sz="2400" spc="90" dirty="0">
                <a:cs typeface="Arial"/>
              </a:rPr>
              <a:t>that</a:t>
            </a:r>
            <a:r>
              <a:rPr sz="2400" spc="105" dirty="0">
                <a:cs typeface="Arial"/>
              </a:rPr>
              <a:t> </a:t>
            </a:r>
            <a:r>
              <a:rPr sz="2400" dirty="0">
                <a:cs typeface="Arial"/>
              </a:rPr>
              <a:t>we</a:t>
            </a:r>
            <a:r>
              <a:rPr sz="2400" spc="105" dirty="0">
                <a:cs typeface="Arial"/>
              </a:rPr>
              <a:t> </a:t>
            </a:r>
            <a:r>
              <a:rPr sz="2400" dirty="0">
                <a:cs typeface="Arial"/>
              </a:rPr>
              <a:t>have</a:t>
            </a:r>
            <a:r>
              <a:rPr sz="2400" spc="100" dirty="0">
                <a:cs typeface="Arial"/>
              </a:rPr>
              <a:t> </a:t>
            </a:r>
            <a:r>
              <a:rPr sz="2400" spc="70" dirty="0">
                <a:cs typeface="Arial"/>
              </a:rPr>
              <a:t>in</a:t>
            </a:r>
            <a:r>
              <a:rPr sz="2400" spc="100" dirty="0">
                <a:cs typeface="Arial"/>
              </a:rPr>
              <a:t> </a:t>
            </a:r>
            <a:r>
              <a:rPr sz="2400" spc="-50" dirty="0">
                <a:cs typeface="Arial"/>
              </a:rPr>
              <a:t>a </a:t>
            </a:r>
            <a:r>
              <a:rPr sz="2400" spc="60" dirty="0">
                <a:cs typeface="Arial"/>
              </a:rPr>
              <a:t>constructor</a:t>
            </a:r>
            <a:r>
              <a:rPr sz="2400" spc="10" dirty="0">
                <a:cs typeface="Arial"/>
              </a:rPr>
              <a:t> </a:t>
            </a:r>
            <a:r>
              <a:rPr sz="2400" dirty="0">
                <a:cs typeface="Arial"/>
              </a:rPr>
              <a:t>by</a:t>
            </a:r>
            <a:r>
              <a:rPr sz="2400" spc="10" dirty="0">
                <a:cs typeface="Arial"/>
              </a:rPr>
              <a:t> </a:t>
            </a:r>
            <a:r>
              <a:rPr sz="2400" dirty="0">
                <a:cs typeface="Arial"/>
              </a:rPr>
              <a:t>passing</a:t>
            </a:r>
            <a:r>
              <a:rPr sz="2400" spc="5" dirty="0">
                <a:cs typeface="Arial"/>
              </a:rPr>
              <a:t> </a:t>
            </a:r>
            <a:r>
              <a:rPr sz="2400" spc="90" dirty="0">
                <a:cs typeface="Arial"/>
              </a:rPr>
              <a:t>it</a:t>
            </a:r>
            <a:r>
              <a:rPr sz="2400" spc="15" dirty="0">
                <a:cs typeface="Arial"/>
              </a:rPr>
              <a:t> </a:t>
            </a:r>
            <a:r>
              <a:rPr sz="2400" spc="85" dirty="0">
                <a:cs typeface="Arial"/>
              </a:rPr>
              <a:t>into</a:t>
            </a:r>
            <a:r>
              <a:rPr sz="2400" spc="15" dirty="0">
                <a:cs typeface="Arial"/>
              </a:rPr>
              <a:t> </a:t>
            </a:r>
            <a:r>
              <a:rPr sz="2400" spc="75" dirty="0">
                <a:cs typeface="Arial"/>
              </a:rPr>
              <a:t>the</a:t>
            </a:r>
            <a:r>
              <a:rPr sz="2400" spc="10" dirty="0">
                <a:cs typeface="Arial"/>
              </a:rPr>
              <a:t> </a:t>
            </a:r>
            <a:r>
              <a:rPr sz="2400" spc="50" dirty="0">
                <a:cs typeface="Arial"/>
              </a:rPr>
              <a:t>constructor</a:t>
            </a:r>
            <a:endParaRPr sz="2400" dirty="0">
              <a:cs typeface="Arial"/>
            </a:endParaRPr>
          </a:p>
          <a:p>
            <a:pPr marL="836294" lvl="1" indent="-336550">
              <a:lnSpc>
                <a:spcPct val="100000"/>
              </a:lnSpc>
              <a:spcBef>
                <a:spcPts val="330"/>
              </a:spcBef>
              <a:buChar char="○"/>
              <a:tabLst>
                <a:tab pos="836294" algn="l"/>
                <a:tab pos="836930" algn="l"/>
              </a:tabLst>
            </a:pPr>
            <a:r>
              <a:rPr dirty="0">
                <a:cs typeface="Arial"/>
              </a:rPr>
              <a:t>Convenient</a:t>
            </a:r>
            <a:r>
              <a:rPr spc="204" dirty="0">
                <a:cs typeface="Arial"/>
              </a:rPr>
              <a:t> </a:t>
            </a:r>
            <a:r>
              <a:rPr dirty="0">
                <a:cs typeface="Arial"/>
              </a:rPr>
              <a:t>way</a:t>
            </a:r>
            <a:r>
              <a:rPr spc="204" dirty="0">
                <a:cs typeface="Arial"/>
              </a:rPr>
              <a:t> </a:t>
            </a:r>
            <a:r>
              <a:rPr spc="80" dirty="0">
                <a:cs typeface="Arial"/>
              </a:rPr>
              <a:t>to</a:t>
            </a:r>
            <a:r>
              <a:rPr spc="204" dirty="0">
                <a:cs typeface="Arial"/>
              </a:rPr>
              <a:t> </a:t>
            </a:r>
            <a:r>
              <a:rPr dirty="0">
                <a:cs typeface="Arial"/>
              </a:rPr>
              <a:t>externalize</a:t>
            </a:r>
            <a:r>
              <a:rPr spc="204" dirty="0">
                <a:cs typeface="Arial"/>
              </a:rPr>
              <a:t> </a:t>
            </a:r>
            <a:r>
              <a:rPr dirty="0">
                <a:cs typeface="Arial"/>
              </a:rPr>
              <a:t>constructor</a:t>
            </a:r>
            <a:r>
              <a:rPr spc="204" dirty="0">
                <a:cs typeface="Arial"/>
              </a:rPr>
              <a:t> </a:t>
            </a:r>
            <a:r>
              <a:rPr spc="-10" dirty="0">
                <a:cs typeface="Arial"/>
              </a:rPr>
              <a:t>dependencies</a:t>
            </a:r>
            <a:endParaRPr dirty="0">
              <a:cs typeface="Arial"/>
            </a:endParaRPr>
          </a:p>
          <a:p>
            <a:pPr marL="836294" lvl="1" indent="-336550">
              <a:lnSpc>
                <a:spcPct val="100000"/>
              </a:lnSpc>
              <a:spcBef>
                <a:spcPts val="270"/>
              </a:spcBef>
              <a:buChar char="○"/>
              <a:tabLst>
                <a:tab pos="836294" algn="l"/>
                <a:tab pos="836930" algn="l"/>
              </a:tabLst>
            </a:pPr>
            <a:r>
              <a:rPr spc="65" dirty="0">
                <a:cs typeface="Arial"/>
              </a:rPr>
              <a:t>Not</a:t>
            </a:r>
            <a:r>
              <a:rPr spc="30" dirty="0">
                <a:cs typeface="Arial"/>
              </a:rPr>
              <a:t> </a:t>
            </a:r>
            <a:r>
              <a:rPr dirty="0">
                <a:cs typeface="Arial"/>
              </a:rPr>
              <a:t>all</a:t>
            </a:r>
            <a:r>
              <a:rPr spc="30" dirty="0">
                <a:cs typeface="Arial"/>
              </a:rPr>
              <a:t> </a:t>
            </a:r>
            <a:r>
              <a:rPr dirty="0">
                <a:cs typeface="Arial"/>
              </a:rPr>
              <a:t>clients</a:t>
            </a:r>
            <a:r>
              <a:rPr spc="30" dirty="0">
                <a:cs typeface="Arial"/>
              </a:rPr>
              <a:t> </a:t>
            </a:r>
            <a:r>
              <a:rPr spc="70" dirty="0">
                <a:cs typeface="Arial"/>
              </a:rPr>
              <a:t>of</a:t>
            </a:r>
            <a:r>
              <a:rPr spc="30" dirty="0">
                <a:cs typeface="Arial"/>
              </a:rPr>
              <a:t> </a:t>
            </a:r>
            <a:r>
              <a:rPr spc="55" dirty="0">
                <a:cs typeface="Arial"/>
              </a:rPr>
              <a:t>the</a:t>
            </a:r>
            <a:r>
              <a:rPr spc="30" dirty="0">
                <a:cs typeface="Arial"/>
              </a:rPr>
              <a:t> </a:t>
            </a:r>
            <a:r>
              <a:rPr spc="-10" dirty="0">
                <a:cs typeface="Arial"/>
              </a:rPr>
              <a:t>class</a:t>
            </a:r>
            <a:r>
              <a:rPr spc="30" dirty="0">
                <a:cs typeface="Arial"/>
              </a:rPr>
              <a:t> </a:t>
            </a:r>
            <a:r>
              <a:rPr dirty="0">
                <a:cs typeface="Arial"/>
              </a:rPr>
              <a:t>will</a:t>
            </a:r>
            <a:r>
              <a:rPr spc="35" dirty="0">
                <a:cs typeface="Arial"/>
              </a:rPr>
              <a:t> </a:t>
            </a:r>
            <a:r>
              <a:rPr dirty="0">
                <a:cs typeface="Arial"/>
              </a:rPr>
              <a:t>have</a:t>
            </a:r>
            <a:r>
              <a:rPr spc="30" dirty="0">
                <a:cs typeface="Arial"/>
              </a:rPr>
              <a:t> </a:t>
            </a:r>
            <a:r>
              <a:rPr spc="80" dirty="0">
                <a:cs typeface="Arial"/>
              </a:rPr>
              <a:t>to</a:t>
            </a:r>
            <a:r>
              <a:rPr spc="30" dirty="0">
                <a:cs typeface="Arial"/>
              </a:rPr>
              <a:t> </a:t>
            </a:r>
            <a:r>
              <a:rPr dirty="0">
                <a:cs typeface="Arial"/>
              </a:rPr>
              <a:t>be</a:t>
            </a:r>
            <a:r>
              <a:rPr spc="30" dirty="0">
                <a:cs typeface="Arial"/>
              </a:rPr>
              <a:t> </a:t>
            </a:r>
            <a:r>
              <a:rPr dirty="0">
                <a:cs typeface="Arial"/>
              </a:rPr>
              <a:t>changed</a:t>
            </a:r>
            <a:r>
              <a:rPr spc="30" dirty="0">
                <a:cs typeface="Arial"/>
              </a:rPr>
              <a:t> </a:t>
            </a:r>
            <a:r>
              <a:rPr spc="80" dirty="0">
                <a:cs typeface="Arial"/>
              </a:rPr>
              <a:t>to</a:t>
            </a:r>
            <a:r>
              <a:rPr spc="30" dirty="0">
                <a:cs typeface="Arial"/>
              </a:rPr>
              <a:t> </a:t>
            </a:r>
            <a:r>
              <a:rPr dirty="0">
                <a:cs typeface="Arial"/>
              </a:rPr>
              <a:t>pass</a:t>
            </a:r>
            <a:r>
              <a:rPr spc="30" dirty="0">
                <a:cs typeface="Arial"/>
              </a:rPr>
              <a:t> </a:t>
            </a:r>
            <a:r>
              <a:rPr dirty="0">
                <a:cs typeface="Arial"/>
              </a:rPr>
              <a:t>ne</a:t>
            </a:r>
            <a:r>
              <a:rPr spc="35" dirty="0">
                <a:cs typeface="Arial"/>
              </a:rPr>
              <a:t> </a:t>
            </a:r>
            <a:r>
              <a:rPr dirty="0">
                <a:cs typeface="Arial"/>
              </a:rPr>
              <a:t>new</a:t>
            </a:r>
            <a:r>
              <a:rPr spc="30" dirty="0">
                <a:cs typeface="Arial"/>
              </a:rPr>
              <a:t> </a:t>
            </a:r>
            <a:r>
              <a:rPr spc="45" dirty="0">
                <a:cs typeface="Arial"/>
              </a:rPr>
              <a:t>parameter</a:t>
            </a:r>
            <a:endParaRPr dirty="0">
              <a:cs typeface="Arial"/>
            </a:endParaRPr>
          </a:p>
        </p:txBody>
      </p:sp>
      <p:sp>
        <p:nvSpPr>
          <p:cNvPr id="5" name="TextBox 4">
            <a:extLst>
              <a:ext uri="{FF2B5EF4-FFF2-40B4-BE49-F238E27FC236}">
                <a16:creationId xmlns:a16="http://schemas.microsoft.com/office/drawing/2014/main" id="{07FFBE9A-915D-4BB6-9D4F-722146257C97}"/>
              </a:ext>
            </a:extLst>
          </p:cNvPr>
          <p:cNvSpPr txBox="1"/>
          <p:nvPr/>
        </p:nvSpPr>
        <p:spPr>
          <a:xfrm>
            <a:off x="716866" y="133350"/>
            <a:ext cx="777240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Tenorite"/>
                <a:ea typeface="+mn-ea"/>
                <a:cs typeface="+mn-cs"/>
              </a:rPr>
              <a:t>The Case of the Hidden Dependency </a:t>
            </a:r>
            <a:endParaRPr kumimoji="0" lang="en-US" sz="16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7455" y="72376"/>
            <a:ext cx="7334387" cy="566822"/>
          </a:xfrm>
          <a:prstGeom prst="rect">
            <a:avLst/>
          </a:prstGeom>
        </p:spPr>
        <p:txBody>
          <a:bodyPr vert="horz" wrap="square" lIns="0" tIns="12700" rIns="0" bIns="0" rtlCol="0">
            <a:spAutoFit/>
          </a:bodyPr>
          <a:lstStyle/>
          <a:p>
            <a:pPr marL="12700">
              <a:lnSpc>
                <a:spcPct val="100000"/>
              </a:lnSpc>
              <a:spcBef>
                <a:spcPts val="100"/>
              </a:spcBef>
            </a:pPr>
            <a:r>
              <a:rPr lang="en-US" dirty="0"/>
              <a:t>Improving Design</a:t>
            </a:r>
            <a:endParaRPr spc="-190" dirty="0"/>
          </a:p>
        </p:txBody>
      </p:sp>
      <p:sp>
        <p:nvSpPr>
          <p:cNvPr id="3" name="object 3"/>
          <p:cNvSpPr txBox="1"/>
          <p:nvPr/>
        </p:nvSpPr>
        <p:spPr>
          <a:xfrm>
            <a:off x="381000" y="1047750"/>
            <a:ext cx="8178800" cy="3184845"/>
          </a:xfrm>
          <a:prstGeom prst="rect">
            <a:avLst/>
          </a:prstGeom>
        </p:spPr>
        <p:txBody>
          <a:bodyPr vert="horz" wrap="square" lIns="0" tIns="52704" rIns="0" bIns="0" rtlCol="0">
            <a:spAutoFit/>
          </a:bodyPr>
          <a:lstStyle/>
          <a:p>
            <a:pPr marL="379095" indent="-367030">
              <a:lnSpc>
                <a:spcPct val="100000"/>
              </a:lnSpc>
              <a:spcBef>
                <a:spcPts val="414"/>
              </a:spcBef>
              <a:buChar char="●"/>
              <a:tabLst>
                <a:tab pos="379095" algn="l"/>
                <a:tab pos="379730" algn="l"/>
              </a:tabLst>
            </a:pPr>
            <a:r>
              <a:rPr spc="65" dirty="0">
                <a:cs typeface="Arial"/>
              </a:rPr>
              <a:t>Different</a:t>
            </a:r>
            <a:r>
              <a:rPr spc="-25" dirty="0">
                <a:cs typeface="Arial"/>
              </a:rPr>
              <a:t> </a:t>
            </a:r>
            <a:r>
              <a:rPr spc="70" dirty="0">
                <a:cs typeface="Arial"/>
              </a:rPr>
              <a:t>kind</a:t>
            </a:r>
            <a:r>
              <a:rPr spc="-30" dirty="0">
                <a:cs typeface="Arial"/>
              </a:rPr>
              <a:t> </a:t>
            </a:r>
            <a:r>
              <a:rPr spc="90" dirty="0">
                <a:cs typeface="Arial"/>
              </a:rPr>
              <a:t>of</a:t>
            </a:r>
            <a:r>
              <a:rPr spc="-25" dirty="0">
                <a:cs typeface="Arial"/>
              </a:rPr>
              <a:t> </a:t>
            </a:r>
            <a:r>
              <a:rPr spc="55" dirty="0">
                <a:cs typeface="Arial"/>
              </a:rPr>
              <a:t>software</a:t>
            </a:r>
            <a:r>
              <a:rPr spc="-25" dirty="0">
                <a:cs typeface="Arial"/>
              </a:rPr>
              <a:t> </a:t>
            </a:r>
            <a:r>
              <a:rPr spc="-10" dirty="0">
                <a:cs typeface="Arial"/>
              </a:rPr>
              <a:t>change</a:t>
            </a:r>
            <a:endParaRPr dirty="0">
              <a:cs typeface="Arial"/>
            </a:endParaRPr>
          </a:p>
          <a:p>
            <a:pPr marL="379095" indent="-367030">
              <a:lnSpc>
                <a:spcPct val="100000"/>
              </a:lnSpc>
              <a:spcBef>
                <a:spcPts val="315"/>
              </a:spcBef>
              <a:buChar char="●"/>
              <a:tabLst>
                <a:tab pos="379095" algn="l"/>
                <a:tab pos="379730" algn="l"/>
              </a:tabLst>
            </a:pPr>
            <a:r>
              <a:rPr dirty="0">
                <a:cs typeface="Arial"/>
              </a:rPr>
              <a:t>Goal</a:t>
            </a:r>
            <a:r>
              <a:rPr spc="10" dirty="0">
                <a:cs typeface="Arial"/>
              </a:rPr>
              <a:t> </a:t>
            </a:r>
            <a:r>
              <a:rPr spc="90" dirty="0">
                <a:cs typeface="Arial"/>
              </a:rPr>
              <a:t>of</a:t>
            </a:r>
            <a:r>
              <a:rPr spc="15" dirty="0">
                <a:cs typeface="Arial"/>
              </a:rPr>
              <a:t> </a:t>
            </a:r>
            <a:r>
              <a:rPr dirty="0">
                <a:cs typeface="Arial"/>
              </a:rPr>
              <a:t>keeping</a:t>
            </a:r>
            <a:r>
              <a:rPr spc="10" dirty="0">
                <a:cs typeface="Arial"/>
              </a:rPr>
              <a:t> </a:t>
            </a:r>
            <a:r>
              <a:rPr spc="50" dirty="0">
                <a:cs typeface="Arial"/>
              </a:rPr>
              <a:t>behavior</a:t>
            </a:r>
            <a:r>
              <a:rPr spc="20" dirty="0">
                <a:cs typeface="Arial"/>
              </a:rPr>
              <a:t> </a:t>
            </a:r>
            <a:r>
              <a:rPr spc="55" dirty="0">
                <a:cs typeface="Arial"/>
              </a:rPr>
              <a:t>intact</a:t>
            </a:r>
            <a:r>
              <a:rPr spc="20" dirty="0">
                <a:cs typeface="Arial"/>
              </a:rPr>
              <a:t> </a:t>
            </a:r>
            <a:r>
              <a:rPr spc="55" dirty="0">
                <a:cs typeface="Arial"/>
              </a:rPr>
              <a:t>while</a:t>
            </a:r>
            <a:r>
              <a:rPr spc="15" dirty="0">
                <a:cs typeface="Arial"/>
              </a:rPr>
              <a:t> </a:t>
            </a:r>
            <a:r>
              <a:rPr spc="65" dirty="0">
                <a:cs typeface="Arial"/>
              </a:rPr>
              <a:t>modifying</a:t>
            </a:r>
            <a:r>
              <a:rPr spc="15" dirty="0">
                <a:cs typeface="Arial"/>
              </a:rPr>
              <a:t> </a:t>
            </a:r>
            <a:r>
              <a:rPr spc="55" dirty="0">
                <a:cs typeface="Arial"/>
              </a:rPr>
              <a:t>structure</a:t>
            </a:r>
            <a:endParaRPr dirty="0">
              <a:cs typeface="Arial"/>
            </a:endParaRPr>
          </a:p>
          <a:p>
            <a:pPr marL="379095" indent="-367030">
              <a:lnSpc>
                <a:spcPct val="100000"/>
              </a:lnSpc>
              <a:spcBef>
                <a:spcPts val="315"/>
              </a:spcBef>
              <a:buFont typeface="Arial"/>
              <a:buChar char="●"/>
              <a:tabLst>
                <a:tab pos="379095" algn="l"/>
                <a:tab pos="379730" algn="l"/>
              </a:tabLst>
            </a:pPr>
            <a:r>
              <a:rPr b="1" i="1" spc="-20" dirty="0">
                <a:cs typeface="Trebuchet MS"/>
              </a:rPr>
              <a:t>Refactoring</a:t>
            </a:r>
            <a:r>
              <a:rPr b="1" i="1" spc="-5" dirty="0">
                <a:cs typeface="Trebuchet MS"/>
              </a:rPr>
              <a:t> </a:t>
            </a:r>
            <a:r>
              <a:rPr dirty="0">
                <a:cs typeface="Arial"/>
              </a:rPr>
              <a:t>-</a:t>
            </a:r>
            <a:r>
              <a:rPr spc="25" dirty="0">
                <a:cs typeface="Arial"/>
              </a:rPr>
              <a:t> </a:t>
            </a:r>
            <a:r>
              <a:rPr spc="75" dirty="0">
                <a:cs typeface="Arial"/>
              </a:rPr>
              <a:t>the</a:t>
            </a:r>
            <a:r>
              <a:rPr spc="25" dirty="0">
                <a:cs typeface="Arial"/>
              </a:rPr>
              <a:t> </a:t>
            </a:r>
            <a:r>
              <a:rPr dirty="0">
                <a:cs typeface="Arial"/>
              </a:rPr>
              <a:t>act</a:t>
            </a:r>
            <a:r>
              <a:rPr spc="30" dirty="0">
                <a:cs typeface="Arial"/>
              </a:rPr>
              <a:t> </a:t>
            </a:r>
            <a:r>
              <a:rPr spc="90" dirty="0">
                <a:cs typeface="Arial"/>
              </a:rPr>
              <a:t>of</a:t>
            </a:r>
            <a:r>
              <a:rPr spc="25" dirty="0">
                <a:cs typeface="Arial"/>
              </a:rPr>
              <a:t> </a:t>
            </a:r>
            <a:r>
              <a:rPr spc="65" dirty="0">
                <a:cs typeface="Arial"/>
              </a:rPr>
              <a:t>improving</a:t>
            </a:r>
            <a:r>
              <a:rPr spc="25" dirty="0">
                <a:cs typeface="Arial"/>
              </a:rPr>
              <a:t> </a:t>
            </a:r>
            <a:r>
              <a:rPr dirty="0">
                <a:cs typeface="Arial"/>
              </a:rPr>
              <a:t>design</a:t>
            </a:r>
            <a:r>
              <a:rPr spc="25" dirty="0">
                <a:cs typeface="Arial"/>
              </a:rPr>
              <a:t> </a:t>
            </a:r>
            <a:r>
              <a:rPr spc="95" dirty="0">
                <a:cs typeface="Arial"/>
              </a:rPr>
              <a:t>without</a:t>
            </a:r>
            <a:r>
              <a:rPr spc="30" dirty="0">
                <a:cs typeface="Arial"/>
              </a:rPr>
              <a:t> </a:t>
            </a:r>
            <a:r>
              <a:rPr dirty="0">
                <a:cs typeface="Arial"/>
              </a:rPr>
              <a:t>changing</a:t>
            </a:r>
            <a:r>
              <a:rPr spc="25" dirty="0">
                <a:cs typeface="Arial"/>
              </a:rPr>
              <a:t> </a:t>
            </a:r>
            <a:r>
              <a:rPr dirty="0">
                <a:cs typeface="Arial"/>
              </a:rPr>
              <a:t>its</a:t>
            </a:r>
            <a:r>
              <a:rPr spc="30" dirty="0">
                <a:cs typeface="Arial"/>
              </a:rPr>
              <a:t> </a:t>
            </a:r>
            <a:r>
              <a:rPr spc="40" dirty="0">
                <a:cs typeface="Arial"/>
              </a:rPr>
              <a:t>behavior</a:t>
            </a:r>
            <a:endParaRPr dirty="0">
              <a:cs typeface="Arial"/>
            </a:endParaRPr>
          </a:p>
          <a:p>
            <a:pPr marL="379095" indent="-367030">
              <a:lnSpc>
                <a:spcPct val="100000"/>
              </a:lnSpc>
              <a:spcBef>
                <a:spcPts val="315"/>
              </a:spcBef>
              <a:buChar char="●"/>
              <a:tabLst>
                <a:tab pos="379095" algn="l"/>
                <a:tab pos="379730" algn="l"/>
              </a:tabLst>
            </a:pPr>
            <a:r>
              <a:rPr spc="50" dirty="0">
                <a:cs typeface="Arial"/>
              </a:rPr>
              <a:t>Write</a:t>
            </a:r>
            <a:r>
              <a:rPr spc="55" dirty="0">
                <a:cs typeface="Arial"/>
              </a:rPr>
              <a:t> </a:t>
            </a:r>
            <a:r>
              <a:rPr dirty="0">
                <a:cs typeface="Arial"/>
              </a:rPr>
              <a:t>tests</a:t>
            </a:r>
            <a:r>
              <a:rPr spc="60" dirty="0">
                <a:cs typeface="Arial"/>
              </a:rPr>
              <a:t> </a:t>
            </a:r>
            <a:r>
              <a:rPr spc="105" dirty="0">
                <a:cs typeface="Arial"/>
              </a:rPr>
              <a:t>to</a:t>
            </a:r>
            <a:r>
              <a:rPr spc="55" dirty="0">
                <a:cs typeface="Arial"/>
              </a:rPr>
              <a:t> </a:t>
            </a:r>
            <a:r>
              <a:rPr dirty="0">
                <a:cs typeface="Arial"/>
              </a:rPr>
              <a:t>ensure</a:t>
            </a:r>
            <a:r>
              <a:rPr spc="60" dirty="0">
                <a:cs typeface="Arial"/>
              </a:rPr>
              <a:t> </a:t>
            </a:r>
            <a:r>
              <a:rPr spc="75" dirty="0">
                <a:cs typeface="Arial"/>
              </a:rPr>
              <a:t>the</a:t>
            </a:r>
            <a:r>
              <a:rPr spc="55" dirty="0">
                <a:cs typeface="Arial"/>
              </a:rPr>
              <a:t> </a:t>
            </a:r>
            <a:r>
              <a:rPr dirty="0">
                <a:cs typeface="Arial"/>
              </a:rPr>
              <a:t>code</a:t>
            </a:r>
            <a:r>
              <a:rPr spc="60" dirty="0">
                <a:cs typeface="Arial"/>
              </a:rPr>
              <a:t> </a:t>
            </a:r>
            <a:r>
              <a:rPr dirty="0">
                <a:cs typeface="Arial"/>
              </a:rPr>
              <a:t>does</a:t>
            </a:r>
            <a:r>
              <a:rPr spc="55" dirty="0">
                <a:cs typeface="Arial"/>
              </a:rPr>
              <a:t> </a:t>
            </a:r>
            <a:r>
              <a:rPr spc="100" dirty="0">
                <a:cs typeface="Arial"/>
              </a:rPr>
              <a:t>not</a:t>
            </a:r>
            <a:r>
              <a:rPr spc="60" dirty="0">
                <a:cs typeface="Arial"/>
              </a:rPr>
              <a:t> </a:t>
            </a:r>
            <a:r>
              <a:rPr spc="-10" dirty="0">
                <a:cs typeface="Arial"/>
              </a:rPr>
              <a:t>change</a:t>
            </a:r>
            <a:endParaRPr dirty="0">
              <a:cs typeface="Arial"/>
            </a:endParaRPr>
          </a:p>
          <a:p>
            <a:pPr marL="379095" marR="5080" indent="-367030">
              <a:lnSpc>
                <a:spcPct val="114599"/>
              </a:lnSpc>
              <a:buChar char="●"/>
              <a:tabLst>
                <a:tab pos="379095" algn="l"/>
                <a:tab pos="379730" algn="l"/>
              </a:tabLst>
            </a:pPr>
            <a:r>
              <a:rPr spc="45" dirty="0">
                <a:cs typeface="Arial"/>
              </a:rPr>
              <a:t>Differs</a:t>
            </a:r>
            <a:r>
              <a:rPr spc="80" dirty="0">
                <a:cs typeface="Arial"/>
              </a:rPr>
              <a:t> </a:t>
            </a:r>
            <a:r>
              <a:rPr spc="114" dirty="0">
                <a:cs typeface="Arial"/>
              </a:rPr>
              <a:t>from</a:t>
            </a:r>
            <a:r>
              <a:rPr spc="85" dirty="0">
                <a:cs typeface="Arial"/>
              </a:rPr>
              <a:t> </a:t>
            </a:r>
            <a:r>
              <a:rPr dirty="0">
                <a:cs typeface="Arial"/>
              </a:rPr>
              <a:t>general</a:t>
            </a:r>
            <a:r>
              <a:rPr spc="80" dirty="0">
                <a:cs typeface="Arial"/>
              </a:rPr>
              <a:t> </a:t>
            </a:r>
            <a:r>
              <a:rPr dirty="0">
                <a:cs typeface="Arial"/>
              </a:rPr>
              <a:t>cleanup</a:t>
            </a:r>
            <a:r>
              <a:rPr spc="75" dirty="0">
                <a:cs typeface="Arial"/>
              </a:rPr>
              <a:t> </a:t>
            </a:r>
            <a:r>
              <a:rPr dirty="0">
                <a:cs typeface="Arial"/>
              </a:rPr>
              <a:t>because</a:t>
            </a:r>
            <a:r>
              <a:rPr spc="85" dirty="0">
                <a:cs typeface="Arial"/>
              </a:rPr>
              <a:t>  </a:t>
            </a:r>
            <a:r>
              <a:rPr dirty="0">
                <a:cs typeface="Arial"/>
              </a:rPr>
              <a:t>we</a:t>
            </a:r>
            <a:r>
              <a:rPr spc="80" dirty="0">
                <a:cs typeface="Arial"/>
              </a:rPr>
              <a:t> </a:t>
            </a:r>
            <a:r>
              <a:rPr dirty="0">
                <a:cs typeface="Arial"/>
              </a:rPr>
              <a:t>aren’t</a:t>
            </a:r>
            <a:r>
              <a:rPr spc="85" dirty="0">
                <a:cs typeface="Arial"/>
              </a:rPr>
              <a:t> </a:t>
            </a:r>
            <a:r>
              <a:rPr spc="55" dirty="0">
                <a:cs typeface="Arial"/>
              </a:rPr>
              <a:t>just</a:t>
            </a:r>
            <a:r>
              <a:rPr spc="85" dirty="0">
                <a:cs typeface="Arial"/>
              </a:rPr>
              <a:t> </a:t>
            </a:r>
            <a:r>
              <a:rPr spc="60" dirty="0">
                <a:cs typeface="Arial"/>
              </a:rPr>
              <a:t>doing</a:t>
            </a:r>
            <a:r>
              <a:rPr spc="80" dirty="0">
                <a:cs typeface="Arial"/>
              </a:rPr>
              <a:t> </a:t>
            </a:r>
            <a:r>
              <a:rPr dirty="0">
                <a:cs typeface="Arial"/>
              </a:rPr>
              <a:t>low-risk</a:t>
            </a:r>
            <a:r>
              <a:rPr spc="75" dirty="0">
                <a:cs typeface="Arial"/>
              </a:rPr>
              <a:t> </a:t>
            </a:r>
            <a:r>
              <a:rPr spc="40" dirty="0">
                <a:cs typeface="Arial"/>
              </a:rPr>
              <a:t>things </a:t>
            </a:r>
            <a:r>
              <a:rPr dirty="0">
                <a:cs typeface="Arial"/>
              </a:rPr>
              <a:t>such</a:t>
            </a:r>
            <a:r>
              <a:rPr spc="20" dirty="0">
                <a:cs typeface="Arial"/>
              </a:rPr>
              <a:t> </a:t>
            </a:r>
            <a:r>
              <a:rPr dirty="0">
                <a:cs typeface="Arial"/>
              </a:rPr>
              <a:t>as</a:t>
            </a:r>
            <a:r>
              <a:rPr spc="30" dirty="0">
                <a:cs typeface="Arial"/>
              </a:rPr>
              <a:t> </a:t>
            </a:r>
            <a:r>
              <a:rPr spc="85" dirty="0">
                <a:cs typeface="Arial"/>
              </a:rPr>
              <a:t>reformatting</a:t>
            </a:r>
            <a:r>
              <a:rPr spc="20" dirty="0">
                <a:cs typeface="Arial"/>
              </a:rPr>
              <a:t> </a:t>
            </a:r>
            <a:r>
              <a:rPr dirty="0">
                <a:cs typeface="Arial"/>
              </a:rPr>
              <a:t>source</a:t>
            </a:r>
            <a:r>
              <a:rPr spc="30" dirty="0">
                <a:cs typeface="Arial"/>
              </a:rPr>
              <a:t> </a:t>
            </a:r>
            <a:r>
              <a:rPr dirty="0">
                <a:cs typeface="Arial"/>
              </a:rPr>
              <a:t>code,</a:t>
            </a:r>
            <a:r>
              <a:rPr spc="25" dirty="0">
                <a:cs typeface="Arial"/>
              </a:rPr>
              <a:t> </a:t>
            </a:r>
            <a:r>
              <a:rPr spc="100" dirty="0">
                <a:cs typeface="Arial"/>
              </a:rPr>
              <a:t>or</a:t>
            </a:r>
            <a:r>
              <a:rPr spc="30" dirty="0">
                <a:cs typeface="Arial"/>
              </a:rPr>
              <a:t> </a:t>
            </a:r>
            <a:r>
              <a:rPr dirty="0">
                <a:cs typeface="Arial"/>
              </a:rPr>
              <a:t>invasive</a:t>
            </a:r>
            <a:r>
              <a:rPr spc="30" dirty="0">
                <a:cs typeface="Arial"/>
              </a:rPr>
              <a:t> </a:t>
            </a:r>
            <a:r>
              <a:rPr spc="60" dirty="0">
                <a:cs typeface="Arial"/>
              </a:rPr>
              <a:t>and</a:t>
            </a:r>
            <a:r>
              <a:rPr spc="20" dirty="0">
                <a:cs typeface="Arial"/>
              </a:rPr>
              <a:t> </a:t>
            </a:r>
            <a:r>
              <a:rPr dirty="0">
                <a:cs typeface="Arial"/>
              </a:rPr>
              <a:t>risky</a:t>
            </a:r>
            <a:r>
              <a:rPr spc="20" dirty="0">
                <a:cs typeface="Arial"/>
              </a:rPr>
              <a:t> </a:t>
            </a:r>
            <a:r>
              <a:rPr spc="50" dirty="0">
                <a:cs typeface="Arial"/>
              </a:rPr>
              <a:t>things</a:t>
            </a:r>
            <a:r>
              <a:rPr spc="30" dirty="0">
                <a:cs typeface="Arial"/>
              </a:rPr>
              <a:t> </a:t>
            </a:r>
            <a:r>
              <a:rPr dirty="0">
                <a:cs typeface="Arial"/>
              </a:rPr>
              <a:t>such</a:t>
            </a:r>
            <a:r>
              <a:rPr spc="25" dirty="0">
                <a:cs typeface="Arial"/>
              </a:rPr>
              <a:t> </a:t>
            </a:r>
            <a:r>
              <a:rPr spc="-25" dirty="0">
                <a:cs typeface="Arial"/>
              </a:rPr>
              <a:t>as </a:t>
            </a:r>
            <a:r>
              <a:rPr spc="70" dirty="0">
                <a:cs typeface="Arial"/>
              </a:rPr>
              <a:t>rewriting</a:t>
            </a:r>
            <a:r>
              <a:rPr spc="50" dirty="0">
                <a:cs typeface="Arial"/>
              </a:rPr>
              <a:t> </a:t>
            </a:r>
            <a:r>
              <a:rPr dirty="0">
                <a:cs typeface="Arial"/>
              </a:rPr>
              <a:t>chunks</a:t>
            </a:r>
            <a:r>
              <a:rPr spc="55" dirty="0">
                <a:cs typeface="Arial"/>
              </a:rPr>
              <a:t> </a:t>
            </a:r>
            <a:r>
              <a:rPr spc="90" dirty="0">
                <a:cs typeface="Arial"/>
              </a:rPr>
              <a:t>of</a:t>
            </a:r>
            <a:r>
              <a:rPr spc="50" dirty="0">
                <a:cs typeface="Arial"/>
              </a:rPr>
              <a:t> </a:t>
            </a:r>
            <a:r>
              <a:rPr spc="65" dirty="0">
                <a:cs typeface="Arial"/>
              </a:rPr>
              <a:t>it</a:t>
            </a:r>
            <a:endParaRPr dirty="0">
              <a:cs typeface="Arial"/>
            </a:endParaRPr>
          </a:p>
          <a:p>
            <a:pPr marL="379095" marR="446405" indent="-367030">
              <a:lnSpc>
                <a:spcPct val="114599"/>
              </a:lnSpc>
              <a:buChar char="●"/>
              <a:tabLst>
                <a:tab pos="379095" algn="l"/>
                <a:tab pos="379730" algn="l"/>
              </a:tabLst>
            </a:pPr>
            <a:r>
              <a:rPr dirty="0">
                <a:cs typeface="Arial"/>
              </a:rPr>
              <a:t>Refactoring</a:t>
            </a:r>
            <a:r>
              <a:rPr spc="25" dirty="0">
                <a:cs typeface="Arial"/>
              </a:rPr>
              <a:t> </a:t>
            </a:r>
            <a:r>
              <a:rPr dirty="0">
                <a:cs typeface="Arial"/>
              </a:rPr>
              <a:t>is</a:t>
            </a:r>
            <a:r>
              <a:rPr spc="35" dirty="0">
                <a:cs typeface="Arial"/>
              </a:rPr>
              <a:t> </a:t>
            </a:r>
            <a:r>
              <a:rPr dirty="0">
                <a:cs typeface="Arial"/>
              </a:rPr>
              <a:t>a</a:t>
            </a:r>
            <a:r>
              <a:rPr spc="35" dirty="0">
                <a:cs typeface="Arial"/>
              </a:rPr>
              <a:t> </a:t>
            </a:r>
            <a:r>
              <a:rPr dirty="0">
                <a:cs typeface="Arial"/>
              </a:rPr>
              <a:t>series</a:t>
            </a:r>
            <a:r>
              <a:rPr spc="35" dirty="0">
                <a:cs typeface="Arial"/>
              </a:rPr>
              <a:t> </a:t>
            </a:r>
            <a:r>
              <a:rPr spc="90" dirty="0">
                <a:cs typeface="Arial"/>
              </a:rPr>
              <a:t>of</a:t>
            </a:r>
            <a:r>
              <a:rPr spc="30" dirty="0">
                <a:cs typeface="Arial"/>
              </a:rPr>
              <a:t> </a:t>
            </a:r>
            <a:r>
              <a:rPr dirty="0">
                <a:cs typeface="Arial"/>
              </a:rPr>
              <a:t>small</a:t>
            </a:r>
            <a:r>
              <a:rPr spc="30" dirty="0">
                <a:cs typeface="Arial"/>
              </a:rPr>
              <a:t> </a:t>
            </a:r>
            <a:r>
              <a:rPr spc="60" dirty="0">
                <a:cs typeface="Arial"/>
              </a:rPr>
              <a:t>structural</a:t>
            </a:r>
            <a:r>
              <a:rPr spc="25" dirty="0">
                <a:cs typeface="Arial"/>
              </a:rPr>
              <a:t> </a:t>
            </a:r>
            <a:r>
              <a:rPr spc="50" dirty="0">
                <a:cs typeface="Arial"/>
              </a:rPr>
              <a:t>modifications,</a:t>
            </a:r>
            <a:r>
              <a:rPr spc="35" dirty="0">
                <a:cs typeface="Arial"/>
              </a:rPr>
              <a:t> </a:t>
            </a:r>
            <a:r>
              <a:rPr spc="75" dirty="0">
                <a:cs typeface="Arial"/>
              </a:rPr>
              <a:t>supported</a:t>
            </a:r>
            <a:r>
              <a:rPr spc="30" dirty="0">
                <a:cs typeface="Arial"/>
              </a:rPr>
              <a:t> </a:t>
            </a:r>
            <a:r>
              <a:rPr spc="-25" dirty="0">
                <a:cs typeface="Arial"/>
              </a:rPr>
              <a:t>by </a:t>
            </a:r>
            <a:r>
              <a:rPr dirty="0">
                <a:cs typeface="Arial"/>
              </a:rPr>
              <a:t>tests</a:t>
            </a:r>
            <a:r>
              <a:rPr spc="50" dirty="0">
                <a:cs typeface="Arial"/>
              </a:rPr>
              <a:t> </a:t>
            </a:r>
            <a:r>
              <a:rPr spc="105" dirty="0">
                <a:cs typeface="Arial"/>
              </a:rPr>
              <a:t>to</a:t>
            </a:r>
            <a:r>
              <a:rPr spc="50" dirty="0">
                <a:cs typeface="Arial"/>
              </a:rPr>
              <a:t> </a:t>
            </a:r>
            <a:r>
              <a:rPr dirty="0">
                <a:cs typeface="Arial"/>
              </a:rPr>
              <a:t>make</a:t>
            </a:r>
            <a:r>
              <a:rPr spc="50" dirty="0">
                <a:cs typeface="Arial"/>
              </a:rPr>
              <a:t> </a:t>
            </a:r>
            <a:r>
              <a:rPr spc="75" dirty="0">
                <a:cs typeface="Arial"/>
              </a:rPr>
              <a:t>the</a:t>
            </a:r>
            <a:r>
              <a:rPr spc="50" dirty="0">
                <a:cs typeface="Arial"/>
              </a:rPr>
              <a:t> </a:t>
            </a:r>
            <a:r>
              <a:rPr dirty="0">
                <a:cs typeface="Arial"/>
              </a:rPr>
              <a:t>code</a:t>
            </a:r>
            <a:r>
              <a:rPr spc="55" dirty="0">
                <a:cs typeface="Arial"/>
              </a:rPr>
              <a:t> </a:t>
            </a:r>
            <a:r>
              <a:rPr dirty="0">
                <a:cs typeface="Arial"/>
              </a:rPr>
              <a:t>easier</a:t>
            </a:r>
            <a:r>
              <a:rPr spc="50" dirty="0">
                <a:cs typeface="Arial"/>
              </a:rPr>
              <a:t> </a:t>
            </a:r>
            <a:r>
              <a:rPr spc="105" dirty="0">
                <a:cs typeface="Arial"/>
              </a:rPr>
              <a:t>to</a:t>
            </a:r>
            <a:r>
              <a:rPr spc="50" dirty="0">
                <a:cs typeface="Arial"/>
              </a:rPr>
              <a:t> </a:t>
            </a:r>
            <a:r>
              <a:rPr spc="-10" dirty="0">
                <a:cs typeface="Arial"/>
              </a:rPr>
              <a:t>change.</a:t>
            </a:r>
            <a:endParaRPr dirty="0">
              <a:cs typeface="Arial"/>
            </a:endParaRPr>
          </a:p>
          <a:p>
            <a:pPr marL="379095" indent="-367030">
              <a:lnSpc>
                <a:spcPct val="100000"/>
              </a:lnSpc>
              <a:spcBef>
                <a:spcPts val="315"/>
              </a:spcBef>
              <a:buChar char="●"/>
              <a:tabLst>
                <a:tab pos="379095" algn="l"/>
                <a:tab pos="379730" algn="l"/>
              </a:tabLst>
            </a:pPr>
            <a:r>
              <a:rPr spc="60" dirty="0">
                <a:cs typeface="Arial"/>
              </a:rPr>
              <a:t>No</a:t>
            </a:r>
            <a:r>
              <a:rPr spc="-15" dirty="0">
                <a:cs typeface="Arial"/>
              </a:rPr>
              <a:t> </a:t>
            </a:r>
            <a:r>
              <a:rPr spc="60" dirty="0">
                <a:cs typeface="Arial"/>
              </a:rPr>
              <a:t>functional</a:t>
            </a:r>
            <a:r>
              <a:rPr spc="-15" dirty="0">
                <a:cs typeface="Arial"/>
              </a:rPr>
              <a:t> </a:t>
            </a:r>
            <a:r>
              <a:rPr dirty="0">
                <a:cs typeface="Arial"/>
              </a:rPr>
              <a:t>changes</a:t>
            </a:r>
            <a:r>
              <a:rPr spc="-10" dirty="0">
                <a:cs typeface="Arial"/>
              </a:rPr>
              <a:t> </a:t>
            </a:r>
            <a:r>
              <a:rPr spc="65" dirty="0">
                <a:cs typeface="Arial"/>
              </a:rPr>
              <a:t>when</a:t>
            </a:r>
            <a:r>
              <a:rPr spc="-15" dirty="0">
                <a:cs typeface="Arial"/>
              </a:rPr>
              <a:t> </a:t>
            </a:r>
            <a:r>
              <a:rPr spc="55" dirty="0">
                <a:cs typeface="Arial"/>
              </a:rPr>
              <a:t>you</a:t>
            </a:r>
            <a:r>
              <a:rPr spc="-15" dirty="0">
                <a:cs typeface="Arial"/>
              </a:rPr>
              <a:t> </a:t>
            </a:r>
            <a:r>
              <a:rPr spc="50" dirty="0">
                <a:cs typeface="Arial"/>
              </a:rPr>
              <a:t>refactor</a:t>
            </a:r>
            <a:endParaRPr dirty="0">
              <a:cs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5249" y="1290200"/>
            <a:ext cx="8270240" cy="3059812"/>
          </a:xfrm>
          <a:prstGeom prst="rect">
            <a:avLst/>
          </a:prstGeom>
        </p:spPr>
        <p:txBody>
          <a:bodyPr vert="horz" wrap="square" lIns="0" tIns="12700" rIns="0" bIns="0" rtlCol="0">
            <a:spAutoFit/>
          </a:bodyPr>
          <a:lstStyle/>
          <a:p>
            <a:pPr marL="379095" marR="157480" indent="-367030">
              <a:lnSpc>
                <a:spcPct val="114599"/>
              </a:lnSpc>
              <a:spcBef>
                <a:spcPts val="100"/>
              </a:spcBef>
              <a:buChar char="●"/>
              <a:tabLst>
                <a:tab pos="379095" algn="l"/>
                <a:tab pos="379730" algn="l"/>
              </a:tabLst>
            </a:pPr>
            <a:r>
              <a:rPr sz="2000" dirty="0">
                <a:cs typeface="Arial"/>
              </a:rPr>
              <a:t>Constructors</a:t>
            </a:r>
            <a:r>
              <a:rPr sz="2000" spc="60" dirty="0">
                <a:cs typeface="Arial"/>
              </a:rPr>
              <a:t> </a:t>
            </a:r>
            <a:r>
              <a:rPr sz="2000" spc="75" dirty="0">
                <a:cs typeface="Arial"/>
              </a:rPr>
              <a:t>tha</a:t>
            </a:r>
            <a:r>
              <a:rPr lang="en-US" sz="2000" spc="75" dirty="0">
                <a:cs typeface="Arial"/>
              </a:rPr>
              <a:t>t</a:t>
            </a:r>
            <a:r>
              <a:rPr sz="2000" spc="65" dirty="0">
                <a:cs typeface="Arial"/>
              </a:rPr>
              <a:t> </a:t>
            </a:r>
            <a:r>
              <a:rPr sz="2000" spc="55" dirty="0">
                <a:cs typeface="Arial"/>
              </a:rPr>
              <a:t>construct</a:t>
            </a:r>
            <a:r>
              <a:rPr sz="2000" spc="65" dirty="0">
                <a:cs typeface="Arial"/>
              </a:rPr>
              <a:t> </a:t>
            </a:r>
            <a:r>
              <a:rPr lang="en-US" sz="2000" dirty="0">
                <a:cs typeface="Arial"/>
              </a:rPr>
              <a:t>many</a:t>
            </a:r>
            <a:r>
              <a:rPr sz="2000" spc="60" dirty="0">
                <a:cs typeface="Arial"/>
              </a:rPr>
              <a:t> </a:t>
            </a:r>
            <a:r>
              <a:rPr sz="2000" dirty="0">
                <a:cs typeface="Arial"/>
              </a:rPr>
              <a:t>objects</a:t>
            </a:r>
            <a:r>
              <a:rPr sz="2000" spc="60" dirty="0">
                <a:cs typeface="Arial"/>
              </a:rPr>
              <a:t> </a:t>
            </a:r>
            <a:r>
              <a:rPr sz="2000" spc="55" dirty="0">
                <a:cs typeface="Arial"/>
              </a:rPr>
              <a:t>internally</a:t>
            </a:r>
            <a:r>
              <a:rPr sz="2000" spc="60" dirty="0">
                <a:cs typeface="Arial"/>
              </a:rPr>
              <a:t> </a:t>
            </a:r>
            <a:r>
              <a:rPr sz="2000" spc="100" dirty="0">
                <a:cs typeface="Arial"/>
              </a:rPr>
              <a:t>or</a:t>
            </a:r>
            <a:r>
              <a:rPr sz="2000" spc="65" dirty="0">
                <a:cs typeface="Arial"/>
              </a:rPr>
              <a:t> </a:t>
            </a:r>
            <a:r>
              <a:rPr sz="2000" spc="-10" dirty="0">
                <a:cs typeface="Arial"/>
              </a:rPr>
              <a:t>access </a:t>
            </a:r>
            <a:r>
              <a:rPr lang="en-US" sz="2000" dirty="0">
                <a:cs typeface="Arial"/>
              </a:rPr>
              <a:t>many</a:t>
            </a:r>
            <a:r>
              <a:rPr sz="2000" spc="25" dirty="0">
                <a:cs typeface="Arial"/>
              </a:rPr>
              <a:t> </a:t>
            </a:r>
            <a:r>
              <a:rPr sz="2000" dirty="0">
                <a:cs typeface="Arial"/>
              </a:rPr>
              <a:t>globals</a:t>
            </a:r>
            <a:r>
              <a:rPr sz="2000" spc="30" dirty="0">
                <a:cs typeface="Arial"/>
              </a:rPr>
              <a:t> </a:t>
            </a:r>
            <a:r>
              <a:rPr sz="2000" dirty="0">
                <a:cs typeface="Arial"/>
              </a:rPr>
              <a:t>can</a:t>
            </a:r>
            <a:r>
              <a:rPr sz="2000" spc="25" dirty="0">
                <a:cs typeface="Arial"/>
              </a:rPr>
              <a:t> </a:t>
            </a:r>
            <a:r>
              <a:rPr sz="2000" dirty="0">
                <a:cs typeface="Arial"/>
              </a:rPr>
              <a:t>make</a:t>
            </a:r>
            <a:r>
              <a:rPr sz="2000" spc="30" dirty="0">
                <a:cs typeface="Arial"/>
              </a:rPr>
              <a:t> </a:t>
            </a:r>
            <a:r>
              <a:rPr sz="2000" spc="100" dirty="0">
                <a:cs typeface="Arial"/>
              </a:rPr>
              <a:t>for</a:t>
            </a:r>
            <a:r>
              <a:rPr sz="2000" spc="25" dirty="0">
                <a:cs typeface="Arial"/>
              </a:rPr>
              <a:t> </a:t>
            </a:r>
            <a:r>
              <a:rPr sz="2000" dirty="0">
                <a:cs typeface="Arial"/>
              </a:rPr>
              <a:t>a</a:t>
            </a:r>
            <a:r>
              <a:rPr sz="2000" spc="30" dirty="0">
                <a:cs typeface="Arial"/>
              </a:rPr>
              <a:t> </a:t>
            </a:r>
            <a:r>
              <a:rPr sz="2000" dirty="0">
                <a:cs typeface="Arial"/>
              </a:rPr>
              <a:t>large</a:t>
            </a:r>
            <a:r>
              <a:rPr sz="2000" spc="30" dirty="0">
                <a:cs typeface="Arial"/>
              </a:rPr>
              <a:t> </a:t>
            </a:r>
            <a:r>
              <a:rPr sz="2000" spc="70" dirty="0">
                <a:cs typeface="Arial"/>
              </a:rPr>
              <a:t>parameter</a:t>
            </a:r>
            <a:r>
              <a:rPr sz="2000" spc="30" dirty="0">
                <a:cs typeface="Arial"/>
              </a:rPr>
              <a:t> </a:t>
            </a:r>
            <a:r>
              <a:rPr sz="2000" spc="-20" dirty="0">
                <a:cs typeface="Arial"/>
              </a:rPr>
              <a:t>list</a:t>
            </a:r>
            <a:endParaRPr sz="2000" dirty="0">
              <a:cs typeface="Arial"/>
            </a:endParaRPr>
          </a:p>
          <a:p>
            <a:pPr marL="379095" marR="740410" indent="-367030">
              <a:lnSpc>
                <a:spcPct val="114599"/>
              </a:lnSpc>
              <a:buChar char="●"/>
              <a:tabLst>
                <a:tab pos="379095" algn="l"/>
                <a:tab pos="379730" algn="l"/>
              </a:tabLst>
            </a:pPr>
            <a:r>
              <a:rPr sz="2000" dirty="0">
                <a:cs typeface="Arial"/>
              </a:rPr>
              <a:t>Extract</a:t>
            </a:r>
            <a:r>
              <a:rPr sz="2000" spc="100" dirty="0">
                <a:cs typeface="Arial"/>
              </a:rPr>
              <a:t> </a:t>
            </a:r>
            <a:r>
              <a:rPr sz="2000" spc="60" dirty="0">
                <a:cs typeface="Arial"/>
              </a:rPr>
              <a:t>and</a:t>
            </a:r>
            <a:r>
              <a:rPr sz="2000" spc="95" dirty="0">
                <a:cs typeface="Arial"/>
              </a:rPr>
              <a:t> </a:t>
            </a:r>
            <a:r>
              <a:rPr sz="2000" dirty="0">
                <a:cs typeface="Arial"/>
              </a:rPr>
              <a:t>Override</a:t>
            </a:r>
            <a:r>
              <a:rPr sz="2000" spc="105" dirty="0">
                <a:cs typeface="Arial"/>
              </a:rPr>
              <a:t> </a:t>
            </a:r>
            <a:r>
              <a:rPr sz="2000" dirty="0">
                <a:cs typeface="Arial"/>
              </a:rPr>
              <a:t>Factortoring</a:t>
            </a:r>
            <a:r>
              <a:rPr sz="2000" spc="95" dirty="0">
                <a:cs typeface="Arial"/>
              </a:rPr>
              <a:t> </a:t>
            </a:r>
            <a:r>
              <a:rPr sz="2000" spc="85" dirty="0">
                <a:cs typeface="Arial"/>
              </a:rPr>
              <a:t>Method</a:t>
            </a:r>
            <a:r>
              <a:rPr sz="2000" spc="95" dirty="0">
                <a:cs typeface="Arial"/>
              </a:rPr>
              <a:t> </a:t>
            </a:r>
            <a:r>
              <a:rPr sz="2000" dirty="0">
                <a:cs typeface="Arial"/>
              </a:rPr>
              <a:t>can</a:t>
            </a:r>
            <a:r>
              <a:rPr sz="2000" spc="95" dirty="0">
                <a:cs typeface="Arial"/>
              </a:rPr>
              <a:t> </a:t>
            </a:r>
            <a:r>
              <a:rPr sz="2000" dirty="0">
                <a:cs typeface="Arial"/>
              </a:rPr>
              <a:t>be</a:t>
            </a:r>
            <a:r>
              <a:rPr sz="2000" spc="105" dirty="0">
                <a:cs typeface="Arial"/>
              </a:rPr>
              <a:t> </a:t>
            </a:r>
            <a:r>
              <a:rPr sz="2000" dirty="0">
                <a:cs typeface="Arial"/>
              </a:rPr>
              <a:t>used</a:t>
            </a:r>
            <a:r>
              <a:rPr sz="2000" spc="95" dirty="0">
                <a:cs typeface="Arial"/>
              </a:rPr>
              <a:t> </a:t>
            </a:r>
            <a:r>
              <a:rPr sz="2000" spc="90" dirty="0">
                <a:cs typeface="Arial"/>
              </a:rPr>
              <a:t>on</a:t>
            </a:r>
            <a:r>
              <a:rPr sz="2000" spc="95" dirty="0">
                <a:cs typeface="Arial"/>
              </a:rPr>
              <a:t> </a:t>
            </a:r>
            <a:r>
              <a:rPr sz="2000" dirty="0">
                <a:cs typeface="Arial"/>
              </a:rPr>
              <a:t>code</a:t>
            </a:r>
            <a:r>
              <a:rPr sz="2000" spc="100" dirty="0">
                <a:cs typeface="Arial"/>
              </a:rPr>
              <a:t> </a:t>
            </a:r>
            <a:r>
              <a:rPr sz="2000" spc="70" dirty="0">
                <a:cs typeface="Arial"/>
              </a:rPr>
              <a:t>in</a:t>
            </a:r>
            <a:r>
              <a:rPr sz="2000" spc="95" dirty="0">
                <a:cs typeface="Arial"/>
              </a:rPr>
              <a:t> </a:t>
            </a:r>
            <a:r>
              <a:rPr sz="2000" spc="-50" dirty="0">
                <a:cs typeface="Arial"/>
              </a:rPr>
              <a:t>a </a:t>
            </a:r>
            <a:r>
              <a:rPr sz="2000" spc="60" dirty="0">
                <a:cs typeface="Arial"/>
              </a:rPr>
              <a:t>constructor</a:t>
            </a:r>
            <a:r>
              <a:rPr sz="2000" dirty="0">
                <a:cs typeface="Arial"/>
              </a:rPr>
              <a:t> </a:t>
            </a:r>
            <a:r>
              <a:rPr sz="2000" spc="75" dirty="0">
                <a:cs typeface="Arial"/>
              </a:rPr>
              <a:t>if</a:t>
            </a:r>
            <a:r>
              <a:rPr sz="2000" spc="-5" dirty="0">
                <a:cs typeface="Arial"/>
              </a:rPr>
              <a:t> </a:t>
            </a:r>
            <a:r>
              <a:rPr sz="2000" dirty="0">
                <a:cs typeface="Arial"/>
              </a:rPr>
              <a:t>we have a </a:t>
            </a:r>
            <a:r>
              <a:rPr sz="2000" spc="55" dirty="0">
                <a:cs typeface="Arial"/>
              </a:rPr>
              <a:t>refactoring</a:t>
            </a:r>
            <a:r>
              <a:rPr sz="2000" dirty="0">
                <a:cs typeface="Arial"/>
              </a:rPr>
              <a:t> </a:t>
            </a:r>
            <a:r>
              <a:rPr sz="2000" spc="85" dirty="0">
                <a:cs typeface="Arial"/>
              </a:rPr>
              <a:t>tool</a:t>
            </a:r>
            <a:r>
              <a:rPr sz="2000" spc="-5" dirty="0">
                <a:cs typeface="Arial"/>
              </a:rPr>
              <a:t> </a:t>
            </a:r>
            <a:r>
              <a:rPr sz="2000" spc="105" dirty="0">
                <a:cs typeface="Arial"/>
              </a:rPr>
              <a:t>to</a:t>
            </a:r>
            <a:r>
              <a:rPr sz="2000" dirty="0">
                <a:cs typeface="Arial"/>
              </a:rPr>
              <a:t> safely</a:t>
            </a:r>
            <a:r>
              <a:rPr sz="2000" spc="-5" dirty="0">
                <a:cs typeface="Arial"/>
              </a:rPr>
              <a:t> </a:t>
            </a:r>
            <a:r>
              <a:rPr sz="2000" spc="50" dirty="0">
                <a:cs typeface="Arial"/>
              </a:rPr>
              <a:t>extract</a:t>
            </a:r>
            <a:r>
              <a:rPr sz="2000" dirty="0">
                <a:cs typeface="Arial"/>
              </a:rPr>
              <a:t> </a:t>
            </a:r>
            <a:r>
              <a:rPr sz="2000" spc="60" dirty="0">
                <a:cs typeface="Arial"/>
              </a:rPr>
              <a:t>methods</a:t>
            </a:r>
            <a:endParaRPr sz="2000" dirty="0">
              <a:cs typeface="Arial"/>
            </a:endParaRPr>
          </a:p>
          <a:p>
            <a:pPr marL="379095" marR="5080" indent="-367030">
              <a:lnSpc>
                <a:spcPct val="114599"/>
              </a:lnSpc>
              <a:buChar char="●"/>
              <a:tabLst>
                <a:tab pos="379095" algn="l"/>
                <a:tab pos="379730" algn="l"/>
              </a:tabLst>
            </a:pPr>
            <a:r>
              <a:rPr sz="2000" dirty="0">
                <a:cs typeface="Arial"/>
              </a:rPr>
              <a:t>Supersede</a:t>
            </a:r>
            <a:r>
              <a:rPr sz="2000" spc="20" dirty="0">
                <a:cs typeface="Arial"/>
              </a:rPr>
              <a:t> </a:t>
            </a:r>
            <a:r>
              <a:rPr sz="2000" dirty="0">
                <a:cs typeface="Arial"/>
              </a:rPr>
              <a:t>Instance</a:t>
            </a:r>
            <a:r>
              <a:rPr sz="2000" spc="25" dirty="0">
                <a:cs typeface="Arial"/>
              </a:rPr>
              <a:t> </a:t>
            </a:r>
            <a:r>
              <a:rPr sz="2000" dirty="0">
                <a:cs typeface="Arial"/>
              </a:rPr>
              <a:t>Variable</a:t>
            </a:r>
            <a:r>
              <a:rPr sz="2000" spc="25" dirty="0">
                <a:cs typeface="Arial"/>
              </a:rPr>
              <a:t> </a:t>
            </a:r>
            <a:r>
              <a:rPr sz="2000" dirty="0">
                <a:cs typeface="Arial"/>
              </a:rPr>
              <a:t>can</a:t>
            </a:r>
            <a:r>
              <a:rPr sz="2000" spc="20" dirty="0">
                <a:cs typeface="Arial"/>
              </a:rPr>
              <a:t> </a:t>
            </a:r>
            <a:r>
              <a:rPr sz="2000" dirty="0">
                <a:cs typeface="Arial"/>
              </a:rPr>
              <a:t>be</a:t>
            </a:r>
            <a:r>
              <a:rPr sz="2000" spc="25" dirty="0">
                <a:cs typeface="Arial"/>
              </a:rPr>
              <a:t> </a:t>
            </a:r>
            <a:r>
              <a:rPr sz="2000" dirty="0">
                <a:cs typeface="Arial"/>
              </a:rPr>
              <a:t>used</a:t>
            </a:r>
            <a:r>
              <a:rPr sz="2000" spc="15" dirty="0">
                <a:cs typeface="Arial"/>
              </a:rPr>
              <a:t> </a:t>
            </a:r>
            <a:r>
              <a:rPr sz="2000" spc="105" dirty="0">
                <a:cs typeface="Arial"/>
              </a:rPr>
              <a:t>to</a:t>
            </a:r>
            <a:r>
              <a:rPr sz="2000" spc="25" dirty="0">
                <a:cs typeface="Arial"/>
              </a:rPr>
              <a:t> </a:t>
            </a:r>
            <a:r>
              <a:rPr sz="2000" spc="75" dirty="0">
                <a:cs typeface="Arial"/>
              </a:rPr>
              <a:t>write</a:t>
            </a:r>
            <a:r>
              <a:rPr sz="2000" spc="25" dirty="0">
                <a:cs typeface="Arial"/>
              </a:rPr>
              <a:t> </a:t>
            </a:r>
            <a:r>
              <a:rPr sz="2000" dirty="0">
                <a:cs typeface="Arial"/>
              </a:rPr>
              <a:t>a</a:t>
            </a:r>
            <a:r>
              <a:rPr sz="2000" spc="25" dirty="0">
                <a:cs typeface="Arial"/>
              </a:rPr>
              <a:t> </a:t>
            </a:r>
            <a:r>
              <a:rPr sz="2000" spc="55" dirty="0">
                <a:cs typeface="Arial"/>
              </a:rPr>
              <a:t>setter</a:t>
            </a:r>
            <a:r>
              <a:rPr sz="2000" spc="25" dirty="0">
                <a:cs typeface="Arial"/>
              </a:rPr>
              <a:t> </a:t>
            </a:r>
            <a:r>
              <a:rPr sz="2000" spc="90" dirty="0">
                <a:cs typeface="Arial"/>
              </a:rPr>
              <a:t>on</a:t>
            </a:r>
            <a:r>
              <a:rPr sz="2000" spc="15" dirty="0">
                <a:cs typeface="Arial"/>
              </a:rPr>
              <a:t> </a:t>
            </a:r>
            <a:r>
              <a:rPr sz="2000" spc="75" dirty="0">
                <a:cs typeface="Arial"/>
              </a:rPr>
              <a:t>the</a:t>
            </a:r>
            <a:r>
              <a:rPr sz="2000" spc="25" dirty="0">
                <a:cs typeface="Arial"/>
              </a:rPr>
              <a:t> </a:t>
            </a:r>
            <a:r>
              <a:rPr sz="2000" spc="-10" dirty="0">
                <a:cs typeface="Arial"/>
              </a:rPr>
              <a:t>class</a:t>
            </a:r>
            <a:r>
              <a:rPr sz="2000" spc="25" dirty="0">
                <a:cs typeface="Arial"/>
              </a:rPr>
              <a:t> </a:t>
            </a:r>
            <a:r>
              <a:rPr sz="2000" spc="35" dirty="0">
                <a:cs typeface="Arial"/>
              </a:rPr>
              <a:t>and </a:t>
            </a:r>
            <a:r>
              <a:rPr sz="2000" dirty="0">
                <a:cs typeface="Arial"/>
              </a:rPr>
              <a:t>sway</a:t>
            </a:r>
            <a:r>
              <a:rPr sz="2000" spc="10" dirty="0">
                <a:cs typeface="Arial"/>
              </a:rPr>
              <a:t> </a:t>
            </a:r>
            <a:r>
              <a:rPr sz="2000" spc="70" dirty="0">
                <a:cs typeface="Arial"/>
              </a:rPr>
              <a:t>in</a:t>
            </a:r>
            <a:r>
              <a:rPr sz="2000" spc="15" dirty="0">
                <a:cs typeface="Arial"/>
              </a:rPr>
              <a:t> </a:t>
            </a:r>
            <a:r>
              <a:rPr sz="2000" spc="75" dirty="0">
                <a:cs typeface="Arial"/>
              </a:rPr>
              <a:t>another</a:t>
            </a:r>
            <a:r>
              <a:rPr sz="2000" spc="15" dirty="0">
                <a:cs typeface="Arial"/>
              </a:rPr>
              <a:t> </a:t>
            </a:r>
            <a:r>
              <a:rPr sz="2000" dirty="0">
                <a:cs typeface="Arial"/>
              </a:rPr>
              <a:t>instance</a:t>
            </a:r>
            <a:r>
              <a:rPr sz="2000" spc="20" dirty="0">
                <a:cs typeface="Arial"/>
              </a:rPr>
              <a:t> </a:t>
            </a:r>
            <a:r>
              <a:rPr sz="2000" spc="90" dirty="0">
                <a:cs typeface="Arial"/>
              </a:rPr>
              <a:t>of</a:t>
            </a:r>
            <a:r>
              <a:rPr sz="2000" spc="15" dirty="0">
                <a:cs typeface="Arial"/>
              </a:rPr>
              <a:t> </a:t>
            </a:r>
            <a:r>
              <a:rPr sz="2000" spc="75" dirty="0">
                <a:cs typeface="Arial"/>
              </a:rPr>
              <a:t>another</a:t>
            </a:r>
            <a:r>
              <a:rPr sz="2000" spc="15" dirty="0">
                <a:cs typeface="Arial"/>
              </a:rPr>
              <a:t> </a:t>
            </a:r>
            <a:r>
              <a:rPr sz="2000" spc="50" dirty="0">
                <a:cs typeface="Arial"/>
              </a:rPr>
              <a:t>constructed</a:t>
            </a:r>
            <a:r>
              <a:rPr sz="2000" spc="15" dirty="0">
                <a:cs typeface="Arial"/>
              </a:rPr>
              <a:t> </a:t>
            </a:r>
            <a:r>
              <a:rPr sz="2000" spc="40" dirty="0">
                <a:cs typeface="Arial"/>
              </a:rPr>
              <a:t>object</a:t>
            </a:r>
            <a:endParaRPr sz="2000" dirty="0">
              <a:cs typeface="Arial"/>
            </a:endParaRPr>
          </a:p>
          <a:p>
            <a:pPr marL="836294" lvl="1" indent="-336550">
              <a:lnSpc>
                <a:spcPct val="100000"/>
              </a:lnSpc>
              <a:spcBef>
                <a:spcPts val="330"/>
              </a:spcBef>
              <a:buChar char="○"/>
              <a:tabLst>
                <a:tab pos="836294" algn="l"/>
                <a:tab pos="836930" algn="l"/>
              </a:tabLst>
            </a:pPr>
            <a:r>
              <a:rPr sz="1600" dirty="0">
                <a:cs typeface="Arial"/>
              </a:rPr>
              <a:t>Enables</a:t>
            </a:r>
            <a:r>
              <a:rPr sz="1600" spc="40" dirty="0">
                <a:cs typeface="Arial"/>
              </a:rPr>
              <a:t> </a:t>
            </a:r>
            <a:r>
              <a:rPr sz="1600" dirty="0">
                <a:cs typeface="Arial"/>
              </a:rPr>
              <a:t>us</a:t>
            </a:r>
            <a:r>
              <a:rPr sz="1600" spc="40" dirty="0">
                <a:cs typeface="Arial"/>
              </a:rPr>
              <a:t> </a:t>
            </a:r>
            <a:r>
              <a:rPr sz="1600" spc="80" dirty="0">
                <a:cs typeface="Arial"/>
              </a:rPr>
              <a:t>to</a:t>
            </a:r>
            <a:r>
              <a:rPr sz="1600" spc="45" dirty="0">
                <a:cs typeface="Arial"/>
              </a:rPr>
              <a:t> </a:t>
            </a:r>
            <a:r>
              <a:rPr sz="1600" dirty="0">
                <a:cs typeface="Arial"/>
              </a:rPr>
              <a:t>use</a:t>
            </a:r>
            <a:r>
              <a:rPr sz="1600" spc="40" dirty="0">
                <a:cs typeface="Arial"/>
              </a:rPr>
              <a:t> </a:t>
            </a:r>
            <a:r>
              <a:rPr sz="1600" spc="55" dirty="0">
                <a:cs typeface="Arial"/>
              </a:rPr>
              <a:t>the</a:t>
            </a:r>
            <a:r>
              <a:rPr sz="1600" spc="45" dirty="0">
                <a:cs typeface="Arial"/>
              </a:rPr>
              <a:t> </a:t>
            </a:r>
            <a:r>
              <a:rPr sz="1600" dirty="0">
                <a:cs typeface="Arial"/>
              </a:rPr>
              <a:t>Extract</a:t>
            </a:r>
            <a:r>
              <a:rPr sz="1600" spc="40" dirty="0">
                <a:cs typeface="Arial"/>
              </a:rPr>
              <a:t> </a:t>
            </a:r>
            <a:r>
              <a:rPr sz="1600" dirty="0">
                <a:cs typeface="Arial"/>
              </a:rPr>
              <a:t>Interface</a:t>
            </a:r>
            <a:r>
              <a:rPr sz="1600" spc="40" dirty="0">
                <a:cs typeface="Arial"/>
              </a:rPr>
              <a:t> </a:t>
            </a:r>
            <a:r>
              <a:rPr sz="1600" spc="80" dirty="0">
                <a:cs typeface="Arial"/>
              </a:rPr>
              <a:t>or</a:t>
            </a:r>
            <a:r>
              <a:rPr sz="1600" spc="45" dirty="0">
                <a:cs typeface="Arial"/>
              </a:rPr>
              <a:t> </a:t>
            </a:r>
            <a:r>
              <a:rPr sz="1600" dirty="0">
                <a:cs typeface="Arial"/>
              </a:rPr>
              <a:t>Extract</a:t>
            </a:r>
            <a:r>
              <a:rPr sz="1600" spc="40" dirty="0">
                <a:cs typeface="Arial"/>
              </a:rPr>
              <a:t> </a:t>
            </a:r>
            <a:r>
              <a:rPr sz="1600" spc="45" dirty="0">
                <a:cs typeface="Arial"/>
              </a:rPr>
              <a:t>Implementer</a:t>
            </a:r>
            <a:endParaRPr sz="1600" dirty="0">
              <a:cs typeface="Arial"/>
            </a:endParaRPr>
          </a:p>
          <a:p>
            <a:pPr marL="836294" lvl="1" indent="-336550">
              <a:lnSpc>
                <a:spcPct val="100000"/>
              </a:lnSpc>
              <a:spcBef>
                <a:spcPts val="270"/>
              </a:spcBef>
              <a:buChar char="○"/>
              <a:tabLst>
                <a:tab pos="836294" algn="l"/>
                <a:tab pos="836930" algn="l"/>
              </a:tabLst>
            </a:pPr>
            <a:r>
              <a:rPr lang="en-US" sz="1600" dirty="0">
                <a:cs typeface="Arial"/>
              </a:rPr>
              <a:t>Usually</a:t>
            </a:r>
            <a:r>
              <a:rPr sz="1600" spc="65" dirty="0">
                <a:cs typeface="Arial"/>
              </a:rPr>
              <a:t> </a:t>
            </a:r>
            <a:r>
              <a:rPr sz="1600" dirty="0">
                <a:cs typeface="Arial"/>
              </a:rPr>
              <a:t>can</a:t>
            </a:r>
            <a:r>
              <a:rPr sz="1600" spc="70" dirty="0">
                <a:cs typeface="Arial"/>
              </a:rPr>
              <a:t> </a:t>
            </a:r>
            <a:r>
              <a:rPr sz="1600" dirty="0">
                <a:cs typeface="Arial"/>
              </a:rPr>
              <a:t>be</a:t>
            </a:r>
            <a:r>
              <a:rPr sz="1600" spc="70" dirty="0">
                <a:cs typeface="Arial"/>
              </a:rPr>
              <a:t> </a:t>
            </a:r>
            <a:r>
              <a:rPr sz="1600" dirty="0">
                <a:cs typeface="Arial"/>
              </a:rPr>
              <a:t>a</a:t>
            </a:r>
            <a:r>
              <a:rPr sz="1600" spc="70" dirty="0">
                <a:cs typeface="Arial"/>
              </a:rPr>
              <a:t> </a:t>
            </a:r>
            <a:r>
              <a:rPr sz="1600" dirty="0">
                <a:cs typeface="Arial"/>
              </a:rPr>
              <a:t>technique</a:t>
            </a:r>
            <a:r>
              <a:rPr sz="1600" spc="65" dirty="0">
                <a:cs typeface="Arial"/>
              </a:rPr>
              <a:t> </a:t>
            </a:r>
            <a:r>
              <a:rPr sz="1600" spc="80" dirty="0">
                <a:cs typeface="Arial"/>
              </a:rPr>
              <a:t>to</a:t>
            </a:r>
            <a:r>
              <a:rPr sz="1600" spc="70" dirty="0">
                <a:cs typeface="Arial"/>
              </a:rPr>
              <a:t> </a:t>
            </a:r>
            <a:r>
              <a:rPr sz="1600" spc="-20" dirty="0">
                <a:cs typeface="Arial"/>
              </a:rPr>
              <a:t>avoid</a:t>
            </a:r>
            <a:endParaRPr sz="1600" dirty="0">
              <a:cs typeface="Arial"/>
            </a:endParaRPr>
          </a:p>
        </p:txBody>
      </p:sp>
      <p:sp>
        <p:nvSpPr>
          <p:cNvPr id="5" name="TextBox 4">
            <a:extLst>
              <a:ext uri="{FF2B5EF4-FFF2-40B4-BE49-F238E27FC236}">
                <a16:creationId xmlns:a16="http://schemas.microsoft.com/office/drawing/2014/main" id="{725103A1-D32B-407C-B8C2-E81076B31BB6}"/>
              </a:ext>
            </a:extLst>
          </p:cNvPr>
          <p:cNvSpPr txBox="1"/>
          <p:nvPr/>
        </p:nvSpPr>
        <p:spPr>
          <a:xfrm>
            <a:off x="685800" y="133350"/>
            <a:ext cx="70866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The Case of the Construction Blob</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1000" y="1144587"/>
            <a:ext cx="8275320" cy="2854325"/>
          </a:xfrm>
          <a:prstGeom prst="rect">
            <a:avLst/>
          </a:prstGeom>
        </p:spPr>
        <p:txBody>
          <a:bodyPr vert="horz" wrap="square" lIns="0" tIns="12700" rIns="0" bIns="0" rtlCol="0">
            <a:spAutoFit/>
          </a:bodyPr>
          <a:lstStyle/>
          <a:p>
            <a:pPr marL="379095" marR="5080" indent="-367030">
              <a:lnSpc>
                <a:spcPct val="114599"/>
              </a:lnSpc>
              <a:spcBef>
                <a:spcPts val="100"/>
              </a:spcBef>
              <a:buChar char="●"/>
              <a:tabLst>
                <a:tab pos="379095" algn="l"/>
                <a:tab pos="379730" algn="l"/>
              </a:tabLst>
            </a:pPr>
            <a:r>
              <a:rPr sz="1800" dirty="0">
                <a:cs typeface="Arial"/>
              </a:rPr>
              <a:t>Old-style</a:t>
            </a:r>
            <a:r>
              <a:rPr sz="1800" spc="20" dirty="0">
                <a:cs typeface="Arial"/>
              </a:rPr>
              <a:t> </a:t>
            </a:r>
            <a:r>
              <a:rPr sz="1800" dirty="0">
                <a:cs typeface="Arial"/>
              </a:rPr>
              <a:t>reuse</a:t>
            </a:r>
            <a:r>
              <a:rPr sz="1800" spc="20" dirty="0">
                <a:cs typeface="Arial"/>
              </a:rPr>
              <a:t> </a:t>
            </a:r>
            <a:r>
              <a:rPr sz="1800" spc="90" dirty="0">
                <a:cs typeface="Arial"/>
              </a:rPr>
              <a:t>of</a:t>
            </a:r>
            <a:r>
              <a:rPr sz="1800" spc="15" dirty="0">
                <a:cs typeface="Arial"/>
              </a:rPr>
              <a:t> </a:t>
            </a:r>
            <a:r>
              <a:rPr sz="1800" dirty="0">
                <a:cs typeface="Arial"/>
              </a:rPr>
              <a:t>code</a:t>
            </a:r>
            <a:r>
              <a:rPr sz="1800" spc="20" dirty="0">
                <a:cs typeface="Arial"/>
              </a:rPr>
              <a:t> </a:t>
            </a:r>
            <a:r>
              <a:rPr sz="1800" spc="45" dirty="0">
                <a:cs typeface="Arial"/>
              </a:rPr>
              <a:t>happens</a:t>
            </a:r>
            <a:r>
              <a:rPr sz="1800" spc="20" dirty="0">
                <a:cs typeface="Arial"/>
              </a:rPr>
              <a:t> </a:t>
            </a:r>
            <a:r>
              <a:rPr sz="1800" spc="65" dirty="0">
                <a:cs typeface="Arial"/>
              </a:rPr>
              <a:t>when</a:t>
            </a:r>
            <a:r>
              <a:rPr sz="1800" spc="15" dirty="0">
                <a:cs typeface="Arial"/>
              </a:rPr>
              <a:t> </a:t>
            </a:r>
            <a:r>
              <a:rPr sz="1800" dirty="0">
                <a:cs typeface="Arial"/>
              </a:rPr>
              <a:t>we</a:t>
            </a:r>
            <a:r>
              <a:rPr sz="1800" spc="20" dirty="0">
                <a:cs typeface="Arial"/>
              </a:rPr>
              <a:t> </a:t>
            </a:r>
            <a:r>
              <a:rPr sz="1800" spc="80" dirty="0">
                <a:cs typeface="Arial"/>
              </a:rPr>
              <a:t>find</a:t>
            </a:r>
            <a:r>
              <a:rPr sz="1800" spc="15" dirty="0">
                <a:cs typeface="Arial"/>
              </a:rPr>
              <a:t> </a:t>
            </a:r>
            <a:r>
              <a:rPr sz="1800" spc="50" dirty="0">
                <a:cs typeface="Arial"/>
              </a:rPr>
              <a:t>some</a:t>
            </a:r>
            <a:r>
              <a:rPr sz="1800" spc="25" dirty="0">
                <a:cs typeface="Arial"/>
              </a:rPr>
              <a:t> </a:t>
            </a:r>
            <a:r>
              <a:rPr sz="1800" spc="-10" dirty="0">
                <a:cs typeface="Arial"/>
              </a:rPr>
              <a:t>class</a:t>
            </a:r>
            <a:r>
              <a:rPr sz="1800" spc="20" dirty="0">
                <a:cs typeface="Arial"/>
              </a:rPr>
              <a:t> </a:t>
            </a:r>
            <a:r>
              <a:rPr sz="1800" spc="100" dirty="0">
                <a:cs typeface="Arial"/>
              </a:rPr>
              <a:t>or</a:t>
            </a:r>
            <a:r>
              <a:rPr sz="1800" spc="20" dirty="0">
                <a:cs typeface="Arial"/>
              </a:rPr>
              <a:t> </a:t>
            </a:r>
            <a:r>
              <a:rPr sz="1800" dirty="0">
                <a:cs typeface="Arial"/>
              </a:rPr>
              <a:t>set</a:t>
            </a:r>
            <a:r>
              <a:rPr sz="1800" spc="20" dirty="0">
                <a:cs typeface="Arial"/>
              </a:rPr>
              <a:t> </a:t>
            </a:r>
            <a:r>
              <a:rPr sz="1800" spc="90" dirty="0">
                <a:cs typeface="Arial"/>
              </a:rPr>
              <a:t>of</a:t>
            </a:r>
            <a:r>
              <a:rPr sz="1800" spc="15" dirty="0">
                <a:cs typeface="Arial"/>
              </a:rPr>
              <a:t> </a:t>
            </a:r>
            <a:r>
              <a:rPr sz="1800" spc="-10" dirty="0">
                <a:cs typeface="Arial"/>
              </a:rPr>
              <a:t>classes </a:t>
            </a:r>
            <a:r>
              <a:rPr sz="1800" dirty="0">
                <a:cs typeface="Arial"/>
              </a:rPr>
              <a:t>we</a:t>
            </a:r>
            <a:r>
              <a:rPr sz="1800" spc="-10" dirty="0">
                <a:cs typeface="Arial"/>
              </a:rPr>
              <a:t> </a:t>
            </a:r>
            <a:r>
              <a:rPr sz="1800" spc="75" dirty="0">
                <a:cs typeface="Arial"/>
              </a:rPr>
              <a:t>want</a:t>
            </a:r>
            <a:r>
              <a:rPr sz="1800" spc="-10" dirty="0">
                <a:cs typeface="Arial"/>
              </a:rPr>
              <a:t> </a:t>
            </a:r>
            <a:r>
              <a:rPr sz="1800" spc="105" dirty="0">
                <a:cs typeface="Arial"/>
              </a:rPr>
              <a:t>to</a:t>
            </a:r>
            <a:r>
              <a:rPr sz="1800" spc="-10" dirty="0">
                <a:cs typeface="Arial"/>
              </a:rPr>
              <a:t> </a:t>
            </a:r>
            <a:r>
              <a:rPr sz="1800" dirty="0">
                <a:cs typeface="Arial"/>
              </a:rPr>
              <a:t>use</a:t>
            </a:r>
            <a:r>
              <a:rPr sz="1800" spc="-10" dirty="0">
                <a:cs typeface="Arial"/>
              </a:rPr>
              <a:t> </a:t>
            </a:r>
            <a:r>
              <a:rPr sz="1800" spc="70" dirty="0">
                <a:cs typeface="Arial"/>
              </a:rPr>
              <a:t>in</a:t>
            </a:r>
            <a:r>
              <a:rPr sz="1800" spc="-10" dirty="0">
                <a:cs typeface="Arial"/>
              </a:rPr>
              <a:t> </a:t>
            </a:r>
            <a:r>
              <a:rPr sz="1800" spc="100" dirty="0">
                <a:cs typeface="Arial"/>
              </a:rPr>
              <a:t>our</a:t>
            </a:r>
            <a:r>
              <a:rPr sz="1800" spc="-10" dirty="0">
                <a:cs typeface="Arial"/>
              </a:rPr>
              <a:t> </a:t>
            </a:r>
            <a:r>
              <a:rPr sz="1800" spc="50" dirty="0">
                <a:cs typeface="Arial"/>
              </a:rPr>
              <a:t>application</a:t>
            </a:r>
            <a:r>
              <a:rPr sz="1800" spc="-15" dirty="0">
                <a:cs typeface="Arial"/>
              </a:rPr>
              <a:t> </a:t>
            </a:r>
            <a:r>
              <a:rPr sz="1800" spc="60" dirty="0">
                <a:cs typeface="Arial"/>
              </a:rPr>
              <a:t>and</a:t>
            </a:r>
            <a:r>
              <a:rPr sz="1800" spc="-15" dirty="0">
                <a:cs typeface="Arial"/>
              </a:rPr>
              <a:t> </a:t>
            </a:r>
            <a:r>
              <a:rPr sz="1800" dirty="0">
                <a:cs typeface="Arial"/>
              </a:rPr>
              <a:t>we</a:t>
            </a:r>
            <a:r>
              <a:rPr sz="1800" spc="-5" dirty="0">
                <a:cs typeface="Arial"/>
              </a:rPr>
              <a:t> </a:t>
            </a:r>
            <a:r>
              <a:rPr sz="1800" spc="55" dirty="0">
                <a:cs typeface="Arial"/>
              </a:rPr>
              <a:t>just</a:t>
            </a:r>
            <a:r>
              <a:rPr sz="1800" spc="-10" dirty="0">
                <a:cs typeface="Arial"/>
              </a:rPr>
              <a:t> </a:t>
            </a:r>
            <a:r>
              <a:rPr sz="1800" spc="85" dirty="0">
                <a:cs typeface="Arial"/>
              </a:rPr>
              <a:t>do</a:t>
            </a:r>
            <a:r>
              <a:rPr sz="1800" spc="-10" dirty="0">
                <a:cs typeface="Arial"/>
              </a:rPr>
              <a:t> </a:t>
            </a:r>
            <a:r>
              <a:rPr sz="1800" spc="25" dirty="0">
                <a:cs typeface="Arial"/>
              </a:rPr>
              <a:t>it.</a:t>
            </a:r>
            <a:endParaRPr sz="1800" dirty="0">
              <a:cs typeface="Arial"/>
            </a:endParaRPr>
          </a:p>
          <a:p>
            <a:pPr marL="379095" indent="-367030">
              <a:lnSpc>
                <a:spcPct val="100000"/>
              </a:lnSpc>
              <a:spcBef>
                <a:spcPts val="315"/>
              </a:spcBef>
              <a:buChar char="●"/>
              <a:tabLst>
                <a:tab pos="379095" algn="l"/>
                <a:tab pos="379730" algn="l"/>
              </a:tabLst>
            </a:pPr>
            <a:r>
              <a:rPr sz="1800" dirty="0">
                <a:cs typeface="Arial"/>
              </a:rPr>
              <a:t>We</a:t>
            </a:r>
            <a:r>
              <a:rPr sz="1800" spc="-20" dirty="0">
                <a:cs typeface="Arial"/>
              </a:rPr>
              <a:t> </a:t>
            </a:r>
            <a:r>
              <a:rPr sz="1800" spc="80" dirty="0">
                <a:cs typeface="Arial"/>
              </a:rPr>
              <a:t>must</a:t>
            </a:r>
            <a:r>
              <a:rPr sz="1800" spc="-15" dirty="0">
                <a:cs typeface="Arial"/>
              </a:rPr>
              <a:t> </a:t>
            </a:r>
            <a:r>
              <a:rPr sz="1800" spc="55" dirty="0">
                <a:cs typeface="Arial"/>
              </a:rPr>
              <a:t>test</a:t>
            </a:r>
            <a:r>
              <a:rPr sz="1800" spc="-15" dirty="0">
                <a:cs typeface="Arial"/>
              </a:rPr>
              <a:t> </a:t>
            </a:r>
            <a:r>
              <a:rPr sz="1800" spc="75" dirty="0">
                <a:cs typeface="Arial"/>
              </a:rPr>
              <a:t>the</a:t>
            </a:r>
            <a:r>
              <a:rPr sz="1800" spc="-15" dirty="0">
                <a:cs typeface="Arial"/>
              </a:rPr>
              <a:t> </a:t>
            </a:r>
            <a:r>
              <a:rPr sz="1800" spc="85" dirty="0">
                <a:cs typeface="Arial"/>
              </a:rPr>
              <a:t>other</a:t>
            </a:r>
            <a:r>
              <a:rPr sz="1800" spc="-15" dirty="0">
                <a:cs typeface="Arial"/>
              </a:rPr>
              <a:t> </a:t>
            </a:r>
            <a:r>
              <a:rPr sz="1800" spc="55" dirty="0">
                <a:cs typeface="Arial"/>
              </a:rPr>
              <a:t>parts</a:t>
            </a:r>
            <a:r>
              <a:rPr sz="1800" spc="-20" dirty="0">
                <a:cs typeface="Arial"/>
              </a:rPr>
              <a:t> </a:t>
            </a:r>
            <a:r>
              <a:rPr sz="1800" spc="90" dirty="0">
                <a:cs typeface="Arial"/>
              </a:rPr>
              <a:t>of</a:t>
            </a:r>
            <a:r>
              <a:rPr sz="1800" spc="-20" dirty="0">
                <a:cs typeface="Arial"/>
              </a:rPr>
              <a:t> </a:t>
            </a:r>
            <a:r>
              <a:rPr sz="1800" dirty="0">
                <a:cs typeface="Arial"/>
              </a:rPr>
              <a:t>these</a:t>
            </a:r>
            <a:r>
              <a:rPr sz="1800" spc="-15" dirty="0">
                <a:cs typeface="Arial"/>
              </a:rPr>
              <a:t> </a:t>
            </a:r>
            <a:r>
              <a:rPr sz="1800" spc="50" dirty="0">
                <a:cs typeface="Arial"/>
              </a:rPr>
              <a:t>included</a:t>
            </a:r>
            <a:r>
              <a:rPr sz="1800" spc="-20" dirty="0">
                <a:cs typeface="Arial"/>
              </a:rPr>
              <a:t> classes </a:t>
            </a:r>
            <a:r>
              <a:rPr sz="1800" spc="60" dirty="0">
                <a:cs typeface="Arial"/>
              </a:rPr>
              <a:t>and</a:t>
            </a:r>
            <a:r>
              <a:rPr sz="1800" spc="-20" dirty="0">
                <a:cs typeface="Arial"/>
              </a:rPr>
              <a:t> </a:t>
            </a:r>
            <a:r>
              <a:rPr sz="1800" spc="80" dirty="0">
                <a:cs typeface="Arial"/>
              </a:rPr>
              <a:t>their</a:t>
            </a:r>
            <a:r>
              <a:rPr sz="1800" spc="-15" dirty="0">
                <a:cs typeface="Arial"/>
              </a:rPr>
              <a:t> </a:t>
            </a:r>
            <a:r>
              <a:rPr sz="1800" spc="-10" dirty="0">
                <a:cs typeface="Arial"/>
              </a:rPr>
              <a:t>usages.</a:t>
            </a:r>
            <a:endParaRPr sz="1800" dirty="0">
              <a:cs typeface="Arial"/>
            </a:endParaRPr>
          </a:p>
          <a:p>
            <a:pPr marL="379095" marR="354330" indent="-367030">
              <a:lnSpc>
                <a:spcPct val="114599"/>
              </a:lnSpc>
              <a:buChar char="●"/>
              <a:tabLst>
                <a:tab pos="379095" algn="l"/>
                <a:tab pos="379730" algn="l"/>
              </a:tabLst>
            </a:pPr>
            <a:r>
              <a:rPr sz="1800" dirty="0">
                <a:cs typeface="Arial"/>
              </a:rPr>
              <a:t>Singleton</a:t>
            </a:r>
            <a:r>
              <a:rPr sz="1800" spc="50" dirty="0">
                <a:cs typeface="Arial"/>
              </a:rPr>
              <a:t> </a:t>
            </a:r>
            <a:r>
              <a:rPr sz="1800" dirty="0">
                <a:cs typeface="Arial"/>
              </a:rPr>
              <a:t>Design</a:t>
            </a:r>
            <a:r>
              <a:rPr sz="1800" spc="50" dirty="0">
                <a:cs typeface="Arial"/>
              </a:rPr>
              <a:t> Pattern</a:t>
            </a:r>
            <a:r>
              <a:rPr sz="1800" spc="55" dirty="0">
                <a:cs typeface="Arial"/>
              </a:rPr>
              <a:t> </a:t>
            </a:r>
            <a:r>
              <a:rPr sz="1800" dirty="0">
                <a:cs typeface="Arial"/>
              </a:rPr>
              <a:t>-</a:t>
            </a:r>
            <a:r>
              <a:rPr sz="1800" spc="50" dirty="0">
                <a:cs typeface="Arial"/>
              </a:rPr>
              <a:t> </a:t>
            </a:r>
            <a:r>
              <a:rPr sz="1800" spc="70" dirty="0">
                <a:cs typeface="Arial"/>
              </a:rPr>
              <a:t>limiting</a:t>
            </a:r>
            <a:r>
              <a:rPr sz="1800" spc="55" dirty="0">
                <a:cs typeface="Arial"/>
              </a:rPr>
              <a:t>  </a:t>
            </a:r>
            <a:r>
              <a:rPr sz="1800" spc="75" dirty="0">
                <a:cs typeface="Arial"/>
              </a:rPr>
              <a:t>the</a:t>
            </a:r>
            <a:r>
              <a:rPr sz="1800" spc="65" dirty="0">
                <a:cs typeface="Arial"/>
              </a:rPr>
              <a:t> </a:t>
            </a:r>
            <a:r>
              <a:rPr sz="1800" dirty="0">
                <a:cs typeface="Arial"/>
              </a:rPr>
              <a:t>sole</a:t>
            </a:r>
            <a:r>
              <a:rPr sz="1800" spc="55" dirty="0">
                <a:cs typeface="Arial"/>
              </a:rPr>
              <a:t> </a:t>
            </a:r>
            <a:r>
              <a:rPr sz="1800" dirty="0">
                <a:cs typeface="Arial"/>
              </a:rPr>
              <a:t>instances</a:t>
            </a:r>
            <a:r>
              <a:rPr sz="1800" spc="60" dirty="0">
                <a:cs typeface="Arial"/>
              </a:rPr>
              <a:t> </a:t>
            </a:r>
            <a:r>
              <a:rPr sz="1800" spc="90" dirty="0">
                <a:cs typeface="Arial"/>
              </a:rPr>
              <a:t>of</a:t>
            </a:r>
            <a:r>
              <a:rPr sz="1800" spc="50" dirty="0">
                <a:cs typeface="Arial"/>
              </a:rPr>
              <a:t> </a:t>
            </a:r>
            <a:r>
              <a:rPr sz="1800" dirty="0">
                <a:cs typeface="Arial"/>
              </a:rPr>
              <a:t>singletons</a:t>
            </a:r>
            <a:r>
              <a:rPr sz="1800" spc="60" dirty="0">
                <a:cs typeface="Arial"/>
              </a:rPr>
              <a:t> </a:t>
            </a:r>
            <a:r>
              <a:rPr sz="1800" spc="65" dirty="0">
                <a:cs typeface="Arial"/>
              </a:rPr>
              <a:t>that </a:t>
            </a:r>
            <a:r>
              <a:rPr sz="1800" dirty="0">
                <a:cs typeface="Arial"/>
              </a:rPr>
              <a:t>exist</a:t>
            </a:r>
            <a:r>
              <a:rPr sz="1800" spc="130" dirty="0">
                <a:cs typeface="Arial"/>
              </a:rPr>
              <a:t> </a:t>
            </a:r>
            <a:r>
              <a:rPr sz="1800" spc="70" dirty="0">
                <a:cs typeface="Arial"/>
              </a:rPr>
              <a:t>in</a:t>
            </a:r>
            <a:r>
              <a:rPr sz="1800" spc="125" dirty="0">
                <a:cs typeface="Arial"/>
              </a:rPr>
              <a:t> </a:t>
            </a:r>
            <a:r>
              <a:rPr sz="1800" dirty="0">
                <a:cs typeface="Arial"/>
              </a:rPr>
              <a:t>an</a:t>
            </a:r>
            <a:r>
              <a:rPr sz="1800" spc="120" dirty="0">
                <a:cs typeface="Arial"/>
              </a:rPr>
              <a:t> </a:t>
            </a:r>
            <a:r>
              <a:rPr sz="1800" dirty="0">
                <a:cs typeface="Arial"/>
              </a:rPr>
              <a:t>application,</a:t>
            </a:r>
            <a:r>
              <a:rPr sz="1800" spc="135" dirty="0">
                <a:cs typeface="Arial"/>
              </a:rPr>
              <a:t> </a:t>
            </a:r>
            <a:r>
              <a:rPr sz="1800" dirty="0">
                <a:cs typeface="Arial"/>
              </a:rPr>
              <a:t>used</a:t>
            </a:r>
            <a:r>
              <a:rPr sz="1800" spc="120" dirty="0">
                <a:cs typeface="Arial"/>
              </a:rPr>
              <a:t> </a:t>
            </a:r>
            <a:r>
              <a:rPr sz="1800" spc="105" dirty="0">
                <a:cs typeface="Arial"/>
              </a:rPr>
              <a:t>to</a:t>
            </a:r>
            <a:r>
              <a:rPr sz="1800" spc="135" dirty="0">
                <a:cs typeface="Arial"/>
              </a:rPr>
              <a:t> </a:t>
            </a:r>
            <a:r>
              <a:rPr sz="1800" dirty="0">
                <a:cs typeface="Arial"/>
              </a:rPr>
              <a:t>make</a:t>
            </a:r>
            <a:r>
              <a:rPr sz="1800" spc="130" dirty="0">
                <a:cs typeface="Arial"/>
              </a:rPr>
              <a:t> </a:t>
            </a:r>
            <a:r>
              <a:rPr sz="1800" dirty="0">
                <a:cs typeface="Arial"/>
              </a:rPr>
              <a:t>global</a:t>
            </a:r>
            <a:r>
              <a:rPr sz="1800" spc="125" dirty="0">
                <a:cs typeface="Arial"/>
              </a:rPr>
              <a:t> </a:t>
            </a:r>
            <a:r>
              <a:rPr sz="1800" spc="-10" dirty="0">
                <a:cs typeface="Arial"/>
              </a:rPr>
              <a:t>variables</a:t>
            </a:r>
            <a:endParaRPr sz="1800" dirty="0">
              <a:cs typeface="Arial"/>
            </a:endParaRPr>
          </a:p>
          <a:p>
            <a:pPr marL="379095" indent="-367030">
              <a:lnSpc>
                <a:spcPct val="100000"/>
              </a:lnSpc>
              <a:spcBef>
                <a:spcPts val="315"/>
              </a:spcBef>
              <a:buChar char="●"/>
              <a:tabLst>
                <a:tab pos="379095" algn="l"/>
                <a:tab pos="379730" algn="l"/>
              </a:tabLst>
            </a:pPr>
            <a:r>
              <a:rPr sz="1800" dirty="0">
                <a:cs typeface="Arial"/>
              </a:rPr>
              <a:t>Global</a:t>
            </a:r>
            <a:r>
              <a:rPr sz="1800" spc="55" dirty="0">
                <a:cs typeface="Arial"/>
              </a:rPr>
              <a:t> </a:t>
            </a:r>
            <a:r>
              <a:rPr sz="1800" dirty="0">
                <a:cs typeface="Arial"/>
              </a:rPr>
              <a:t>Variables</a:t>
            </a:r>
            <a:r>
              <a:rPr sz="1800" spc="70" dirty="0">
                <a:cs typeface="Arial"/>
              </a:rPr>
              <a:t> </a:t>
            </a:r>
            <a:r>
              <a:rPr sz="1800" dirty="0">
                <a:cs typeface="Arial"/>
              </a:rPr>
              <a:t>are</a:t>
            </a:r>
            <a:r>
              <a:rPr sz="1800" spc="65" dirty="0">
                <a:cs typeface="Arial"/>
              </a:rPr>
              <a:t> </a:t>
            </a:r>
            <a:r>
              <a:rPr sz="1800" spc="60" dirty="0">
                <a:cs typeface="Arial"/>
              </a:rPr>
              <a:t>bad </a:t>
            </a:r>
            <a:r>
              <a:rPr sz="1800" dirty="0">
                <a:cs typeface="Arial"/>
              </a:rPr>
              <a:t>because</a:t>
            </a:r>
            <a:r>
              <a:rPr sz="1800" spc="65" dirty="0">
                <a:cs typeface="Arial"/>
              </a:rPr>
              <a:t> </a:t>
            </a:r>
            <a:r>
              <a:rPr sz="1800" spc="55" dirty="0">
                <a:cs typeface="Arial"/>
              </a:rPr>
              <a:t>they</a:t>
            </a:r>
            <a:r>
              <a:rPr sz="1800" spc="60" dirty="0">
                <a:cs typeface="Arial"/>
              </a:rPr>
              <a:t> </a:t>
            </a:r>
            <a:r>
              <a:rPr sz="1800" dirty="0">
                <a:cs typeface="Arial"/>
              </a:rPr>
              <a:t>make</a:t>
            </a:r>
            <a:r>
              <a:rPr sz="1800" spc="65" dirty="0">
                <a:cs typeface="Arial"/>
              </a:rPr>
              <a:t> </a:t>
            </a:r>
            <a:r>
              <a:rPr sz="1800" dirty="0">
                <a:cs typeface="Arial"/>
              </a:rPr>
              <a:t>code</a:t>
            </a:r>
            <a:r>
              <a:rPr sz="1800" spc="65" dirty="0">
                <a:cs typeface="Arial"/>
              </a:rPr>
              <a:t> </a:t>
            </a:r>
            <a:r>
              <a:rPr sz="1800" spc="50" dirty="0">
                <a:cs typeface="Arial"/>
              </a:rPr>
              <a:t>opaque</a:t>
            </a:r>
            <a:endParaRPr sz="1800" dirty="0">
              <a:cs typeface="Arial"/>
            </a:endParaRPr>
          </a:p>
          <a:p>
            <a:pPr marL="379095" indent="-367030">
              <a:lnSpc>
                <a:spcPct val="100000"/>
              </a:lnSpc>
              <a:spcBef>
                <a:spcPts val="315"/>
              </a:spcBef>
              <a:buChar char="●"/>
              <a:tabLst>
                <a:tab pos="379095" algn="l"/>
                <a:tab pos="379730" algn="l"/>
              </a:tabLst>
            </a:pPr>
            <a:r>
              <a:rPr sz="1800" dirty="0">
                <a:cs typeface="Arial"/>
              </a:rPr>
              <a:t>All</a:t>
            </a:r>
            <a:r>
              <a:rPr sz="1800" spc="10" dirty="0">
                <a:cs typeface="Arial"/>
              </a:rPr>
              <a:t> </a:t>
            </a:r>
            <a:r>
              <a:rPr sz="1800" dirty="0">
                <a:cs typeface="Arial"/>
              </a:rPr>
              <a:t>tests</a:t>
            </a:r>
            <a:r>
              <a:rPr sz="1800" spc="15" dirty="0">
                <a:cs typeface="Arial"/>
              </a:rPr>
              <a:t> </a:t>
            </a:r>
            <a:r>
              <a:rPr sz="1800" spc="80" dirty="0">
                <a:cs typeface="Arial"/>
              </a:rPr>
              <a:t>must</a:t>
            </a:r>
            <a:r>
              <a:rPr sz="1800" spc="20" dirty="0">
                <a:cs typeface="Arial"/>
              </a:rPr>
              <a:t> </a:t>
            </a:r>
            <a:r>
              <a:rPr sz="1800" dirty="0">
                <a:cs typeface="Arial"/>
              </a:rPr>
              <a:t>be</a:t>
            </a:r>
            <a:r>
              <a:rPr sz="1800" spc="15" dirty="0">
                <a:cs typeface="Arial"/>
              </a:rPr>
              <a:t> </a:t>
            </a:r>
            <a:r>
              <a:rPr sz="1800" spc="65" dirty="0">
                <a:cs typeface="Arial"/>
              </a:rPr>
              <a:t>independent</a:t>
            </a:r>
            <a:r>
              <a:rPr sz="1800" spc="20" dirty="0">
                <a:cs typeface="Arial"/>
              </a:rPr>
              <a:t> </a:t>
            </a:r>
            <a:r>
              <a:rPr sz="1800" spc="90" dirty="0">
                <a:cs typeface="Arial"/>
              </a:rPr>
              <a:t>of</a:t>
            </a:r>
            <a:r>
              <a:rPr sz="1800" spc="10" dirty="0">
                <a:cs typeface="Arial"/>
              </a:rPr>
              <a:t> </a:t>
            </a:r>
            <a:r>
              <a:rPr sz="1800" spc="85" dirty="0">
                <a:cs typeface="Arial"/>
              </a:rPr>
              <a:t>other</a:t>
            </a:r>
            <a:r>
              <a:rPr sz="1800" spc="15" dirty="0">
                <a:cs typeface="Arial"/>
              </a:rPr>
              <a:t> </a:t>
            </a:r>
            <a:r>
              <a:rPr sz="1800" spc="-10" dirty="0">
                <a:cs typeface="Arial"/>
              </a:rPr>
              <a:t>tests</a:t>
            </a:r>
            <a:endParaRPr sz="1800" dirty="0">
              <a:cs typeface="Arial"/>
            </a:endParaRPr>
          </a:p>
          <a:p>
            <a:pPr marL="379095" marR="189865" indent="-367030">
              <a:lnSpc>
                <a:spcPct val="114599"/>
              </a:lnSpc>
              <a:buChar char="●"/>
              <a:tabLst>
                <a:tab pos="379095" algn="l"/>
                <a:tab pos="379730" algn="l"/>
              </a:tabLst>
            </a:pPr>
            <a:r>
              <a:rPr sz="1800" dirty="0">
                <a:cs typeface="Arial"/>
              </a:rPr>
              <a:t>Can</a:t>
            </a:r>
            <a:r>
              <a:rPr sz="1800" spc="25" dirty="0">
                <a:cs typeface="Arial"/>
              </a:rPr>
              <a:t> </a:t>
            </a:r>
            <a:r>
              <a:rPr sz="1800" dirty="0">
                <a:cs typeface="Arial"/>
              </a:rPr>
              <a:t>be</a:t>
            </a:r>
            <a:r>
              <a:rPr sz="1800" spc="35" dirty="0">
                <a:cs typeface="Arial"/>
              </a:rPr>
              <a:t> </a:t>
            </a:r>
            <a:r>
              <a:rPr sz="1800" dirty="0">
                <a:cs typeface="Arial"/>
              </a:rPr>
              <a:t>resolved</a:t>
            </a:r>
            <a:r>
              <a:rPr sz="1800" spc="25" dirty="0">
                <a:cs typeface="Arial"/>
              </a:rPr>
              <a:t> </a:t>
            </a:r>
            <a:r>
              <a:rPr sz="1800" dirty="0">
                <a:cs typeface="Arial"/>
              </a:rPr>
              <a:t>by</a:t>
            </a:r>
            <a:r>
              <a:rPr sz="1800" spc="30" dirty="0">
                <a:cs typeface="Arial"/>
              </a:rPr>
              <a:t> </a:t>
            </a:r>
            <a:r>
              <a:rPr sz="1800" spc="60" dirty="0">
                <a:cs typeface="Arial"/>
              </a:rPr>
              <a:t>Introducing</a:t>
            </a:r>
            <a:r>
              <a:rPr sz="1800" spc="30" dirty="0">
                <a:cs typeface="Arial"/>
              </a:rPr>
              <a:t> </a:t>
            </a:r>
            <a:r>
              <a:rPr sz="1800" dirty="0">
                <a:cs typeface="Arial"/>
              </a:rPr>
              <a:t>a</a:t>
            </a:r>
            <a:r>
              <a:rPr sz="1800" spc="30" dirty="0">
                <a:cs typeface="Arial"/>
              </a:rPr>
              <a:t> </a:t>
            </a:r>
            <a:r>
              <a:rPr sz="1800" dirty="0">
                <a:cs typeface="Arial"/>
              </a:rPr>
              <a:t>Static</a:t>
            </a:r>
            <a:r>
              <a:rPr sz="1800" spc="35" dirty="0">
                <a:cs typeface="Arial"/>
              </a:rPr>
              <a:t> </a:t>
            </a:r>
            <a:r>
              <a:rPr sz="1800" dirty="0">
                <a:cs typeface="Arial"/>
              </a:rPr>
              <a:t>Setter,</a:t>
            </a:r>
            <a:r>
              <a:rPr sz="1800" spc="35" dirty="0">
                <a:cs typeface="Arial"/>
              </a:rPr>
              <a:t> </a:t>
            </a:r>
            <a:r>
              <a:rPr sz="1800" dirty="0">
                <a:cs typeface="Arial"/>
              </a:rPr>
              <a:t>Creating</a:t>
            </a:r>
            <a:r>
              <a:rPr sz="1800" spc="25" dirty="0">
                <a:cs typeface="Arial"/>
              </a:rPr>
              <a:t> </a:t>
            </a:r>
            <a:r>
              <a:rPr sz="1800" dirty="0">
                <a:cs typeface="Arial"/>
              </a:rPr>
              <a:t>a</a:t>
            </a:r>
            <a:r>
              <a:rPr sz="1800" spc="35" dirty="0">
                <a:cs typeface="Arial"/>
              </a:rPr>
              <a:t> </a:t>
            </a:r>
            <a:r>
              <a:rPr sz="1800" dirty="0">
                <a:cs typeface="Arial"/>
              </a:rPr>
              <a:t>set</a:t>
            </a:r>
            <a:r>
              <a:rPr sz="1800" spc="35" dirty="0">
                <a:cs typeface="Arial"/>
              </a:rPr>
              <a:t> </a:t>
            </a:r>
            <a:r>
              <a:rPr sz="1800" spc="95" dirty="0">
                <a:cs typeface="Arial"/>
              </a:rPr>
              <a:t>up</a:t>
            </a:r>
            <a:r>
              <a:rPr sz="1800" spc="25" dirty="0">
                <a:cs typeface="Arial"/>
              </a:rPr>
              <a:t> </a:t>
            </a:r>
            <a:r>
              <a:rPr sz="1800" spc="60" dirty="0">
                <a:cs typeface="Arial"/>
              </a:rPr>
              <a:t>and</a:t>
            </a:r>
            <a:r>
              <a:rPr sz="1800" spc="30" dirty="0">
                <a:cs typeface="Arial"/>
              </a:rPr>
              <a:t> </a:t>
            </a:r>
            <a:r>
              <a:rPr sz="1800" spc="45" dirty="0">
                <a:cs typeface="Arial"/>
              </a:rPr>
              <a:t>tear </a:t>
            </a:r>
            <a:r>
              <a:rPr sz="1800" spc="85" dirty="0">
                <a:cs typeface="Arial"/>
              </a:rPr>
              <a:t>down</a:t>
            </a:r>
            <a:r>
              <a:rPr sz="1800" spc="-25" dirty="0">
                <a:cs typeface="Arial"/>
              </a:rPr>
              <a:t> </a:t>
            </a:r>
            <a:r>
              <a:rPr sz="1800" spc="105" dirty="0">
                <a:cs typeface="Arial"/>
              </a:rPr>
              <a:t>to</a:t>
            </a:r>
            <a:r>
              <a:rPr sz="1800" spc="-20" dirty="0">
                <a:cs typeface="Arial"/>
              </a:rPr>
              <a:t> </a:t>
            </a:r>
            <a:r>
              <a:rPr sz="1800" spc="55" dirty="0">
                <a:cs typeface="Arial"/>
              </a:rPr>
              <a:t>refresh</a:t>
            </a:r>
            <a:r>
              <a:rPr sz="1800" spc="-25" dirty="0">
                <a:cs typeface="Arial"/>
              </a:rPr>
              <a:t> </a:t>
            </a:r>
            <a:r>
              <a:rPr sz="1800" spc="-10" dirty="0">
                <a:cs typeface="Arial"/>
              </a:rPr>
              <a:t>singletons</a:t>
            </a:r>
            <a:endParaRPr sz="1800" dirty="0">
              <a:cs typeface="Arial"/>
            </a:endParaRPr>
          </a:p>
        </p:txBody>
      </p:sp>
      <p:sp>
        <p:nvSpPr>
          <p:cNvPr id="5" name="TextBox 4">
            <a:extLst>
              <a:ext uri="{FF2B5EF4-FFF2-40B4-BE49-F238E27FC236}">
                <a16:creationId xmlns:a16="http://schemas.microsoft.com/office/drawing/2014/main" id="{8DAD1DEC-B46A-48D4-920F-579BEC4B67DE}"/>
              </a:ext>
            </a:extLst>
          </p:cNvPr>
          <p:cNvSpPr txBox="1"/>
          <p:nvPr/>
        </p:nvSpPr>
        <p:spPr>
          <a:xfrm>
            <a:off x="609600" y="209550"/>
            <a:ext cx="754380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Tenorite"/>
                <a:ea typeface="+mn-ea"/>
                <a:cs typeface="+mn-cs"/>
              </a:rPr>
              <a:t>The Case of the Irritating Global Dependency </a:t>
            </a:r>
            <a:endParaRPr kumimoji="0" lang="en-US" sz="14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5249" y="1290200"/>
            <a:ext cx="8180705" cy="2459518"/>
          </a:xfrm>
          <a:prstGeom prst="rect">
            <a:avLst/>
          </a:prstGeom>
        </p:spPr>
        <p:txBody>
          <a:bodyPr vert="horz" wrap="square" lIns="0" tIns="52704" rIns="0" bIns="0" rtlCol="0">
            <a:spAutoFit/>
          </a:bodyPr>
          <a:lstStyle/>
          <a:p>
            <a:pPr marL="379095" indent="-367030">
              <a:lnSpc>
                <a:spcPct val="100000"/>
              </a:lnSpc>
              <a:spcBef>
                <a:spcPts val="414"/>
              </a:spcBef>
              <a:buChar char="●"/>
              <a:tabLst>
                <a:tab pos="379095" algn="l"/>
                <a:tab pos="379730" algn="l"/>
              </a:tabLst>
            </a:pPr>
            <a:r>
              <a:rPr sz="2000" dirty="0">
                <a:cs typeface="Arial"/>
              </a:rPr>
              <a:t>Why</a:t>
            </a:r>
            <a:r>
              <a:rPr sz="2000" spc="-10" dirty="0">
                <a:cs typeface="Arial"/>
              </a:rPr>
              <a:t> </a:t>
            </a:r>
            <a:r>
              <a:rPr sz="2000" spc="85" dirty="0">
                <a:cs typeface="Arial"/>
              </a:rPr>
              <a:t>do</a:t>
            </a:r>
            <a:r>
              <a:rPr sz="2000" dirty="0">
                <a:cs typeface="Arial"/>
              </a:rPr>
              <a:t> we </a:t>
            </a:r>
            <a:r>
              <a:rPr sz="2000" spc="75" dirty="0">
                <a:cs typeface="Arial"/>
              </a:rPr>
              <a:t>want</a:t>
            </a:r>
            <a:r>
              <a:rPr sz="2000" dirty="0">
                <a:cs typeface="Arial"/>
              </a:rPr>
              <a:t> </a:t>
            </a:r>
            <a:r>
              <a:rPr sz="2000" spc="55" dirty="0">
                <a:cs typeface="Arial"/>
              </a:rPr>
              <a:t>only</a:t>
            </a:r>
            <a:r>
              <a:rPr sz="2000" spc="-10" dirty="0">
                <a:cs typeface="Arial"/>
              </a:rPr>
              <a:t> </a:t>
            </a:r>
            <a:r>
              <a:rPr sz="2000" spc="55" dirty="0">
                <a:cs typeface="Arial"/>
              </a:rPr>
              <a:t>one</a:t>
            </a:r>
            <a:r>
              <a:rPr sz="2000" dirty="0">
                <a:cs typeface="Arial"/>
              </a:rPr>
              <a:t> instance </a:t>
            </a:r>
            <a:r>
              <a:rPr sz="2000" spc="90" dirty="0">
                <a:cs typeface="Arial"/>
              </a:rPr>
              <a:t>of</a:t>
            </a:r>
            <a:r>
              <a:rPr sz="2000" spc="-5" dirty="0">
                <a:cs typeface="Arial"/>
              </a:rPr>
              <a:t> </a:t>
            </a:r>
            <a:r>
              <a:rPr sz="2000" dirty="0">
                <a:cs typeface="Arial"/>
              </a:rPr>
              <a:t>a</a:t>
            </a:r>
            <a:r>
              <a:rPr sz="2000" spc="-5" dirty="0">
                <a:cs typeface="Arial"/>
              </a:rPr>
              <a:t> </a:t>
            </a:r>
            <a:r>
              <a:rPr sz="2000" spc="-10" dirty="0">
                <a:cs typeface="Arial"/>
              </a:rPr>
              <a:t>class</a:t>
            </a:r>
            <a:r>
              <a:rPr sz="2000" dirty="0">
                <a:cs typeface="Arial"/>
              </a:rPr>
              <a:t> </a:t>
            </a:r>
            <a:r>
              <a:rPr sz="2000" spc="70" dirty="0">
                <a:cs typeface="Arial"/>
              </a:rPr>
              <a:t>in</a:t>
            </a:r>
            <a:r>
              <a:rPr sz="2000" spc="-5" dirty="0">
                <a:cs typeface="Arial"/>
              </a:rPr>
              <a:t> </a:t>
            </a:r>
            <a:r>
              <a:rPr sz="2000" dirty="0">
                <a:cs typeface="Arial"/>
              </a:rPr>
              <a:t>a </a:t>
            </a:r>
            <a:r>
              <a:rPr sz="2000" spc="-10" dirty="0">
                <a:cs typeface="Arial"/>
              </a:rPr>
              <a:t>system?</a:t>
            </a:r>
            <a:endParaRPr sz="2000" dirty="0">
              <a:cs typeface="Arial"/>
            </a:endParaRPr>
          </a:p>
          <a:p>
            <a:pPr marL="836294" marR="5080" lvl="1" indent="-420370">
              <a:lnSpc>
                <a:spcPct val="114599"/>
              </a:lnSpc>
              <a:buAutoNum type="arabicPeriod"/>
              <a:tabLst>
                <a:tab pos="836294" algn="l"/>
                <a:tab pos="836930" algn="l"/>
              </a:tabLst>
            </a:pPr>
            <a:r>
              <a:rPr sz="2000" dirty="0">
                <a:cs typeface="Arial"/>
              </a:rPr>
              <a:t>We</a:t>
            </a:r>
            <a:r>
              <a:rPr sz="2000" spc="5" dirty="0">
                <a:cs typeface="Arial"/>
              </a:rPr>
              <a:t> </a:t>
            </a:r>
            <a:r>
              <a:rPr sz="2000" dirty="0">
                <a:cs typeface="Arial"/>
              </a:rPr>
              <a:t>are</a:t>
            </a:r>
            <a:r>
              <a:rPr sz="2000" spc="5" dirty="0">
                <a:cs typeface="Arial"/>
              </a:rPr>
              <a:t> </a:t>
            </a:r>
            <a:r>
              <a:rPr sz="2000" spc="60" dirty="0">
                <a:cs typeface="Arial"/>
              </a:rPr>
              <a:t>modeling</a:t>
            </a:r>
            <a:r>
              <a:rPr sz="2000" dirty="0">
                <a:cs typeface="Arial"/>
              </a:rPr>
              <a:t> </a:t>
            </a:r>
            <a:r>
              <a:rPr sz="2000" spc="75" dirty="0">
                <a:cs typeface="Arial"/>
              </a:rPr>
              <a:t>the</a:t>
            </a:r>
            <a:r>
              <a:rPr sz="2000" spc="5" dirty="0">
                <a:cs typeface="Arial"/>
              </a:rPr>
              <a:t> </a:t>
            </a:r>
            <a:r>
              <a:rPr sz="2000" dirty="0">
                <a:cs typeface="Arial"/>
              </a:rPr>
              <a:t>real </a:t>
            </a:r>
            <a:r>
              <a:rPr sz="2000" spc="60" dirty="0">
                <a:cs typeface="Arial"/>
              </a:rPr>
              <a:t>world,</a:t>
            </a:r>
            <a:r>
              <a:rPr sz="2000" spc="10" dirty="0">
                <a:cs typeface="Arial"/>
              </a:rPr>
              <a:t> </a:t>
            </a:r>
            <a:r>
              <a:rPr sz="2000" spc="60" dirty="0">
                <a:cs typeface="Arial"/>
              </a:rPr>
              <a:t>and</a:t>
            </a:r>
            <a:r>
              <a:rPr sz="2000" dirty="0">
                <a:cs typeface="Arial"/>
              </a:rPr>
              <a:t> </a:t>
            </a:r>
            <a:r>
              <a:rPr sz="2000" spc="70" dirty="0">
                <a:cs typeface="Arial"/>
              </a:rPr>
              <a:t>there</a:t>
            </a:r>
            <a:r>
              <a:rPr sz="2000" spc="5" dirty="0">
                <a:cs typeface="Arial"/>
              </a:rPr>
              <a:t> </a:t>
            </a:r>
            <a:r>
              <a:rPr sz="2000" dirty="0">
                <a:cs typeface="Arial"/>
              </a:rPr>
              <a:t>is</a:t>
            </a:r>
            <a:r>
              <a:rPr sz="2000" spc="5" dirty="0">
                <a:cs typeface="Arial"/>
              </a:rPr>
              <a:t> </a:t>
            </a:r>
            <a:r>
              <a:rPr sz="2000" spc="55" dirty="0">
                <a:cs typeface="Arial"/>
              </a:rPr>
              <a:t>only</a:t>
            </a:r>
            <a:r>
              <a:rPr sz="2000" dirty="0">
                <a:cs typeface="Arial"/>
              </a:rPr>
              <a:t> </a:t>
            </a:r>
            <a:r>
              <a:rPr sz="2000" spc="55" dirty="0">
                <a:cs typeface="Arial"/>
              </a:rPr>
              <a:t>one</a:t>
            </a:r>
            <a:r>
              <a:rPr sz="2000" spc="10" dirty="0">
                <a:cs typeface="Arial"/>
              </a:rPr>
              <a:t> </a:t>
            </a:r>
            <a:r>
              <a:rPr sz="2000" spc="90" dirty="0">
                <a:cs typeface="Arial"/>
              </a:rPr>
              <a:t>of</a:t>
            </a:r>
            <a:r>
              <a:rPr sz="2000" dirty="0">
                <a:cs typeface="Arial"/>
              </a:rPr>
              <a:t> these</a:t>
            </a:r>
            <a:r>
              <a:rPr sz="2000" spc="5" dirty="0">
                <a:cs typeface="Arial"/>
              </a:rPr>
              <a:t> </a:t>
            </a:r>
            <a:r>
              <a:rPr sz="2000" spc="40" dirty="0">
                <a:cs typeface="Arial"/>
              </a:rPr>
              <a:t>things </a:t>
            </a:r>
            <a:r>
              <a:rPr sz="2000" spc="70" dirty="0">
                <a:cs typeface="Arial"/>
              </a:rPr>
              <a:t>in</a:t>
            </a:r>
            <a:r>
              <a:rPr sz="2000" spc="20" dirty="0">
                <a:cs typeface="Arial"/>
              </a:rPr>
              <a:t> </a:t>
            </a:r>
            <a:r>
              <a:rPr sz="2000" spc="75" dirty="0">
                <a:cs typeface="Arial"/>
              </a:rPr>
              <a:t>the</a:t>
            </a:r>
            <a:r>
              <a:rPr sz="2000" spc="25" dirty="0">
                <a:cs typeface="Arial"/>
              </a:rPr>
              <a:t> </a:t>
            </a:r>
            <a:r>
              <a:rPr sz="2000" dirty="0">
                <a:cs typeface="Arial"/>
              </a:rPr>
              <a:t>real</a:t>
            </a:r>
            <a:r>
              <a:rPr sz="2000" spc="20" dirty="0">
                <a:cs typeface="Arial"/>
              </a:rPr>
              <a:t> </a:t>
            </a:r>
            <a:r>
              <a:rPr sz="2000" spc="55" dirty="0">
                <a:cs typeface="Arial"/>
              </a:rPr>
              <a:t>world.</a:t>
            </a:r>
            <a:endParaRPr sz="2000" dirty="0">
              <a:cs typeface="Arial"/>
            </a:endParaRPr>
          </a:p>
          <a:p>
            <a:pPr marL="836294" marR="149860" lvl="1" indent="-420370">
              <a:lnSpc>
                <a:spcPct val="114599"/>
              </a:lnSpc>
              <a:buAutoNum type="arabicPeriod"/>
              <a:tabLst>
                <a:tab pos="836294" algn="l"/>
                <a:tab pos="836930" algn="l"/>
              </a:tabLst>
            </a:pPr>
            <a:r>
              <a:rPr sz="2000" spc="50" dirty="0">
                <a:cs typeface="Arial"/>
              </a:rPr>
              <a:t>If</a:t>
            </a:r>
            <a:r>
              <a:rPr sz="2000" spc="40" dirty="0">
                <a:cs typeface="Arial"/>
              </a:rPr>
              <a:t> </a:t>
            </a:r>
            <a:r>
              <a:rPr sz="2000" spc="100" dirty="0">
                <a:cs typeface="Arial"/>
              </a:rPr>
              <a:t>two</a:t>
            </a:r>
            <a:r>
              <a:rPr sz="2000" spc="45" dirty="0">
                <a:cs typeface="Arial"/>
              </a:rPr>
              <a:t> </a:t>
            </a:r>
            <a:r>
              <a:rPr sz="2000" spc="90" dirty="0">
                <a:cs typeface="Arial"/>
              </a:rPr>
              <a:t>of</a:t>
            </a:r>
            <a:r>
              <a:rPr sz="2000" spc="40" dirty="0">
                <a:cs typeface="Arial"/>
              </a:rPr>
              <a:t> </a:t>
            </a:r>
            <a:r>
              <a:rPr sz="2000" dirty="0">
                <a:cs typeface="Arial"/>
              </a:rPr>
              <a:t>these</a:t>
            </a:r>
            <a:r>
              <a:rPr sz="2000" spc="45" dirty="0">
                <a:cs typeface="Arial"/>
              </a:rPr>
              <a:t> </a:t>
            </a:r>
            <a:r>
              <a:rPr sz="2000" spc="50" dirty="0">
                <a:cs typeface="Arial"/>
              </a:rPr>
              <a:t>things </a:t>
            </a:r>
            <a:r>
              <a:rPr sz="2000" dirty="0">
                <a:cs typeface="Arial"/>
              </a:rPr>
              <a:t>are</a:t>
            </a:r>
            <a:r>
              <a:rPr sz="2000" spc="45" dirty="0">
                <a:cs typeface="Arial"/>
              </a:rPr>
              <a:t> </a:t>
            </a:r>
            <a:r>
              <a:rPr sz="2000" dirty="0">
                <a:cs typeface="Arial"/>
              </a:rPr>
              <a:t>created,</a:t>
            </a:r>
            <a:r>
              <a:rPr sz="2000" spc="45" dirty="0">
                <a:cs typeface="Arial"/>
              </a:rPr>
              <a:t> </a:t>
            </a:r>
            <a:r>
              <a:rPr sz="2000" dirty="0">
                <a:cs typeface="Arial"/>
              </a:rPr>
              <a:t>we</a:t>
            </a:r>
            <a:r>
              <a:rPr sz="2000" spc="50" dirty="0">
                <a:cs typeface="Arial"/>
              </a:rPr>
              <a:t> could</a:t>
            </a:r>
            <a:r>
              <a:rPr sz="2000" spc="40" dirty="0">
                <a:cs typeface="Arial"/>
              </a:rPr>
              <a:t> </a:t>
            </a:r>
            <a:r>
              <a:rPr sz="2000" dirty="0">
                <a:cs typeface="Arial"/>
              </a:rPr>
              <a:t>have</a:t>
            </a:r>
            <a:r>
              <a:rPr sz="2000" spc="45" dirty="0">
                <a:cs typeface="Arial"/>
              </a:rPr>
              <a:t> </a:t>
            </a:r>
            <a:r>
              <a:rPr sz="2000" dirty="0">
                <a:cs typeface="Arial"/>
              </a:rPr>
              <a:t>a</a:t>
            </a:r>
            <a:r>
              <a:rPr sz="2000" spc="50" dirty="0">
                <a:cs typeface="Arial"/>
              </a:rPr>
              <a:t> </a:t>
            </a:r>
            <a:r>
              <a:rPr sz="2000" dirty="0">
                <a:cs typeface="Arial"/>
              </a:rPr>
              <a:t>serious</a:t>
            </a:r>
            <a:r>
              <a:rPr sz="2000" spc="45" dirty="0">
                <a:cs typeface="Arial"/>
              </a:rPr>
              <a:t> </a:t>
            </a:r>
            <a:r>
              <a:rPr sz="2000" spc="60" dirty="0">
                <a:cs typeface="Arial"/>
              </a:rPr>
              <a:t>problem. </a:t>
            </a:r>
            <a:r>
              <a:rPr sz="2000" spc="70" dirty="0">
                <a:cs typeface="Arial"/>
              </a:rPr>
              <a:t>in</a:t>
            </a:r>
            <a:r>
              <a:rPr sz="2000" spc="-25" dirty="0">
                <a:cs typeface="Arial"/>
              </a:rPr>
              <a:t> </a:t>
            </a:r>
            <a:r>
              <a:rPr sz="2000" spc="75" dirty="0">
                <a:cs typeface="Arial"/>
              </a:rPr>
              <a:t>the</a:t>
            </a:r>
            <a:r>
              <a:rPr sz="2000" spc="-20" dirty="0">
                <a:cs typeface="Arial"/>
              </a:rPr>
              <a:t> </a:t>
            </a:r>
            <a:r>
              <a:rPr sz="2000" spc="60" dirty="0">
                <a:cs typeface="Arial"/>
              </a:rPr>
              <a:t>hardware</a:t>
            </a:r>
            <a:r>
              <a:rPr sz="2000" spc="-20" dirty="0">
                <a:cs typeface="Arial"/>
              </a:rPr>
              <a:t> </a:t>
            </a:r>
            <a:r>
              <a:rPr sz="2000" spc="70" dirty="0">
                <a:cs typeface="Arial"/>
              </a:rPr>
              <a:t>control</a:t>
            </a:r>
            <a:r>
              <a:rPr sz="2000" spc="-25" dirty="0">
                <a:cs typeface="Arial"/>
              </a:rPr>
              <a:t> </a:t>
            </a:r>
            <a:r>
              <a:rPr sz="2000" spc="55" dirty="0">
                <a:cs typeface="Arial"/>
              </a:rPr>
              <a:t>domain.</a:t>
            </a:r>
            <a:endParaRPr sz="2000" dirty="0">
              <a:cs typeface="Arial"/>
            </a:endParaRPr>
          </a:p>
          <a:p>
            <a:pPr marL="836294" marR="556260" lvl="1" indent="-420370">
              <a:lnSpc>
                <a:spcPct val="114599"/>
              </a:lnSpc>
              <a:buClr>
                <a:srgbClr val="685D46"/>
              </a:buClr>
              <a:buFont typeface="Arial"/>
              <a:buAutoNum type="arabicPeriod"/>
              <a:tabLst>
                <a:tab pos="895350" algn="l"/>
                <a:tab pos="895985" algn="l"/>
              </a:tabLst>
            </a:pPr>
            <a:r>
              <a:rPr sz="2000" dirty="0"/>
              <a:t>	</a:t>
            </a:r>
            <a:r>
              <a:rPr sz="2000" spc="50" dirty="0">
                <a:cs typeface="Arial"/>
              </a:rPr>
              <a:t>If</a:t>
            </a:r>
            <a:r>
              <a:rPr sz="2000" spc="45" dirty="0">
                <a:cs typeface="Arial"/>
              </a:rPr>
              <a:t> someone</a:t>
            </a:r>
            <a:r>
              <a:rPr sz="2000" spc="55" dirty="0">
                <a:cs typeface="Arial"/>
              </a:rPr>
              <a:t> </a:t>
            </a:r>
            <a:r>
              <a:rPr sz="2000" dirty="0">
                <a:cs typeface="Arial"/>
              </a:rPr>
              <a:t>creates</a:t>
            </a:r>
            <a:r>
              <a:rPr sz="2000" spc="50" dirty="0">
                <a:cs typeface="Arial"/>
              </a:rPr>
              <a:t> </a:t>
            </a:r>
            <a:r>
              <a:rPr sz="2000" spc="100" dirty="0">
                <a:cs typeface="Arial"/>
              </a:rPr>
              <a:t>two</a:t>
            </a:r>
            <a:r>
              <a:rPr sz="2000" spc="55" dirty="0">
                <a:cs typeface="Arial"/>
              </a:rPr>
              <a:t> </a:t>
            </a:r>
            <a:r>
              <a:rPr sz="2000" spc="90" dirty="0">
                <a:cs typeface="Arial"/>
              </a:rPr>
              <a:t>of</a:t>
            </a:r>
            <a:r>
              <a:rPr sz="2000" spc="50" dirty="0">
                <a:cs typeface="Arial"/>
              </a:rPr>
              <a:t> </a:t>
            </a:r>
            <a:r>
              <a:rPr sz="2000" dirty="0">
                <a:cs typeface="Arial"/>
              </a:rPr>
              <a:t>these</a:t>
            </a:r>
            <a:r>
              <a:rPr sz="2000" spc="50" dirty="0">
                <a:cs typeface="Arial"/>
              </a:rPr>
              <a:t> </a:t>
            </a:r>
            <a:r>
              <a:rPr sz="2000" dirty="0">
                <a:cs typeface="Arial"/>
              </a:rPr>
              <a:t>things,</a:t>
            </a:r>
            <a:r>
              <a:rPr sz="2000" spc="55" dirty="0">
                <a:cs typeface="Arial"/>
              </a:rPr>
              <a:t> </a:t>
            </a:r>
            <a:r>
              <a:rPr sz="2000" dirty="0">
                <a:cs typeface="Arial"/>
              </a:rPr>
              <a:t>we’ll</a:t>
            </a:r>
            <a:r>
              <a:rPr sz="2000" spc="45" dirty="0">
                <a:cs typeface="Arial"/>
              </a:rPr>
              <a:t> </a:t>
            </a:r>
            <a:r>
              <a:rPr sz="2000" dirty="0">
                <a:cs typeface="Arial"/>
              </a:rPr>
              <a:t>be</a:t>
            </a:r>
            <a:r>
              <a:rPr sz="2000" spc="55" dirty="0">
                <a:cs typeface="Arial"/>
              </a:rPr>
              <a:t> </a:t>
            </a:r>
            <a:r>
              <a:rPr sz="2000" dirty="0">
                <a:cs typeface="Arial"/>
              </a:rPr>
              <a:t>using</a:t>
            </a:r>
            <a:r>
              <a:rPr sz="2000" spc="50" dirty="0">
                <a:cs typeface="Arial"/>
              </a:rPr>
              <a:t> </a:t>
            </a:r>
            <a:r>
              <a:rPr sz="2000" spc="100" dirty="0">
                <a:cs typeface="Arial"/>
              </a:rPr>
              <a:t>too</a:t>
            </a:r>
            <a:r>
              <a:rPr sz="2000" spc="50" dirty="0">
                <a:cs typeface="Arial"/>
              </a:rPr>
              <a:t> </a:t>
            </a:r>
            <a:r>
              <a:rPr sz="2000" spc="35" dirty="0">
                <a:cs typeface="Arial"/>
              </a:rPr>
              <a:t>many </a:t>
            </a:r>
            <a:r>
              <a:rPr sz="2000" spc="-10" dirty="0">
                <a:cs typeface="Arial"/>
              </a:rPr>
              <a:t>resources.</a:t>
            </a:r>
            <a:endParaRPr sz="2000" dirty="0">
              <a:cs typeface="Arial"/>
            </a:endParaRPr>
          </a:p>
        </p:txBody>
      </p:sp>
      <p:sp>
        <p:nvSpPr>
          <p:cNvPr id="5" name="TextBox 4">
            <a:extLst>
              <a:ext uri="{FF2B5EF4-FFF2-40B4-BE49-F238E27FC236}">
                <a16:creationId xmlns:a16="http://schemas.microsoft.com/office/drawing/2014/main" id="{BA65E18B-3F89-4F1E-B34E-196BABD4AE4A}"/>
              </a:ext>
            </a:extLst>
          </p:cNvPr>
          <p:cNvSpPr txBox="1"/>
          <p:nvPr/>
        </p:nvSpPr>
        <p:spPr>
          <a:xfrm>
            <a:off x="498286" y="361950"/>
            <a:ext cx="762000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Tenorite"/>
                <a:ea typeface="+mn-ea"/>
                <a:cs typeface="+mn-cs"/>
              </a:rPr>
              <a:t>The Case of the Irritating of Global Dependency </a:t>
            </a:r>
            <a:endParaRPr kumimoji="0" lang="en-US" sz="14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idx="1"/>
          </p:nvPr>
        </p:nvSpPr>
        <p:spPr>
          <a:xfrm>
            <a:off x="609600" y="1657350"/>
            <a:ext cx="7334387" cy="1979516"/>
          </a:xfrm>
          <a:prstGeom prst="rect">
            <a:avLst/>
          </a:prstGeom>
        </p:spPr>
        <p:txBody>
          <a:bodyPr vert="horz" wrap="square" lIns="0" tIns="12700" rIns="0" bIns="0" rtlCol="0">
            <a:spAutoFit/>
          </a:bodyPr>
          <a:lstStyle/>
          <a:p>
            <a:pPr marL="432434" marR="5080" indent="-367030">
              <a:lnSpc>
                <a:spcPct val="114599"/>
              </a:lnSpc>
              <a:spcBef>
                <a:spcPts val="100"/>
              </a:spcBef>
              <a:buChar char="●"/>
              <a:tabLst>
                <a:tab pos="432434" algn="l"/>
                <a:tab pos="433070" algn="l"/>
              </a:tabLst>
            </a:pPr>
            <a:r>
              <a:rPr sz="2400" spc="60" dirty="0"/>
              <a:t>Introduce</a:t>
            </a:r>
            <a:r>
              <a:rPr sz="2400" spc="25" dirty="0"/>
              <a:t> </a:t>
            </a:r>
            <a:r>
              <a:rPr sz="2400" dirty="0"/>
              <a:t>Static</a:t>
            </a:r>
            <a:r>
              <a:rPr sz="2400" spc="25" dirty="0"/>
              <a:t> </a:t>
            </a:r>
            <a:r>
              <a:rPr sz="2400" dirty="0"/>
              <a:t>Setter</a:t>
            </a:r>
            <a:r>
              <a:rPr sz="2400" spc="25" dirty="0"/>
              <a:t> </a:t>
            </a:r>
            <a:r>
              <a:rPr sz="2400" dirty="0"/>
              <a:t>-</a:t>
            </a:r>
            <a:r>
              <a:rPr sz="2400" spc="15" dirty="0"/>
              <a:t> </a:t>
            </a:r>
            <a:r>
              <a:rPr sz="2400" spc="55" dirty="0"/>
              <a:t>technique</a:t>
            </a:r>
            <a:r>
              <a:rPr sz="2400" spc="25" dirty="0"/>
              <a:t> </a:t>
            </a:r>
            <a:r>
              <a:rPr sz="2400" dirty="0"/>
              <a:t>we</a:t>
            </a:r>
            <a:r>
              <a:rPr sz="2400" spc="25" dirty="0"/>
              <a:t> </a:t>
            </a:r>
            <a:r>
              <a:rPr sz="2400" dirty="0"/>
              <a:t>can</a:t>
            </a:r>
            <a:r>
              <a:rPr sz="2400" spc="20" dirty="0"/>
              <a:t> </a:t>
            </a:r>
            <a:r>
              <a:rPr sz="2400" dirty="0"/>
              <a:t>use</a:t>
            </a:r>
            <a:r>
              <a:rPr sz="2400" spc="25" dirty="0"/>
              <a:t> </a:t>
            </a:r>
            <a:r>
              <a:rPr sz="2400" spc="105" dirty="0"/>
              <a:t>to</a:t>
            </a:r>
            <a:r>
              <a:rPr sz="2400" spc="25" dirty="0"/>
              <a:t> </a:t>
            </a:r>
            <a:r>
              <a:rPr sz="2400" dirty="0"/>
              <a:t>get</a:t>
            </a:r>
            <a:r>
              <a:rPr sz="2400" spc="25" dirty="0"/>
              <a:t> </a:t>
            </a:r>
            <a:r>
              <a:rPr sz="2400" dirty="0"/>
              <a:t>tests</a:t>
            </a:r>
            <a:r>
              <a:rPr sz="2400" spc="25" dirty="0"/>
              <a:t> </a:t>
            </a:r>
            <a:r>
              <a:rPr sz="2400" spc="70" dirty="0"/>
              <a:t>in</a:t>
            </a:r>
            <a:r>
              <a:rPr sz="2400" spc="20" dirty="0"/>
              <a:t> </a:t>
            </a:r>
            <a:r>
              <a:rPr sz="2400" dirty="0"/>
              <a:t>place</a:t>
            </a:r>
            <a:r>
              <a:rPr sz="2400" spc="25" dirty="0"/>
              <a:t> </a:t>
            </a:r>
            <a:r>
              <a:rPr sz="2400" spc="-10" dirty="0"/>
              <a:t>despite </a:t>
            </a:r>
            <a:r>
              <a:rPr sz="2400" dirty="0"/>
              <a:t>extensive</a:t>
            </a:r>
            <a:r>
              <a:rPr sz="2400" spc="210" dirty="0"/>
              <a:t> </a:t>
            </a:r>
            <a:r>
              <a:rPr sz="2400" dirty="0"/>
              <a:t>global</a:t>
            </a:r>
            <a:r>
              <a:rPr sz="2400" spc="200" dirty="0"/>
              <a:t> </a:t>
            </a:r>
            <a:r>
              <a:rPr sz="2400" spc="-10" dirty="0"/>
              <a:t>dependencies</a:t>
            </a:r>
          </a:p>
          <a:p>
            <a:pPr marL="889635" lvl="1" indent="-336550">
              <a:lnSpc>
                <a:spcPct val="100000"/>
              </a:lnSpc>
              <a:spcBef>
                <a:spcPts val="330"/>
              </a:spcBef>
              <a:buChar char="○"/>
              <a:tabLst>
                <a:tab pos="889635" algn="l"/>
                <a:tab pos="890269" algn="l"/>
              </a:tabLst>
            </a:pPr>
            <a:r>
              <a:rPr sz="1600" dirty="0">
                <a:cs typeface="Arial"/>
              </a:rPr>
              <a:t>Use</a:t>
            </a:r>
            <a:r>
              <a:rPr sz="1600" spc="110" dirty="0">
                <a:cs typeface="Arial"/>
              </a:rPr>
              <a:t> </a:t>
            </a:r>
            <a:r>
              <a:rPr sz="1600" dirty="0">
                <a:cs typeface="Arial"/>
              </a:rPr>
              <a:t>Parameterize</a:t>
            </a:r>
            <a:r>
              <a:rPr sz="1600" spc="114" dirty="0">
                <a:cs typeface="Arial"/>
              </a:rPr>
              <a:t> </a:t>
            </a:r>
            <a:r>
              <a:rPr sz="1600" spc="65" dirty="0">
                <a:cs typeface="Arial"/>
              </a:rPr>
              <a:t>Method</a:t>
            </a:r>
            <a:r>
              <a:rPr sz="1600" spc="114" dirty="0">
                <a:cs typeface="Arial"/>
              </a:rPr>
              <a:t> </a:t>
            </a:r>
            <a:r>
              <a:rPr sz="1600" dirty="0">
                <a:cs typeface="Arial"/>
              </a:rPr>
              <a:t>and</a:t>
            </a:r>
            <a:r>
              <a:rPr sz="1600" spc="114" dirty="0">
                <a:cs typeface="Arial"/>
              </a:rPr>
              <a:t> </a:t>
            </a:r>
            <a:r>
              <a:rPr sz="1600" dirty="0">
                <a:cs typeface="Arial"/>
              </a:rPr>
              <a:t>Parameterized</a:t>
            </a:r>
            <a:r>
              <a:rPr sz="1600" spc="114" dirty="0">
                <a:cs typeface="Arial"/>
              </a:rPr>
              <a:t> </a:t>
            </a:r>
            <a:r>
              <a:rPr sz="1600" spc="-10" dirty="0">
                <a:cs typeface="Arial"/>
              </a:rPr>
              <a:t>Constructor</a:t>
            </a:r>
            <a:endParaRPr sz="1600" dirty="0">
              <a:cs typeface="Arial"/>
            </a:endParaRPr>
          </a:p>
          <a:p>
            <a:pPr marL="432434" indent="-367030">
              <a:lnSpc>
                <a:spcPct val="100000"/>
              </a:lnSpc>
              <a:spcBef>
                <a:spcPts val="254"/>
              </a:spcBef>
              <a:buChar char="●"/>
              <a:tabLst>
                <a:tab pos="432434" algn="l"/>
                <a:tab pos="433070" algn="l"/>
              </a:tabLst>
            </a:pPr>
            <a:r>
              <a:rPr sz="2400" dirty="0"/>
              <a:t>Global</a:t>
            </a:r>
            <a:r>
              <a:rPr sz="2400" spc="135" dirty="0"/>
              <a:t> </a:t>
            </a:r>
            <a:r>
              <a:rPr sz="2400" dirty="0"/>
              <a:t>variables</a:t>
            </a:r>
            <a:r>
              <a:rPr sz="2400" spc="140" dirty="0"/>
              <a:t> </a:t>
            </a:r>
            <a:r>
              <a:rPr sz="2400" dirty="0"/>
              <a:t>are</a:t>
            </a:r>
            <a:r>
              <a:rPr sz="2400" spc="145" dirty="0"/>
              <a:t> </a:t>
            </a:r>
            <a:r>
              <a:rPr sz="2400" dirty="0"/>
              <a:t>usually</a:t>
            </a:r>
            <a:r>
              <a:rPr sz="2400" spc="135" dirty="0"/>
              <a:t> </a:t>
            </a:r>
            <a:r>
              <a:rPr sz="2400" spc="100" dirty="0"/>
              <a:t>not</a:t>
            </a:r>
            <a:r>
              <a:rPr sz="2400" spc="140" dirty="0"/>
              <a:t> </a:t>
            </a:r>
            <a:r>
              <a:rPr sz="2400" dirty="0"/>
              <a:t>globally</a:t>
            </a:r>
            <a:r>
              <a:rPr sz="2400" spc="140" dirty="0"/>
              <a:t> </a:t>
            </a:r>
            <a:r>
              <a:rPr sz="2400" spc="-20" dirty="0"/>
              <a:t>used</a:t>
            </a:r>
          </a:p>
        </p:txBody>
      </p:sp>
      <p:sp>
        <p:nvSpPr>
          <p:cNvPr id="5" name="TextBox 4">
            <a:extLst>
              <a:ext uri="{FF2B5EF4-FFF2-40B4-BE49-F238E27FC236}">
                <a16:creationId xmlns:a16="http://schemas.microsoft.com/office/drawing/2014/main" id="{B957071A-AF17-4883-BE89-DD5E20F01573}"/>
              </a:ext>
            </a:extLst>
          </p:cNvPr>
          <p:cNvSpPr txBox="1"/>
          <p:nvPr/>
        </p:nvSpPr>
        <p:spPr>
          <a:xfrm>
            <a:off x="632637" y="209550"/>
            <a:ext cx="769620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Tenorite"/>
                <a:ea typeface="+mn-ea"/>
                <a:cs typeface="+mn-cs"/>
              </a:rPr>
              <a:t>The Case of the Irritating Global Dependency</a:t>
            </a:r>
            <a:endParaRPr kumimoji="0" lang="en-US" sz="14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93687" y="1047750"/>
            <a:ext cx="8251825" cy="3482975"/>
          </a:xfrm>
          <a:prstGeom prst="rect">
            <a:avLst/>
          </a:prstGeom>
        </p:spPr>
        <p:txBody>
          <a:bodyPr vert="horz" wrap="square" lIns="0" tIns="12700" rIns="0" bIns="0" rtlCol="0">
            <a:spAutoFit/>
          </a:bodyPr>
          <a:lstStyle/>
          <a:p>
            <a:pPr marL="379095" marR="675640" indent="-367030">
              <a:lnSpc>
                <a:spcPct val="114599"/>
              </a:lnSpc>
              <a:spcBef>
                <a:spcPts val="100"/>
              </a:spcBef>
              <a:buChar char="●"/>
              <a:tabLst>
                <a:tab pos="379095" algn="l"/>
                <a:tab pos="379730" algn="l"/>
              </a:tabLst>
            </a:pPr>
            <a:r>
              <a:rPr sz="1800" dirty="0">
                <a:latin typeface="Arial"/>
                <a:cs typeface="Arial"/>
              </a:rPr>
              <a:t>One </a:t>
            </a:r>
            <a:r>
              <a:rPr sz="1800" spc="80" dirty="0">
                <a:latin typeface="Arial"/>
                <a:cs typeface="Arial"/>
              </a:rPr>
              <a:t>part</a:t>
            </a:r>
            <a:r>
              <a:rPr sz="1800" dirty="0">
                <a:latin typeface="Arial"/>
                <a:cs typeface="Arial"/>
              </a:rPr>
              <a:t> </a:t>
            </a:r>
            <a:r>
              <a:rPr sz="1800" spc="90" dirty="0">
                <a:latin typeface="Arial"/>
                <a:cs typeface="Arial"/>
              </a:rPr>
              <a:t>of</a:t>
            </a:r>
            <a:r>
              <a:rPr sz="1800" spc="-10" dirty="0">
                <a:latin typeface="Arial"/>
                <a:cs typeface="Arial"/>
              </a:rPr>
              <a:t> </a:t>
            </a:r>
            <a:r>
              <a:rPr sz="1800" spc="-75" dirty="0">
                <a:latin typeface="Arial"/>
                <a:cs typeface="Arial"/>
              </a:rPr>
              <a:t>C++’s</a:t>
            </a:r>
            <a:r>
              <a:rPr sz="1800" dirty="0">
                <a:latin typeface="Arial"/>
                <a:cs typeface="Arial"/>
              </a:rPr>
              <a:t> </a:t>
            </a:r>
            <a:r>
              <a:rPr sz="1800" spc="-170" dirty="0">
                <a:latin typeface="Arial"/>
                <a:cs typeface="Arial"/>
              </a:rPr>
              <a:t>C</a:t>
            </a:r>
            <a:r>
              <a:rPr sz="1800" spc="-5" dirty="0">
                <a:latin typeface="Arial"/>
                <a:cs typeface="Arial"/>
              </a:rPr>
              <a:t> </a:t>
            </a:r>
            <a:r>
              <a:rPr sz="1800" dirty="0">
                <a:latin typeface="Arial"/>
                <a:cs typeface="Arial"/>
              </a:rPr>
              <a:t>legacy</a:t>
            </a:r>
            <a:r>
              <a:rPr sz="1800" spc="-5" dirty="0">
                <a:latin typeface="Arial"/>
                <a:cs typeface="Arial"/>
              </a:rPr>
              <a:t> </a:t>
            </a:r>
            <a:r>
              <a:rPr sz="1800" spc="90" dirty="0">
                <a:latin typeface="Arial"/>
                <a:cs typeface="Arial"/>
              </a:rPr>
              <a:t>that</a:t>
            </a:r>
            <a:r>
              <a:rPr sz="1800" dirty="0">
                <a:latin typeface="Arial"/>
                <a:cs typeface="Arial"/>
              </a:rPr>
              <a:t> is especially</a:t>
            </a:r>
            <a:r>
              <a:rPr sz="1800" spc="-5" dirty="0">
                <a:latin typeface="Arial"/>
                <a:cs typeface="Arial"/>
              </a:rPr>
              <a:t> </a:t>
            </a:r>
            <a:r>
              <a:rPr sz="1800" spc="60" dirty="0">
                <a:latin typeface="Arial"/>
                <a:cs typeface="Arial"/>
              </a:rPr>
              <a:t>problematic</a:t>
            </a:r>
            <a:r>
              <a:rPr sz="1800" dirty="0">
                <a:latin typeface="Arial"/>
                <a:cs typeface="Arial"/>
              </a:rPr>
              <a:t> is its way</a:t>
            </a:r>
            <a:r>
              <a:rPr sz="1800" spc="-5" dirty="0">
                <a:latin typeface="Arial"/>
                <a:cs typeface="Arial"/>
              </a:rPr>
              <a:t> </a:t>
            </a:r>
            <a:r>
              <a:rPr sz="1800" spc="65" dirty="0">
                <a:latin typeface="Arial"/>
                <a:cs typeface="Arial"/>
              </a:rPr>
              <a:t>of </a:t>
            </a:r>
            <a:r>
              <a:rPr sz="1800" spc="60" dirty="0">
                <a:latin typeface="Arial"/>
                <a:cs typeface="Arial"/>
              </a:rPr>
              <a:t>letting</a:t>
            </a:r>
            <a:r>
              <a:rPr sz="1800" spc="-35" dirty="0">
                <a:latin typeface="Arial"/>
                <a:cs typeface="Arial"/>
              </a:rPr>
              <a:t> </a:t>
            </a:r>
            <a:r>
              <a:rPr sz="1800" spc="55" dirty="0">
                <a:latin typeface="Arial"/>
                <a:cs typeface="Arial"/>
              </a:rPr>
              <a:t>one</a:t>
            </a:r>
            <a:r>
              <a:rPr sz="1800" spc="-25" dirty="0">
                <a:latin typeface="Arial"/>
                <a:cs typeface="Arial"/>
              </a:rPr>
              <a:t> </a:t>
            </a:r>
            <a:r>
              <a:rPr sz="1800" spc="80" dirty="0">
                <a:latin typeface="Arial"/>
                <a:cs typeface="Arial"/>
              </a:rPr>
              <a:t>part</a:t>
            </a:r>
            <a:r>
              <a:rPr sz="1800" spc="-30" dirty="0">
                <a:latin typeface="Arial"/>
                <a:cs typeface="Arial"/>
              </a:rPr>
              <a:t> </a:t>
            </a:r>
            <a:r>
              <a:rPr sz="1800" spc="90" dirty="0">
                <a:latin typeface="Arial"/>
                <a:cs typeface="Arial"/>
              </a:rPr>
              <a:t>of</a:t>
            </a:r>
            <a:r>
              <a:rPr sz="1800" spc="-30" dirty="0">
                <a:latin typeface="Arial"/>
                <a:cs typeface="Arial"/>
              </a:rPr>
              <a:t> </a:t>
            </a:r>
            <a:r>
              <a:rPr sz="1800" dirty="0">
                <a:latin typeface="Arial"/>
                <a:cs typeface="Arial"/>
              </a:rPr>
              <a:t>a</a:t>
            </a:r>
            <a:r>
              <a:rPr sz="1800" spc="-30" dirty="0">
                <a:latin typeface="Arial"/>
                <a:cs typeface="Arial"/>
              </a:rPr>
              <a:t> </a:t>
            </a:r>
            <a:r>
              <a:rPr sz="1800" spc="80" dirty="0">
                <a:latin typeface="Arial"/>
                <a:cs typeface="Arial"/>
              </a:rPr>
              <a:t>program</a:t>
            </a:r>
            <a:r>
              <a:rPr sz="1800" spc="-25" dirty="0">
                <a:latin typeface="Arial"/>
                <a:cs typeface="Arial"/>
              </a:rPr>
              <a:t> </a:t>
            </a:r>
            <a:r>
              <a:rPr sz="1800" spc="70" dirty="0">
                <a:latin typeface="Arial"/>
                <a:cs typeface="Arial"/>
              </a:rPr>
              <a:t>know</a:t>
            </a:r>
            <a:r>
              <a:rPr sz="1800" spc="-30" dirty="0">
                <a:latin typeface="Arial"/>
                <a:cs typeface="Arial"/>
              </a:rPr>
              <a:t> </a:t>
            </a:r>
            <a:r>
              <a:rPr sz="1800" spc="80" dirty="0">
                <a:latin typeface="Arial"/>
                <a:cs typeface="Arial"/>
              </a:rPr>
              <a:t>about</a:t>
            </a:r>
            <a:r>
              <a:rPr sz="1800" spc="-30" dirty="0">
                <a:latin typeface="Arial"/>
                <a:cs typeface="Arial"/>
              </a:rPr>
              <a:t> </a:t>
            </a:r>
            <a:r>
              <a:rPr sz="1800" spc="75" dirty="0">
                <a:latin typeface="Arial"/>
                <a:cs typeface="Arial"/>
              </a:rPr>
              <a:t>another</a:t>
            </a:r>
            <a:r>
              <a:rPr sz="1800" spc="-25" dirty="0">
                <a:latin typeface="Arial"/>
                <a:cs typeface="Arial"/>
              </a:rPr>
              <a:t> </a:t>
            </a:r>
            <a:r>
              <a:rPr sz="1800" spc="50" dirty="0">
                <a:latin typeface="Arial"/>
                <a:cs typeface="Arial"/>
              </a:rPr>
              <a:t>part.</a:t>
            </a:r>
            <a:endParaRPr sz="1800" dirty="0">
              <a:latin typeface="Arial"/>
              <a:cs typeface="Arial"/>
            </a:endParaRPr>
          </a:p>
          <a:p>
            <a:pPr marL="379095" marR="5080" indent="-367030">
              <a:lnSpc>
                <a:spcPct val="114599"/>
              </a:lnSpc>
              <a:buChar char="●"/>
              <a:tabLst>
                <a:tab pos="379095" algn="l"/>
                <a:tab pos="379730" algn="l"/>
              </a:tabLst>
            </a:pPr>
            <a:r>
              <a:rPr sz="1800" dirty="0">
                <a:latin typeface="Arial"/>
                <a:cs typeface="Arial"/>
              </a:rPr>
              <a:t>The</a:t>
            </a:r>
            <a:r>
              <a:rPr sz="1800" spc="-10" dirty="0">
                <a:latin typeface="Arial"/>
                <a:cs typeface="Arial"/>
              </a:rPr>
              <a:t> </a:t>
            </a:r>
            <a:r>
              <a:rPr sz="1800" spc="60" dirty="0">
                <a:latin typeface="Arial"/>
                <a:cs typeface="Arial"/>
              </a:rPr>
              <a:t>compiler</a:t>
            </a:r>
            <a:r>
              <a:rPr sz="1800" spc="-10" dirty="0">
                <a:latin typeface="Arial"/>
                <a:cs typeface="Arial"/>
              </a:rPr>
              <a:t> </a:t>
            </a:r>
            <a:r>
              <a:rPr sz="1800" dirty="0">
                <a:latin typeface="Arial"/>
                <a:cs typeface="Arial"/>
              </a:rPr>
              <a:t>looks</a:t>
            </a:r>
            <a:r>
              <a:rPr sz="1800" spc="-10" dirty="0">
                <a:latin typeface="Arial"/>
                <a:cs typeface="Arial"/>
              </a:rPr>
              <a:t> </a:t>
            </a:r>
            <a:r>
              <a:rPr sz="1800" spc="100" dirty="0">
                <a:latin typeface="Arial"/>
                <a:cs typeface="Arial"/>
              </a:rPr>
              <a:t>for</a:t>
            </a:r>
            <a:r>
              <a:rPr sz="1800" spc="-10" dirty="0">
                <a:latin typeface="Arial"/>
                <a:cs typeface="Arial"/>
              </a:rPr>
              <a:t> </a:t>
            </a:r>
            <a:r>
              <a:rPr sz="1800" spc="90" dirty="0">
                <a:latin typeface="Arial"/>
                <a:cs typeface="Arial"/>
              </a:rPr>
              <a:t>that</a:t>
            </a:r>
            <a:r>
              <a:rPr sz="1800" spc="-10" dirty="0">
                <a:latin typeface="Arial"/>
                <a:cs typeface="Arial"/>
              </a:rPr>
              <a:t> class </a:t>
            </a:r>
            <a:r>
              <a:rPr sz="1800" spc="60" dirty="0">
                <a:latin typeface="Arial"/>
                <a:cs typeface="Arial"/>
              </a:rPr>
              <a:t>and</a:t>
            </a:r>
            <a:r>
              <a:rPr sz="1800" spc="-15" dirty="0">
                <a:latin typeface="Arial"/>
                <a:cs typeface="Arial"/>
              </a:rPr>
              <a:t> </a:t>
            </a:r>
            <a:r>
              <a:rPr sz="1800" dirty="0">
                <a:latin typeface="Arial"/>
                <a:cs typeface="Arial"/>
              </a:rPr>
              <a:t>checks</a:t>
            </a:r>
            <a:r>
              <a:rPr sz="1800" spc="-10" dirty="0">
                <a:latin typeface="Arial"/>
                <a:cs typeface="Arial"/>
              </a:rPr>
              <a:t> </a:t>
            </a:r>
            <a:r>
              <a:rPr sz="1800" spc="105" dirty="0">
                <a:latin typeface="Arial"/>
                <a:cs typeface="Arial"/>
              </a:rPr>
              <a:t>to</a:t>
            </a:r>
            <a:r>
              <a:rPr sz="1800" spc="-5" dirty="0">
                <a:latin typeface="Arial"/>
                <a:cs typeface="Arial"/>
              </a:rPr>
              <a:t> </a:t>
            </a:r>
            <a:r>
              <a:rPr sz="1800" dirty="0">
                <a:latin typeface="Arial"/>
                <a:cs typeface="Arial"/>
              </a:rPr>
              <a:t>see</a:t>
            </a:r>
            <a:r>
              <a:rPr sz="1800" spc="-10" dirty="0">
                <a:latin typeface="Arial"/>
                <a:cs typeface="Arial"/>
              </a:rPr>
              <a:t> </a:t>
            </a:r>
            <a:r>
              <a:rPr sz="1800" spc="75" dirty="0">
                <a:latin typeface="Arial"/>
                <a:cs typeface="Arial"/>
              </a:rPr>
              <a:t>if</a:t>
            </a:r>
            <a:r>
              <a:rPr sz="1800" spc="-15" dirty="0">
                <a:latin typeface="Arial"/>
                <a:cs typeface="Arial"/>
              </a:rPr>
              <a:t> </a:t>
            </a:r>
            <a:r>
              <a:rPr sz="1800" spc="90" dirty="0">
                <a:latin typeface="Arial"/>
                <a:cs typeface="Arial"/>
              </a:rPr>
              <a:t>it</a:t>
            </a:r>
            <a:r>
              <a:rPr sz="1800" spc="-10" dirty="0">
                <a:latin typeface="Arial"/>
                <a:cs typeface="Arial"/>
              </a:rPr>
              <a:t> </a:t>
            </a:r>
            <a:r>
              <a:rPr sz="1800" dirty="0">
                <a:latin typeface="Arial"/>
                <a:cs typeface="Arial"/>
              </a:rPr>
              <a:t>has</a:t>
            </a:r>
            <a:r>
              <a:rPr sz="1800" spc="-10" dirty="0">
                <a:latin typeface="Arial"/>
                <a:cs typeface="Arial"/>
              </a:rPr>
              <a:t> </a:t>
            </a:r>
            <a:r>
              <a:rPr sz="1800" dirty="0">
                <a:latin typeface="Arial"/>
                <a:cs typeface="Arial"/>
              </a:rPr>
              <a:t>been</a:t>
            </a:r>
            <a:r>
              <a:rPr sz="1800" spc="-15" dirty="0">
                <a:latin typeface="Arial"/>
                <a:cs typeface="Arial"/>
              </a:rPr>
              <a:t> </a:t>
            </a:r>
            <a:r>
              <a:rPr sz="1800" spc="45" dirty="0">
                <a:latin typeface="Arial"/>
                <a:cs typeface="Arial"/>
              </a:rPr>
              <a:t>compiled </a:t>
            </a:r>
            <a:r>
              <a:rPr sz="1800" dirty="0">
                <a:latin typeface="Arial"/>
                <a:cs typeface="Arial"/>
              </a:rPr>
              <a:t>already.</a:t>
            </a:r>
            <a:r>
              <a:rPr sz="1800" spc="60" dirty="0">
                <a:latin typeface="Arial"/>
                <a:cs typeface="Arial"/>
              </a:rPr>
              <a:t> </a:t>
            </a:r>
            <a:r>
              <a:rPr sz="1800" spc="50" dirty="0">
                <a:latin typeface="Arial"/>
                <a:cs typeface="Arial"/>
              </a:rPr>
              <a:t>If</a:t>
            </a:r>
            <a:r>
              <a:rPr sz="1800" spc="60" dirty="0">
                <a:latin typeface="Arial"/>
                <a:cs typeface="Arial"/>
              </a:rPr>
              <a:t> </a:t>
            </a:r>
            <a:r>
              <a:rPr sz="1800" spc="90" dirty="0">
                <a:latin typeface="Arial"/>
                <a:cs typeface="Arial"/>
              </a:rPr>
              <a:t>it</a:t>
            </a:r>
            <a:r>
              <a:rPr sz="1800" spc="65" dirty="0">
                <a:latin typeface="Arial"/>
                <a:cs typeface="Arial"/>
              </a:rPr>
              <a:t> </a:t>
            </a:r>
            <a:r>
              <a:rPr sz="1800" dirty="0">
                <a:latin typeface="Arial"/>
                <a:cs typeface="Arial"/>
              </a:rPr>
              <a:t>hasn’t,</a:t>
            </a:r>
            <a:r>
              <a:rPr sz="1800" spc="60" dirty="0">
                <a:latin typeface="Arial"/>
                <a:cs typeface="Arial"/>
              </a:rPr>
              <a:t> </a:t>
            </a:r>
            <a:r>
              <a:rPr sz="1800" spc="90" dirty="0">
                <a:latin typeface="Arial"/>
                <a:cs typeface="Arial"/>
              </a:rPr>
              <a:t>it</a:t>
            </a:r>
            <a:r>
              <a:rPr sz="1800" spc="65" dirty="0">
                <a:latin typeface="Arial"/>
                <a:cs typeface="Arial"/>
              </a:rPr>
              <a:t> </a:t>
            </a:r>
            <a:r>
              <a:rPr sz="1800" dirty="0">
                <a:latin typeface="Arial"/>
                <a:cs typeface="Arial"/>
              </a:rPr>
              <a:t>compiles</a:t>
            </a:r>
            <a:r>
              <a:rPr sz="1800" spc="65" dirty="0">
                <a:latin typeface="Arial"/>
                <a:cs typeface="Arial"/>
              </a:rPr>
              <a:t> </a:t>
            </a:r>
            <a:r>
              <a:rPr sz="1800" spc="50" dirty="0">
                <a:latin typeface="Arial"/>
                <a:cs typeface="Arial"/>
              </a:rPr>
              <a:t>it.</a:t>
            </a:r>
            <a:r>
              <a:rPr sz="1800" spc="65" dirty="0">
                <a:latin typeface="Arial"/>
                <a:cs typeface="Arial"/>
              </a:rPr>
              <a:t> </a:t>
            </a:r>
            <a:r>
              <a:rPr sz="1800" spc="50" dirty="0">
                <a:latin typeface="Arial"/>
                <a:cs typeface="Arial"/>
              </a:rPr>
              <a:t>If</a:t>
            </a:r>
            <a:r>
              <a:rPr sz="1800" spc="55" dirty="0">
                <a:latin typeface="Arial"/>
                <a:cs typeface="Arial"/>
              </a:rPr>
              <a:t> </a:t>
            </a:r>
            <a:r>
              <a:rPr sz="1800" spc="90" dirty="0">
                <a:latin typeface="Arial"/>
                <a:cs typeface="Arial"/>
              </a:rPr>
              <a:t>it</a:t>
            </a:r>
            <a:r>
              <a:rPr sz="1800" spc="65" dirty="0">
                <a:latin typeface="Arial"/>
                <a:cs typeface="Arial"/>
              </a:rPr>
              <a:t> </a:t>
            </a:r>
            <a:r>
              <a:rPr sz="1800" dirty="0">
                <a:latin typeface="Arial"/>
                <a:cs typeface="Arial"/>
              </a:rPr>
              <a:t>has</a:t>
            </a:r>
            <a:r>
              <a:rPr sz="1800" spc="65" dirty="0">
                <a:latin typeface="Arial"/>
                <a:cs typeface="Arial"/>
              </a:rPr>
              <a:t> </a:t>
            </a:r>
            <a:r>
              <a:rPr sz="1800" dirty="0">
                <a:latin typeface="Arial"/>
                <a:cs typeface="Arial"/>
              </a:rPr>
              <a:t>been</a:t>
            </a:r>
            <a:r>
              <a:rPr sz="1800" spc="60" dirty="0">
                <a:latin typeface="Arial"/>
                <a:cs typeface="Arial"/>
              </a:rPr>
              <a:t> </a:t>
            </a:r>
            <a:r>
              <a:rPr sz="1800" dirty="0">
                <a:latin typeface="Arial"/>
                <a:cs typeface="Arial"/>
              </a:rPr>
              <a:t>compiled,</a:t>
            </a:r>
            <a:r>
              <a:rPr sz="1800" spc="60" dirty="0">
                <a:latin typeface="Arial"/>
                <a:cs typeface="Arial"/>
              </a:rPr>
              <a:t> </a:t>
            </a:r>
            <a:r>
              <a:rPr sz="1800" spc="75" dirty="0">
                <a:latin typeface="Arial"/>
                <a:cs typeface="Arial"/>
              </a:rPr>
              <a:t>the</a:t>
            </a:r>
            <a:r>
              <a:rPr sz="1800" spc="65" dirty="0">
                <a:latin typeface="Arial"/>
                <a:cs typeface="Arial"/>
              </a:rPr>
              <a:t> </a:t>
            </a:r>
            <a:r>
              <a:rPr sz="1800" spc="50" dirty="0">
                <a:latin typeface="Arial"/>
                <a:cs typeface="Arial"/>
              </a:rPr>
              <a:t>compiler </a:t>
            </a:r>
            <a:r>
              <a:rPr sz="1800" dirty="0">
                <a:latin typeface="Arial"/>
                <a:cs typeface="Arial"/>
              </a:rPr>
              <a:t>reads a </a:t>
            </a:r>
            <a:r>
              <a:rPr sz="1800" spc="70" dirty="0">
                <a:latin typeface="Arial"/>
                <a:cs typeface="Arial"/>
              </a:rPr>
              <a:t>brief</a:t>
            </a:r>
            <a:r>
              <a:rPr sz="1800" spc="-5" dirty="0">
                <a:latin typeface="Arial"/>
                <a:cs typeface="Arial"/>
              </a:rPr>
              <a:t> </a:t>
            </a:r>
            <a:r>
              <a:rPr sz="1800" spc="55" dirty="0">
                <a:latin typeface="Arial"/>
                <a:cs typeface="Arial"/>
              </a:rPr>
              <a:t>snippet</a:t>
            </a:r>
            <a:r>
              <a:rPr sz="1800" dirty="0">
                <a:latin typeface="Arial"/>
                <a:cs typeface="Arial"/>
              </a:rPr>
              <a:t> </a:t>
            </a:r>
            <a:r>
              <a:rPr sz="1800" spc="90" dirty="0">
                <a:latin typeface="Arial"/>
                <a:cs typeface="Arial"/>
              </a:rPr>
              <a:t>of</a:t>
            </a:r>
            <a:r>
              <a:rPr sz="1800" dirty="0">
                <a:latin typeface="Arial"/>
                <a:cs typeface="Arial"/>
              </a:rPr>
              <a:t> </a:t>
            </a:r>
            <a:r>
              <a:rPr sz="1800" spc="85" dirty="0">
                <a:latin typeface="Arial"/>
                <a:cs typeface="Arial"/>
              </a:rPr>
              <a:t>information</a:t>
            </a:r>
            <a:r>
              <a:rPr sz="1800" spc="-5" dirty="0">
                <a:latin typeface="Arial"/>
                <a:cs typeface="Arial"/>
              </a:rPr>
              <a:t> </a:t>
            </a:r>
            <a:r>
              <a:rPr sz="1800" spc="114" dirty="0">
                <a:latin typeface="Arial"/>
                <a:cs typeface="Arial"/>
              </a:rPr>
              <a:t>from</a:t>
            </a:r>
            <a:r>
              <a:rPr sz="1800" dirty="0">
                <a:latin typeface="Arial"/>
                <a:cs typeface="Arial"/>
              </a:rPr>
              <a:t> </a:t>
            </a:r>
            <a:r>
              <a:rPr sz="1800" spc="75" dirty="0">
                <a:latin typeface="Arial"/>
                <a:cs typeface="Arial"/>
              </a:rPr>
              <a:t>the</a:t>
            </a:r>
            <a:r>
              <a:rPr sz="1800" dirty="0">
                <a:latin typeface="Arial"/>
                <a:cs typeface="Arial"/>
              </a:rPr>
              <a:t> </a:t>
            </a:r>
            <a:r>
              <a:rPr sz="1800" spc="55" dirty="0">
                <a:latin typeface="Arial"/>
                <a:cs typeface="Arial"/>
              </a:rPr>
              <a:t>compiled</a:t>
            </a:r>
            <a:r>
              <a:rPr sz="1800" spc="-5" dirty="0">
                <a:latin typeface="Arial"/>
                <a:cs typeface="Arial"/>
              </a:rPr>
              <a:t> </a:t>
            </a:r>
            <a:r>
              <a:rPr sz="1800" dirty="0">
                <a:latin typeface="Arial"/>
                <a:cs typeface="Arial"/>
              </a:rPr>
              <a:t>file,</a:t>
            </a:r>
            <a:r>
              <a:rPr sz="1800" spc="5" dirty="0">
                <a:latin typeface="Arial"/>
                <a:cs typeface="Arial"/>
              </a:rPr>
              <a:t> </a:t>
            </a:r>
            <a:r>
              <a:rPr sz="1800" spc="50" dirty="0">
                <a:latin typeface="Arial"/>
                <a:cs typeface="Arial"/>
              </a:rPr>
              <a:t>getting</a:t>
            </a:r>
            <a:r>
              <a:rPr sz="1800" spc="-5" dirty="0">
                <a:latin typeface="Arial"/>
                <a:cs typeface="Arial"/>
              </a:rPr>
              <a:t> </a:t>
            </a:r>
            <a:r>
              <a:rPr sz="1800" spc="55" dirty="0">
                <a:latin typeface="Arial"/>
                <a:cs typeface="Arial"/>
              </a:rPr>
              <a:t>only</a:t>
            </a:r>
            <a:r>
              <a:rPr sz="1800" spc="-5" dirty="0">
                <a:latin typeface="Arial"/>
                <a:cs typeface="Arial"/>
              </a:rPr>
              <a:t> </a:t>
            </a:r>
            <a:r>
              <a:rPr sz="1800" spc="-25" dirty="0">
                <a:latin typeface="Arial"/>
                <a:cs typeface="Arial"/>
              </a:rPr>
              <a:t>as </a:t>
            </a:r>
            <a:r>
              <a:rPr sz="1800" spc="75" dirty="0">
                <a:latin typeface="Arial"/>
                <a:cs typeface="Arial"/>
              </a:rPr>
              <a:t>much</a:t>
            </a:r>
            <a:r>
              <a:rPr sz="1800" spc="-5" dirty="0">
                <a:latin typeface="Arial"/>
                <a:cs typeface="Arial"/>
              </a:rPr>
              <a:t> </a:t>
            </a:r>
            <a:r>
              <a:rPr sz="1800" spc="85" dirty="0">
                <a:latin typeface="Arial"/>
                <a:cs typeface="Arial"/>
              </a:rPr>
              <a:t>information</a:t>
            </a:r>
            <a:r>
              <a:rPr sz="1800" spc="5" dirty="0">
                <a:latin typeface="Arial"/>
                <a:cs typeface="Arial"/>
              </a:rPr>
              <a:t> </a:t>
            </a:r>
            <a:r>
              <a:rPr sz="1800" dirty="0">
                <a:latin typeface="Arial"/>
                <a:cs typeface="Arial"/>
              </a:rPr>
              <a:t>as</a:t>
            </a:r>
            <a:r>
              <a:rPr sz="1800" spc="15" dirty="0">
                <a:latin typeface="Arial"/>
                <a:cs typeface="Arial"/>
              </a:rPr>
              <a:t> </a:t>
            </a:r>
            <a:r>
              <a:rPr sz="1800" spc="90" dirty="0">
                <a:latin typeface="Arial"/>
                <a:cs typeface="Arial"/>
              </a:rPr>
              <a:t>it</a:t>
            </a:r>
            <a:r>
              <a:rPr sz="1800" spc="10" dirty="0">
                <a:latin typeface="Arial"/>
                <a:cs typeface="Arial"/>
              </a:rPr>
              <a:t> </a:t>
            </a:r>
            <a:r>
              <a:rPr sz="1800" dirty="0">
                <a:latin typeface="Arial"/>
                <a:cs typeface="Arial"/>
              </a:rPr>
              <a:t>needs</a:t>
            </a:r>
            <a:r>
              <a:rPr sz="1800" spc="10" dirty="0">
                <a:latin typeface="Arial"/>
                <a:cs typeface="Arial"/>
              </a:rPr>
              <a:t> </a:t>
            </a:r>
            <a:r>
              <a:rPr sz="1800" spc="105" dirty="0">
                <a:latin typeface="Arial"/>
                <a:cs typeface="Arial"/>
              </a:rPr>
              <a:t>to</a:t>
            </a:r>
            <a:r>
              <a:rPr sz="1800" spc="15" dirty="0">
                <a:latin typeface="Arial"/>
                <a:cs typeface="Arial"/>
              </a:rPr>
              <a:t> </a:t>
            </a:r>
            <a:r>
              <a:rPr sz="1800" dirty="0">
                <a:latin typeface="Arial"/>
                <a:cs typeface="Arial"/>
              </a:rPr>
              <a:t>make</a:t>
            </a:r>
            <a:r>
              <a:rPr sz="1800" spc="10" dirty="0">
                <a:latin typeface="Arial"/>
                <a:cs typeface="Arial"/>
              </a:rPr>
              <a:t> </a:t>
            </a:r>
            <a:r>
              <a:rPr sz="1800" dirty="0">
                <a:latin typeface="Arial"/>
                <a:cs typeface="Arial"/>
              </a:rPr>
              <a:t>sure</a:t>
            </a:r>
            <a:r>
              <a:rPr sz="1800" spc="15" dirty="0">
                <a:latin typeface="Arial"/>
                <a:cs typeface="Arial"/>
              </a:rPr>
              <a:t> </a:t>
            </a:r>
            <a:r>
              <a:rPr sz="1800" spc="90" dirty="0">
                <a:latin typeface="Arial"/>
                <a:cs typeface="Arial"/>
              </a:rPr>
              <a:t>that</a:t>
            </a:r>
            <a:r>
              <a:rPr sz="1800" spc="10" dirty="0">
                <a:latin typeface="Arial"/>
                <a:cs typeface="Arial"/>
              </a:rPr>
              <a:t> </a:t>
            </a:r>
            <a:r>
              <a:rPr sz="1800" dirty="0">
                <a:latin typeface="Arial"/>
                <a:cs typeface="Arial"/>
              </a:rPr>
              <a:t>all</a:t>
            </a:r>
            <a:r>
              <a:rPr sz="1800" spc="5" dirty="0">
                <a:latin typeface="Arial"/>
                <a:cs typeface="Arial"/>
              </a:rPr>
              <a:t> </a:t>
            </a:r>
            <a:r>
              <a:rPr sz="1800" spc="90" dirty="0">
                <a:latin typeface="Arial"/>
                <a:cs typeface="Arial"/>
              </a:rPr>
              <a:t>of</a:t>
            </a:r>
            <a:r>
              <a:rPr sz="1800" spc="10" dirty="0">
                <a:latin typeface="Arial"/>
                <a:cs typeface="Arial"/>
              </a:rPr>
              <a:t> </a:t>
            </a:r>
            <a:r>
              <a:rPr sz="1800" spc="75" dirty="0">
                <a:latin typeface="Arial"/>
                <a:cs typeface="Arial"/>
              </a:rPr>
              <a:t>the</a:t>
            </a:r>
            <a:r>
              <a:rPr sz="1800" spc="10" dirty="0">
                <a:latin typeface="Arial"/>
                <a:cs typeface="Arial"/>
              </a:rPr>
              <a:t> </a:t>
            </a:r>
            <a:r>
              <a:rPr sz="1800" spc="70" dirty="0">
                <a:latin typeface="Arial"/>
                <a:cs typeface="Arial"/>
              </a:rPr>
              <a:t>methods</a:t>
            </a:r>
            <a:r>
              <a:rPr sz="1800" spc="15" dirty="0">
                <a:latin typeface="Arial"/>
                <a:cs typeface="Arial"/>
              </a:rPr>
              <a:t> </a:t>
            </a:r>
            <a:r>
              <a:rPr sz="1800" spc="50" dirty="0">
                <a:latin typeface="Arial"/>
                <a:cs typeface="Arial"/>
              </a:rPr>
              <a:t>the original</a:t>
            </a:r>
            <a:r>
              <a:rPr sz="1800" spc="-5" dirty="0">
                <a:latin typeface="Arial"/>
                <a:cs typeface="Arial"/>
              </a:rPr>
              <a:t> </a:t>
            </a:r>
            <a:r>
              <a:rPr sz="1800" spc="-10" dirty="0">
                <a:latin typeface="Arial"/>
                <a:cs typeface="Arial"/>
              </a:rPr>
              <a:t>class</a:t>
            </a:r>
            <a:r>
              <a:rPr sz="1800" spc="5" dirty="0">
                <a:latin typeface="Arial"/>
                <a:cs typeface="Arial"/>
              </a:rPr>
              <a:t> </a:t>
            </a:r>
            <a:r>
              <a:rPr sz="1800" dirty="0">
                <a:latin typeface="Arial"/>
                <a:cs typeface="Arial"/>
              </a:rPr>
              <a:t>needs</a:t>
            </a:r>
            <a:r>
              <a:rPr sz="1800" spc="5" dirty="0">
                <a:latin typeface="Arial"/>
                <a:cs typeface="Arial"/>
              </a:rPr>
              <a:t> </a:t>
            </a:r>
            <a:r>
              <a:rPr sz="1800" dirty="0">
                <a:latin typeface="Arial"/>
                <a:cs typeface="Arial"/>
              </a:rPr>
              <a:t>are</a:t>
            </a:r>
            <a:r>
              <a:rPr sz="1800" spc="10" dirty="0">
                <a:latin typeface="Arial"/>
                <a:cs typeface="Arial"/>
              </a:rPr>
              <a:t> </a:t>
            </a:r>
            <a:r>
              <a:rPr sz="1800" spc="90" dirty="0">
                <a:latin typeface="Arial"/>
                <a:cs typeface="Arial"/>
              </a:rPr>
              <a:t>on</a:t>
            </a:r>
            <a:r>
              <a:rPr sz="1800" spc="-5" dirty="0">
                <a:latin typeface="Arial"/>
                <a:cs typeface="Arial"/>
              </a:rPr>
              <a:t> </a:t>
            </a:r>
            <a:r>
              <a:rPr sz="1800" spc="90" dirty="0">
                <a:latin typeface="Arial"/>
                <a:cs typeface="Arial"/>
              </a:rPr>
              <a:t>that</a:t>
            </a:r>
            <a:r>
              <a:rPr sz="1800" spc="5" dirty="0">
                <a:latin typeface="Arial"/>
                <a:cs typeface="Arial"/>
              </a:rPr>
              <a:t> </a:t>
            </a:r>
            <a:r>
              <a:rPr sz="1800" spc="-10" dirty="0">
                <a:latin typeface="Arial"/>
                <a:cs typeface="Arial"/>
              </a:rPr>
              <a:t>class.</a:t>
            </a:r>
            <a:endParaRPr sz="1800" dirty="0">
              <a:latin typeface="Arial"/>
              <a:cs typeface="Arial"/>
            </a:endParaRPr>
          </a:p>
          <a:p>
            <a:pPr marL="379095" marR="267335" indent="-367030">
              <a:lnSpc>
                <a:spcPct val="114599"/>
              </a:lnSpc>
              <a:buChar char="●"/>
              <a:tabLst>
                <a:tab pos="379095" algn="l"/>
                <a:tab pos="379730" algn="l"/>
              </a:tabLst>
            </a:pPr>
            <a:r>
              <a:rPr sz="1800" spc="-90" dirty="0">
                <a:latin typeface="Arial"/>
                <a:cs typeface="Arial"/>
              </a:rPr>
              <a:t>C++</a:t>
            </a:r>
            <a:r>
              <a:rPr sz="1800" spc="-5" dirty="0">
                <a:latin typeface="Arial"/>
                <a:cs typeface="Arial"/>
              </a:rPr>
              <a:t> </a:t>
            </a:r>
            <a:r>
              <a:rPr sz="1800" spc="50" dirty="0">
                <a:latin typeface="Arial"/>
                <a:cs typeface="Arial"/>
              </a:rPr>
              <a:t>compilers</a:t>
            </a:r>
            <a:r>
              <a:rPr sz="1800" spc="5" dirty="0">
                <a:latin typeface="Arial"/>
                <a:cs typeface="Arial"/>
              </a:rPr>
              <a:t> </a:t>
            </a:r>
            <a:r>
              <a:rPr sz="1800" dirty="0">
                <a:latin typeface="Arial"/>
                <a:cs typeface="Arial"/>
              </a:rPr>
              <a:t>generally </a:t>
            </a:r>
            <a:r>
              <a:rPr sz="1800" spc="60" dirty="0">
                <a:latin typeface="Arial"/>
                <a:cs typeface="Arial"/>
              </a:rPr>
              <a:t>don’t</a:t>
            </a:r>
            <a:r>
              <a:rPr sz="1800" spc="5" dirty="0">
                <a:latin typeface="Arial"/>
                <a:cs typeface="Arial"/>
              </a:rPr>
              <a:t> </a:t>
            </a:r>
            <a:r>
              <a:rPr sz="1800" dirty="0">
                <a:latin typeface="Arial"/>
                <a:cs typeface="Arial"/>
              </a:rPr>
              <a:t>have</a:t>
            </a:r>
            <a:r>
              <a:rPr sz="1800" spc="5" dirty="0">
                <a:latin typeface="Arial"/>
                <a:cs typeface="Arial"/>
              </a:rPr>
              <a:t> </a:t>
            </a:r>
            <a:r>
              <a:rPr sz="1800" spc="55" dirty="0">
                <a:latin typeface="Arial"/>
                <a:cs typeface="Arial"/>
              </a:rPr>
              <a:t>this</a:t>
            </a:r>
            <a:r>
              <a:rPr sz="1800" spc="5" dirty="0">
                <a:latin typeface="Arial"/>
                <a:cs typeface="Arial"/>
              </a:rPr>
              <a:t> </a:t>
            </a:r>
            <a:r>
              <a:rPr sz="1800" spc="60" dirty="0">
                <a:latin typeface="Arial"/>
                <a:cs typeface="Arial"/>
              </a:rPr>
              <a:t>optimization.</a:t>
            </a:r>
            <a:r>
              <a:rPr sz="1800" spc="5" dirty="0">
                <a:latin typeface="Arial"/>
                <a:cs typeface="Arial"/>
              </a:rPr>
              <a:t> </a:t>
            </a:r>
            <a:r>
              <a:rPr sz="1800" spc="50" dirty="0">
                <a:latin typeface="Arial"/>
                <a:cs typeface="Arial"/>
              </a:rPr>
              <a:t>In</a:t>
            </a:r>
            <a:r>
              <a:rPr sz="1800" dirty="0">
                <a:latin typeface="Arial"/>
                <a:cs typeface="Arial"/>
              </a:rPr>
              <a:t> </a:t>
            </a:r>
            <a:r>
              <a:rPr sz="1800" spc="-75" dirty="0">
                <a:latin typeface="Arial"/>
                <a:cs typeface="Arial"/>
              </a:rPr>
              <a:t>C++,</a:t>
            </a:r>
            <a:r>
              <a:rPr sz="1800" spc="5" dirty="0">
                <a:latin typeface="Arial"/>
                <a:cs typeface="Arial"/>
              </a:rPr>
              <a:t> </a:t>
            </a:r>
            <a:r>
              <a:rPr sz="1800" spc="75" dirty="0">
                <a:latin typeface="Arial"/>
                <a:cs typeface="Arial"/>
              </a:rPr>
              <a:t>if</a:t>
            </a:r>
            <a:r>
              <a:rPr sz="1800" dirty="0">
                <a:latin typeface="Arial"/>
                <a:cs typeface="Arial"/>
              </a:rPr>
              <a:t> a</a:t>
            </a:r>
            <a:r>
              <a:rPr sz="1800" spc="5" dirty="0">
                <a:latin typeface="Arial"/>
                <a:cs typeface="Arial"/>
              </a:rPr>
              <a:t> </a:t>
            </a:r>
            <a:r>
              <a:rPr sz="1800" spc="-10" dirty="0">
                <a:latin typeface="Arial"/>
                <a:cs typeface="Arial"/>
              </a:rPr>
              <a:t>class </a:t>
            </a:r>
            <a:r>
              <a:rPr sz="1800" dirty="0">
                <a:latin typeface="Arial"/>
                <a:cs typeface="Arial"/>
              </a:rPr>
              <a:t>needs</a:t>
            </a:r>
            <a:r>
              <a:rPr sz="1800" spc="20" dirty="0">
                <a:latin typeface="Arial"/>
                <a:cs typeface="Arial"/>
              </a:rPr>
              <a:t> </a:t>
            </a:r>
            <a:r>
              <a:rPr sz="1800" spc="105" dirty="0">
                <a:latin typeface="Arial"/>
                <a:cs typeface="Arial"/>
              </a:rPr>
              <a:t>to</a:t>
            </a:r>
            <a:r>
              <a:rPr sz="1800" spc="25" dirty="0">
                <a:latin typeface="Arial"/>
                <a:cs typeface="Arial"/>
              </a:rPr>
              <a:t> </a:t>
            </a:r>
            <a:r>
              <a:rPr sz="1800" spc="70" dirty="0">
                <a:latin typeface="Arial"/>
                <a:cs typeface="Arial"/>
              </a:rPr>
              <a:t>know</a:t>
            </a:r>
            <a:r>
              <a:rPr sz="1800" spc="20" dirty="0">
                <a:latin typeface="Arial"/>
                <a:cs typeface="Arial"/>
              </a:rPr>
              <a:t> </a:t>
            </a:r>
            <a:r>
              <a:rPr sz="1800" spc="80" dirty="0">
                <a:latin typeface="Arial"/>
                <a:cs typeface="Arial"/>
              </a:rPr>
              <a:t>about</a:t>
            </a:r>
            <a:r>
              <a:rPr sz="1800" spc="20" dirty="0">
                <a:latin typeface="Arial"/>
                <a:cs typeface="Arial"/>
              </a:rPr>
              <a:t> </a:t>
            </a:r>
            <a:r>
              <a:rPr sz="1800" spc="75" dirty="0">
                <a:latin typeface="Arial"/>
                <a:cs typeface="Arial"/>
              </a:rPr>
              <a:t>another</a:t>
            </a:r>
            <a:r>
              <a:rPr sz="1800" spc="25" dirty="0">
                <a:latin typeface="Arial"/>
                <a:cs typeface="Arial"/>
              </a:rPr>
              <a:t> </a:t>
            </a:r>
            <a:r>
              <a:rPr sz="1800" spc="-25" dirty="0">
                <a:latin typeface="Arial"/>
                <a:cs typeface="Arial"/>
              </a:rPr>
              <a:t>class,</a:t>
            </a:r>
            <a:r>
              <a:rPr sz="1800" spc="25" dirty="0">
                <a:latin typeface="Arial"/>
                <a:cs typeface="Arial"/>
              </a:rPr>
              <a:t> </a:t>
            </a:r>
            <a:r>
              <a:rPr sz="1800" spc="75" dirty="0">
                <a:latin typeface="Arial"/>
                <a:cs typeface="Arial"/>
              </a:rPr>
              <a:t>the</a:t>
            </a:r>
            <a:r>
              <a:rPr sz="1800" spc="25" dirty="0">
                <a:latin typeface="Arial"/>
                <a:cs typeface="Arial"/>
              </a:rPr>
              <a:t> </a:t>
            </a:r>
            <a:r>
              <a:rPr sz="1800" dirty="0">
                <a:latin typeface="Arial"/>
                <a:cs typeface="Arial"/>
              </a:rPr>
              <a:t>declaration</a:t>
            </a:r>
            <a:r>
              <a:rPr sz="1800" spc="15" dirty="0">
                <a:latin typeface="Arial"/>
                <a:cs typeface="Arial"/>
              </a:rPr>
              <a:t> </a:t>
            </a:r>
            <a:r>
              <a:rPr sz="1800" spc="90" dirty="0">
                <a:latin typeface="Arial"/>
                <a:cs typeface="Arial"/>
              </a:rPr>
              <a:t>of</a:t>
            </a:r>
            <a:r>
              <a:rPr sz="1800" spc="20" dirty="0">
                <a:latin typeface="Arial"/>
                <a:cs typeface="Arial"/>
              </a:rPr>
              <a:t> </a:t>
            </a:r>
            <a:r>
              <a:rPr sz="1800" spc="75" dirty="0">
                <a:latin typeface="Arial"/>
                <a:cs typeface="Arial"/>
              </a:rPr>
              <a:t>the</a:t>
            </a:r>
            <a:r>
              <a:rPr sz="1800" spc="25" dirty="0">
                <a:latin typeface="Arial"/>
                <a:cs typeface="Arial"/>
              </a:rPr>
              <a:t> </a:t>
            </a:r>
            <a:r>
              <a:rPr sz="1800" spc="-10" dirty="0">
                <a:latin typeface="Arial"/>
                <a:cs typeface="Arial"/>
              </a:rPr>
              <a:t>class</a:t>
            </a:r>
            <a:r>
              <a:rPr sz="1800" spc="20" dirty="0">
                <a:latin typeface="Arial"/>
                <a:cs typeface="Arial"/>
              </a:rPr>
              <a:t> </a:t>
            </a:r>
            <a:r>
              <a:rPr sz="1800" spc="-25" dirty="0">
                <a:latin typeface="Arial"/>
                <a:cs typeface="Arial"/>
              </a:rPr>
              <a:t>(in </a:t>
            </a:r>
            <a:r>
              <a:rPr sz="1800" spc="75" dirty="0">
                <a:latin typeface="Arial"/>
                <a:cs typeface="Arial"/>
              </a:rPr>
              <a:t>another</a:t>
            </a:r>
            <a:r>
              <a:rPr sz="1800" spc="5" dirty="0">
                <a:latin typeface="Arial"/>
                <a:cs typeface="Arial"/>
              </a:rPr>
              <a:t> </a:t>
            </a:r>
            <a:r>
              <a:rPr sz="1800" dirty="0">
                <a:latin typeface="Arial"/>
                <a:cs typeface="Arial"/>
              </a:rPr>
              <a:t>file) is</a:t>
            </a:r>
            <a:r>
              <a:rPr sz="1800" spc="5" dirty="0">
                <a:latin typeface="Arial"/>
                <a:cs typeface="Arial"/>
              </a:rPr>
              <a:t> </a:t>
            </a:r>
            <a:r>
              <a:rPr sz="1800" spc="50" dirty="0">
                <a:latin typeface="Arial"/>
                <a:cs typeface="Arial"/>
              </a:rPr>
              <a:t>textually</a:t>
            </a:r>
            <a:r>
              <a:rPr sz="1800" dirty="0">
                <a:latin typeface="Arial"/>
                <a:cs typeface="Arial"/>
              </a:rPr>
              <a:t> </a:t>
            </a:r>
            <a:r>
              <a:rPr sz="1800" spc="50" dirty="0">
                <a:latin typeface="Arial"/>
                <a:cs typeface="Arial"/>
              </a:rPr>
              <a:t>included</a:t>
            </a:r>
            <a:r>
              <a:rPr sz="1800" dirty="0">
                <a:latin typeface="Arial"/>
                <a:cs typeface="Arial"/>
              </a:rPr>
              <a:t> </a:t>
            </a:r>
            <a:r>
              <a:rPr sz="1800" spc="70" dirty="0">
                <a:latin typeface="Arial"/>
                <a:cs typeface="Arial"/>
              </a:rPr>
              <a:t>in</a:t>
            </a:r>
            <a:r>
              <a:rPr sz="1800" dirty="0">
                <a:latin typeface="Arial"/>
                <a:cs typeface="Arial"/>
              </a:rPr>
              <a:t> </a:t>
            </a:r>
            <a:r>
              <a:rPr sz="1800" spc="75" dirty="0">
                <a:latin typeface="Arial"/>
                <a:cs typeface="Arial"/>
              </a:rPr>
              <a:t>the</a:t>
            </a:r>
            <a:r>
              <a:rPr sz="1800" spc="5" dirty="0">
                <a:latin typeface="Arial"/>
                <a:cs typeface="Arial"/>
              </a:rPr>
              <a:t> </a:t>
            </a:r>
            <a:r>
              <a:rPr sz="1800" dirty="0">
                <a:latin typeface="Arial"/>
                <a:cs typeface="Arial"/>
              </a:rPr>
              <a:t>file</a:t>
            </a:r>
            <a:r>
              <a:rPr sz="1800" spc="5" dirty="0">
                <a:latin typeface="Arial"/>
                <a:cs typeface="Arial"/>
              </a:rPr>
              <a:t> </a:t>
            </a:r>
            <a:r>
              <a:rPr sz="1800" spc="90" dirty="0">
                <a:latin typeface="Arial"/>
                <a:cs typeface="Arial"/>
              </a:rPr>
              <a:t>that</a:t>
            </a:r>
            <a:r>
              <a:rPr sz="1800" spc="10" dirty="0">
                <a:latin typeface="Arial"/>
                <a:cs typeface="Arial"/>
              </a:rPr>
              <a:t> </a:t>
            </a:r>
            <a:r>
              <a:rPr sz="1800" dirty="0">
                <a:latin typeface="Arial"/>
                <a:cs typeface="Arial"/>
              </a:rPr>
              <a:t>needs</a:t>
            </a:r>
            <a:r>
              <a:rPr sz="1800" spc="5" dirty="0">
                <a:latin typeface="Arial"/>
                <a:cs typeface="Arial"/>
              </a:rPr>
              <a:t> </a:t>
            </a:r>
            <a:r>
              <a:rPr sz="1800" spc="105" dirty="0">
                <a:latin typeface="Arial"/>
                <a:cs typeface="Arial"/>
              </a:rPr>
              <a:t>to</a:t>
            </a:r>
            <a:r>
              <a:rPr sz="1800" spc="5" dirty="0">
                <a:latin typeface="Arial"/>
                <a:cs typeface="Arial"/>
              </a:rPr>
              <a:t> </a:t>
            </a:r>
            <a:r>
              <a:rPr sz="1800" dirty="0">
                <a:latin typeface="Arial"/>
                <a:cs typeface="Arial"/>
              </a:rPr>
              <a:t>use</a:t>
            </a:r>
            <a:r>
              <a:rPr sz="1800" spc="5" dirty="0">
                <a:latin typeface="Arial"/>
                <a:cs typeface="Arial"/>
              </a:rPr>
              <a:t> </a:t>
            </a:r>
            <a:r>
              <a:rPr sz="1800" spc="50" dirty="0">
                <a:latin typeface="Arial"/>
                <a:cs typeface="Arial"/>
              </a:rPr>
              <a:t>it.</a:t>
            </a:r>
            <a:r>
              <a:rPr sz="1800" spc="5" dirty="0">
                <a:latin typeface="Arial"/>
                <a:cs typeface="Arial"/>
              </a:rPr>
              <a:t> </a:t>
            </a:r>
            <a:r>
              <a:rPr sz="1800" dirty="0">
                <a:latin typeface="Arial"/>
                <a:cs typeface="Arial"/>
              </a:rPr>
              <a:t>This</a:t>
            </a:r>
            <a:r>
              <a:rPr sz="1800" spc="5" dirty="0">
                <a:latin typeface="Arial"/>
                <a:cs typeface="Arial"/>
              </a:rPr>
              <a:t> </a:t>
            </a:r>
            <a:r>
              <a:rPr sz="1800" spc="-25" dirty="0">
                <a:latin typeface="Arial"/>
                <a:cs typeface="Arial"/>
              </a:rPr>
              <a:t>can </a:t>
            </a:r>
            <a:r>
              <a:rPr sz="1800" dirty="0">
                <a:latin typeface="Arial"/>
                <a:cs typeface="Arial"/>
              </a:rPr>
              <a:t>be</a:t>
            </a:r>
            <a:r>
              <a:rPr sz="1800" spc="-10" dirty="0">
                <a:latin typeface="Arial"/>
                <a:cs typeface="Arial"/>
              </a:rPr>
              <a:t> </a:t>
            </a:r>
            <a:r>
              <a:rPr sz="1800" dirty="0">
                <a:latin typeface="Arial"/>
                <a:cs typeface="Arial"/>
              </a:rPr>
              <a:t>a</a:t>
            </a:r>
            <a:r>
              <a:rPr sz="1800" spc="-10" dirty="0">
                <a:latin typeface="Arial"/>
                <a:cs typeface="Arial"/>
              </a:rPr>
              <a:t> </a:t>
            </a:r>
            <a:r>
              <a:rPr sz="1800" spc="75" dirty="0">
                <a:latin typeface="Arial"/>
                <a:cs typeface="Arial"/>
              </a:rPr>
              <a:t>much</a:t>
            </a:r>
            <a:r>
              <a:rPr sz="1800" spc="-15" dirty="0">
                <a:latin typeface="Arial"/>
                <a:cs typeface="Arial"/>
              </a:rPr>
              <a:t> </a:t>
            </a:r>
            <a:r>
              <a:rPr sz="1800" spc="50" dirty="0">
                <a:latin typeface="Arial"/>
                <a:cs typeface="Arial"/>
              </a:rPr>
              <a:t>slower</a:t>
            </a:r>
            <a:r>
              <a:rPr sz="1800" spc="-10" dirty="0">
                <a:latin typeface="Arial"/>
                <a:cs typeface="Arial"/>
              </a:rPr>
              <a:t> process.</a:t>
            </a:r>
            <a:endParaRPr sz="1800" dirty="0">
              <a:latin typeface="Arial"/>
              <a:cs typeface="Arial"/>
            </a:endParaRPr>
          </a:p>
        </p:txBody>
      </p:sp>
      <p:sp>
        <p:nvSpPr>
          <p:cNvPr id="5" name="TextBox 4">
            <a:extLst>
              <a:ext uri="{FF2B5EF4-FFF2-40B4-BE49-F238E27FC236}">
                <a16:creationId xmlns:a16="http://schemas.microsoft.com/office/drawing/2014/main" id="{89ED9FC4-2DEE-4F20-A5BF-F61406FE881D}"/>
              </a:ext>
            </a:extLst>
          </p:cNvPr>
          <p:cNvSpPr txBox="1"/>
          <p:nvPr/>
        </p:nvSpPr>
        <p:spPr>
          <a:xfrm>
            <a:off x="609600" y="209550"/>
            <a:ext cx="762000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Tenorite"/>
                <a:ea typeface="+mn-ea"/>
                <a:cs typeface="+mn-cs"/>
              </a:rPr>
              <a:t>The Case of the Horrible Include Dependencies</a:t>
            </a:r>
            <a:endParaRPr kumimoji="0" lang="en-US" sz="14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5249" y="1290200"/>
            <a:ext cx="7959725" cy="2516072"/>
          </a:xfrm>
          <a:prstGeom prst="rect">
            <a:avLst/>
          </a:prstGeom>
        </p:spPr>
        <p:txBody>
          <a:bodyPr vert="horz" wrap="square" lIns="0" tIns="52704" rIns="0" bIns="0" rtlCol="0">
            <a:spAutoFit/>
          </a:bodyPr>
          <a:lstStyle/>
          <a:p>
            <a:pPr marL="379095" indent="-367030">
              <a:lnSpc>
                <a:spcPct val="100000"/>
              </a:lnSpc>
              <a:spcBef>
                <a:spcPts val="414"/>
              </a:spcBef>
              <a:buChar char="●"/>
              <a:tabLst>
                <a:tab pos="379095" algn="l"/>
                <a:tab pos="379730" algn="l"/>
              </a:tabLst>
            </a:pPr>
            <a:r>
              <a:rPr sz="2400" dirty="0">
                <a:cs typeface="Arial"/>
              </a:rPr>
              <a:t>We</a:t>
            </a:r>
            <a:r>
              <a:rPr sz="2400" spc="-10" dirty="0">
                <a:cs typeface="Arial"/>
              </a:rPr>
              <a:t> </a:t>
            </a:r>
            <a:r>
              <a:rPr sz="2400" spc="55" dirty="0">
                <a:cs typeface="Arial"/>
              </a:rPr>
              <a:t>only</a:t>
            </a:r>
            <a:r>
              <a:rPr sz="2400" spc="-10" dirty="0">
                <a:cs typeface="Arial"/>
              </a:rPr>
              <a:t> </a:t>
            </a:r>
            <a:r>
              <a:rPr sz="2400" spc="75" dirty="0">
                <a:cs typeface="Arial"/>
              </a:rPr>
              <a:t>want</a:t>
            </a:r>
            <a:r>
              <a:rPr sz="2400" spc="-10" dirty="0">
                <a:cs typeface="Arial"/>
              </a:rPr>
              <a:t> </a:t>
            </a:r>
            <a:r>
              <a:rPr sz="2400" spc="105" dirty="0">
                <a:cs typeface="Arial"/>
              </a:rPr>
              <a:t>to</a:t>
            </a:r>
            <a:r>
              <a:rPr sz="2400" spc="-5" dirty="0">
                <a:cs typeface="Arial"/>
              </a:rPr>
              <a:t> </a:t>
            </a:r>
            <a:r>
              <a:rPr sz="2400" spc="45" dirty="0">
                <a:cs typeface="Arial"/>
              </a:rPr>
              <a:t>include</a:t>
            </a:r>
            <a:r>
              <a:rPr sz="2400" spc="-10" dirty="0">
                <a:cs typeface="Arial"/>
              </a:rPr>
              <a:t> </a:t>
            </a:r>
            <a:r>
              <a:rPr sz="2400" dirty="0">
                <a:cs typeface="Arial"/>
              </a:rPr>
              <a:t>files</a:t>
            </a:r>
            <a:r>
              <a:rPr sz="2400" spc="-5" dirty="0">
                <a:cs typeface="Arial"/>
              </a:rPr>
              <a:t> </a:t>
            </a:r>
            <a:r>
              <a:rPr sz="2400" spc="90" dirty="0">
                <a:cs typeface="Arial"/>
              </a:rPr>
              <a:t>that</a:t>
            </a:r>
            <a:r>
              <a:rPr sz="2400" spc="-5" dirty="0">
                <a:cs typeface="Arial"/>
              </a:rPr>
              <a:t> </a:t>
            </a:r>
            <a:r>
              <a:rPr sz="2400" dirty="0">
                <a:cs typeface="Arial"/>
              </a:rPr>
              <a:t>we</a:t>
            </a:r>
            <a:r>
              <a:rPr sz="2400" spc="-10" dirty="0">
                <a:cs typeface="Arial"/>
              </a:rPr>
              <a:t> </a:t>
            </a:r>
            <a:r>
              <a:rPr sz="2400" spc="-20" dirty="0">
                <a:cs typeface="Arial"/>
              </a:rPr>
              <a:t>need</a:t>
            </a:r>
            <a:endParaRPr sz="2400" dirty="0">
              <a:cs typeface="Arial"/>
            </a:endParaRPr>
          </a:p>
          <a:p>
            <a:pPr marL="379095" marR="5080" indent="-367030">
              <a:lnSpc>
                <a:spcPct val="114599"/>
              </a:lnSpc>
              <a:buChar char="●"/>
              <a:tabLst>
                <a:tab pos="379095" algn="l"/>
                <a:tab pos="379730" algn="l"/>
              </a:tabLst>
            </a:pPr>
            <a:r>
              <a:rPr sz="2400" dirty="0">
                <a:cs typeface="Arial"/>
              </a:rPr>
              <a:t>We</a:t>
            </a:r>
            <a:r>
              <a:rPr sz="2400" spc="5" dirty="0">
                <a:cs typeface="Arial"/>
              </a:rPr>
              <a:t> </a:t>
            </a:r>
            <a:r>
              <a:rPr sz="2400" dirty="0">
                <a:cs typeface="Arial"/>
              </a:rPr>
              <a:t>can</a:t>
            </a:r>
            <a:r>
              <a:rPr sz="2400" spc="5" dirty="0">
                <a:cs typeface="Arial"/>
              </a:rPr>
              <a:t> </a:t>
            </a:r>
            <a:r>
              <a:rPr sz="2400" dirty="0">
                <a:cs typeface="Arial"/>
              </a:rPr>
              <a:t>get</a:t>
            </a:r>
            <a:r>
              <a:rPr sz="2400" spc="5" dirty="0">
                <a:cs typeface="Arial"/>
              </a:rPr>
              <a:t> </a:t>
            </a:r>
            <a:r>
              <a:rPr sz="2400" spc="50" dirty="0">
                <a:cs typeface="Arial"/>
              </a:rPr>
              <a:t>some</a:t>
            </a:r>
            <a:r>
              <a:rPr sz="2400" spc="10" dirty="0">
                <a:cs typeface="Arial"/>
              </a:rPr>
              <a:t> </a:t>
            </a:r>
            <a:r>
              <a:rPr sz="2400" dirty="0">
                <a:cs typeface="Arial"/>
              </a:rPr>
              <a:t>reuse</a:t>
            </a:r>
            <a:r>
              <a:rPr sz="2400" spc="5" dirty="0">
                <a:cs typeface="Arial"/>
              </a:rPr>
              <a:t> </a:t>
            </a:r>
            <a:r>
              <a:rPr sz="2400" spc="114" dirty="0">
                <a:cs typeface="Arial"/>
              </a:rPr>
              <a:t>from</a:t>
            </a:r>
            <a:r>
              <a:rPr sz="2400" spc="10" dirty="0">
                <a:cs typeface="Arial"/>
              </a:rPr>
              <a:t> </a:t>
            </a:r>
            <a:r>
              <a:rPr sz="2400" spc="75" dirty="0">
                <a:cs typeface="Arial"/>
              </a:rPr>
              <a:t>writing</a:t>
            </a:r>
            <a:r>
              <a:rPr sz="2400" dirty="0">
                <a:cs typeface="Arial"/>
              </a:rPr>
              <a:t> a</a:t>
            </a:r>
            <a:r>
              <a:rPr sz="2400" spc="10" dirty="0">
                <a:cs typeface="Arial"/>
              </a:rPr>
              <a:t> </a:t>
            </a:r>
            <a:r>
              <a:rPr sz="2400" spc="75" dirty="0">
                <a:cs typeface="Arial"/>
              </a:rPr>
              <a:t>different</a:t>
            </a:r>
            <a:r>
              <a:rPr sz="2400" spc="5" dirty="0">
                <a:cs typeface="Arial"/>
              </a:rPr>
              <a:t> </a:t>
            </a:r>
            <a:r>
              <a:rPr sz="2400" spc="80" dirty="0">
                <a:cs typeface="Arial"/>
              </a:rPr>
              <a:t>program</a:t>
            </a:r>
            <a:r>
              <a:rPr sz="2400" spc="10" dirty="0">
                <a:cs typeface="Arial"/>
              </a:rPr>
              <a:t> </a:t>
            </a:r>
            <a:r>
              <a:rPr sz="2400" spc="100" dirty="0">
                <a:cs typeface="Arial"/>
              </a:rPr>
              <a:t>for</a:t>
            </a:r>
            <a:r>
              <a:rPr sz="2400" spc="10" dirty="0">
                <a:cs typeface="Arial"/>
              </a:rPr>
              <a:t> </a:t>
            </a:r>
            <a:r>
              <a:rPr sz="2400" dirty="0">
                <a:cs typeface="Arial"/>
              </a:rPr>
              <a:t>tests</a:t>
            </a:r>
            <a:r>
              <a:rPr sz="2400" spc="5" dirty="0">
                <a:cs typeface="Arial"/>
              </a:rPr>
              <a:t> </a:t>
            </a:r>
            <a:r>
              <a:rPr sz="2400" spc="-10" dirty="0">
                <a:cs typeface="Arial"/>
              </a:rPr>
              <a:t>using </a:t>
            </a:r>
            <a:r>
              <a:rPr sz="2400" dirty="0">
                <a:cs typeface="Arial"/>
              </a:rPr>
              <a:t>fakes</a:t>
            </a:r>
            <a:r>
              <a:rPr sz="2400" spc="15" dirty="0">
                <a:cs typeface="Arial"/>
              </a:rPr>
              <a:t>  </a:t>
            </a:r>
            <a:r>
              <a:rPr sz="2400" spc="100" dirty="0">
                <a:cs typeface="Arial"/>
              </a:rPr>
              <a:t>for</a:t>
            </a:r>
            <a:r>
              <a:rPr sz="2400" spc="15" dirty="0">
                <a:cs typeface="Arial"/>
              </a:rPr>
              <a:t> </a:t>
            </a:r>
            <a:r>
              <a:rPr sz="2400" spc="75" dirty="0">
                <a:cs typeface="Arial"/>
              </a:rPr>
              <a:t>the</a:t>
            </a:r>
            <a:r>
              <a:rPr sz="2400" spc="15" dirty="0">
                <a:cs typeface="Arial"/>
              </a:rPr>
              <a:t> </a:t>
            </a:r>
            <a:r>
              <a:rPr sz="2400" dirty="0">
                <a:cs typeface="Arial"/>
              </a:rPr>
              <a:t>fakes</a:t>
            </a:r>
            <a:r>
              <a:rPr sz="2400" spc="15" dirty="0">
                <a:cs typeface="Arial"/>
              </a:rPr>
              <a:t> </a:t>
            </a:r>
            <a:r>
              <a:rPr sz="2400" spc="90" dirty="0">
                <a:cs typeface="Arial"/>
              </a:rPr>
              <a:t>that</a:t>
            </a:r>
            <a:r>
              <a:rPr sz="2400" spc="15" dirty="0">
                <a:cs typeface="Arial"/>
              </a:rPr>
              <a:t> </a:t>
            </a:r>
            <a:r>
              <a:rPr sz="2400" dirty="0">
                <a:cs typeface="Arial"/>
              </a:rPr>
              <a:t>we</a:t>
            </a:r>
            <a:r>
              <a:rPr sz="2400" spc="15" dirty="0">
                <a:cs typeface="Arial"/>
              </a:rPr>
              <a:t> </a:t>
            </a:r>
            <a:r>
              <a:rPr sz="2400" dirty="0">
                <a:cs typeface="Arial"/>
              </a:rPr>
              <a:t>create</a:t>
            </a:r>
            <a:r>
              <a:rPr sz="2400" spc="15" dirty="0">
                <a:cs typeface="Arial"/>
              </a:rPr>
              <a:t> </a:t>
            </a:r>
            <a:r>
              <a:rPr sz="2400" spc="55" dirty="0">
                <a:cs typeface="Arial"/>
              </a:rPr>
              <a:t>this</a:t>
            </a:r>
            <a:r>
              <a:rPr sz="2400" spc="15" dirty="0">
                <a:cs typeface="Arial"/>
              </a:rPr>
              <a:t> </a:t>
            </a:r>
            <a:r>
              <a:rPr sz="2400" spc="-20" dirty="0">
                <a:cs typeface="Arial"/>
              </a:rPr>
              <a:t>way.</a:t>
            </a:r>
            <a:endParaRPr sz="2400" dirty="0">
              <a:cs typeface="Arial"/>
            </a:endParaRPr>
          </a:p>
          <a:p>
            <a:pPr marL="379095" marR="412115" indent="-367030">
              <a:lnSpc>
                <a:spcPct val="114599"/>
              </a:lnSpc>
              <a:buChar char="●"/>
              <a:tabLst>
                <a:tab pos="379095" algn="l"/>
                <a:tab pos="379730" algn="l"/>
              </a:tabLst>
            </a:pPr>
            <a:r>
              <a:rPr sz="2400" dirty="0">
                <a:cs typeface="Arial"/>
              </a:rPr>
              <a:t>Put</a:t>
            </a:r>
            <a:r>
              <a:rPr sz="2400" spc="20" dirty="0">
                <a:cs typeface="Arial"/>
              </a:rPr>
              <a:t> </a:t>
            </a:r>
            <a:r>
              <a:rPr sz="2400" spc="60" dirty="0">
                <a:cs typeface="Arial"/>
              </a:rPr>
              <a:t>definitions</a:t>
            </a:r>
            <a:r>
              <a:rPr sz="2400" spc="20" dirty="0">
                <a:cs typeface="Arial"/>
              </a:rPr>
              <a:t> </a:t>
            </a:r>
            <a:r>
              <a:rPr sz="2400" spc="90" dirty="0">
                <a:cs typeface="Arial"/>
              </a:rPr>
              <a:t>of</a:t>
            </a:r>
            <a:r>
              <a:rPr sz="2400" spc="20" dirty="0">
                <a:cs typeface="Arial"/>
              </a:rPr>
              <a:t> </a:t>
            </a:r>
            <a:r>
              <a:rPr sz="2400" spc="-20" dirty="0">
                <a:cs typeface="Arial"/>
              </a:rPr>
              <a:t>classes</a:t>
            </a:r>
            <a:r>
              <a:rPr sz="2400" spc="20" dirty="0">
                <a:cs typeface="Arial"/>
              </a:rPr>
              <a:t> </a:t>
            </a:r>
            <a:r>
              <a:rPr sz="2400" spc="70" dirty="0">
                <a:cs typeface="Arial"/>
              </a:rPr>
              <a:t>in</a:t>
            </a:r>
            <a:r>
              <a:rPr sz="2400" spc="20" dirty="0">
                <a:cs typeface="Arial"/>
              </a:rPr>
              <a:t>  </a:t>
            </a:r>
            <a:r>
              <a:rPr sz="2400" dirty="0">
                <a:cs typeface="Arial"/>
              </a:rPr>
              <a:t>a</a:t>
            </a:r>
            <a:r>
              <a:rPr sz="2400" spc="25" dirty="0">
                <a:cs typeface="Arial"/>
              </a:rPr>
              <a:t> </a:t>
            </a:r>
            <a:r>
              <a:rPr sz="2400" dirty="0">
                <a:cs typeface="Arial"/>
              </a:rPr>
              <a:t>separate</a:t>
            </a:r>
            <a:r>
              <a:rPr sz="2400" spc="20" dirty="0">
                <a:cs typeface="Arial"/>
              </a:rPr>
              <a:t> </a:t>
            </a:r>
            <a:r>
              <a:rPr sz="2400" spc="45" dirty="0">
                <a:cs typeface="Arial"/>
              </a:rPr>
              <a:t>include</a:t>
            </a:r>
            <a:r>
              <a:rPr sz="2400" spc="25" dirty="0">
                <a:cs typeface="Arial"/>
              </a:rPr>
              <a:t> </a:t>
            </a:r>
            <a:r>
              <a:rPr sz="2400" dirty="0">
                <a:cs typeface="Arial"/>
              </a:rPr>
              <a:t>file</a:t>
            </a:r>
            <a:r>
              <a:rPr sz="2400" spc="20" dirty="0">
                <a:cs typeface="Arial"/>
              </a:rPr>
              <a:t> </a:t>
            </a:r>
            <a:r>
              <a:rPr sz="2400" spc="90" dirty="0">
                <a:cs typeface="Arial"/>
              </a:rPr>
              <a:t>that</a:t>
            </a:r>
            <a:r>
              <a:rPr sz="2400" spc="25" dirty="0">
                <a:cs typeface="Arial"/>
              </a:rPr>
              <a:t> </a:t>
            </a:r>
            <a:r>
              <a:rPr sz="2400" dirty="0">
                <a:cs typeface="Arial"/>
              </a:rPr>
              <a:t>can</a:t>
            </a:r>
            <a:r>
              <a:rPr sz="2400" spc="15" dirty="0">
                <a:cs typeface="Arial"/>
              </a:rPr>
              <a:t> </a:t>
            </a:r>
            <a:r>
              <a:rPr sz="2400" dirty="0">
                <a:cs typeface="Arial"/>
              </a:rPr>
              <a:t>be</a:t>
            </a:r>
            <a:r>
              <a:rPr sz="2400" spc="20" dirty="0">
                <a:cs typeface="Arial"/>
              </a:rPr>
              <a:t> </a:t>
            </a:r>
            <a:r>
              <a:rPr sz="2400" spc="-20" dirty="0">
                <a:cs typeface="Arial"/>
              </a:rPr>
              <a:t>used </a:t>
            </a:r>
            <a:r>
              <a:rPr sz="2400" dirty="0">
                <a:cs typeface="Arial"/>
              </a:rPr>
              <a:t>across</a:t>
            </a:r>
            <a:r>
              <a:rPr sz="2400" spc="-10" dirty="0">
                <a:cs typeface="Arial"/>
              </a:rPr>
              <a:t> </a:t>
            </a:r>
            <a:r>
              <a:rPr sz="2400" dirty="0">
                <a:cs typeface="Arial"/>
              </a:rPr>
              <a:t>a</a:t>
            </a:r>
            <a:r>
              <a:rPr sz="2400" spc="-5" dirty="0">
                <a:cs typeface="Arial"/>
              </a:rPr>
              <a:t> </a:t>
            </a:r>
            <a:r>
              <a:rPr sz="2400" dirty="0">
                <a:cs typeface="Arial"/>
              </a:rPr>
              <a:t>set</a:t>
            </a:r>
            <a:r>
              <a:rPr sz="2400" spc="-5" dirty="0">
                <a:cs typeface="Arial"/>
              </a:rPr>
              <a:t> </a:t>
            </a:r>
            <a:r>
              <a:rPr sz="2400" spc="90" dirty="0">
                <a:cs typeface="Arial"/>
              </a:rPr>
              <a:t>of</a:t>
            </a:r>
            <a:r>
              <a:rPr sz="2400" spc="-10" dirty="0">
                <a:cs typeface="Arial"/>
              </a:rPr>
              <a:t> tests</a:t>
            </a:r>
            <a:endParaRPr sz="2400" dirty="0">
              <a:cs typeface="Arial"/>
            </a:endParaRPr>
          </a:p>
        </p:txBody>
      </p:sp>
      <p:sp>
        <p:nvSpPr>
          <p:cNvPr id="5" name="TextBox 4">
            <a:extLst>
              <a:ext uri="{FF2B5EF4-FFF2-40B4-BE49-F238E27FC236}">
                <a16:creationId xmlns:a16="http://schemas.microsoft.com/office/drawing/2014/main" id="{2A01A5B7-50B2-4AF9-86C0-C5295E72D2F5}"/>
              </a:ext>
            </a:extLst>
          </p:cNvPr>
          <p:cNvSpPr txBox="1"/>
          <p:nvPr/>
        </p:nvSpPr>
        <p:spPr>
          <a:xfrm>
            <a:off x="533400" y="209550"/>
            <a:ext cx="822960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Tenorite"/>
                <a:ea typeface="+mn-ea"/>
                <a:cs typeface="+mn-cs"/>
              </a:rPr>
              <a:t>The Case of the Horrible Include Dependencies </a:t>
            </a:r>
            <a:endParaRPr kumimoji="0" lang="en-US" sz="14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41934" y="1352550"/>
            <a:ext cx="8440151" cy="1901032"/>
          </a:xfrm>
          <a:prstGeom prst="rect">
            <a:avLst/>
          </a:prstGeom>
        </p:spPr>
        <p:txBody>
          <a:bodyPr vert="horz" wrap="square" lIns="0" tIns="52704" rIns="0" bIns="0" rtlCol="0">
            <a:spAutoFit/>
          </a:bodyPr>
          <a:lstStyle/>
          <a:p>
            <a:pPr marL="379095" indent="-367030">
              <a:lnSpc>
                <a:spcPct val="100000"/>
              </a:lnSpc>
              <a:spcBef>
                <a:spcPts val="414"/>
              </a:spcBef>
              <a:buChar char="●"/>
              <a:tabLst>
                <a:tab pos="379095" algn="l"/>
                <a:tab pos="379730" algn="l"/>
              </a:tabLst>
            </a:pPr>
            <a:r>
              <a:rPr sz="2000" dirty="0">
                <a:cs typeface="Arial"/>
              </a:rPr>
              <a:t>Objects</a:t>
            </a:r>
            <a:r>
              <a:rPr sz="2000" spc="35" dirty="0">
                <a:cs typeface="Arial"/>
              </a:rPr>
              <a:t> </a:t>
            </a:r>
            <a:r>
              <a:rPr sz="2000" spc="90" dirty="0">
                <a:cs typeface="Arial"/>
              </a:rPr>
              <a:t>that</a:t>
            </a:r>
            <a:r>
              <a:rPr sz="2000" spc="40" dirty="0">
                <a:cs typeface="Arial"/>
              </a:rPr>
              <a:t> </a:t>
            </a:r>
            <a:r>
              <a:rPr sz="2000" spc="70" dirty="0">
                <a:cs typeface="Arial"/>
              </a:rPr>
              <a:t>require</a:t>
            </a:r>
            <a:r>
              <a:rPr sz="2000" spc="35" dirty="0">
                <a:cs typeface="Arial"/>
              </a:rPr>
              <a:t> </a:t>
            </a:r>
            <a:r>
              <a:rPr sz="2000" dirty="0">
                <a:cs typeface="Arial"/>
              </a:rPr>
              <a:t>objects</a:t>
            </a:r>
            <a:r>
              <a:rPr sz="2000" spc="40" dirty="0">
                <a:cs typeface="Arial"/>
              </a:rPr>
              <a:t> </a:t>
            </a:r>
            <a:r>
              <a:rPr sz="2000" spc="90" dirty="0">
                <a:cs typeface="Arial"/>
              </a:rPr>
              <a:t>that</a:t>
            </a:r>
            <a:r>
              <a:rPr sz="2000" spc="35" dirty="0">
                <a:cs typeface="Arial"/>
              </a:rPr>
              <a:t> </a:t>
            </a:r>
            <a:r>
              <a:rPr sz="2000" spc="70" dirty="0">
                <a:cs typeface="Arial"/>
              </a:rPr>
              <a:t>require</a:t>
            </a:r>
            <a:r>
              <a:rPr sz="2000" spc="40" dirty="0">
                <a:cs typeface="Arial"/>
              </a:rPr>
              <a:t> </a:t>
            </a:r>
            <a:r>
              <a:rPr sz="2000" dirty="0">
                <a:cs typeface="Arial"/>
              </a:rPr>
              <a:t>objects</a:t>
            </a:r>
            <a:r>
              <a:rPr sz="2000" spc="35" dirty="0">
                <a:cs typeface="Arial"/>
              </a:rPr>
              <a:t> </a:t>
            </a:r>
            <a:r>
              <a:rPr sz="2000" spc="90" dirty="0">
                <a:cs typeface="Arial"/>
              </a:rPr>
              <a:t>that</a:t>
            </a:r>
            <a:r>
              <a:rPr sz="2000" spc="40" dirty="0">
                <a:cs typeface="Arial"/>
              </a:rPr>
              <a:t> </a:t>
            </a:r>
            <a:r>
              <a:rPr sz="2000" spc="70" dirty="0">
                <a:cs typeface="Arial"/>
              </a:rPr>
              <a:t>require</a:t>
            </a:r>
            <a:r>
              <a:rPr sz="2000" spc="35" dirty="0">
                <a:cs typeface="Arial"/>
              </a:rPr>
              <a:t> </a:t>
            </a:r>
            <a:r>
              <a:rPr sz="2000" spc="-10" dirty="0">
                <a:cs typeface="Arial"/>
              </a:rPr>
              <a:t>objects…</a:t>
            </a:r>
            <a:endParaRPr sz="2000" dirty="0">
              <a:cs typeface="Arial"/>
            </a:endParaRPr>
          </a:p>
          <a:p>
            <a:pPr marL="379095" indent="-367030">
              <a:lnSpc>
                <a:spcPct val="100000"/>
              </a:lnSpc>
              <a:spcBef>
                <a:spcPts val="315"/>
              </a:spcBef>
              <a:buChar char="●"/>
              <a:tabLst>
                <a:tab pos="379095" algn="l"/>
                <a:tab pos="379730" algn="l"/>
              </a:tabLst>
            </a:pPr>
            <a:r>
              <a:rPr sz="2000" spc="-10" dirty="0">
                <a:cs typeface="Arial"/>
              </a:rPr>
              <a:t>Solutions:</a:t>
            </a:r>
            <a:endParaRPr sz="2000" dirty="0">
              <a:cs typeface="Arial"/>
            </a:endParaRPr>
          </a:p>
          <a:p>
            <a:pPr marL="836294" lvl="1" indent="-336550">
              <a:lnSpc>
                <a:spcPct val="100000"/>
              </a:lnSpc>
              <a:spcBef>
                <a:spcPts val="330"/>
              </a:spcBef>
              <a:buChar char="○"/>
              <a:tabLst>
                <a:tab pos="836294" algn="l"/>
                <a:tab pos="836930" algn="l"/>
              </a:tabLst>
            </a:pPr>
            <a:r>
              <a:rPr sz="1600" spc="-35" dirty="0">
                <a:cs typeface="Arial"/>
              </a:rPr>
              <a:t>Pass</a:t>
            </a:r>
            <a:r>
              <a:rPr sz="1600" spc="-65" dirty="0">
                <a:cs typeface="Arial"/>
              </a:rPr>
              <a:t> </a:t>
            </a:r>
            <a:r>
              <a:rPr sz="1600" spc="-20" dirty="0">
                <a:cs typeface="Arial"/>
              </a:rPr>
              <a:t>Null</a:t>
            </a:r>
            <a:endParaRPr sz="1600" dirty="0">
              <a:cs typeface="Arial"/>
            </a:endParaRPr>
          </a:p>
          <a:p>
            <a:pPr marL="836294" lvl="1" indent="-336550">
              <a:lnSpc>
                <a:spcPct val="100000"/>
              </a:lnSpc>
              <a:spcBef>
                <a:spcPts val="270"/>
              </a:spcBef>
              <a:buChar char="○"/>
              <a:tabLst>
                <a:tab pos="836294" algn="l"/>
                <a:tab pos="836930" algn="l"/>
              </a:tabLst>
            </a:pPr>
            <a:r>
              <a:rPr sz="1600" dirty="0">
                <a:cs typeface="Arial"/>
              </a:rPr>
              <a:t>Extract</a:t>
            </a:r>
            <a:r>
              <a:rPr sz="1600" spc="110" dirty="0">
                <a:cs typeface="Arial"/>
              </a:rPr>
              <a:t> </a:t>
            </a:r>
            <a:r>
              <a:rPr sz="1600" dirty="0">
                <a:cs typeface="Arial"/>
              </a:rPr>
              <a:t>Interface</a:t>
            </a:r>
            <a:r>
              <a:rPr sz="1600" spc="114" dirty="0">
                <a:cs typeface="Arial"/>
              </a:rPr>
              <a:t> </a:t>
            </a:r>
            <a:r>
              <a:rPr sz="1600" spc="80" dirty="0">
                <a:cs typeface="Arial"/>
              </a:rPr>
              <a:t>or</a:t>
            </a:r>
            <a:r>
              <a:rPr sz="1600" spc="110" dirty="0">
                <a:cs typeface="Arial"/>
              </a:rPr>
              <a:t> </a:t>
            </a:r>
            <a:r>
              <a:rPr sz="1600" dirty="0">
                <a:cs typeface="Arial"/>
              </a:rPr>
              <a:t>Extract</a:t>
            </a:r>
            <a:r>
              <a:rPr sz="1600" spc="114" dirty="0">
                <a:cs typeface="Arial"/>
              </a:rPr>
              <a:t> </a:t>
            </a:r>
            <a:r>
              <a:rPr sz="1600" spc="45" dirty="0">
                <a:cs typeface="Arial"/>
              </a:rPr>
              <a:t>Implementer</a:t>
            </a:r>
            <a:endParaRPr sz="1600" dirty="0">
              <a:cs typeface="Arial"/>
            </a:endParaRPr>
          </a:p>
          <a:p>
            <a:pPr marL="379095" marR="12065" indent="-367030">
              <a:lnSpc>
                <a:spcPts val="2480"/>
              </a:lnSpc>
              <a:spcBef>
                <a:spcPts val="30"/>
              </a:spcBef>
              <a:buChar char="●"/>
              <a:tabLst>
                <a:tab pos="379095" algn="l"/>
                <a:tab pos="379730" algn="l"/>
              </a:tabLst>
            </a:pPr>
            <a:r>
              <a:rPr sz="2000" spc="50" dirty="0">
                <a:cs typeface="Arial"/>
              </a:rPr>
              <a:t>In</a:t>
            </a:r>
            <a:r>
              <a:rPr sz="2000" spc="45" dirty="0">
                <a:cs typeface="Arial"/>
              </a:rPr>
              <a:t> </a:t>
            </a:r>
            <a:r>
              <a:rPr sz="2000" dirty="0">
                <a:cs typeface="Arial"/>
              </a:rPr>
              <a:t>any</a:t>
            </a:r>
            <a:r>
              <a:rPr sz="2000" spc="45" dirty="0">
                <a:cs typeface="Arial"/>
              </a:rPr>
              <a:t> </a:t>
            </a:r>
            <a:r>
              <a:rPr sz="2000" dirty="0">
                <a:cs typeface="Arial"/>
              </a:rPr>
              <a:t>language</a:t>
            </a:r>
            <a:r>
              <a:rPr sz="2000" spc="55" dirty="0">
                <a:cs typeface="Arial"/>
              </a:rPr>
              <a:t> where</a:t>
            </a:r>
            <a:r>
              <a:rPr sz="2000" spc="50" dirty="0">
                <a:cs typeface="Arial"/>
              </a:rPr>
              <a:t> </a:t>
            </a:r>
            <a:r>
              <a:rPr sz="2000" dirty="0">
                <a:cs typeface="Arial"/>
              </a:rPr>
              <a:t>we</a:t>
            </a:r>
            <a:r>
              <a:rPr sz="2000" spc="55" dirty="0">
                <a:cs typeface="Arial"/>
              </a:rPr>
              <a:t> </a:t>
            </a:r>
            <a:r>
              <a:rPr sz="2000" dirty="0">
                <a:cs typeface="Arial"/>
              </a:rPr>
              <a:t>can</a:t>
            </a:r>
            <a:r>
              <a:rPr sz="2000" spc="45" dirty="0">
                <a:cs typeface="Arial"/>
              </a:rPr>
              <a:t> </a:t>
            </a:r>
            <a:r>
              <a:rPr sz="2000" dirty="0">
                <a:cs typeface="Arial"/>
              </a:rPr>
              <a:t>create</a:t>
            </a:r>
            <a:r>
              <a:rPr sz="2000" spc="55" dirty="0">
                <a:cs typeface="Arial"/>
              </a:rPr>
              <a:t> </a:t>
            </a:r>
            <a:r>
              <a:rPr sz="2000" dirty="0">
                <a:cs typeface="Arial"/>
              </a:rPr>
              <a:t>interfaces</a:t>
            </a:r>
            <a:r>
              <a:rPr sz="2000" spc="50" dirty="0">
                <a:cs typeface="Arial"/>
              </a:rPr>
              <a:t> </a:t>
            </a:r>
            <a:r>
              <a:rPr sz="2000" spc="100" dirty="0">
                <a:cs typeface="Arial"/>
              </a:rPr>
              <a:t>or</a:t>
            </a:r>
            <a:r>
              <a:rPr sz="2000" spc="55" dirty="0">
                <a:cs typeface="Arial"/>
              </a:rPr>
              <a:t> </a:t>
            </a:r>
            <a:r>
              <a:rPr sz="2000" spc="-20" dirty="0">
                <a:cs typeface="Arial"/>
              </a:rPr>
              <a:t>classes</a:t>
            </a:r>
            <a:r>
              <a:rPr sz="2000" spc="50" dirty="0">
                <a:cs typeface="Arial"/>
              </a:rPr>
              <a:t> </a:t>
            </a:r>
            <a:r>
              <a:rPr sz="2000" spc="90" dirty="0">
                <a:cs typeface="Arial"/>
              </a:rPr>
              <a:t>that</a:t>
            </a:r>
            <a:r>
              <a:rPr sz="2000" spc="55" dirty="0">
                <a:cs typeface="Arial"/>
              </a:rPr>
              <a:t> </a:t>
            </a:r>
            <a:r>
              <a:rPr sz="2000" dirty="0">
                <a:cs typeface="Arial"/>
              </a:rPr>
              <a:t>act</a:t>
            </a:r>
            <a:r>
              <a:rPr sz="2000" spc="50" dirty="0">
                <a:cs typeface="Arial"/>
              </a:rPr>
              <a:t> </a:t>
            </a:r>
            <a:r>
              <a:rPr sz="2000" spc="-20" dirty="0">
                <a:cs typeface="Arial"/>
              </a:rPr>
              <a:t>like </a:t>
            </a:r>
            <a:r>
              <a:rPr sz="2000" dirty="0">
                <a:cs typeface="Arial"/>
              </a:rPr>
              <a:t>interfaces,</a:t>
            </a:r>
            <a:r>
              <a:rPr sz="2000" spc="100" dirty="0">
                <a:cs typeface="Arial"/>
              </a:rPr>
              <a:t> </a:t>
            </a:r>
            <a:r>
              <a:rPr sz="2000" dirty="0">
                <a:cs typeface="Arial"/>
              </a:rPr>
              <a:t>we</a:t>
            </a:r>
            <a:r>
              <a:rPr sz="2000" spc="105" dirty="0">
                <a:cs typeface="Arial"/>
              </a:rPr>
              <a:t> </a:t>
            </a:r>
            <a:r>
              <a:rPr sz="2000" dirty="0">
                <a:cs typeface="Arial"/>
              </a:rPr>
              <a:t>can</a:t>
            </a:r>
            <a:r>
              <a:rPr sz="2000" spc="100" dirty="0">
                <a:cs typeface="Arial"/>
              </a:rPr>
              <a:t> </a:t>
            </a:r>
            <a:r>
              <a:rPr sz="2000" dirty="0">
                <a:cs typeface="Arial"/>
              </a:rPr>
              <a:t>systematically</a:t>
            </a:r>
            <a:r>
              <a:rPr sz="2000" spc="95" dirty="0">
                <a:cs typeface="Arial"/>
              </a:rPr>
              <a:t> </a:t>
            </a:r>
            <a:r>
              <a:rPr sz="2000" dirty="0">
                <a:cs typeface="Arial"/>
              </a:rPr>
              <a:t>use</a:t>
            </a:r>
            <a:r>
              <a:rPr sz="2000" spc="105" dirty="0">
                <a:cs typeface="Arial"/>
              </a:rPr>
              <a:t> </a:t>
            </a:r>
            <a:r>
              <a:rPr sz="2000" spc="100" dirty="0">
                <a:cs typeface="Arial"/>
              </a:rPr>
              <a:t>them</a:t>
            </a:r>
            <a:r>
              <a:rPr sz="2000" spc="105" dirty="0">
                <a:cs typeface="Arial"/>
              </a:rPr>
              <a:t> to </a:t>
            </a:r>
            <a:r>
              <a:rPr sz="2000" dirty="0">
                <a:cs typeface="Arial"/>
              </a:rPr>
              <a:t>break</a:t>
            </a:r>
            <a:r>
              <a:rPr sz="2000" spc="95" dirty="0">
                <a:cs typeface="Arial"/>
              </a:rPr>
              <a:t> </a:t>
            </a:r>
            <a:r>
              <a:rPr sz="2000" spc="-10" dirty="0">
                <a:cs typeface="Arial"/>
              </a:rPr>
              <a:t>dependencies.</a:t>
            </a:r>
            <a:endParaRPr sz="2000" dirty="0">
              <a:cs typeface="Arial"/>
            </a:endParaRPr>
          </a:p>
        </p:txBody>
      </p:sp>
      <p:sp>
        <p:nvSpPr>
          <p:cNvPr id="5" name="TextBox 4">
            <a:extLst>
              <a:ext uri="{FF2B5EF4-FFF2-40B4-BE49-F238E27FC236}">
                <a16:creationId xmlns:a16="http://schemas.microsoft.com/office/drawing/2014/main" id="{746D9B28-FBC2-41F5-B066-A7DE7DCCC8A5}"/>
              </a:ext>
            </a:extLst>
          </p:cNvPr>
          <p:cNvSpPr txBox="1"/>
          <p:nvPr/>
        </p:nvSpPr>
        <p:spPr>
          <a:xfrm>
            <a:off x="846820" y="89871"/>
            <a:ext cx="723038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The Case of the Onion Parameter</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5249" y="1290200"/>
            <a:ext cx="7556500" cy="2636619"/>
          </a:xfrm>
          <a:prstGeom prst="rect">
            <a:avLst/>
          </a:prstGeom>
        </p:spPr>
        <p:txBody>
          <a:bodyPr vert="horz" wrap="square" lIns="0" tIns="12700" rIns="0" bIns="0" rtlCol="0">
            <a:spAutoFit/>
          </a:bodyPr>
          <a:lstStyle/>
          <a:p>
            <a:pPr marL="379095" marR="5080" indent="-367030">
              <a:lnSpc>
                <a:spcPct val="114599"/>
              </a:lnSpc>
              <a:spcBef>
                <a:spcPts val="100"/>
              </a:spcBef>
              <a:buChar char="●"/>
              <a:tabLst>
                <a:tab pos="379095" algn="l"/>
                <a:tab pos="379730" algn="l"/>
              </a:tabLst>
            </a:pPr>
            <a:r>
              <a:rPr sz="2000" dirty="0">
                <a:cs typeface="Arial"/>
              </a:rPr>
              <a:t>The</a:t>
            </a:r>
            <a:r>
              <a:rPr sz="2000" spc="-15" dirty="0">
                <a:cs typeface="Arial"/>
              </a:rPr>
              <a:t> </a:t>
            </a:r>
            <a:r>
              <a:rPr sz="2000" spc="-10" dirty="0">
                <a:cs typeface="Arial"/>
              </a:rPr>
              <a:t>case</a:t>
            </a:r>
            <a:r>
              <a:rPr sz="2000" spc="-15" dirty="0">
                <a:cs typeface="Arial"/>
              </a:rPr>
              <a:t> </a:t>
            </a:r>
            <a:r>
              <a:rPr sz="2000" spc="55" dirty="0">
                <a:cs typeface="Arial"/>
              </a:rPr>
              <a:t>where</a:t>
            </a:r>
            <a:r>
              <a:rPr sz="2000" spc="-15" dirty="0">
                <a:cs typeface="Arial"/>
              </a:rPr>
              <a:t> </a:t>
            </a:r>
            <a:r>
              <a:rPr sz="2000" spc="90" dirty="0">
                <a:cs typeface="Arial"/>
              </a:rPr>
              <a:t>it</a:t>
            </a:r>
            <a:r>
              <a:rPr sz="2000" spc="-15" dirty="0">
                <a:cs typeface="Arial"/>
              </a:rPr>
              <a:t> </a:t>
            </a:r>
            <a:r>
              <a:rPr sz="2000" dirty="0">
                <a:cs typeface="Arial"/>
              </a:rPr>
              <a:t>is</a:t>
            </a:r>
            <a:r>
              <a:rPr sz="2000" spc="-15" dirty="0">
                <a:cs typeface="Arial"/>
              </a:rPr>
              <a:t> </a:t>
            </a:r>
            <a:r>
              <a:rPr sz="2000" spc="75" dirty="0">
                <a:cs typeface="Arial"/>
              </a:rPr>
              <a:t>hard</a:t>
            </a:r>
            <a:r>
              <a:rPr sz="2000" spc="-15" dirty="0">
                <a:cs typeface="Arial"/>
              </a:rPr>
              <a:t> </a:t>
            </a:r>
            <a:r>
              <a:rPr sz="2000" spc="105" dirty="0">
                <a:cs typeface="Arial"/>
              </a:rPr>
              <a:t>to</a:t>
            </a:r>
            <a:r>
              <a:rPr sz="2000" spc="-15" dirty="0">
                <a:cs typeface="Arial"/>
              </a:rPr>
              <a:t> </a:t>
            </a:r>
            <a:r>
              <a:rPr sz="2000" dirty="0">
                <a:cs typeface="Arial"/>
              </a:rPr>
              <a:t>make</a:t>
            </a:r>
            <a:r>
              <a:rPr sz="2000" spc="-15" dirty="0">
                <a:cs typeface="Arial"/>
              </a:rPr>
              <a:t> </a:t>
            </a:r>
            <a:r>
              <a:rPr sz="2000" spc="75" dirty="0">
                <a:cs typeface="Arial"/>
              </a:rPr>
              <a:t>the</a:t>
            </a:r>
            <a:r>
              <a:rPr sz="2000" spc="-15" dirty="0">
                <a:cs typeface="Arial"/>
              </a:rPr>
              <a:t> </a:t>
            </a:r>
            <a:r>
              <a:rPr sz="2000" spc="50" dirty="0">
                <a:cs typeface="Arial"/>
              </a:rPr>
              <a:t>object</a:t>
            </a:r>
            <a:r>
              <a:rPr sz="2000" spc="-15" dirty="0">
                <a:cs typeface="Arial"/>
              </a:rPr>
              <a:t> </a:t>
            </a:r>
            <a:r>
              <a:rPr sz="2000" dirty="0">
                <a:cs typeface="Arial"/>
              </a:rPr>
              <a:t>because</a:t>
            </a:r>
            <a:r>
              <a:rPr sz="2000" spc="-15" dirty="0">
                <a:cs typeface="Arial"/>
              </a:rPr>
              <a:t> </a:t>
            </a:r>
            <a:r>
              <a:rPr sz="2000" spc="90" dirty="0">
                <a:cs typeface="Arial"/>
              </a:rPr>
              <a:t>it</a:t>
            </a:r>
            <a:r>
              <a:rPr sz="2000" spc="-10" dirty="0">
                <a:cs typeface="Arial"/>
              </a:rPr>
              <a:t> </a:t>
            </a:r>
            <a:r>
              <a:rPr sz="2000" dirty="0">
                <a:cs typeface="Arial"/>
              </a:rPr>
              <a:t>has</a:t>
            </a:r>
            <a:r>
              <a:rPr sz="2000" spc="-15" dirty="0">
                <a:cs typeface="Arial"/>
              </a:rPr>
              <a:t> </a:t>
            </a:r>
            <a:r>
              <a:rPr sz="2000" spc="65" dirty="0">
                <a:cs typeface="Arial"/>
              </a:rPr>
              <a:t>horrible </a:t>
            </a:r>
            <a:r>
              <a:rPr sz="2000" spc="-10" dirty="0">
                <a:cs typeface="Arial"/>
              </a:rPr>
              <a:t>dependencies</a:t>
            </a:r>
            <a:endParaRPr sz="2000" dirty="0">
              <a:cs typeface="Arial"/>
            </a:endParaRPr>
          </a:p>
          <a:p>
            <a:pPr marL="379095" indent="-367030">
              <a:lnSpc>
                <a:spcPct val="100000"/>
              </a:lnSpc>
              <a:spcBef>
                <a:spcPts val="315"/>
              </a:spcBef>
              <a:buChar char="●"/>
              <a:tabLst>
                <a:tab pos="379095" algn="l"/>
                <a:tab pos="379730" algn="l"/>
              </a:tabLst>
            </a:pPr>
            <a:r>
              <a:rPr sz="2000" dirty="0">
                <a:cs typeface="Arial"/>
              </a:rPr>
              <a:t>Interfaces</a:t>
            </a:r>
            <a:r>
              <a:rPr sz="2000" spc="40" dirty="0">
                <a:cs typeface="Arial"/>
              </a:rPr>
              <a:t> </a:t>
            </a:r>
            <a:r>
              <a:rPr sz="2000" dirty="0">
                <a:cs typeface="Arial"/>
              </a:rPr>
              <a:t>are</a:t>
            </a:r>
            <a:r>
              <a:rPr sz="2000" spc="40" dirty="0">
                <a:cs typeface="Arial"/>
              </a:rPr>
              <a:t> </a:t>
            </a:r>
            <a:r>
              <a:rPr sz="2000" dirty="0">
                <a:cs typeface="Arial"/>
              </a:rPr>
              <a:t>yucky</a:t>
            </a:r>
            <a:r>
              <a:rPr sz="2000" spc="40" dirty="0">
                <a:cs typeface="Arial"/>
              </a:rPr>
              <a:t> </a:t>
            </a:r>
            <a:r>
              <a:rPr sz="2000" spc="105" dirty="0">
                <a:cs typeface="Arial"/>
              </a:rPr>
              <a:t>to</a:t>
            </a:r>
            <a:r>
              <a:rPr sz="2000" spc="40" dirty="0">
                <a:cs typeface="Arial"/>
              </a:rPr>
              <a:t> </a:t>
            </a:r>
            <a:r>
              <a:rPr sz="2000" spc="80" dirty="0">
                <a:cs typeface="Arial"/>
              </a:rPr>
              <a:t>work</a:t>
            </a:r>
            <a:r>
              <a:rPr sz="2000" spc="35" dirty="0">
                <a:cs typeface="Arial"/>
              </a:rPr>
              <a:t> </a:t>
            </a:r>
            <a:r>
              <a:rPr sz="2000" spc="90" dirty="0">
                <a:cs typeface="Arial"/>
              </a:rPr>
              <a:t>with</a:t>
            </a:r>
            <a:r>
              <a:rPr sz="2000" spc="40" dirty="0">
                <a:cs typeface="Arial"/>
              </a:rPr>
              <a:t> </a:t>
            </a:r>
            <a:r>
              <a:rPr sz="2000" spc="70" dirty="0">
                <a:cs typeface="Arial"/>
              </a:rPr>
              <a:t>in</a:t>
            </a:r>
            <a:r>
              <a:rPr sz="2000" spc="35" dirty="0">
                <a:cs typeface="Arial"/>
              </a:rPr>
              <a:t> </a:t>
            </a:r>
            <a:r>
              <a:rPr sz="2000" spc="55" dirty="0">
                <a:cs typeface="Arial"/>
              </a:rPr>
              <a:t>this</a:t>
            </a:r>
            <a:r>
              <a:rPr sz="2000" spc="40" dirty="0">
                <a:cs typeface="Arial"/>
              </a:rPr>
              <a:t> </a:t>
            </a:r>
            <a:r>
              <a:rPr sz="2000" spc="-10" dirty="0">
                <a:cs typeface="Arial"/>
              </a:rPr>
              <a:t>instance</a:t>
            </a:r>
            <a:endParaRPr sz="2000" dirty="0">
              <a:cs typeface="Arial"/>
            </a:endParaRPr>
          </a:p>
          <a:p>
            <a:pPr marL="379095" indent="-367030">
              <a:lnSpc>
                <a:spcPct val="100000"/>
              </a:lnSpc>
              <a:spcBef>
                <a:spcPts val="315"/>
              </a:spcBef>
              <a:buChar char="●"/>
              <a:tabLst>
                <a:tab pos="379095" algn="l"/>
                <a:tab pos="379730" algn="l"/>
              </a:tabLst>
            </a:pPr>
            <a:r>
              <a:rPr sz="2000" dirty="0">
                <a:cs typeface="Arial"/>
              </a:rPr>
              <a:t>Extract</a:t>
            </a:r>
            <a:r>
              <a:rPr sz="2000" spc="85" dirty="0">
                <a:cs typeface="Arial"/>
              </a:rPr>
              <a:t> </a:t>
            </a:r>
            <a:r>
              <a:rPr sz="2000" dirty="0">
                <a:cs typeface="Arial"/>
              </a:rPr>
              <a:t>Interface</a:t>
            </a:r>
            <a:r>
              <a:rPr sz="2000" spc="85" dirty="0">
                <a:cs typeface="Arial"/>
              </a:rPr>
              <a:t> </a:t>
            </a:r>
            <a:r>
              <a:rPr sz="2000" dirty="0">
                <a:cs typeface="Arial"/>
              </a:rPr>
              <a:t>is</a:t>
            </a:r>
            <a:r>
              <a:rPr sz="2000" spc="85" dirty="0">
                <a:cs typeface="Arial"/>
              </a:rPr>
              <a:t> </a:t>
            </a:r>
            <a:r>
              <a:rPr sz="2000" spc="55" dirty="0">
                <a:cs typeface="Arial"/>
              </a:rPr>
              <a:t>one</a:t>
            </a:r>
            <a:r>
              <a:rPr sz="2000" spc="85" dirty="0">
                <a:cs typeface="Arial"/>
              </a:rPr>
              <a:t> </a:t>
            </a:r>
            <a:r>
              <a:rPr sz="2000" dirty="0">
                <a:cs typeface="Arial"/>
              </a:rPr>
              <a:t>way</a:t>
            </a:r>
            <a:r>
              <a:rPr sz="2000" spc="80" dirty="0">
                <a:cs typeface="Arial"/>
              </a:rPr>
              <a:t> </a:t>
            </a:r>
            <a:r>
              <a:rPr sz="2000" spc="90" dirty="0">
                <a:cs typeface="Arial"/>
              </a:rPr>
              <a:t>of</a:t>
            </a:r>
            <a:r>
              <a:rPr sz="2000" spc="80" dirty="0">
                <a:cs typeface="Arial"/>
              </a:rPr>
              <a:t> </a:t>
            </a:r>
            <a:r>
              <a:rPr sz="2000" spc="45" dirty="0">
                <a:cs typeface="Arial"/>
              </a:rPr>
              <a:t>breaking</a:t>
            </a:r>
            <a:r>
              <a:rPr sz="2000" spc="80" dirty="0">
                <a:cs typeface="Arial"/>
              </a:rPr>
              <a:t> </a:t>
            </a:r>
            <a:r>
              <a:rPr sz="2000" dirty="0">
                <a:cs typeface="Arial"/>
              </a:rPr>
              <a:t>a</a:t>
            </a:r>
            <a:r>
              <a:rPr sz="2000" spc="85" dirty="0">
                <a:cs typeface="Arial"/>
              </a:rPr>
              <a:t> </a:t>
            </a:r>
            <a:r>
              <a:rPr sz="2000" dirty="0">
                <a:cs typeface="Arial"/>
              </a:rPr>
              <a:t>dependency</a:t>
            </a:r>
            <a:r>
              <a:rPr sz="2000" spc="80" dirty="0">
                <a:cs typeface="Arial"/>
              </a:rPr>
              <a:t> </a:t>
            </a:r>
            <a:r>
              <a:rPr sz="2000" spc="60" dirty="0">
                <a:cs typeface="Arial"/>
              </a:rPr>
              <a:t>parameter</a:t>
            </a:r>
            <a:endParaRPr sz="2000" dirty="0">
              <a:cs typeface="Arial"/>
            </a:endParaRPr>
          </a:p>
          <a:p>
            <a:pPr marL="836294" lvl="1" indent="-336550">
              <a:lnSpc>
                <a:spcPct val="100000"/>
              </a:lnSpc>
              <a:spcBef>
                <a:spcPts val="330"/>
              </a:spcBef>
              <a:buChar char="○"/>
              <a:tabLst>
                <a:tab pos="836294" algn="l"/>
                <a:tab pos="836930" algn="l"/>
              </a:tabLst>
            </a:pPr>
            <a:r>
              <a:rPr sz="1600" dirty="0">
                <a:cs typeface="Arial"/>
              </a:rPr>
              <a:t>B</a:t>
            </a:r>
            <a:r>
              <a:rPr lang="en-US" sz="1600" dirty="0">
                <a:cs typeface="Arial"/>
              </a:rPr>
              <a:t>r</a:t>
            </a:r>
            <a:r>
              <a:rPr sz="1600" dirty="0">
                <a:cs typeface="Arial"/>
              </a:rPr>
              <a:t>utally</a:t>
            </a:r>
            <a:r>
              <a:rPr sz="1600" spc="100" dirty="0">
                <a:cs typeface="Arial"/>
              </a:rPr>
              <a:t> </a:t>
            </a:r>
            <a:r>
              <a:rPr sz="1600" dirty="0">
                <a:cs typeface="Arial"/>
              </a:rPr>
              <a:t>severing</a:t>
            </a:r>
            <a:r>
              <a:rPr sz="1600" spc="100" dirty="0">
                <a:cs typeface="Arial"/>
              </a:rPr>
              <a:t> </a:t>
            </a:r>
            <a:r>
              <a:rPr sz="1600" spc="55" dirty="0">
                <a:cs typeface="Arial"/>
              </a:rPr>
              <a:t>the</a:t>
            </a:r>
            <a:r>
              <a:rPr sz="1600" spc="100" dirty="0">
                <a:cs typeface="Arial"/>
              </a:rPr>
              <a:t> </a:t>
            </a:r>
            <a:r>
              <a:rPr sz="1600" dirty="0">
                <a:cs typeface="Arial"/>
              </a:rPr>
              <a:t>connection</a:t>
            </a:r>
            <a:r>
              <a:rPr sz="1600" spc="105" dirty="0">
                <a:cs typeface="Arial"/>
              </a:rPr>
              <a:t> </a:t>
            </a:r>
            <a:r>
              <a:rPr sz="1600" spc="80" dirty="0">
                <a:cs typeface="Arial"/>
              </a:rPr>
              <a:t>to</a:t>
            </a:r>
            <a:r>
              <a:rPr sz="1600" spc="100" dirty="0">
                <a:cs typeface="Arial"/>
              </a:rPr>
              <a:t> </a:t>
            </a:r>
            <a:r>
              <a:rPr sz="1600" dirty="0">
                <a:cs typeface="Arial"/>
              </a:rPr>
              <a:t>a</a:t>
            </a:r>
            <a:r>
              <a:rPr sz="1600" spc="100" dirty="0">
                <a:cs typeface="Arial"/>
              </a:rPr>
              <a:t> </a:t>
            </a:r>
            <a:r>
              <a:rPr sz="1600" spc="-10" dirty="0">
                <a:cs typeface="Arial"/>
              </a:rPr>
              <a:t>class</a:t>
            </a:r>
            <a:endParaRPr sz="1600" dirty="0">
              <a:cs typeface="Arial"/>
            </a:endParaRPr>
          </a:p>
          <a:p>
            <a:pPr marL="379095" indent="-367030">
              <a:lnSpc>
                <a:spcPct val="100000"/>
              </a:lnSpc>
              <a:spcBef>
                <a:spcPts val="254"/>
              </a:spcBef>
              <a:buChar char="●"/>
              <a:tabLst>
                <a:tab pos="379095" algn="l"/>
                <a:tab pos="379730" algn="l"/>
              </a:tabLst>
            </a:pPr>
            <a:r>
              <a:rPr sz="2000" dirty="0">
                <a:cs typeface="Arial"/>
              </a:rPr>
              <a:t>Use</a:t>
            </a:r>
            <a:r>
              <a:rPr sz="2000" spc="25" dirty="0">
                <a:cs typeface="Arial"/>
              </a:rPr>
              <a:t> </a:t>
            </a:r>
            <a:r>
              <a:rPr sz="2000" spc="75" dirty="0">
                <a:cs typeface="Arial"/>
              </a:rPr>
              <a:t>the</a:t>
            </a:r>
            <a:r>
              <a:rPr sz="2000" spc="25" dirty="0">
                <a:cs typeface="Arial"/>
              </a:rPr>
              <a:t> </a:t>
            </a:r>
            <a:r>
              <a:rPr sz="2000" spc="-10" dirty="0">
                <a:cs typeface="Arial"/>
              </a:rPr>
              <a:t>Subclass</a:t>
            </a:r>
            <a:r>
              <a:rPr sz="2000" spc="25" dirty="0">
                <a:cs typeface="Arial"/>
              </a:rPr>
              <a:t> </a:t>
            </a:r>
            <a:r>
              <a:rPr sz="2000" spc="60" dirty="0">
                <a:cs typeface="Arial"/>
              </a:rPr>
              <a:t>and</a:t>
            </a:r>
            <a:r>
              <a:rPr sz="2000" spc="20" dirty="0">
                <a:cs typeface="Arial"/>
              </a:rPr>
              <a:t> </a:t>
            </a:r>
            <a:r>
              <a:rPr sz="2000" dirty="0">
                <a:cs typeface="Arial"/>
              </a:rPr>
              <a:t>Override</a:t>
            </a:r>
            <a:r>
              <a:rPr sz="2000" spc="25" dirty="0">
                <a:cs typeface="Arial"/>
              </a:rPr>
              <a:t> </a:t>
            </a:r>
            <a:r>
              <a:rPr sz="2000" spc="75" dirty="0">
                <a:cs typeface="Arial"/>
              </a:rPr>
              <a:t>Method</a:t>
            </a:r>
            <a:endParaRPr sz="2000" dirty="0">
              <a:cs typeface="Arial"/>
            </a:endParaRPr>
          </a:p>
          <a:p>
            <a:pPr marL="836294" lvl="1" indent="-336550">
              <a:lnSpc>
                <a:spcPct val="100000"/>
              </a:lnSpc>
              <a:spcBef>
                <a:spcPts val="330"/>
              </a:spcBef>
              <a:buChar char="○"/>
              <a:tabLst>
                <a:tab pos="836294" algn="l"/>
                <a:tab pos="836930" algn="l"/>
              </a:tabLst>
            </a:pPr>
            <a:r>
              <a:rPr sz="1600" dirty="0">
                <a:cs typeface="Arial"/>
              </a:rPr>
              <a:t>Make</a:t>
            </a:r>
            <a:r>
              <a:rPr sz="1600" spc="100" dirty="0">
                <a:cs typeface="Arial"/>
              </a:rPr>
              <a:t> </a:t>
            </a:r>
            <a:r>
              <a:rPr sz="1600" spc="-10" dirty="0">
                <a:cs typeface="Arial"/>
              </a:rPr>
              <a:t>class</a:t>
            </a:r>
            <a:r>
              <a:rPr sz="1600" spc="105" dirty="0">
                <a:cs typeface="Arial"/>
              </a:rPr>
              <a:t> </a:t>
            </a:r>
            <a:r>
              <a:rPr sz="1600" spc="65" dirty="0">
                <a:cs typeface="Arial"/>
              </a:rPr>
              <a:t>that</a:t>
            </a:r>
            <a:r>
              <a:rPr sz="1600" spc="105" dirty="0">
                <a:cs typeface="Arial"/>
              </a:rPr>
              <a:t> </a:t>
            </a:r>
            <a:r>
              <a:rPr sz="1600" dirty="0">
                <a:cs typeface="Arial"/>
              </a:rPr>
              <a:t>supplies</a:t>
            </a:r>
            <a:r>
              <a:rPr sz="1600" spc="105" dirty="0">
                <a:cs typeface="Arial"/>
              </a:rPr>
              <a:t> </a:t>
            </a:r>
            <a:r>
              <a:rPr sz="1600" spc="55" dirty="0">
                <a:cs typeface="Arial"/>
              </a:rPr>
              <a:t>methods</a:t>
            </a:r>
            <a:r>
              <a:rPr sz="1600" spc="100" dirty="0">
                <a:cs typeface="Arial"/>
              </a:rPr>
              <a:t> </a:t>
            </a:r>
            <a:r>
              <a:rPr sz="1600" dirty="0">
                <a:cs typeface="Arial"/>
              </a:rPr>
              <a:t>and</a:t>
            </a:r>
            <a:r>
              <a:rPr sz="1600" spc="105" dirty="0">
                <a:cs typeface="Arial"/>
              </a:rPr>
              <a:t> </a:t>
            </a:r>
            <a:r>
              <a:rPr sz="1600" dirty="0">
                <a:cs typeface="Arial"/>
              </a:rPr>
              <a:t>override</a:t>
            </a:r>
            <a:r>
              <a:rPr sz="1600" spc="105" dirty="0">
                <a:cs typeface="Arial"/>
              </a:rPr>
              <a:t> </a:t>
            </a:r>
            <a:r>
              <a:rPr sz="1600" dirty="0">
                <a:cs typeface="Arial"/>
              </a:rPr>
              <a:t>existing</a:t>
            </a:r>
            <a:r>
              <a:rPr sz="1600" spc="105" dirty="0">
                <a:cs typeface="Arial"/>
              </a:rPr>
              <a:t> </a:t>
            </a:r>
            <a:r>
              <a:rPr sz="1600" spc="45" dirty="0">
                <a:cs typeface="Arial"/>
              </a:rPr>
              <a:t>methods</a:t>
            </a:r>
            <a:endParaRPr sz="1600" dirty="0">
              <a:cs typeface="Arial"/>
            </a:endParaRPr>
          </a:p>
        </p:txBody>
      </p:sp>
      <p:sp>
        <p:nvSpPr>
          <p:cNvPr id="5" name="TextBox 4">
            <a:extLst>
              <a:ext uri="{FF2B5EF4-FFF2-40B4-BE49-F238E27FC236}">
                <a16:creationId xmlns:a16="http://schemas.microsoft.com/office/drawing/2014/main" id="{7CA6F293-2E1D-49AD-BC49-8438551BE993}"/>
              </a:ext>
            </a:extLst>
          </p:cNvPr>
          <p:cNvSpPr txBox="1"/>
          <p:nvPr/>
        </p:nvSpPr>
        <p:spPr>
          <a:xfrm>
            <a:off x="633999" y="133350"/>
            <a:ext cx="7239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The Case of the Aliased Parameter</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875620" y="841772"/>
            <a:ext cx="4665209" cy="1790700"/>
          </a:xfrm>
        </p:spPr>
        <p:txBody>
          <a:bodyPr/>
          <a:lstStyle/>
          <a:p>
            <a:r>
              <a:rPr lang="en-US" dirty="0"/>
              <a:t>Chapter 10</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875620" y="2701529"/>
            <a:ext cx="4665208" cy="1685414"/>
          </a:xfrm>
        </p:spPr>
        <p:txBody>
          <a:bodyPr>
            <a:normAutofit/>
          </a:bodyPr>
          <a:lstStyle/>
          <a:p>
            <a:r>
              <a:rPr lang="en-US" dirty="0"/>
              <a:t>I Can’t Run This Method in a Test Harness</a:t>
            </a:r>
          </a:p>
        </p:txBody>
      </p:sp>
    </p:spTree>
    <p:extLst>
      <p:ext uri="{BB962C8B-B14F-4D97-AF65-F5344CB8AC3E}">
        <p14:creationId xmlns:p14="http://schemas.microsoft.com/office/powerpoint/2010/main" val="27498756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idx="1"/>
          </p:nvPr>
        </p:nvSpPr>
        <p:spPr>
          <a:xfrm>
            <a:off x="457200" y="870525"/>
            <a:ext cx="7334387" cy="3562898"/>
          </a:xfrm>
          <a:prstGeom prst="rect">
            <a:avLst/>
          </a:prstGeom>
        </p:spPr>
        <p:txBody>
          <a:bodyPr vert="horz" wrap="square" lIns="0" tIns="52705" rIns="0" bIns="0" rtlCol="0">
            <a:spAutoFit/>
          </a:bodyPr>
          <a:lstStyle/>
          <a:p>
            <a:pPr>
              <a:lnSpc>
                <a:spcPct val="100000"/>
              </a:lnSpc>
              <a:spcBef>
                <a:spcPts val="100"/>
              </a:spcBef>
            </a:pPr>
            <a:r>
              <a:rPr sz="1800" dirty="0"/>
              <a:t>Problems</a:t>
            </a:r>
            <a:r>
              <a:rPr sz="1800" spc="40" dirty="0"/>
              <a:t> </a:t>
            </a:r>
            <a:r>
              <a:rPr sz="1800" dirty="0"/>
              <a:t>we</a:t>
            </a:r>
            <a:r>
              <a:rPr sz="1800" spc="40" dirty="0"/>
              <a:t> </a:t>
            </a:r>
            <a:r>
              <a:rPr sz="1800" dirty="0"/>
              <a:t>can</a:t>
            </a:r>
            <a:r>
              <a:rPr sz="1800" spc="40" dirty="0"/>
              <a:t> </a:t>
            </a:r>
            <a:r>
              <a:rPr sz="1800" spc="105" dirty="0"/>
              <a:t>run</a:t>
            </a:r>
            <a:r>
              <a:rPr sz="1800" spc="35" dirty="0"/>
              <a:t> </a:t>
            </a:r>
            <a:r>
              <a:rPr sz="1800" spc="85" dirty="0"/>
              <a:t>into</a:t>
            </a:r>
            <a:r>
              <a:rPr sz="1800" spc="40" dirty="0"/>
              <a:t> </a:t>
            </a:r>
            <a:r>
              <a:rPr sz="1800" spc="65" dirty="0"/>
              <a:t>when</a:t>
            </a:r>
            <a:r>
              <a:rPr sz="1800" spc="40" dirty="0"/>
              <a:t> </a:t>
            </a:r>
            <a:r>
              <a:rPr sz="1800" spc="75" dirty="0"/>
              <a:t>writing</a:t>
            </a:r>
            <a:r>
              <a:rPr sz="1800" spc="35" dirty="0"/>
              <a:t> </a:t>
            </a:r>
            <a:r>
              <a:rPr sz="1800" dirty="0"/>
              <a:t>tests</a:t>
            </a:r>
            <a:r>
              <a:rPr sz="1800" spc="40" dirty="0"/>
              <a:t> </a:t>
            </a:r>
            <a:r>
              <a:rPr sz="1800" spc="100" dirty="0"/>
              <a:t>for</a:t>
            </a:r>
            <a:r>
              <a:rPr sz="1800" spc="45" dirty="0"/>
              <a:t> methods:</a:t>
            </a:r>
          </a:p>
          <a:p>
            <a:pPr marL="432434" marR="519430" indent="-367030">
              <a:lnSpc>
                <a:spcPct val="114599"/>
              </a:lnSpc>
              <a:spcBef>
                <a:spcPts val="1575"/>
              </a:spcBef>
              <a:buChar char="●"/>
              <a:tabLst>
                <a:tab pos="432434" algn="l"/>
                <a:tab pos="433070" algn="l"/>
              </a:tabLst>
            </a:pPr>
            <a:r>
              <a:rPr sz="1800" dirty="0"/>
              <a:t>The </a:t>
            </a:r>
            <a:r>
              <a:rPr sz="1800" spc="90" dirty="0"/>
              <a:t>method</a:t>
            </a:r>
            <a:r>
              <a:rPr sz="1800" spc="-5" dirty="0"/>
              <a:t> </a:t>
            </a:r>
            <a:r>
              <a:rPr sz="1800" spc="80" dirty="0"/>
              <a:t>might</a:t>
            </a:r>
            <a:r>
              <a:rPr sz="1800" dirty="0"/>
              <a:t> </a:t>
            </a:r>
            <a:r>
              <a:rPr sz="1800" spc="100" dirty="0"/>
              <a:t>not</a:t>
            </a:r>
            <a:r>
              <a:rPr sz="1800" dirty="0"/>
              <a:t> be accessible </a:t>
            </a:r>
            <a:r>
              <a:rPr sz="1800" spc="105" dirty="0"/>
              <a:t>to</a:t>
            </a:r>
            <a:r>
              <a:rPr sz="1800" dirty="0"/>
              <a:t> </a:t>
            </a:r>
            <a:r>
              <a:rPr sz="1800" spc="75" dirty="0"/>
              <a:t>the</a:t>
            </a:r>
            <a:r>
              <a:rPr sz="1800" dirty="0"/>
              <a:t> test. </a:t>
            </a:r>
            <a:r>
              <a:rPr sz="1800" spc="65" dirty="0"/>
              <a:t>It</a:t>
            </a:r>
            <a:r>
              <a:rPr sz="1800" spc="5" dirty="0"/>
              <a:t> </a:t>
            </a:r>
            <a:r>
              <a:rPr sz="1800" spc="50" dirty="0"/>
              <a:t>could</a:t>
            </a:r>
            <a:r>
              <a:rPr sz="1800" spc="-5" dirty="0"/>
              <a:t> </a:t>
            </a:r>
            <a:r>
              <a:rPr sz="1800" dirty="0"/>
              <a:t>be </a:t>
            </a:r>
            <a:r>
              <a:rPr sz="1800" spc="50" dirty="0"/>
              <a:t>private</a:t>
            </a:r>
            <a:r>
              <a:rPr sz="1800" dirty="0"/>
              <a:t> </a:t>
            </a:r>
            <a:r>
              <a:rPr sz="1800" spc="75" dirty="0"/>
              <a:t>or </a:t>
            </a:r>
            <a:r>
              <a:rPr sz="1800" dirty="0"/>
              <a:t>have</a:t>
            </a:r>
            <a:r>
              <a:rPr sz="1800" spc="45" dirty="0"/>
              <a:t> </a:t>
            </a:r>
            <a:r>
              <a:rPr sz="1800" spc="50" dirty="0"/>
              <a:t>some </a:t>
            </a:r>
            <a:r>
              <a:rPr sz="1800" spc="85" dirty="0"/>
              <a:t>other</a:t>
            </a:r>
            <a:r>
              <a:rPr sz="1800" spc="50" dirty="0"/>
              <a:t> </a:t>
            </a:r>
            <a:r>
              <a:rPr sz="1800" dirty="0"/>
              <a:t>accessibility</a:t>
            </a:r>
            <a:r>
              <a:rPr sz="1800" spc="40" dirty="0"/>
              <a:t> </a:t>
            </a:r>
            <a:r>
              <a:rPr sz="1800" spc="60" dirty="0"/>
              <a:t>problem.</a:t>
            </a:r>
          </a:p>
          <a:p>
            <a:pPr marL="432434" marR="322580" indent="-367030">
              <a:lnSpc>
                <a:spcPct val="114599"/>
              </a:lnSpc>
              <a:buChar char="●"/>
              <a:tabLst>
                <a:tab pos="432434" algn="l"/>
                <a:tab pos="433070" algn="l"/>
              </a:tabLst>
            </a:pPr>
            <a:r>
              <a:rPr sz="1800" spc="65" dirty="0"/>
              <a:t>It</a:t>
            </a:r>
            <a:r>
              <a:rPr sz="1800" spc="-15" dirty="0"/>
              <a:t> </a:t>
            </a:r>
            <a:r>
              <a:rPr sz="1800" spc="80" dirty="0"/>
              <a:t>might</a:t>
            </a:r>
            <a:r>
              <a:rPr sz="1800" spc="-10" dirty="0"/>
              <a:t> </a:t>
            </a:r>
            <a:r>
              <a:rPr sz="1800" dirty="0"/>
              <a:t>be</a:t>
            </a:r>
            <a:r>
              <a:rPr sz="1800" spc="-15" dirty="0"/>
              <a:t> </a:t>
            </a:r>
            <a:r>
              <a:rPr sz="1800" spc="75" dirty="0"/>
              <a:t>hard</a:t>
            </a:r>
            <a:r>
              <a:rPr sz="1800" spc="-15" dirty="0"/>
              <a:t> </a:t>
            </a:r>
            <a:r>
              <a:rPr sz="1800" spc="105" dirty="0"/>
              <a:t>to</a:t>
            </a:r>
            <a:r>
              <a:rPr sz="1800" spc="-15" dirty="0"/>
              <a:t> </a:t>
            </a:r>
            <a:r>
              <a:rPr sz="1800" dirty="0"/>
              <a:t>call</a:t>
            </a:r>
            <a:r>
              <a:rPr sz="1800" spc="-15" dirty="0"/>
              <a:t> </a:t>
            </a:r>
            <a:r>
              <a:rPr sz="1800" spc="75" dirty="0"/>
              <a:t>the</a:t>
            </a:r>
            <a:r>
              <a:rPr sz="1800" spc="-15" dirty="0"/>
              <a:t> </a:t>
            </a:r>
            <a:r>
              <a:rPr sz="1800" spc="90" dirty="0"/>
              <a:t>method</a:t>
            </a:r>
            <a:r>
              <a:rPr sz="1800" spc="-20" dirty="0"/>
              <a:t> </a:t>
            </a:r>
            <a:r>
              <a:rPr sz="1800" dirty="0"/>
              <a:t>because</a:t>
            </a:r>
            <a:r>
              <a:rPr sz="1800" spc="-10" dirty="0"/>
              <a:t> </a:t>
            </a:r>
            <a:r>
              <a:rPr sz="1800" spc="90" dirty="0"/>
              <a:t>it</a:t>
            </a:r>
            <a:r>
              <a:rPr sz="1800" spc="-15" dirty="0"/>
              <a:t> </a:t>
            </a:r>
            <a:r>
              <a:rPr sz="1800" dirty="0"/>
              <a:t>is</a:t>
            </a:r>
            <a:r>
              <a:rPr sz="1800" spc="-10" dirty="0"/>
              <a:t> </a:t>
            </a:r>
            <a:r>
              <a:rPr sz="1800" spc="75" dirty="0"/>
              <a:t>hard</a:t>
            </a:r>
            <a:r>
              <a:rPr sz="1800" spc="-20" dirty="0"/>
              <a:t> </a:t>
            </a:r>
            <a:r>
              <a:rPr sz="1800" spc="105" dirty="0"/>
              <a:t>to</a:t>
            </a:r>
            <a:r>
              <a:rPr sz="1800" spc="-10" dirty="0"/>
              <a:t> </a:t>
            </a:r>
            <a:r>
              <a:rPr sz="1800" spc="55" dirty="0"/>
              <a:t>construct</a:t>
            </a:r>
            <a:r>
              <a:rPr sz="1800" spc="-15" dirty="0"/>
              <a:t> </a:t>
            </a:r>
            <a:r>
              <a:rPr sz="1800" spc="50" dirty="0"/>
              <a:t>the parameters</a:t>
            </a:r>
            <a:r>
              <a:rPr sz="1800" spc="30" dirty="0"/>
              <a:t> </a:t>
            </a:r>
            <a:r>
              <a:rPr sz="1800" dirty="0"/>
              <a:t>we</a:t>
            </a:r>
            <a:r>
              <a:rPr sz="1800" spc="35" dirty="0"/>
              <a:t> </a:t>
            </a:r>
            <a:r>
              <a:rPr sz="1800" dirty="0"/>
              <a:t>need</a:t>
            </a:r>
            <a:r>
              <a:rPr sz="1800" spc="30" dirty="0"/>
              <a:t> </a:t>
            </a:r>
            <a:r>
              <a:rPr sz="1800" spc="105" dirty="0"/>
              <a:t>to</a:t>
            </a:r>
            <a:r>
              <a:rPr sz="1800" spc="35" dirty="0"/>
              <a:t> </a:t>
            </a:r>
            <a:r>
              <a:rPr sz="1800" dirty="0"/>
              <a:t>call</a:t>
            </a:r>
            <a:r>
              <a:rPr sz="1800" spc="25" dirty="0"/>
              <a:t> it.</a:t>
            </a:r>
          </a:p>
          <a:p>
            <a:pPr marL="432434" marR="5080" indent="-367030">
              <a:lnSpc>
                <a:spcPct val="114599"/>
              </a:lnSpc>
              <a:buChar char="●"/>
              <a:tabLst>
                <a:tab pos="432434" algn="l"/>
                <a:tab pos="433070" algn="l"/>
              </a:tabLst>
            </a:pPr>
            <a:r>
              <a:rPr sz="1800" dirty="0"/>
              <a:t>The</a:t>
            </a:r>
            <a:r>
              <a:rPr sz="1800" spc="30" dirty="0"/>
              <a:t> </a:t>
            </a:r>
            <a:r>
              <a:rPr sz="1800" spc="90" dirty="0"/>
              <a:t>method</a:t>
            </a:r>
            <a:r>
              <a:rPr sz="1800" spc="25" dirty="0"/>
              <a:t> </a:t>
            </a:r>
            <a:r>
              <a:rPr sz="1800" spc="80" dirty="0"/>
              <a:t>might</a:t>
            </a:r>
            <a:r>
              <a:rPr sz="1800" spc="35" dirty="0"/>
              <a:t> </a:t>
            </a:r>
            <a:r>
              <a:rPr sz="1800" dirty="0"/>
              <a:t>have</a:t>
            </a:r>
            <a:r>
              <a:rPr sz="1800" spc="30" dirty="0"/>
              <a:t> </a:t>
            </a:r>
            <a:r>
              <a:rPr sz="1800" spc="60" dirty="0"/>
              <a:t>bad</a:t>
            </a:r>
            <a:r>
              <a:rPr sz="1800" spc="25" dirty="0"/>
              <a:t> </a:t>
            </a:r>
            <a:r>
              <a:rPr sz="1800" dirty="0"/>
              <a:t>side</a:t>
            </a:r>
            <a:r>
              <a:rPr sz="1800" spc="35" dirty="0"/>
              <a:t> </a:t>
            </a:r>
            <a:r>
              <a:rPr sz="1800" dirty="0"/>
              <a:t>effects</a:t>
            </a:r>
            <a:r>
              <a:rPr sz="1800" spc="30" dirty="0"/>
              <a:t> </a:t>
            </a:r>
            <a:r>
              <a:rPr sz="1800" spc="50" dirty="0"/>
              <a:t>(modifying</a:t>
            </a:r>
            <a:r>
              <a:rPr sz="1800" spc="30" dirty="0"/>
              <a:t> </a:t>
            </a:r>
            <a:r>
              <a:rPr sz="1800" dirty="0"/>
              <a:t>a</a:t>
            </a:r>
            <a:r>
              <a:rPr sz="1800" spc="30" dirty="0"/>
              <a:t> </a:t>
            </a:r>
            <a:r>
              <a:rPr sz="1800" dirty="0"/>
              <a:t>database,</a:t>
            </a:r>
            <a:r>
              <a:rPr sz="1800" spc="30" dirty="0"/>
              <a:t> </a:t>
            </a:r>
            <a:r>
              <a:rPr sz="1800" spc="-10" dirty="0"/>
              <a:t>launching </a:t>
            </a:r>
            <a:r>
              <a:rPr sz="1800" dirty="0"/>
              <a:t>cruise missile, </a:t>
            </a:r>
            <a:r>
              <a:rPr sz="1800" spc="60" dirty="0"/>
              <a:t>and</a:t>
            </a:r>
            <a:r>
              <a:rPr sz="1800" spc="-5" dirty="0"/>
              <a:t> </a:t>
            </a:r>
            <a:r>
              <a:rPr sz="1800" dirty="0"/>
              <a:t>so on), so</a:t>
            </a:r>
            <a:r>
              <a:rPr sz="1800" spc="5" dirty="0"/>
              <a:t> </a:t>
            </a:r>
            <a:r>
              <a:rPr sz="1800" spc="90" dirty="0"/>
              <a:t>it</a:t>
            </a:r>
            <a:r>
              <a:rPr sz="1800" dirty="0"/>
              <a:t> is </a:t>
            </a:r>
            <a:r>
              <a:rPr sz="1800" spc="45" dirty="0"/>
              <a:t>impossible</a:t>
            </a:r>
            <a:r>
              <a:rPr sz="1800" dirty="0"/>
              <a:t> </a:t>
            </a:r>
            <a:r>
              <a:rPr sz="1800" spc="105" dirty="0"/>
              <a:t>to</a:t>
            </a:r>
            <a:r>
              <a:rPr sz="1800" dirty="0"/>
              <a:t> </a:t>
            </a:r>
            <a:r>
              <a:rPr sz="1800" spc="105" dirty="0"/>
              <a:t>run</a:t>
            </a:r>
            <a:r>
              <a:rPr sz="1800" dirty="0"/>
              <a:t> </a:t>
            </a:r>
            <a:r>
              <a:rPr sz="1800" spc="70" dirty="0"/>
              <a:t>in</a:t>
            </a:r>
            <a:r>
              <a:rPr sz="1800" spc="-5" dirty="0"/>
              <a:t> </a:t>
            </a:r>
            <a:r>
              <a:rPr sz="1800" dirty="0"/>
              <a:t>a </a:t>
            </a:r>
            <a:r>
              <a:rPr sz="1800" spc="55" dirty="0"/>
              <a:t>test</a:t>
            </a:r>
            <a:r>
              <a:rPr sz="1800" dirty="0"/>
              <a:t> </a:t>
            </a:r>
            <a:r>
              <a:rPr sz="1800" spc="-10" dirty="0"/>
              <a:t>harness.</a:t>
            </a:r>
          </a:p>
          <a:p>
            <a:pPr marL="432434" indent="-367030">
              <a:lnSpc>
                <a:spcPct val="100000"/>
              </a:lnSpc>
              <a:spcBef>
                <a:spcPts val="310"/>
              </a:spcBef>
              <a:buChar char="●"/>
              <a:tabLst>
                <a:tab pos="432434" algn="l"/>
                <a:tab pos="433070" algn="l"/>
              </a:tabLst>
            </a:pPr>
            <a:r>
              <a:rPr sz="1800" dirty="0"/>
              <a:t>We</a:t>
            </a:r>
            <a:r>
              <a:rPr sz="1800" spc="-15" dirty="0"/>
              <a:t> </a:t>
            </a:r>
            <a:r>
              <a:rPr sz="1800" spc="80" dirty="0"/>
              <a:t>might</a:t>
            </a:r>
            <a:r>
              <a:rPr sz="1800" spc="-20" dirty="0"/>
              <a:t> </a:t>
            </a:r>
            <a:r>
              <a:rPr sz="1800" dirty="0"/>
              <a:t>need</a:t>
            </a:r>
            <a:r>
              <a:rPr sz="1800" spc="-20" dirty="0"/>
              <a:t> </a:t>
            </a:r>
            <a:r>
              <a:rPr sz="1800" spc="105" dirty="0"/>
              <a:t>to</a:t>
            </a:r>
            <a:r>
              <a:rPr sz="1800" spc="-15" dirty="0"/>
              <a:t> </a:t>
            </a:r>
            <a:r>
              <a:rPr sz="1800" dirty="0"/>
              <a:t>sense</a:t>
            </a:r>
            <a:r>
              <a:rPr sz="1800" spc="-15" dirty="0"/>
              <a:t> </a:t>
            </a:r>
            <a:r>
              <a:rPr sz="1800" spc="85" dirty="0"/>
              <a:t>through</a:t>
            </a:r>
            <a:r>
              <a:rPr sz="1800" spc="-20" dirty="0"/>
              <a:t> </a:t>
            </a:r>
            <a:r>
              <a:rPr sz="1800" spc="50" dirty="0"/>
              <a:t>some</a:t>
            </a:r>
            <a:r>
              <a:rPr sz="1800" spc="-15" dirty="0"/>
              <a:t> </a:t>
            </a:r>
            <a:r>
              <a:rPr sz="1800" spc="50" dirty="0"/>
              <a:t>object</a:t>
            </a:r>
            <a:r>
              <a:rPr sz="1800" spc="-15" dirty="0"/>
              <a:t> </a:t>
            </a:r>
            <a:r>
              <a:rPr sz="1800" spc="90" dirty="0"/>
              <a:t>that</a:t>
            </a:r>
            <a:r>
              <a:rPr sz="1800" spc="-15" dirty="0"/>
              <a:t> </a:t>
            </a:r>
            <a:r>
              <a:rPr sz="1800" spc="75" dirty="0"/>
              <a:t>the</a:t>
            </a:r>
            <a:r>
              <a:rPr sz="1800" spc="-15" dirty="0"/>
              <a:t> </a:t>
            </a:r>
            <a:r>
              <a:rPr sz="1800" spc="90" dirty="0"/>
              <a:t>method</a:t>
            </a:r>
            <a:r>
              <a:rPr sz="1800" spc="-20" dirty="0"/>
              <a:t> </a:t>
            </a:r>
            <a:r>
              <a:rPr sz="1800" spc="-10" dirty="0"/>
              <a:t>uses.</a:t>
            </a:r>
          </a:p>
        </p:txBody>
      </p:sp>
      <p:sp>
        <p:nvSpPr>
          <p:cNvPr id="5" name="TextBox 4">
            <a:extLst>
              <a:ext uri="{FF2B5EF4-FFF2-40B4-BE49-F238E27FC236}">
                <a16:creationId xmlns:a16="http://schemas.microsoft.com/office/drawing/2014/main" id="{AF4C1ADC-CBB7-4A0F-8F6F-5BBE0063AA3C}"/>
              </a:ext>
            </a:extLst>
          </p:cNvPr>
          <p:cNvSpPr txBox="1"/>
          <p:nvPr/>
        </p:nvSpPr>
        <p:spPr>
          <a:xfrm>
            <a:off x="533400" y="285750"/>
            <a:ext cx="760718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Tenorite"/>
                <a:ea typeface="+mn-ea"/>
                <a:cs typeface="+mn-cs"/>
              </a:rPr>
              <a:t>I Can’t Run </a:t>
            </a:r>
            <a:r>
              <a:rPr lang="en-US" sz="3200" b="1" dirty="0">
                <a:solidFill>
                  <a:srgbClr val="000000"/>
                </a:solidFill>
                <a:latin typeface="Tenorite"/>
              </a:rPr>
              <a:t>t</a:t>
            </a:r>
            <a:r>
              <a:rPr kumimoji="0" lang="en-US" sz="3200" b="1" i="0" u="none" strike="noStrike" kern="1200" cap="none" spc="0" normalizeH="0" baseline="0" noProof="0" dirty="0">
                <a:ln>
                  <a:noFill/>
                </a:ln>
                <a:solidFill>
                  <a:srgbClr val="000000"/>
                </a:solidFill>
                <a:effectLst/>
                <a:uLnTx/>
                <a:uFillTx/>
                <a:latin typeface="Tenorite"/>
                <a:ea typeface="+mn-ea"/>
                <a:cs typeface="+mn-cs"/>
              </a:rPr>
              <a:t>hi</a:t>
            </a:r>
            <a:r>
              <a:rPr lang="en-US" sz="3200" b="1" dirty="0">
                <a:solidFill>
                  <a:srgbClr val="000000"/>
                </a:solidFill>
                <a:latin typeface="Tenorite"/>
              </a:rPr>
              <a:t>s Method in a Test Harness</a:t>
            </a:r>
            <a:endParaRPr kumimoji="0" lang="en-US" sz="16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200" y="1276350"/>
            <a:ext cx="7448550" cy="2044149"/>
          </a:xfrm>
          <a:prstGeom prst="rect">
            <a:avLst/>
          </a:prstGeom>
        </p:spPr>
        <p:txBody>
          <a:bodyPr vert="horz" wrap="square" lIns="0" tIns="12700" rIns="0" bIns="0" rtlCol="0">
            <a:spAutoFit/>
          </a:bodyPr>
          <a:lstStyle/>
          <a:p>
            <a:pPr marL="379095" marR="5080" indent="-367030">
              <a:lnSpc>
                <a:spcPct val="114599"/>
              </a:lnSpc>
              <a:spcBef>
                <a:spcPts val="100"/>
              </a:spcBef>
              <a:buChar char="●"/>
              <a:tabLst>
                <a:tab pos="379095" algn="l"/>
                <a:tab pos="379730" algn="l"/>
              </a:tabLst>
            </a:pPr>
            <a:r>
              <a:rPr sz="2000" dirty="0">
                <a:latin typeface="Arial"/>
                <a:cs typeface="Arial"/>
              </a:rPr>
              <a:t>“We’re</a:t>
            </a:r>
            <a:r>
              <a:rPr sz="2000" spc="35" dirty="0">
                <a:latin typeface="Arial"/>
                <a:cs typeface="Arial"/>
              </a:rPr>
              <a:t> </a:t>
            </a:r>
            <a:r>
              <a:rPr sz="2000" dirty="0">
                <a:latin typeface="Arial"/>
                <a:cs typeface="Arial"/>
              </a:rPr>
              <a:t>going</a:t>
            </a:r>
            <a:r>
              <a:rPr sz="2000" spc="30" dirty="0">
                <a:latin typeface="Arial"/>
                <a:cs typeface="Arial"/>
              </a:rPr>
              <a:t> </a:t>
            </a:r>
            <a:r>
              <a:rPr sz="2000" spc="105" dirty="0">
                <a:latin typeface="Arial"/>
                <a:cs typeface="Arial"/>
              </a:rPr>
              <a:t>to</a:t>
            </a:r>
            <a:r>
              <a:rPr sz="2000" spc="35" dirty="0">
                <a:latin typeface="Arial"/>
                <a:cs typeface="Arial"/>
              </a:rPr>
              <a:t> </a:t>
            </a:r>
            <a:r>
              <a:rPr sz="2000" dirty="0">
                <a:latin typeface="Arial"/>
                <a:cs typeface="Arial"/>
              </a:rPr>
              <a:t>keep</a:t>
            </a:r>
            <a:r>
              <a:rPr sz="2000" spc="30" dirty="0">
                <a:latin typeface="Arial"/>
                <a:cs typeface="Arial"/>
              </a:rPr>
              <a:t> </a:t>
            </a:r>
            <a:r>
              <a:rPr sz="2000" spc="60" dirty="0">
                <a:latin typeface="Arial"/>
                <a:cs typeface="Arial"/>
              </a:rPr>
              <a:t>functionality</a:t>
            </a:r>
            <a:r>
              <a:rPr sz="2000" spc="30" dirty="0">
                <a:latin typeface="Arial"/>
                <a:cs typeface="Arial"/>
              </a:rPr>
              <a:t> </a:t>
            </a:r>
            <a:r>
              <a:rPr sz="2000" dirty="0">
                <a:latin typeface="Arial"/>
                <a:cs typeface="Arial"/>
              </a:rPr>
              <a:t>exactly</a:t>
            </a:r>
            <a:r>
              <a:rPr sz="2000" spc="30" dirty="0">
                <a:latin typeface="Arial"/>
                <a:cs typeface="Arial"/>
              </a:rPr>
              <a:t> </a:t>
            </a:r>
            <a:r>
              <a:rPr sz="2000" spc="75" dirty="0">
                <a:latin typeface="Arial"/>
                <a:cs typeface="Arial"/>
              </a:rPr>
              <a:t>the</a:t>
            </a:r>
            <a:r>
              <a:rPr sz="2000" spc="35" dirty="0">
                <a:latin typeface="Arial"/>
                <a:cs typeface="Arial"/>
              </a:rPr>
              <a:t> </a:t>
            </a:r>
            <a:r>
              <a:rPr sz="2000" dirty="0">
                <a:latin typeface="Arial"/>
                <a:cs typeface="Arial"/>
              </a:rPr>
              <a:t>same</a:t>
            </a:r>
            <a:r>
              <a:rPr sz="2000" spc="35" dirty="0">
                <a:latin typeface="Arial"/>
                <a:cs typeface="Arial"/>
              </a:rPr>
              <a:t> </a:t>
            </a:r>
            <a:r>
              <a:rPr sz="2000" spc="65" dirty="0">
                <a:latin typeface="Arial"/>
                <a:cs typeface="Arial"/>
              </a:rPr>
              <a:t>when</a:t>
            </a:r>
            <a:r>
              <a:rPr sz="2000" spc="30" dirty="0">
                <a:latin typeface="Arial"/>
                <a:cs typeface="Arial"/>
              </a:rPr>
              <a:t> </a:t>
            </a:r>
            <a:r>
              <a:rPr sz="2000" dirty="0">
                <a:latin typeface="Arial"/>
                <a:cs typeface="Arial"/>
              </a:rPr>
              <a:t>we</a:t>
            </a:r>
            <a:r>
              <a:rPr sz="2000" spc="35" dirty="0">
                <a:latin typeface="Arial"/>
                <a:cs typeface="Arial"/>
              </a:rPr>
              <a:t> </a:t>
            </a:r>
            <a:r>
              <a:rPr sz="2000" spc="-20" dirty="0">
                <a:latin typeface="Arial"/>
                <a:cs typeface="Arial"/>
              </a:rPr>
              <a:t>make </a:t>
            </a:r>
            <a:r>
              <a:rPr sz="2000" dirty="0">
                <a:latin typeface="Arial"/>
                <a:cs typeface="Arial"/>
              </a:rPr>
              <a:t>changes,</a:t>
            </a:r>
            <a:r>
              <a:rPr sz="2000" spc="30" dirty="0">
                <a:latin typeface="Arial"/>
                <a:cs typeface="Arial"/>
              </a:rPr>
              <a:t> </a:t>
            </a:r>
            <a:r>
              <a:rPr sz="2000" spc="105" dirty="0">
                <a:latin typeface="Arial"/>
                <a:cs typeface="Arial"/>
              </a:rPr>
              <a:t>but</a:t>
            </a:r>
            <a:r>
              <a:rPr sz="2000" spc="30" dirty="0">
                <a:latin typeface="Arial"/>
                <a:cs typeface="Arial"/>
              </a:rPr>
              <a:t> </a:t>
            </a:r>
            <a:r>
              <a:rPr sz="2000" dirty="0">
                <a:latin typeface="Arial"/>
                <a:cs typeface="Arial"/>
              </a:rPr>
              <a:t>we</a:t>
            </a:r>
            <a:r>
              <a:rPr sz="2000" spc="30" dirty="0">
                <a:latin typeface="Arial"/>
                <a:cs typeface="Arial"/>
              </a:rPr>
              <a:t> </a:t>
            </a:r>
            <a:r>
              <a:rPr sz="2000" dirty="0">
                <a:latin typeface="Arial"/>
                <a:cs typeface="Arial"/>
              </a:rPr>
              <a:t>are</a:t>
            </a:r>
            <a:r>
              <a:rPr sz="2000" spc="30" dirty="0">
                <a:latin typeface="Arial"/>
                <a:cs typeface="Arial"/>
              </a:rPr>
              <a:t> </a:t>
            </a:r>
            <a:r>
              <a:rPr sz="2000" dirty="0">
                <a:latin typeface="Arial"/>
                <a:cs typeface="Arial"/>
              </a:rPr>
              <a:t>going</a:t>
            </a:r>
            <a:r>
              <a:rPr sz="2000" spc="25" dirty="0">
                <a:latin typeface="Arial"/>
                <a:cs typeface="Arial"/>
              </a:rPr>
              <a:t> </a:t>
            </a:r>
            <a:r>
              <a:rPr sz="2000" spc="105" dirty="0">
                <a:latin typeface="Arial"/>
                <a:cs typeface="Arial"/>
              </a:rPr>
              <a:t>to</a:t>
            </a:r>
            <a:r>
              <a:rPr sz="2000" spc="30" dirty="0">
                <a:latin typeface="Arial"/>
                <a:cs typeface="Arial"/>
              </a:rPr>
              <a:t> </a:t>
            </a:r>
            <a:r>
              <a:rPr sz="2000" dirty="0">
                <a:latin typeface="Arial"/>
                <a:cs typeface="Arial"/>
              </a:rPr>
              <a:t>change</a:t>
            </a:r>
            <a:r>
              <a:rPr sz="2000" spc="30" dirty="0">
                <a:latin typeface="Arial"/>
                <a:cs typeface="Arial"/>
              </a:rPr>
              <a:t> </a:t>
            </a:r>
            <a:r>
              <a:rPr sz="2000" spc="60" dirty="0">
                <a:latin typeface="Arial"/>
                <a:cs typeface="Arial"/>
              </a:rPr>
              <a:t>something</a:t>
            </a:r>
            <a:r>
              <a:rPr sz="2000" spc="25" dirty="0">
                <a:latin typeface="Arial"/>
                <a:cs typeface="Arial"/>
              </a:rPr>
              <a:t> </a:t>
            </a:r>
            <a:r>
              <a:rPr sz="2000" spc="-10" dirty="0">
                <a:latin typeface="Arial"/>
                <a:cs typeface="Arial"/>
              </a:rPr>
              <a:t>else”</a:t>
            </a:r>
            <a:endParaRPr sz="2000" dirty="0">
              <a:latin typeface="Arial"/>
              <a:cs typeface="Arial"/>
            </a:endParaRPr>
          </a:p>
          <a:p>
            <a:pPr marL="379095" indent="-367030">
              <a:lnSpc>
                <a:spcPct val="100000"/>
              </a:lnSpc>
              <a:spcBef>
                <a:spcPts val="315"/>
              </a:spcBef>
              <a:buChar char="●"/>
              <a:tabLst>
                <a:tab pos="379095" algn="l"/>
                <a:tab pos="379730" algn="l"/>
              </a:tabLst>
            </a:pPr>
            <a:r>
              <a:rPr sz="2000" dirty="0">
                <a:latin typeface="Arial"/>
                <a:cs typeface="Arial"/>
              </a:rPr>
              <a:t>Refactoring</a:t>
            </a:r>
            <a:r>
              <a:rPr sz="2000" spc="50" dirty="0">
                <a:latin typeface="Arial"/>
                <a:cs typeface="Arial"/>
              </a:rPr>
              <a:t> </a:t>
            </a:r>
            <a:r>
              <a:rPr sz="2000" dirty="0">
                <a:latin typeface="Arial"/>
                <a:cs typeface="Arial"/>
              </a:rPr>
              <a:t>=</a:t>
            </a:r>
            <a:r>
              <a:rPr sz="2000" spc="50" dirty="0">
                <a:latin typeface="Arial"/>
                <a:cs typeface="Arial"/>
              </a:rPr>
              <a:t> </a:t>
            </a:r>
            <a:r>
              <a:rPr sz="2000" spc="80" dirty="0">
                <a:latin typeface="Arial"/>
                <a:cs typeface="Arial"/>
              </a:rPr>
              <a:t>program</a:t>
            </a:r>
            <a:r>
              <a:rPr sz="2000" spc="55" dirty="0">
                <a:latin typeface="Arial"/>
                <a:cs typeface="Arial"/>
              </a:rPr>
              <a:t> structure</a:t>
            </a:r>
            <a:endParaRPr sz="2000" dirty="0">
              <a:latin typeface="Arial"/>
              <a:cs typeface="Arial"/>
            </a:endParaRPr>
          </a:p>
          <a:p>
            <a:pPr marL="379095" indent="-367030">
              <a:lnSpc>
                <a:spcPct val="100000"/>
              </a:lnSpc>
              <a:spcBef>
                <a:spcPts val="315"/>
              </a:spcBef>
              <a:buChar char="●"/>
              <a:tabLst>
                <a:tab pos="379095" algn="l"/>
                <a:tab pos="379730" algn="l"/>
              </a:tabLst>
            </a:pPr>
            <a:r>
              <a:rPr sz="2000" spc="60" dirty="0">
                <a:latin typeface="Arial"/>
                <a:cs typeface="Arial"/>
              </a:rPr>
              <a:t>Optimization</a:t>
            </a:r>
            <a:r>
              <a:rPr sz="2000" spc="-40" dirty="0">
                <a:latin typeface="Arial"/>
                <a:cs typeface="Arial"/>
              </a:rPr>
              <a:t> </a:t>
            </a:r>
            <a:r>
              <a:rPr sz="2000" dirty="0">
                <a:latin typeface="Arial"/>
                <a:cs typeface="Arial"/>
              </a:rPr>
              <a:t>=</a:t>
            </a:r>
            <a:r>
              <a:rPr sz="2000" spc="-35" dirty="0">
                <a:latin typeface="Arial"/>
                <a:cs typeface="Arial"/>
              </a:rPr>
              <a:t> </a:t>
            </a:r>
            <a:r>
              <a:rPr sz="2000" spc="70" dirty="0">
                <a:latin typeface="Arial"/>
                <a:cs typeface="Arial"/>
              </a:rPr>
              <a:t>improve</a:t>
            </a:r>
            <a:r>
              <a:rPr sz="2000" spc="-30" dirty="0">
                <a:latin typeface="Arial"/>
                <a:cs typeface="Arial"/>
              </a:rPr>
              <a:t> </a:t>
            </a:r>
            <a:r>
              <a:rPr sz="2000" spc="-10" dirty="0">
                <a:latin typeface="Arial"/>
                <a:cs typeface="Arial"/>
              </a:rPr>
              <a:t>resources</a:t>
            </a:r>
            <a:endParaRPr sz="2000" dirty="0">
              <a:latin typeface="Arial"/>
              <a:cs typeface="Arial"/>
            </a:endParaRPr>
          </a:p>
          <a:p>
            <a:pPr marL="836294" lvl="1" indent="-336550">
              <a:lnSpc>
                <a:spcPct val="100000"/>
              </a:lnSpc>
              <a:spcBef>
                <a:spcPts val="330"/>
              </a:spcBef>
              <a:buChar char="○"/>
              <a:tabLst>
                <a:tab pos="836294" algn="l"/>
                <a:tab pos="836930" algn="l"/>
              </a:tabLst>
            </a:pPr>
            <a:r>
              <a:rPr sz="1600" spc="-20" dirty="0">
                <a:latin typeface="Arial"/>
                <a:cs typeface="Arial"/>
              </a:rPr>
              <a:t>Time</a:t>
            </a:r>
            <a:endParaRPr sz="1600" dirty="0">
              <a:latin typeface="Arial"/>
              <a:cs typeface="Arial"/>
            </a:endParaRPr>
          </a:p>
          <a:p>
            <a:pPr marL="836294" lvl="1" indent="-336550">
              <a:lnSpc>
                <a:spcPct val="100000"/>
              </a:lnSpc>
              <a:spcBef>
                <a:spcPts val="270"/>
              </a:spcBef>
              <a:buChar char="○"/>
              <a:tabLst>
                <a:tab pos="836294" algn="l"/>
                <a:tab pos="836930" algn="l"/>
              </a:tabLst>
            </a:pPr>
            <a:r>
              <a:rPr sz="1600" spc="50" dirty="0">
                <a:latin typeface="Arial"/>
                <a:cs typeface="Arial"/>
              </a:rPr>
              <a:t>Memory</a:t>
            </a:r>
            <a:endParaRPr sz="1600" dirty="0">
              <a:latin typeface="Arial"/>
              <a:cs typeface="Arial"/>
            </a:endParaRPr>
          </a:p>
        </p:txBody>
      </p:sp>
      <p:sp>
        <p:nvSpPr>
          <p:cNvPr id="9" name="TextBox 8">
            <a:extLst>
              <a:ext uri="{FF2B5EF4-FFF2-40B4-BE49-F238E27FC236}">
                <a16:creationId xmlns:a16="http://schemas.microsoft.com/office/drawing/2014/main" id="{C0AC85D1-BBF0-4F74-8653-2625C4139415}"/>
              </a:ext>
            </a:extLst>
          </p:cNvPr>
          <p:cNvSpPr txBox="1"/>
          <p:nvPr/>
        </p:nvSpPr>
        <p:spPr>
          <a:xfrm>
            <a:off x="762000" y="133350"/>
            <a:ext cx="5410200" cy="646331"/>
          </a:xfrm>
          <a:prstGeom prst="rect">
            <a:avLst/>
          </a:prstGeom>
          <a:noFill/>
        </p:spPr>
        <p:txBody>
          <a:bodyPr wrap="square">
            <a:spAutoFit/>
          </a:bodyPr>
          <a:lstStyle/>
          <a:p>
            <a:r>
              <a:rPr kumimoji="0" lang="en-US" sz="3600" b="1" i="0" u="none" strike="noStrike" kern="1200" cap="none" spc="0" normalizeH="0" baseline="0" noProof="0" dirty="0">
                <a:ln>
                  <a:noFill/>
                </a:ln>
                <a:solidFill>
                  <a:srgbClr val="000000"/>
                </a:solidFill>
                <a:effectLst/>
                <a:uLnTx/>
                <a:uFillTx/>
                <a:latin typeface="Tenorite"/>
                <a:ea typeface="+mj-ea"/>
                <a:cs typeface="+mj-cs"/>
              </a:rPr>
              <a:t>Optimization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200" y="895350"/>
            <a:ext cx="8152765" cy="3179011"/>
          </a:xfrm>
          <a:prstGeom prst="rect">
            <a:avLst/>
          </a:prstGeom>
        </p:spPr>
        <p:txBody>
          <a:bodyPr vert="horz" wrap="square" lIns="0" tIns="52704" rIns="0" bIns="0" rtlCol="0">
            <a:spAutoFit/>
          </a:bodyPr>
          <a:lstStyle/>
          <a:p>
            <a:pPr marL="379095" indent="-367030">
              <a:lnSpc>
                <a:spcPct val="100000"/>
              </a:lnSpc>
              <a:spcBef>
                <a:spcPts val="414"/>
              </a:spcBef>
              <a:buChar char="●"/>
              <a:tabLst>
                <a:tab pos="379095" algn="l"/>
                <a:tab pos="379730" algn="l"/>
              </a:tabLst>
            </a:pPr>
            <a:r>
              <a:rPr sz="1800" dirty="0">
                <a:cs typeface="Arial"/>
              </a:rPr>
              <a:t>We need </a:t>
            </a:r>
            <a:r>
              <a:rPr sz="1800" spc="105" dirty="0">
                <a:cs typeface="Arial"/>
              </a:rPr>
              <a:t>to</a:t>
            </a:r>
            <a:r>
              <a:rPr sz="1800" spc="5" dirty="0">
                <a:cs typeface="Arial"/>
              </a:rPr>
              <a:t> </a:t>
            </a:r>
            <a:r>
              <a:rPr sz="1800" dirty="0">
                <a:cs typeface="Arial"/>
              </a:rPr>
              <a:t>make a</a:t>
            </a:r>
            <a:r>
              <a:rPr sz="1800" spc="5" dirty="0">
                <a:cs typeface="Arial"/>
              </a:rPr>
              <a:t> </a:t>
            </a:r>
            <a:r>
              <a:rPr sz="1800" dirty="0">
                <a:cs typeface="Arial"/>
              </a:rPr>
              <a:t>change</a:t>
            </a:r>
            <a:r>
              <a:rPr sz="1800" spc="5" dirty="0">
                <a:cs typeface="Arial"/>
              </a:rPr>
              <a:t> </a:t>
            </a:r>
            <a:r>
              <a:rPr sz="1800" spc="105" dirty="0">
                <a:cs typeface="Arial"/>
              </a:rPr>
              <a:t>to</a:t>
            </a:r>
            <a:r>
              <a:rPr sz="1800" dirty="0">
                <a:cs typeface="Arial"/>
              </a:rPr>
              <a:t> a</a:t>
            </a:r>
            <a:r>
              <a:rPr sz="1800" spc="5" dirty="0">
                <a:cs typeface="Arial"/>
              </a:rPr>
              <a:t> </a:t>
            </a:r>
            <a:r>
              <a:rPr sz="1800" spc="90" dirty="0">
                <a:cs typeface="Arial"/>
              </a:rPr>
              <a:t>method</a:t>
            </a:r>
            <a:r>
              <a:rPr sz="1800" dirty="0">
                <a:cs typeface="Arial"/>
              </a:rPr>
              <a:t> </a:t>
            </a:r>
            <a:r>
              <a:rPr sz="1800" spc="105" dirty="0">
                <a:cs typeface="Arial"/>
              </a:rPr>
              <a:t>but</a:t>
            </a:r>
            <a:r>
              <a:rPr sz="1800" spc="5" dirty="0">
                <a:cs typeface="Arial"/>
              </a:rPr>
              <a:t> </a:t>
            </a:r>
            <a:r>
              <a:rPr sz="1800" spc="90" dirty="0">
                <a:cs typeface="Arial"/>
              </a:rPr>
              <a:t>it</a:t>
            </a:r>
            <a:r>
              <a:rPr sz="1800" dirty="0">
                <a:cs typeface="Arial"/>
              </a:rPr>
              <a:t> is</a:t>
            </a:r>
            <a:r>
              <a:rPr sz="1800" spc="5" dirty="0">
                <a:cs typeface="Arial"/>
              </a:rPr>
              <a:t> </a:t>
            </a:r>
            <a:r>
              <a:rPr sz="1800" spc="40" dirty="0">
                <a:cs typeface="Arial"/>
              </a:rPr>
              <a:t>private</a:t>
            </a:r>
            <a:endParaRPr sz="1800" dirty="0">
              <a:cs typeface="Arial"/>
            </a:endParaRPr>
          </a:p>
          <a:p>
            <a:pPr marL="379095" indent="-367030">
              <a:lnSpc>
                <a:spcPct val="100000"/>
              </a:lnSpc>
              <a:spcBef>
                <a:spcPts val="315"/>
              </a:spcBef>
              <a:buChar char="●"/>
              <a:tabLst>
                <a:tab pos="379095" algn="l"/>
                <a:tab pos="379730" algn="l"/>
              </a:tabLst>
            </a:pPr>
            <a:r>
              <a:rPr sz="1800" dirty="0">
                <a:cs typeface="Arial"/>
              </a:rPr>
              <a:t>Can</a:t>
            </a:r>
            <a:r>
              <a:rPr sz="1800" spc="-35" dirty="0">
                <a:cs typeface="Arial"/>
              </a:rPr>
              <a:t> </a:t>
            </a:r>
            <a:r>
              <a:rPr sz="1800" dirty="0">
                <a:cs typeface="Arial"/>
              </a:rPr>
              <a:t>we</a:t>
            </a:r>
            <a:r>
              <a:rPr sz="1800" spc="-30" dirty="0">
                <a:cs typeface="Arial"/>
              </a:rPr>
              <a:t> </a:t>
            </a:r>
            <a:r>
              <a:rPr sz="1800" spc="55" dirty="0">
                <a:cs typeface="Arial"/>
              </a:rPr>
              <a:t>test</a:t>
            </a:r>
            <a:r>
              <a:rPr sz="1800" spc="-30" dirty="0">
                <a:cs typeface="Arial"/>
              </a:rPr>
              <a:t> </a:t>
            </a:r>
            <a:r>
              <a:rPr sz="1800" spc="80" dirty="0">
                <a:cs typeface="Arial"/>
              </a:rPr>
              <a:t>though</a:t>
            </a:r>
            <a:r>
              <a:rPr sz="1800" spc="-30" dirty="0">
                <a:cs typeface="Arial"/>
              </a:rPr>
              <a:t> </a:t>
            </a:r>
            <a:r>
              <a:rPr sz="1800" dirty="0">
                <a:cs typeface="Arial"/>
              </a:rPr>
              <a:t>a</a:t>
            </a:r>
            <a:r>
              <a:rPr sz="1800" spc="-30" dirty="0">
                <a:cs typeface="Arial"/>
              </a:rPr>
              <a:t> </a:t>
            </a:r>
            <a:r>
              <a:rPr sz="1800" spc="55" dirty="0">
                <a:cs typeface="Arial"/>
              </a:rPr>
              <a:t>public</a:t>
            </a:r>
            <a:r>
              <a:rPr sz="1800" spc="-30" dirty="0">
                <a:cs typeface="Arial"/>
              </a:rPr>
              <a:t> </a:t>
            </a:r>
            <a:r>
              <a:rPr sz="1800" spc="35" dirty="0">
                <a:cs typeface="Arial"/>
              </a:rPr>
              <a:t>method?</a:t>
            </a:r>
            <a:endParaRPr sz="1800" dirty="0">
              <a:cs typeface="Arial"/>
            </a:endParaRPr>
          </a:p>
          <a:p>
            <a:pPr marL="836294" lvl="1" indent="-336550">
              <a:lnSpc>
                <a:spcPct val="100000"/>
              </a:lnSpc>
              <a:spcBef>
                <a:spcPts val="330"/>
              </a:spcBef>
              <a:buChar char="○"/>
              <a:tabLst>
                <a:tab pos="836294" algn="l"/>
                <a:tab pos="836930" algn="l"/>
              </a:tabLst>
            </a:pPr>
            <a:r>
              <a:rPr sz="1400" spc="-70" dirty="0">
                <a:cs typeface="Arial"/>
              </a:rPr>
              <a:t>Yes</a:t>
            </a:r>
            <a:r>
              <a:rPr sz="1400" spc="-30" dirty="0">
                <a:cs typeface="Arial"/>
              </a:rPr>
              <a:t> </a:t>
            </a:r>
            <a:r>
              <a:rPr sz="1400" dirty="0">
                <a:cs typeface="Arial"/>
              </a:rPr>
              <a:t>-</a:t>
            </a:r>
            <a:r>
              <a:rPr sz="1400" spc="-35" dirty="0">
                <a:cs typeface="Arial"/>
              </a:rPr>
              <a:t> </a:t>
            </a:r>
            <a:r>
              <a:rPr sz="1400" spc="65" dirty="0">
                <a:cs typeface="Arial"/>
              </a:rPr>
              <a:t>do</a:t>
            </a:r>
            <a:r>
              <a:rPr sz="1400" spc="-35" dirty="0">
                <a:cs typeface="Arial"/>
              </a:rPr>
              <a:t> </a:t>
            </a:r>
            <a:r>
              <a:rPr sz="1400" spc="35" dirty="0">
                <a:cs typeface="Arial"/>
              </a:rPr>
              <a:t>it</a:t>
            </a:r>
            <a:endParaRPr sz="1400" dirty="0">
              <a:cs typeface="Arial"/>
            </a:endParaRPr>
          </a:p>
          <a:p>
            <a:pPr marL="379095" indent="-367030">
              <a:lnSpc>
                <a:spcPct val="100000"/>
              </a:lnSpc>
              <a:spcBef>
                <a:spcPts val="254"/>
              </a:spcBef>
              <a:buChar char="●"/>
              <a:tabLst>
                <a:tab pos="379095" algn="l"/>
                <a:tab pos="379730" algn="l"/>
              </a:tabLst>
            </a:pPr>
            <a:r>
              <a:rPr sz="1800" spc="60" dirty="0">
                <a:cs typeface="Arial"/>
              </a:rPr>
              <a:t>How</a:t>
            </a:r>
            <a:r>
              <a:rPr sz="1800" spc="-25" dirty="0">
                <a:cs typeface="Arial"/>
              </a:rPr>
              <a:t> </a:t>
            </a:r>
            <a:r>
              <a:rPr sz="1800" spc="85" dirty="0">
                <a:cs typeface="Arial"/>
              </a:rPr>
              <a:t>do</a:t>
            </a:r>
            <a:r>
              <a:rPr sz="1800" spc="-15" dirty="0">
                <a:cs typeface="Arial"/>
              </a:rPr>
              <a:t> </a:t>
            </a:r>
            <a:r>
              <a:rPr sz="1800" dirty="0">
                <a:cs typeface="Arial"/>
              </a:rPr>
              <a:t>we</a:t>
            </a:r>
            <a:r>
              <a:rPr sz="1800" spc="-15" dirty="0">
                <a:cs typeface="Arial"/>
              </a:rPr>
              <a:t> </a:t>
            </a:r>
            <a:r>
              <a:rPr sz="1800" spc="75" dirty="0">
                <a:cs typeface="Arial"/>
              </a:rPr>
              <a:t>write</a:t>
            </a:r>
            <a:r>
              <a:rPr sz="1800" spc="-15" dirty="0">
                <a:cs typeface="Arial"/>
              </a:rPr>
              <a:t> </a:t>
            </a:r>
            <a:r>
              <a:rPr sz="1800" dirty="0">
                <a:cs typeface="Arial"/>
              </a:rPr>
              <a:t>a</a:t>
            </a:r>
            <a:r>
              <a:rPr sz="1800" spc="-15" dirty="0">
                <a:cs typeface="Arial"/>
              </a:rPr>
              <a:t> </a:t>
            </a:r>
            <a:r>
              <a:rPr sz="1800" spc="55" dirty="0">
                <a:cs typeface="Arial"/>
              </a:rPr>
              <a:t>test</a:t>
            </a:r>
            <a:r>
              <a:rPr sz="1800" spc="-20" dirty="0">
                <a:cs typeface="Arial"/>
              </a:rPr>
              <a:t> </a:t>
            </a:r>
            <a:r>
              <a:rPr sz="1800" spc="100" dirty="0">
                <a:cs typeface="Arial"/>
              </a:rPr>
              <a:t>for</a:t>
            </a:r>
            <a:r>
              <a:rPr sz="1800" spc="-15" dirty="0">
                <a:cs typeface="Arial"/>
              </a:rPr>
              <a:t> </a:t>
            </a:r>
            <a:r>
              <a:rPr sz="1800" dirty="0">
                <a:cs typeface="Arial"/>
              </a:rPr>
              <a:t>a</a:t>
            </a:r>
            <a:r>
              <a:rPr sz="1800" spc="-15" dirty="0">
                <a:cs typeface="Arial"/>
              </a:rPr>
              <a:t> </a:t>
            </a:r>
            <a:r>
              <a:rPr sz="1800" spc="50" dirty="0">
                <a:cs typeface="Arial"/>
              </a:rPr>
              <a:t>private</a:t>
            </a:r>
            <a:r>
              <a:rPr sz="1800" spc="-15" dirty="0">
                <a:cs typeface="Arial"/>
              </a:rPr>
              <a:t> </a:t>
            </a:r>
            <a:r>
              <a:rPr sz="1800" spc="35" dirty="0">
                <a:cs typeface="Arial"/>
              </a:rPr>
              <a:t>method?</a:t>
            </a:r>
            <a:endParaRPr sz="1800" dirty="0">
              <a:cs typeface="Arial"/>
            </a:endParaRPr>
          </a:p>
          <a:p>
            <a:pPr marL="836294" lvl="1" indent="-336550">
              <a:lnSpc>
                <a:spcPct val="100000"/>
              </a:lnSpc>
              <a:spcBef>
                <a:spcPts val="330"/>
              </a:spcBef>
              <a:buChar char="○"/>
              <a:tabLst>
                <a:tab pos="836294" algn="l"/>
                <a:tab pos="836930" algn="l"/>
              </a:tabLst>
            </a:pPr>
            <a:r>
              <a:rPr sz="1400" dirty="0">
                <a:cs typeface="Arial"/>
              </a:rPr>
              <a:t>Make</a:t>
            </a:r>
            <a:r>
              <a:rPr sz="1400" spc="25" dirty="0">
                <a:cs typeface="Arial"/>
              </a:rPr>
              <a:t> </a:t>
            </a:r>
            <a:r>
              <a:rPr sz="1400" spc="70" dirty="0">
                <a:cs typeface="Arial"/>
              </a:rPr>
              <a:t>it</a:t>
            </a:r>
            <a:r>
              <a:rPr sz="1400" spc="30" dirty="0">
                <a:cs typeface="Arial"/>
              </a:rPr>
              <a:t> </a:t>
            </a:r>
            <a:r>
              <a:rPr sz="1400" spc="-10" dirty="0">
                <a:cs typeface="Arial"/>
              </a:rPr>
              <a:t>public</a:t>
            </a:r>
            <a:endParaRPr sz="1400" dirty="0">
              <a:cs typeface="Arial"/>
            </a:endParaRPr>
          </a:p>
          <a:p>
            <a:pPr marL="836294" lvl="1" indent="-336550">
              <a:lnSpc>
                <a:spcPct val="100000"/>
              </a:lnSpc>
              <a:spcBef>
                <a:spcPts val="270"/>
              </a:spcBef>
              <a:buChar char="○"/>
              <a:tabLst>
                <a:tab pos="836294" algn="l"/>
                <a:tab pos="836930" algn="l"/>
              </a:tabLst>
            </a:pPr>
            <a:r>
              <a:rPr sz="1400" dirty="0">
                <a:cs typeface="Arial"/>
              </a:rPr>
              <a:t>Change</a:t>
            </a:r>
            <a:r>
              <a:rPr sz="1400" spc="90" dirty="0">
                <a:cs typeface="Arial"/>
              </a:rPr>
              <a:t> </a:t>
            </a:r>
            <a:r>
              <a:rPr sz="1400" dirty="0">
                <a:cs typeface="Arial"/>
              </a:rPr>
              <a:t>necessary</a:t>
            </a:r>
            <a:r>
              <a:rPr sz="1400" spc="90" dirty="0">
                <a:cs typeface="Arial"/>
              </a:rPr>
              <a:t> </a:t>
            </a:r>
            <a:r>
              <a:rPr sz="1400" dirty="0">
                <a:cs typeface="Arial"/>
              </a:rPr>
              <a:t>related</a:t>
            </a:r>
            <a:r>
              <a:rPr sz="1400" spc="90" dirty="0">
                <a:cs typeface="Arial"/>
              </a:rPr>
              <a:t> </a:t>
            </a:r>
            <a:r>
              <a:rPr sz="1400" dirty="0">
                <a:cs typeface="Arial"/>
              </a:rPr>
              <a:t>things</a:t>
            </a:r>
            <a:r>
              <a:rPr sz="1400" spc="90" dirty="0">
                <a:cs typeface="Arial"/>
              </a:rPr>
              <a:t> </a:t>
            </a:r>
            <a:r>
              <a:rPr sz="1400" spc="75" dirty="0">
                <a:cs typeface="Arial"/>
              </a:rPr>
              <a:t>ro</a:t>
            </a:r>
            <a:r>
              <a:rPr sz="1400" spc="90" dirty="0">
                <a:cs typeface="Arial"/>
              </a:rPr>
              <a:t> </a:t>
            </a:r>
            <a:r>
              <a:rPr sz="1400" spc="40" dirty="0">
                <a:cs typeface="Arial"/>
              </a:rPr>
              <a:t>protected</a:t>
            </a:r>
            <a:endParaRPr sz="1400" dirty="0">
              <a:cs typeface="Arial"/>
            </a:endParaRPr>
          </a:p>
          <a:p>
            <a:pPr marL="379095" indent="-367030">
              <a:lnSpc>
                <a:spcPct val="100000"/>
              </a:lnSpc>
              <a:spcBef>
                <a:spcPts val="254"/>
              </a:spcBef>
              <a:buChar char="●"/>
              <a:tabLst>
                <a:tab pos="379095" algn="l"/>
                <a:tab pos="379730" algn="l"/>
              </a:tabLst>
            </a:pPr>
            <a:r>
              <a:rPr sz="1800" spc="-10" dirty="0">
                <a:cs typeface="Arial"/>
              </a:rPr>
              <a:t>Issues</a:t>
            </a:r>
            <a:endParaRPr sz="1800" dirty="0">
              <a:cs typeface="Arial"/>
            </a:endParaRPr>
          </a:p>
          <a:p>
            <a:pPr marL="882015" lvl="1" indent="-382270">
              <a:lnSpc>
                <a:spcPct val="100000"/>
              </a:lnSpc>
              <a:spcBef>
                <a:spcPts val="330"/>
              </a:spcBef>
              <a:buChar char="○"/>
              <a:tabLst>
                <a:tab pos="882015" algn="l"/>
                <a:tab pos="882650" algn="l"/>
              </a:tabLst>
            </a:pPr>
            <a:r>
              <a:rPr sz="1400" dirty="0">
                <a:cs typeface="Arial"/>
              </a:rPr>
              <a:t>The</a:t>
            </a:r>
            <a:r>
              <a:rPr sz="1400" spc="45" dirty="0">
                <a:cs typeface="Arial"/>
              </a:rPr>
              <a:t> </a:t>
            </a:r>
            <a:r>
              <a:rPr sz="1400" spc="70" dirty="0">
                <a:cs typeface="Arial"/>
              </a:rPr>
              <a:t>method</a:t>
            </a:r>
            <a:r>
              <a:rPr sz="1400" spc="45" dirty="0">
                <a:cs typeface="Arial"/>
              </a:rPr>
              <a:t> </a:t>
            </a:r>
            <a:r>
              <a:rPr sz="1400" dirty="0">
                <a:cs typeface="Arial"/>
              </a:rPr>
              <a:t>is</a:t>
            </a:r>
            <a:r>
              <a:rPr sz="1400" spc="45" dirty="0">
                <a:cs typeface="Arial"/>
              </a:rPr>
              <a:t> </a:t>
            </a:r>
            <a:r>
              <a:rPr sz="1400" dirty="0">
                <a:cs typeface="Arial"/>
              </a:rPr>
              <a:t>just</a:t>
            </a:r>
            <a:r>
              <a:rPr sz="1400" spc="45" dirty="0">
                <a:cs typeface="Arial"/>
              </a:rPr>
              <a:t> </a:t>
            </a:r>
            <a:r>
              <a:rPr sz="1400" dirty="0">
                <a:cs typeface="Arial"/>
              </a:rPr>
              <a:t>a</a:t>
            </a:r>
            <a:r>
              <a:rPr sz="1400" spc="45" dirty="0">
                <a:cs typeface="Arial"/>
              </a:rPr>
              <a:t> utility; </a:t>
            </a:r>
            <a:r>
              <a:rPr sz="1400" spc="70" dirty="0">
                <a:cs typeface="Arial"/>
              </a:rPr>
              <a:t>it</a:t>
            </a:r>
            <a:r>
              <a:rPr sz="1400" spc="45" dirty="0">
                <a:cs typeface="Arial"/>
              </a:rPr>
              <a:t> </a:t>
            </a:r>
            <a:r>
              <a:rPr sz="1400" dirty="0">
                <a:cs typeface="Arial"/>
              </a:rPr>
              <a:t>isn’t</a:t>
            </a:r>
            <a:r>
              <a:rPr sz="1400" spc="45" dirty="0">
                <a:cs typeface="Arial"/>
              </a:rPr>
              <a:t> </a:t>
            </a:r>
            <a:r>
              <a:rPr sz="1400" dirty="0">
                <a:cs typeface="Arial"/>
              </a:rPr>
              <a:t>something</a:t>
            </a:r>
            <a:r>
              <a:rPr sz="1400" spc="45" dirty="0">
                <a:cs typeface="Arial"/>
              </a:rPr>
              <a:t> </a:t>
            </a:r>
            <a:r>
              <a:rPr sz="1400" dirty="0">
                <a:cs typeface="Arial"/>
              </a:rPr>
              <a:t>clients</a:t>
            </a:r>
            <a:r>
              <a:rPr sz="1400" spc="45" dirty="0">
                <a:cs typeface="Arial"/>
              </a:rPr>
              <a:t> </a:t>
            </a:r>
            <a:r>
              <a:rPr sz="1400" spc="60" dirty="0">
                <a:cs typeface="Arial"/>
              </a:rPr>
              <a:t>would</a:t>
            </a:r>
            <a:r>
              <a:rPr sz="1400" spc="45" dirty="0">
                <a:cs typeface="Arial"/>
              </a:rPr>
              <a:t> </a:t>
            </a:r>
            <a:r>
              <a:rPr sz="1400" dirty="0">
                <a:cs typeface="Arial"/>
              </a:rPr>
              <a:t>care</a:t>
            </a:r>
            <a:r>
              <a:rPr sz="1400" spc="45" dirty="0">
                <a:cs typeface="Arial"/>
              </a:rPr>
              <a:t> </a:t>
            </a:r>
            <a:r>
              <a:rPr sz="1400" spc="-10" dirty="0">
                <a:cs typeface="Arial"/>
              </a:rPr>
              <a:t>about.</a:t>
            </a:r>
            <a:endParaRPr sz="1400" dirty="0">
              <a:cs typeface="Arial"/>
            </a:endParaRPr>
          </a:p>
          <a:p>
            <a:pPr marL="836294" marR="5080" lvl="1" indent="-336550">
              <a:lnSpc>
                <a:spcPct val="116100"/>
              </a:lnSpc>
              <a:buClr>
                <a:srgbClr val="685D46"/>
              </a:buClr>
              <a:buFont typeface="Arial"/>
              <a:buChar char="○"/>
              <a:tabLst>
                <a:tab pos="882015" algn="l"/>
                <a:tab pos="882650" algn="l"/>
              </a:tabLst>
            </a:pPr>
            <a:r>
              <a:rPr dirty="0"/>
              <a:t>	</a:t>
            </a:r>
            <a:r>
              <a:rPr sz="1400" dirty="0">
                <a:cs typeface="Arial"/>
              </a:rPr>
              <a:t>If</a:t>
            </a:r>
            <a:r>
              <a:rPr sz="1400" spc="65" dirty="0">
                <a:cs typeface="Arial"/>
              </a:rPr>
              <a:t> </a:t>
            </a:r>
            <a:r>
              <a:rPr sz="1400" dirty="0">
                <a:cs typeface="Arial"/>
              </a:rPr>
              <a:t>clients</a:t>
            </a:r>
            <a:r>
              <a:rPr sz="1400" spc="70" dirty="0">
                <a:cs typeface="Arial"/>
              </a:rPr>
              <a:t> </a:t>
            </a:r>
            <a:r>
              <a:rPr sz="1400" dirty="0">
                <a:cs typeface="Arial"/>
              </a:rPr>
              <a:t>use</a:t>
            </a:r>
            <a:r>
              <a:rPr sz="1400" spc="70" dirty="0">
                <a:cs typeface="Arial"/>
              </a:rPr>
              <a:t> </a:t>
            </a:r>
            <a:r>
              <a:rPr sz="1400" spc="55" dirty="0">
                <a:cs typeface="Arial"/>
              </a:rPr>
              <a:t>the</a:t>
            </a:r>
            <a:r>
              <a:rPr sz="1400" spc="70" dirty="0">
                <a:cs typeface="Arial"/>
              </a:rPr>
              <a:t> </a:t>
            </a:r>
            <a:r>
              <a:rPr sz="1400" spc="50" dirty="0">
                <a:cs typeface="Arial"/>
              </a:rPr>
              <a:t>method,</a:t>
            </a:r>
            <a:r>
              <a:rPr sz="1400" spc="70" dirty="0">
                <a:cs typeface="Arial"/>
              </a:rPr>
              <a:t> </a:t>
            </a:r>
            <a:r>
              <a:rPr sz="1400" dirty="0">
                <a:cs typeface="Arial"/>
              </a:rPr>
              <a:t>they</a:t>
            </a:r>
            <a:r>
              <a:rPr sz="1400" spc="65" dirty="0">
                <a:cs typeface="Arial"/>
              </a:rPr>
              <a:t> </a:t>
            </a:r>
            <a:r>
              <a:rPr sz="1400" dirty="0">
                <a:cs typeface="Arial"/>
              </a:rPr>
              <a:t>could</a:t>
            </a:r>
            <a:r>
              <a:rPr sz="1400" spc="70" dirty="0">
                <a:cs typeface="Arial"/>
              </a:rPr>
              <a:t> </a:t>
            </a:r>
            <a:r>
              <a:rPr sz="1400" dirty="0">
                <a:cs typeface="Arial"/>
              </a:rPr>
              <a:t>adversely</a:t>
            </a:r>
            <a:r>
              <a:rPr sz="1400" spc="70" dirty="0">
                <a:cs typeface="Arial"/>
              </a:rPr>
              <a:t> </a:t>
            </a:r>
            <a:r>
              <a:rPr sz="1400" dirty="0">
                <a:cs typeface="Arial"/>
              </a:rPr>
              <a:t>affect</a:t>
            </a:r>
            <a:r>
              <a:rPr sz="1400" spc="70" dirty="0">
                <a:cs typeface="Arial"/>
              </a:rPr>
              <a:t> </a:t>
            </a:r>
            <a:r>
              <a:rPr sz="1400" dirty="0">
                <a:cs typeface="Arial"/>
              </a:rPr>
              <a:t>results</a:t>
            </a:r>
            <a:r>
              <a:rPr sz="1400" spc="70" dirty="0">
                <a:cs typeface="Arial"/>
              </a:rPr>
              <a:t> </a:t>
            </a:r>
            <a:r>
              <a:rPr sz="1400" spc="90" dirty="0">
                <a:cs typeface="Arial"/>
              </a:rPr>
              <a:t>from</a:t>
            </a:r>
            <a:r>
              <a:rPr sz="1400" spc="65" dirty="0">
                <a:cs typeface="Arial"/>
              </a:rPr>
              <a:t> other</a:t>
            </a:r>
            <a:r>
              <a:rPr sz="1400" spc="70" dirty="0">
                <a:cs typeface="Arial"/>
              </a:rPr>
              <a:t> </a:t>
            </a:r>
            <a:r>
              <a:rPr sz="1400" spc="55" dirty="0">
                <a:cs typeface="Arial"/>
              </a:rPr>
              <a:t>methods</a:t>
            </a:r>
            <a:r>
              <a:rPr sz="1400" spc="70" dirty="0">
                <a:cs typeface="Arial"/>
              </a:rPr>
              <a:t> on </a:t>
            </a:r>
            <a:r>
              <a:rPr sz="1400" spc="30" dirty="0">
                <a:cs typeface="Arial"/>
              </a:rPr>
              <a:t>the </a:t>
            </a:r>
            <a:r>
              <a:rPr sz="1400" spc="-10" dirty="0">
                <a:cs typeface="Arial"/>
              </a:rPr>
              <a:t>class.</a:t>
            </a:r>
            <a:endParaRPr sz="1400" dirty="0">
              <a:cs typeface="Arial"/>
            </a:endParaRPr>
          </a:p>
          <a:p>
            <a:pPr marL="379095" indent="-367030">
              <a:lnSpc>
                <a:spcPct val="100000"/>
              </a:lnSpc>
              <a:spcBef>
                <a:spcPts val="254"/>
              </a:spcBef>
              <a:buChar char="●"/>
              <a:tabLst>
                <a:tab pos="379095" algn="l"/>
                <a:tab pos="379730" algn="l"/>
              </a:tabLst>
            </a:pPr>
            <a:r>
              <a:rPr sz="1800" dirty="0">
                <a:cs typeface="Arial"/>
              </a:rPr>
              <a:t>Good</a:t>
            </a:r>
            <a:r>
              <a:rPr sz="1800" spc="65" dirty="0">
                <a:cs typeface="Arial"/>
              </a:rPr>
              <a:t> </a:t>
            </a:r>
            <a:r>
              <a:rPr sz="1800" dirty="0">
                <a:cs typeface="Arial"/>
              </a:rPr>
              <a:t>Design</a:t>
            </a:r>
            <a:r>
              <a:rPr sz="1800" spc="65" dirty="0">
                <a:cs typeface="Arial"/>
              </a:rPr>
              <a:t> </a:t>
            </a:r>
            <a:r>
              <a:rPr sz="1800" dirty="0">
                <a:cs typeface="Arial"/>
              </a:rPr>
              <a:t>is</a:t>
            </a:r>
            <a:r>
              <a:rPr sz="1800" spc="70" dirty="0">
                <a:cs typeface="Arial"/>
              </a:rPr>
              <a:t> </a:t>
            </a:r>
            <a:r>
              <a:rPr sz="1800" dirty="0">
                <a:cs typeface="Arial"/>
              </a:rPr>
              <a:t>testable,</a:t>
            </a:r>
            <a:r>
              <a:rPr sz="1800" spc="70" dirty="0">
                <a:cs typeface="Arial"/>
              </a:rPr>
              <a:t> </a:t>
            </a:r>
            <a:r>
              <a:rPr sz="1800" spc="60" dirty="0">
                <a:cs typeface="Arial"/>
              </a:rPr>
              <a:t>and</a:t>
            </a:r>
            <a:r>
              <a:rPr sz="1800" spc="65" dirty="0">
                <a:cs typeface="Arial"/>
              </a:rPr>
              <a:t> </a:t>
            </a:r>
            <a:r>
              <a:rPr sz="1800" dirty="0">
                <a:cs typeface="Arial"/>
              </a:rPr>
              <a:t>design</a:t>
            </a:r>
            <a:r>
              <a:rPr sz="1800" spc="65" dirty="0">
                <a:cs typeface="Arial"/>
              </a:rPr>
              <a:t> </a:t>
            </a:r>
            <a:r>
              <a:rPr sz="1800" spc="90" dirty="0">
                <a:cs typeface="Arial"/>
              </a:rPr>
              <a:t>that</a:t>
            </a:r>
            <a:r>
              <a:rPr sz="1800" spc="70" dirty="0">
                <a:cs typeface="Arial"/>
              </a:rPr>
              <a:t> </a:t>
            </a:r>
            <a:r>
              <a:rPr sz="1800" dirty="0">
                <a:cs typeface="Arial"/>
              </a:rPr>
              <a:t>is</a:t>
            </a:r>
            <a:r>
              <a:rPr sz="1800" spc="75" dirty="0">
                <a:cs typeface="Arial"/>
              </a:rPr>
              <a:t> </a:t>
            </a:r>
            <a:r>
              <a:rPr sz="1800" spc="100" dirty="0">
                <a:cs typeface="Arial"/>
              </a:rPr>
              <a:t>not</a:t>
            </a:r>
            <a:r>
              <a:rPr sz="1800" spc="70" dirty="0">
                <a:cs typeface="Arial"/>
              </a:rPr>
              <a:t> </a:t>
            </a:r>
            <a:r>
              <a:rPr sz="1800" dirty="0">
                <a:cs typeface="Arial"/>
              </a:rPr>
              <a:t>testable</a:t>
            </a:r>
            <a:r>
              <a:rPr sz="1800" spc="70" dirty="0">
                <a:cs typeface="Arial"/>
              </a:rPr>
              <a:t> </a:t>
            </a:r>
            <a:r>
              <a:rPr sz="1800" dirty="0">
                <a:cs typeface="Arial"/>
              </a:rPr>
              <a:t>is</a:t>
            </a:r>
            <a:r>
              <a:rPr sz="1800" spc="70" dirty="0">
                <a:cs typeface="Arial"/>
              </a:rPr>
              <a:t> </a:t>
            </a:r>
            <a:r>
              <a:rPr sz="1800" spc="-20" dirty="0">
                <a:cs typeface="Arial"/>
              </a:rPr>
              <a:t>bad.</a:t>
            </a:r>
            <a:endParaRPr sz="1800" dirty="0">
              <a:cs typeface="Arial"/>
            </a:endParaRPr>
          </a:p>
        </p:txBody>
      </p:sp>
      <p:sp>
        <p:nvSpPr>
          <p:cNvPr id="5" name="TextBox 4">
            <a:extLst>
              <a:ext uri="{FF2B5EF4-FFF2-40B4-BE49-F238E27FC236}">
                <a16:creationId xmlns:a16="http://schemas.microsoft.com/office/drawing/2014/main" id="{85ABB334-2B1F-4762-9E4F-156DA22627AA}"/>
              </a:ext>
            </a:extLst>
          </p:cNvPr>
          <p:cNvSpPr txBox="1"/>
          <p:nvPr/>
        </p:nvSpPr>
        <p:spPr>
          <a:xfrm>
            <a:off x="762000" y="0"/>
            <a:ext cx="67818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b="1" dirty="0">
                <a:solidFill>
                  <a:srgbClr val="000000"/>
                </a:solidFill>
                <a:latin typeface="Tenorite"/>
              </a:rPr>
              <a:t>The Case of the Hidden Method</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idx="1"/>
          </p:nvPr>
        </p:nvSpPr>
        <p:spPr>
          <a:xfrm>
            <a:off x="533400" y="971550"/>
            <a:ext cx="7334387" cy="2824299"/>
          </a:xfrm>
          <a:prstGeom prst="rect">
            <a:avLst/>
          </a:prstGeom>
        </p:spPr>
        <p:txBody>
          <a:bodyPr vert="horz" wrap="square" lIns="0" tIns="12700" rIns="0" bIns="0" rtlCol="0">
            <a:spAutoFit/>
          </a:bodyPr>
          <a:lstStyle/>
          <a:p>
            <a:pPr marR="5080">
              <a:lnSpc>
                <a:spcPct val="114599"/>
              </a:lnSpc>
              <a:spcBef>
                <a:spcPts val="100"/>
              </a:spcBef>
            </a:pPr>
            <a:r>
              <a:rPr lang="en-US" sz="1600" spc="50" dirty="0"/>
              <a:t>In</a:t>
            </a:r>
            <a:r>
              <a:rPr lang="en-US" sz="1600" spc="-10" dirty="0"/>
              <a:t> </a:t>
            </a:r>
            <a:r>
              <a:rPr lang="en-US" sz="1600" spc="55" dirty="0"/>
              <a:t>many</a:t>
            </a:r>
            <a:r>
              <a:rPr lang="en-US" sz="1600" spc="-10" dirty="0"/>
              <a:t> </a:t>
            </a:r>
            <a:r>
              <a:rPr lang="en-US" sz="1600" dirty="0"/>
              <a:t>OO</a:t>
            </a:r>
            <a:r>
              <a:rPr lang="en-US" sz="1600" spc="-10" dirty="0"/>
              <a:t> </a:t>
            </a:r>
            <a:r>
              <a:rPr lang="en-US" sz="1600" dirty="0"/>
              <a:t>languages</a:t>
            </a:r>
            <a:r>
              <a:rPr lang="en-US" sz="1600" spc="-5" dirty="0"/>
              <a:t> </a:t>
            </a:r>
            <a:r>
              <a:rPr lang="en-US" sz="1600" spc="60" dirty="0"/>
              <a:t>newer</a:t>
            </a:r>
            <a:r>
              <a:rPr lang="en-US" sz="1600" dirty="0"/>
              <a:t> </a:t>
            </a:r>
            <a:r>
              <a:rPr lang="en-US" sz="1600" spc="80" dirty="0"/>
              <a:t>than</a:t>
            </a:r>
            <a:r>
              <a:rPr lang="en-US" sz="1600" spc="-10" dirty="0"/>
              <a:t> </a:t>
            </a:r>
            <a:r>
              <a:rPr lang="en-US" sz="1600" spc="-75" dirty="0"/>
              <a:t>C++,</a:t>
            </a:r>
            <a:r>
              <a:rPr lang="en-US" sz="1600" spc="-5" dirty="0"/>
              <a:t> </a:t>
            </a:r>
            <a:r>
              <a:rPr lang="en-US" sz="1600" dirty="0"/>
              <a:t>we</a:t>
            </a:r>
            <a:r>
              <a:rPr lang="en-US" sz="1600" spc="-5" dirty="0"/>
              <a:t> </a:t>
            </a:r>
            <a:r>
              <a:rPr lang="en-US" sz="1600" dirty="0"/>
              <a:t>can</a:t>
            </a:r>
            <a:r>
              <a:rPr lang="en-US" sz="1600" spc="-10" dirty="0"/>
              <a:t> </a:t>
            </a:r>
            <a:r>
              <a:rPr lang="en-US" sz="1600" dirty="0"/>
              <a:t>use </a:t>
            </a:r>
            <a:r>
              <a:rPr lang="en-US" sz="1600" spc="55" dirty="0"/>
              <a:t>reflection</a:t>
            </a:r>
            <a:r>
              <a:rPr lang="en-US" sz="1600" spc="-10" dirty="0"/>
              <a:t> </a:t>
            </a:r>
            <a:r>
              <a:rPr lang="en-US" sz="1600" spc="60" dirty="0"/>
              <a:t>and</a:t>
            </a:r>
            <a:r>
              <a:rPr lang="en-US" sz="1600" spc="-10" dirty="0"/>
              <a:t> special </a:t>
            </a:r>
            <a:r>
              <a:rPr lang="en-US" sz="1600" dirty="0"/>
              <a:t>permissions</a:t>
            </a:r>
            <a:r>
              <a:rPr lang="en-US" sz="1600" spc="40" dirty="0"/>
              <a:t> </a:t>
            </a:r>
            <a:r>
              <a:rPr lang="en-US" sz="1600" spc="105" dirty="0"/>
              <a:t>to</a:t>
            </a:r>
            <a:r>
              <a:rPr lang="en-US" sz="1600" spc="45" dirty="0"/>
              <a:t> </a:t>
            </a:r>
            <a:r>
              <a:rPr lang="en-US" sz="1600" spc="-25" dirty="0"/>
              <a:t>access</a:t>
            </a:r>
            <a:r>
              <a:rPr lang="en-US" sz="1600" spc="45" dirty="0"/>
              <a:t> </a:t>
            </a:r>
            <a:r>
              <a:rPr lang="en-US" sz="1600" spc="50" dirty="0"/>
              <a:t>private</a:t>
            </a:r>
            <a:r>
              <a:rPr lang="en-US" sz="1600" spc="45" dirty="0"/>
              <a:t> </a:t>
            </a:r>
            <a:r>
              <a:rPr lang="en-US" sz="1600" dirty="0"/>
              <a:t>variables</a:t>
            </a:r>
            <a:r>
              <a:rPr lang="en-US" sz="1600" spc="45" dirty="0"/>
              <a:t> </a:t>
            </a:r>
            <a:r>
              <a:rPr lang="en-US" sz="1600" spc="65" dirty="0"/>
              <a:t>at</a:t>
            </a:r>
            <a:r>
              <a:rPr lang="en-US" sz="1600" spc="45" dirty="0"/>
              <a:t> </a:t>
            </a:r>
            <a:r>
              <a:rPr lang="en-US" sz="1600" spc="75" dirty="0"/>
              <a:t>runtime.</a:t>
            </a:r>
            <a:r>
              <a:rPr lang="en-US" sz="1600" spc="40" dirty="0"/>
              <a:t> </a:t>
            </a:r>
            <a:r>
              <a:rPr lang="en-US" sz="1600" spc="65" dirty="0"/>
              <a:t>It</a:t>
            </a:r>
            <a:r>
              <a:rPr lang="en-US" sz="1600" spc="45" dirty="0"/>
              <a:t> </a:t>
            </a:r>
            <a:r>
              <a:rPr lang="en-US" sz="1600" dirty="0"/>
              <a:t>is</a:t>
            </a:r>
            <a:r>
              <a:rPr lang="en-US" sz="1600" spc="45" dirty="0"/>
              <a:t> </a:t>
            </a:r>
            <a:r>
              <a:rPr lang="en-US" sz="1600" dirty="0"/>
              <a:t>very</a:t>
            </a:r>
            <a:r>
              <a:rPr lang="en-US" sz="1600" spc="40" dirty="0"/>
              <a:t> </a:t>
            </a:r>
            <a:r>
              <a:rPr lang="en-US" sz="1600" spc="65" dirty="0"/>
              <a:t>helpful</a:t>
            </a:r>
            <a:r>
              <a:rPr lang="en-US" sz="1600" spc="35" dirty="0"/>
              <a:t> </a:t>
            </a:r>
            <a:r>
              <a:rPr lang="en-US" sz="1600" spc="65" dirty="0"/>
              <a:t>when</a:t>
            </a:r>
            <a:r>
              <a:rPr lang="en-US" sz="1600" spc="40" dirty="0"/>
              <a:t> </a:t>
            </a:r>
            <a:r>
              <a:rPr lang="en-US" sz="1600" spc="-25" dirty="0"/>
              <a:t>we </a:t>
            </a:r>
            <a:r>
              <a:rPr lang="en-US" sz="1600" spc="75" dirty="0"/>
              <a:t>want</a:t>
            </a:r>
            <a:r>
              <a:rPr lang="en-US" sz="1600" spc="40" dirty="0"/>
              <a:t> </a:t>
            </a:r>
            <a:r>
              <a:rPr lang="en-US" sz="1600" spc="105" dirty="0"/>
              <a:t>to</a:t>
            </a:r>
            <a:r>
              <a:rPr lang="en-US" sz="1600" spc="45" dirty="0"/>
              <a:t> </a:t>
            </a:r>
            <a:r>
              <a:rPr lang="en-US" sz="1600" dirty="0"/>
              <a:t>break</a:t>
            </a:r>
            <a:r>
              <a:rPr lang="en-US" sz="1600" spc="40" dirty="0"/>
              <a:t> </a:t>
            </a:r>
            <a:r>
              <a:rPr lang="en-US" sz="1600" dirty="0"/>
              <a:t>dependencies,</a:t>
            </a:r>
            <a:r>
              <a:rPr lang="en-US" sz="1600" spc="45" dirty="0"/>
              <a:t> </a:t>
            </a:r>
            <a:r>
              <a:rPr lang="en-US" sz="1600" spc="105" dirty="0"/>
              <a:t>but</a:t>
            </a:r>
            <a:r>
              <a:rPr lang="en-US" sz="1600" spc="40" dirty="0"/>
              <a:t> </a:t>
            </a:r>
            <a:r>
              <a:rPr lang="en-US" sz="1600" dirty="0"/>
              <a:t>I</a:t>
            </a:r>
            <a:r>
              <a:rPr lang="en-US" sz="1600" spc="40" dirty="0"/>
              <a:t> </a:t>
            </a:r>
            <a:r>
              <a:rPr lang="en-US" sz="1600" spc="60" dirty="0"/>
              <a:t>don’t</a:t>
            </a:r>
            <a:r>
              <a:rPr lang="en-US" sz="1600" spc="45" dirty="0"/>
              <a:t> </a:t>
            </a:r>
            <a:r>
              <a:rPr lang="en-US" sz="1600" dirty="0"/>
              <a:t>like</a:t>
            </a:r>
            <a:r>
              <a:rPr lang="en-US" sz="1600" spc="45" dirty="0"/>
              <a:t> </a:t>
            </a:r>
            <a:r>
              <a:rPr lang="en-US" sz="1600" spc="105" dirty="0"/>
              <a:t>to</a:t>
            </a:r>
            <a:r>
              <a:rPr lang="en-US" sz="1600" spc="45" dirty="0"/>
              <a:t> </a:t>
            </a:r>
            <a:r>
              <a:rPr lang="en-US" sz="1600" dirty="0"/>
              <a:t>keep</a:t>
            </a:r>
            <a:r>
              <a:rPr lang="en-US" sz="1600" spc="35" dirty="0"/>
              <a:t> </a:t>
            </a:r>
            <a:r>
              <a:rPr lang="en-US" sz="1600" dirty="0"/>
              <a:t>tests</a:t>
            </a:r>
            <a:r>
              <a:rPr lang="en-US" sz="1600" spc="45" dirty="0"/>
              <a:t> </a:t>
            </a:r>
            <a:r>
              <a:rPr lang="en-US" sz="1600" spc="90" dirty="0"/>
              <a:t>that</a:t>
            </a:r>
            <a:r>
              <a:rPr lang="en-US" sz="1600" spc="45" dirty="0"/>
              <a:t> </a:t>
            </a:r>
            <a:r>
              <a:rPr lang="en-US" sz="1600" spc="-25" dirty="0"/>
              <a:t>access</a:t>
            </a:r>
            <a:r>
              <a:rPr lang="en-US" sz="1600" spc="45" dirty="0"/>
              <a:t> </a:t>
            </a:r>
            <a:r>
              <a:rPr lang="en-US" sz="1600" spc="40" dirty="0"/>
              <a:t>private </a:t>
            </a:r>
            <a:r>
              <a:rPr lang="en-US" sz="1600" dirty="0"/>
              <a:t>variables</a:t>
            </a:r>
            <a:r>
              <a:rPr lang="en-US" sz="1600" spc="85" dirty="0"/>
              <a:t> </a:t>
            </a:r>
            <a:r>
              <a:rPr lang="en-US" sz="1600" spc="80" dirty="0"/>
              <a:t>around</a:t>
            </a:r>
            <a:r>
              <a:rPr lang="en-US" sz="1600" spc="85" dirty="0"/>
              <a:t> </a:t>
            </a:r>
            <a:r>
              <a:rPr lang="en-US" sz="1600" spc="70" dirty="0"/>
              <a:t>in</a:t>
            </a:r>
            <a:r>
              <a:rPr lang="en-US" sz="1600" spc="80" dirty="0"/>
              <a:t> </a:t>
            </a:r>
            <a:r>
              <a:rPr lang="en-US" sz="1600" dirty="0"/>
              <a:t>projects.</a:t>
            </a:r>
            <a:r>
              <a:rPr lang="en-US" sz="1600" spc="90" dirty="0"/>
              <a:t> </a:t>
            </a:r>
            <a:r>
              <a:rPr lang="en-US" sz="1600" dirty="0"/>
              <a:t>That</a:t>
            </a:r>
            <a:r>
              <a:rPr lang="en-US" sz="1600" spc="90" dirty="0"/>
              <a:t> </a:t>
            </a:r>
            <a:r>
              <a:rPr lang="en-US" sz="1600" spc="70" dirty="0"/>
              <a:t>sort</a:t>
            </a:r>
            <a:r>
              <a:rPr lang="en-US" sz="1600" spc="90" dirty="0"/>
              <a:t> of</a:t>
            </a:r>
            <a:r>
              <a:rPr lang="en-US" sz="1600" spc="80" dirty="0"/>
              <a:t> </a:t>
            </a:r>
            <a:r>
              <a:rPr lang="en-US" sz="1600" spc="55" dirty="0"/>
              <a:t>subterfuge</a:t>
            </a:r>
            <a:r>
              <a:rPr lang="en-US" sz="1600" spc="90" dirty="0"/>
              <a:t> </a:t>
            </a:r>
            <a:r>
              <a:rPr lang="en-US" sz="1600" dirty="0"/>
              <a:t>really</a:t>
            </a:r>
            <a:r>
              <a:rPr lang="en-US" sz="1600" spc="85" dirty="0"/>
              <a:t> </a:t>
            </a:r>
            <a:r>
              <a:rPr lang="en-US" sz="1600" dirty="0"/>
              <a:t>prevents</a:t>
            </a:r>
            <a:r>
              <a:rPr lang="en-US" sz="1600" spc="85" dirty="0"/>
              <a:t> </a:t>
            </a:r>
            <a:r>
              <a:rPr lang="en-US" sz="1600" dirty="0"/>
              <a:t>a</a:t>
            </a:r>
            <a:r>
              <a:rPr lang="en-US" sz="1600" spc="90" dirty="0"/>
              <a:t> </a:t>
            </a:r>
            <a:r>
              <a:rPr lang="en-US" sz="1600" spc="50" dirty="0"/>
              <a:t>team </a:t>
            </a:r>
            <a:r>
              <a:rPr lang="en-US" sz="1600" spc="114" dirty="0"/>
              <a:t>from</a:t>
            </a:r>
            <a:r>
              <a:rPr lang="en-US" sz="1600" dirty="0"/>
              <a:t>  </a:t>
            </a:r>
            <a:r>
              <a:rPr lang="en-US" sz="1600" spc="50" dirty="0"/>
              <a:t>noticing</a:t>
            </a:r>
            <a:r>
              <a:rPr lang="en-US" sz="1600" dirty="0"/>
              <a:t> </a:t>
            </a:r>
            <a:r>
              <a:rPr lang="en-US" sz="1600" spc="55" dirty="0"/>
              <a:t>just</a:t>
            </a:r>
            <a:r>
              <a:rPr lang="en-US" sz="1600" spc="5" dirty="0"/>
              <a:t> </a:t>
            </a:r>
            <a:r>
              <a:rPr lang="en-US" sz="1600" spc="85" dirty="0"/>
              <a:t>how</a:t>
            </a:r>
            <a:r>
              <a:rPr lang="en-US" sz="1600" spc="-5" dirty="0"/>
              <a:t> </a:t>
            </a:r>
            <a:r>
              <a:rPr lang="en-US" sz="1600" spc="60" dirty="0"/>
              <a:t>bad</a:t>
            </a:r>
            <a:r>
              <a:rPr lang="en-US" sz="1600" dirty="0"/>
              <a:t> </a:t>
            </a:r>
            <a:r>
              <a:rPr lang="en-US" sz="1600" spc="75" dirty="0"/>
              <a:t>the</a:t>
            </a:r>
            <a:r>
              <a:rPr lang="en-US" sz="1600" dirty="0"/>
              <a:t> code</a:t>
            </a:r>
            <a:r>
              <a:rPr lang="en-US" sz="1600" spc="5" dirty="0"/>
              <a:t> </a:t>
            </a:r>
            <a:r>
              <a:rPr lang="en-US" sz="1600" dirty="0"/>
              <a:t>is</a:t>
            </a:r>
            <a:r>
              <a:rPr lang="en-US" sz="1600" spc="5" dirty="0"/>
              <a:t> </a:t>
            </a:r>
            <a:r>
              <a:rPr lang="en-US" sz="1600" dirty="0"/>
              <a:t>getting. </a:t>
            </a:r>
            <a:r>
              <a:rPr lang="en-US" sz="1600" spc="65" dirty="0"/>
              <a:t>It</a:t>
            </a:r>
            <a:r>
              <a:rPr lang="en-US" sz="1600" spc="5" dirty="0"/>
              <a:t> </a:t>
            </a:r>
            <a:r>
              <a:rPr lang="en-US" sz="1600" spc="80" dirty="0"/>
              <a:t>might</a:t>
            </a:r>
            <a:r>
              <a:rPr lang="en-US" sz="1600" dirty="0"/>
              <a:t> </a:t>
            </a:r>
            <a:r>
              <a:rPr lang="en-US" sz="1600" spc="60" dirty="0"/>
              <a:t>sound</a:t>
            </a:r>
            <a:r>
              <a:rPr lang="en-US" sz="1600" dirty="0"/>
              <a:t> </a:t>
            </a:r>
            <a:r>
              <a:rPr lang="en-US" sz="1600" spc="70" dirty="0"/>
              <a:t>kind</a:t>
            </a:r>
            <a:r>
              <a:rPr lang="en-US" sz="1600" spc="-5" dirty="0"/>
              <a:t> </a:t>
            </a:r>
            <a:r>
              <a:rPr lang="en-US" sz="1600" spc="90" dirty="0"/>
              <a:t>of</a:t>
            </a:r>
            <a:r>
              <a:rPr lang="en-US" sz="1600" dirty="0"/>
              <a:t> </a:t>
            </a:r>
            <a:r>
              <a:rPr lang="en-US" sz="1600" spc="-10" dirty="0"/>
              <a:t>sadistic, </a:t>
            </a:r>
            <a:r>
              <a:rPr lang="en-US" sz="1600" spc="105" dirty="0"/>
              <a:t>but</a:t>
            </a:r>
            <a:r>
              <a:rPr lang="en-US" sz="1600" spc="5" dirty="0"/>
              <a:t> </a:t>
            </a:r>
            <a:r>
              <a:rPr lang="en-US" sz="1600" spc="75" dirty="0"/>
              <a:t>the</a:t>
            </a:r>
            <a:r>
              <a:rPr lang="en-US" sz="1600" spc="5" dirty="0"/>
              <a:t> </a:t>
            </a:r>
            <a:r>
              <a:rPr lang="en-US" sz="1600" spc="55" dirty="0"/>
              <a:t>pain</a:t>
            </a:r>
            <a:r>
              <a:rPr lang="en-US" sz="1600" dirty="0"/>
              <a:t> </a:t>
            </a:r>
            <a:r>
              <a:rPr lang="en-US" sz="1600" spc="90" dirty="0"/>
              <a:t>that</a:t>
            </a:r>
            <a:r>
              <a:rPr lang="en-US" sz="1600" spc="10" dirty="0"/>
              <a:t> </a:t>
            </a:r>
            <a:r>
              <a:rPr lang="en-US" sz="1600" dirty="0"/>
              <a:t>we</a:t>
            </a:r>
            <a:r>
              <a:rPr lang="en-US" sz="1600" spc="5" dirty="0"/>
              <a:t> </a:t>
            </a:r>
            <a:r>
              <a:rPr lang="en-US" sz="1600" dirty="0"/>
              <a:t>feel </a:t>
            </a:r>
            <a:r>
              <a:rPr lang="en-US" sz="1600" spc="60" dirty="0"/>
              <a:t>working</a:t>
            </a:r>
            <a:r>
              <a:rPr lang="en-US" sz="1600" dirty="0"/>
              <a:t> </a:t>
            </a:r>
            <a:r>
              <a:rPr lang="en-US" sz="1600" spc="70" dirty="0"/>
              <a:t>in</a:t>
            </a:r>
            <a:r>
              <a:rPr lang="en-US" sz="1600" spc="5" dirty="0"/>
              <a:t> </a:t>
            </a:r>
            <a:r>
              <a:rPr lang="en-US" sz="1600" dirty="0"/>
              <a:t>a</a:t>
            </a:r>
            <a:r>
              <a:rPr lang="en-US" sz="1600" spc="5" dirty="0"/>
              <a:t> </a:t>
            </a:r>
            <a:r>
              <a:rPr lang="en-US" sz="1600" dirty="0"/>
              <a:t>legacy code</a:t>
            </a:r>
            <a:r>
              <a:rPr lang="en-US" sz="1600" spc="5" dirty="0"/>
              <a:t> </a:t>
            </a:r>
            <a:r>
              <a:rPr lang="en-US" sz="1600" dirty="0"/>
              <a:t>base</a:t>
            </a:r>
            <a:r>
              <a:rPr lang="en-US" sz="1600" spc="10" dirty="0"/>
              <a:t> </a:t>
            </a:r>
            <a:r>
              <a:rPr lang="en-US" sz="1600" dirty="0"/>
              <a:t>can be</a:t>
            </a:r>
            <a:r>
              <a:rPr lang="en-US" sz="1600" spc="5" dirty="0"/>
              <a:t> </a:t>
            </a:r>
            <a:r>
              <a:rPr lang="en-US" sz="1600" dirty="0"/>
              <a:t>an </a:t>
            </a:r>
            <a:r>
              <a:rPr lang="en-US" sz="1600" spc="40" dirty="0"/>
              <a:t>incredible </a:t>
            </a:r>
            <a:r>
              <a:rPr lang="en-US" sz="1600" spc="65" dirty="0"/>
              <a:t>impetus</a:t>
            </a:r>
            <a:r>
              <a:rPr lang="en-US" sz="1600" spc="20" dirty="0"/>
              <a:t> </a:t>
            </a:r>
            <a:r>
              <a:rPr lang="en-US" sz="1600" spc="105" dirty="0"/>
              <a:t>to</a:t>
            </a:r>
            <a:r>
              <a:rPr lang="en-US" sz="1600" spc="20" dirty="0"/>
              <a:t> </a:t>
            </a:r>
            <a:r>
              <a:rPr lang="en-US" sz="1600" dirty="0"/>
              <a:t>change.</a:t>
            </a:r>
            <a:r>
              <a:rPr lang="en-US" sz="1600" spc="25" dirty="0"/>
              <a:t> </a:t>
            </a:r>
            <a:r>
              <a:rPr lang="en-US" sz="1600" dirty="0"/>
              <a:t>We</a:t>
            </a:r>
            <a:r>
              <a:rPr lang="en-US" sz="1600" spc="20" dirty="0"/>
              <a:t> </a:t>
            </a:r>
            <a:r>
              <a:rPr lang="en-US" sz="1600" dirty="0"/>
              <a:t>can</a:t>
            </a:r>
            <a:r>
              <a:rPr lang="en-US" sz="1600" spc="15" dirty="0"/>
              <a:t> </a:t>
            </a:r>
            <a:r>
              <a:rPr lang="en-US" sz="1600" dirty="0"/>
              <a:t>take</a:t>
            </a:r>
            <a:r>
              <a:rPr lang="en-US" sz="1600" spc="25" dirty="0"/>
              <a:t> </a:t>
            </a:r>
            <a:r>
              <a:rPr lang="en-US" sz="1600" spc="75" dirty="0"/>
              <a:t>the</a:t>
            </a:r>
            <a:r>
              <a:rPr lang="en-US" sz="1600" spc="20" dirty="0"/>
              <a:t> </a:t>
            </a:r>
            <a:r>
              <a:rPr lang="en-US" sz="1600" dirty="0"/>
              <a:t>sneaky</a:t>
            </a:r>
            <a:r>
              <a:rPr lang="en-US" sz="1600" spc="15" dirty="0"/>
              <a:t> </a:t>
            </a:r>
            <a:r>
              <a:rPr lang="en-US" sz="1600" dirty="0"/>
              <a:t>way</a:t>
            </a:r>
            <a:r>
              <a:rPr lang="en-US" sz="1600" spc="20" dirty="0"/>
              <a:t> </a:t>
            </a:r>
            <a:r>
              <a:rPr lang="en-US" sz="1600" spc="60" dirty="0"/>
              <a:t>out,</a:t>
            </a:r>
            <a:r>
              <a:rPr lang="en-US" sz="1600" spc="20" dirty="0"/>
              <a:t> </a:t>
            </a:r>
            <a:r>
              <a:rPr lang="en-US" sz="1600" spc="105" dirty="0"/>
              <a:t>but</a:t>
            </a:r>
            <a:r>
              <a:rPr lang="en-US" sz="1600" spc="20" dirty="0"/>
              <a:t> </a:t>
            </a:r>
            <a:r>
              <a:rPr lang="en-US" sz="1600" dirty="0"/>
              <a:t>unless</a:t>
            </a:r>
            <a:r>
              <a:rPr lang="en-US" sz="1600" spc="25" dirty="0"/>
              <a:t> </a:t>
            </a:r>
            <a:r>
              <a:rPr lang="en-US" sz="1600" dirty="0"/>
              <a:t>we</a:t>
            </a:r>
            <a:r>
              <a:rPr lang="en-US" sz="1600" spc="20" dirty="0"/>
              <a:t> </a:t>
            </a:r>
            <a:r>
              <a:rPr lang="en-US" sz="1600" dirty="0"/>
              <a:t>deal</a:t>
            </a:r>
            <a:r>
              <a:rPr lang="en-US" sz="1600" spc="15" dirty="0"/>
              <a:t> </a:t>
            </a:r>
            <a:r>
              <a:rPr lang="en-US" sz="1600" spc="70" dirty="0"/>
              <a:t>with </a:t>
            </a:r>
            <a:r>
              <a:rPr lang="en-US" sz="1600" spc="75" dirty="0"/>
              <a:t>the</a:t>
            </a:r>
            <a:r>
              <a:rPr lang="en-US" sz="1600" spc="80" dirty="0"/>
              <a:t> </a:t>
            </a:r>
            <a:r>
              <a:rPr lang="en-US" sz="1600" spc="100" dirty="0"/>
              <a:t>root</a:t>
            </a:r>
            <a:r>
              <a:rPr lang="en-US" sz="1600" spc="85" dirty="0"/>
              <a:t> </a:t>
            </a:r>
            <a:r>
              <a:rPr lang="en-US" sz="1600" spc="-20" dirty="0"/>
              <a:t>causes,</a:t>
            </a:r>
            <a:r>
              <a:rPr lang="en-US" sz="1600" spc="85" dirty="0"/>
              <a:t> </a:t>
            </a:r>
            <a:r>
              <a:rPr lang="en-US" sz="1600" dirty="0"/>
              <a:t>overly</a:t>
            </a:r>
            <a:r>
              <a:rPr lang="en-US" sz="1600" spc="80" dirty="0"/>
              <a:t> </a:t>
            </a:r>
            <a:r>
              <a:rPr lang="en-US" sz="1600" dirty="0"/>
              <a:t>responsible</a:t>
            </a:r>
            <a:r>
              <a:rPr lang="en-US" sz="1600" spc="85" dirty="0"/>
              <a:t> </a:t>
            </a:r>
            <a:r>
              <a:rPr lang="en-US" sz="1600" spc="-20" dirty="0"/>
              <a:t>classes</a:t>
            </a:r>
            <a:r>
              <a:rPr lang="en-US" sz="1600" spc="80" dirty="0"/>
              <a:t> </a:t>
            </a:r>
            <a:r>
              <a:rPr lang="en-US" sz="1600" spc="60" dirty="0"/>
              <a:t>and</a:t>
            </a:r>
            <a:r>
              <a:rPr lang="en-US" sz="1600" spc="80" dirty="0"/>
              <a:t> </a:t>
            </a:r>
            <a:r>
              <a:rPr lang="en-US" sz="1600" spc="50" dirty="0"/>
              <a:t>tangled</a:t>
            </a:r>
            <a:r>
              <a:rPr lang="en-US" sz="1600" spc="80" dirty="0"/>
              <a:t> </a:t>
            </a:r>
            <a:r>
              <a:rPr lang="en-US" sz="1600" dirty="0"/>
              <a:t>dependencies,</a:t>
            </a:r>
            <a:r>
              <a:rPr lang="en-US" sz="1600" spc="85" dirty="0"/>
              <a:t> </a:t>
            </a:r>
            <a:r>
              <a:rPr lang="en-US" sz="1600" dirty="0"/>
              <a:t>we</a:t>
            </a:r>
            <a:r>
              <a:rPr lang="en-US" sz="1600" spc="80" dirty="0"/>
              <a:t> </a:t>
            </a:r>
            <a:r>
              <a:rPr lang="en-US" sz="1600" spc="-25" dirty="0"/>
              <a:t>are </a:t>
            </a:r>
            <a:r>
              <a:rPr lang="en-US" sz="1600" spc="55" dirty="0"/>
              <a:t>just</a:t>
            </a:r>
            <a:r>
              <a:rPr lang="en-US" sz="1600" spc="70" dirty="0"/>
              <a:t> </a:t>
            </a:r>
            <a:r>
              <a:rPr lang="en-US" sz="1600" dirty="0"/>
              <a:t>delaying</a:t>
            </a:r>
            <a:r>
              <a:rPr lang="en-US" sz="1600" spc="65" dirty="0"/>
              <a:t> </a:t>
            </a:r>
            <a:r>
              <a:rPr lang="en-US" sz="1600" spc="75" dirty="0"/>
              <a:t>the</a:t>
            </a:r>
            <a:r>
              <a:rPr lang="en-US" sz="1600" spc="70" dirty="0"/>
              <a:t> </a:t>
            </a:r>
            <a:r>
              <a:rPr lang="en-US" sz="1600" dirty="0"/>
              <a:t>bill.</a:t>
            </a:r>
            <a:r>
              <a:rPr lang="en-US" sz="1600" spc="75" dirty="0"/>
              <a:t> </a:t>
            </a:r>
            <a:r>
              <a:rPr lang="en-US" sz="1600" dirty="0"/>
              <a:t>When</a:t>
            </a:r>
            <a:r>
              <a:rPr lang="en-US" sz="1600" spc="65" dirty="0"/>
              <a:t> </a:t>
            </a:r>
            <a:r>
              <a:rPr lang="en-US" sz="1600" dirty="0"/>
              <a:t>everyone</a:t>
            </a:r>
            <a:r>
              <a:rPr lang="en-US" sz="1600" spc="70" dirty="0"/>
              <a:t> </a:t>
            </a:r>
            <a:r>
              <a:rPr lang="en-US" sz="1600" dirty="0"/>
              <a:t>discovers</a:t>
            </a:r>
            <a:r>
              <a:rPr lang="en-US" sz="1600" spc="75" dirty="0"/>
              <a:t> </a:t>
            </a:r>
            <a:r>
              <a:rPr lang="en-US" sz="1600" spc="55" dirty="0"/>
              <a:t>just</a:t>
            </a:r>
            <a:r>
              <a:rPr lang="en-US" sz="1600" spc="70" dirty="0"/>
              <a:t> </a:t>
            </a:r>
            <a:r>
              <a:rPr lang="en-US" sz="1600" spc="85" dirty="0"/>
              <a:t>how</a:t>
            </a:r>
            <a:r>
              <a:rPr lang="en-US" sz="1600" spc="65" dirty="0"/>
              <a:t> </a:t>
            </a:r>
            <a:r>
              <a:rPr lang="en-US" sz="1600" spc="60" dirty="0"/>
              <a:t>bad</a:t>
            </a:r>
            <a:r>
              <a:rPr lang="en-US" sz="1600" spc="65" dirty="0"/>
              <a:t> </a:t>
            </a:r>
            <a:r>
              <a:rPr lang="en-US" sz="1600" spc="75" dirty="0"/>
              <a:t>the </a:t>
            </a:r>
            <a:r>
              <a:rPr lang="en-US" sz="1600" dirty="0"/>
              <a:t>code</a:t>
            </a:r>
            <a:r>
              <a:rPr lang="en-US" sz="1600" spc="70" dirty="0"/>
              <a:t> </a:t>
            </a:r>
            <a:r>
              <a:rPr lang="en-US" sz="1600" spc="-25" dirty="0"/>
              <a:t>has </a:t>
            </a:r>
            <a:r>
              <a:rPr lang="en-US" sz="1600" spc="50" dirty="0"/>
              <a:t>gotten,</a:t>
            </a:r>
            <a:r>
              <a:rPr lang="en-US" sz="1600" dirty="0"/>
              <a:t> </a:t>
            </a:r>
            <a:r>
              <a:rPr lang="en-US" sz="1600" spc="75" dirty="0"/>
              <a:t>the</a:t>
            </a:r>
            <a:r>
              <a:rPr lang="en-US" sz="1600" dirty="0"/>
              <a:t> costs </a:t>
            </a:r>
            <a:r>
              <a:rPr lang="en-US" sz="1600" spc="105" dirty="0"/>
              <a:t>to</a:t>
            </a:r>
            <a:r>
              <a:rPr lang="en-US" sz="1600" spc="5" dirty="0"/>
              <a:t> </a:t>
            </a:r>
            <a:r>
              <a:rPr lang="en-US" sz="1600" dirty="0"/>
              <a:t>make </a:t>
            </a:r>
            <a:r>
              <a:rPr lang="en-US" sz="1600" spc="90" dirty="0"/>
              <a:t>it</a:t>
            </a:r>
            <a:r>
              <a:rPr lang="en-US" sz="1600" dirty="0"/>
              <a:t> </a:t>
            </a:r>
            <a:r>
              <a:rPr lang="en-US" sz="1600" spc="75" dirty="0"/>
              <a:t>better</a:t>
            </a:r>
            <a:r>
              <a:rPr lang="en-US" sz="1600" dirty="0"/>
              <a:t> </a:t>
            </a:r>
            <a:r>
              <a:rPr lang="en-US" sz="1600" spc="55" dirty="0"/>
              <a:t>will</a:t>
            </a:r>
            <a:r>
              <a:rPr lang="en-US" sz="1600" dirty="0"/>
              <a:t> have </a:t>
            </a:r>
            <a:r>
              <a:rPr lang="en-US" sz="1600" spc="70" dirty="0"/>
              <a:t>gotten</a:t>
            </a:r>
            <a:r>
              <a:rPr lang="en-US" sz="1600" spc="-5" dirty="0"/>
              <a:t> </a:t>
            </a:r>
            <a:r>
              <a:rPr lang="en-US" sz="1600" spc="100" dirty="0"/>
              <a:t>too</a:t>
            </a:r>
            <a:r>
              <a:rPr lang="en-US" sz="1600" dirty="0"/>
              <a:t> </a:t>
            </a:r>
            <a:r>
              <a:rPr lang="en-US" sz="1600" spc="-10" dirty="0"/>
              <a:t>ridiculous.</a:t>
            </a:r>
          </a:p>
        </p:txBody>
      </p:sp>
      <p:sp>
        <p:nvSpPr>
          <p:cNvPr id="5" name="TextBox 4">
            <a:extLst>
              <a:ext uri="{FF2B5EF4-FFF2-40B4-BE49-F238E27FC236}">
                <a16:creationId xmlns:a16="http://schemas.microsoft.com/office/drawing/2014/main" id="{C397D3A4-EA4B-4582-8398-A95CC17D0594}"/>
              </a:ext>
            </a:extLst>
          </p:cNvPr>
          <p:cNvSpPr txBox="1"/>
          <p:nvPr/>
        </p:nvSpPr>
        <p:spPr>
          <a:xfrm>
            <a:off x="762000" y="443"/>
            <a:ext cx="63246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Subverting Access Protection </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5249" y="1276158"/>
            <a:ext cx="8143875" cy="2680606"/>
          </a:xfrm>
          <a:prstGeom prst="rect">
            <a:avLst/>
          </a:prstGeom>
        </p:spPr>
        <p:txBody>
          <a:bodyPr vert="horz" wrap="square" lIns="0" tIns="66675" rIns="0" bIns="0" rtlCol="0">
            <a:spAutoFit/>
          </a:bodyPr>
          <a:lstStyle/>
          <a:p>
            <a:pPr marL="379095" indent="-367030">
              <a:lnSpc>
                <a:spcPct val="100000"/>
              </a:lnSpc>
              <a:spcBef>
                <a:spcPts val="525"/>
              </a:spcBef>
              <a:buChar char="●"/>
              <a:tabLst>
                <a:tab pos="379095" algn="l"/>
                <a:tab pos="379730" algn="l"/>
              </a:tabLst>
            </a:pPr>
            <a:r>
              <a:rPr sz="2000" dirty="0">
                <a:cs typeface="Arial"/>
              </a:rPr>
              <a:t>Language</a:t>
            </a:r>
            <a:r>
              <a:rPr sz="2000" spc="50" dirty="0">
                <a:cs typeface="Arial"/>
              </a:rPr>
              <a:t> </a:t>
            </a:r>
            <a:r>
              <a:rPr sz="2000" dirty="0">
                <a:cs typeface="Arial"/>
              </a:rPr>
              <a:t>designers</a:t>
            </a:r>
            <a:r>
              <a:rPr sz="2000" spc="55" dirty="0">
                <a:cs typeface="Arial"/>
              </a:rPr>
              <a:t> </a:t>
            </a:r>
            <a:r>
              <a:rPr sz="2000" spc="85" dirty="0">
                <a:cs typeface="Arial"/>
              </a:rPr>
              <a:t>try</a:t>
            </a:r>
            <a:r>
              <a:rPr sz="2000" spc="50" dirty="0">
                <a:cs typeface="Arial"/>
              </a:rPr>
              <a:t> </a:t>
            </a:r>
            <a:r>
              <a:rPr sz="2000" spc="105" dirty="0">
                <a:cs typeface="Arial"/>
              </a:rPr>
              <a:t>to</a:t>
            </a:r>
            <a:r>
              <a:rPr sz="2000" spc="55" dirty="0">
                <a:cs typeface="Arial"/>
              </a:rPr>
              <a:t> </a:t>
            </a:r>
            <a:r>
              <a:rPr sz="2000" dirty="0">
                <a:cs typeface="Arial"/>
              </a:rPr>
              <a:t>make</a:t>
            </a:r>
            <a:r>
              <a:rPr sz="2000" spc="55" dirty="0">
                <a:cs typeface="Arial"/>
              </a:rPr>
              <a:t> </a:t>
            </a:r>
            <a:r>
              <a:rPr sz="2000" dirty="0">
                <a:cs typeface="Arial"/>
              </a:rPr>
              <a:t>lives</a:t>
            </a:r>
            <a:r>
              <a:rPr sz="2000" spc="55" dirty="0">
                <a:cs typeface="Arial"/>
              </a:rPr>
              <a:t> </a:t>
            </a:r>
            <a:r>
              <a:rPr sz="2000" spc="-10" dirty="0">
                <a:cs typeface="Arial"/>
              </a:rPr>
              <a:t>easier</a:t>
            </a:r>
            <a:endParaRPr sz="2000" dirty="0">
              <a:cs typeface="Arial"/>
            </a:endParaRPr>
          </a:p>
          <a:p>
            <a:pPr marL="836294" marR="5080" lvl="1" indent="-336550">
              <a:lnSpc>
                <a:spcPct val="116100"/>
              </a:lnSpc>
              <a:spcBef>
                <a:spcPts val="60"/>
              </a:spcBef>
              <a:buChar char="○"/>
              <a:tabLst>
                <a:tab pos="836294" algn="l"/>
                <a:tab pos="836930" algn="l"/>
              </a:tabLst>
            </a:pPr>
            <a:r>
              <a:rPr sz="1600" dirty="0">
                <a:cs typeface="Arial"/>
              </a:rPr>
              <a:t>Hard</a:t>
            </a:r>
            <a:r>
              <a:rPr sz="1600" spc="45" dirty="0">
                <a:cs typeface="Arial"/>
              </a:rPr>
              <a:t> </a:t>
            </a:r>
            <a:r>
              <a:rPr sz="1600" spc="55" dirty="0">
                <a:cs typeface="Arial"/>
              </a:rPr>
              <a:t>job</a:t>
            </a:r>
            <a:r>
              <a:rPr sz="1600" spc="45" dirty="0">
                <a:cs typeface="Arial"/>
              </a:rPr>
              <a:t> </a:t>
            </a:r>
            <a:r>
              <a:rPr sz="1600" dirty="0">
                <a:cs typeface="Arial"/>
              </a:rPr>
              <a:t>because</a:t>
            </a:r>
            <a:r>
              <a:rPr sz="1600" spc="45" dirty="0">
                <a:cs typeface="Arial"/>
              </a:rPr>
              <a:t> </a:t>
            </a:r>
            <a:r>
              <a:rPr sz="1600" dirty="0">
                <a:cs typeface="Arial"/>
              </a:rPr>
              <a:t>they</a:t>
            </a:r>
            <a:r>
              <a:rPr sz="1600" spc="45" dirty="0">
                <a:cs typeface="Arial"/>
              </a:rPr>
              <a:t> </a:t>
            </a:r>
            <a:r>
              <a:rPr sz="1600" spc="60" dirty="0">
                <a:cs typeface="Arial"/>
              </a:rPr>
              <a:t>must</a:t>
            </a:r>
            <a:r>
              <a:rPr sz="1600" spc="45" dirty="0">
                <a:cs typeface="Arial"/>
              </a:rPr>
              <a:t> </a:t>
            </a:r>
            <a:r>
              <a:rPr sz="1600" dirty="0">
                <a:cs typeface="Arial"/>
              </a:rPr>
              <a:t>balance</a:t>
            </a:r>
            <a:r>
              <a:rPr sz="1600" spc="45" dirty="0">
                <a:cs typeface="Arial"/>
              </a:rPr>
              <a:t> </a:t>
            </a:r>
            <a:r>
              <a:rPr sz="1600" spc="60" dirty="0">
                <a:cs typeface="Arial"/>
              </a:rPr>
              <a:t>teh</a:t>
            </a:r>
            <a:r>
              <a:rPr sz="1600" spc="50" dirty="0">
                <a:cs typeface="Arial"/>
              </a:rPr>
              <a:t> </a:t>
            </a:r>
            <a:r>
              <a:rPr sz="1600" dirty="0">
                <a:cs typeface="Arial"/>
              </a:rPr>
              <a:t>ease</a:t>
            </a:r>
            <a:r>
              <a:rPr sz="1600" spc="45" dirty="0">
                <a:cs typeface="Arial"/>
              </a:rPr>
              <a:t> </a:t>
            </a:r>
            <a:r>
              <a:rPr sz="1600" spc="70" dirty="0">
                <a:cs typeface="Arial"/>
              </a:rPr>
              <a:t>of</a:t>
            </a:r>
            <a:r>
              <a:rPr sz="1600" spc="45" dirty="0">
                <a:cs typeface="Arial"/>
              </a:rPr>
              <a:t> </a:t>
            </a:r>
            <a:r>
              <a:rPr sz="1600" spc="55" dirty="0">
                <a:cs typeface="Arial"/>
              </a:rPr>
              <a:t>programming</a:t>
            </a:r>
            <a:r>
              <a:rPr sz="1600" spc="45" dirty="0">
                <a:cs typeface="Arial"/>
              </a:rPr>
              <a:t> </a:t>
            </a:r>
            <a:r>
              <a:rPr sz="1600" dirty="0">
                <a:cs typeface="Arial"/>
              </a:rPr>
              <a:t>against</a:t>
            </a:r>
            <a:r>
              <a:rPr sz="1600" spc="45" dirty="0">
                <a:cs typeface="Arial"/>
              </a:rPr>
              <a:t> </a:t>
            </a:r>
            <a:r>
              <a:rPr sz="1600" dirty="0">
                <a:cs typeface="Arial"/>
              </a:rPr>
              <a:t>security</a:t>
            </a:r>
            <a:r>
              <a:rPr sz="1600" spc="45" dirty="0">
                <a:cs typeface="Arial"/>
              </a:rPr>
              <a:t> </a:t>
            </a:r>
            <a:r>
              <a:rPr sz="1600" spc="-10" dirty="0">
                <a:cs typeface="Arial"/>
              </a:rPr>
              <a:t>concerns </a:t>
            </a:r>
            <a:r>
              <a:rPr sz="1600" dirty="0">
                <a:cs typeface="Arial"/>
              </a:rPr>
              <a:t>and</a:t>
            </a:r>
            <a:r>
              <a:rPr sz="1600" spc="100" dirty="0">
                <a:cs typeface="Arial"/>
              </a:rPr>
              <a:t> </a:t>
            </a:r>
            <a:r>
              <a:rPr sz="1600" spc="-10" dirty="0">
                <a:cs typeface="Arial"/>
              </a:rPr>
              <a:t>safety</a:t>
            </a:r>
            <a:endParaRPr sz="1600" dirty="0">
              <a:cs typeface="Arial"/>
            </a:endParaRPr>
          </a:p>
          <a:p>
            <a:pPr marL="379095" indent="-367030">
              <a:lnSpc>
                <a:spcPct val="100000"/>
              </a:lnSpc>
              <a:spcBef>
                <a:spcPts val="254"/>
              </a:spcBef>
              <a:buChar char="●"/>
              <a:tabLst>
                <a:tab pos="379095" algn="l"/>
                <a:tab pos="379730" algn="l"/>
              </a:tabLst>
            </a:pPr>
            <a:r>
              <a:rPr sz="2000" spc="-10" dirty="0">
                <a:cs typeface="Arial"/>
              </a:rPr>
              <a:t>Sealed</a:t>
            </a:r>
            <a:r>
              <a:rPr sz="2000" spc="-45" dirty="0">
                <a:cs typeface="Arial"/>
              </a:rPr>
              <a:t> </a:t>
            </a:r>
            <a:r>
              <a:rPr sz="2000" spc="-20" dirty="0">
                <a:cs typeface="Arial"/>
              </a:rPr>
              <a:t>classes</a:t>
            </a:r>
            <a:r>
              <a:rPr sz="2000" spc="-35" dirty="0">
                <a:cs typeface="Arial"/>
              </a:rPr>
              <a:t> </a:t>
            </a:r>
            <a:r>
              <a:rPr sz="2000" dirty="0">
                <a:cs typeface="Arial"/>
              </a:rPr>
              <a:t>cause</a:t>
            </a:r>
            <a:r>
              <a:rPr sz="2000" spc="-35" dirty="0">
                <a:cs typeface="Arial"/>
              </a:rPr>
              <a:t> </a:t>
            </a:r>
            <a:r>
              <a:rPr sz="2000" spc="70" dirty="0">
                <a:cs typeface="Arial"/>
              </a:rPr>
              <a:t>problems</a:t>
            </a:r>
            <a:r>
              <a:rPr sz="2000" spc="-40" dirty="0">
                <a:cs typeface="Arial"/>
              </a:rPr>
              <a:t> </a:t>
            </a:r>
            <a:r>
              <a:rPr sz="2000" spc="100" dirty="0">
                <a:cs typeface="Arial"/>
              </a:rPr>
              <a:t>for</a:t>
            </a:r>
            <a:r>
              <a:rPr sz="2000" spc="-35" dirty="0">
                <a:cs typeface="Arial"/>
              </a:rPr>
              <a:t> </a:t>
            </a:r>
            <a:r>
              <a:rPr sz="2000" spc="50" dirty="0">
                <a:cs typeface="Arial"/>
              </a:rPr>
              <a:t>testing</a:t>
            </a:r>
            <a:r>
              <a:rPr sz="2000" spc="-40" dirty="0">
                <a:cs typeface="Arial"/>
              </a:rPr>
              <a:t> </a:t>
            </a:r>
            <a:r>
              <a:rPr sz="2000" spc="60" dirty="0">
                <a:cs typeface="Arial"/>
              </a:rPr>
              <a:t>and</a:t>
            </a:r>
            <a:r>
              <a:rPr sz="2000" spc="-45" dirty="0">
                <a:cs typeface="Arial"/>
              </a:rPr>
              <a:t> </a:t>
            </a:r>
            <a:r>
              <a:rPr sz="2000" spc="55" dirty="0">
                <a:cs typeface="Arial"/>
              </a:rPr>
              <a:t>refactoring</a:t>
            </a:r>
            <a:r>
              <a:rPr sz="2000" spc="-40" dirty="0">
                <a:cs typeface="Arial"/>
              </a:rPr>
              <a:t> </a:t>
            </a:r>
            <a:r>
              <a:rPr sz="2000" spc="-20" dirty="0">
                <a:cs typeface="Arial"/>
              </a:rPr>
              <a:t>code</a:t>
            </a:r>
            <a:endParaRPr sz="2000" dirty="0">
              <a:cs typeface="Arial"/>
            </a:endParaRPr>
          </a:p>
          <a:p>
            <a:pPr marL="379095" indent="-367030">
              <a:lnSpc>
                <a:spcPct val="100000"/>
              </a:lnSpc>
              <a:spcBef>
                <a:spcPts val="315"/>
              </a:spcBef>
              <a:buChar char="●"/>
              <a:tabLst>
                <a:tab pos="379095" algn="l"/>
                <a:tab pos="379730" algn="l"/>
              </a:tabLst>
            </a:pPr>
            <a:r>
              <a:rPr sz="2000" dirty="0">
                <a:cs typeface="Arial"/>
              </a:rPr>
              <a:t>Use</a:t>
            </a:r>
            <a:r>
              <a:rPr sz="2000" spc="55" dirty="0">
                <a:cs typeface="Arial"/>
              </a:rPr>
              <a:t> </a:t>
            </a:r>
            <a:r>
              <a:rPr sz="2000" spc="75" dirty="0">
                <a:cs typeface="Arial"/>
              </a:rPr>
              <a:t>the</a:t>
            </a:r>
            <a:r>
              <a:rPr sz="2000" spc="55" dirty="0">
                <a:cs typeface="Arial"/>
              </a:rPr>
              <a:t> </a:t>
            </a:r>
            <a:r>
              <a:rPr sz="2000" dirty="0">
                <a:cs typeface="Arial"/>
              </a:rPr>
              <a:t>Adapt</a:t>
            </a:r>
            <a:r>
              <a:rPr sz="2000" spc="55" dirty="0">
                <a:cs typeface="Arial"/>
              </a:rPr>
              <a:t> </a:t>
            </a:r>
            <a:r>
              <a:rPr sz="2000" dirty="0">
                <a:cs typeface="Arial"/>
              </a:rPr>
              <a:t>Parameter</a:t>
            </a:r>
            <a:r>
              <a:rPr sz="2000" spc="55" dirty="0">
                <a:cs typeface="Arial"/>
              </a:rPr>
              <a:t> technique </a:t>
            </a:r>
            <a:r>
              <a:rPr sz="2000" spc="70" dirty="0">
                <a:cs typeface="Arial"/>
              </a:rPr>
              <a:t>in</a:t>
            </a:r>
            <a:r>
              <a:rPr sz="2000" spc="50" dirty="0">
                <a:cs typeface="Arial"/>
              </a:rPr>
              <a:t> </a:t>
            </a:r>
            <a:r>
              <a:rPr sz="2000" spc="55" dirty="0">
                <a:cs typeface="Arial"/>
              </a:rPr>
              <a:t>this </a:t>
            </a:r>
            <a:r>
              <a:rPr sz="2000" spc="-10" dirty="0">
                <a:cs typeface="Arial"/>
              </a:rPr>
              <a:t>instance</a:t>
            </a:r>
            <a:endParaRPr sz="2000" dirty="0">
              <a:cs typeface="Arial"/>
            </a:endParaRPr>
          </a:p>
          <a:p>
            <a:pPr marL="379095" indent="-367030">
              <a:lnSpc>
                <a:spcPct val="100000"/>
              </a:lnSpc>
              <a:spcBef>
                <a:spcPts val="315"/>
              </a:spcBef>
              <a:buChar char="●"/>
              <a:tabLst>
                <a:tab pos="379095" algn="l"/>
                <a:tab pos="379730" algn="l"/>
              </a:tabLst>
            </a:pPr>
            <a:r>
              <a:rPr sz="2000" dirty="0">
                <a:cs typeface="Arial"/>
              </a:rPr>
              <a:t>Learn</a:t>
            </a:r>
            <a:r>
              <a:rPr sz="2000" spc="-5" dirty="0">
                <a:cs typeface="Arial"/>
              </a:rPr>
              <a:t> </a:t>
            </a:r>
            <a:r>
              <a:rPr sz="2000" spc="105" dirty="0">
                <a:cs typeface="Arial"/>
              </a:rPr>
              <a:t>to</a:t>
            </a:r>
            <a:r>
              <a:rPr sz="2000" dirty="0">
                <a:cs typeface="Arial"/>
              </a:rPr>
              <a:t> Lean</a:t>
            </a:r>
            <a:r>
              <a:rPr sz="2000" spc="-5" dirty="0">
                <a:cs typeface="Arial"/>
              </a:rPr>
              <a:t> </a:t>
            </a:r>
            <a:r>
              <a:rPr sz="2000" spc="90" dirty="0">
                <a:cs typeface="Arial"/>
              </a:rPr>
              <a:t>on</a:t>
            </a:r>
            <a:r>
              <a:rPr sz="2000" dirty="0">
                <a:cs typeface="Arial"/>
              </a:rPr>
              <a:t> </a:t>
            </a:r>
            <a:r>
              <a:rPr sz="2000" spc="75" dirty="0">
                <a:cs typeface="Arial"/>
              </a:rPr>
              <a:t>the</a:t>
            </a:r>
            <a:r>
              <a:rPr sz="2000" dirty="0">
                <a:cs typeface="Arial"/>
              </a:rPr>
              <a:t> </a:t>
            </a:r>
            <a:r>
              <a:rPr sz="2000" spc="-10" dirty="0">
                <a:cs typeface="Arial"/>
              </a:rPr>
              <a:t>Compiler</a:t>
            </a:r>
            <a:endParaRPr sz="2000" dirty="0">
              <a:cs typeface="Arial"/>
            </a:endParaRPr>
          </a:p>
          <a:p>
            <a:pPr marL="379095" marR="30480" indent="-367030">
              <a:lnSpc>
                <a:spcPct val="114599"/>
              </a:lnSpc>
              <a:buChar char="●"/>
              <a:tabLst>
                <a:tab pos="379095" algn="l"/>
                <a:tab pos="379730" algn="l"/>
              </a:tabLst>
            </a:pPr>
            <a:r>
              <a:rPr sz="2000" dirty="0">
                <a:cs typeface="Arial"/>
              </a:rPr>
              <a:t>Keywords</a:t>
            </a:r>
            <a:r>
              <a:rPr sz="2000" spc="10" dirty="0">
                <a:cs typeface="Arial"/>
              </a:rPr>
              <a:t> </a:t>
            </a:r>
            <a:r>
              <a:rPr sz="2000" dirty="0">
                <a:cs typeface="Arial"/>
              </a:rPr>
              <a:t>sealed</a:t>
            </a:r>
            <a:r>
              <a:rPr sz="2000" spc="10" dirty="0">
                <a:cs typeface="Arial"/>
              </a:rPr>
              <a:t> </a:t>
            </a:r>
            <a:r>
              <a:rPr sz="2000" spc="60" dirty="0">
                <a:cs typeface="Arial"/>
              </a:rPr>
              <a:t>and</a:t>
            </a:r>
            <a:r>
              <a:rPr sz="2000" spc="10" dirty="0">
                <a:cs typeface="Arial"/>
              </a:rPr>
              <a:t> </a:t>
            </a:r>
            <a:r>
              <a:rPr sz="2000" spc="55" dirty="0">
                <a:cs typeface="Arial"/>
              </a:rPr>
              <a:t>final</a:t>
            </a:r>
            <a:r>
              <a:rPr sz="2000" spc="10" dirty="0">
                <a:cs typeface="Arial"/>
              </a:rPr>
              <a:t> </a:t>
            </a:r>
            <a:r>
              <a:rPr sz="2000" dirty="0">
                <a:cs typeface="Arial"/>
              </a:rPr>
              <a:t>make</a:t>
            </a:r>
            <a:r>
              <a:rPr sz="2000" spc="10" dirty="0">
                <a:cs typeface="Arial"/>
              </a:rPr>
              <a:t> </a:t>
            </a:r>
            <a:r>
              <a:rPr sz="2000" spc="90" dirty="0">
                <a:cs typeface="Arial"/>
              </a:rPr>
              <a:t>it</a:t>
            </a:r>
            <a:r>
              <a:rPr sz="2000" spc="15" dirty="0">
                <a:cs typeface="Arial"/>
              </a:rPr>
              <a:t> </a:t>
            </a:r>
            <a:r>
              <a:rPr sz="2000" spc="75" dirty="0">
                <a:cs typeface="Arial"/>
              </a:rPr>
              <a:t>hard</a:t>
            </a:r>
            <a:r>
              <a:rPr sz="2000" spc="10" dirty="0">
                <a:cs typeface="Arial"/>
              </a:rPr>
              <a:t> </a:t>
            </a:r>
            <a:r>
              <a:rPr sz="2000" spc="100" dirty="0">
                <a:cs typeface="Arial"/>
              </a:rPr>
              <a:t>for</a:t>
            </a:r>
            <a:r>
              <a:rPr sz="2000" spc="15" dirty="0">
                <a:cs typeface="Arial"/>
              </a:rPr>
              <a:t> </a:t>
            </a:r>
            <a:r>
              <a:rPr sz="2000" dirty="0">
                <a:cs typeface="Arial"/>
              </a:rPr>
              <a:t>us</a:t>
            </a:r>
            <a:r>
              <a:rPr sz="2000" spc="15" dirty="0">
                <a:cs typeface="Arial"/>
              </a:rPr>
              <a:t> </a:t>
            </a:r>
            <a:r>
              <a:rPr sz="2000" spc="105" dirty="0">
                <a:cs typeface="Arial"/>
              </a:rPr>
              <a:t>to</a:t>
            </a:r>
            <a:r>
              <a:rPr sz="2000" spc="15" dirty="0">
                <a:cs typeface="Arial"/>
              </a:rPr>
              <a:t> </a:t>
            </a:r>
            <a:r>
              <a:rPr sz="2000" dirty="0">
                <a:cs typeface="Arial"/>
              </a:rPr>
              <a:t>see</a:t>
            </a:r>
            <a:r>
              <a:rPr sz="2000" spc="10" dirty="0">
                <a:cs typeface="Arial"/>
              </a:rPr>
              <a:t> </a:t>
            </a:r>
            <a:r>
              <a:rPr sz="2000" spc="60" dirty="0">
                <a:cs typeface="Arial"/>
              </a:rPr>
              <a:t>and</a:t>
            </a:r>
            <a:r>
              <a:rPr sz="2000" spc="10" dirty="0">
                <a:cs typeface="Arial"/>
              </a:rPr>
              <a:t> </a:t>
            </a:r>
            <a:r>
              <a:rPr sz="2000" spc="60" dirty="0">
                <a:cs typeface="Arial"/>
              </a:rPr>
              <a:t>alter</a:t>
            </a:r>
            <a:r>
              <a:rPr sz="2000" spc="15" dirty="0">
                <a:cs typeface="Arial"/>
              </a:rPr>
              <a:t> </a:t>
            </a:r>
            <a:r>
              <a:rPr sz="2000" dirty="0">
                <a:cs typeface="Arial"/>
              </a:rPr>
              <a:t>code</a:t>
            </a:r>
            <a:r>
              <a:rPr sz="2000" spc="15" dirty="0">
                <a:cs typeface="Arial"/>
              </a:rPr>
              <a:t> </a:t>
            </a:r>
            <a:r>
              <a:rPr sz="2000" spc="90" dirty="0">
                <a:cs typeface="Arial"/>
              </a:rPr>
              <a:t>from </a:t>
            </a:r>
            <a:r>
              <a:rPr sz="2000" dirty="0">
                <a:cs typeface="Arial"/>
              </a:rPr>
              <a:t>shared</a:t>
            </a:r>
            <a:r>
              <a:rPr sz="2000" spc="95" dirty="0">
                <a:cs typeface="Arial"/>
              </a:rPr>
              <a:t> </a:t>
            </a:r>
            <a:r>
              <a:rPr sz="2000" dirty="0">
                <a:cs typeface="Arial"/>
              </a:rPr>
              <a:t>files</a:t>
            </a:r>
            <a:r>
              <a:rPr sz="2000" spc="110" dirty="0">
                <a:cs typeface="Arial"/>
              </a:rPr>
              <a:t> </a:t>
            </a:r>
            <a:r>
              <a:rPr sz="2000" spc="60" dirty="0">
                <a:cs typeface="Arial"/>
              </a:rPr>
              <a:t>and</a:t>
            </a:r>
            <a:r>
              <a:rPr sz="2000" spc="100" dirty="0">
                <a:cs typeface="Arial"/>
              </a:rPr>
              <a:t> </a:t>
            </a:r>
            <a:r>
              <a:rPr sz="2000" spc="35" dirty="0">
                <a:cs typeface="Arial"/>
              </a:rPr>
              <a:t>libraries</a:t>
            </a:r>
            <a:endParaRPr sz="2000" dirty="0">
              <a:cs typeface="Arial"/>
            </a:endParaRPr>
          </a:p>
        </p:txBody>
      </p:sp>
      <p:sp>
        <p:nvSpPr>
          <p:cNvPr id="5" name="TextBox 4">
            <a:extLst>
              <a:ext uri="{FF2B5EF4-FFF2-40B4-BE49-F238E27FC236}">
                <a16:creationId xmlns:a16="http://schemas.microsoft.com/office/drawing/2014/main" id="{A614EFCE-EF52-4B1B-9233-B173374B027E}"/>
              </a:ext>
            </a:extLst>
          </p:cNvPr>
          <p:cNvSpPr txBox="1"/>
          <p:nvPr/>
        </p:nvSpPr>
        <p:spPr>
          <a:xfrm>
            <a:off x="685800" y="133350"/>
            <a:ext cx="731520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Tenorite"/>
                <a:ea typeface="+mn-ea"/>
                <a:cs typeface="+mn-cs"/>
              </a:rPr>
              <a:t>The Case of the “Helpful” Language Feature</a:t>
            </a:r>
            <a:endParaRPr kumimoji="0" lang="en-US" sz="14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5249" y="1290200"/>
            <a:ext cx="8111490" cy="2216504"/>
          </a:xfrm>
          <a:prstGeom prst="rect">
            <a:avLst/>
          </a:prstGeom>
        </p:spPr>
        <p:txBody>
          <a:bodyPr vert="horz" wrap="square" lIns="0" tIns="12700" rIns="0" bIns="0" rtlCol="0">
            <a:spAutoFit/>
          </a:bodyPr>
          <a:lstStyle/>
          <a:p>
            <a:pPr marL="379095" marR="5080" indent="-367030">
              <a:lnSpc>
                <a:spcPct val="114599"/>
              </a:lnSpc>
              <a:spcBef>
                <a:spcPts val="100"/>
              </a:spcBef>
              <a:buChar char="●"/>
              <a:tabLst>
                <a:tab pos="379095" algn="l"/>
                <a:tab pos="379730" algn="l"/>
              </a:tabLst>
            </a:pPr>
            <a:r>
              <a:rPr sz="2400" dirty="0">
                <a:cs typeface="Arial"/>
              </a:rPr>
              <a:t>An </a:t>
            </a:r>
            <a:r>
              <a:rPr sz="2400" spc="50" dirty="0">
                <a:cs typeface="Arial"/>
              </a:rPr>
              <a:t>object</a:t>
            </a:r>
            <a:r>
              <a:rPr sz="2400" spc="5" dirty="0">
                <a:cs typeface="Arial"/>
              </a:rPr>
              <a:t> </a:t>
            </a:r>
            <a:r>
              <a:rPr sz="2400" dirty="0">
                <a:cs typeface="Arial"/>
              </a:rPr>
              <a:t>we</a:t>
            </a:r>
            <a:r>
              <a:rPr sz="2400" spc="10" dirty="0">
                <a:cs typeface="Arial"/>
              </a:rPr>
              <a:t> </a:t>
            </a:r>
            <a:r>
              <a:rPr sz="2400" dirty="0">
                <a:cs typeface="Arial"/>
              </a:rPr>
              <a:t>make</a:t>
            </a:r>
            <a:r>
              <a:rPr sz="2400" spc="5" dirty="0">
                <a:cs typeface="Arial"/>
              </a:rPr>
              <a:t> </a:t>
            </a:r>
            <a:r>
              <a:rPr sz="2400" dirty="0">
                <a:cs typeface="Arial"/>
              </a:rPr>
              <a:t>does</a:t>
            </a:r>
            <a:r>
              <a:rPr sz="2400" spc="10" dirty="0">
                <a:cs typeface="Arial"/>
              </a:rPr>
              <a:t> </a:t>
            </a:r>
            <a:r>
              <a:rPr sz="2400" spc="100" dirty="0">
                <a:cs typeface="Arial"/>
              </a:rPr>
              <a:t>not</a:t>
            </a:r>
            <a:r>
              <a:rPr sz="2400" spc="5" dirty="0">
                <a:cs typeface="Arial"/>
              </a:rPr>
              <a:t> </a:t>
            </a:r>
            <a:r>
              <a:rPr sz="2400" spc="55" dirty="0">
                <a:cs typeface="Arial"/>
              </a:rPr>
              <a:t>communicate</a:t>
            </a:r>
            <a:r>
              <a:rPr sz="2400" spc="10" dirty="0">
                <a:cs typeface="Arial"/>
              </a:rPr>
              <a:t> </a:t>
            </a:r>
            <a:r>
              <a:rPr sz="2400" spc="90" dirty="0">
                <a:cs typeface="Arial"/>
              </a:rPr>
              <a:t>with</a:t>
            </a:r>
            <a:r>
              <a:rPr sz="2400" dirty="0">
                <a:cs typeface="Arial"/>
              </a:rPr>
              <a:t> </a:t>
            </a:r>
            <a:r>
              <a:rPr sz="2400" spc="75" dirty="0">
                <a:cs typeface="Arial"/>
              </a:rPr>
              <a:t>another</a:t>
            </a:r>
            <a:r>
              <a:rPr sz="2400" spc="10" dirty="0">
                <a:cs typeface="Arial"/>
              </a:rPr>
              <a:t> </a:t>
            </a:r>
            <a:r>
              <a:rPr sz="2400" spc="50" dirty="0">
                <a:cs typeface="Arial"/>
              </a:rPr>
              <a:t>object</a:t>
            </a:r>
            <a:r>
              <a:rPr sz="2400" spc="5" dirty="0">
                <a:cs typeface="Arial"/>
              </a:rPr>
              <a:t> </a:t>
            </a:r>
            <a:r>
              <a:rPr sz="2400" spc="65" dirty="0">
                <a:cs typeface="Arial"/>
              </a:rPr>
              <a:t>when</a:t>
            </a:r>
            <a:r>
              <a:rPr sz="2400" spc="5" dirty="0">
                <a:cs typeface="Arial"/>
              </a:rPr>
              <a:t> </a:t>
            </a:r>
            <a:r>
              <a:rPr sz="2400" spc="90" dirty="0">
                <a:cs typeface="Arial"/>
              </a:rPr>
              <a:t>it</a:t>
            </a:r>
            <a:r>
              <a:rPr sz="2400" spc="5" dirty="0">
                <a:cs typeface="Arial"/>
              </a:rPr>
              <a:t> </a:t>
            </a:r>
            <a:r>
              <a:rPr sz="2400" spc="-25" dirty="0">
                <a:cs typeface="Arial"/>
              </a:rPr>
              <a:t>is </a:t>
            </a:r>
            <a:r>
              <a:rPr sz="2400" spc="45" dirty="0">
                <a:cs typeface="Arial"/>
              </a:rPr>
              <a:t>supposed</a:t>
            </a:r>
            <a:r>
              <a:rPr sz="2400" spc="-40" dirty="0">
                <a:cs typeface="Arial"/>
              </a:rPr>
              <a:t> </a:t>
            </a:r>
            <a:r>
              <a:rPr sz="2400" spc="80" dirty="0">
                <a:cs typeface="Arial"/>
              </a:rPr>
              <a:t>to</a:t>
            </a:r>
            <a:endParaRPr sz="2400" dirty="0">
              <a:cs typeface="Arial"/>
            </a:endParaRPr>
          </a:p>
          <a:p>
            <a:pPr marL="379095" indent="-367030">
              <a:lnSpc>
                <a:spcPct val="100000"/>
              </a:lnSpc>
              <a:spcBef>
                <a:spcPts val="315"/>
              </a:spcBef>
              <a:buChar char="●"/>
              <a:tabLst>
                <a:tab pos="379095" algn="l"/>
                <a:tab pos="379730" algn="l"/>
              </a:tabLst>
            </a:pPr>
            <a:r>
              <a:rPr sz="2400" spc="60" dirty="0">
                <a:cs typeface="Arial"/>
              </a:rPr>
              <a:t>How</a:t>
            </a:r>
            <a:r>
              <a:rPr sz="2400" spc="-10" dirty="0">
                <a:cs typeface="Arial"/>
              </a:rPr>
              <a:t> </a:t>
            </a:r>
            <a:r>
              <a:rPr sz="2400" spc="85" dirty="0">
                <a:cs typeface="Arial"/>
              </a:rPr>
              <a:t>do</a:t>
            </a:r>
            <a:r>
              <a:rPr sz="2400" dirty="0">
                <a:cs typeface="Arial"/>
              </a:rPr>
              <a:t> we sense </a:t>
            </a:r>
            <a:r>
              <a:rPr sz="2400" spc="75" dirty="0">
                <a:cs typeface="Arial"/>
              </a:rPr>
              <a:t>what</a:t>
            </a:r>
            <a:r>
              <a:rPr sz="2400" dirty="0">
                <a:cs typeface="Arial"/>
              </a:rPr>
              <a:t> </a:t>
            </a:r>
            <a:r>
              <a:rPr sz="2400" spc="75" dirty="0">
                <a:cs typeface="Arial"/>
              </a:rPr>
              <a:t>the</a:t>
            </a:r>
            <a:r>
              <a:rPr sz="2400" dirty="0">
                <a:cs typeface="Arial"/>
              </a:rPr>
              <a:t> code</a:t>
            </a:r>
            <a:r>
              <a:rPr sz="2400" spc="-5" dirty="0">
                <a:cs typeface="Arial"/>
              </a:rPr>
              <a:t> </a:t>
            </a:r>
            <a:r>
              <a:rPr sz="2400" spc="-10" dirty="0">
                <a:cs typeface="Arial"/>
              </a:rPr>
              <a:t>does?</a:t>
            </a:r>
            <a:endParaRPr sz="2400" dirty="0">
              <a:cs typeface="Arial"/>
            </a:endParaRPr>
          </a:p>
          <a:p>
            <a:pPr marL="836294" lvl="1" indent="-336550">
              <a:lnSpc>
                <a:spcPct val="100000"/>
              </a:lnSpc>
              <a:spcBef>
                <a:spcPts val="330"/>
              </a:spcBef>
              <a:buChar char="○"/>
              <a:tabLst>
                <a:tab pos="836294" algn="l"/>
                <a:tab pos="836930" algn="l"/>
              </a:tabLst>
            </a:pPr>
            <a:r>
              <a:rPr dirty="0">
                <a:cs typeface="Arial"/>
              </a:rPr>
              <a:t>Check</a:t>
            </a:r>
            <a:r>
              <a:rPr spc="-10" dirty="0">
                <a:cs typeface="Arial"/>
              </a:rPr>
              <a:t> </a:t>
            </a:r>
            <a:r>
              <a:rPr spc="55" dirty="0">
                <a:cs typeface="Arial"/>
              </a:rPr>
              <a:t>the</a:t>
            </a:r>
            <a:r>
              <a:rPr spc="-5" dirty="0">
                <a:cs typeface="Arial"/>
              </a:rPr>
              <a:t> </a:t>
            </a:r>
            <a:r>
              <a:rPr dirty="0">
                <a:cs typeface="Arial"/>
              </a:rPr>
              <a:t>names</a:t>
            </a:r>
            <a:r>
              <a:rPr spc="-5" dirty="0">
                <a:cs typeface="Arial"/>
              </a:rPr>
              <a:t> </a:t>
            </a:r>
            <a:r>
              <a:rPr spc="70" dirty="0">
                <a:cs typeface="Arial"/>
              </a:rPr>
              <a:t>of</a:t>
            </a:r>
            <a:r>
              <a:rPr spc="-5" dirty="0">
                <a:cs typeface="Arial"/>
              </a:rPr>
              <a:t> </a:t>
            </a:r>
            <a:r>
              <a:rPr spc="35" dirty="0">
                <a:cs typeface="Arial"/>
              </a:rPr>
              <a:t>commands</a:t>
            </a:r>
            <a:endParaRPr dirty="0">
              <a:cs typeface="Arial"/>
            </a:endParaRPr>
          </a:p>
          <a:p>
            <a:pPr marL="836294" lvl="1" indent="-336550">
              <a:lnSpc>
                <a:spcPct val="100000"/>
              </a:lnSpc>
              <a:spcBef>
                <a:spcPts val="270"/>
              </a:spcBef>
              <a:buChar char="○"/>
              <a:tabLst>
                <a:tab pos="836294" algn="l"/>
                <a:tab pos="836930" algn="l"/>
              </a:tabLst>
            </a:pPr>
            <a:r>
              <a:rPr dirty="0">
                <a:cs typeface="Arial"/>
              </a:rPr>
              <a:t>Separate</a:t>
            </a:r>
            <a:r>
              <a:rPr spc="50" dirty="0">
                <a:cs typeface="Arial"/>
              </a:rPr>
              <a:t> </a:t>
            </a:r>
            <a:r>
              <a:rPr spc="-10" dirty="0">
                <a:cs typeface="Arial"/>
              </a:rPr>
              <a:t>Dependencies</a:t>
            </a:r>
            <a:endParaRPr dirty="0">
              <a:cs typeface="Arial"/>
            </a:endParaRPr>
          </a:p>
          <a:p>
            <a:pPr marL="836294" lvl="1" indent="-336550">
              <a:lnSpc>
                <a:spcPct val="100000"/>
              </a:lnSpc>
              <a:spcBef>
                <a:spcPts val="270"/>
              </a:spcBef>
              <a:buChar char="○"/>
              <a:tabLst>
                <a:tab pos="836294" algn="l"/>
                <a:tab pos="836930" algn="l"/>
              </a:tabLst>
            </a:pPr>
            <a:r>
              <a:rPr dirty="0">
                <a:cs typeface="Arial"/>
              </a:rPr>
              <a:t>Extract </a:t>
            </a:r>
            <a:r>
              <a:rPr spc="55" dirty="0">
                <a:cs typeface="Arial"/>
              </a:rPr>
              <a:t>methods</a:t>
            </a:r>
            <a:r>
              <a:rPr dirty="0">
                <a:cs typeface="Arial"/>
              </a:rPr>
              <a:t> </a:t>
            </a:r>
            <a:r>
              <a:rPr spc="75" dirty="0">
                <a:cs typeface="Arial"/>
              </a:rPr>
              <a:t>for</a:t>
            </a:r>
            <a:r>
              <a:rPr dirty="0">
                <a:cs typeface="Arial"/>
              </a:rPr>
              <a:t> </a:t>
            </a:r>
            <a:r>
              <a:rPr spc="55" dirty="0">
                <a:cs typeface="Arial"/>
              </a:rPr>
              <a:t>the</a:t>
            </a:r>
            <a:r>
              <a:rPr spc="5" dirty="0">
                <a:cs typeface="Arial"/>
              </a:rPr>
              <a:t> </a:t>
            </a:r>
            <a:r>
              <a:rPr dirty="0">
                <a:cs typeface="Arial"/>
              </a:rPr>
              <a:t>code </a:t>
            </a:r>
            <a:r>
              <a:rPr spc="65" dirty="0">
                <a:cs typeface="Arial"/>
              </a:rPr>
              <a:t>that</a:t>
            </a:r>
            <a:r>
              <a:rPr dirty="0">
                <a:cs typeface="Arial"/>
              </a:rPr>
              <a:t> </a:t>
            </a:r>
            <a:r>
              <a:rPr spc="-20" dirty="0">
                <a:cs typeface="Arial"/>
              </a:rPr>
              <a:t>access</a:t>
            </a:r>
            <a:r>
              <a:rPr spc="5" dirty="0">
                <a:cs typeface="Arial"/>
              </a:rPr>
              <a:t> </a:t>
            </a:r>
            <a:r>
              <a:rPr spc="55" dirty="0">
                <a:cs typeface="Arial"/>
              </a:rPr>
              <a:t>the</a:t>
            </a:r>
            <a:r>
              <a:rPr dirty="0">
                <a:cs typeface="Arial"/>
              </a:rPr>
              <a:t> </a:t>
            </a:r>
            <a:r>
              <a:rPr spc="65" dirty="0">
                <a:cs typeface="Arial"/>
              </a:rPr>
              <a:t>other</a:t>
            </a:r>
            <a:r>
              <a:rPr dirty="0">
                <a:cs typeface="Arial"/>
              </a:rPr>
              <a:t> </a:t>
            </a:r>
            <a:r>
              <a:rPr spc="-10" dirty="0">
                <a:cs typeface="Arial"/>
              </a:rPr>
              <a:t>things</a:t>
            </a:r>
            <a:endParaRPr dirty="0">
              <a:cs typeface="Arial"/>
            </a:endParaRPr>
          </a:p>
        </p:txBody>
      </p:sp>
      <p:sp>
        <p:nvSpPr>
          <p:cNvPr id="5" name="TextBox 4">
            <a:extLst>
              <a:ext uri="{FF2B5EF4-FFF2-40B4-BE49-F238E27FC236}">
                <a16:creationId xmlns:a16="http://schemas.microsoft.com/office/drawing/2014/main" id="{A3D72D8E-C637-4A7B-A238-8382449CAC46}"/>
              </a:ext>
            </a:extLst>
          </p:cNvPr>
          <p:cNvSpPr txBox="1"/>
          <p:nvPr/>
        </p:nvSpPr>
        <p:spPr>
          <a:xfrm>
            <a:off x="685800" y="285750"/>
            <a:ext cx="685800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Tenorite"/>
                <a:ea typeface="+mn-ea"/>
                <a:cs typeface="+mn-cs"/>
              </a:rPr>
              <a:t>The Case of the Undetectable Side Effect</a:t>
            </a:r>
            <a:endParaRPr kumimoji="0" lang="en-US" sz="14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4725" y="1290200"/>
            <a:ext cx="8187690" cy="1757404"/>
          </a:xfrm>
          <a:prstGeom prst="rect">
            <a:avLst/>
          </a:prstGeom>
        </p:spPr>
        <p:txBody>
          <a:bodyPr vert="horz" wrap="square" lIns="0" tIns="12700" rIns="0" bIns="0" rtlCol="0">
            <a:spAutoFit/>
          </a:bodyPr>
          <a:lstStyle/>
          <a:p>
            <a:pPr marL="12700" marR="5080" algn="just">
              <a:lnSpc>
                <a:spcPct val="114599"/>
              </a:lnSpc>
              <a:spcBef>
                <a:spcPts val="100"/>
              </a:spcBef>
            </a:pPr>
            <a:r>
              <a:rPr sz="2000" spc="60" dirty="0">
                <a:cs typeface="Arial"/>
              </a:rPr>
              <a:t>Command/Query</a:t>
            </a:r>
            <a:r>
              <a:rPr sz="2000" spc="65" dirty="0">
                <a:cs typeface="Arial"/>
              </a:rPr>
              <a:t> </a:t>
            </a:r>
            <a:r>
              <a:rPr sz="2000" dirty="0">
                <a:cs typeface="Arial"/>
              </a:rPr>
              <a:t>Separation</a:t>
            </a:r>
            <a:r>
              <a:rPr sz="2000" spc="70" dirty="0">
                <a:cs typeface="Arial"/>
              </a:rPr>
              <a:t> </a:t>
            </a:r>
            <a:r>
              <a:rPr sz="2000" dirty="0">
                <a:cs typeface="Arial"/>
              </a:rPr>
              <a:t>is</a:t>
            </a:r>
            <a:r>
              <a:rPr sz="2000" spc="70" dirty="0">
                <a:cs typeface="Arial"/>
              </a:rPr>
              <a:t> </a:t>
            </a:r>
            <a:r>
              <a:rPr sz="2000" dirty="0">
                <a:cs typeface="Arial"/>
              </a:rPr>
              <a:t>a</a:t>
            </a:r>
            <a:r>
              <a:rPr sz="2000" spc="75" dirty="0">
                <a:cs typeface="Arial"/>
              </a:rPr>
              <a:t> </a:t>
            </a:r>
            <a:r>
              <a:rPr sz="2000" dirty="0">
                <a:cs typeface="Arial"/>
              </a:rPr>
              <a:t>design</a:t>
            </a:r>
            <a:r>
              <a:rPr sz="2000" spc="70" dirty="0">
                <a:cs typeface="Arial"/>
              </a:rPr>
              <a:t> </a:t>
            </a:r>
            <a:r>
              <a:rPr sz="2000" spc="55" dirty="0">
                <a:cs typeface="Arial"/>
              </a:rPr>
              <a:t>principle</a:t>
            </a:r>
            <a:r>
              <a:rPr sz="2000" spc="70" dirty="0">
                <a:cs typeface="Arial"/>
              </a:rPr>
              <a:t> first</a:t>
            </a:r>
            <a:r>
              <a:rPr sz="2000" spc="75" dirty="0">
                <a:cs typeface="Arial"/>
              </a:rPr>
              <a:t> </a:t>
            </a:r>
            <a:r>
              <a:rPr sz="2000" dirty="0">
                <a:cs typeface="Arial"/>
              </a:rPr>
              <a:t>described</a:t>
            </a:r>
            <a:r>
              <a:rPr sz="2000" spc="70" dirty="0">
                <a:cs typeface="Arial"/>
              </a:rPr>
              <a:t> </a:t>
            </a:r>
            <a:r>
              <a:rPr sz="2000" dirty="0">
                <a:cs typeface="Arial"/>
              </a:rPr>
              <a:t>by</a:t>
            </a:r>
            <a:r>
              <a:rPr sz="2000" spc="65" dirty="0">
                <a:cs typeface="Arial"/>
              </a:rPr>
              <a:t> </a:t>
            </a:r>
            <a:r>
              <a:rPr sz="2000" spc="55" dirty="0">
                <a:cs typeface="Arial"/>
              </a:rPr>
              <a:t>Bertrand </a:t>
            </a:r>
            <a:r>
              <a:rPr sz="2000" dirty="0">
                <a:cs typeface="Arial"/>
              </a:rPr>
              <a:t>Meyer.</a:t>
            </a:r>
            <a:r>
              <a:rPr sz="2000" spc="25" dirty="0">
                <a:cs typeface="Arial"/>
              </a:rPr>
              <a:t> </a:t>
            </a:r>
            <a:r>
              <a:rPr sz="2000" dirty="0">
                <a:cs typeface="Arial"/>
              </a:rPr>
              <a:t>Simply</a:t>
            </a:r>
            <a:r>
              <a:rPr sz="2000" spc="20" dirty="0">
                <a:cs typeface="Arial"/>
              </a:rPr>
              <a:t> </a:t>
            </a:r>
            <a:r>
              <a:rPr sz="2000" spc="65" dirty="0">
                <a:cs typeface="Arial"/>
              </a:rPr>
              <a:t>put,</a:t>
            </a:r>
            <a:r>
              <a:rPr sz="2000" spc="25" dirty="0">
                <a:cs typeface="Arial"/>
              </a:rPr>
              <a:t> </a:t>
            </a:r>
            <a:r>
              <a:rPr sz="2000" spc="90" dirty="0">
                <a:cs typeface="Arial"/>
              </a:rPr>
              <a:t>it</a:t>
            </a:r>
            <a:r>
              <a:rPr sz="2000" spc="30" dirty="0">
                <a:cs typeface="Arial"/>
              </a:rPr>
              <a:t> </a:t>
            </a:r>
            <a:r>
              <a:rPr sz="2000" dirty="0">
                <a:cs typeface="Arial"/>
              </a:rPr>
              <a:t>is</a:t>
            </a:r>
            <a:r>
              <a:rPr sz="2000" spc="25" dirty="0">
                <a:cs typeface="Arial"/>
              </a:rPr>
              <a:t> </a:t>
            </a:r>
            <a:r>
              <a:rPr sz="2000" dirty="0">
                <a:cs typeface="Arial"/>
              </a:rPr>
              <a:t>this:</a:t>
            </a:r>
            <a:r>
              <a:rPr sz="2000" spc="25" dirty="0">
                <a:cs typeface="Arial"/>
              </a:rPr>
              <a:t> </a:t>
            </a:r>
            <a:r>
              <a:rPr sz="2000" dirty="0">
                <a:cs typeface="Arial"/>
              </a:rPr>
              <a:t>A</a:t>
            </a:r>
            <a:r>
              <a:rPr sz="2000" spc="20" dirty="0">
                <a:cs typeface="Arial"/>
              </a:rPr>
              <a:t> </a:t>
            </a:r>
            <a:r>
              <a:rPr sz="2000" spc="90" dirty="0">
                <a:cs typeface="Arial"/>
              </a:rPr>
              <a:t>method</a:t>
            </a:r>
            <a:r>
              <a:rPr sz="2000" spc="25" dirty="0">
                <a:cs typeface="Arial"/>
              </a:rPr>
              <a:t> </a:t>
            </a:r>
            <a:r>
              <a:rPr sz="2000" spc="55" dirty="0">
                <a:cs typeface="Arial"/>
              </a:rPr>
              <a:t>should</a:t>
            </a:r>
            <a:r>
              <a:rPr sz="2000" spc="20" dirty="0">
                <a:cs typeface="Arial"/>
              </a:rPr>
              <a:t> </a:t>
            </a:r>
            <a:r>
              <a:rPr sz="2000" dirty="0">
                <a:cs typeface="Arial"/>
              </a:rPr>
              <a:t>be</a:t>
            </a:r>
            <a:r>
              <a:rPr sz="2000" spc="25" dirty="0">
                <a:cs typeface="Arial"/>
              </a:rPr>
              <a:t> </a:t>
            </a:r>
            <a:r>
              <a:rPr sz="2000" dirty="0">
                <a:cs typeface="Arial"/>
              </a:rPr>
              <a:t>a</a:t>
            </a:r>
            <a:r>
              <a:rPr sz="2000" spc="25" dirty="0">
                <a:cs typeface="Arial"/>
              </a:rPr>
              <a:t> </a:t>
            </a:r>
            <a:r>
              <a:rPr sz="2000" spc="70" dirty="0">
                <a:cs typeface="Arial"/>
              </a:rPr>
              <a:t>command</a:t>
            </a:r>
            <a:r>
              <a:rPr sz="2000" spc="25" dirty="0">
                <a:cs typeface="Arial"/>
              </a:rPr>
              <a:t> </a:t>
            </a:r>
            <a:r>
              <a:rPr sz="2000" spc="100" dirty="0">
                <a:cs typeface="Arial"/>
              </a:rPr>
              <a:t>or</a:t>
            </a:r>
            <a:r>
              <a:rPr sz="2000" spc="25" dirty="0">
                <a:cs typeface="Arial"/>
              </a:rPr>
              <a:t> </a:t>
            </a:r>
            <a:r>
              <a:rPr sz="2000" dirty="0">
                <a:cs typeface="Arial"/>
              </a:rPr>
              <a:t>a</a:t>
            </a:r>
            <a:r>
              <a:rPr sz="2000" spc="25" dirty="0">
                <a:cs typeface="Arial"/>
              </a:rPr>
              <a:t> </a:t>
            </a:r>
            <a:r>
              <a:rPr sz="2000" dirty="0">
                <a:cs typeface="Arial"/>
              </a:rPr>
              <a:t>query,</a:t>
            </a:r>
            <a:r>
              <a:rPr sz="2000" spc="25" dirty="0">
                <a:cs typeface="Arial"/>
              </a:rPr>
              <a:t> </a:t>
            </a:r>
            <a:r>
              <a:rPr sz="2000" spc="80" dirty="0">
                <a:cs typeface="Arial"/>
              </a:rPr>
              <a:t>but </a:t>
            </a:r>
            <a:r>
              <a:rPr sz="2000" spc="100" dirty="0">
                <a:cs typeface="Arial"/>
              </a:rPr>
              <a:t>not</a:t>
            </a:r>
            <a:r>
              <a:rPr sz="2000" spc="-20" dirty="0">
                <a:cs typeface="Arial"/>
              </a:rPr>
              <a:t> </a:t>
            </a:r>
            <a:r>
              <a:rPr sz="2000" spc="75" dirty="0">
                <a:cs typeface="Arial"/>
              </a:rPr>
              <a:t>both.</a:t>
            </a:r>
            <a:r>
              <a:rPr sz="2000" spc="-15" dirty="0">
                <a:cs typeface="Arial"/>
              </a:rPr>
              <a:t> </a:t>
            </a:r>
            <a:r>
              <a:rPr sz="2000" dirty="0">
                <a:cs typeface="Arial"/>
              </a:rPr>
              <a:t>A</a:t>
            </a:r>
            <a:r>
              <a:rPr sz="2000" spc="-20" dirty="0">
                <a:cs typeface="Arial"/>
              </a:rPr>
              <a:t> </a:t>
            </a:r>
            <a:r>
              <a:rPr sz="2000" spc="70" dirty="0">
                <a:cs typeface="Arial"/>
              </a:rPr>
              <a:t>command</a:t>
            </a:r>
            <a:r>
              <a:rPr sz="2000" spc="-20" dirty="0">
                <a:cs typeface="Arial"/>
              </a:rPr>
              <a:t> </a:t>
            </a:r>
            <a:r>
              <a:rPr sz="2000" dirty="0">
                <a:cs typeface="Arial"/>
              </a:rPr>
              <a:t>is</a:t>
            </a:r>
            <a:r>
              <a:rPr sz="2000" spc="-15" dirty="0">
                <a:cs typeface="Arial"/>
              </a:rPr>
              <a:t> </a:t>
            </a:r>
            <a:r>
              <a:rPr sz="2000" dirty="0">
                <a:cs typeface="Arial"/>
              </a:rPr>
              <a:t>a</a:t>
            </a:r>
            <a:r>
              <a:rPr sz="2000" spc="-15" dirty="0">
                <a:cs typeface="Arial"/>
              </a:rPr>
              <a:t> </a:t>
            </a:r>
            <a:r>
              <a:rPr sz="2000" spc="90" dirty="0">
                <a:cs typeface="Arial"/>
              </a:rPr>
              <a:t>method</a:t>
            </a:r>
            <a:r>
              <a:rPr sz="2000" spc="-20" dirty="0">
                <a:cs typeface="Arial"/>
              </a:rPr>
              <a:t> </a:t>
            </a:r>
            <a:r>
              <a:rPr sz="2000" spc="90" dirty="0">
                <a:cs typeface="Arial"/>
              </a:rPr>
              <a:t>that</a:t>
            </a:r>
            <a:r>
              <a:rPr sz="2000" spc="-20" dirty="0">
                <a:cs typeface="Arial"/>
              </a:rPr>
              <a:t> </a:t>
            </a:r>
            <a:r>
              <a:rPr sz="2000" dirty="0">
                <a:cs typeface="Arial"/>
              </a:rPr>
              <a:t>can</a:t>
            </a:r>
            <a:r>
              <a:rPr sz="2000" spc="-20" dirty="0">
                <a:cs typeface="Arial"/>
              </a:rPr>
              <a:t> </a:t>
            </a:r>
            <a:r>
              <a:rPr sz="2000" spc="75" dirty="0">
                <a:cs typeface="Arial"/>
              </a:rPr>
              <a:t>modify</a:t>
            </a:r>
            <a:r>
              <a:rPr sz="2000" spc="-20" dirty="0">
                <a:cs typeface="Arial"/>
              </a:rPr>
              <a:t> </a:t>
            </a:r>
            <a:r>
              <a:rPr sz="2000" spc="75" dirty="0">
                <a:cs typeface="Arial"/>
              </a:rPr>
              <a:t>the</a:t>
            </a:r>
            <a:r>
              <a:rPr sz="2000" spc="-15" dirty="0">
                <a:cs typeface="Arial"/>
              </a:rPr>
              <a:t> </a:t>
            </a:r>
            <a:r>
              <a:rPr sz="2000" dirty="0">
                <a:cs typeface="Arial"/>
              </a:rPr>
              <a:t>state</a:t>
            </a:r>
            <a:r>
              <a:rPr sz="2000" spc="-15" dirty="0">
                <a:cs typeface="Arial"/>
              </a:rPr>
              <a:t> </a:t>
            </a:r>
            <a:r>
              <a:rPr sz="2000" spc="90" dirty="0">
                <a:cs typeface="Arial"/>
              </a:rPr>
              <a:t>of</a:t>
            </a:r>
            <a:r>
              <a:rPr sz="2000" spc="-20" dirty="0">
                <a:cs typeface="Arial"/>
              </a:rPr>
              <a:t> </a:t>
            </a:r>
            <a:r>
              <a:rPr sz="2000" spc="75" dirty="0">
                <a:cs typeface="Arial"/>
              </a:rPr>
              <a:t>the</a:t>
            </a:r>
            <a:r>
              <a:rPr sz="2000" spc="-15" dirty="0">
                <a:cs typeface="Arial"/>
              </a:rPr>
              <a:t> </a:t>
            </a:r>
            <a:r>
              <a:rPr sz="2000" spc="50" dirty="0">
                <a:cs typeface="Arial"/>
              </a:rPr>
              <a:t>object</a:t>
            </a:r>
            <a:r>
              <a:rPr sz="2000" spc="-15" dirty="0">
                <a:cs typeface="Arial"/>
              </a:rPr>
              <a:t> </a:t>
            </a:r>
            <a:r>
              <a:rPr sz="2000" spc="80" dirty="0">
                <a:cs typeface="Arial"/>
              </a:rPr>
              <a:t>but </a:t>
            </a:r>
            <a:r>
              <a:rPr sz="2000" spc="90" dirty="0">
                <a:cs typeface="Arial"/>
              </a:rPr>
              <a:t>that</a:t>
            </a:r>
            <a:r>
              <a:rPr sz="2000" spc="-5" dirty="0">
                <a:cs typeface="Arial"/>
              </a:rPr>
              <a:t> </a:t>
            </a:r>
            <a:r>
              <a:rPr sz="2000" dirty="0">
                <a:cs typeface="Arial"/>
              </a:rPr>
              <a:t>doesn’t </a:t>
            </a:r>
            <a:r>
              <a:rPr sz="2000" spc="95" dirty="0">
                <a:cs typeface="Arial"/>
              </a:rPr>
              <a:t>return</a:t>
            </a:r>
            <a:r>
              <a:rPr sz="2000" spc="-10" dirty="0">
                <a:cs typeface="Arial"/>
              </a:rPr>
              <a:t> </a:t>
            </a:r>
            <a:r>
              <a:rPr sz="2000" dirty="0">
                <a:cs typeface="Arial"/>
              </a:rPr>
              <a:t>a value. A</a:t>
            </a:r>
            <a:r>
              <a:rPr sz="2000" spc="-10" dirty="0">
                <a:cs typeface="Arial"/>
              </a:rPr>
              <a:t> </a:t>
            </a:r>
            <a:r>
              <a:rPr sz="2000" spc="60" dirty="0">
                <a:cs typeface="Arial"/>
              </a:rPr>
              <a:t>query</a:t>
            </a:r>
            <a:r>
              <a:rPr sz="2000" spc="-5" dirty="0">
                <a:cs typeface="Arial"/>
              </a:rPr>
              <a:t> </a:t>
            </a:r>
            <a:r>
              <a:rPr sz="2000" dirty="0">
                <a:cs typeface="Arial"/>
              </a:rPr>
              <a:t>is a</a:t>
            </a:r>
            <a:r>
              <a:rPr sz="2000" spc="-5" dirty="0">
                <a:cs typeface="Arial"/>
              </a:rPr>
              <a:t> </a:t>
            </a:r>
            <a:r>
              <a:rPr sz="2000" spc="90" dirty="0">
                <a:cs typeface="Arial"/>
              </a:rPr>
              <a:t>method</a:t>
            </a:r>
            <a:r>
              <a:rPr sz="2000" spc="-5" dirty="0">
                <a:cs typeface="Arial"/>
              </a:rPr>
              <a:t> </a:t>
            </a:r>
            <a:r>
              <a:rPr sz="2000" spc="90" dirty="0">
                <a:cs typeface="Arial"/>
              </a:rPr>
              <a:t>that</a:t>
            </a:r>
            <a:r>
              <a:rPr sz="2000" spc="-5" dirty="0">
                <a:cs typeface="Arial"/>
              </a:rPr>
              <a:t> </a:t>
            </a:r>
            <a:r>
              <a:rPr sz="2000" spc="75" dirty="0">
                <a:cs typeface="Arial"/>
              </a:rPr>
              <a:t>returns</a:t>
            </a:r>
            <a:r>
              <a:rPr sz="2000" dirty="0">
                <a:cs typeface="Arial"/>
              </a:rPr>
              <a:t> a value</a:t>
            </a:r>
            <a:r>
              <a:rPr sz="2000" spc="-5" dirty="0">
                <a:cs typeface="Arial"/>
              </a:rPr>
              <a:t> </a:t>
            </a:r>
            <a:r>
              <a:rPr sz="2000" spc="105" dirty="0">
                <a:cs typeface="Arial"/>
              </a:rPr>
              <a:t>but</a:t>
            </a:r>
            <a:r>
              <a:rPr sz="2000" dirty="0">
                <a:cs typeface="Arial"/>
              </a:rPr>
              <a:t> </a:t>
            </a:r>
            <a:r>
              <a:rPr sz="2000" spc="65" dirty="0">
                <a:cs typeface="Arial"/>
              </a:rPr>
              <a:t>that </a:t>
            </a:r>
            <a:r>
              <a:rPr sz="2000" dirty="0">
                <a:cs typeface="Arial"/>
              </a:rPr>
              <a:t>does</a:t>
            </a:r>
            <a:r>
              <a:rPr sz="2000" spc="5" dirty="0">
                <a:cs typeface="Arial"/>
              </a:rPr>
              <a:t> </a:t>
            </a:r>
            <a:r>
              <a:rPr sz="2000" spc="100" dirty="0">
                <a:cs typeface="Arial"/>
              </a:rPr>
              <a:t>not</a:t>
            </a:r>
            <a:r>
              <a:rPr sz="2000" spc="5" dirty="0">
                <a:cs typeface="Arial"/>
              </a:rPr>
              <a:t> </a:t>
            </a:r>
            <a:r>
              <a:rPr sz="2000" spc="75" dirty="0">
                <a:cs typeface="Arial"/>
              </a:rPr>
              <a:t>modify</a:t>
            </a:r>
            <a:r>
              <a:rPr sz="2000" dirty="0">
                <a:cs typeface="Arial"/>
              </a:rPr>
              <a:t> </a:t>
            </a:r>
            <a:r>
              <a:rPr sz="2000" spc="75" dirty="0">
                <a:cs typeface="Arial"/>
              </a:rPr>
              <a:t>the</a:t>
            </a:r>
            <a:r>
              <a:rPr sz="2000" spc="5" dirty="0">
                <a:cs typeface="Arial"/>
              </a:rPr>
              <a:t> </a:t>
            </a:r>
            <a:r>
              <a:rPr sz="2000" spc="-10" dirty="0">
                <a:cs typeface="Arial"/>
              </a:rPr>
              <a:t>object.</a:t>
            </a:r>
            <a:endParaRPr sz="2000" dirty="0">
              <a:cs typeface="Arial"/>
            </a:endParaRPr>
          </a:p>
        </p:txBody>
      </p:sp>
      <p:sp>
        <p:nvSpPr>
          <p:cNvPr id="5" name="TextBox 4">
            <a:extLst>
              <a:ext uri="{FF2B5EF4-FFF2-40B4-BE49-F238E27FC236}">
                <a16:creationId xmlns:a16="http://schemas.microsoft.com/office/drawing/2014/main" id="{1D7EB9A1-293D-4C6C-A682-828266838C17}"/>
              </a:ext>
            </a:extLst>
          </p:cNvPr>
          <p:cNvSpPr txBox="1"/>
          <p:nvPr/>
        </p:nvSpPr>
        <p:spPr>
          <a:xfrm>
            <a:off x="762000" y="37657"/>
            <a:ext cx="6096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Command/Query Separation</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875620" y="841772"/>
            <a:ext cx="4665209" cy="1790700"/>
          </a:xfrm>
        </p:spPr>
        <p:txBody>
          <a:bodyPr/>
          <a:lstStyle/>
          <a:p>
            <a:r>
              <a:rPr lang="en-US" dirty="0"/>
              <a:t>Chapter 11</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875620" y="2701529"/>
            <a:ext cx="4665208" cy="1685414"/>
          </a:xfrm>
        </p:spPr>
        <p:txBody>
          <a:bodyPr>
            <a:normAutofit/>
          </a:bodyPr>
          <a:lstStyle/>
          <a:p>
            <a:r>
              <a:rPr lang="en-US" dirty="0"/>
              <a:t>I Need to Make a Change.</a:t>
            </a:r>
          </a:p>
          <a:p>
            <a:r>
              <a:rPr lang="en-US" dirty="0"/>
              <a:t>What Methods Should I Test?</a:t>
            </a:r>
          </a:p>
        </p:txBody>
      </p:sp>
    </p:spTree>
    <p:extLst>
      <p:ext uri="{BB962C8B-B14F-4D97-AF65-F5344CB8AC3E}">
        <p14:creationId xmlns:p14="http://schemas.microsoft.com/office/powerpoint/2010/main" val="33193232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idx="1"/>
          </p:nvPr>
        </p:nvSpPr>
        <p:spPr>
          <a:xfrm>
            <a:off x="381000" y="971550"/>
            <a:ext cx="7334387" cy="3757439"/>
          </a:xfrm>
          <a:prstGeom prst="rect">
            <a:avLst/>
          </a:prstGeom>
        </p:spPr>
        <p:txBody>
          <a:bodyPr vert="horz" wrap="square" lIns="0" tIns="12700" rIns="0" bIns="0" rtlCol="0">
            <a:spAutoFit/>
          </a:bodyPr>
          <a:lstStyle/>
          <a:p>
            <a:pPr marL="432434" marR="5080" indent="-367030">
              <a:lnSpc>
                <a:spcPct val="114599"/>
              </a:lnSpc>
              <a:spcBef>
                <a:spcPts val="100"/>
              </a:spcBef>
              <a:buChar char="●"/>
              <a:tabLst>
                <a:tab pos="432434" algn="l"/>
                <a:tab pos="433070" algn="l"/>
              </a:tabLst>
            </a:pPr>
            <a:r>
              <a:rPr sz="2000" dirty="0"/>
              <a:t>For</a:t>
            </a:r>
            <a:r>
              <a:rPr sz="2000" spc="60" dirty="0"/>
              <a:t> </a:t>
            </a:r>
            <a:r>
              <a:rPr sz="2000" dirty="0"/>
              <a:t>every</a:t>
            </a:r>
            <a:r>
              <a:rPr sz="2000" spc="55" dirty="0"/>
              <a:t> </a:t>
            </a:r>
            <a:r>
              <a:rPr sz="2000" spc="60" dirty="0"/>
              <a:t>functional </a:t>
            </a:r>
            <a:r>
              <a:rPr sz="2000" dirty="0"/>
              <a:t>change</a:t>
            </a:r>
            <a:r>
              <a:rPr sz="2000" spc="60" dirty="0"/>
              <a:t> </a:t>
            </a:r>
            <a:r>
              <a:rPr sz="2000" spc="70" dirty="0"/>
              <a:t>in</a:t>
            </a:r>
            <a:r>
              <a:rPr sz="2000" spc="55" dirty="0"/>
              <a:t> </a:t>
            </a:r>
            <a:r>
              <a:rPr sz="2000" dirty="0"/>
              <a:t>software,</a:t>
            </a:r>
            <a:r>
              <a:rPr sz="2000" spc="65" dirty="0"/>
              <a:t> </a:t>
            </a:r>
            <a:r>
              <a:rPr sz="2000" spc="70" dirty="0"/>
              <a:t>there</a:t>
            </a:r>
            <a:r>
              <a:rPr sz="2000" spc="60" dirty="0"/>
              <a:t> </a:t>
            </a:r>
            <a:r>
              <a:rPr sz="2000" dirty="0"/>
              <a:t>is</a:t>
            </a:r>
            <a:r>
              <a:rPr sz="2000" spc="65" dirty="0"/>
              <a:t> </a:t>
            </a:r>
            <a:r>
              <a:rPr sz="2000" spc="50" dirty="0"/>
              <a:t>some</a:t>
            </a:r>
            <a:r>
              <a:rPr sz="2000" spc="60" dirty="0"/>
              <a:t> </a:t>
            </a:r>
            <a:r>
              <a:rPr sz="2000" dirty="0"/>
              <a:t>associated</a:t>
            </a:r>
            <a:r>
              <a:rPr sz="2000" spc="60" dirty="0"/>
              <a:t> </a:t>
            </a:r>
            <a:r>
              <a:rPr sz="2000" dirty="0"/>
              <a:t>chain</a:t>
            </a:r>
            <a:r>
              <a:rPr sz="2000" spc="55" dirty="0"/>
              <a:t> </a:t>
            </a:r>
            <a:r>
              <a:rPr sz="2000" spc="65" dirty="0"/>
              <a:t>of </a:t>
            </a:r>
            <a:r>
              <a:rPr sz="2000" spc="-10" dirty="0"/>
              <a:t>effects.</a:t>
            </a:r>
          </a:p>
          <a:p>
            <a:pPr marL="432434" marR="160020" indent="-367030">
              <a:lnSpc>
                <a:spcPct val="114599"/>
              </a:lnSpc>
              <a:buChar char="●"/>
              <a:tabLst>
                <a:tab pos="432434" algn="l"/>
                <a:tab pos="433070" algn="l"/>
              </a:tabLst>
            </a:pPr>
            <a:r>
              <a:rPr sz="2000" dirty="0"/>
              <a:t>There</a:t>
            </a:r>
            <a:r>
              <a:rPr sz="2000" spc="25" dirty="0"/>
              <a:t> </a:t>
            </a:r>
            <a:r>
              <a:rPr sz="2000" dirty="0"/>
              <a:t>does</a:t>
            </a:r>
            <a:r>
              <a:rPr sz="2000" spc="25" dirty="0"/>
              <a:t> </a:t>
            </a:r>
            <a:r>
              <a:rPr sz="2000" spc="100" dirty="0"/>
              <a:t>not</a:t>
            </a:r>
            <a:r>
              <a:rPr sz="2000" spc="25" dirty="0"/>
              <a:t> </a:t>
            </a:r>
            <a:r>
              <a:rPr sz="2000" dirty="0"/>
              <a:t>exist</a:t>
            </a:r>
            <a:r>
              <a:rPr sz="2000" spc="25" dirty="0"/>
              <a:t> </a:t>
            </a:r>
            <a:r>
              <a:rPr sz="2000" dirty="0"/>
              <a:t>an</a:t>
            </a:r>
            <a:r>
              <a:rPr sz="2000" spc="20" dirty="0"/>
              <a:t> </a:t>
            </a:r>
            <a:r>
              <a:rPr sz="2000" spc="-60" dirty="0"/>
              <a:t>IDE</a:t>
            </a:r>
            <a:r>
              <a:rPr sz="2000" spc="25" dirty="0"/>
              <a:t> </a:t>
            </a:r>
            <a:r>
              <a:rPr sz="2000" spc="90" dirty="0"/>
              <a:t>that</a:t>
            </a:r>
            <a:r>
              <a:rPr sz="2000" spc="25" dirty="0"/>
              <a:t> </a:t>
            </a:r>
            <a:r>
              <a:rPr sz="2000" dirty="0"/>
              <a:t>shows</a:t>
            </a:r>
            <a:r>
              <a:rPr sz="2000" spc="30" dirty="0"/>
              <a:t> </a:t>
            </a:r>
            <a:r>
              <a:rPr sz="2000" spc="75" dirty="0"/>
              <a:t>the</a:t>
            </a:r>
            <a:r>
              <a:rPr sz="2000" spc="25" dirty="0"/>
              <a:t> </a:t>
            </a:r>
            <a:r>
              <a:rPr sz="2000" spc="50" dirty="0"/>
              <a:t>relationships</a:t>
            </a:r>
            <a:r>
              <a:rPr sz="2000" spc="25" dirty="0"/>
              <a:t> </a:t>
            </a:r>
            <a:r>
              <a:rPr sz="2000" spc="55" dirty="0"/>
              <a:t>between</a:t>
            </a:r>
            <a:r>
              <a:rPr sz="2000" spc="20" dirty="0"/>
              <a:t> </a:t>
            </a:r>
            <a:r>
              <a:rPr sz="2000" spc="-10" dirty="0"/>
              <a:t>pieces </a:t>
            </a:r>
            <a:r>
              <a:rPr sz="2000" spc="90" dirty="0"/>
              <a:t>of</a:t>
            </a:r>
            <a:r>
              <a:rPr sz="2000" spc="-35" dirty="0"/>
              <a:t> </a:t>
            </a:r>
            <a:r>
              <a:rPr sz="2000" spc="-10" dirty="0"/>
              <a:t>code…</a:t>
            </a:r>
          </a:p>
          <a:p>
            <a:pPr marL="432434" marR="165100" indent="-367030">
              <a:lnSpc>
                <a:spcPct val="114599"/>
              </a:lnSpc>
              <a:buChar char="●"/>
              <a:tabLst>
                <a:tab pos="432434" algn="l"/>
                <a:tab pos="433070" algn="l"/>
              </a:tabLst>
            </a:pPr>
            <a:r>
              <a:rPr sz="2000" dirty="0"/>
              <a:t>Male</a:t>
            </a:r>
            <a:r>
              <a:rPr sz="2000" spc="25" dirty="0"/>
              <a:t> </a:t>
            </a:r>
            <a:r>
              <a:rPr sz="2000" dirty="0"/>
              <a:t>a</a:t>
            </a:r>
            <a:r>
              <a:rPr sz="2000" spc="25" dirty="0"/>
              <a:t> </a:t>
            </a:r>
            <a:r>
              <a:rPr sz="2000" dirty="0"/>
              <a:t>list</a:t>
            </a:r>
            <a:r>
              <a:rPr sz="2000" spc="25" dirty="0"/>
              <a:t> </a:t>
            </a:r>
            <a:r>
              <a:rPr sz="2000" spc="90" dirty="0"/>
              <a:t>of</a:t>
            </a:r>
            <a:r>
              <a:rPr sz="2000" spc="20" dirty="0"/>
              <a:t> </a:t>
            </a:r>
            <a:r>
              <a:rPr sz="2000" dirty="0"/>
              <a:t>all</a:t>
            </a:r>
            <a:r>
              <a:rPr sz="2000" spc="20" dirty="0"/>
              <a:t> </a:t>
            </a:r>
            <a:r>
              <a:rPr sz="2000" spc="75" dirty="0"/>
              <a:t>the</a:t>
            </a:r>
            <a:r>
              <a:rPr sz="2000" spc="25" dirty="0"/>
              <a:t> </a:t>
            </a:r>
            <a:r>
              <a:rPr sz="2000" spc="50" dirty="0"/>
              <a:t>things</a:t>
            </a:r>
            <a:r>
              <a:rPr sz="2000" spc="25" dirty="0"/>
              <a:t> </a:t>
            </a:r>
            <a:r>
              <a:rPr sz="2000" spc="90" dirty="0"/>
              <a:t>that</a:t>
            </a:r>
            <a:r>
              <a:rPr sz="2000" spc="25" dirty="0"/>
              <a:t> </a:t>
            </a:r>
            <a:r>
              <a:rPr sz="2000" dirty="0"/>
              <a:t>can</a:t>
            </a:r>
            <a:r>
              <a:rPr sz="2000" spc="20" dirty="0"/>
              <a:t> </a:t>
            </a:r>
            <a:r>
              <a:rPr sz="2000" dirty="0"/>
              <a:t>be</a:t>
            </a:r>
            <a:r>
              <a:rPr sz="2000" spc="25" dirty="0"/>
              <a:t> </a:t>
            </a:r>
            <a:r>
              <a:rPr sz="2000" dirty="0"/>
              <a:t>changed</a:t>
            </a:r>
            <a:r>
              <a:rPr sz="2000" spc="20" dirty="0"/>
              <a:t> </a:t>
            </a:r>
            <a:r>
              <a:rPr sz="2000" spc="70" dirty="0"/>
              <a:t>after</a:t>
            </a:r>
            <a:r>
              <a:rPr sz="2000" spc="25" dirty="0"/>
              <a:t> </a:t>
            </a:r>
            <a:r>
              <a:rPr sz="2000" dirty="0"/>
              <a:t>an</a:t>
            </a:r>
            <a:r>
              <a:rPr sz="2000" spc="20" dirty="0"/>
              <a:t> </a:t>
            </a:r>
            <a:r>
              <a:rPr sz="2000" spc="50" dirty="0"/>
              <a:t>object</a:t>
            </a:r>
            <a:r>
              <a:rPr sz="2000" spc="25" dirty="0"/>
              <a:t> </a:t>
            </a:r>
            <a:r>
              <a:rPr sz="2000" dirty="0"/>
              <a:t>is</a:t>
            </a:r>
            <a:r>
              <a:rPr sz="2000" spc="25" dirty="0"/>
              <a:t> </a:t>
            </a:r>
            <a:r>
              <a:rPr sz="2000" spc="-10" dirty="0"/>
              <a:t>created </a:t>
            </a:r>
            <a:r>
              <a:rPr sz="2000" spc="90" dirty="0"/>
              <a:t>that</a:t>
            </a:r>
            <a:r>
              <a:rPr sz="2000" spc="70" dirty="0"/>
              <a:t> </a:t>
            </a:r>
            <a:r>
              <a:rPr sz="2000" spc="75" dirty="0"/>
              <a:t>would</a:t>
            </a:r>
            <a:r>
              <a:rPr sz="2000" spc="65" dirty="0"/>
              <a:t> </a:t>
            </a:r>
            <a:r>
              <a:rPr sz="2000" dirty="0"/>
              <a:t>affect</a:t>
            </a:r>
            <a:r>
              <a:rPr sz="2000" spc="70" dirty="0"/>
              <a:t> </a:t>
            </a:r>
            <a:r>
              <a:rPr sz="2000" dirty="0"/>
              <a:t>results</a:t>
            </a:r>
            <a:r>
              <a:rPr sz="2000" spc="75" dirty="0"/>
              <a:t> </a:t>
            </a:r>
            <a:r>
              <a:rPr sz="2000" spc="80" dirty="0"/>
              <a:t>returned</a:t>
            </a:r>
            <a:r>
              <a:rPr sz="2000" spc="65" dirty="0"/>
              <a:t> </a:t>
            </a:r>
            <a:r>
              <a:rPr sz="2000" dirty="0"/>
              <a:t>by</a:t>
            </a:r>
            <a:r>
              <a:rPr sz="2000" spc="65" dirty="0"/>
              <a:t> </a:t>
            </a:r>
            <a:r>
              <a:rPr sz="2000" dirty="0"/>
              <a:t>any</a:t>
            </a:r>
            <a:r>
              <a:rPr sz="2000" spc="65" dirty="0"/>
              <a:t> </a:t>
            </a:r>
            <a:r>
              <a:rPr sz="2000" spc="90" dirty="0"/>
              <a:t>of</a:t>
            </a:r>
            <a:r>
              <a:rPr sz="2000" spc="70" dirty="0"/>
              <a:t> </a:t>
            </a:r>
            <a:r>
              <a:rPr sz="2000" dirty="0"/>
              <a:t>its</a:t>
            </a:r>
            <a:r>
              <a:rPr sz="2000" spc="70" dirty="0"/>
              <a:t> </a:t>
            </a:r>
            <a:r>
              <a:rPr sz="2000" spc="60" dirty="0"/>
              <a:t>methods</a:t>
            </a:r>
          </a:p>
          <a:p>
            <a:pPr marL="889635" lvl="1" indent="-336550">
              <a:lnSpc>
                <a:spcPct val="100000"/>
              </a:lnSpc>
              <a:spcBef>
                <a:spcPts val="330"/>
              </a:spcBef>
              <a:buChar char="○"/>
              <a:tabLst>
                <a:tab pos="889635" algn="l"/>
                <a:tab pos="890269" algn="l"/>
              </a:tabLst>
            </a:pPr>
            <a:r>
              <a:rPr sz="1200" dirty="0">
                <a:cs typeface="Arial"/>
              </a:rPr>
              <a:t>Adding</a:t>
            </a:r>
            <a:r>
              <a:rPr sz="1200" spc="155" dirty="0">
                <a:cs typeface="Arial"/>
              </a:rPr>
              <a:t> </a:t>
            </a:r>
            <a:r>
              <a:rPr sz="1200" spc="45" dirty="0">
                <a:cs typeface="Arial"/>
              </a:rPr>
              <a:t>additional</a:t>
            </a:r>
            <a:r>
              <a:rPr sz="1200" spc="160" dirty="0">
                <a:cs typeface="Arial"/>
              </a:rPr>
              <a:t> </a:t>
            </a:r>
            <a:r>
              <a:rPr sz="1200" dirty="0">
                <a:cs typeface="Arial"/>
              </a:rPr>
              <a:t>elements</a:t>
            </a:r>
            <a:r>
              <a:rPr sz="1200" spc="160" dirty="0">
                <a:cs typeface="Arial"/>
              </a:rPr>
              <a:t> </a:t>
            </a:r>
            <a:r>
              <a:rPr sz="1200" spc="80" dirty="0">
                <a:cs typeface="Arial"/>
              </a:rPr>
              <a:t>to</a:t>
            </a:r>
            <a:r>
              <a:rPr sz="1200" spc="160" dirty="0">
                <a:cs typeface="Arial"/>
              </a:rPr>
              <a:t> </a:t>
            </a:r>
            <a:r>
              <a:rPr sz="1200" dirty="0">
                <a:cs typeface="Arial"/>
              </a:rPr>
              <a:t>declaration</a:t>
            </a:r>
            <a:r>
              <a:rPr sz="1200" spc="160" dirty="0">
                <a:cs typeface="Arial"/>
              </a:rPr>
              <a:t> </a:t>
            </a:r>
            <a:r>
              <a:rPr sz="1200" spc="-10" dirty="0">
                <a:cs typeface="Arial"/>
              </a:rPr>
              <a:t>lists</a:t>
            </a:r>
            <a:endParaRPr sz="1200" dirty="0">
              <a:cs typeface="Arial"/>
            </a:endParaRPr>
          </a:p>
          <a:p>
            <a:pPr marL="889635" lvl="1" indent="-336550">
              <a:lnSpc>
                <a:spcPct val="100000"/>
              </a:lnSpc>
              <a:spcBef>
                <a:spcPts val="270"/>
              </a:spcBef>
              <a:buChar char="○"/>
              <a:tabLst>
                <a:tab pos="889635" algn="l"/>
                <a:tab pos="890269" algn="l"/>
              </a:tabLst>
            </a:pPr>
            <a:r>
              <a:rPr sz="1200" dirty="0">
                <a:cs typeface="Arial"/>
              </a:rPr>
              <a:t>Altering</a:t>
            </a:r>
            <a:r>
              <a:rPr sz="1200" spc="155" dirty="0">
                <a:cs typeface="Arial"/>
              </a:rPr>
              <a:t> </a:t>
            </a:r>
            <a:r>
              <a:rPr sz="1200" dirty="0">
                <a:cs typeface="Arial"/>
              </a:rPr>
              <a:t>an</a:t>
            </a:r>
            <a:r>
              <a:rPr sz="1200" spc="155" dirty="0">
                <a:cs typeface="Arial"/>
              </a:rPr>
              <a:t> </a:t>
            </a:r>
            <a:r>
              <a:rPr sz="1200" dirty="0">
                <a:cs typeface="Arial"/>
              </a:rPr>
              <a:t>object</a:t>
            </a:r>
            <a:r>
              <a:rPr sz="1200" spc="160" dirty="0">
                <a:cs typeface="Arial"/>
              </a:rPr>
              <a:t> </a:t>
            </a:r>
            <a:r>
              <a:rPr sz="1200" spc="55" dirty="0">
                <a:cs typeface="Arial"/>
              </a:rPr>
              <a:t>in</a:t>
            </a:r>
            <a:r>
              <a:rPr sz="1200" spc="155" dirty="0">
                <a:cs typeface="Arial"/>
              </a:rPr>
              <a:t> </a:t>
            </a:r>
            <a:r>
              <a:rPr sz="1200" spc="55" dirty="0">
                <a:cs typeface="Arial"/>
              </a:rPr>
              <a:t>the</a:t>
            </a:r>
            <a:r>
              <a:rPr sz="1200" spc="155" dirty="0">
                <a:cs typeface="Arial"/>
              </a:rPr>
              <a:t> </a:t>
            </a:r>
            <a:r>
              <a:rPr sz="1200" dirty="0">
                <a:cs typeface="Arial"/>
              </a:rPr>
              <a:t>declaration</a:t>
            </a:r>
            <a:r>
              <a:rPr sz="1200" spc="160" dirty="0">
                <a:cs typeface="Arial"/>
              </a:rPr>
              <a:t> </a:t>
            </a:r>
            <a:r>
              <a:rPr sz="1200" dirty="0">
                <a:cs typeface="Arial"/>
              </a:rPr>
              <a:t>list,</a:t>
            </a:r>
            <a:r>
              <a:rPr sz="1200" spc="155" dirty="0">
                <a:cs typeface="Arial"/>
              </a:rPr>
              <a:t> </a:t>
            </a:r>
            <a:r>
              <a:rPr sz="1200" dirty="0">
                <a:cs typeface="Arial"/>
              </a:rPr>
              <a:t>replacing</a:t>
            </a:r>
            <a:r>
              <a:rPr sz="1200" spc="155" dirty="0">
                <a:cs typeface="Arial"/>
              </a:rPr>
              <a:t> </a:t>
            </a:r>
            <a:r>
              <a:rPr sz="1200" dirty="0">
                <a:cs typeface="Arial"/>
              </a:rPr>
              <a:t>elements,</a:t>
            </a:r>
            <a:r>
              <a:rPr sz="1200" spc="160" dirty="0">
                <a:cs typeface="Arial"/>
              </a:rPr>
              <a:t> </a:t>
            </a:r>
            <a:r>
              <a:rPr sz="1200" dirty="0">
                <a:cs typeface="Arial"/>
              </a:rPr>
              <a:t>affecting</a:t>
            </a:r>
            <a:r>
              <a:rPr sz="1200" spc="155" dirty="0">
                <a:cs typeface="Arial"/>
              </a:rPr>
              <a:t> </a:t>
            </a:r>
            <a:r>
              <a:rPr sz="1200" dirty="0">
                <a:cs typeface="Arial"/>
              </a:rPr>
              <a:t>same</a:t>
            </a:r>
            <a:r>
              <a:rPr sz="1200" spc="155" dirty="0">
                <a:cs typeface="Arial"/>
              </a:rPr>
              <a:t> </a:t>
            </a:r>
            <a:r>
              <a:rPr sz="1200" spc="45" dirty="0">
                <a:cs typeface="Arial"/>
              </a:rPr>
              <a:t>methods</a:t>
            </a:r>
            <a:endParaRPr sz="1200" dirty="0">
              <a:cs typeface="Arial"/>
            </a:endParaRPr>
          </a:p>
          <a:p>
            <a:pPr marL="432434" indent="-367030">
              <a:lnSpc>
                <a:spcPct val="100000"/>
              </a:lnSpc>
              <a:spcBef>
                <a:spcPts val="250"/>
              </a:spcBef>
              <a:buChar char="●"/>
              <a:tabLst>
                <a:tab pos="432434" algn="l"/>
                <a:tab pos="433070" algn="l"/>
              </a:tabLst>
            </a:pPr>
            <a:r>
              <a:rPr sz="2000" spc="55" dirty="0"/>
              <a:t>Draw</a:t>
            </a:r>
            <a:r>
              <a:rPr sz="2000" spc="-15" dirty="0"/>
              <a:t> </a:t>
            </a:r>
            <a:r>
              <a:rPr sz="2000" dirty="0"/>
              <a:t>Effect</a:t>
            </a:r>
            <a:r>
              <a:rPr sz="2000" spc="-5" dirty="0"/>
              <a:t> </a:t>
            </a:r>
            <a:r>
              <a:rPr sz="2000" dirty="0"/>
              <a:t>Sketches</a:t>
            </a:r>
            <a:r>
              <a:rPr sz="2000" spc="-5" dirty="0"/>
              <a:t> </a:t>
            </a:r>
            <a:r>
              <a:rPr sz="2000" spc="105" dirty="0"/>
              <a:t>to</a:t>
            </a:r>
            <a:r>
              <a:rPr sz="2000" spc="-10" dirty="0"/>
              <a:t> </a:t>
            </a:r>
            <a:r>
              <a:rPr sz="2000" dirty="0"/>
              <a:t>visualize</a:t>
            </a:r>
            <a:r>
              <a:rPr sz="2000" spc="-5" dirty="0"/>
              <a:t> </a:t>
            </a:r>
            <a:r>
              <a:rPr sz="2000" spc="75" dirty="0"/>
              <a:t>the</a:t>
            </a:r>
            <a:r>
              <a:rPr sz="2000" spc="-5" dirty="0"/>
              <a:t> </a:t>
            </a:r>
            <a:r>
              <a:rPr sz="2000" spc="75" dirty="0"/>
              <a:t>problem</a:t>
            </a:r>
          </a:p>
          <a:p>
            <a:pPr marL="889635" lvl="1" indent="-336550">
              <a:lnSpc>
                <a:spcPct val="100000"/>
              </a:lnSpc>
              <a:spcBef>
                <a:spcPts val="334"/>
              </a:spcBef>
              <a:buChar char="○"/>
              <a:tabLst>
                <a:tab pos="889635" algn="l"/>
                <a:tab pos="890269" algn="l"/>
              </a:tabLst>
            </a:pPr>
            <a:r>
              <a:rPr sz="1200" dirty="0">
                <a:cs typeface="Arial"/>
              </a:rPr>
              <a:t>Simple</a:t>
            </a:r>
            <a:r>
              <a:rPr sz="1200" spc="65" dirty="0">
                <a:cs typeface="Arial"/>
              </a:rPr>
              <a:t> </a:t>
            </a:r>
            <a:r>
              <a:rPr sz="1200" dirty="0">
                <a:cs typeface="Arial"/>
              </a:rPr>
              <a:t>Effect</a:t>
            </a:r>
            <a:r>
              <a:rPr sz="1200" spc="70" dirty="0">
                <a:cs typeface="Arial"/>
              </a:rPr>
              <a:t> </a:t>
            </a:r>
            <a:r>
              <a:rPr sz="1200" dirty="0">
                <a:cs typeface="Arial"/>
              </a:rPr>
              <a:t>Sketch</a:t>
            </a:r>
            <a:r>
              <a:rPr sz="1200" spc="65" dirty="0">
                <a:cs typeface="Arial"/>
              </a:rPr>
              <a:t> </a:t>
            </a:r>
            <a:r>
              <a:rPr sz="1200" dirty="0">
                <a:cs typeface="Arial"/>
              </a:rPr>
              <a:t>=</a:t>
            </a:r>
            <a:r>
              <a:rPr sz="1200" spc="70" dirty="0">
                <a:cs typeface="Arial"/>
              </a:rPr>
              <a:t> </a:t>
            </a:r>
            <a:r>
              <a:rPr sz="1200" dirty="0">
                <a:cs typeface="Arial"/>
              </a:rPr>
              <a:t>Well</a:t>
            </a:r>
            <a:r>
              <a:rPr sz="1200" spc="70" dirty="0">
                <a:cs typeface="Arial"/>
              </a:rPr>
              <a:t> </a:t>
            </a:r>
            <a:r>
              <a:rPr sz="1200" dirty="0">
                <a:cs typeface="Arial"/>
              </a:rPr>
              <a:t>Structured</a:t>
            </a:r>
            <a:r>
              <a:rPr sz="1200" spc="65" dirty="0">
                <a:cs typeface="Arial"/>
              </a:rPr>
              <a:t> </a:t>
            </a:r>
            <a:r>
              <a:rPr sz="1200" spc="-20" dirty="0">
                <a:cs typeface="Arial"/>
              </a:rPr>
              <a:t>Code</a:t>
            </a:r>
            <a:endParaRPr sz="1200" dirty="0">
              <a:cs typeface="Arial"/>
            </a:endParaRPr>
          </a:p>
        </p:txBody>
      </p:sp>
      <p:sp>
        <p:nvSpPr>
          <p:cNvPr id="5" name="TextBox 4">
            <a:extLst>
              <a:ext uri="{FF2B5EF4-FFF2-40B4-BE49-F238E27FC236}">
                <a16:creationId xmlns:a16="http://schemas.microsoft.com/office/drawing/2014/main" id="{7D2468D8-7146-475F-8AD2-25A35FAB6B99}"/>
              </a:ext>
            </a:extLst>
          </p:cNvPr>
          <p:cNvSpPr txBox="1"/>
          <p:nvPr/>
        </p:nvSpPr>
        <p:spPr>
          <a:xfrm>
            <a:off x="762000" y="133350"/>
            <a:ext cx="537278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Reasoning About Effects</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4800" y="1200150"/>
            <a:ext cx="8265795" cy="2968625"/>
          </a:xfrm>
          <a:prstGeom prst="rect">
            <a:avLst/>
          </a:prstGeom>
        </p:spPr>
        <p:txBody>
          <a:bodyPr vert="horz" wrap="square" lIns="0" tIns="12700" rIns="0" bIns="0" rtlCol="0">
            <a:spAutoFit/>
          </a:bodyPr>
          <a:lstStyle/>
          <a:p>
            <a:pPr marL="379095" marR="299720" indent="-367030">
              <a:lnSpc>
                <a:spcPct val="114599"/>
              </a:lnSpc>
              <a:spcBef>
                <a:spcPts val="100"/>
              </a:spcBef>
              <a:buChar char="●"/>
              <a:tabLst>
                <a:tab pos="379095" algn="l"/>
                <a:tab pos="379730" algn="l"/>
              </a:tabLst>
            </a:pPr>
            <a:r>
              <a:rPr sz="1800" dirty="0">
                <a:cs typeface="Arial"/>
              </a:rPr>
              <a:t>Reason</a:t>
            </a:r>
            <a:r>
              <a:rPr sz="1800" spc="30" dirty="0">
                <a:cs typeface="Arial"/>
              </a:rPr>
              <a:t> </a:t>
            </a:r>
            <a:r>
              <a:rPr sz="1800" dirty="0">
                <a:cs typeface="Arial"/>
              </a:rPr>
              <a:t>Effects</a:t>
            </a:r>
            <a:r>
              <a:rPr sz="1800" spc="50" dirty="0">
                <a:cs typeface="Arial"/>
              </a:rPr>
              <a:t> </a:t>
            </a:r>
            <a:r>
              <a:rPr sz="1800" dirty="0">
                <a:cs typeface="Arial"/>
              </a:rPr>
              <a:t>→</a:t>
            </a:r>
            <a:r>
              <a:rPr sz="1800" spc="35" dirty="0">
                <a:cs typeface="Arial"/>
              </a:rPr>
              <a:t> </a:t>
            </a:r>
            <a:r>
              <a:rPr sz="1800" dirty="0">
                <a:cs typeface="Arial"/>
              </a:rPr>
              <a:t>deduce</a:t>
            </a:r>
            <a:r>
              <a:rPr sz="1800" spc="40" dirty="0">
                <a:cs typeface="Arial"/>
              </a:rPr>
              <a:t> </a:t>
            </a:r>
            <a:r>
              <a:rPr sz="1800" dirty="0">
                <a:cs typeface="Arial"/>
              </a:rPr>
              <a:t>set</a:t>
            </a:r>
            <a:r>
              <a:rPr sz="1800" spc="35" dirty="0">
                <a:cs typeface="Arial"/>
              </a:rPr>
              <a:t> </a:t>
            </a:r>
            <a:r>
              <a:rPr sz="1800" spc="90" dirty="0">
                <a:cs typeface="Arial"/>
              </a:rPr>
              <a:t>of</a:t>
            </a:r>
            <a:r>
              <a:rPr sz="1800" spc="35" dirty="0">
                <a:cs typeface="Arial"/>
              </a:rPr>
              <a:t> </a:t>
            </a:r>
            <a:r>
              <a:rPr sz="1800" dirty="0">
                <a:cs typeface="Arial"/>
              </a:rPr>
              <a:t>objects</a:t>
            </a:r>
            <a:r>
              <a:rPr sz="1800" spc="35" dirty="0">
                <a:cs typeface="Arial"/>
              </a:rPr>
              <a:t> </a:t>
            </a:r>
            <a:r>
              <a:rPr sz="1800" spc="90" dirty="0">
                <a:cs typeface="Arial"/>
              </a:rPr>
              <a:t>that</a:t>
            </a:r>
            <a:r>
              <a:rPr sz="1800" spc="40" dirty="0">
                <a:cs typeface="Arial"/>
              </a:rPr>
              <a:t> </a:t>
            </a:r>
            <a:r>
              <a:rPr sz="1800" dirty="0">
                <a:cs typeface="Arial"/>
              </a:rPr>
              <a:t>affect</a:t>
            </a:r>
            <a:r>
              <a:rPr sz="1800" spc="35" dirty="0">
                <a:cs typeface="Arial"/>
              </a:rPr>
              <a:t> </a:t>
            </a:r>
            <a:r>
              <a:rPr sz="1800" dirty="0">
                <a:cs typeface="Arial"/>
              </a:rPr>
              <a:t>values</a:t>
            </a:r>
            <a:r>
              <a:rPr sz="1800" spc="40" dirty="0">
                <a:cs typeface="Arial"/>
              </a:rPr>
              <a:t> </a:t>
            </a:r>
            <a:r>
              <a:rPr sz="1800" spc="65" dirty="0">
                <a:cs typeface="Arial"/>
              </a:rPr>
              <a:t>at</a:t>
            </a:r>
            <a:r>
              <a:rPr sz="1800" spc="35" dirty="0">
                <a:cs typeface="Arial"/>
              </a:rPr>
              <a:t> </a:t>
            </a:r>
            <a:r>
              <a:rPr sz="1800" dirty="0">
                <a:cs typeface="Arial"/>
              </a:rPr>
              <a:t>a</a:t>
            </a:r>
            <a:r>
              <a:rPr sz="1800" spc="40" dirty="0">
                <a:cs typeface="Arial"/>
              </a:rPr>
              <a:t> </a:t>
            </a:r>
            <a:r>
              <a:rPr sz="1800" spc="45" dirty="0">
                <a:cs typeface="Arial"/>
              </a:rPr>
              <a:t>particular </a:t>
            </a:r>
            <a:r>
              <a:rPr sz="1800" spc="90" dirty="0">
                <a:cs typeface="Arial"/>
              </a:rPr>
              <a:t>point</a:t>
            </a:r>
            <a:r>
              <a:rPr sz="1800" spc="-30" dirty="0">
                <a:cs typeface="Arial"/>
              </a:rPr>
              <a:t> </a:t>
            </a:r>
            <a:r>
              <a:rPr sz="1800" spc="70" dirty="0">
                <a:cs typeface="Arial"/>
              </a:rPr>
              <a:t>in</a:t>
            </a:r>
            <a:r>
              <a:rPr sz="1800" spc="-35" dirty="0">
                <a:cs typeface="Arial"/>
              </a:rPr>
              <a:t> </a:t>
            </a:r>
            <a:r>
              <a:rPr sz="1800" spc="-20" dirty="0">
                <a:cs typeface="Arial"/>
              </a:rPr>
              <a:t>code</a:t>
            </a:r>
            <a:endParaRPr sz="1800" dirty="0">
              <a:cs typeface="Arial"/>
            </a:endParaRPr>
          </a:p>
          <a:p>
            <a:pPr marL="379095" marR="394335" indent="-367030">
              <a:lnSpc>
                <a:spcPct val="114599"/>
              </a:lnSpc>
              <a:buChar char="●"/>
              <a:tabLst>
                <a:tab pos="379095" algn="l"/>
                <a:tab pos="379730" algn="l"/>
              </a:tabLst>
            </a:pPr>
            <a:r>
              <a:rPr sz="1800" spc="55" dirty="0">
                <a:cs typeface="Arial"/>
              </a:rPr>
              <a:t>Writing</a:t>
            </a:r>
            <a:r>
              <a:rPr sz="1800" spc="30" dirty="0">
                <a:cs typeface="Arial"/>
              </a:rPr>
              <a:t> </a:t>
            </a:r>
            <a:r>
              <a:rPr sz="1800" dirty="0">
                <a:cs typeface="Arial"/>
              </a:rPr>
              <a:t>Characterization</a:t>
            </a:r>
            <a:r>
              <a:rPr sz="1800" spc="30" dirty="0">
                <a:cs typeface="Arial"/>
              </a:rPr>
              <a:t> </a:t>
            </a:r>
            <a:r>
              <a:rPr sz="1800" dirty="0">
                <a:cs typeface="Arial"/>
              </a:rPr>
              <a:t>Tests</a:t>
            </a:r>
            <a:r>
              <a:rPr sz="1800" spc="70" dirty="0">
                <a:cs typeface="Arial"/>
              </a:rPr>
              <a:t> </a:t>
            </a:r>
            <a:r>
              <a:rPr sz="1800" dirty="0">
                <a:cs typeface="Arial"/>
              </a:rPr>
              <a:t>→</a:t>
            </a:r>
            <a:r>
              <a:rPr sz="1800" spc="35" dirty="0">
                <a:cs typeface="Arial"/>
              </a:rPr>
              <a:t> </a:t>
            </a:r>
            <a:r>
              <a:rPr sz="1800" spc="60" dirty="0">
                <a:cs typeface="Arial"/>
              </a:rPr>
              <a:t>look</a:t>
            </a:r>
            <a:r>
              <a:rPr sz="1800" spc="35" dirty="0">
                <a:cs typeface="Arial"/>
              </a:rPr>
              <a:t> </a:t>
            </a:r>
            <a:r>
              <a:rPr sz="1800" spc="65" dirty="0">
                <a:cs typeface="Arial"/>
              </a:rPr>
              <a:t>at</a:t>
            </a:r>
            <a:r>
              <a:rPr sz="1800" spc="35" dirty="0">
                <a:cs typeface="Arial"/>
              </a:rPr>
              <a:t> </a:t>
            </a:r>
            <a:r>
              <a:rPr sz="1800" dirty="0">
                <a:cs typeface="Arial"/>
              </a:rPr>
              <a:t>a</a:t>
            </a:r>
            <a:r>
              <a:rPr sz="1800" spc="40" dirty="0">
                <a:cs typeface="Arial"/>
              </a:rPr>
              <a:t> </a:t>
            </a:r>
            <a:r>
              <a:rPr sz="1800" dirty="0">
                <a:cs typeface="Arial"/>
              </a:rPr>
              <a:t>set</a:t>
            </a:r>
            <a:r>
              <a:rPr sz="1800" spc="35" dirty="0">
                <a:cs typeface="Arial"/>
              </a:rPr>
              <a:t> </a:t>
            </a:r>
            <a:r>
              <a:rPr sz="1800" spc="90" dirty="0">
                <a:cs typeface="Arial"/>
              </a:rPr>
              <a:t>of</a:t>
            </a:r>
            <a:r>
              <a:rPr sz="1800" spc="35" dirty="0">
                <a:cs typeface="Arial"/>
              </a:rPr>
              <a:t> </a:t>
            </a:r>
            <a:r>
              <a:rPr sz="1800" dirty="0">
                <a:cs typeface="Arial"/>
              </a:rPr>
              <a:t>objects</a:t>
            </a:r>
            <a:r>
              <a:rPr sz="1800" spc="35" dirty="0">
                <a:cs typeface="Arial"/>
              </a:rPr>
              <a:t> </a:t>
            </a:r>
            <a:r>
              <a:rPr sz="1800" spc="60" dirty="0">
                <a:cs typeface="Arial"/>
              </a:rPr>
              <a:t>and</a:t>
            </a:r>
            <a:r>
              <a:rPr sz="1800" spc="35" dirty="0">
                <a:cs typeface="Arial"/>
              </a:rPr>
              <a:t> </a:t>
            </a:r>
            <a:r>
              <a:rPr sz="1800" spc="55" dirty="0">
                <a:cs typeface="Arial"/>
              </a:rPr>
              <a:t>figure</a:t>
            </a:r>
            <a:r>
              <a:rPr sz="1800" spc="35" dirty="0">
                <a:cs typeface="Arial"/>
              </a:rPr>
              <a:t> </a:t>
            </a:r>
            <a:r>
              <a:rPr sz="1800" spc="75" dirty="0">
                <a:cs typeface="Arial"/>
              </a:rPr>
              <a:t>out what</a:t>
            </a:r>
            <a:r>
              <a:rPr sz="1800" spc="-15" dirty="0">
                <a:cs typeface="Arial"/>
              </a:rPr>
              <a:t> </a:t>
            </a:r>
            <a:r>
              <a:rPr sz="1800" spc="55" dirty="0">
                <a:cs typeface="Arial"/>
              </a:rPr>
              <a:t>will</a:t>
            </a:r>
            <a:r>
              <a:rPr sz="1800" spc="-15" dirty="0">
                <a:cs typeface="Arial"/>
              </a:rPr>
              <a:t> </a:t>
            </a:r>
            <a:r>
              <a:rPr sz="1800" dirty="0">
                <a:cs typeface="Arial"/>
              </a:rPr>
              <a:t>change</a:t>
            </a:r>
            <a:r>
              <a:rPr sz="1800" spc="-10" dirty="0">
                <a:cs typeface="Arial"/>
              </a:rPr>
              <a:t> </a:t>
            </a:r>
            <a:r>
              <a:rPr sz="1800" spc="70" dirty="0">
                <a:cs typeface="Arial"/>
              </a:rPr>
              <a:t>downstream</a:t>
            </a:r>
            <a:r>
              <a:rPr sz="1800" spc="-15" dirty="0">
                <a:cs typeface="Arial"/>
              </a:rPr>
              <a:t> </a:t>
            </a:r>
            <a:r>
              <a:rPr sz="1800" spc="75" dirty="0">
                <a:cs typeface="Arial"/>
              </a:rPr>
              <a:t>if</a:t>
            </a:r>
            <a:r>
              <a:rPr sz="1800" spc="-15" dirty="0">
                <a:cs typeface="Arial"/>
              </a:rPr>
              <a:t> </a:t>
            </a:r>
            <a:r>
              <a:rPr sz="1800" spc="55" dirty="0">
                <a:cs typeface="Arial"/>
              </a:rPr>
              <a:t>they</a:t>
            </a:r>
            <a:r>
              <a:rPr sz="1800" spc="-15" dirty="0">
                <a:cs typeface="Arial"/>
              </a:rPr>
              <a:t> </a:t>
            </a:r>
            <a:r>
              <a:rPr sz="1800" spc="60" dirty="0">
                <a:cs typeface="Arial"/>
              </a:rPr>
              <a:t>stop</a:t>
            </a:r>
            <a:r>
              <a:rPr sz="1800" spc="-20" dirty="0">
                <a:cs typeface="Arial"/>
              </a:rPr>
              <a:t> </a:t>
            </a:r>
            <a:r>
              <a:rPr sz="1800" spc="50" dirty="0">
                <a:cs typeface="Arial"/>
              </a:rPr>
              <a:t>working</a:t>
            </a:r>
            <a:endParaRPr sz="1800" dirty="0">
              <a:cs typeface="Arial"/>
            </a:endParaRPr>
          </a:p>
          <a:p>
            <a:pPr marL="379095" indent="-367030">
              <a:lnSpc>
                <a:spcPct val="100000"/>
              </a:lnSpc>
              <a:spcBef>
                <a:spcPts val="315"/>
              </a:spcBef>
              <a:buChar char="●"/>
              <a:tabLst>
                <a:tab pos="379095" algn="l"/>
                <a:tab pos="379730" algn="l"/>
              </a:tabLst>
            </a:pPr>
            <a:r>
              <a:rPr sz="1800" spc="55" dirty="0">
                <a:cs typeface="Arial"/>
              </a:rPr>
              <a:t>Draw</a:t>
            </a:r>
            <a:r>
              <a:rPr sz="1800" spc="40" dirty="0">
                <a:cs typeface="Arial"/>
              </a:rPr>
              <a:t> </a:t>
            </a:r>
            <a:r>
              <a:rPr sz="1800" spc="85" dirty="0">
                <a:cs typeface="Arial"/>
              </a:rPr>
              <a:t>more</a:t>
            </a:r>
            <a:r>
              <a:rPr sz="1800" spc="45" dirty="0">
                <a:cs typeface="Arial"/>
              </a:rPr>
              <a:t> </a:t>
            </a:r>
            <a:r>
              <a:rPr sz="1800" dirty="0">
                <a:cs typeface="Arial"/>
              </a:rPr>
              <a:t>effects</a:t>
            </a:r>
            <a:r>
              <a:rPr sz="1800" spc="45" dirty="0">
                <a:cs typeface="Arial"/>
              </a:rPr>
              <a:t> </a:t>
            </a:r>
            <a:r>
              <a:rPr sz="1800" spc="-10" dirty="0">
                <a:cs typeface="Arial"/>
              </a:rPr>
              <a:t>sketches</a:t>
            </a:r>
            <a:endParaRPr sz="1800" dirty="0">
              <a:cs typeface="Arial"/>
            </a:endParaRPr>
          </a:p>
          <a:p>
            <a:pPr marL="836294" marR="5080" lvl="1" indent="-336550">
              <a:lnSpc>
                <a:spcPct val="116100"/>
              </a:lnSpc>
              <a:spcBef>
                <a:spcPts val="60"/>
              </a:spcBef>
              <a:buChar char="○"/>
              <a:tabLst>
                <a:tab pos="836294" algn="l"/>
                <a:tab pos="836930" algn="l"/>
              </a:tabLst>
            </a:pPr>
            <a:r>
              <a:rPr sz="1400" dirty="0">
                <a:cs typeface="Arial"/>
              </a:rPr>
              <a:t>When</a:t>
            </a:r>
            <a:r>
              <a:rPr sz="1400" spc="60" dirty="0">
                <a:cs typeface="Arial"/>
              </a:rPr>
              <a:t> </a:t>
            </a:r>
            <a:r>
              <a:rPr sz="1400" dirty="0">
                <a:cs typeface="Arial"/>
              </a:rPr>
              <a:t>you</a:t>
            </a:r>
            <a:r>
              <a:rPr sz="1400" spc="60" dirty="0">
                <a:cs typeface="Arial"/>
              </a:rPr>
              <a:t> </a:t>
            </a:r>
            <a:r>
              <a:rPr sz="1400" dirty="0">
                <a:cs typeface="Arial"/>
              </a:rPr>
              <a:t>are</a:t>
            </a:r>
            <a:r>
              <a:rPr sz="1400" spc="60" dirty="0">
                <a:cs typeface="Arial"/>
              </a:rPr>
              <a:t> </a:t>
            </a:r>
            <a:r>
              <a:rPr sz="1400" dirty="0">
                <a:cs typeface="Arial"/>
              </a:rPr>
              <a:t>sketching</a:t>
            </a:r>
            <a:r>
              <a:rPr sz="1400" spc="60" dirty="0">
                <a:cs typeface="Arial"/>
              </a:rPr>
              <a:t> </a:t>
            </a:r>
            <a:r>
              <a:rPr sz="1400" dirty="0">
                <a:cs typeface="Arial"/>
              </a:rPr>
              <a:t>effects,</a:t>
            </a:r>
            <a:r>
              <a:rPr sz="1400" spc="60" dirty="0">
                <a:cs typeface="Arial"/>
              </a:rPr>
              <a:t> </a:t>
            </a:r>
            <a:r>
              <a:rPr sz="1400" dirty="0">
                <a:cs typeface="Arial"/>
              </a:rPr>
              <a:t>make</a:t>
            </a:r>
            <a:r>
              <a:rPr sz="1400" spc="60" dirty="0">
                <a:cs typeface="Arial"/>
              </a:rPr>
              <a:t> </a:t>
            </a:r>
            <a:r>
              <a:rPr sz="1400" dirty="0">
                <a:cs typeface="Arial"/>
              </a:rPr>
              <a:t>sure</a:t>
            </a:r>
            <a:r>
              <a:rPr sz="1400" spc="60" dirty="0">
                <a:cs typeface="Arial"/>
              </a:rPr>
              <a:t> </a:t>
            </a:r>
            <a:r>
              <a:rPr sz="1400" spc="65" dirty="0">
                <a:cs typeface="Arial"/>
              </a:rPr>
              <a:t>that </a:t>
            </a:r>
            <a:r>
              <a:rPr sz="1400" dirty="0">
                <a:cs typeface="Arial"/>
              </a:rPr>
              <a:t>you</a:t>
            </a:r>
            <a:r>
              <a:rPr sz="1400" spc="60" dirty="0">
                <a:cs typeface="Arial"/>
              </a:rPr>
              <a:t> </a:t>
            </a:r>
            <a:r>
              <a:rPr sz="1400" dirty="0">
                <a:cs typeface="Arial"/>
              </a:rPr>
              <a:t>have</a:t>
            </a:r>
            <a:r>
              <a:rPr sz="1400" spc="60" dirty="0">
                <a:cs typeface="Arial"/>
              </a:rPr>
              <a:t> </a:t>
            </a:r>
            <a:r>
              <a:rPr sz="1400" spc="70" dirty="0">
                <a:cs typeface="Arial"/>
              </a:rPr>
              <a:t>found</a:t>
            </a:r>
            <a:r>
              <a:rPr sz="1400" spc="60" dirty="0">
                <a:cs typeface="Arial"/>
              </a:rPr>
              <a:t> </a:t>
            </a:r>
            <a:r>
              <a:rPr sz="1400" dirty="0">
                <a:cs typeface="Arial"/>
              </a:rPr>
              <a:t>all</a:t>
            </a:r>
            <a:r>
              <a:rPr sz="1400" spc="60" dirty="0">
                <a:cs typeface="Arial"/>
              </a:rPr>
              <a:t> </a:t>
            </a:r>
            <a:r>
              <a:rPr sz="1400" spc="70" dirty="0">
                <a:cs typeface="Arial"/>
              </a:rPr>
              <a:t>of</a:t>
            </a:r>
            <a:r>
              <a:rPr sz="1400" spc="60" dirty="0">
                <a:cs typeface="Arial"/>
              </a:rPr>
              <a:t> </a:t>
            </a:r>
            <a:r>
              <a:rPr sz="1400" spc="55" dirty="0">
                <a:cs typeface="Arial"/>
              </a:rPr>
              <a:t>the</a:t>
            </a:r>
            <a:r>
              <a:rPr sz="1400" spc="60" dirty="0">
                <a:cs typeface="Arial"/>
              </a:rPr>
              <a:t> </a:t>
            </a:r>
            <a:r>
              <a:rPr sz="1400" dirty="0">
                <a:cs typeface="Arial"/>
              </a:rPr>
              <a:t>clients</a:t>
            </a:r>
            <a:r>
              <a:rPr sz="1400" spc="60" dirty="0">
                <a:cs typeface="Arial"/>
              </a:rPr>
              <a:t> </a:t>
            </a:r>
            <a:r>
              <a:rPr sz="1400" spc="70" dirty="0">
                <a:cs typeface="Arial"/>
              </a:rPr>
              <a:t>of</a:t>
            </a:r>
            <a:r>
              <a:rPr sz="1400" spc="65" dirty="0">
                <a:cs typeface="Arial"/>
              </a:rPr>
              <a:t> </a:t>
            </a:r>
            <a:r>
              <a:rPr sz="1400" spc="30" dirty="0">
                <a:cs typeface="Arial"/>
              </a:rPr>
              <a:t>the </a:t>
            </a:r>
            <a:r>
              <a:rPr sz="1400" spc="-10" dirty="0">
                <a:cs typeface="Arial"/>
              </a:rPr>
              <a:t>class</a:t>
            </a:r>
            <a:r>
              <a:rPr sz="1400" spc="25" dirty="0">
                <a:cs typeface="Arial"/>
              </a:rPr>
              <a:t> </a:t>
            </a:r>
            <a:r>
              <a:rPr sz="1400" dirty="0">
                <a:cs typeface="Arial"/>
              </a:rPr>
              <a:t>you</a:t>
            </a:r>
            <a:r>
              <a:rPr sz="1400" spc="25" dirty="0">
                <a:cs typeface="Arial"/>
              </a:rPr>
              <a:t> </a:t>
            </a:r>
            <a:r>
              <a:rPr sz="1400" dirty="0">
                <a:cs typeface="Arial"/>
              </a:rPr>
              <a:t>are</a:t>
            </a:r>
            <a:r>
              <a:rPr sz="1400" spc="25" dirty="0">
                <a:cs typeface="Arial"/>
              </a:rPr>
              <a:t> </a:t>
            </a:r>
            <a:r>
              <a:rPr sz="1400" dirty="0">
                <a:cs typeface="Arial"/>
              </a:rPr>
              <a:t>examining.</a:t>
            </a:r>
            <a:r>
              <a:rPr sz="1400" spc="25" dirty="0">
                <a:cs typeface="Arial"/>
              </a:rPr>
              <a:t> </a:t>
            </a:r>
            <a:r>
              <a:rPr sz="1400" dirty="0">
                <a:cs typeface="Arial"/>
              </a:rPr>
              <a:t>If</a:t>
            </a:r>
            <a:r>
              <a:rPr sz="1400" spc="25" dirty="0">
                <a:cs typeface="Arial"/>
              </a:rPr>
              <a:t> </a:t>
            </a:r>
            <a:r>
              <a:rPr sz="1400" spc="55" dirty="0">
                <a:cs typeface="Arial"/>
              </a:rPr>
              <a:t>your</a:t>
            </a:r>
            <a:r>
              <a:rPr sz="1400" spc="25" dirty="0">
                <a:cs typeface="Arial"/>
              </a:rPr>
              <a:t> </a:t>
            </a:r>
            <a:r>
              <a:rPr sz="1400" spc="-10" dirty="0">
                <a:cs typeface="Arial"/>
              </a:rPr>
              <a:t>class</a:t>
            </a:r>
            <a:r>
              <a:rPr sz="1400" spc="25" dirty="0">
                <a:cs typeface="Arial"/>
              </a:rPr>
              <a:t> </a:t>
            </a:r>
            <a:r>
              <a:rPr sz="1400" dirty="0">
                <a:cs typeface="Arial"/>
              </a:rPr>
              <a:t>has</a:t>
            </a:r>
            <a:r>
              <a:rPr sz="1400" spc="25" dirty="0">
                <a:cs typeface="Arial"/>
              </a:rPr>
              <a:t> </a:t>
            </a:r>
            <a:r>
              <a:rPr sz="1400" dirty="0">
                <a:cs typeface="Arial"/>
              </a:rPr>
              <a:t>a</a:t>
            </a:r>
            <a:r>
              <a:rPr sz="1400" spc="25" dirty="0">
                <a:cs typeface="Arial"/>
              </a:rPr>
              <a:t> </a:t>
            </a:r>
            <a:r>
              <a:rPr sz="1400" dirty="0">
                <a:cs typeface="Arial"/>
              </a:rPr>
              <a:t>superclass</a:t>
            </a:r>
            <a:r>
              <a:rPr sz="1400" spc="25" dirty="0">
                <a:cs typeface="Arial"/>
              </a:rPr>
              <a:t> </a:t>
            </a:r>
            <a:r>
              <a:rPr sz="1400" spc="80" dirty="0">
                <a:cs typeface="Arial"/>
              </a:rPr>
              <a:t>or</a:t>
            </a:r>
            <a:r>
              <a:rPr sz="1400" spc="25" dirty="0">
                <a:cs typeface="Arial"/>
              </a:rPr>
              <a:t> </a:t>
            </a:r>
            <a:r>
              <a:rPr sz="1400" spc="-10" dirty="0">
                <a:cs typeface="Arial"/>
              </a:rPr>
              <a:t>subclasses,</a:t>
            </a:r>
            <a:r>
              <a:rPr sz="1400" spc="25" dirty="0">
                <a:cs typeface="Arial"/>
              </a:rPr>
              <a:t> </a:t>
            </a:r>
            <a:r>
              <a:rPr sz="1400" spc="55" dirty="0">
                <a:cs typeface="Arial"/>
              </a:rPr>
              <a:t>there</a:t>
            </a:r>
            <a:r>
              <a:rPr sz="1400" spc="25" dirty="0">
                <a:cs typeface="Arial"/>
              </a:rPr>
              <a:t> </a:t>
            </a:r>
            <a:r>
              <a:rPr sz="1400" spc="65" dirty="0">
                <a:cs typeface="Arial"/>
              </a:rPr>
              <a:t>might</a:t>
            </a:r>
            <a:r>
              <a:rPr sz="1400" spc="30" dirty="0">
                <a:cs typeface="Arial"/>
              </a:rPr>
              <a:t> </a:t>
            </a:r>
            <a:r>
              <a:rPr sz="1400" dirty="0">
                <a:cs typeface="Arial"/>
              </a:rPr>
              <a:t>be</a:t>
            </a:r>
            <a:r>
              <a:rPr sz="1400" spc="25" dirty="0">
                <a:cs typeface="Arial"/>
              </a:rPr>
              <a:t> </a:t>
            </a:r>
            <a:r>
              <a:rPr sz="1400" spc="45" dirty="0">
                <a:cs typeface="Arial"/>
              </a:rPr>
              <a:t>other </a:t>
            </a:r>
            <a:r>
              <a:rPr sz="1400" dirty="0">
                <a:cs typeface="Arial"/>
              </a:rPr>
              <a:t>clients</a:t>
            </a:r>
            <a:r>
              <a:rPr sz="1400" spc="85" dirty="0">
                <a:cs typeface="Arial"/>
              </a:rPr>
              <a:t> </a:t>
            </a:r>
            <a:r>
              <a:rPr sz="1400" spc="65" dirty="0">
                <a:cs typeface="Arial"/>
              </a:rPr>
              <a:t>that</a:t>
            </a:r>
            <a:r>
              <a:rPr sz="1400" spc="85" dirty="0">
                <a:cs typeface="Arial"/>
              </a:rPr>
              <a:t> </a:t>
            </a:r>
            <a:r>
              <a:rPr sz="1400" dirty="0">
                <a:cs typeface="Arial"/>
              </a:rPr>
              <a:t>you</a:t>
            </a:r>
            <a:r>
              <a:rPr sz="1400" spc="90" dirty="0">
                <a:cs typeface="Arial"/>
              </a:rPr>
              <a:t> </a:t>
            </a:r>
            <a:r>
              <a:rPr sz="1400" dirty="0">
                <a:cs typeface="Arial"/>
              </a:rPr>
              <a:t>haven’t</a:t>
            </a:r>
            <a:r>
              <a:rPr sz="1400" spc="85" dirty="0">
                <a:cs typeface="Arial"/>
              </a:rPr>
              <a:t> </a:t>
            </a:r>
            <a:r>
              <a:rPr sz="1400" spc="-10" dirty="0">
                <a:cs typeface="Arial"/>
              </a:rPr>
              <a:t>considered</a:t>
            </a:r>
            <a:endParaRPr sz="1400" dirty="0">
              <a:cs typeface="Arial"/>
            </a:endParaRPr>
          </a:p>
          <a:p>
            <a:pPr marL="379095" marR="19685" indent="-367030">
              <a:lnSpc>
                <a:spcPts val="2480"/>
              </a:lnSpc>
              <a:spcBef>
                <a:spcPts val="25"/>
              </a:spcBef>
              <a:buChar char="●"/>
              <a:tabLst>
                <a:tab pos="379095" algn="l"/>
                <a:tab pos="379730" algn="l"/>
              </a:tabLst>
            </a:pPr>
            <a:r>
              <a:rPr sz="1800" dirty="0">
                <a:cs typeface="Arial"/>
              </a:rPr>
              <a:t>Always</a:t>
            </a:r>
            <a:r>
              <a:rPr sz="1800" spc="55" dirty="0">
                <a:cs typeface="Arial"/>
              </a:rPr>
              <a:t> </a:t>
            </a:r>
            <a:r>
              <a:rPr sz="1800" spc="70" dirty="0">
                <a:cs typeface="Arial"/>
              </a:rPr>
              <a:t>determine</a:t>
            </a:r>
            <a:r>
              <a:rPr sz="1800" spc="55" dirty="0">
                <a:cs typeface="Arial"/>
              </a:rPr>
              <a:t> </a:t>
            </a:r>
            <a:r>
              <a:rPr sz="1800" spc="75" dirty="0">
                <a:cs typeface="Arial"/>
              </a:rPr>
              <a:t>the</a:t>
            </a:r>
            <a:r>
              <a:rPr sz="1800" spc="55" dirty="0">
                <a:cs typeface="Arial"/>
              </a:rPr>
              <a:t> </a:t>
            </a:r>
            <a:r>
              <a:rPr sz="1800" dirty="0">
                <a:cs typeface="Arial"/>
              </a:rPr>
              <a:t>effects</a:t>
            </a:r>
            <a:r>
              <a:rPr sz="1800" spc="60" dirty="0">
                <a:cs typeface="Arial"/>
              </a:rPr>
              <a:t> </a:t>
            </a:r>
            <a:r>
              <a:rPr sz="1800" spc="90" dirty="0">
                <a:cs typeface="Arial"/>
              </a:rPr>
              <a:t>of</a:t>
            </a:r>
            <a:r>
              <a:rPr sz="1800" spc="50" dirty="0">
                <a:cs typeface="Arial"/>
              </a:rPr>
              <a:t> </a:t>
            </a:r>
            <a:r>
              <a:rPr sz="1800" dirty="0">
                <a:cs typeface="Arial"/>
              </a:rPr>
              <a:t>changes</a:t>
            </a:r>
            <a:r>
              <a:rPr sz="1800" spc="55" dirty="0">
                <a:cs typeface="Arial"/>
              </a:rPr>
              <a:t> </a:t>
            </a:r>
            <a:r>
              <a:rPr sz="1800" spc="65" dirty="0">
                <a:cs typeface="Arial"/>
              </a:rPr>
              <a:t>before</a:t>
            </a:r>
            <a:r>
              <a:rPr sz="1800" spc="55" dirty="0">
                <a:cs typeface="Arial"/>
              </a:rPr>
              <a:t> </a:t>
            </a:r>
            <a:r>
              <a:rPr sz="1800" dirty="0">
                <a:cs typeface="Arial"/>
              </a:rPr>
              <a:t>picking</a:t>
            </a:r>
            <a:r>
              <a:rPr sz="1800" spc="50" dirty="0">
                <a:cs typeface="Arial"/>
              </a:rPr>
              <a:t> </a:t>
            </a:r>
            <a:r>
              <a:rPr sz="1800" spc="60" dirty="0">
                <a:cs typeface="Arial"/>
              </a:rPr>
              <a:t>and</a:t>
            </a:r>
            <a:r>
              <a:rPr sz="1800" spc="50" dirty="0">
                <a:cs typeface="Arial"/>
              </a:rPr>
              <a:t> </a:t>
            </a:r>
            <a:r>
              <a:rPr sz="1800" dirty="0">
                <a:cs typeface="Arial"/>
              </a:rPr>
              <a:t>choosing</a:t>
            </a:r>
            <a:r>
              <a:rPr sz="1800" spc="50" dirty="0">
                <a:cs typeface="Arial"/>
              </a:rPr>
              <a:t> </a:t>
            </a:r>
            <a:r>
              <a:rPr sz="1800" spc="60" dirty="0">
                <a:cs typeface="Arial"/>
              </a:rPr>
              <a:t>how </a:t>
            </a:r>
            <a:r>
              <a:rPr sz="1800" spc="105" dirty="0">
                <a:cs typeface="Arial"/>
              </a:rPr>
              <a:t>to</a:t>
            </a:r>
            <a:r>
              <a:rPr sz="1800" spc="-25" dirty="0">
                <a:cs typeface="Arial"/>
              </a:rPr>
              <a:t> </a:t>
            </a:r>
            <a:r>
              <a:rPr sz="1800" spc="75" dirty="0">
                <a:cs typeface="Arial"/>
              </a:rPr>
              <a:t>write</a:t>
            </a:r>
            <a:r>
              <a:rPr sz="1800" spc="-25" dirty="0">
                <a:cs typeface="Arial"/>
              </a:rPr>
              <a:t> </a:t>
            </a:r>
            <a:r>
              <a:rPr sz="1800" spc="-10" dirty="0">
                <a:cs typeface="Arial"/>
              </a:rPr>
              <a:t>tests</a:t>
            </a:r>
            <a:endParaRPr sz="1800" dirty="0">
              <a:cs typeface="Arial"/>
            </a:endParaRPr>
          </a:p>
        </p:txBody>
      </p:sp>
      <p:sp>
        <p:nvSpPr>
          <p:cNvPr id="5" name="TextBox 4">
            <a:extLst>
              <a:ext uri="{FF2B5EF4-FFF2-40B4-BE49-F238E27FC236}">
                <a16:creationId xmlns:a16="http://schemas.microsoft.com/office/drawing/2014/main" id="{44D61B2A-7946-43F9-B36E-72253257CF13}"/>
              </a:ext>
            </a:extLst>
          </p:cNvPr>
          <p:cNvSpPr txBox="1"/>
          <p:nvPr/>
        </p:nvSpPr>
        <p:spPr>
          <a:xfrm>
            <a:off x="685800" y="571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Reasoning Forward</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3400" y="819150"/>
            <a:ext cx="7493000" cy="3335654"/>
          </a:xfrm>
          <a:prstGeom prst="rect">
            <a:avLst/>
          </a:prstGeom>
        </p:spPr>
        <p:txBody>
          <a:bodyPr vert="horz" wrap="square" lIns="0" tIns="66675" rIns="0" bIns="0" rtlCol="0">
            <a:spAutoFit/>
          </a:bodyPr>
          <a:lstStyle/>
          <a:p>
            <a:pPr marL="379095" indent="-367030">
              <a:lnSpc>
                <a:spcPct val="100000"/>
              </a:lnSpc>
              <a:spcBef>
                <a:spcPts val="525"/>
              </a:spcBef>
              <a:buChar char="●"/>
              <a:tabLst>
                <a:tab pos="379095" algn="l"/>
                <a:tab pos="379730" algn="l"/>
              </a:tabLst>
            </a:pPr>
            <a:r>
              <a:rPr sz="1800" dirty="0">
                <a:cs typeface="Arial"/>
              </a:rPr>
              <a:t>Trace</a:t>
            </a:r>
            <a:r>
              <a:rPr sz="1800" spc="-5" dirty="0">
                <a:cs typeface="Arial"/>
              </a:rPr>
              <a:t> </a:t>
            </a:r>
            <a:r>
              <a:rPr sz="1800" dirty="0">
                <a:cs typeface="Arial"/>
              </a:rPr>
              <a:t>effects</a:t>
            </a:r>
            <a:r>
              <a:rPr sz="1800" spc="-5" dirty="0">
                <a:cs typeface="Arial"/>
              </a:rPr>
              <a:t> </a:t>
            </a:r>
            <a:r>
              <a:rPr sz="1800" spc="114" dirty="0">
                <a:cs typeface="Arial"/>
              </a:rPr>
              <a:t>from</a:t>
            </a:r>
            <a:r>
              <a:rPr sz="1800" spc="-5" dirty="0">
                <a:cs typeface="Arial"/>
              </a:rPr>
              <a:t> </a:t>
            </a:r>
            <a:r>
              <a:rPr sz="1800" spc="90" dirty="0">
                <a:cs typeface="Arial"/>
              </a:rPr>
              <a:t>point</a:t>
            </a:r>
            <a:r>
              <a:rPr sz="1800" spc="-5" dirty="0">
                <a:cs typeface="Arial"/>
              </a:rPr>
              <a:t> </a:t>
            </a:r>
            <a:r>
              <a:rPr sz="1800" spc="105" dirty="0">
                <a:cs typeface="Arial"/>
              </a:rPr>
              <a:t>to</a:t>
            </a:r>
            <a:r>
              <a:rPr sz="1800" spc="-5" dirty="0">
                <a:cs typeface="Arial"/>
              </a:rPr>
              <a:t> </a:t>
            </a:r>
            <a:r>
              <a:rPr sz="1800" spc="80" dirty="0">
                <a:cs typeface="Arial"/>
              </a:rPr>
              <a:t>point</a:t>
            </a:r>
            <a:endParaRPr sz="1800" dirty="0">
              <a:cs typeface="Arial"/>
            </a:endParaRPr>
          </a:p>
          <a:p>
            <a:pPr marL="836294" lvl="1" indent="-336550">
              <a:lnSpc>
                <a:spcPct val="100000"/>
              </a:lnSpc>
              <a:spcBef>
                <a:spcPts val="330"/>
              </a:spcBef>
              <a:buChar char="○"/>
              <a:tabLst>
                <a:tab pos="836294" algn="l"/>
                <a:tab pos="836930" algn="l"/>
              </a:tabLst>
            </a:pPr>
            <a:r>
              <a:rPr sz="1400" dirty="0">
                <a:cs typeface="Arial"/>
              </a:rPr>
              <a:t>Find</a:t>
            </a:r>
            <a:r>
              <a:rPr sz="1400" spc="75" dirty="0">
                <a:cs typeface="Arial"/>
              </a:rPr>
              <a:t> </a:t>
            </a:r>
            <a:r>
              <a:rPr sz="1400" dirty="0">
                <a:cs typeface="Arial"/>
              </a:rPr>
              <a:t>where</a:t>
            </a:r>
            <a:r>
              <a:rPr sz="1400" spc="75" dirty="0">
                <a:cs typeface="Arial"/>
              </a:rPr>
              <a:t> </a:t>
            </a:r>
            <a:r>
              <a:rPr sz="1400" dirty="0">
                <a:cs typeface="Arial"/>
              </a:rPr>
              <a:t>values</a:t>
            </a:r>
            <a:r>
              <a:rPr sz="1400" spc="75" dirty="0">
                <a:cs typeface="Arial"/>
              </a:rPr>
              <a:t> </a:t>
            </a:r>
            <a:r>
              <a:rPr sz="1400" dirty="0">
                <a:cs typeface="Arial"/>
              </a:rPr>
              <a:t>get</a:t>
            </a:r>
            <a:r>
              <a:rPr sz="1400" spc="75" dirty="0">
                <a:cs typeface="Arial"/>
              </a:rPr>
              <a:t> </a:t>
            </a:r>
            <a:r>
              <a:rPr sz="1400" spc="-10" dirty="0">
                <a:cs typeface="Arial"/>
              </a:rPr>
              <a:t>changed</a:t>
            </a:r>
            <a:endParaRPr sz="1400" dirty="0">
              <a:cs typeface="Arial"/>
            </a:endParaRPr>
          </a:p>
          <a:p>
            <a:pPr marL="379095" indent="-367030">
              <a:lnSpc>
                <a:spcPct val="100000"/>
              </a:lnSpc>
              <a:spcBef>
                <a:spcPts val="254"/>
              </a:spcBef>
              <a:buChar char="●"/>
              <a:tabLst>
                <a:tab pos="379095" algn="l"/>
                <a:tab pos="379730" algn="l"/>
              </a:tabLst>
            </a:pPr>
            <a:r>
              <a:rPr sz="1800" spc="55" dirty="0">
                <a:cs typeface="Arial"/>
              </a:rPr>
              <a:t>Understand</a:t>
            </a:r>
            <a:r>
              <a:rPr sz="1800" spc="-5" dirty="0">
                <a:cs typeface="Arial"/>
              </a:rPr>
              <a:t> </a:t>
            </a:r>
            <a:r>
              <a:rPr sz="1800" spc="75" dirty="0">
                <a:cs typeface="Arial"/>
              </a:rPr>
              <a:t>what</a:t>
            </a:r>
            <a:r>
              <a:rPr sz="1800" spc="5" dirty="0">
                <a:cs typeface="Arial"/>
              </a:rPr>
              <a:t> </a:t>
            </a:r>
            <a:r>
              <a:rPr sz="1800" dirty="0">
                <a:cs typeface="Arial"/>
              </a:rPr>
              <a:t>is pass</a:t>
            </a:r>
            <a:r>
              <a:rPr sz="1800" spc="5" dirty="0">
                <a:cs typeface="Arial"/>
              </a:rPr>
              <a:t> </a:t>
            </a:r>
            <a:r>
              <a:rPr sz="1800" dirty="0">
                <a:cs typeface="Arial"/>
              </a:rPr>
              <a:t>by value </a:t>
            </a:r>
            <a:r>
              <a:rPr sz="1800" spc="60" dirty="0">
                <a:cs typeface="Arial"/>
              </a:rPr>
              <a:t>and</a:t>
            </a:r>
            <a:r>
              <a:rPr sz="1800" dirty="0">
                <a:cs typeface="Arial"/>
              </a:rPr>
              <a:t> pass</a:t>
            </a:r>
            <a:r>
              <a:rPr sz="1800" spc="5" dirty="0">
                <a:cs typeface="Arial"/>
              </a:rPr>
              <a:t> </a:t>
            </a:r>
            <a:r>
              <a:rPr sz="1800" dirty="0">
                <a:cs typeface="Arial"/>
              </a:rPr>
              <a:t>by</a:t>
            </a:r>
            <a:r>
              <a:rPr sz="1800" spc="-5" dirty="0">
                <a:cs typeface="Arial"/>
              </a:rPr>
              <a:t> </a:t>
            </a:r>
            <a:r>
              <a:rPr sz="1800" spc="-10" dirty="0">
                <a:cs typeface="Arial"/>
              </a:rPr>
              <a:t>reference</a:t>
            </a:r>
            <a:endParaRPr sz="1800" dirty="0">
              <a:cs typeface="Arial"/>
            </a:endParaRPr>
          </a:p>
          <a:p>
            <a:pPr marL="836294" lvl="1" indent="-336550">
              <a:lnSpc>
                <a:spcPct val="100000"/>
              </a:lnSpc>
              <a:spcBef>
                <a:spcPts val="330"/>
              </a:spcBef>
              <a:buChar char="○"/>
              <a:tabLst>
                <a:tab pos="836294" algn="l"/>
                <a:tab pos="836930" algn="l"/>
              </a:tabLst>
            </a:pPr>
            <a:r>
              <a:rPr sz="1400" dirty="0">
                <a:cs typeface="Arial"/>
              </a:rPr>
              <a:t>Differs</a:t>
            </a:r>
            <a:r>
              <a:rPr sz="1400" spc="135" dirty="0">
                <a:cs typeface="Arial"/>
              </a:rPr>
              <a:t> </a:t>
            </a:r>
            <a:r>
              <a:rPr sz="1400" dirty="0">
                <a:cs typeface="Arial"/>
              </a:rPr>
              <a:t>by</a:t>
            </a:r>
            <a:r>
              <a:rPr sz="1400" spc="140" dirty="0">
                <a:cs typeface="Arial"/>
              </a:rPr>
              <a:t> </a:t>
            </a:r>
            <a:r>
              <a:rPr sz="1400" spc="-10" dirty="0">
                <a:cs typeface="Arial"/>
              </a:rPr>
              <a:t>language</a:t>
            </a:r>
            <a:endParaRPr sz="1400" dirty="0">
              <a:cs typeface="Arial"/>
            </a:endParaRPr>
          </a:p>
          <a:p>
            <a:pPr marL="379095" indent="-367030">
              <a:lnSpc>
                <a:spcPct val="100000"/>
              </a:lnSpc>
              <a:spcBef>
                <a:spcPts val="254"/>
              </a:spcBef>
              <a:buChar char="●"/>
              <a:tabLst>
                <a:tab pos="379095" algn="l"/>
                <a:tab pos="379730" algn="l"/>
              </a:tabLst>
            </a:pPr>
            <a:r>
              <a:rPr sz="1800" spc="65" dirty="0">
                <a:cs typeface="Arial"/>
              </a:rPr>
              <a:t>Note</a:t>
            </a:r>
            <a:r>
              <a:rPr sz="1800" spc="55" dirty="0">
                <a:cs typeface="Arial"/>
              </a:rPr>
              <a:t> </a:t>
            </a:r>
            <a:r>
              <a:rPr sz="1800" dirty="0">
                <a:cs typeface="Arial"/>
              </a:rPr>
              <a:t>values</a:t>
            </a:r>
            <a:r>
              <a:rPr sz="1800" spc="60" dirty="0">
                <a:cs typeface="Arial"/>
              </a:rPr>
              <a:t> </a:t>
            </a:r>
            <a:r>
              <a:rPr sz="1800" spc="90" dirty="0">
                <a:cs typeface="Arial"/>
              </a:rPr>
              <a:t>that</a:t>
            </a:r>
            <a:r>
              <a:rPr sz="1800" spc="60" dirty="0">
                <a:cs typeface="Arial"/>
              </a:rPr>
              <a:t> </a:t>
            </a:r>
            <a:r>
              <a:rPr sz="1800" dirty="0">
                <a:cs typeface="Arial"/>
              </a:rPr>
              <a:t>are</a:t>
            </a:r>
            <a:r>
              <a:rPr sz="1800" spc="60" dirty="0">
                <a:cs typeface="Arial"/>
              </a:rPr>
              <a:t> </a:t>
            </a:r>
            <a:r>
              <a:rPr sz="1800" dirty="0">
                <a:cs typeface="Arial"/>
              </a:rPr>
              <a:t>constant…</a:t>
            </a:r>
            <a:r>
              <a:rPr sz="1800" spc="60" dirty="0">
                <a:cs typeface="Arial"/>
              </a:rPr>
              <a:t> </a:t>
            </a:r>
            <a:r>
              <a:rPr sz="1800" dirty="0">
                <a:cs typeface="Arial"/>
              </a:rPr>
              <a:t>are</a:t>
            </a:r>
            <a:r>
              <a:rPr sz="1800" spc="60" dirty="0">
                <a:cs typeface="Arial"/>
              </a:rPr>
              <a:t> </a:t>
            </a:r>
            <a:r>
              <a:rPr sz="1800" spc="55" dirty="0">
                <a:cs typeface="Arial"/>
              </a:rPr>
              <a:t>they</a:t>
            </a:r>
            <a:r>
              <a:rPr sz="1800" spc="50" dirty="0">
                <a:cs typeface="Arial"/>
              </a:rPr>
              <a:t> </a:t>
            </a:r>
            <a:r>
              <a:rPr sz="1800" dirty="0">
                <a:cs typeface="Arial"/>
              </a:rPr>
              <a:t>declared</a:t>
            </a:r>
            <a:r>
              <a:rPr sz="1800" spc="55" dirty="0">
                <a:cs typeface="Arial"/>
              </a:rPr>
              <a:t> </a:t>
            </a:r>
            <a:r>
              <a:rPr sz="1800" dirty="0">
                <a:cs typeface="Arial"/>
              </a:rPr>
              <a:t>const</a:t>
            </a:r>
            <a:r>
              <a:rPr sz="1800" spc="60" dirty="0">
                <a:cs typeface="Arial"/>
              </a:rPr>
              <a:t> </a:t>
            </a:r>
            <a:r>
              <a:rPr sz="1800" dirty="0">
                <a:cs typeface="Arial"/>
              </a:rPr>
              <a:t>(if</a:t>
            </a:r>
            <a:r>
              <a:rPr sz="1800" spc="50" dirty="0">
                <a:cs typeface="Arial"/>
              </a:rPr>
              <a:t> </a:t>
            </a:r>
            <a:r>
              <a:rPr sz="1800" spc="-10" dirty="0">
                <a:cs typeface="Arial"/>
              </a:rPr>
              <a:t>able)?</a:t>
            </a:r>
            <a:endParaRPr sz="1800" dirty="0">
              <a:cs typeface="Arial"/>
            </a:endParaRPr>
          </a:p>
          <a:p>
            <a:pPr marL="379095" indent="-367030">
              <a:lnSpc>
                <a:spcPct val="100000"/>
              </a:lnSpc>
              <a:spcBef>
                <a:spcPts val="315"/>
              </a:spcBef>
              <a:buChar char="●"/>
              <a:tabLst>
                <a:tab pos="379095" algn="l"/>
                <a:tab pos="379730" algn="l"/>
              </a:tabLst>
            </a:pPr>
            <a:r>
              <a:rPr sz="1800" dirty="0">
                <a:cs typeface="Arial"/>
              </a:rPr>
              <a:t>Effects</a:t>
            </a:r>
            <a:r>
              <a:rPr sz="1800" spc="-10" dirty="0">
                <a:cs typeface="Arial"/>
              </a:rPr>
              <a:t> </a:t>
            </a:r>
            <a:r>
              <a:rPr sz="1800" spc="50" dirty="0">
                <a:cs typeface="Arial"/>
              </a:rPr>
              <a:t>propagate</a:t>
            </a:r>
            <a:r>
              <a:rPr sz="1800" spc="-5" dirty="0">
                <a:cs typeface="Arial"/>
              </a:rPr>
              <a:t> </a:t>
            </a:r>
            <a:r>
              <a:rPr sz="1800" spc="70" dirty="0">
                <a:cs typeface="Arial"/>
              </a:rPr>
              <a:t>in</a:t>
            </a:r>
            <a:r>
              <a:rPr sz="1800" spc="-10" dirty="0">
                <a:cs typeface="Arial"/>
              </a:rPr>
              <a:t> </a:t>
            </a:r>
            <a:r>
              <a:rPr sz="1800" dirty="0">
                <a:cs typeface="Arial"/>
              </a:rPr>
              <a:t>code</a:t>
            </a:r>
            <a:r>
              <a:rPr sz="1800" spc="-5" dirty="0">
                <a:cs typeface="Arial"/>
              </a:rPr>
              <a:t> </a:t>
            </a:r>
            <a:r>
              <a:rPr sz="1800" spc="70" dirty="0">
                <a:cs typeface="Arial"/>
              </a:rPr>
              <a:t>in</a:t>
            </a:r>
            <a:r>
              <a:rPr sz="1800" spc="-10" dirty="0">
                <a:cs typeface="Arial"/>
              </a:rPr>
              <a:t> </a:t>
            </a:r>
            <a:r>
              <a:rPr sz="1800" spc="70" dirty="0">
                <a:cs typeface="Arial"/>
              </a:rPr>
              <a:t>three</a:t>
            </a:r>
            <a:r>
              <a:rPr sz="1800" spc="-10" dirty="0">
                <a:cs typeface="Arial"/>
              </a:rPr>
              <a:t> </a:t>
            </a:r>
            <a:r>
              <a:rPr sz="1800" dirty="0">
                <a:cs typeface="Arial"/>
              </a:rPr>
              <a:t>basic</a:t>
            </a:r>
            <a:r>
              <a:rPr sz="1800" spc="-5" dirty="0">
                <a:cs typeface="Arial"/>
              </a:rPr>
              <a:t> </a:t>
            </a:r>
            <a:r>
              <a:rPr sz="1800" spc="-10" dirty="0">
                <a:cs typeface="Arial"/>
              </a:rPr>
              <a:t>ways:</a:t>
            </a:r>
            <a:endParaRPr sz="1800" dirty="0">
              <a:cs typeface="Arial"/>
            </a:endParaRPr>
          </a:p>
          <a:p>
            <a:pPr marL="629920" indent="-250825">
              <a:lnSpc>
                <a:spcPct val="100000"/>
              </a:lnSpc>
              <a:spcBef>
                <a:spcPts val="1889"/>
              </a:spcBef>
              <a:buAutoNum type="arabicPeriod"/>
              <a:tabLst>
                <a:tab pos="629920" algn="l"/>
              </a:tabLst>
            </a:pPr>
            <a:r>
              <a:rPr sz="1800" dirty="0">
                <a:cs typeface="Arial"/>
              </a:rPr>
              <a:t>Return</a:t>
            </a:r>
            <a:r>
              <a:rPr sz="1800" spc="55" dirty="0">
                <a:cs typeface="Arial"/>
              </a:rPr>
              <a:t> </a:t>
            </a:r>
            <a:r>
              <a:rPr sz="1800" dirty="0">
                <a:cs typeface="Arial"/>
              </a:rPr>
              <a:t>values</a:t>
            </a:r>
            <a:r>
              <a:rPr sz="1800" spc="65" dirty="0">
                <a:cs typeface="Arial"/>
              </a:rPr>
              <a:t> </a:t>
            </a:r>
            <a:r>
              <a:rPr sz="1800" spc="90" dirty="0">
                <a:cs typeface="Arial"/>
              </a:rPr>
              <a:t>that</a:t>
            </a:r>
            <a:r>
              <a:rPr sz="1800" spc="70" dirty="0">
                <a:cs typeface="Arial"/>
              </a:rPr>
              <a:t> </a:t>
            </a:r>
            <a:r>
              <a:rPr sz="1800" dirty="0">
                <a:cs typeface="Arial"/>
              </a:rPr>
              <a:t>are</a:t>
            </a:r>
            <a:r>
              <a:rPr sz="1800" spc="65" dirty="0">
                <a:cs typeface="Arial"/>
              </a:rPr>
              <a:t> </a:t>
            </a:r>
            <a:r>
              <a:rPr sz="1800" dirty="0">
                <a:cs typeface="Arial"/>
              </a:rPr>
              <a:t>used</a:t>
            </a:r>
            <a:r>
              <a:rPr sz="1800" spc="60" dirty="0">
                <a:cs typeface="Arial"/>
              </a:rPr>
              <a:t> </a:t>
            </a:r>
            <a:r>
              <a:rPr sz="1800" dirty="0">
                <a:cs typeface="Arial"/>
              </a:rPr>
              <a:t>by</a:t>
            </a:r>
            <a:r>
              <a:rPr sz="1800" spc="55" dirty="0">
                <a:cs typeface="Arial"/>
              </a:rPr>
              <a:t> </a:t>
            </a:r>
            <a:r>
              <a:rPr sz="1800" dirty="0">
                <a:cs typeface="Arial"/>
              </a:rPr>
              <a:t>a</a:t>
            </a:r>
            <a:r>
              <a:rPr sz="1800" spc="65" dirty="0">
                <a:cs typeface="Arial"/>
              </a:rPr>
              <a:t> </a:t>
            </a:r>
            <a:r>
              <a:rPr sz="1800" spc="-10" dirty="0">
                <a:cs typeface="Arial"/>
              </a:rPr>
              <a:t>caller</a:t>
            </a:r>
            <a:endParaRPr sz="1800" dirty="0">
              <a:cs typeface="Arial"/>
            </a:endParaRPr>
          </a:p>
          <a:p>
            <a:pPr marL="629920" indent="-250825">
              <a:lnSpc>
                <a:spcPct val="100000"/>
              </a:lnSpc>
              <a:spcBef>
                <a:spcPts val="1889"/>
              </a:spcBef>
              <a:buAutoNum type="arabicPeriod"/>
              <a:tabLst>
                <a:tab pos="629920" algn="l"/>
              </a:tabLst>
            </a:pPr>
            <a:r>
              <a:rPr sz="1800" spc="65" dirty="0">
                <a:cs typeface="Arial"/>
              </a:rPr>
              <a:t>Modification</a:t>
            </a:r>
            <a:r>
              <a:rPr sz="1800" spc="25" dirty="0">
                <a:cs typeface="Arial"/>
              </a:rPr>
              <a:t> </a:t>
            </a:r>
            <a:r>
              <a:rPr sz="1800" spc="90" dirty="0">
                <a:cs typeface="Arial"/>
              </a:rPr>
              <a:t>of</a:t>
            </a:r>
            <a:r>
              <a:rPr sz="1800" spc="25" dirty="0">
                <a:cs typeface="Arial"/>
              </a:rPr>
              <a:t> </a:t>
            </a:r>
            <a:r>
              <a:rPr sz="1800" dirty="0">
                <a:cs typeface="Arial"/>
              </a:rPr>
              <a:t>objects</a:t>
            </a:r>
            <a:r>
              <a:rPr sz="1800" spc="30" dirty="0">
                <a:cs typeface="Arial"/>
              </a:rPr>
              <a:t> </a:t>
            </a:r>
            <a:r>
              <a:rPr sz="1800" dirty="0">
                <a:cs typeface="Arial"/>
              </a:rPr>
              <a:t>passed</a:t>
            </a:r>
            <a:r>
              <a:rPr sz="1800" spc="25" dirty="0">
                <a:cs typeface="Arial"/>
              </a:rPr>
              <a:t> </a:t>
            </a:r>
            <a:r>
              <a:rPr sz="1800" dirty="0">
                <a:cs typeface="Arial"/>
              </a:rPr>
              <a:t>as</a:t>
            </a:r>
            <a:r>
              <a:rPr sz="1800" spc="30" dirty="0">
                <a:cs typeface="Arial"/>
              </a:rPr>
              <a:t> </a:t>
            </a:r>
            <a:r>
              <a:rPr sz="1800" spc="50" dirty="0">
                <a:cs typeface="Arial"/>
              </a:rPr>
              <a:t>parameters</a:t>
            </a:r>
            <a:r>
              <a:rPr sz="1800" spc="35" dirty="0">
                <a:cs typeface="Arial"/>
              </a:rPr>
              <a:t> </a:t>
            </a:r>
            <a:r>
              <a:rPr sz="1800" spc="90" dirty="0">
                <a:cs typeface="Arial"/>
              </a:rPr>
              <a:t>that</a:t>
            </a:r>
            <a:r>
              <a:rPr sz="1800" spc="30" dirty="0">
                <a:cs typeface="Arial"/>
              </a:rPr>
              <a:t> </a:t>
            </a:r>
            <a:r>
              <a:rPr sz="1800" dirty="0">
                <a:cs typeface="Arial"/>
              </a:rPr>
              <a:t>are</a:t>
            </a:r>
            <a:r>
              <a:rPr sz="1800" spc="30" dirty="0">
                <a:cs typeface="Arial"/>
              </a:rPr>
              <a:t> </a:t>
            </a:r>
            <a:r>
              <a:rPr sz="1800" dirty="0">
                <a:cs typeface="Arial"/>
              </a:rPr>
              <a:t>used</a:t>
            </a:r>
            <a:r>
              <a:rPr sz="1800" spc="25" dirty="0">
                <a:cs typeface="Arial"/>
              </a:rPr>
              <a:t> </a:t>
            </a:r>
            <a:r>
              <a:rPr sz="1800" spc="50" dirty="0">
                <a:cs typeface="Arial"/>
              </a:rPr>
              <a:t>later</a:t>
            </a:r>
            <a:endParaRPr sz="1800" dirty="0">
              <a:cs typeface="Arial"/>
            </a:endParaRPr>
          </a:p>
          <a:p>
            <a:pPr marL="629920" indent="-250825">
              <a:lnSpc>
                <a:spcPct val="100000"/>
              </a:lnSpc>
              <a:spcBef>
                <a:spcPts val="1889"/>
              </a:spcBef>
              <a:buAutoNum type="arabicPeriod"/>
              <a:tabLst>
                <a:tab pos="629920" algn="l"/>
              </a:tabLst>
            </a:pPr>
            <a:r>
              <a:rPr sz="1800" spc="65" dirty="0">
                <a:cs typeface="Arial"/>
              </a:rPr>
              <a:t>Modification</a:t>
            </a:r>
            <a:r>
              <a:rPr sz="1800" spc="25" dirty="0">
                <a:cs typeface="Arial"/>
              </a:rPr>
              <a:t> </a:t>
            </a:r>
            <a:r>
              <a:rPr sz="1800" spc="90" dirty="0">
                <a:cs typeface="Arial"/>
              </a:rPr>
              <a:t>of</a:t>
            </a:r>
            <a:r>
              <a:rPr sz="1800" spc="25" dirty="0">
                <a:cs typeface="Arial"/>
              </a:rPr>
              <a:t> </a:t>
            </a:r>
            <a:r>
              <a:rPr sz="1800" dirty="0">
                <a:cs typeface="Arial"/>
              </a:rPr>
              <a:t>static</a:t>
            </a:r>
            <a:r>
              <a:rPr sz="1800" spc="30" dirty="0">
                <a:cs typeface="Arial"/>
              </a:rPr>
              <a:t> </a:t>
            </a:r>
            <a:r>
              <a:rPr sz="1800" spc="100" dirty="0">
                <a:cs typeface="Arial"/>
              </a:rPr>
              <a:t>or</a:t>
            </a:r>
            <a:r>
              <a:rPr sz="1800" spc="35" dirty="0">
                <a:cs typeface="Arial"/>
              </a:rPr>
              <a:t> </a:t>
            </a:r>
            <a:r>
              <a:rPr sz="1800" dirty="0">
                <a:cs typeface="Arial"/>
              </a:rPr>
              <a:t>global</a:t>
            </a:r>
            <a:r>
              <a:rPr sz="1800" spc="25" dirty="0">
                <a:cs typeface="Arial"/>
              </a:rPr>
              <a:t> </a:t>
            </a:r>
            <a:r>
              <a:rPr sz="1800" spc="50" dirty="0">
                <a:cs typeface="Arial"/>
              </a:rPr>
              <a:t>data</a:t>
            </a:r>
            <a:r>
              <a:rPr sz="1800" spc="30" dirty="0">
                <a:cs typeface="Arial"/>
              </a:rPr>
              <a:t> </a:t>
            </a:r>
            <a:r>
              <a:rPr sz="1800" spc="90" dirty="0">
                <a:cs typeface="Arial"/>
              </a:rPr>
              <a:t>that</a:t>
            </a:r>
            <a:r>
              <a:rPr sz="1800" spc="35" dirty="0">
                <a:cs typeface="Arial"/>
              </a:rPr>
              <a:t> </a:t>
            </a:r>
            <a:r>
              <a:rPr sz="1800" dirty="0">
                <a:cs typeface="Arial"/>
              </a:rPr>
              <a:t>is</a:t>
            </a:r>
            <a:r>
              <a:rPr sz="1800" spc="30" dirty="0">
                <a:cs typeface="Arial"/>
              </a:rPr>
              <a:t> </a:t>
            </a:r>
            <a:r>
              <a:rPr sz="1800" dirty="0">
                <a:cs typeface="Arial"/>
              </a:rPr>
              <a:t>used</a:t>
            </a:r>
            <a:r>
              <a:rPr sz="1800" spc="25" dirty="0">
                <a:cs typeface="Arial"/>
              </a:rPr>
              <a:t> </a:t>
            </a:r>
            <a:r>
              <a:rPr sz="1800" spc="50" dirty="0">
                <a:cs typeface="Arial"/>
              </a:rPr>
              <a:t>later</a:t>
            </a:r>
            <a:endParaRPr sz="1800" dirty="0">
              <a:cs typeface="Arial"/>
            </a:endParaRPr>
          </a:p>
        </p:txBody>
      </p:sp>
      <p:sp>
        <p:nvSpPr>
          <p:cNvPr id="5" name="TextBox 4">
            <a:extLst>
              <a:ext uri="{FF2B5EF4-FFF2-40B4-BE49-F238E27FC236}">
                <a16:creationId xmlns:a16="http://schemas.microsoft.com/office/drawing/2014/main" id="{8A96D71A-FE02-4503-90E9-16C9A97B8803}"/>
              </a:ext>
            </a:extLst>
          </p:cNvPr>
          <p:cNvSpPr txBox="1"/>
          <p:nvPr/>
        </p:nvSpPr>
        <p:spPr>
          <a:xfrm>
            <a:off x="762000" y="571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Effect Propagation </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idx="1"/>
          </p:nvPr>
        </p:nvSpPr>
        <p:spPr>
          <a:xfrm>
            <a:off x="609600" y="951916"/>
            <a:ext cx="7334387" cy="3239668"/>
          </a:xfrm>
          <a:prstGeom prst="rect">
            <a:avLst/>
          </a:prstGeom>
        </p:spPr>
        <p:txBody>
          <a:bodyPr vert="horz" wrap="square" lIns="0" tIns="52704" rIns="0" bIns="0" rtlCol="0">
            <a:spAutoFit/>
          </a:bodyPr>
          <a:lstStyle/>
          <a:p>
            <a:pPr marL="432434" indent="-420370">
              <a:lnSpc>
                <a:spcPct val="100000"/>
              </a:lnSpc>
              <a:spcBef>
                <a:spcPts val="414"/>
              </a:spcBef>
              <a:buAutoNum type="arabicPeriod"/>
              <a:tabLst>
                <a:tab pos="432434" algn="l"/>
                <a:tab pos="433070" algn="l"/>
              </a:tabLst>
            </a:pPr>
            <a:r>
              <a:rPr sz="1600" spc="55" dirty="0"/>
              <a:t>Identify</a:t>
            </a:r>
            <a:r>
              <a:rPr sz="1600" spc="-30" dirty="0"/>
              <a:t> </a:t>
            </a:r>
            <a:r>
              <a:rPr sz="1600" dirty="0"/>
              <a:t>a</a:t>
            </a:r>
            <a:r>
              <a:rPr sz="1600" spc="-25" dirty="0"/>
              <a:t> </a:t>
            </a:r>
            <a:r>
              <a:rPr sz="1600" spc="90" dirty="0"/>
              <a:t>method</a:t>
            </a:r>
            <a:r>
              <a:rPr sz="1600" spc="-30" dirty="0"/>
              <a:t> </a:t>
            </a:r>
            <a:r>
              <a:rPr sz="1600" spc="90" dirty="0"/>
              <a:t>that</a:t>
            </a:r>
            <a:r>
              <a:rPr sz="1600" spc="-25" dirty="0"/>
              <a:t> </a:t>
            </a:r>
            <a:r>
              <a:rPr sz="1600" spc="55" dirty="0"/>
              <a:t>will</a:t>
            </a:r>
            <a:r>
              <a:rPr sz="1600" spc="-30" dirty="0"/>
              <a:t> </a:t>
            </a:r>
            <a:r>
              <a:rPr sz="1600" spc="-10" dirty="0"/>
              <a:t>change.</a:t>
            </a:r>
          </a:p>
          <a:p>
            <a:pPr marL="432434" indent="-420370">
              <a:lnSpc>
                <a:spcPct val="100000"/>
              </a:lnSpc>
              <a:spcBef>
                <a:spcPts val="315"/>
              </a:spcBef>
              <a:buAutoNum type="arabicPeriod"/>
              <a:tabLst>
                <a:tab pos="432434" algn="l"/>
                <a:tab pos="433070" algn="l"/>
              </a:tabLst>
            </a:pPr>
            <a:r>
              <a:rPr sz="1600" spc="50" dirty="0"/>
              <a:t>If</a:t>
            </a:r>
            <a:r>
              <a:rPr sz="1600" spc="-15" dirty="0"/>
              <a:t> </a:t>
            </a:r>
            <a:r>
              <a:rPr sz="1600" spc="75" dirty="0"/>
              <a:t>the</a:t>
            </a:r>
            <a:r>
              <a:rPr sz="1600" spc="-5" dirty="0"/>
              <a:t> </a:t>
            </a:r>
            <a:r>
              <a:rPr sz="1600" spc="90" dirty="0"/>
              <a:t>method</a:t>
            </a:r>
            <a:r>
              <a:rPr sz="1600" spc="-15" dirty="0"/>
              <a:t> </a:t>
            </a:r>
            <a:r>
              <a:rPr sz="1600" dirty="0"/>
              <a:t>has</a:t>
            </a:r>
            <a:r>
              <a:rPr sz="1600" spc="-5" dirty="0"/>
              <a:t> </a:t>
            </a:r>
            <a:r>
              <a:rPr sz="1600" dirty="0"/>
              <a:t>a</a:t>
            </a:r>
            <a:r>
              <a:rPr sz="1600" spc="-10" dirty="0"/>
              <a:t> </a:t>
            </a:r>
            <a:r>
              <a:rPr sz="1600" spc="95" dirty="0"/>
              <a:t>return</a:t>
            </a:r>
            <a:r>
              <a:rPr sz="1600" spc="-10" dirty="0"/>
              <a:t> </a:t>
            </a:r>
            <a:r>
              <a:rPr sz="1600" dirty="0"/>
              <a:t>value,</a:t>
            </a:r>
            <a:r>
              <a:rPr sz="1600" spc="-10" dirty="0"/>
              <a:t> </a:t>
            </a:r>
            <a:r>
              <a:rPr sz="1600" spc="60" dirty="0"/>
              <a:t>look</a:t>
            </a:r>
            <a:r>
              <a:rPr sz="1600" spc="-10" dirty="0"/>
              <a:t> </a:t>
            </a:r>
            <a:r>
              <a:rPr sz="1600" spc="65" dirty="0"/>
              <a:t>at</a:t>
            </a:r>
            <a:r>
              <a:rPr sz="1600" spc="-10" dirty="0"/>
              <a:t> </a:t>
            </a:r>
            <a:r>
              <a:rPr sz="1600" dirty="0"/>
              <a:t>its</a:t>
            </a:r>
            <a:r>
              <a:rPr sz="1600" spc="-5" dirty="0"/>
              <a:t> </a:t>
            </a:r>
            <a:r>
              <a:rPr sz="1600" spc="-10" dirty="0"/>
              <a:t>callers.</a:t>
            </a:r>
          </a:p>
          <a:p>
            <a:pPr marL="432434" marR="5080" indent="-420370">
              <a:lnSpc>
                <a:spcPct val="114599"/>
              </a:lnSpc>
              <a:buAutoNum type="arabicPeriod"/>
              <a:tabLst>
                <a:tab pos="432434" algn="l"/>
                <a:tab pos="433070" algn="l"/>
              </a:tabLst>
            </a:pPr>
            <a:r>
              <a:rPr sz="1600" spc="-70" dirty="0"/>
              <a:t>See</a:t>
            </a:r>
            <a:r>
              <a:rPr sz="1600" spc="-20" dirty="0"/>
              <a:t> </a:t>
            </a:r>
            <a:r>
              <a:rPr sz="1600" spc="75" dirty="0"/>
              <a:t>if</a:t>
            </a:r>
            <a:r>
              <a:rPr sz="1600" spc="-20" dirty="0"/>
              <a:t> </a:t>
            </a:r>
            <a:r>
              <a:rPr sz="1600" spc="75" dirty="0"/>
              <a:t>the</a:t>
            </a:r>
            <a:r>
              <a:rPr sz="1600" spc="-15" dirty="0"/>
              <a:t> </a:t>
            </a:r>
            <a:r>
              <a:rPr sz="1600" spc="90" dirty="0"/>
              <a:t>method</a:t>
            </a:r>
            <a:r>
              <a:rPr sz="1600" spc="-20" dirty="0"/>
              <a:t> </a:t>
            </a:r>
            <a:r>
              <a:rPr sz="1600" spc="60" dirty="0"/>
              <a:t>modifies</a:t>
            </a:r>
            <a:r>
              <a:rPr sz="1600" spc="-15" dirty="0"/>
              <a:t> </a:t>
            </a:r>
            <a:r>
              <a:rPr sz="1600" dirty="0"/>
              <a:t>any</a:t>
            </a:r>
            <a:r>
              <a:rPr sz="1600" spc="-20" dirty="0"/>
              <a:t> </a:t>
            </a:r>
            <a:r>
              <a:rPr sz="1600" dirty="0"/>
              <a:t>values.</a:t>
            </a:r>
            <a:r>
              <a:rPr sz="1600" spc="-20" dirty="0"/>
              <a:t> </a:t>
            </a:r>
            <a:r>
              <a:rPr sz="1600" spc="50" dirty="0"/>
              <a:t>If</a:t>
            </a:r>
            <a:r>
              <a:rPr sz="1600" spc="-20" dirty="0"/>
              <a:t> </a:t>
            </a:r>
            <a:r>
              <a:rPr sz="1600" spc="90" dirty="0"/>
              <a:t>it</a:t>
            </a:r>
            <a:r>
              <a:rPr sz="1600" spc="-15" dirty="0"/>
              <a:t> </a:t>
            </a:r>
            <a:r>
              <a:rPr sz="1600" dirty="0"/>
              <a:t>does,</a:t>
            </a:r>
            <a:r>
              <a:rPr sz="1600" spc="-15" dirty="0"/>
              <a:t> </a:t>
            </a:r>
            <a:r>
              <a:rPr sz="1600" spc="60" dirty="0"/>
              <a:t>look</a:t>
            </a:r>
            <a:r>
              <a:rPr sz="1600" spc="-20" dirty="0"/>
              <a:t> </a:t>
            </a:r>
            <a:r>
              <a:rPr sz="1600" spc="65" dirty="0"/>
              <a:t>at</a:t>
            </a:r>
            <a:r>
              <a:rPr sz="1600" spc="-15" dirty="0"/>
              <a:t> </a:t>
            </a:r>
            <a:r>
              <a:rPr sz="1600" spc="75" dirty="0"/>
              <a:t>the</a:t>
            </a:r>
            <a:r>
              <a:rPr sz="1600" spc="-15" dirty="0"/>
              <a:t> </a:t>
            </a:r>
            <a:r>
              <a:rPr sz="1600" spc="70" dirty="0"/>
              <a:t>methods</a:t>
            </a:r>
            <a:r>
              <a:rPr sz="1600" spc="-20" dirty="0"/>
              <a:t> </a:t>
            </a:r>
            <a:r>
              <a:rPr sz="1600" spc="65" dirty="0"/>
              <a:t>that </a:t>
            </a:r>
            <a:r>
              <a:rPr sz="1600" dirty="0"/>
              <a:t>use</a:t>
            </a:r>
            <a:r>
              <a:rPr sz="1600" spc="-15" dirty="0"/>
              <a:t> </a:t>
            </a:r>
            <a:r>
              <a:rPr sz="1600" spc="50" dirty="0"/>
              <a:t>those</a:t>
            </a:r>
            <a:r>
              <a:rPr sz="1600" spc="-15" dirty="0"/>
              <a:t> </a:t>
            </a:r>
            <a:r>
              <a:rPr sz="1600" dirty="0"/>
              <a:t>values,</a:t>
            </a:r>
            <a:r>
              <a:rPr sz="1600" spc="-15" dirty="0"/>
              <a:t> </a:t>
            </a:r>
            <a:r>
              <a:rPr sz="1600" spc="60" dirty="0"/>
              <a:t>and</a:t>
            </a:r>
            <a:r>
              <a:rPr sz="1600" spc="-20" dirty="0"/>
              <a:t> </a:t>
            </a:r>
            <a:r>
              <a:rPr sz="1600" spc="75" dirty="0"/>
              <a:t>the</a:t>
            </a:r>
            <a:r>
              <a:rPr sz="1600" spc="-15" dirty="0"/>
              <a:t> </a:t>
            </a:r>
            <a:r>
              <a:rPr sz="1600" spc="70" dirty="0"/>
              <a:t>methods</a:t>
            </a:r>
            <a:r>
              <a:rPr sz="1600" spc="-15" dirty="0"/>
              <a:t> </a:t>
            </a:r>
            <a:r>
              <a:rPr sz="1600" spc="90" dirty="0"/>
              <a:t>that</a:t>
            </a:r>
            <a:r>
              <a:rPr sz="1600" spc="-10" dirty="0"/>
              <a:t> </a:t>
            </a:r>
            <a:r>
              <a:rPr sz="1600" dirty="0"/>
              <a:t>use</a:t>
            </a:r>
            <a:r>
              <a:rPr sz="1600" spc="-15" dirty="0"/>
              <a:t> </a:t>
            </a:r>
            <a:r>
              <a:rPr sz="1600" spc="50" dirty="0"/>
              <a:t>those</a:t>
            </a:r>
            <a:r>
              <a:rPr sz="1600" spc="-15" dirty="0"/>
              <a:t> </a:t>
            </a:r>
            <a:r>
              <a:rPr sz="1600" spc="45" dirty="0"/>
              <a:t>methods.</a:t>
            </a:r>
          </a:p>
          <a:p>
            <a:pPr marL="432434" marR="161290" indent="-420370">
              <a:lnSpc>
                <a:spcPct val="114599"/>
              </a:lnSpc>
              <a:buAutoNum type="arabicPeriod"/>
              <a:tabLst>
                <a:tab pos="432434" algn="l"/>
                <a:tab pos="433070" algn="l"/>
              </a:tabLst>
            </a:pPr>
            <a:r>
              <a:rPr sz="1600" dirty="0"/>
              <a:t>Make</a:t>
            </a:r>
            <a:r>
              <a:rPr sz="1600" spc="15" dirty="0"/>
              <a:t> </a:t>
            </a:r>
            <a:r>
              <a:rPr sz="1600" dirty="0"/>
              <a:t>sure</a:t>
            </a:r>
            <a:r>
              <a:rPr sz="1600" spc="15" dirty="0"/>
              <a:t> </a:t>
            </a:r>
            <a:r>
              <a:rPr sz="1600" spc="55" dirty="0"/>
              <a:t>you</a:t>
            </a:r>
            <a:r>
              <a:rPr sz="1600" spc="10" dirty="0"/>
              <a:t> </a:t>
            </a:r>
            <a:r>
              <a:rPr sz="1600" spc="60" dirty="0"/>
              <a:t>look</a:t>
            </a:r>
            <a:r>
              <a:rPr sz="1600" spc="10" dirty="0"/>
              <a:t> </a:t>
            </a:r>
            <a:r>
              <a:rPr sz="1600" spc="100" dirty="0"/>
              <a:t>for</a:t>
            </a:r>
            <a:r>
              <a:rPr sz="1600" spc="20" dirty="0"/>
              <a:t> </a:t>
            </a:r>
            <a:r>
              <a:rPr sz="1600" dirty="0"/>
              <a:t>superclasses</a:t>
            </a:r>
            <a:r>
              <a:rPr sz="1600" spc="15" dirty="0"/>
              <a:t> </a:t>
            </a:r>
            <a:r>
              <a:rPr sz="1600" spc="60" dirty="0"/>
              <a:t>and</a:t>
            </a:r>
            <a:r>
              <a:rPr sz="1600" spc="10" dirty="0"/>
              <a:t> </a:t>
            </a:r>
            <a:r>
              <a:rPr sz="1600" dirty="0"/>
              <a:t>subclasses</a:t>
            </a:r>
            <a:r>
              <a:rPr sz="1600" spc="15" dirty="0"/>
              <a:t> </a:t>
            </a:r>
            <a:r>
              <a:rPr sz="1600" spc="90" dirty="0"/>
              <a:t>that</a:t>
            </a:r>
            <a:r>
              <a:rPr sz="1600" spc="20" dirty="0"/>
              <a:t> </a:t>
            </a:r>
            <a:r>
              <a:rPr sz="1600" spc="80" dirty="0"/>
              <a:t>might</a:t>
            </a:r>
            <a:r>
              <a:rPr sz="1600" spc="15" dirty="0"/>
              <a:t> </a:t>
            </a:r>
            <a:r>
              <a:rPr sz="1600" dirty="0"/>
              <a:t>be</a:t>
            </a:r>
            <a:r>
              <a:rPr sz="1600" spc="15" dirty="0"/>
              <a:t> </a:t>
            </a:r>
            <a:r>
              <a:rPr sz="1600" spc="-10" dirty="0"/>
              <a:t>users </a:t>
            </a:r>
            <a:r>
              <a:rPr sz="1600" spc="90" dirty="0"/>
              <a:t>of</a:t>
            </a:r>
            <a:r>
              <a:rPr sz="1600" spc="80" dirty="0"/>
              <a:t> </a:t>
            </a:r>
            <a:r>
              <a:rPr sz="1600" dirty="0"/>
              <a:t>these</a:t>
            </a:r>
            <a:r>
              <a:rPr sz="1600" spc="85" dirty="0"/>
              <a:t> </a:t>
            </a:r>
            <a:r>
              <a:rPr sz="1600" dirty="0"/>
              <a:t>instance</a:t>
            </a:r>
            <a:r>
              <a:rPr sz="1600" spc="90" dirty="0"/>
              <a:t> </a:t>
            </a:r>
            <a:r>
              <a:rPr sz="1600" dirty="0"/>
              <a:t>variables</a:t>
            </a:r>
            <a:r>
              <a:rPr sz="1600" spc="90" dirty="0"/>
              <a:t> </a:t>
            </a:r>
            <a:r>
              <a:rPr sz="1600" spc="60" dirty="0"/>
              <a:t>and</a:t>
            </a:r>
            <a:r>
              <a:rPr sz="1600" spc="80" dirty="0"/>
              <a:t> </a:t>
            </a:r>
            <a:r>
              <a:rPr sz="1600" spc="70" dirty="0"/>
              <a:t>methods</a:t>
            </a:r>
            <a:r>
              <a:rPr sz="1600" spc="90" dirty="0"/>
              <a:t> </a:t>
            </a:r>
            <a:r>
              <a:rPr sz="1600" spc="-10" dirty="0"/>
              <a:t>also.</a:t>
            </a:r>
          </a:p>
          <a:p>
            <a:pPr marL="432434" marR="222885" indent="-420370">
              <a:lnSpc>
                <a:spcPct val="114599"/>
              </a:lnSpc>
              <a:buAutoNum type="arabicPeriod"/>
              <a:tabLst>
                <a:tab pos="432434" algn="l"/>
                <a:tab pos="433070" algn="l"/>
              </a:tabLst>
            </a:pPr>
            <a:r>
              <a:rPr sz="1600" dirty="0"/>
              <a:t>Look</a:t>
            </a:r>
            <a:r>
              <a:rPr sz="1600" spc="-5" dirty="0"/>
              <a:t> </a:t>
            </a:r>
            <a:r>
              <a:rPr sz="1600" spc="65" dirty="0"/>
              <a:t>at</a:t>
            </a:r>
            <a:r>
              <a:rPr sz="1600" spc="5" dirty="0"/>
              <a:t> </a:t>
            </a:r>
            <a:r>
              <a:rPr sz="1600" spc="50" dirty="0"/>
              <a:t>parameters</a:t>
            </a:r>
            <a:r>
              <a:rPr sz="1600" dirty="0"/>
              <a:t> </a:t>
            </a:r>
            <a:r>
              <a:rPr sz="1600" spc="105" dirty="0"/>
              <a:t>to</a:t>
            </a:r>
            <a:r>
              <a:rPr sz="1600" spc="5" dirty="0"/>
              <a:t> </a:t>
            </a:r>
            <a:r>
              <a:rPr sz="1600" spc="75" dirty="0"/>
              <a:t>the</a:t>
            </a:r>
            <a:r>
              <a:rPr sz="1600" dirty="0"/>
              <a:t> </a:t>
            </a:r>
            <a:r>
              <a:rPr sz="1600" spc="60" dirty="0"/>
              <a:t>methods.</a:t>
            </a:r>
            <a:r>
              <a:rPr sz="1600" spc="5" dirty="0"/>
              <a:t> </a:t>
            </a:r>
            <a:r>
              <a:rPr sz="1600" spc="-70" dirty="0"/>
              <a:t>See</a:t>
            </a:r>
            <a:r>
              <a:rPr sz="1600" dirty="0"/>
              <a:t> </a:t>
            </a:r>
            <a:r>
              <a:rPr sz="1600" spc="75" dirty="0"/>
              <a:t>if</a:t>
            </a:r>
            <a:r>
              <a:rPr sz="1600" dirty="0"/>
              <a:t> </a:t>
            </a:r>
            <a:r>
              <a:rPr sz="1600" spc="55" dirty="0"/>
              <a:t>they</a:t>
            </a:r>
            <a:r>
              <a:rPr sz="1600" spc="-5" dirty="0"/>
              <a:t> </a:t>
            </a:r>
            <a:r>
              <a:rPr sz="1600" spc="100" dirty="0"/>
              <a:t>or</a:t>
            </a:r>
            <a:r>
              <a:rPr sz="1600" spc="5" dirty="0"/>
              <a:t> </a:t>
            </a:r>
            <a:r>
              <a:rPr sz="1600" dirty="0"/>
              <a:t>any</a:t>
            </a:r>
            <a:r>
              <a:rPr sz="1600" spc="-5" dirty="0"/>
              <a:t> </a:t>
            </a:r>
            <a:r>
              <a:rPr sz="1600" dirty="0"/>
              <a:t>objects</a:t>
            </a:r>
            <a:r>
              <a:rPr sz="1600" spc="5" dirty="0"/>
              <a:t> </a:t>
            </a:r>
            <a:r>
              <a:rPr sz="1600" spc="90" dirty="0"/>
              <a:t>that</a:t>
            </a:r>
            <a:r>
              <a:rPr sz="1600" dirty="0"/>
              <a:t> </a:t>
            </a:r>
            <a:r>
              <a:rPr sz="1600" spc="60" dirty="0"/>
              <a:t>their </a:t>
            </a:r>
            <a:r>
              <a:rPr sz="1600" spc="70" dirty="0"/>
              <a:t>methods</a:t>
            </a:r>
            <a:r>
              <a:rPr sz="1600" spc="10" dirty="0"/>
              <a:t> </a:t>
            </a:r>
            <a:r>
              <a:rPr sz="1600" spc="95" dirty="0"/>
              <a:t>return</a:t>
            </a:r>
            <a:r>
              <a:rPr sz="1600" spc="10" dirty="0"/>
              <a:t> </a:t>
            </a:r>
            <a:r>
              <a:rPr sz="1600" dirty="0"/>
              <a:t>are</a:t>
            </a:r>
            <a:r>
              <a:rPr sz="1600" spc="15" dirty="0"/>
              <a:t> </a:t>
            </a:r>
            <a:r>
              <a:rPr sz="1600" dirty="0"/>
              <a:t>used</a:t>
            </a:r>
            <a:r>
              <a:rPr sz="1600" spc="10" dirty="0"/>
              <a:t> </a:t>
            </a:r>
            <a:r>
              <a:rPr sz="1600" dirty="0"/>
              <a:t>by</a:t>
            </a:r>
            <a:r>
              <a:rPr sz="1600" spc="5" dirty="0"/>
              <a:t> </a:t>
            </a:r>
            <a:r>
              <a:rPr sz="1600" spc="75" dirty="0"/>
              <a:t>the</a:t>
            </a:r>
            <a:r>
              <a:rPr sz="1600" spc="15" dirty="0"/>
              <a:t> </a:t>
            </a:r>
            <a:r>
              <a:rPr sz="1600" dirty="0"/>
              <a:t>code</a:t>
            </a:r>
            <a:r>
              <a:rPr sz="1600" spc="15" dirty="0"/>
              <a:t> </a:t>
            </a:r>
            <a:r>
              <a:rPr sz="1600" spc="90" dirty="0"/>
              <a:t>that</a:t>
            </a:r>
            <a:r>
              <a:rPr sz="1600" spc="15" dirty="0"/>
              <a:t> </a:t>
            </a:r>
            <a:r>
              <a:rPr sz="1600" spc="55" dirty="0"/>
              <a:t>you</a:t>
            </a:r>
            <a:r>
              <a:rPr sz="1600" spc="5" dirty="0"/>
              <a:t> </a:t>
            </a:r>
            <a:r>
              <a:rPr sz="1600" spc="75" dirty="0"/>
              <a:t>want</a:t>
            </a:r>
            <a:r>
              <a:rPr sz="1600" spc="15" dirty="0"/>
              <a:t> </a:t>
            </a:r>
            <a:r>
              <a:rPr sz="1600" spc="105" dirty="0"/>
              <a:t>to</a:t>
            </a:r>
            <a:r>
              <a:rPr sz="1600" spc="15" dirty="0"/>
              <a:t> </a:t>
            </a:r>
            <a:r>
              <a:rPr sz="1600" spc="-10" dirty="0"/>
              <a:t>change.</a:t>
            </a:r>
          </a:p>
          <a:p>
            <a:pPr marL="432434" marR="487680" indent="-420370">
              <a:lnSpc>
                <a:spcPct val="114599"/>
              </a:lnSpc>
              <a:buAutoNum type="arabicPeriod"/>
              <a:tabLst>
                <a:tab pos="432434" algn="l"/>
                <a:tab pos="433070" algn="l"/>
              </a:tabLst>
            </a:pPr>
            <a:r>
              <a:rPr sz="1600" dirty="0"/>
              <a:t>Look</a:t>
            </a:r>
            <a:r>
              <a:rPr sz="1600" spc="30" dirty="0"/>
              <a:t> </a:t>
            </a:r>
            <a:r>
              <a:rPr sz="1600" spc="100" dirty="0"/>
              <a:t>for</a:t>
            </a:r>
            <a:r>
              <a:rPr sz="1600" spc="40" dirty="0"/>
              <a:t> </a:t>
            </a:r>
            <a:r>
              <a:rPr sz="1600" dirty="0"/>
              <a:t>global</a:t>
            </a:r>
            <a:r>
              <a:rPr sz="1600" spc="35" dirty="0"/>
              <a:t> </a:t>
            </a:r>
            <a:r>
              <a:rPr sz="1600" dirty="0"/>
              <a:t>variables</a:t>
            </a:r>
            <a:r>
              <a:rPr sz="1600" spc="40" dirty="0"/>
              <a:t> </a:t>
            </a:r>
            <a:r>
              <a:rPr sz="1600" spc="60" dirty="0"/>
              <a:t>and</a:t>
            </a:r>
            <a:r>
              <a:rPr sz="1600" spc="30" dirty="0"/>
              <a:t> </a:t>
            </a:r>
            <a:r>
              <a:rPr sz="1600" dirty="0"/>
              <a:t>static</a:t>
            </a:r>
            <a:r>
              <a:rPr sz="1600" spc="40" dirty="0"/>
              <a:t> </a:t>
            </a:r>
            <a:r>
              <a:rPr sz="1600" spc="50" dirty="0"/>
              <a:t>data</a:t>
            </a:r>
            <a:r>
              <a:rPr sz="1600" spc="40" dirty="0"/>
              <a:t> </a:t>
            </a:r>
            <a:r>
              <a:rPr sz="1600" spc="90" dirty="0"/>
              <a:t>that</a:t>
            </a:r>
            <a:r>
              <a:rPr sz="1600" spc="40" dirty="0"/>
              <a:t> </a:t>
            </a:r>
            <a:r>
              <a:rPr sz="1600" dirty="0"/>
              <a:t>is</a:t>
            </a:r>
            <a:r>
              <a:rPr sz="1600" spc="40" dirty="0"/>
              <a:t> </a:t>
            </a:r>
            <a:r>
              <a:rPr sz="1600" spc="75" dirty="0"/>
              <a:t>modified</a:t>
            </a:r>
            <a:r>
              <a:rPr sz="1600" spc="30" dirty="0"/>
              <a:t> </a:t>
            </a:r>
            <a:r>
              <a:rPr sz="1600" spc="70" dirty="0"/>
              <a:t>in</a:t>
            </a:r>
            <a:r>
              <a:rPr sz="1600" spc="35" dirty="0"/>
              <a:t> </a:t>
            </a:r>
            <a:r>
              <a:rPr sz="1600" dirty="0"/>
              <a:t>any</a:t>
            </a:r>
            <a:r>
              <a:rPr sz="1600" spc="35" dirty="0"/>
              <a:t> </a:t>
            </a:r>
            <a:r>
              <a:rPr sz="1600" spc="90" dirty="0"/>
              <a:t>of</a:t>
            </a:r>
            <a:r>
              <a:rPr sz="1600" spc="30" dirty="0"/>
              <a:t> </a:t>
            </a:r>
            <a:r>
              <a:rPr sz="1600" spc="50" dirty="0"/>
              <a:t>the </a:t>
            </a:r>
            <a:r>
              <a:rPr sz="1600" spc="70" dirty="0"/>
              <a:t>methods</a:t>
            </a:r>
            <a:r>
              <a:rPr sz="1600" spc="5" dirty="0"/>
              <a:t> </a:t>
            </a:r>
            <a:r>
              <a:rPr sz="1600" dirty="0"/>
              <a:t>you’ve</a:t>
            </a:r>
            <a:r>
              <a:rPr sz="1600" spc="5" dirty="0"/>
              <a:t> </a:t>
            </a:r>
            <a:r>
              <a:rPr sz="1600" spc="45" dirty="0"/>
              <a:t>identified.</a:t>
            </a:r>
          </a:p>
        </p:txBody>
      </p:sp>
      <p:sp>
        <p:nvSpPr>
          <p:cNvPr id="5" name="TextBox 4">
            <a:extLst>
              <a:ext uri="{FF2B5EF4-FFF2-40B4-BE49-F238E27FC236}">
                <a16:creationId xmlns:a16="http://schemas.microsoft.com/office/drawing/2014/main" id="{19D85AE3-3646-48F3-A966-80FA80266B69}"/>
              </a:ext>
            </a:extLst>
          </p:cNvPr>
          <p:cNvSpPr txBox="1"/>
          <p:nvPr/>
        </p:nvSpPr>
        <p:spPr>
          <a:xfrm>
            <a:off x="762000" y="1333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Looking for Effects</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1078" y="-323850"/>
            <a:ext cx="7334387" cy="994172"/>
          </a:xfrm>
          <a:prstGeom prst="rect">
            <a:avLst/>
          </a:prstGeom>
        </p:spPr>
        <p:txBody>
          <a:bodyPr vert="horz" wrap="square" lIns="0" tIns="12700" rIns="0" bIns="0" rtlCol="0">
            <a:spAutoFit/>
          </a:bodyPr>
          <a:lstStyle/>
          <a:p>
            <a:pPr marL="12700">
              <a:lnSpc>
                <a:spcPct val="100000"/>
              </a:lnSpc>
              <a:spcBef>
                <a:spcPts val="100"/>
              </a:spcBef>
            </a:pPr>
            <a:r>
              <a:rPr spc="-225" dirty="0"/>
              <a:t>Putting</a:t>
            </a:r>
            <a:r>
              <a:rPr spc="-60" dirty="0"/>
              <a:t> </a:t>
            </a:r>
            <a:r>
              <a:rPr spc="-160" dirty="0"/>
              <a:t>It</a:t>
            </a:r>
            <a:r>
              <a:rPr spc="-60" dirty="0"/>
              <a:t> </a:t>
            </a:r>
            <a:r>
              <a:rPr spc="-145" dirty="0"/>
              <a:t>All</a:t>
            </a:r>
            <a:r>
              <a:rPr spc="-55" dirty="0"/>
              <a:t> </a:t>
            </a:r>
            <a:r>
              <a:rPr spc="-210" dirty="0"/>
              <a:t>Together</a:t>
            </a:r>
          </a:p>
        </p:txBody>
      </p:sp>
      <p:graphicFrame>
        <p:nvGraphicFramePr>
          <p:cNvPr id="3" name="object 3"/>
          <p:cNvGraphicFramePr>
            <a:graphicFrameLocks noGrp="1"/>
          </p:cNvGraphicFramePr>
          <p:nvPr>
            <p:extLst>
              <p:ext uri="{D42A27DB-BD31-4B8C-83A1-F6EECF244321}">
                <p14:modId xmlns:p14="http://schemas.microsoft.com/office/powerpoint/2010/main" val="578394009"/>
              </p:ext>
            </p:extLst>
          </p:nvPr>
        </p:nvGraphicFramePr>
        <p:xfrm>
          <a:off x="685800" y="1109824"/>
          <a:ext cx="7237728" cy="1958975"/>
        </p:xfrm>
        <a:graphic>
          <a:graphicData uri="http://schemas.openxmlformats.org/drawingml/2006/table">
            <a:tbl>
              <a:tblPr firstRow="1" bandRow="1">
                <a:tableStyleId>{2D5ABB26-0587-4C30-8999-92F81FD0307C}</a:tableStyleId>
              </a:tblPr>
              <a:tblGrid>
                <a:gridCol w="1601470">
                  <a:extLst>
                    <a:ext uri="{9D8B030D-6E8A-4147-A177-3AD203B41FA5}">
                      <a16:colId xmlns:a16="http://schemas.microsoft.com/office/drawing/2014/main" val="20000"/>
                    </a:ext>
                  </a:extLst>
                </a:gridCol>
                <a:gridCol w="1703705">
                  <a:extLst>
                    <a:ext uri="{9D8B030D-6E8A-4147-A177-3AD203B41FA5}">
                      <a16:colId xmlns:a16="http://schemas.microsoft.com/office/drawing/2014/main" val="20001"/>
                    </a:ext>
                  </a:extLst>
                </a:gridCol>
                <a:gridCol w="1421764">
                  <a:extLst>
                    <a:ext uri="{9D8B030D-6E8A-4147-A177-3AD203B41FA5}">
                      <a16:colId xmlns:a16="http://schemas.microsoft.com/office/drawing/2014/main" val="20002"/>
                    </a:ext>
                  </a:extLst>
                </a:gridCol>
                <a:gridCol w="1319530">
                  <a:extLst>
                    <a:ext uri="{9D8B030D-6E8A-4147-A177-3AD203B41FA5}">
                      <a16:colId xmlns:a16="http://schemas.microsoft.com/office/drawing/2014/main" val="20003"/>
                    </a:ext>
                  </a:extLst>
                </a:gridCol>
                <a:gridCol w="1191259">
                  <a:extLst>
                    <a:ext uri="{9D8B030D-6E8A-4147-A177-3AD203B41FA5}">
                      <a16:colId xmlns:a16="http://schemas.microsoft.com/office/drawing/2014/main" val="20004"/>
                    </a:ext>
                  </a:extLst>
                </a:gridCol>
              </a:tblGrid>
              <a:tr h="391795">
                <a:tc>
                  <a:txBody>
                    <a:bodyPr/>
                    <a:lstStyle/>
                    <a:p>
                      <a:pPr>
                        <a:lnSpc>
                          <a:spcPct val="100000"/>
                        </a:lnSpc>
                      </a:pPr>
                      <a:endParaRPr sz="17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400" dirty="0">
                          <a:latin typeface="Arial"/>
                          <a:cs typeface="Arial"/>
                        </a:rPr>
                        <a:t>Adding</a:t>
                      </a:r>
                      <a:r>
                        <a:rPr sz="1400" spc="-20" dirty="0">
                          <a:latin typeface="Arial"/>
                          <a:cs typeface="Arial"/>
                        </a:rPr>
                        <a:t> </a:t>
                      </a:r>
                      <a:r>
                        <a:rPr sz="1400" dirty="0">
                          <a:latin typeface="Arial"/>
                          <a:cs typeface="Arial"/>
                        </a:rPr>
                        <a:t>a</a:t>
                      </a:r>
                      <a:r>
                        <a:rPr sz="1400" spc="-15" dirty="0">
                          <a:latin typeface="Arial"/>
                          <a:cs typeface="Arial"/>
                        </a:rPr>
                        <a:t> </a:t>
                      </a:r>
                      <a:r>
                        <a:rPr sz="1400" spc="-10" dirty="0">
                          <a:latin typeface="Arial"/>
                          <a:cs typeface="Arial"/>
                        </a:rPr>
                        <a:t>Feature</a:t>
                      </a:r>
                      <a:endParaRPr sz="1400" dirty="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400" dirty="0">
                          <a:latin typeface="Arial"/>
                          <a:cs typeface="Arial"/>
                        </a:rPr>
                        <a:t>Fixing</a:t>
                      </a:r>
                      <a:r>
                        <a:rPr sz="1400" spc="-10" dirty="0">
                          <a:latin typeface="Arial"/>
                          <a:cs typeface="Arial"/>
                        </a:rPr>
                        <a:t> </a:t>
                      </a:r>
                      <a:r>
                        <a:rPr sz="1400" dirty="0">
                          <a:latin typeface="Arial"/>
                          <a:cs typeface="Arial"/>
                        </a:rPr>
                        <a:t>a</a:t>
                      </a:r>
                      <a:r>
                        <a:rPr sz="1400" spc="-10" dirty="0">
                          <a:latin typeface="Arial"/>
                          <a:cs typeface="Arial"/>
                        </a:rPr>
                        <a:t> </a:t>
                      </a:r>
                      <a:r>
                        <a:rPr sz="1400" spc="-25" dirty="0">
                          <a:latin typeface="Arial"/>
                          <a:cs typeface="Arial"/>
                        </a:rPr>
                        <a:t>Bug</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400" spc="-10" dirty="0">
                          <a:latin typeface="Arial"/>
                          <a:cs typeface="Arial"/>
                        </a:rPr>
                        <a:t>Refactoring</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400" spc="-10" dirty="0">
                          <a:latin typeface="Arial"/>
                          <a:cs typeface="Arial"/>
                        </a:rPr>
                        <a:t>Optimizing</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391795">
                <a:tc>
                  <a:txBody>
                    <a:bodyPr/>
                    <a:lstStyle/>
                    <a:p>
                      <a:pPr marL="85725">
                        <a:lnSpc>
                          <a:spcPct val="100000"/>
                        </a:lnSpc>
                        <a:spcBef>
                          <a:spcPts val="620"/>
                        </a:spcBef>
                      </a:pPr>
                      <a:r>
                        <a:rPr sz="1400" spc="-10" dirty="0">
                          <a:latin typeface="Arial"/>
                          <a:cs typeface="Arial"/>
                        </a:rPr>
                        <a:t>Structure</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400" spc="-10" dirty="0">
                          <a:latin typeface="Arial"/>
                          <a:cs typeface="Arial"/>
                        </a:rPr>
                        <a:t>Changes</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400" spc="-10" dirty="0">
                          <a:latin typeface="Arial"/>
                          <a:cs typeface="Arial"/>
                        </a:rPr>
                        <a:t>Changes</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400" spc="-10" dirty="0">
                          <a:latin typeface="Arial"/>
                          <a:cs typeface="Arial"/>
                        </a:rPr>
                        <a:t>Changes</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7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391795">
                <a:tc>
                  <a:txBody>
                    <a:bodyPr/>
                    <a:lstStyle/>
                    <a:p>
                      <a:pPr marL="85725">
                        <a:lnSpc>
                          <a:spcPct val="100000"/>
                        </a:lnSpc>
                        <a:spcBef>
                          <a:spcPts val="620"/>
                        </a:spcBef>
                      </a:pPr>
                      <a:r>
                        <a:rPr sz="1400" dirty="0">
                          <a:latin typeface="Arial"/>
                          <a:cs typeface="Arial"/>
                        </a:rPr>
                        <a:t>New</a:t>
                      </a:r>
                      <a:r>
                        <a:rPr sz="1400" spc="-25" dirty="0">
                          <a:latin typeface="Arial"/>
                          <a:cs typeface="Arial"/>
                        </a:rPr>
                        <a:t> </a:t>
                      </a:r>
                      <a:r>
                        <a:rPr sz="1400" spc="-10" dirty="0">
                          <a:latin typeface="Arial"/>
                          <a:cs typeface="Arial"/>
                        </a:rPr>
                        <a:t>Functionality</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400" spc="-10" dirty="0">
                          <a:latin typeface="Arial"/>
                          <a:cs typeface="Arial"/>
                        </a:rPr>
                        <a:t>Changes</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7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7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7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391795">
                <a:tc>
                  <a:txBody>
                    <a:bodyPr/>
                    <a:lstStyle/>
                    <a:p>
                      <a:pPr marL="85725">
                        <a:lnSpc>
                          <a:spcPct val="100000"/>
                        </a:lnSpc>
                        <a:spcBef>
                          <a:spcPts val="620"/>
                        </a:spcBef>
                      </a:pPr>
                      <a:r>
                        <a:rPr sz="1400" spc="-10" dirty="0">
                          <a:latin typeface="Arial"/>
                          <a:cs typeface="Arial"/>
                        </a:rPr>
                        <a:t>Functionality</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7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400" spc="-10" dirty="0">
                          <a:latin typeface="Arial"/>
                          <a:cs typeface="Arial"/>
                        </a:rPr>
                        <a:t>Changes</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7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7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3"/>
                  </a:ext>
                </a:extLst>
              </a:tr>
              <a:tr h="391795">
                <a:tc>
                  <a:txBody>
                    <a:bodyPr/>
                    <a:lstStyle/>
                    <a:p>
                      <a:pPr marL="85725">
                        <a:lnSpc>
                          <a:spcPct val="100000"/>
                        </a:lnSpc>
                        <a:spcBef>
                          <a:spcPts val="615"/>
                        </a:spcBef>
                      </a:pPr>
                      <a:r>
                        <a:rPr sz="1400" dirty="0">
                          <a:latin typeface="Arial"/>
                          <a:cs typeface="Arial"/>
                        </a:rPr>
                        <a:t>Resource</a:t>
                      </a:r>
                      <a:r>
                        <a:rPr sz="1400" spc="-40" dirty="0">
                          <a:latin typeface="Arial"/>
                          <a:cs typeface="Arial"/>
                        </a:rPr>
                        <a:t> </a:t>
                      </a:r>
                      <a:r>
                        <a:rPr sz="1400" spc="-10" dirty="0">
                          <a:latin typeface="Arial"/>
                          <a:cs typeface="Arial"/>
                        </a:rPr>
                        <a:t>Usage</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7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7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7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400" spc="-10" dirty="0">
                          <a:latin typeface="Arial"/>
                          <a:cs typeface="Arial"/>
                        </a:rPr>
                        <a:t>Changes</a:t>
                      </a:r>
                      <a:endParaRPr sz="1400" dirty="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4"/>
                  </a:ext>
                </a:extLst>
              </a:tr>
            </a:tbl>
          </a:graphicData>
        </a:graphic>
      </p:graphicFrame>
      <p:sp>
        <p:nvSpPr>
          <p:cNvPr id="4" name="object 4"/>
          <p:cNvSpPr txBox="1"/>
          <p:nvPr/>
        </p:nvSpPr>
        <p:spPr>
          <a:xfrm>
            <a:off x="304800" y="3409950"/>
            <a:ext cx="8196580" cy="968375"/>
          </a:xfrm>
          <a:prstGeom prst="rect">
            <a:avLst/>
          </a:prstGeom>
        </p:spPr>
        <p:txBody>
          <a:bodyPr vert="horz" wrap="square" lIns="0" tIns="12700" rIns="0" bIns="0" rtlCol="0">
            <a:spAutoFit/>
          </a:bodyPr>
          <a:lstStyle/>
          <a:p>
            <a:pPr marL="12700" marR="5080">
              <a:lnSpc>
                <a:spcPct val="114599"/>
              </a:lnSpc>
              <a:spcBef>
                <a:spcPts val="100"/>
              </a:spcBef>
            </a:pPr>
            <a:r>
              <a:rPr sz="1800" b="1" dirty="0">
                <a:cs typeface="Arial"/>
              </a:rPr>
              <a:t>Preserving</a:t>
            </a:r>
            <a:r>
              <a:rPr sz="1800" b="1" spc="90" dirty="0">
                <a:cs typeface="Arial"/>
              </a:rPr>
              <a:t> </a:t>
            </a:r>
            <a:r>
              <a:rPr sz="1800" b="1" dirty="0">
                <a:cs typeface="Arial"/>
              </a:rPr>
              <a:t>existing</a:t>
            </a:r>
            <a:r>
              <a:rPr sz="1800" b="1" spc="95" dirty="0">
                <a:cs typeface="Arial"/>
              </a:rPr>
              <a:t> </a:t>
            </a:r>
            <a:r>
              <a:rPr sz="1800" b="1" dirty="0">
                <a:cs typeface="Arial"/>
              </a:rPr>
              <a:t>behavior</a:t>
            </a:r>
            <a:r>
              <a:rPr sz="1800" b="1" spc="100" dirty="0">
                <a:cs typeface="Arial"/>
              </a:rPr>
              <a:t> </a:t>
            </a:r>
            <a:r>
              <a:rPr sz="1800" b="1" dirty="0">
                <a:cs typeface="Arial"/>
              </a:rPr>
              <a:t>is</a:t>
            </a:r>
            <a:r>
              <a:rPr sz="1800" b="1" spc="105" dirty="0">
                <a:cs typeface="Arial"/>
              </a:rPr>
              <a:t> </a:t>
            </a:r>
            <a:r>
              <a:rPr sz="1800" b="1" dirty="0">
                <a:cs typeface="Arial"/>
              </a:rPr>
              <a:t>one</a:t>
            </a:r>
            <a:r>
              <a:rPr sz="1800" b="1" spc="90" dirty="0">
                <a:cs typeface="Arial"/>
              </a:rPr>
              <a:t> </a:t>
            </a:r>
            <a:r>
              <a:rPr sz="1800" b="1" dirty="0">
                <a:cs typeface="Arial"/>
              </a:rPr>
              <a:t>of</a:t>
            </a:r>
            <a:r>
              <a:rPr sz="1800" b="1" spc="105" dirty="0">
                <a:cs typeface="Arial"/>
              </a:rPr>
              <a:t> </a:t>
            </a:r>
            <a:r>
              <a:rPr sz="1800" b="1" spc="100" dirty="0">
                <a:cs typeface="Arial"/>
              </a:rPr>
              <a:t>the</a:t>
            </a:r>
            <a:r>
              <a:rPr sz="1800" b="1" spc="90" dirty="0">
                <a:cs typeface="Arial"/>
              </a:rPr>
              <a:t> </a:t>
            </a:r>
            <a:r>
              <a:rPr sz="1800" b="1" dirty="0">
                <a:cs typeface="Arial"/>
              </a:rPr>
              <a:t>largest</a:t>
            </a:r>
            <a:r>
              <a:rPr sz="1800" b="1" spc="105" dirty="0">
                <a:cs typeface="Arial"/>
              </a:rPr>
              <a:t> </a:t>
            </a:r>
            <a:r>
              <a:rPr sz="1800" b="1" dirty="0">
                <a:cs typeface="Arial"/>
              </a:rPr>
              <a:t>challenges</a:t>
            </a:r>
            <a:r>
              <a:rPr sz="1800" b="1" spc="100" dirty="0">
                <a:cs typeface="Arial"/>
              </a:rPr>
              <a:t> </a:t>
            </a:r>
            <a:r>
              <a:rPr sz="1800" b="1" spc="60" dirty="0">
                <a:cs typeface="Arial"/>
              </a:rPr>
              <a:t>in</a:t>
            </a:r>
            <a:r>
              <a:rPr sz="1800" b="1" spc="100" dirty="0">
                <a:cs typeface="Arial"/>
              </a:rPr>
              <a:t> </a:t>
            </a:r>
            <a:r>
              <a:rPr sz="1800" b="1" spc="55" dirty="0">
                <a:cs typeface="Arial"/>
              </a:rPr>
              <a:t>software development.</a:t>
            </a:r>
            <a:r>
              <a:rPr sz="1800" b="1" spc="-25" dirty="0">
                <a:cs typeface="Arial"/>
              </a:rPr>
              <a:t> </a:t>
            </a:r>
            <a:r>
              <a:rPr sz="1800" b="1" dirty="0">
                <a:cs typeface="Arial"/>
              </a:rPr>
              <a:t>Even</a:t>
            </a:r>
            <a:r>
              <a:rPr sz="1800" b="1" spc="-20" dirty="0">
                <a:cs typeface="Arial"/>
              </a:rPr>
              <a:t> </a:t>
            </a:r>
            <a:r>
              <a:rPr sz="1800" b="1" spc="80" dirty="0">
                <a:cs typeface="Arial"/>
              </a:rPr>
              <a:t>when</a:t>
            </a:r>
            <a:r>
              <a:rPr sz="1800" b="1" spc="-25" dirty="0">
                <a:cs typeface="Arial"/>
              </a:rPr>
              <a:t> </a:t>
            </a:r>
            <a:r>
              <a:rPr sz="1800" b="1" spc="90" dirty="0">
                <a:cs typeface="Arial"/>
              </a:rPr>
              <a:t>we</a:t>
            </a:r>
            <a:r>
              <a:rPr sz="1800" b="1" spc="-25" dirty="0">
                <a:cs typeface="Arial"/>
              </a:rPr>
              <a:t> </a:t>
            </a:r>
            <a:r>
              <a:rPr sz="1800" b="1" spc="80" dirty="0">
                <a:cs typeface="Arial"/>
              </a:rPr>
              <a:t>are</a:t>
            </a:r>
            <a:r>
              <a:rPr sz="1800" b="1" spc="-25" dirty="0">
                <a:cs typeface="Arial"/>
              </a:rPr>
              <a:t> </a:t>
            </a:r>
            <a:r>
              <a:rPr sz="1800" b="1" dirty="0">
                <a:cs typeface="Arial"/>
              </a:rPr>
              <a:t>changing</a:t>
            </a:r>
            <a:r>
              <a:rPr sz="1800" b="1" spc="-30" dirty="0">
                <a:cs typeface="Arial"/>
              </a:rPr>
              <a:t> </a:t>
            </a:r>
            <a:r>
              <a:rPr sz="1800" b="1" spc="75" dirty="0">
                <a:cs typeface="Arial"/>
              </a:rPr>
              <a:t>primary</a:t>
            </a:r>
            <a:r>
              <a:rPr sz="1800" b="1" spc="-25" dirty="0">
                <a:cs typeface="Arial"/>
              </a:rPr>
              <a:t> </a:t>
            </a:r>
            <a:r>
              <a:rPr sz="1800" b="1" spc="60" dirty="0">
                <a:cs typeface="Arial"/>
              </a:rPr>
              <a:t>features,</a:t>
            </a:r>
            <a:r>
              <a:rPr sz="1800" b="1" spc="-20" dirty="0">
                <a:cs typeface="Arial"/>
              </a:rPr>
              <a:t> </a:t>
            </a:r>
            <a:r>
              <a:rPr sz="1800" b="1" spc="90" dirty="0">
                <a:cs typeface="Arial"/>
              </a:rPr>
              <a:t>we</a:t>
            </a:r>
            <a:r>
              <a:rPr sz="1800" b="1" spc="-30" dirty="0">
                <a:cs typeface="Arial"/>
              </a:rPr>
              <a:t> </a:t>
            </a:r>
            <a:r>
              <a:rPr sz="1800" b="1" spc="65" dirty="0">
                <a:cs typeface="Arial"/>
              </a:rPr>
              <a:t>often </a:t>
            </a:r>
            <a:r>
              <a:rPr sz="1800" b="1" spc="55" dirty="0">
                <a:cs typeface="Arial"/>
              </a:rPr>
              <a:t>have</a:t>
            </a:r>
            <a:r>
              <a:rPr sz="1800" b="1" spc="70" dirty="0">
                <a:cs typeface="Arial"/>
              </a:rPr>
              <a:t> </a:t>
            </a:r>
            <a:r>
              <a:rPr sz="1800" b="1" dirty="0">
                <a:cs typeface="Arial"/>
              </a:rPr>
              <a:t>very</a:t>
            </a:r>
            <a:r>
              <a:rPr sz="1800" b="1" spc="75" dirty="0">
                <a:cs typeface="Arial"/>
              </a:rPr>
              <a:t> </a:t>
            </a:r>
            <a:r>
              <a:rPr sz="1800" b="1" dirty="0">
                <a:cs typeface="Arial"/>
              </a:rPr>
              <a:t>large</a:t>
            </a:r>
            <a:r>
              <a:rPr sz="1800" b="1" spc="75" dirty="0">
                <a:cs typeface="Arial"/>
              </a:rPr>
              <a:t> </a:t>
            </a:r>
            <a:r>
              <a:rPr sz="1800" b="1" dirty="0">
                <a:cs typeface="Arial"/>
              </a:rPr>
              <a:t>areas</a:t>
            </a:r>
            <a:r>
              <a:rPr sz="1800" b="1" spc="80" dirty="0">
                <a:cs typeface="Arial"/>
              </a:rPr>
              <a:t> </a:t>
            </a:r>
            <a:r>
              <a:rPr sz="1800" b="1" dirty="0">
                <a:cs typeface="Arial"/>
              </a:rPr>
              <a:t>of</a:t>
            </a:r>
            <a:r>
              <a:rPr sz="1800" b="1" spc="80" dirty="0">
                <a:cs typeface="Arial"/>
              </a:rPr>
              <a:t> </a:t>
            </a:r>
            <a:r>
              <a:rPr sz="1800" b="1" dirty="0">
                <a:cs typeface="Arial"/>
              </a:rPr>
              <a:t>behavior</a:t>
            </a:r>
            <a:r>
              <a:rPr sz="1800" b="1" spc="80" dirty="0">
                <a:cs typeface="Arial"/>
              </a:rPr>
              <a:t> </a:t>
            </a:r>
            <a:r>
              <a:rPr sz="1800" b="1" spc="125" dirty="0">
                <a:cs typeface="Arial"/>
              </a:rPr>
              <a:t>that</a:t>
            </a:r>
            <a:r>
              <a:rPr sz="1800" b="1" spc="80" dirty="0">
                <a:cs typeface="Arial"/>
              </a:rPr>
              <a:t> </a:t>
            </a:r>
            <a:r>
              <a:rPr sz="1800" b="1" spc="90" dirty="0">
                <a:cs typeface="Arial"/>
              </a:rPr>
              <a:t>we</a:t>
            </a:r>
            <a:r>
              <a:rPr sz="1800" b="1" spc="75" dirty="0">
                <a:cs typeface="Arial"/>
              </a:rPr>
              <a:t> </a:t>
            </a:r>
            <a:r>
              <a:rPr sz="1800" b="1" spc="55" dirty="0">
                <a:cs typeface="Arial"/>
              </a:rPr>
              <a:t>have</a:t>
            </a:r>
            <a:r>
              <a:rPr sz="1800" b="1" spc="70" dirty="0">
                <a:cs typeface="Arial"/>
              </a:rPr>
              <a:t> </a:t>
            </a:r>
            <a:r>
              <a:rPr sz="1800" b="1" spc="90" dirty="0">
                <a:cs typeface="Arial"/>
              </a:rPr>
              <a:t>to</a:t>
            </a:r>
            <a:r>
              <a:rPr sz="1800" b="1" spc="80" dirty="0">
                <a:cs typeface="Arial"/>
              </a:rPr>
              <a:t> </a:t>
            </a:r>
            <a:r>
              <a:rPr sz="1800" b="1" spc="-10" dirty="0">
                <a:cs typeface="Arial"/>
              </a:rPr>
              <a:t>preserve.</a:t>
            </a:r>
            <a:endParaRPr sz="1800" dirty="0">
              <a:cs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5248" y="1276158"/>
            <a:ext cx="6839951" cy="2375650"/>
          </a:xfrm>
          <a:prstGeom prst="rect">
            <a:avLst/>
          </a:prstGeom>
        </p:spPr>
        <p:txBody>
          <a:bodyPr vert="horz" wrap="square" lIns="0" tIns="66675" rIns="0" bIns="0" rtlCol="0">
            <a:spAutoFit/>
          </a:bodyPr>
          <a:lstStyle/>
          <a:p>
            <a:pPr marL="379095" indent="-367030">
              <a:lnSpc>
                <a:spcPct val="100000"/>
              </a:lnSpc>
              <a:spcBef>
                <a:spcPts val="525"/>
              </a:spcBef>
              <a:buChar char="●"/>
              <a:tabLst>
                <a:tab pos="379095" algn="l"/>
                <a:tab pos="379730" algn="l"/>
              </a:tabLst>
            </a:pPr>
            <a:r>
              <a:rPr sz="2000" spc="70" dirty="0">
                <a:cs typeface="Arial"/>
              </a:rPr>
              <a:t>Most</a:t>
            </a:r>
            <a:r>
              <a:rPr sz="2000" spc="-25" dirty="0">
                <a:cs typeface="Arial"/>
              </a:rPr>
              <a:t> </a:t>
            </a:r>
            <a:r>
              <a:rPr sz="2000" spc="95" dirty="0">
                <a:cs typeface="Arial"/>
              </a:rPr>
              <a:t>important</a:t>
            </a:r>
            <a:r>
              <a:rPr sz="2000" spc="-25" dirty="0">
                <a:cs typeface="Arial"/>
              </a:rPr>
              <a:t> </a:t>
            </a:r>
            <a:r>
              <a:rPr sz="2000" spc="85" dirty="0">
                <a:cs typeface="Arial"/>
              </a:rPr>
              <a:t>tool</a:t>
            </a:r>
            <a:r>
              <a:rPr sz="2000" spc="-35" dirty="0">
                <a:cs typeface="Arial"/>
              </a:rPr>
              <a:t> </a:t>
            </a:r>
            <a:r>
              <a:rPr sz="2000" dirty="0">
                <a:cs typeface="Arial"/>
              </a:rPr>
              <a:t>is</a:t>
            </a:r>
            <a:r>
              <a:rPr sz="2000" spc="-20" dirty="0">
                <a:cs typeface="Arial"/>
              </a:rPr>
              <a:t> </a:t>
            </a:r>
            <a:r>
              <a:rPr sz="2000" spc="100" dirty="0">
                <a:cs typeface="Arial"/>
              </a:rPr>
              <a:t>our</a:t>
            </a:r>
            <a:r>
              <a:rPr sz="2000" spc="-25" dirty="0">
                <a:cs typeface="Arial"/>
              </a:rPr>
              <a:t> </a:t>
            </a:r>
            <a:r>
              <a:rPr sz="2000" spc="75" dirty="0">
                <a:cs typeface="Arial"/>
              </a:rPr>
              <a:t>programming</a:t>
            </a:r>
            <a:r>
              <a:rPr sz="2000" spc="-35" dirty="0">
                <a:cs typeface="Arial"/>
              </a:rPr>
              <a:t> </a:t>
            </a:r>
            <a:r>
              <a:rPr sz="2000" spc="-10" dirty="0">
                <a:cs typeface="Arial"/>
              </a:rPr>
              <a:t>language</a:t>
            </a:r>
            <a:endParaRPr sz="2000" dirty="0">
              <a:cs typeface="Arial"/>
            </a:endParaRPr>
          </a:p>
          <a:p>
            <a:pPr marL="836294" lvl="1" indent="-336550">
              <a:lnSpc>
                <a:spcPct val="100000"/>
              </a:lnSpc>
              <a:spcBef>
                <a:spcPts val="330"/>
              </a:spcBef>
              <a:buChar char="○"/>
              <a:tabLst>
                <a:tab pos="836294" algn="l"/>
                <a:tab pos="836930" algn="l"/>
              </a:tabLst>
            </a:pPr>
            <a:r>
              <a:rPr sz="1600" dirty="0">
                <a:cs typeface="Arial"/>
              </a:rPr>
              <a:t>Everyone</a:t>
            </a:r>
            <a:r>
              <a:rPr sz="1600" spc="60" dirty="0">
                <a:cs typeface="Arial"/>
              </a:rPr>
              <a:t> </a:t>
            </a:r>
            <a:r>
              <a:rPr sz="1600" dirty="0">
                <a:cs typeface="Arial"/>
              </a:rPr>
              <a:t>has</a:t>
            </a:r>
            <a:r>
              <a:rPr sz="1600" spc="60" dirty="0">
                <a:cs typeface="Arial"/>
              </a:rPr>
              <a:t> </a:t>
            </a:r>
            <a:r>
              <a:rPr sz="1600" dirty="0">
                <a:cs typeface="Arial"/>
              </a:rPr>
              <a:t>firefalls</a:t>
            </a:r>
            <a:r>
              <a:rPr sz="1600" spc="60" dirty="0">
                <a:cs typeface="Arial"/>
              </a:rPr>
              <a:t> </a:t>
            </a:r>
            <a:r>
              <a:rPr sz="1600" spc="80" dirty="0">
                <a:cs typeface="Arial"/>
              </a:rPr>
              <a:t>to</a:t>
            </a:r>
            <a:r>
              <a:rPr sz="1600" spc="65" dirty="0">
                <a:cs typeface="Arial"/>
              </a:rPr>
              <a:t> </a:t>
            </a:r>
            <a:r>
              <a:rPr sz="1600" spc="45" dirty="0">
                <a:cs typeface="Arial"/>
              </a:rPr>
              <a:t>prevent</a:t>
            </a:r>
            <a:r>
              <a:rPr sz="1600" spc="60" dirty="0">
                <a:cs typeface="Arial"/>
              </a:rPr>
              <a:t> </a:t>
            </a:r>
            <a:r>
              <a:rPr sz="1600" spc="40" dirty="0">
                <a:cs typeface="Arial"/>
              </a:rPr>
              <a:t>propagation</a:t>
            </a:r>
            <a:endParaRPr sz="1600" dirty="0">
              <a:cs typeface="Arial"/>
            </a:endParaRPr>
          </a:p>
          <a:p>
            <a:pPr marL="379095" indent="-367030">
              <a:lnSpc>
                <a:spcPct val="100000"/>
              </a:lnSpc>
              <a:spcBef>
                <a:spcPts val="254"/>
              </a:spcBef>
              <a:buChar char="●"/>
              <a:tabLst>
                <a:tab pos="379095" algn="l"/>
                <a:tab pos="379730" algn="l"/>
              </a:tabLst>
            </a:pPr>
            <a:r>
              <a:rPr sz="2000" dirty="0">
                <a:cs typeface="Arial"/>
              </a:rPr>
              <a:t>Firewalls</a:t>
            </a:r>
            <a:r>
              <a:rPr sz="2000" spc="15" dirty="0">
                <a:cs typeface="Arial"/>
              </a:rPr>
              <a:t> </a:t>
            </a:r>
            <a:r>
              <a:rPr sz="2000" spc="70" dirty="0">
                <a:cs typeface="Arial"/>
              </a:rPr>
              <a:t>in</a:t>
            </a:r>
            <a:r>
              <a:rPr sz="2000" spc="10" dirty="0">
                <a:cs typeface="Arial"/>
              </a:rPr>
              <a:t> </a:t>
            </a:r>
            <a:r>
              <a:rPr sz="2000" spc="55" dirty="0">
                <a:cs typeface="Arial"/>
              </a:rPr>
              <a:t>Programming</a:t>
            </a:r>
            <a:r>
              <a:rPr sz="2000" spc="10" dirty="0">
                <a:cs typeface="Arial"/>
              </a:rPr>
              <a:t> </a:t>
            </a:r>
            <a:r>
              <a:rPr sz="2000" spc="-10" dirty="0">
                <a:cs typeface="Arial"/>
              </a:rPr>
              <a:t>Languages:</a:t>
            </a:r>
            <a:endParaRPr sz="2000" dirty="0">
              <a:cs typeface="Arial"/>
            </a:endParaRPr>
          </a:p>
          <a:p>
            <a:pPr marL="836294" lvl="1" indent="-336550">
              <a:lnSpc>
                <a:spcPct val="100000"/>
              </a:lnSpc>
              <a:spcBef>
                <a:spcPts val="330"/>
              </a:spcBef>
              <a:buChar char="○"/>
              <a:tabLst>
                <a:tab pos="836294" algn="l"/>
                <a:tab pos="836930" algn="l"/>
              </a:tabLst>
            </a:pPr>
            <a:r>
              <a:rPr sz="1600" dirty="0">
                <a:cs typeface="Arial"/>
              </a:rPr>
              <a:t>Private,</a:t>
            </a:r>
            <a:r>
              <a:rPr sz="1600" spc="20" dirty="0">
                <a:cs typeface="Arial"/>
              </a:rPr>
              <a:t> </a:t>
            </a:r>
            <a:r>
              <a:rPr sz="1600" dirty="0">
                <a:cs typeface="Arial"/>
              </a:rPr>
              <a:t>Public,</a:t>
            </a:r>
            <a:r>
              <a:rPr sz="1600" spc="25" dirty="0">
                <a:cs typeface="Arial"/>
              </a:rPr>
              <a:t> </a:t>
            </a:r>
            <a:r>
              <a:rPr sz="1600" spc="-10" dirty="0">
                <a:cs typeface="Arial"/>
              </a:rPr>
              <a:t>Protected</a:t>
            </a:r>
            <a:endParaRPr sz="1600" dirty="0">
              <a:cs typeface="Arial"/>
            </a:endParaRPr>
          </a:p>
          <a:p>
            <a:pPr marL="836294" lvl="1" indent="-336550">
              <a:lnSpc>
                <a:spcPct val="100000"/>
              </a:lnSpc>
              <a:spcBef>
                <a:spcPts val="270"/>
              </a:spcBef>
              <a:buChar char="○"/>
              <a:tabLst>
                <a:tab pos="836294" algn="l"/>
                <a:tab pos="836930" algn="l"/>
              </a:tabLst>
            </a:pPr>
            <a:r>
              <a:rPr sz="1600" spc="-10" dirty="0">
                <a:cs typeface="Arial"/>
              </a:rPr>
              <a:t>Const</a:t>
            </a:r>
            <a:endParaRPr sz="1600" dirty="0">
              <a:cs typeface="Arial"/>
            </a:endParaRPr>
          </a:p>
          <a:p>
            <a:pPr marL="836294" lvl="1" indent="-336550">
              <a:lnSpc>
                <a:spcPct val="100000"/>
              </a:lnSpc>
              <a:spcBef>
                <a:spcPts val="270"/>
              </a:spcBef>
              <a:buChar char="○"/>
              <a:tabLst>
                <a:tab pos="836294" algn="l"/>
                <a:tab pos="836930" algn="l"/>
              </a:tabLst>
            </a:pPr>
            <a:r>
              <a:rPr sz="1600" spc="40" dirty="0">
                <a:cs typeface="Arial"/>
              </a:rPr>
              <a:t>Mutable</a:t>
            </a:r>
            <a:endParaRPr sz="1600" dirty="0">
              <a:cs typeface="Arial"/>
            </a:endParaRPr>
          </a:p>
          <a:p>
            <a:pPr>
              <a:lnSpc>
                <a:spcPct val="100000"/>
              </a:lnSpc>
              <a:spcBef>
                <a:spcPts val="45"/>
              </a:spcBef>
            </a:pPr>
            <a:endParaRPr sz="1550" dirty="0">
              <a:cs typeface="Arial"/>
            </a:endParaRPr>
          </a:p>
          <a:p>
            <a:pPr marL="2775585">
              <a:lnSpc>
                <a:spcPct val="100000"/>
              </a:lnSpc>
            </a:pPr>
            <a:r>
              <a:rPr sz="1800" spc="-20" dirty="0">
                <a:cs typeface="Arial"/>
              </a:rPr>
              <a:t>KNOW</a:t>
            </a:r>
            <a:r>
              <a:rPr sz="1800" spc="-65" dirty="0">
                <a:cs typeface="Arial"/>
              </a:rPr>
              <a:t> </a:t>
            </a:r>
            <a:r>
              <a:rPr sz="1800" spc="-105" dirty="0">
                <a:cs typeface="Arial"/>
              </a:rPr>
              <a:t>YOUR</a:t>
            </a:r>
            <a:r>
              <a:rPr sz="1800" spc="-35" dirty="0">
                <a:cs typeface="Arial"/>
              </a:rPr>
              <a:t> </a:t>
            </a:r>
            <a:r>
              <a:rPr sz="1800" spc="-10" dirty="0">
                <a:cs typeface="Arial"/>
              </a:rPr>
              <a:t>LANGUAGE</a:t>
            </a:r>
            <a:r>
              <a:rPr lang="en-US" sz="1800" spc="-10" dirty="0">
                <a:cs typeface="Arial"/>
              </a:rPr>
              <a:t>!</a:t>
            </a:r>
            <a:endParaRPr sz="1800" dirty="0">
              <a:cs typeface="Arial"/>
            </a:endParaRPr>
          </a:p>
        </p:txBody>
      </p:sp>
      <p:sp>
        <p:nvSpPr>
          <p:cNvPr id="5" name="TextBox 4">
            <a:extLst>
              <a:ext uri="{FF2B5EF4-FFF2-40B4-BE49-F238E27FC236}">
                <a16:creationId xmlns:a16="http://schemas.microsoft.com/office/drawing/2014/main" id="{EC625213-3148-4C8F-88FF-D6E944EA671A}"/>
              </a:ext>
            </a:extLst>
          </p:cNvPr>
          <p:cNvSpPr txBox="1"/>
          <p:nvPr/>
        </p:nvSpPr>
        <p:spPr>
          <a:xfrm>
            <a:off x="762000" y="133350"/>
            <a:ext cx="573913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Tools for Effect Reasoning </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5249" y="1290200"/>
            <a:ext cx="7959090" cy="2753958"/>
          </a:xfrm>
          <a:prstGeom prst="rect">
            <a:avLst/>
          </a:prstGeom>
        </p:spPr>
        <p:txBody>
          <a:bodyPr vert="horz" wrap="square" lIns="0" tIns="52704" rIns="0" bIns="0" rtlCol="0">
            <a:spAutoFit/>
          </a:bodyPr>
          <a:lstStyle/>
          <a:p>
            <a:pPr marL="379095" indent="-367030">
              <a:lnSpc>
                <a:spcPct val="100000"/>
              </a:lnSpc>
              <a:spcBef>
                <a:spcPts val="414"/>
              </a:spcBef>
              <a:buChar char="●"/>
              <a:tabLst>
                <a:tab pos="379095" algn="l"/>
                <a:tab pos="379730" algn="l"/>
              </a:tabLst>
            </a:pPr>
            <a:r>
              <a:rPr sz="2400" dirty="0">
                <a:cs typeface="Arial"/>
              </a:rPr>
              <a:t>Effect</a:t>
            </a:r>
            <a:r>
              <a:rPr sz="2400" spc="50" dirty="0">
                <a:cs typeface="Arial"/>
              </a:rPr>
              <a:t> </a:t>
            </a:r>
            <a:r>
              <a:rPr sz="2400" dirty="0">
                <a:cs typeface="Arial"/>
              </a:rPr>
              <a:t>Analysis</a:t>
            </a:r>
            <a:r>
              <a:rPr sz="2400" spc="50" dirty="0">
                <a:cs typeface="Arial"/>
              </a:rPr>
              <a:t> </a:t>
            </a:r>
            <a:r>
              <a:rPr sz="2400" dirty="0">
                <a:cs typeface="Arial"/>
              </a:rPr>
              <a:t>allows</a:t>
            </a:r>
            <a:r>
              <a:rPr sz="2400" spc="55" dirty="0">
                <a:cs typeface="Arial"/>
              </a:rPr>
              <a:t> you</a:t>
            </a:r>
            <a:r>
              <a:rPr sz="2400" spc="45" dirty="0">
                <a:cs typeface="Arial"/>
              </a:rPr>
              <a:t> </a:t>
            </a:r>
            <a:r>
              <a:rPr sz="2400" spc="105" dirty="0">
                <a:cs typeface="Arial"/>
              </a:rPr>
              <a:t>to</a:t>
            </a:r>
            <a:r>
              <a:rPr sz="2400" spc="55" dirty="0">
                <a:cs typeface="Arial"/>
              </a:rPr>
              <a:t> </a:t>
            </a:r>
            <a:r>
              <a:rPr sz="2400" dirty="0">
                <a:cs typeface="Arial"/>
              </a:rPr>
              <a:t>eventaually</a:t>
            </a:r>
            <a:r>
              <a:rPr sz="2400" spc="45" dirty="0">
                <a:cs typeface="Arial"/>
              </a:rPr>
              <a:t> </a:t>
            </a:r>
            <a:r>
              <a:rPr sz="2400" dirty="0">
                <a:cs typeface="Arial"/>
              </a:rPr>
              <a:t>feel</a:t>
            </a:r>
            <a:r>
              <a:rPr sz="2400" spc="45" dirty="0">
                <a:cs typeface="Arial"/>
              </a:rPr>
              <a:t> </a:t>
            </a:r>
            <a:r>
              <a:rPr sz="2400" spc="55" dirty="0">
                <a:cs typeface="Arial"/>
              </a:rPr>
              <a:t>comfy</a:t>
            </a:r>
            <a:r>
              <a:rPr sz="2400" spc="50" dirty="0">
                <a:cs typeface="Arial"/>
              </a:rPr>
              <a:t> </a:t>
            </a:r>
            <a:r>
              <a:rPr sz="2400" spc="70" dirty="0">
                <a:cs typeface="Arial"/>
              </a:rPr>
              <a:t>in</a:t>
            </a:r>
            <a:r>
              <a:rPr sz="2400" spc="45" dirty="0">
                <a:cs typeface="Arial"/>
              </a:rPr>
              <a:t> </a:t>
            </a:r>
            <a:r>
              <a:rPr sz="2400" spc="75" dirty="0">
                <a:cs typeface="Arial"/>
              </a:rPr>
              <a:t>your</a:t>
            </a:r>
            <a:r>
              <a:rPr sz="2400" spc="50" dirty="0">
                <a:cs typeface="Arial"/>
              </a:rPr>
              <a:t> </a:t>
            </a:r>
            <a:r>
              <a:rPr sz="2400" spc="-20" dirty="0">
                <a:cs typeface="Arial"/>
              </a:rPr>
              <a:t>code</a:t>
            </a:r>
            <a:endParaRPr sz="2400" dirty="0">
              <a:cs typeface="Arial"/>
            </a:endParaRPr>
          </a:p>
          <a:p>
            <a:pPr marL="379095" indent="-367030">
              <a:lnSpc>
                <a:spcPct val="100000"/>
              </a:lnSpc>
              <a:spcBef>
                <a:spcPts val="315"/>
              </a:spcBef>
              <a:buChar char="●"/>
              <a:tabLst>
                <a:tab pos="379095" algn="l"/>
                <a:tab pos="379730" algn="l"/>
              </a:tabLst>
            </a:pPr>
            <a:r>
              <a:rPr sz="2400" dirty="0">
                <a:cs typeface="Arial"/>
              </a:rPr>
              <a:t>You</a:t>
            </a:r>
            <a:r>
              <a:rPr sz="2400" spc="10" dirty="0">
                <a:cs typeface="Arial"/>
              </a:rPr>
              <a:t> </a:t>
            </a:r>
            <a:r>
              <a:rPr sz="2400" dirty="0">
                <a:cs typeface="Arial"/>
              </a:rPr>
              <a:t>can</a:t>
            </a:r>
            <a:r>
              <a:rPr sz="2400" spc="10" dirty="0">
                <a:cs typeface="Arial"/>
              </a:rPr>
              <a:t> </a:t>
            </a:r>
            <a:r>
              <a:rPr sz="2400" spc="80" dirty="0">
                <a:cs typeface="Arial"/>
              </a:rPr>
              <a:t>find</a:t>
            </a:r>
            <a:r>
              <a:rPr sz="2400" spc="10" dirty="0">
                <a:cs typeface="Arial"/>
              </a:rPr>
              <a:t> </a:t>
            </a:r>
            <a:r>
              <a:rPr sz="2400" dirty="0">
                <a:cs typeface="Arial"/>
              </a:rPr>
              <a:t>rules</a:t>
            </a:r>
            <a:r>
              <a:rPr sz="2400" spc="15" dirty="0">
                <a:cs typeface="Arial"/>
              </a:rPr>
              <a:t> </a:t>
            </a:r>
            <a:r>
              <a:rPr sz="2400" spc="65" dirty="0">
                <a:cs typeface="Arial"/>
              </a:rPr>
              <a:t>embedded</a:t>
            </a:r>
            <a:r>
              <a:rPr sz="2400" spc="15" dirty="0">
                <a:cs typeface="Arial"/>
              </a:rPr>
              <a:t> </a:t>
            </a:r>
            <a:r>
              <a:rPr sz="2400" spc="70" dirty="0">
                <a:cs typeface="Arial"/>
              </a:rPr>
              <a:t>in</a:t>
            </a:r>
            <a:r>
              <a:rPr sz="2400" spc="10" dirty="0">
                <a:cs typeface="Arial"/>
              </a:rPr>
              <a:t> </a:t>
            </a:r>
            <a:r>
              <a:rPr sz="2400" spc="75" dirty="0">
                <a:cs typeface="Arial"/>
              </a:rPr>
              <a:t>your</a:t>
            </a:r>
            <a:r>
              <a:rPr sz="2400" spc="15" dirty="0">
                <a:cs typeface="Arial"/>
              </a:rPr>
              <a:t> </a:t>
            </a:r>
            <a:r>
              <a:rPr sz="2400" dirty="0">
                <a:cs typeface="Arial"/>
              </a:rPr>
              <a:t>code</a:t>
            </a:r>
            <a:r>
              <a:rPr sz="2400" spc="15" dirty="0">
                <a:cs typeface="Arial"/>
              </a:rPr>
              <a:t> </a:t>
            </a:r>
            <a:r>
              <a:rPr sz="2400" spc="-20" dirty="0">
                <a:cs typeface="Arial"/>
              </a:rPr>
              <a:t>base</a:t>
            </a:r>
            <a:endParaRPr sz="2400" dirty="0">
              <a:cs typeface="Arial"/>
            </a:endParaRPr>
          </a:p>
          <a:p>
            <a:pPr marL="379095" indent="-367030">
              <a:lnSpc>
                <a:spcPct val="100000"/>
              </a:lnSpc>
              <a:spcBef>
                <a:spcPts val="315"/>
              </a:spcBef>
              <a:buChar char="●"/>
              <a:tabLst>
                <a:tab pos="379095" algn="l"/>
                <a:tab pos="379730" algn="l"/>
              </a:tabLst>
            </a:pPr>
            <a:r>
              <a:rPr sz="2400" spc="55" dirty="0">
                <a:cs typeface="Arial"/>
              </a:rPr>
              <a:t>Programming</a:t>
            </a:r>
            <a:r>
              <a:rPr sz="2400" spc="10" dirty="0">
                <a:cs typeface="Arial"/>
              </a:rPr>
              <a:t> </a:t>
            </a:r>
            <a:r>
              <a:rPr sz="2400" dirty="0">
                <a:cs typeface="Arial"/>
              </a:rPr>
              <a:t>gets</a:t>
            </a:r>
            <a:r>
              <a:rPr sz="2400" spc="15" dirty="0">
                <a:cs typeface="Arial"/>
              </a:rPr>
              <a:t> </a:t>
            </a:r>
            <a:r>
              <a:rPr sz="2400" dirty="0">
                <a:cs typeface="Arial"/>
              </a:rPr>
              <a:t>easier</a:t>
            </a:r>
            <a:r>
              <a:rPr sz="2400" spc="20" dirty="0">
                <a:cs typeface="Arial"/>
              </a:rPr>
              <a:t> </a:t>
            </a:r>
            <a:r>
              <a:rPr sz="2400" spc="75" dirty="0">
                <a:cs typeface="Arial"/>
              </a:rPr>
              <a:t>the</a:t>
            </a:r>
            <a:r>
              <a:rPr sz="2400" spc="15" dirty="0">
                <a:cs typeface="Arial"/>
              </a:rPr>
              <a:t> </a:t>
            </a:r>
            <a:r>
              <a:rPr sz="2400" spc="85" dirty="0">
                <a:cs typeface="Arial"/>
              </a:rPr>
              <a:t>more</a:t>
            </a:r>
            <a:r>
              <a:rPr sz="2400" spc="20" dirty="0">
                <a:cs typeface="Arial"/>
              </a:rPr>
              <a:t> </a:t>
            </a:r>
            <a:r>
              <a:rPr sz="2400" dirty="0">
                <a:cs typeface="Arial"/>
              </a:rPr>
              <a:t>we</a:t>
            </a:r>
            <a:r>
              <a:rPr sz="2400" spc="15" dirty="0">
                <a:cs typeface="Arial"/>
              </a:rPr>
              <a:t> </a:t>
            </a:r>
            <a:r>
              <a:rPr sz="2400" spc="85" dirty="0">
                <a:cs typeface="Arial"/>
              </a:rPr>
              <a:t>narrow</a:t>
            </a:r>
            <a:r>
              <a:rPr sz="2400" spc="15" dirty="0">
                <a:cs typeface="Arial"/>
              </a:rPr>
              <a:t> </a:t>
            </a:r>
            <a:r>
              <a:rPr sz="2400" dirty="0">
                <a:cs typeface="Arial"/>
              </a:rPr>
              <a:t>effects</a:t>
            </a:r>
            <a:r>
              <a:rPr sz="2400" spc="15" dirty="0">
                <a:cs typeface="Arial"/>
              </a:rPr>
              <a:t> </a:t>
            </a:r>
            <a:r>
              <a:rPr sz="2400" spc="70" dirty="0">
                <a:cs typeface="Arial"/>
              </a:rPr>
              <a:t>in</a:t>
            </a:r>
            <a:r>
              <a:rPr sz="2400" spc="15" dirty="0">
                <a:cs typeface="Arial"/>
              </a:rPr>
              <a:t> </a:t>
            </a:r>
            <a:r>
              <a:rPr sz="2400" dirty="0">
                <a:cs typeface="Arial"/>
              </a:rPr>
              <a:t>a</a:t>
            </a:r>
            <a:r>
              <a:rPr sz="2400" spc="15" dirty="0">
                <a:cs typeface="Arial"/>
              </a:rPr>
              <a:t> </a:t>
            </a:r>
            <a:r>
              <a:rPr sz="2400" spc="70" dirty="0">
                <a:cs typeface="Arial"/>
              </a:rPr>
              <a:t>program</a:t>
            </a:r>
            <a:endParaRPr sz="2400" dirty="0">
              <a:cs typeface="Arial"/>
            </a:endParaRPr>
          </a:p>
          <a:p>
            <a:pPr marL="379095" indent="-367030">
              <a:lnSpc>
                <a:spcPct val="100000"/>
              </a:lnSpc>
              <a:spcBef>
                <a:spcPts val="315"/>
              </a:spcBef>
              <a:buChar char="●"/>
              <a:tabLst>
                <a:tab pos="379095" algn="l"/>
                <a:tab pos="379730" algn="l"/>
              </a:tabLst>
            </a:pPr>
            <a:r>
              <a:rPr sz="2400" dirty="0">
                <a:cs typeface="Arial"/>
              </a:rPr>
              <a:t>Restricting</a:t>
            </a:r>
            <a:r>
              <a:rPr sz="2400" spc="50" dirty="0">
                <a:cs typeface="Arial"/>
              </a:rPr>
              <a:t> </a:t>
            </a:r>
            <a:r>
              <a:rPr sz="2400" dirty="0">
                <a:cs typeface="Arial"/>
              </a:rPr>
              <a:t>effects</a:t>
            </a:r>
            <a:r>
              <a:rPr sz="2400" spc="55" dirty="0">
                <a:cs typeface="Arial"/>
              </a:rPr>
              <a:t> </a:t>
            </a:r>
            <a:r>
              <a:rPr sz="2400" dirty="0">
                <a:cs typeface="Arial"/>
              </a:rPr>
              <a:t>makes</a:t>
            </a:r>
            <a:r>
              <a:rPr sz="2400" spc="60" dirty="0">
                <a:cs typeface="Arial"/>
              </a:rPr>
              <a:t> </a:t>
            </a:r>
            <a:r>
              <a:rPr sz="2400" dirty="0">
                <a:cs typeface="Arial"/>
              </a:rPr>
              <a:t>tests</a:t>
            </a:r>
            <a:r>
              <a:rPr sz="2400" spc="60" dirty="0">
                <a:cs typeface="Arial"/>
              </a:rPr>
              <a:t> </a:t>
            </a:r>
            <a:r>
              <a:rPr sz="2400" dirty="0">
                <a:cs typeface="Arial"/>
              </a:rPr>
              <a:t>easier</a:t>
            </a:r>
            <a:r>
              <a:rPr sz="2400" spc="55" dirty="0">
                <a:cs typeface="Arial"/>
              </a:rPr>
              <a:t> </a:t>
            </a:r>
            <a:r>
              <a:rPr sz="2400" spc="90" dirty="0">
                <a:cs typeface="Arial"/>
              </a:rPr>
              <a:t>with</a:t>
            </a:r>
            <a:r>
              <a:rPr sz="2400" spc="55" dirty="0">
                <a:cs typeface="Arial"/>
              </a:rPr>
              <a:t> </a:t>
            </a:r>
            <a:r>
              <a:rPr sz="2400" dirty="0">
                <a:cs typeface="Arial"/>
              </a:rPr>
              <a:t>less</a:t>
            </a:r>
            <a:r>
              <a:rPr sz="2400" spc="55" dirty="0">
                <a:cs typeface="Arial"/>
              </a:rPr>
              <a:t> hurdles</a:t>
            </a:r>
            <a:r>
              <a:rPr sz="2400" spc="60" dirty="0">
                <a:cs typeface="Arial"/>
              </a:rPr>
              <a:t> </a:t>
            </a:r>
            <a:r>
              <a:rPr sz="2400" spc="105" dirty="0">
                <a:cs typeface="Arial"/>
              </a:rPr>
              <a:t>to</a:t>
            </a:r>
            <a:r>
              <a:rPr sz="2400" spc="55" dirty="0">
                <a:cs typeface="Arial"/>
              </a:rPr>
              <a:t> </a:t>
            </a:r>
            <a:r>
              <a:rPr sz="2400" spc="100" dirty="0">
                <a:cs typeface="Arial"/>
              </a:rPr>
              <a:t>jump</a:t>
            </a:r>
            <a:r>
              <a:rPr sz="2400" spc="55" dirty="0">
                <a:cs typeface="Arial"/>
              </a:rPr>
              <a:t> </a:t>
            </a:r>
            <a:r>
              <a:rPr sz="2400" spc="70" dirty="0">
                <a:cs typeface="Arial"/>
              </a:rPr>
              <a:t>through</a:t>
            </a:r>
            <a:endParaRPr sz="2400" dirty="0">
              <a:cs typeface="Arial"/>
            </a:endParaRPr>
          </a:p>
        </p:txBody>
      </p:sp>
      <p:sp>
        <p:nvSpPr>
          <p:cNvPr id="5" name="TextBox 4">
            <a:extLst>
              <a:ext uri="{FF2B5EF4-FFF2-40B4-BE49-F238E27FC236}">
                <a16:creationId xmlns:a16="http://schemas.microsoft.com/office/drawing/2014/main" id="{38AB7A70-8D1E-4F13-A99A-96995492BA7E}"/>
              </a:ext>
            </a:extLst>
          </p:cNvPr>
          <p:cNvSpPr txBox="1"/>
          <p:nvPr/>
        </p:nvSpPr>
        <p:spPr>
          <a:xfrm>
            <a:off x="706116" y="89871"/>
            <a:ext cx="6304283"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Learning </a:t>
            </a:r>
            <a:r>
              <a:rPr kumimoji="0" lang="en-US" sz="3600" b="1" i="0" u="none" strike="noStrike" kern="1200" cap="none" spc="0" normalizeH="0" baseline="0" noProof="0" dirty="0" err="1">
                <a:ln>
                  <a:noFill/>
                </a:ln>
                <a:solidFill>
                  <a:srgbClr val="000000"/>
                </a:solidFill>
                <a:effectLst/>
                <a:uLnTx/>
                <a:uFillTx/>
                <a:latin typeface="Tenorite"/>
                <a:ea typeface="+mn-ea"/>
                <a:cs typeface="+mn-cs"/>
              </a:rPr>
              <a:t>fro</a:t>
            </a:r>
            <a:r>
              <a:rPr lang="en-US" sz="3600" b="1" dirty="0">
                <a:solidFill>
                  <a:srgbClr val="000000"/>
                </a:solidFill>
                <a:latin typeface="Tenorite"/>
              </a:rPr>
              <a:t>m Effect Analysis </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9425" y="1047750"/>
            <a:ext cx="8185150" cy="3104439"/>
          </a:xfrm>
          <a:prstGeom prst="rect">
            <a:avLst/>
          </a:prstGeom>
        </p:spPr>
        <p:txBody>
          <a:bodyPr vert="horz" wrap="square" lIns="0" tIns="52704" rIns="0" bIns="0" rtlCol="0">
            <a:spAutoFit/>
          </a:bodyPr>
          <a:lstStyle/>
          <a:p>
            <a:pPr marL="379095" indent="-367030">
              <a:lnSpc>
                <a:spcPct val="100000"/>
              </a:lnSpc>
              <a:spcBef>
                <a:spcPts val="414"/>
              </a:spcBef>
              <a:buChar char="●"/>
              <a:tabLst>
                <a:tab pos="379095" algn="l"/>
                <a:tab pos="379730" algn="l"/>
              </a:tabLst>
            </a:pPr>
            <a:r>
              <a:rPr sz="2000" dirty="0">
                <a:cs typeface="Arial"/>
              </a:rPr>
              <a:t>Try</a:t>
            </a:r>
            <a:r>
              <a:rPr sz="2000" spc="-15" dirty="0">
                <a:cs typeface="Arial"/>
              </a:rPr>
              <a:t> </a:t>
            </a:r>
            <a:r>
              <a:rPr sz="2000" spc="105" dirty="0">
                <a:cs typeface="Arial"/>
              </a:rPr>
              <a:t>to</a:t>
            </a:r>
            <a:r>
              <a:rPr sz="2000" spc="-10" dirty="0">
                <a:cs typeface="Arial"/>
              </a:rPr>
              <a:t> </a:t>
            </a:r>
            <a:r>
              <a:rPr sz="2000" dirty="0">
                <a:cs typeface="Arial"/>
              </a:rPr>
              <a:t>use</a:t>
            </a:r>
            <a:r>
              <a:rPr sz="2000" spc="-10" dirty="0">
                <a:cs typeface="Arial"/>
              </a:rPr>
              <a:t> </a:t>
            </a:r>
            <a:r>
              <a:rPr sz="2000" spc="55" dirty="0">
                <a:cs typeface="Arial"/>
              </a:rPr>
              <a:t>functions</a:t>
            </a:r>
            <a:r>
              <a:rPr sz="2000" spc="-10" dirty="0">
                <a:cs typeface="Arial"/>
              </a:rPr>
              <a:t> </a:t>
            </a:r>
            <a:r>
              <a:rPr sz="2000" spc="45" dirty="0">
                <a:cs typeface="Arial"/>
              </a:rPr>
              <a:t>internally</a:t>
            </a:r>
            <a:endParaRPr sz="2000" dirty="0">
              <a:cs typeface="Arial"/>
            </a:endParaRPr>
          </a:p>
          <a:p>
            <a:pPr marL="379095" marR="112395" indent="-367030">
              <a:lnSpc>
                <a:spcPct val="114599"/>
              </a:lnSpc>
              <a:buChar char="●"/>
              <a:tabLst>
                <a:tab pos="379095" algn="l"/>
                <a:tab pos="379730" algn="l"/>
              </a:tabLst>
            </a:pPr>
            <a:r>
              <a:rPr sz="2000" dirty="0">
                <a:cs typeface="Arial"/>
              </a:rPr>
              <a:t>Removing</a:t>
            </a:r>
            <a:r>
              <a:rPr sz="2000" spc="75" dirty="0">
                <a:cs typeface="Arial"/>
              </a:rPr>
              <a:t> </a:t>
            </a:r>
            <a:r>
              <a:rPr sz="2000" spc="60" dirty="0">
                <a:cs typeface="Arial"/>
              </a:rPr>
              <a:t>duplication</a:t>
            </a:r>
            <a:r>
              <a:rPr sz="2000" spc="75" dirty="0">
                <a:cs typeface="Arial"/>
              </a:rPr>
              <a:t> </a:t>
            </a:r>
            <a:r>
              <a:rPr sz="2000" dirty="0">
                <a:cs typeface="Arial"/>
              </a:rPr>
              <a:t>helps</a:t>
            </a:r>
            <a:r>
              <a:rPr sz="2000" spc="80" dirty="0">
                <a:cs typeface="Arial"/>
              </a:rPr>
              <a:t> </a:t>
            </a:r>
            <a:r>
              <a:rPr sz="2000" dirty="0">
                <a:cs typeface="Arial"/>
              </a:rPr>
              <a:t>develop</a:t>
            </a:r>
            <a:r>
              <a:rPr sz="2000" spc="75" dirty="0">
                <a:cs typeface="Arial"/>
              </a:rPr>
              <a:t> </a:t>
            </a:r>
            <a:r>
              <a:rPr sz="2000" dirty="0">
                <a:cs typeface="Arial"/>
              </a:rPr>
              <a:t>effect</a:t>
            </a:r>
            <a:r>
              <a:rPr sz="2000" spc="85" dirty="0">
                <a:cs typeface="Arial"/>
              </a:rPr>
              <a:t> </a:t>
            </a:r>
            <a:r>
              <a:rPr sz="2000" dirty="0">
                <a:cs typeface="Arial"/>
              </a:rPr>
              <a:t>sketches</a:t>
            </a:r>
            <a:r>
              <a:rPr sz="2000" spc="80" dirty="0">
                <a:cs typeface="Arial"/>
              </a:rPr>
              <a:t> </a:t>
            </a:r>
            <a:r>
              <a:rPr sz="2000" spc="90" dirty="0">
                <a:cs typeface="Arial"/>
              </a:rPr>
              <a:t>with</a:t>
            </a:r>
            <a:r>
              <a:rPr sz="2000" spc="75" dirty="0">
                <a:cs typeface="Arial"/>
              </a:rPr>
              <a:t> </a:t>
            </a:r>
            <a:r>
              <a:rPr sz="2000" dirty="0">
                <a:cs typeface="Arial"/>
              </a:rPr>
              <a:t>a</a:t>
            </a:r>
            <a:r>
              <a:rPr sz="2000" spc="80" dirty="0">
                <a:cs typeface="Arial"/>
              </a:rPr>
              <a:t> </a:t>
            </a:r>
            <a:r>
              <a:rPr sz="2000" spc="45" dirty="0">
                <a:cs typeface="Arial"/>
              </a:rPr>
              <a:t>smaller</a:t>
            </a:r>
            <a:r>
              <a:rPr sz="2000" spc="85" dirty="0">
                <a:cs typeface="Arial"/>
              </a:rPr>
              <a:t> </a:t>
            </a:r>
            <a:r>
              <a:rPr sz="2000" dirty="0">
                <a:cs typeface="Arial"/>
              </a:rPr>
              <a:t>set</a:t>
            </a:r>
            <a:r>
              <a:rPr sz="2000" spc="80" dirty="0">
                <a:cs typeface="Arial"/>
              </a:rPr>
              <a:t> </a:t>
            </a:r>
            <a:r>
              <a:rPr sz="2000" spc="65" dirty="0">
                <a:cs typeface="Arial"/>
              </a:rPr>
              <a:t>of </a:t>
            </a:r>
            <a:r>
              <a:rPr sz="2000" spc="55" dirty="0">
                <a:cs typeface="Arial"/>
              </a:rPr>
              <a:t>endpoints</a:t>
            </a:r>
            <a:endParaRPr sz="2000" dirty="0">
              <a:cs typeface="Arial"/>
            </a:endParaRPr>
          </a:p>
          <a:p>
            <a:pPr marL="836294" lvl="1" indent="-336550">
              <a:lnSpc>
                <a:spcPct val="100000"/>
              </a:lnSpc>
              <a:spcBef>
                <a:spcPts val="330"/>
              </a:spcBef>
              <a:buChar char="○"/>
              <a:tabLst>
                <a:tab pos="836294" algn="l"/>
                <a:tab pos="836930" algn="l"/>
              </a:tabLst>
            </a:pPr>
            <a:r>
              <a:rPr sz="1600" dirty="0">
                <a:cs typeface="Arial"/>
              </a:rPr>
              <a:t>Results</a:t>
            </a:r>
            <a:r>
              <a:rPr sz="1600" spc="60" dirty="0">
                <a:cs typeface="Arial"/>
              </a:rPr>
              <a:t> </a:t>
            </a:r>
            <a:r>
              <a:rPr sz="1600" spc="55" dirty="0">
                <a:cs typeface="Arial"/>
              </a:rPr>
              <a:t>in</a:t>
            </a:r>
            <a:r>
              <a:rPr sz="1600" spc="65" dirty="0">
                <a:cs typeface="Arial"/>
              </a:rPr>
              <a:t> </a:t>
            </a:r>
            <a:r>
              <a:rPr sz="1600" dirty="0">
                <a:cs typeface="Arial"/>
              </a:rPr>
              <a:t>easier</a:t>
            </a:r>
            <a:r>
              <a:rPr sz="1600" spc="60" dirty="0">
                <a:cs typeface="Arial"/>
              </a:rPr>
              <a:t> </a:t>
            </a:r>
            <a:r>
              <a:rPr sz="1600" dirty="0">
                <a:cs typeface="Arial"/>
              </a:rPr>
              <a:t>testing</a:t>
            </a:r>
            <a:r>
              <a:rPr sz="1600" spc="65" dirty="0">
                <a:cs typeface="Arial"/>
              </a:rPr>
              <a:t> </a:t>
            </a:r>
            <a:r>
              <a:rPr sz="1600" spc="-10" dirty="0">
                <a:cs typeface="Arial"/>
              </a:rPr>
              <a:t>decisions</a:t>
            </a:r>
            <a:endParaRPr sz="1600" dirty="0">
              <a:cs typeface="Arial"/>
            </a:endParaRPr>
          </a:p>
          <a:p>
            <a:pPr marL="379095" indent="-367030">
              <a:lnSpc>
                <a:spcPct val="100000"/>
              </a:lnSpc>
              <a:spcBef>
                <a:spcPts val="254"/>
              </a:spcBef>
              <a:buChar char="●"/>
              <a:tabLst>
                <a:tab pos="379095" algn="l"/>
                <a:tab pos="379730" algn="l"/>
              </a:tabLst>
            </a:pPr>
            <a:r>
              <a:rPr sz="2000" dirty="0">
                <a:cs typeface="Arial"/>
              </a:rPr>
              <a:t>Effects</a:t>
            </a:r>
            <a:r>
              <a:rPr sz="2000" spc="-30" dirty="0">
                <a:cs typeface="Arial"/>
              </a:rPr>
              <a:t> </a:t>
            </a:r>
            <a:r>
              <a:rPr sz="2000" spc="60" dirty="0">
                <a:cs typeface="Arial"/>
              </a:rPr>
              <a:t>and</a:t>
            </a:r>
            <a:r>
              <a:rPr sz="2000" spc="-30" dirty="0">
                <a:cs typeface="Arial"/>
              </a:rPr>
              <a:t> </a:t>
            </a:r>
            <a:r>
              <a:rPr sz="2000" spc="-10" dirty="0">
                <a:cs typeface="Arial"/>
              </a:rPr>
              <a:t>Encapsulation</a:t>
            </a:r>
            <a:endParaRPr sz="2000" dirty="0">
              <a:cs typeface="Arial"/>
            </a:endParaRPr>
          </a:p>
          <a:p>
            <a:pPr marL="836294" lvl="1" indent="-336550">
              <a:lnSpc>
                <a:spcPct val="100000"/>
              </a:lnSpc>
              <a:spcBef>
                <a:spcPts val="330"/>
              </a:spcBef>
              <a:buChar char="○"/>
              <a:tabLst>
                <a:tab pos="836294" algn="l"/>
                <a:tab pos="836930" algn="l"/>
              </a:tabLst>
            </a:pPr>
            <a:r>
              <a:rPr sz="1600" dirty="0">
                <a:cs typeface="Arial"/>
              </a:rPr>
              <a:t>Breaking</a:t>
            </a:r>
            <a:r>
              <a:rPr sz="1600" spc="280" dirty="0">
                <a:cs typeface="Arial"/>
              </a:rPr>
              <a:t> </a:t>
            </a:r>
            <a:r>
              <a:rPr sz="1600" dirty="0">
                <a:cs typeface="Arial"/>
              </a:rPr>
              <a:t>encapsulation</a:t>
            </a:r>
            <a:r>
              <a:rPr sz="1600" spc="280" dirty="0">
                <a:cs typeface="Arial"/>
              </a:rPr>
              <a:t> </a:t>
            </a:r>
            <a:r>
              <a:rPr sz="1600" spc="-10" dirty="0">
                <a:cs typeface="Arial"/>
              </a:rPr>
              <a:t>occurs</a:t>
            </a:r>
            <a:endParaRPr sz="1600" dirty="0">
              <a:cs typeface="Arial"/>
            </a:endParaRPr>
          </a:p>
          <a:p>
            <a:pPr marL="836294" lvl="1" indent="-336550">
              <a:lnSpc>
                <a:spcPct val="100000"/>
              </a:lnSpc>
              <a:spcBef>
                <a:spcPts val="270"/>
              </a:spcBef>
              <a:buChar char="○"/>
              <a:tabLst>
                <a:tab pos="836294" algn="l"/>
                <a:tab pos="836930" algn="l"/>
              </a:tabLst>
            </a:pPr>
            <a:r>
              <a:rPr sz="1600" dirty="0">
                <a:cs typeface="Arial"/>
              </a:rPr>
              <a:t>Encapsulation</a:t>
            </a:r>
            <a:r>
              <a:rPr sz="1600" spc="55" dirty="0">
                <a:cs typeface="Arial"/>
              </a:rPr>
              <a:t> </a:t>
            </a:r>
            <a:r>
              <a:rPr sz="1600" dirty="0">
                <a:cs typeface="Arial"/>
              </a:rPr>
              <a:t>is</a:t>
            </a:r>
            <a:r>
              <a:rPr sz="1600" spc="55" dirty="0">
                <a:cs typeface="Arial"/>
              </a:rPr>
              <a:t> </a:t>
            </a:r>
            <a:r>
              <a:rPr sz="1600" spc="70" dirty="0">
                <a:cs typeface="Arial"/>
              </a:rPr>
              <a:t>important</a:t>
            </a:r>
            <a:r>
              <a:rPr sz="1600" spc="55" dirty="0">
                <a:cs typeface="Arial"/>
              </a:rPr>
              <a:t> </a:t>
            </a:r>
            <a:r>
              <a:rPr sz="1600" dirty="0">
                <a:cs typeface="Arial"/>
              </a:rPr>
              <a:t>because</a:t>
            </a:r>
            <a:r>
              <a:rPr sz="1600" spc="55" dirty="0">
                <a:cs typeface="Arial"/>
              </a:rPr>
              <a:t> </a:t>
            </a:r>
            <a:r>
              <a:rPr sz="1600" spc="70" dirty="0">
                <a:cs typeface="Arial"/>
              </a:rPr>
              <a:t>it</a:t>
            </a:r>
            <a:r>
              <a:rPr sz="1600" spc="55" dirty="0">
                <a:cs typeface="Arial"/>
              </a:rPr>
              <a:t> </a:t>
            </a:r>
            <a:r>
              <a:rPr sz="1600" dirty="0">
                <a:cs typeface="Arial"/>
              </a:rPr>
              <a:t>helps</a:t>
            </a:r>
            <a:r>
              <a:rPr sz="1600" spc="55" dirty="0">
                <a:cs typeface="Arial"/>
              </a:rPr>
              <a:t> </a:t>
            </a:r>
            <a:r>
              <a:rPr sz="1600" dirty="0">
                <a:cs typeface="Arial"/>
              </a:rPr>
              <a:t>us</a:t>
            </a:r>
            <a:r>
              <a:rPr sz="1600" spc="55" dirty="0">
                <a:cs typeface="Arial"/>
              </a:rPr>
              <a:t> </a:t>
            </a:r>
            <a:r>
              <a:rPr sz="1600" dirty="0">
                <a:cs typeface="Arial"/>
              </a:rPr>
              <a:t>reason</a:t>
            </a:r>
            <a:r>
              <a:rPr sz="1600" spc="55" dirty="0">
                <a:cs typeface="Arial"/>
              </a:rPr>
              <a:t> about </a:t>
            </a:r>
            <a:r>
              <a:rPr sz="1600" spc="-20" dirty="0">
                <a:cs typeface="Arial"/>
              </a:rPr>
              <a:t>code</a:t>
            </a:r>
            <a:endParaRPr sz="1600" dirty="0">
              <a:cs typeface="Arial"/>
            </a:endParaRPr>
          </a:p>
          <a:p>
            <a:pPr marL="836294" lvl="1" indent="-336550">
              <a:lnSpc>
                <a:spcPct val="100000"/>
              </a:lnSpc>
              <a:spcBef>
                <a:spcPts val="270"/>
              </a:spcBef>
              <a:buChar char="○"/>
              <a:tabLst>
                <a:tab pos="836294" algn="l"/>
                <a:tab pos="836930" algn="l"/>
              </a:tabLst>
            </a:pPr>
            <a:r>
              <a:rPr sz="1600" dirty="0">
                <a:cs typeface="Arial"/>
              </a:rPr>
              <a:t>Encapsulation</a:t>
            </a:r>
            <a:r>
              <a:rPr sz="1600" spc="85" dirty="0">
                <a:cs typeface="Arial"/>
              </a:rPr>
              <a:t> </a:t>
            </a:r>
            <a:r>
              <a:rPr sz="1600" dirty="0">
                <a:cs typeface="Arial"/>
              </a:rPr>
              <a:t>creates</a:t>
            </a:r>
            <a:r>
              <a:rPr sz="1600" spc="90" dirty="0">
                <a:cs typeface="Arial"/>
              </a:rPr>
              <a:t> </a:t>
            </a:r>
            <a:r>
              <a:rPr sz="1600" spc="50" dirty="0">
                <a:cs typeface="Arial"/>
              </a:rPr>
              <a:t>fewer</a:t>
            </a:r>
            <a:r>
              <a:rPr sz="1600" spc="90" dirty="0">
                <a:cs typeface="Arial"/>
              </a:rPr>
              <a:t> </a:t>
            </a:r>
            <a:r>
              <a:rPr sz="1600" dirty="0">
                <a:cs typeface="Arial"/>
              </a:rPr>
              <a:t>paths</a:t>
            </a:r>
            <a:r>
              <a:rPr sz="1600" spc="90" dirty="0">
                <a:cs typeface="Arial"/>
              </a:rPr>
              <a:t> </a:t>
            </a:r>
            <a:r>
              <a:rPr sz="1600" spc="80" dirty="0">
                <a:cs typeface="Arial"/>
              </a:rPr>
              <a:t>to</a:t>
            </a:r>
            <a:r>
              <a:rPr sz="1600" spc="90" dirty="0">
                <a:cs typeface="Arial"/>
              </a:rPr>
              <a:t> </a:t>
            </a:r>
            <a:r>
              <a:rPr sz="1600" spc="45" dirty="0">
                <a:cs typeface="Arial"/>
              </a:rPr>
              <a:t>follow</a:t>
            </a:r>
            <a:endParaRPr sz="1600" dirty="0">
              <a:cs typeface="Arial"/>
            </a:endParaRPr>
          </a:p>
          <a:p>
            <a:pPr marL="836294" marR="5080" lvl="1" indent="-336550">
              <a:lnSpc>
                <a:spcPct val="116100"/>
              </a:lnSpc>
              <a:buChar char="○"/>
              <a:tabLst>
                <a:tab pos="836294" algn="l"/>
                <a:tab pos="836930" algn="l"/>
              </a:tabLst>
            </a:pPr>
            <a:r>
              <a:rPr sz="1600" dirty="0">
                <a:cs typeface="Arial"/>
              </a:rPr>
              <a:t>Breaking</a:t>
            </a:r>
            <a:r>
              <a:rPr sz="1600" spc="90" dirty="0">
                <a:cs typeface="Arial"/>
              </a:rPr>
              <a:t> </a:t>
            </a:r>
            <a:r>
              <a:rPr sz="1600" dirty="0">
                <a:cs typeface="Arial"/>
              </a:rPr>
              <a:t>encapsulation</a:t>
            </a:r>
            <a:r>
              <a:rPr sz="1600" spc="90" dirty="0">
                <a:cs typeface="Arial"/>
              </a:rPr>
              <a:t> </a:t>
            </a:r>
            <a:r>
              <a:rPr sz="1600" dirty="0">
                <a:cs typeface="Arial"/>
              </a:rPr>
              <a:t>can</a:t>
            </a:r>
            <a:r>
              <a:rPr sz="1600" spc="95" dirty="0">
                <a:cs typeface="Arial"/>
              </a:rPr>
              <a:t> </a:t>
            </a:r>
            <a:r>
              <a:rPr sz="1600" dirty="0">
                <a:cs typeface="Arial"/>
              </a:rPr>
              <a:t>make</a:t>
            </a:r>
            <a:r>
              <a:rPr sz="1600" spc="90" dirty="0">
                <a:cs typeface="Arial"/>
              </a:rPr>
              <a:t> </a:t>
            </a:r>
            <a:r>
              <a:rPr sz="1600" dirty="0">
                <a:cs typeface="Arial"/>
              </a:rPr>
              <a:t>reasoning</a:t>
            </a:r>
            <a:r>
              <a:rPr sz="1600" spc="95" dirty="0">
                <a:cs typeface="Arial"/>
              </a:rPr>
              <a:t> </a:t>
            </a:r>
            <a:r>
              <a:rPr sz="1600" spc="55" dirty="0">
                <a:cs typeface="Arial"/>
              </a:rPr>
              <a:t>about</a:t>
            </a:r>
            <a:r>
              <a:rPr sz="1600" spc="90" dirty="0">
                <a:cs typeface="Arial"/>
              </a:rPr>
              <a:t> </a:t>
            </a:r>
            <a:r>
              <a:rPr sz="1600" dirty="0">
                <a:cs typeface="Arial"/>
              </a:rPr>
              <a:t>code</a:t>
            </a:r>
            <a:r>
              <a:rPr sz="1600" spc="90" dirty="0">
                <a:cs typeface="Arial"/>
              </a:rPr>
              <a:t> </a:t>
            </a:r>
            <a:r>
              <a:rPr sz="1600" dirty="0">
                <a:cs typeface="Arial"/>
              </a:rPr>
              <a:t>harder,</a:t>
            </a:r>
            <a:r>
              <a:rPr sz="1600" spc="95" dirty="0">
                <a:cs typeface="Arial"/>
              </a:rPr>
              <a:t> </a:t>
            </a:r>
            <a:r>
              <a:rPr sz="1600" spc="80" dirty="0">
                <a:cs typeface="Arial"/>
              </a:rPr>
              <a:t>but</a:t>
            </a:r>
            <a:r>
              <a:rPr sz="1600" spc="90" dirty="0">
                <a:cs typeface="Arial"/>
              </a:rPr>
              <a:t> </a:t>
            </a:r>
            <a:r>
              <a:rPr sz="1600" spc="70" dirty="0">
                <a:cs typeface="Arial"/>
              </a:rPr>
              <a:t>it</a:t>
            </a:r>
            <a:r>
              <a:rPr sz="1600" spc="95" dirty="0">
                <a:cs typeface="Arial"/>
              </a:rPr>
              <a:t> </a:t>
            </a:r>
            <a:r>
              <a:rPr sz="1600" dirty="0">
                <a:cs typeface="Arial"/>
              </a:rPr>
              <a:t>can</a:t>
            </a:r>
            <a:r>
              <a:rPr sz="1600" spc="90" dirty="0">
                <a:cs typeface="Arial"/>
              </a:rPr>
              <a:t> </a:t>
            </a:r>
            <a:r>
              <a:rPr sz="1600" dirty="0">
                <a:cs typeface="Arial"/>
              </a:rPr>
              <a:t>be</a:t>
            </a:r>
            <a:r>
              <a:rPr sz="1600" spc="90" dirty="0">
                <a:cs typeface="Arial"/>
              </a:rPr>
              <a:t> </a:t>
            </a:r>
            <a:r>
              <a:rPr sz="1600" dirty="0">
                <a:cs typeface="Arial"/>
              </a:rPr>
              <a:t>easier</a:t>
            </a:r>
            <a:r>
              <a:rPr sz="1600" spc="95" dirty="0">
                <a:cs typeface="Arial"/>
              </a:rPr>
              <a:t> </a:t>
            </a:r>
            <a:r>
              <a:rPr sz="1600" spc="60" dirty="0">
                <a:cs typeface="Arial"/>
              </a:rPr>
              <a:t>if</a:t>
            </a:r>
            <a:r>
              <a:rPr sz="1600" spc="90" dirty="0">
                <a:cs typeface="Arial"/>
              </a:rPr>
              <a:t> </a:t>
            </a:r>
            <a:r>
              <a:rPr sz="1600" spc="-25" dirty="0">
                <a:cs typeface="Arial"/>
              </a:rPr>
              <a:t>we </a:t>
            </a:r>
            <a:r>
              <a:rPr sz="1600" spc="50" dirty="0">
                <a:cs typeface="Arial"/>
              </a:rPr>
              <a:t>end</a:t>
            </a:r>
            <a:r>
              <a:rPr sz="1600" spc="100" dirty="0">
                <a:cs typeface="Arial"/>
              </a:rPr>
              <a:t> </a:t>
            </a:r>
            <a:r>
              <a:rPr sz="1600" spc="75" dirty="0">
                <a:cs typeface="Arial"/>
              </a:rPr>
              <a:t>up</a:t>
            </a:r>
            <a:r>
              <a:rPr sz="1600" spc="105" dirty="0">
                <a:cs typeface="Arial"/>
              </a:rPr>
              <a:t> </a:t>
            </a:r>
            <a:r>
              <a:rPr sz="1600" spc="70" dirty="0">
                <a:cs typeface="Arial"/>
              </a:rPr>
              <a:t>with</a:t>
            </a:r>
            <a:r>
              <a:rPr sz="1600" spc="100" dirty="0">
                <a:cs typeface="Arial"/>
              </a:rPr>
              <a:t> </a:t>
            </a:r>
            <a:r>
              <a:rPr sz="1600" dirty="0">
                <a:cs typeface="Arial"/>
              </a:rPr>
              <a:t>good</a:t>
            </a:r>
            <a:r>
              <a:rPr sz="1600" spc="105" dirty="0">
                <a:cs typeface="Arial"/>
              </a:rPr>
              <a:t> </a:t>
            </a:r>
            <a:r>
              <a:rPr sz="1600" dirty="0">
                <a:cs typeface="Arial"/>
              </a:rPr>
              <a:t>explanatory</a:t>
            </a:r>
            <a:r>
              <a:rPr sz="1600" spc="105" dirty="0">
                <a:cs typeface="Arial"/>
              </a:rPr>
              <a:t> </a:t>
            </a:r>
            <a:r>
              <a:rPr sz="1600" dirty="0">
                <a:cs typeface="Arial"/>
              </a:rPr>
              <a:t>tests</a:t>
            </a:r>
            <a:r>
              <a:rPr sz="1600" spc="100" dirty="0">
                <a:cs typeface="Arial"/>
              </a:rPr>
              <a:t> </a:t>
            </a:r>
            <a:r>
              <a:rPr sz="1600" spc="-10" dirty="0">
                <a:cs typeface="Arial"/>
              </a:rPr>
              <a:t>afterwards</a:t>
            </a:r>
            <a:endParaRPr sz="1600" dirty="0">
              <a:cs typeface="Arial"/>
            </a:endParaRPr>
          </a:p>
        </p:txBody>
      </p:sp>
      <p:sp>
        <p:nvSpPr>
          <p:cNvPr id="5" name="TextBox 4">
            <a:extLst>
              <a:ext uri="{FF2B5EF4-FFF2-40B4-BE49-F238E27FC236}">
                <a16:creationId xmlns:a16="http://schemas.microsoft.com/office/drawing/2014/main" id="{04EF125F-C663-4542-985E-0B5C08801DB9}"/>
              </a:ext>
            </a:extLst>
          </p:cNvPr>
          <p:cNvSpPr txBox="1"/>
          <p:nvPr/>
        </p:nvSpPr>
        <p:spPr>
          <a:xfrm>
            <a:off x="762000" y="89871"/>
            <a:ext cx="5715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Simplifying Effect Sketches</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875620" y="841772"/>
            <a:ext cx="4665209" cy="1790700"/>
          </a:xfrm>
        </p:spPr>
        <p:txBody>
          <a:bodyPr/>
          <a:lstStyle/>
          <a:p>
            <a:r>
              <a:rPr lang="en-US" dirty="0"/>
              <a:t>Chapter 12</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875620" y="2701529"/>
            <a:ext cx="4665208" cy="1685414"/>
          </a:xfrm>
        </p:spPr>
        <p:txBody>
          <a:bodyPr>
            <a:normAutofit/>
          </a:bodyPr>
          <a:lstStyle/>
          <a:p>
            <a:r>
              <a:rPr lang="en-US" dirty="0"/>
              <a:t>I Need to Make Many Changes in One Area</a:t>
            </a:r>
          </a:p>
        </p:txBody>
      </p:sp>
    </p:spTree>
    <p:extLst>
      <p:ext uri="{BB962C8B-B14F-4D97-AF65-F5344CB8AC3E}">
        <p14:creationId xmlns:p14="http://schemas.microsoft.com/office/powerpoint/2010/main" val="313958495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5249" y="1290200"/>
            <a:ext cx="8263890" cy="2540000"/>
          </a:xfrm>
          <a:prstGeom prst="rect">
            <a:avLst/>
          </a:prstGeom>
        </p:spPr>
        <p:txBody>
          <a:bodyPr vert="horz" wrap="square" lIns="0" tIns="12700" rIns="0" bIns="0" rtlCol="0">
            <a:spAutoFit/>
          </a:bodyPr>
          <a:lstStyle/>
          <a:p>
            <a:pPr marL="379095" marR="74930" indent="-367030">
              <a:lnSpc>
                <a:spcPct val="114599"/>
              </a:lnSpc>
              <a:spcBef>
                <a:spcPts val="100"/>
              </a:spcBef>
              <a:buChar char="●"/>
              <a:tabLst>
                <a:tab pos="379095" algn="l"/>
                <a:tab pos="379730" algn="l"/>
              </a:tabLst>
            </a:pPr>
            <a:r>
              <a:rPr sz="1800" spc="65" dirty="0">
                <a:cs typeface="Arial"/>
              </a:rPr>
              <a:t>It</a:t>
            </a:r>
            <a:r>
              <a:rPr sz="1800" spc="5" dirty="0">
                <a:cs typeface="Arial"/>
              </a:rPr>
              <a:t> </a:t>
            </a:r>
            <a:r>
              <a:rPr sz="1800" dirty="0">
                <a:cs typeface="Arial"/>
              </a:rPr>
              <a:t>can</a:t>
            </a:r>
            <a:r>
              <a:rPr sz="1800" spc="5" dirty="0">
                <a:cs typeface="Arial"/>
              </a:rPr>
              <a:t> </a:t>
            </a:r>
            <a:r>
              <a:rPr sz="1800" dirty="0">
                <a:cs typeface="Arial"/>
              </a:rPr>
              <a:t>pay </a:t>
            </a:r>
            <a:r>
              <a:rPr sz="1800" spc="105" dirty="0">
                <a:cs typeface="Arial"/>
              </a:rPr>
              <a:t>to</a:t>
            </a:r>
            <a:r>
              <a:rPr sz="1800" spc="10" dirty="0">
                <a:cs typeface="Arial"/>
              </a:rPr>
              <a:t> </a:t>
            </a:r>
            <a:r>
              <a:rPr sz="1800" spc="55" dirty="0">
                <a:cs typeface="Arial"/>
              </a:rPr>
              <a:t>test</a:t>
            </a:r>
            <a:r>
              <a:rPr sz="1800" spc="10" dirty="0">
                <a:cs typeface="Arial"/>
              </a:rPr>
              <a:t> </a:t>
            </a:r>
            <a:r>
              <a:rPr sz="1800" dirty="0">
                <a:cs typeface="Arial"/>
              </a:rPr>
              <a:t>“one</a:t>
            </a:r>
            <a:r>
              <a:rPr sz="1800" spc="5" dirty="0">
                <a:cs typeface="Arial"/>
              </a:rPr>
              <a:t> </a:t>
            </a:r>
            <a:r>
              <a:rPr sz="1800" dirty="0">
                <a:cs typeface="Arial"/>
              </a:rPr>
              <a:t>level</a:t>
            </a:r>
            <a:r>
              <a:rPr sz="1800" spc="5" dirty="0">
                <a:cs typeface="Arial"/>
              </a:rPr>
              <a:t> </a:t>
            </a:r>
            <a:r>
              <a:rPr sz="1800" dirty="0">
                <a:cs typeface="Arial"/>
              </a:rPr>
              <a:t>back”,</a:t>
            </a:r>
            <a:r>
              <a:rPr sz="1800" spc="10" dirty="0">
                <a:cs typeface="Arial"/>
              </a:rPr>
              <a:t> </a:t>
            </a:r>
            <a:r>
              <a:rPr sz="1800" spc="100" dirty="0">
                <a:cs typeface="Arial"/>
              </a:rPr>
              <a:t>or</a:t>
            </a:r>
            <a:r>
              <a:rPr sz="1800" spc="5" dirty="0">
                <a:cs typeface="Arial"/>
              </a:rPr>
              <a:t> </a:t>
            </a:r>
            <a:r>
              <a:rPr sz="1800" spc="80" dirty="0">
                <a:cs typeface="Arial"/>
              </a:rPr>
              <a:t>find</a:t>
            </a:r>
            <a:r>
              <a:rPr sz="1800" spc="5" dirty="0">
                <a:cs typeface="Arial"/>
              </a:rPr>
              <a:t> </a:t>
            </a:r>
            <a:r>
              <a:rPr sz="1800" dirty="0">
                <a:cs typeface="Arial"/>
              </a:rPr>
              <a:t>a</a:t>
            </a:r>
            <a:r>
              <a:rPr sz="1800" spc="10" dirty="0">
                <a:cs typeface="Arial"/>
              </a:rPr>
              <a:t> </a:t>
            </a:r>
            <a:r>
              <a:rPr sz="1800" dirty="0">
                <a:cs typeface="Arial"/>
              </a:rPr>
              <a:t>place</a:t>
            </a:r>
            <a:r>
              <a:rPr sz="1800" spc="5" dirty="0">
                <a:cs typeface="Arial"/>
              </a:rPr>
              <a:t> </a:t>
            </a:r>
            <a:r>
              <a:rPr sz="1800" spc="55" dirty="0">
                <a:cs typeface="Arial"/>
              </a:rPr>
              <a:t>where</a:t>
            </a:r>
            <a:r>
              <a:rPr sz="1800" spc="10" dirty="0">
                <a:cs typeface="Arial"/>
              </a:rPr>
              <a:t> </a:t>
            </a:r>
            <a:r>
              <a:rPr sz="1800" dirty="0">
                <a:cs typeface="Arial"/>
              </a:rPr>
              <a:t>we</a:t>
            </a:r>
            <a:r>
              <a:rPr sz="1800" spc="10" dirty="0">
                <a:cs typeface="Arial"/>
              </a:rPr>
              <a:t> </a:t>
            </a:r>
            <a:r>
              <a:rPr sz="1800" dirty="0">
                <a:cs typeface="Arial"/>
              </a:rPr>
              <a:t>can </a:t>
            </a:r>
            <a:r>
              <a:rPr sz="1800" spc="75" dirty="0">
                <a:cs typeface="Arial"/>
              </a:rPr>
              <a:t>write</a:t>
            </a:r>
            <a:r>
              <a:rPr sz="1800" spc="10" dirty="0">
                <a:cs typeface="Arial"/>
              </a:rPr>
              <a:t> </a:t>
            </a:r>
            <a:r>
              <a:rPr sz="1800" spc="-10" dirty="0">
                <a:cs typeface="Arial"/>
              </a:rPr>
              <a:t>tests </a:t>
            </a:r>
            <a:r>
              <a:rPr sz="1800" spc="100" dirty="0">
                <a:cs typeface="Arial"/>
              </a:rPr>
              <a:t>for</a:t>
            </a:r>
            <a:r>
              <a:rPr sz="1800" spc="10" dirty="0">
                <a:cs typeface="Arial"/>
              </a:rPr>
              <a:t> </a:t>
            </a:r>
            <a:r>
              <a:rPr sz="1800" dirty="0">
                <a:cs typeface="Arial"/>
              </a:rPr>
              <a:t>several</a:t>
            </a:r>
            <a:r>
              <a:rPr sz="1800" spc="5" dirty="0">
                <a:cs typeface="Arial"/>
              </a:rPr>
              <a:t> </a:t>
            </a:r>
            <a:r>
              <a:rPr sz="1800" dirty="0">
                <a:cs typeface="Arial"/>
              </a:rPr>
              <a:t>changes</a:t>
            </a:r>
            <a:r>
              <a:rPr sz="1800" spc="15" dirty="0">
                <a:cs typeface="Arial"/>
              </a:rPr>
              <a:t> </a:t>
            </a:r>
            <a:r>
              <a:rPr sz="1800" spc="65" dirty="0">
                <a:cs typeface="Arial"/>
              </a:rPr>
              <a:t>at</a:t>
            </a:r>
            <a:r>
              <a:rPr sz="1800" spc="10" dirty="0">
                <a:cs typeface="Arial"/>
              </a:rPr>
              <a:t> </a:t>
            </a:r>
            <a:r>
              <a:rPr sz="1800" spc="-20" dirty="0">
                <a:cs typeface="Arial"/>
              </a:rPr>
              <a:t>once</a:t>
            </a:r>
            <a:endParaRPr sz="1800" dirty="0">
              <a:cs typeface="Arial"/>
            </a:endParaRPr>
          </a:p>
          <a:p>
            <a:pPr marL="379095" marR="83820" indent="-367030">
              <a:lnSpc>
                <a:spcPct val="114599"/>
              </a:lnSpc>
              <a:buChar char="●"/>
              <a:tabLst>
                <a:tab pos="379095" algn="l"/>
                <a:tab pos="379730" algn="l"/>
              </a:tabLst>
            </a:pPr>
            <a:r>
              <a:rPr sz="1800" dirty="0">
                <a:cs typeface="Arial"/>
              </a:rPr>
              <a:t>Higher-level</a:t>
            </a:r>
            <a:r>
              <a:rPr sz="1800" spc="75" dirty="0">
                <a:cs typeface="Arial"/>
              </a:rPr>
              <a:t> </a:t>
            </a:r>
            <a:r>
              <a:rPr sz="1800" dirty="0">
                <a:cs typeface="Arial"/>
              </a:rPr>
              <a:t>tests</a:t>
            </a:r>
            <a:r>
              <a:rPr sz="1800" spc="80" dirty="0">
                <a:cs typeface="Arial"/>
              </a:rPr>
              <a:t> </a:t>
            </a:r>
            <a:r>
              <a:rPr sz="1800" dirty="0">
                <a:cs typeface="Arial"/>
              </a:rPr>
              <a:t>are</a:t>
            </a:r>
            <a:r>
              <a:rPr sz="1800" spc="85" dirty="0">
                <a:cs typeface="Arial"/>
              </a:rPr>
              <a:t> more </a:t>
            </a:r>
            <a:r>
              <a:rPr sz="1800" spc="65" dirty="0">
                <a:cs typeface="Arial"/>
              </a:rPr>
              <a:t>prefered</a:t>
            </a:r>
            <a:r>
              <a:rPr sz="1800" spc="75" dirty="0">
                <a:cs typeface="Arial"/>
              </a:rPr>
              <a:t> </a:t>
            </a:r>
            <a:r>
              <a:rPr sz="1800" spc="80" dirty="0">
                <a:cs typeface="Arial"/>
              </a:rPr>
              <a:t>than</a:t>
            </a:r>
            <a:r>
              <a:rPr sz="1800" spc="75" dirty="0">
                <a:cs typeface="Arial"/>
              </a:rPr>
              <a:t> </a:t>
            </a:r>
            <a:r>
              <a:rPr sz="1800" dirty="0">
                <a:cs typeface="Arial"/>
              </a:rPr>
              <a:t>finely</a:t>
            </a:r>
            <a:r>
              <a:rPr sz="1800" spc="80" dirty="0">
                <a:cs typeface="Arial"/>
              </a:rPr>
              <a:t> </a:t>
            </a:r>
            <a:r>
              <a:rPr sz="1800" spc="45" dirty="0">
                <a:cs typeface="Arial"/>
              </a:rPr>
              <a:t>grained</a:t>
            </a:r>
            <a:r>
              <a:rPr sz="1800" spc="75" dirty="0">
                <a:cs typeface="Arial"/>
              </a:rPr>
              <a:t> </a:t>
            </a:r>
            <a:r>
              <a:rPr sz="1800" dirty="0">
                <a:cs typeface="Arial"/>
              </a:rPr>
              <a:t>tests</a:t>
            </a:r>
            <a:r>
              <a:rPr sz="1800" spc="85" dirty="0">
                <a:cs typeface="Arial"/>
              </a:rPr>
              <a:t> </a:t>
            </a:r>
            <a:r>
              <a:rPr sz="1800" spc="65" dirty="0">
                <a:cs typeface="Arial"/>
              </a:rPr>
              <a:t>at</a:t>
            </a:r>
            <a:r>
              <a:rPr sz="1800" spc="80" dirty="0">
                <a:cs typeface="Arial"/>
              </a:rPr>
              <a:t> </a:t>
            </a:r>
            <a:r>
              <a:rPr sz="1800" spc="-20" dirty="0">
                <a:cs typeface="Arial"/>
              </a:rPr>
              <a:t>each </a:t>
            </a:r>
            <a:r>
              <a:rPr sz="1800" spc="-10" dirty="0">
                <a:cs typeface="Arial"/>
              </a:rPr>
              <a:t>class</a:t>
            </a:r>
            <a:r>
              <a:rPr sz="1800" spc="10" dirty="0">
                <a:cs typeface="Arial"/>
              </a:rPr>
              <a:t> </a:t>
            </a:r>
            <a:r>
              <a:rPr sz="1800" dirty="0">
                <a:cs typeface="Arial"/>
              </a:rPr>
              <a:t>because</a:t>
            </a:r>
            <a:r>
              <a:rPr sz="1800" spc="10" dirty="0">
                <a:cs typeface="Arial"/>
              </a:rPr>
              <a:t> </a:t>
            </a:r>
            <a:r>
              <a:rPr sz="1800" dirty="0">
                <a:cs typeface="Arial"/>
              </a:rPr>
              <a:t>change</a:t>
            </a:r>
            <a:r>
              <a:rPr sz="1800" spc="10" dirty="0">
                <a:cs typeface="Arial"/>
              </a:rPr>
              <a:t> </a:t>
            </a:r>
            <a:r>
              <a:rPr sz="1800" dirty="0">
                <a:cs typeface="Arial"/>
              </a:rPr>
              <a:t>is</a:t>
            </a:r>
            <a:r>
              <a:rPr sz="1800" spc="10" dirty="0">
                <a:cs typeface="Arial"/>
              </a:rPr>
              <a:t> </a:t>
            </a:r>
            <a:r>
              <a:rPr sz="1800" spc="70" dirty="0">
                <a:cs typeface="Arial"/>
              </a:rPr>
              <a:t>harder</a:t>
            </a:r>
            <a:r>
              <a:rPr sz="1800" spc="15" dirty="0">
                <a:cs typeface="Arial"/>
              </a:rPr>
              <a:t> </a:t>
            </a:r>
            <a:r>
              <a:rPr sz="1800" spc="65" dirty="0">
                <a:cs typeface="Arial"/>
              </a:rPr>
              <a:t>when</a:t>
            </a:r>
            <a:r>
              <a:rPr sz="1800" spc="5" dirty="0">
                <a:cs typeface="Arial"/>
              </a:rPr>
              <a:t> </a:t>
            </a:r>
            <a:r>
              <a:rPr sz="1800" spc="50" dirty="0">
                <a:cs typeface="Arial"/>
              </a:rPr>
              <a:t>lots</a:t>
            </a:r>
            <a:r>
              <a:rPr sz="1800" spc="10" dirty="0">
                <a:cs typeface="Arial"/>
              </a:rPr>
              <a:t> </a:t>
            </a:r>
            <a:r>
              <a:rPr sz="1800" spc="90" dirty="0">
                <a:cs typeface="Arial"/>
              </a:rPr>
              <a:t>of</a:t>
            </a:r>
            <a:r>
              <a:rPr sz="1800" spc="5" dirty="0">
                <a:cs typeface="Arial"/>
              </a:rPr>
              <a:t> </a:t>
            </a:r>
            <a:r>
              <a:rPr sz="1800" spc="65" dirty="0">
                <a:cs typeface="Arial"/>
              </a:rPr>
              <a:t>little</a:t>
            </a:r>
            <a:r>
              <a:rPr sz="1800" spc="10" dirty="0">
                <a:cs typeface="Arial"/>
              </a:rPr>
              <a:t> </a:t>
            </a:r>
            <a:r>
              <a:rPr sz="1800" dirty="0">
                <a:cs typeface="Arial"/>
              </a:rPr>
              <a:t>tests</a:t>
            </a:r>
            <a:r>
              <a:rPr sz="1800" spc="15" dirty="0">
                <a:cs typeface="Arial"/>
              </a:rPr>
              <a:t> </a:t>
            </a:r>
            <a:r>
              <a:rPr sz="1800" dirty="0">
                <a:cs typeface="Arial"/>
              </a:rPr>
              <a:t>are</a:t>
            </a:r>
            <a:r>
              <a:rPr sz="1800" spc="10" dirty="0">
                <a:cs typeface="Arial"/>
              </a:rPr>
              <a:t> </a:t>
            </a:r>
            <a:r>
              <a:rPr sz="1800" spc="85" dirty="0">
                <a:cs typeface="Arial"/>
              </a:rPr>
              <a:t>written</a:t>
            </a:r>
            <a:r>
              <a:rPr sz="1800" spc="5" dirty="0">
                <a:cs typeface="Arial"/>
              </a:rPr>
              <a:t> </a:t>
            </a:r>
            <a:r>
              <a:rPr sz="1800" spc="-10" dirty="0">
                <a:cs typeface="Arial"/>
              </a:rPr>
              <a:t>against </a:t>
            </a:r>
            <a:r>
              <a:rPr sz="1800" dirty="0">
                <a:cs typeface="Arial"/>
              </a:rPr>
              <a:t>an</a:t>
            </a:r>
            <a:r>
              <a:rPr sz="1800" spc="70" dirty="0">
                <a:cs typeface="Arial"/>
              </a:rPr>
              <a:t> </a:t>
            </a:r>
            <a:r>
              <a:rPr sz="1800" dirty="0">
                <a:cs typeface="Arial"/>
              </a:rPr>
              <a:t>interface</a:t>
            </a:r>
            <a:r>
              <a:rPr sz="1800" spc="85" dirty="0">
                <a:cs typeface="Arial"/>
              </a:rPr>
              <a:t> </a:t>
            </a:r>
            <a:r>
              <a:rPr sz="1800" spc="90" dirty="0">
                <a:cs typeface="Arial"/>
              </a:rPr>
              <a:t>that</a:t>
            </a:r>
            <a:r>
              <a:rPr sz="1800" spc="80" dirty="0">
                <a:cs typeface="Arial"/>
              </a:rPr>
              <a:t> </a:t>
            </a:r>
            <a:r>
              <a:rPr sz="1800" dirty="0">
                <a:cs typeface="Arial"/>
              </a:rPr>
              <a:t>has</a:t>
            </a:r>
            <a:r>
              <a:rPr sz="1800" spc="80" dirty="0">
                <a:cs typeface="Arial"/>
              </a:rPr>
              <a:t> </a:t>
            </a:r>
            <a:r>
              <a:rPr sz="1800" spc="105" dirty="0">
                <a:cs typeface="Arial"/>
              </a:rPr>
              <a:t>to</a:t>
            </a:r>
            <a:r>
              <a:rPr sz="1800" spc="80" dirty="0">
                <a:cs typeface="Arial"/>
              </a:rPr>
              <a:t> </a:t>
            </a:r>
            <a:r>
              <a:rPr sz="1800" spc="-10" dirty="0">
                <a:cs typeface="Arial"/>
              </a:rPr>
              <a:t>change.</a:t>
            </a:r>
            <a:endParaRPr sz="1800" dirty="0">
              <a:cs typeface="Arial"/>
            </a:endParaRPr>
          </a:p>
          <a:p>
            <a:pPr marL="379095" marR="5080" indent="-367030">
              <a:lnSpc>
                <a:spcPct val="114599"/>
              </a:lnSpc>
              <a:buChar char="●"/>
              <a:tabLst>
                <a:tab pos="379095" algn="l"/>
                <a:tab pos="379730" algn="l"/>
              </a:tabLst>
            </a:pPr>
            <a:r>
              <a:rPr sz="1800" dirty="0">
                <a:cs typeface="Arial"/>
              </a:rPr>
              <a:t>While</a:t>
            </a:r>
            <a:r>
              <a:rPr sz="1800" spc="40" dirty="0">
                <a:cs typeface="Arial"/>
              </a:rPr>
              <a:t> </a:t>
            </a:r>
            <a:r>
              <a:rPr sz="1800" spc="50" dirty="0">
                <a:cs typeface="Arial"/>
              </a:rPr>
              <a:t>higher-</a:t>
            </a:r>
            <a:r>
              <a:rPr sz="1800" dirty="0">
                <a:cs typeface="Arial"/>
              </a:rPr>
              <a:t>level</a:t>
            </a:r>
            <a:r>
              <a:rPr sz="1800" spc="35" dirty="0">
                <a:cs typeface="Arial"/>
              </a:rPr>
              <a:t> </a:t>
            </a:r>
            <a:r>
              <a:rPr sz="1800" dirty="0">
                <a:cs typeface="Arial"/>
              </a:rPr>
              <a:t>tests</a:t>
            </a:r>
            <a:r>
              <a:rPr sz="1800" spc="40" dirty="0">
                <a:cs typeface="Arial"/>
              </a:rPr>
              <a:t> </a:t>
            </a:r>
            <a:r>
              <a:rPr sz="1800" dirty="0">
                <a:cs typeface="Arial"/>
              </a:rPr>
              <a:t>are</a:t>
            </a:r>
            <a:r>
              <a:rPr sz="1800" spc="40" dirty="0">
                <a:cs typeface="Arial"/>
              </a:rPr>
              <a:t> </a:t>
            </a:r>
            <a:r>
              <a:rPr sz="1800" dirty="0">
                <a:cs typeface="Arial"/>
              </a:rPr>
              <a:t>an</a:t>
            </a:r>
            <a:r>
              <a:rPr sz="1800" spc="35" dirty="0">
                <a:cs typeface="Arial"/>
              </a:rPr>
              <a:t> </a:t>
            </a:r>
            <a:r>
              <a:rPr sz="1800" spc="95" dirty="0">
                <a:cs typeface="Arial"/>
              </a:rPr>
              <a:t>important</a:t>
            </a:r>
            <a:r>
              <a:rPr sz="1800" spc="40" dirty="0">
                <a:cs typeface="Arial"/>
              </a:rPr>
              <a:t> </a:t>
            </a:r>
            <a:r>
              <a:rPr sz="1800" spc="55" dirty="0">
                <a:cs typeface="Arial"/>
              </a:rPr>
              <a:t>tool,</a:t>
            </a:r>
            <a:r>
              <a:rPr sz="1800" spc="40" dirty="0">
                <a:cs typeface="Arial"/>
              </a:rPr>
              <a:t> </a:t>
            </a:r>
            <a:r>
              <a:rPr sz="1800" spc="55" dirty="0">
                <a:cs typeface="Arial"/>
              </a:rPr>
              <a:t>they</a:t>
            </a:r>
            <a:r>
              <a:rPr sz="1800" spc="35" dirty="0">
                <a:cs typeface="Arial"/>
              </a:rPr>
              <a:t> </a:t>
            </a:r>
            <a:r>
              <a:rPr sz="1800" spc="55" dirty="0">
                <a:cs typeface="Arial"/>
              </a:rPr>
              <a:t>shouldn’t</a:t>
            </a:r>
            <a:r>
              <a:rPr sz="1800" spc="45" dirty="0">
                <a:cs typeface="Arial"/>
              </a:rPr>
              <a:t> </a:t>
            </a:r>
            <a:r>
              <a:rPr sz="1800" dirty="0">
                <a:cs typeface="Arial"/>
              </a:rPr>
              <a:t>be</a:t>
            </a:r>
            <a:r>
              <a:rPr sz="1800" spc="40" dirty="0">
                <a:cs typeface="Arial"/>
              </a:rPr>
              <a:t> </a:t>
            </a:r>
            <a:r>
              <a:rPr sz="1800" spc="-50" dirty="0">
                <a:cs typeface="Arial"/>
              </a:rPr>
              <a:t>a </a:t>
            </a:r>
            <a:r>
              <a:rPr sz="1800" spc="60" dirty="0">
                <a:cs typeface="Arial"/>
              </a:rPr>
              <a:t>substitute</a:t>
            </a:r>
            <a:r>
              <a:rPr sz="1800" spc="25" dirty="0">
                <a:cs typeface="Arial"/>
              </a:rPr>
              <a:t> </a:t>
            </a:r>
            <a:r>
              <a:rPr sz="1800" spc="100" dirty="0">
                <a:cs typeface="Arial"/>
              </a:rPr>
              <a:t>for</a:t>
            </a:r>
            <a:r>
              <a:rPr sz="1800" spc="25" dirty="0">
                <a:cs typeface="Arial"/>
              </a:rPr>
              <a:t> </a:t>
            </a:r>
            <a:r>
              <a:rPr sz="1800" spc="90" dirty="0">
                <a:cs typeface="Arial"/>
              </a:rPr>
              <a:t>unit</a:t>
            </a:r>
            <a:r>
              <a:rPr sz="1800" spc="30" dirty="0">
                <a:cs typeface="Arial"/>
              </a:rPr>
              <a:t> </a:t>
            </a:r>
            <a:r>
              <a:rPr sz="1800" dirty="0">
                <a:cs typeface="Arial"/>
              </a:rPr>
              <a:t>tests.</a:t>
            </a:r>
            <a:r>
              <a:rPr sz="1800" spc="25" dirty="0">
                <a:cs typeface="Arial"/>
              </a:rPr>
              <a:t> </a:t>
            </a:r>
            <a:r>
              <a:rPr sz="1800" dirty="0">
                <a:cs typeface="Arial"/>
              </a:rPr>
              <a:t>Instead,</a:t>
            </a:r>
            <a:r>
              <a:rPr sz="1800" spc="30" dirty="0">
                <a:cs typeface="Arial"/>
              </a:rPr>
              <a:t> </a:t>
            </a:r>
            <a:r>
              <a:rPr sz="1800" spc="55" dirty="0">
                <a:cs typeface="Arial"/>
              </a:rPr>
              <a:t>they</a:t>
            </a:r>
            <a:r>
              <a:rPr sz="1800" spc="20" dirty="0">
                <a:cs typeface="Arial"/>
              </a:rPr>
              <a:t> </a:t>
            </a:r>
            <a:r>
              <a:rPr sz="1800" spc="55" dirty="0">
                <a:cs typeface="Arial"/>
              </a:rPr>
              <a:t>should</a:t>
            </a:r>
            <a:r>
              <a:rPr sz="1800" spc="20" dirty="0">
                <a:cs typeface="Arial"/>
              </a:rPr>
              <a:t> </a:t>
            </a:r>
            <a:r>
              <a:rPr sz="1800" dirty="0">
                <a:cs typeface="Arial"/>
              </a:rPr>
              <a:t>be</a:t>
            </a:r>
            <a:r>
              <a:rPr sz="1800" spc="30" dirty="0">
                <a:cs typeface="Arial"/>
              </a:rPr>
              <a:t> </a:t>
            </a:r>
            <a:r>
              <a:rPr sz="1800" dirty="0">
                <a:cs typeface="Arial"/>
              </a:rPr>
              <a:t>a</a:t>
            </a:r>
            <a:r>
              <a:rPr sz="1800" spc="25" dirty="0">
                <a:cs typeface="Arial"/>
              </a:rPr>
              <a:t> </a:t>
            </a:r>
            <a:r>
              <a:rPr sz="1800" spc="70" dirty="0">
                <a:cs typeface="Arial"/>
              </a:rPr>
              <a:t>first</a:t>
            </a:r>
            <a:r>
              <a:rPr sz="1800" spc="25" dirty="0">
                <a:cs typeface="Arial"/>
              </a:rPr>
              <a:t> </a:t>
            </a:r>
            <a:r>
              <a:rPr sz="1800" dirty="0">
                <a:cs typeface="Arial"/>
              </a:rPr>
              <a:t>step</a:t>
            </a:r>
            <a:r>
              <a:rPr sz="1800" spc="25" dirty="0">
                <a:cs typeface="Arial"/>
              </a:rPr>
              <a:t> </a:t>
            </a:r>
            <a:r>
              <a:rPr sz="1800" spc="85" dirty="0">
                <a:cs typeface="Arial"/>
              </a:rPr>
              <a:t>toward</a:t>
            </a:r>
            <a:r>
              <a:rPr sz="1800" spc="20" dirty="0">
                <a:cs typeface="Arial"/>
              </a:rPr>
              <a:t> </a:t>
            </a:r>
            <a:r>
              <a:rPr sz="1800" spc="35" dirty="0">
                <a:cs typeface="Arial"/>
              </a:rPr>
              <a:t>getting </a:t>
            </a:r>
            <a:r>
              <a:rPr sz="1800" spc="90" dirty="0">
                <a:cs typeface="Arial"/>
              </a:rPr>
              <a:t>unit</a:t>
            </a:r>
            <a:r>
              <a:rPr sz="1800" spc="30" dirty="0">
                <a:cs typeface="Arial"/>
              </a:rPr>
              <a:t> </a:t>
            </a:r>
            <a:r>
              <a:rPr sz="1800" dirty="0">
                <a:cs typeface="Arial"/>
              </a:rPr>
              <a:t>tests</a:t>
            </a:r>
            <a:r>
              <a:rPr sz="1800" spc="30" dirty="0">
                <a:cs typeface="Arial"/>
              </a:rPr>
              <a:t> </a:t>
            </a:r>
            <a:r>
              <a:rPr sz="1800" spc="70" dirty="0">
                <a:cs typeface="Arial"/>
              </a:rPr>
              <a:t>in</a:t>
            </a:r>
            <a:r>
              <a:rPr sz="1800" spc="25" dirty="0">
                <a:cs typeface="Arial"/>
              </a:rPr>
              <a:t> </a:t>
            </a:r>
            <a:r>
              <a:rPr sz="1800" spc="-10" dirty="0">
                <a:cs typeface="Arial"/>
              </a:rPr>
              <a:t>place.</a:t>
            </a:r>
            <a:endParaRPr sz="1800" dirty="0">
              <a:cs typeface="Arial"/>
            </a:endParaRPr>
          </a:p>
        </p:txBody>
      </p:sp>
      <p:sp>
        <p:nvSpPr>
          <p:cNvPr id="5" name="TextBox 4">
            <a:extLst>
              <a:ext uri="{FF2B5EF4-FFF2-40B4-BE49-F238E27FC236}">
                <a16:creationId xmlns:a16="http://schemas.microsoft.com/office/drawing/2014/main" id="{5795DD05-9EE6-42AD-A373-2BA4E39C104D}"/>
              </a:ext>
            </a:extLst>
          </p:cNvPr>
          <p:cNvSpPr txBox="1"/>
          <p:nvPr/>
        </p:nvSpPr>
        <p:spPr>
          <a:xfrm>
            <a:off x="685800" y="57150"/>
            <a:ext cx="7543800"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Tenorite"/>
                <a:ea typeface="+mn-ea"/>
                <a:cs typeface="+mn-cs"/>
              </a:rPr>
              <a:t>Do I Have to Break Dependencies for All The Classes Involved?</a:t>
            </a:r>
            <a:endParaRPr kumimoji="0" lang="en-US" sz="14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96887" y="1047750"/>
            <a:ext cx="8150225" cy="3224530"/>
          </a:xfrm>
          <a:prstGeom prst="rect">
            <a:avLst/>
          </a:prstGeom>
        </p:spPr>
        <p:txBody>
          <a:bodyPr vert="horz" wrap="square" lIns="0" tIns="12700" rIns="0" bIns="0" rtlCol="0">
            <a:spAutoFit/>
          </a:bodyPr>
          <a:lstStyle/>
          <a:p>
            <a:pPr marL="379095" marR="5080" indent="-367030">
              <a:lnSpc>
                <a:spcPct val="114599"/>
              </a:lnSpc>
              <a:spcBef>
                <a:spcPts val="100"/>
              </a:spcBef>
              <a:buChar char="●"/>
              <a:tabLst>
                <a:tab pos="379095" algn="l"/>
                <a:tab pos="379730" algn="l"/>
              </a:tabLst>
            </a:pPr>
            <a:r>
              <a:rPr sz="1800" dirty="0">
                <a:cs typeface="Arial"/>
              </a:rPr>
              <a:t>An</a:t>
            </a:r>
            <a:r>
              <a:rPr sz="1800" spc="-5" dirty="0">
                <a:cs typeface="Arial"/>
              </a:rPr>
              <a:t> </a:t>
            </a:r>
            <a:r>
              <a:rPr sz="1800" i="1" dirty="0">
                <a:cs typeface="Arial"/>
              </a:rPr>
              <a:t>interception point</a:t>
            </a:r>
            <a:r>
              <a:rPr sz="1800" i="1" spc="10" dirty="0">
                <a:cs typeface="Arial"/>
              </a:rPr>
              <a:t> </a:t>
            </a:r>
            <a:r>
              <a:rPr sz="1800" dirty="0">
                <a:cs typeface="Arial"/>
              </a:rPr>
              <a:t>is </a:t>
            </a:r>
            <a:r>
              <a:rPr sz="1800" spc="50" dirty="0">
                <a:cs typeface="Arial"/>
              </a:rPr>
              <a:t>simply</a:t>
            </a:r>
            <a:r>
              <a:rPr sz="1800" spc="-10" dirty="0">
                <a:cs typeface="Arial"/>
              </a:rPr>
              <a:t> </a:t>
            </a:r>
            <a:r>
              <a:rPr sz="1800" dirty="0">
                <a:cs typeface="Arial"/>
              </a:rPr>
              <a:t>a </a:t>
            </a:r>
            <a:r>
              <a:rPr sz="1800" spc="85" dirty="0">
                <a:cs typeface="Arial"/>
              </a:rPr>
              <a:t>pointin</a:t>
            </a:r>
            <a:r>
              <a:rPr sz="1800" spc="-5" dirty="0">
                <a:cs typeface="Arial"/>
              </a:rPr>
              <a:t> </a:t>
            </a:r>
            <a:r>
              <a:rPr sz="1800" dirty="0">
                <a:cs typeface="Arial"/>
              </a:rPr>
              <a:t>a</a:t>
            </a:r>
            <a:r>
              <a:rPr sz="1800" spc="-5" dirty="0">
                <a:cs typeface="Arial"/>
              </a:rPr>
              <a:t> </a:t>
            </a:r>
            <a:r>
              <a:rPr sz="1800" spc="80" dirty="0">
                <a:cs typeface="Arial"/>
              </a:rPr>
              <a:t>program</a:t>
            </a:r>
            <a:r>
              <a:rPr sz="1800" dirty="0">
                <a:cs typeface="Arial"/>
              </a:rPr>
              <a:t> </a:t>
            </a:r>
            <a:r>
              <a:rPr sz="1800" spc="55" dirty="0">
                <a:cs typeface="Arial"/>
              </a:rPr>
              <a:t>where</a:t>
            </a:r>
            <a:r>
              <a:rPr sz="1800" dirty="0">
                <a:cs typeface="Arial"/>
              </a:rPr>
              <a:t> </a:t>
            </a:r>
            <a:r>
              <a:rPr sz="1800" spc="75" dirty="0">
                <a:cs typeface="Arial"/>
              </a:rPr>
              <a:t>the</a:t>
            </a:r>
            <a:r>
              <a:rPr sz="1800" dirty="0">
                <a:cs typeface="Arial"/>
              </a:rPr>
              <a:t> </a:t>
            </a:r>
            <a:r>
              <a:rPr sz="1800" spc="55" dirty="0">
                <a:cs typeface="Arial"/>
              </a:rPr>
              <a:t>detection</a:t>
            </a:r>
            <a:r>
              <a:rPr sz="1800" spc="-10" dirty="0">
                <a:cs typeface="Arial"/>
              </a:rPr>
              <a:t> </a:t>
            </a:r>
            <a:r>
              <a:rPr sz="1800" spc="65" dirty="0">
                <a:cs typeface="Arial"/>
              </a:rPr>
              <a:t>of </a:t>
            </a:r>
            <a:r>
              <a:rPr sz="1800" dirty="0">
                <a:cs typeface="Arial"/>
              </a:rPr>
              <a:t>effects</a:t>
            </a:r>
            <a:r>
              <a:rPr sz="1800" spc="45" dirty="0">
                <a:cs typeface="Arial"/>
              </a:rPr>
              <a:t> </a:t>
            </a:r>
            <a:r>
              <a:rPr sz="1800" spc="90" dirty="0">
                <a:cs typeface="Arial"/>
              </a:rPr>
              <a:t>of</a:t>
            </a:r>
            <a:r>
              <a:rPr sz="1800" spc="40" dirty="0">
                <a:cs typeface="Arial"/>
              </a:rPr>
              <a:t> </a:t>
            </a:r>
            <a:r>
              <a:rPr sz="1800" dirty="0">
                <a:cs typeface="Arial"/>
              </a:rPr>
              <a:t>a</a:t>
            </a:r>
            <a:r>
              <a:rPr sz="1800" spc="50" dirty="0">
                <a:cs typeface="Arial"/>
              </a:rPr>
              <a:t> </a:t>
            </a:r>
            <a:r>
              <a:rPr sz="1800" spc="55" dirty="0">
                <a:cs typeface="Arial"/>
              </a:rPr>
              <a:t>particular</a:t>
            </a:r>
            <a:r>
              <a:rPr sz="1800" spc="45" dirty="0">
                <a:cs typeface="Arial"/>
              </a:rPr>
              <a:t> </a:t>
            </a:r>
            <a:r>
              <a:rPr sz="1800" dirty="0">
                <a:cs typeface="Arial"/>
              </a:rPr>
              <a:t>change</a:t>
            </a:r>
            <a:r>
              <a:rPr sz="1800" spc="50" dirty="0">
                <a:cs typeface="Arial"/>
              </a:rPr>
              <a:t> </a:t>
            </a:r>
            <a:r>
              <a:rPr sz="1800" dirty="0">
                <a:cs typeface="Arial"/>
              </a:rPr>
              <a:t>are</a:t>
            </a:r>
            <a:r>
              <a:rPr sz="1800" spc="45" dirty="0">
                <a:cs typeface="Arial"/>
              </a:rPr>
              <a:t> </a:t>
            </a:r>
            <a:r>
              <a:rPr sz="1800" spc="70" dirty="0">
                <a:cs typeface="Arial"/>
              </a:rPr>
              <a:t>found</a:t>
            </a:r>
            <a:endParaRPr sz="1800" dirty="0">
              <a:cs typeface="Arial"/>
            </a:endParaRPr>
          </a:p>
          <a:p>
            <a:pPr marL="379095" indent="-367030">
              <a:lnSpc>
                <a:spcPct val="100000"/>
              </a:lnSpc>
              <a:spcBef>
                <a:spcPts val="315"/>
              </a:spcBef>
              <a:buChar char="●"/>
              <a:tabLst>
                <a:tab pos="379095" algn="l"/>
                <a:tab pos="379730" algn="l"/>
              </a:tabLst>
            </a:pPr>
            <a:r>
              <a:rPr sz="1800" dirty="0">
                <a:cs typeface="Arial"/>
              </a:rPr>
              <a:t>They</a:t>
            </a:r>
            <a:r>
              <a:rPr sz="1800" spc="-25" dirty="0">
                <a:cs typeface="Arial"/>
              </a:rPr>
              <a:t> </a:t>
            </a:r>
            <a:r>
              <a:rPr sz="1800" dirty="0">
                <a:cs typeface="Arial"/>
              </a:rPr>
              <a:t>can</a:t>
            </a:r>
            <a:r>
              <a:rPr sz="1800" spc="-20" dirty="0">
                <a:cs typeface="Arial"/>
              </a:rPr>
              <a:t> </a:t>
            </a:r>
            <a:r>
              <a:rPr sz="1800" dirty="0">
                <a:cs typeface="Arial"/>
              </a:rPr>
              <a:t>be</a:t>
            </a:r>
            <a:r>
              <a:rPr sz="1800" spc="-15" dirty="0">
                <a:cs typeface="Arial"/>
              </a:rPr>
              <a:t> </a:t>
            </a:r>
            <a:r>
              <a:rPr sz="1800" spc="75" dirty="0">
                <a:cs typeface="Arial"/>
              </a:rPr>
              <a:t>hard</a:t>
            </a:r>
            <a:r>
              <a:rPr sz="1800" spc="-20" dirty="0">
                <a:cs typeface="Arial"/>
              </a:rPr>
              <a:t> </a:t>
            </a:r>
            <a:r>
              <a:rPr sz="1800" spc="105" dirty="0">
                <a:cs typeface="Arial"/>
              </a:rPr>
              <a:t>to</a:t>
            </a:r>
            <a:r>
              <a:rPr sz="1800" spc="-15" dirty="0">
                <a:cs typeface="Arial"/>
              </a:rPr>
              <a:t> </a:t>
            </a:r>
            <a:r>
              <a:rPr sz="1800" spc="80" dirty="0">
                <a:cs typeface="Arial"/>
              </a:rPr>
              <a:t>find</a:t>
            </a:r>
            <a:r>
              <a:rPr sz="1800" spc="-20" dirty="0">
                <a:cs typeface="Arial"/>
              </a:rPr>
              <a:t> </a:t>
            </a:r>
            <a:r>
              <a:rPr sz="1800" spc="70" dirty="0">
                <a:cs typeface="Arial"/>
              </a:rPr>
              <a:t>in</a:t>
            </a:r>
            <a:r>
              <a:rPr sz="1800" spc="-25" dirty="0">
                <a:cs typeface="Arial"/>
              </a:rPr>
              <a:t> </a:t>
            </a:r>
            <a:r>
              <a:rPr sz="1800" spc="50" dirty="0">
                <a:cs typeface="Arial"/>
              </a:rPr>
              <a:t>some</a:t>
            </a:r>
            <a:r>
              <a:rPr sz="1800" spc="-15" dirty="0">
                <a:cs typeface="Arial"/>
              </a:rPr>
              <a:t> </a:t>
            </a:r>
            <a:r>
              <a:rPr sz="1800" spc="50" dirty="0">
                <a:cs typeface="Arial"/>
              </a:rPr>
              <a:t>programs</a:t>
            </a:r>
            <a:endParaRPr sz="1800" dirty="0">
              <a:cs typeface="Arial"/>
            </a:endParaRPr>
          </a:p>
          <a:p>
            <a:pPr marL="379095" marR="75565" indent="-367030">
              <a:lnSpc>
                <a:spcPct val="114599"/>
              </a:lnSpc>
              <a:buChar char="●"/>
              <a:tabLst>
                <a:tab pos="379095" algn="l"/>
                <a:tab pos="379730" algn="l"/>
              </a:tabLst>
            </a:pPr>
            <a:r>
              <a:rPr sz="1800" spc="50" dirty="0">
                <a:cs typeface="Arial"/>
              </a:rPr>
              <a:t>If</a:t>
            </a:r>
            <a:r>
              <a:rPr sz="1800" spc="35" dirty="0">
                <a:cs typeface="Arial"/>
              </a:rPr>
              <a:t> </a:t>
            </a:r>
            <a:r>
              <a:rPr sz="1800" spc="55" dirty="0">
                <a:cs typeface="Arial"/>
              </a:rPr>
              <a:t>you</a:t>
            </a:r>
            <a:r>
              <a:rPr sz="1800" spc="35" dirty="0">
                <a:cs typeface="Arial"/>
              </a:rPr>
              <a:t> </a:t>
            </a:r>
            <a:r>
              <a:rPr sz="1800" dirty="0">
                <a:cs typeface="Arial"/>
              </a:rPr>
              <a:t>have</a:t>
            </a:r>
            <a:r>
              <a:rPr sz="1800" spc="45" dirty="0">
                <a:cs typeface="Arial"/>
              </a:rPr>
              <a:t> </a:t>
            </a:r>
            <a:r>
              <a:rPr sz="1800" dirty="0">
                <a:cs typeface="Arial"/>
              </a:rPr>
              <a:t>an</a:t>
            </a:r>
            <a:r>
              <a:rPr sz="1800" spc="40" dirty="0">
                <a:cs typeface="Arial"/>
              </a:rPr>
              <a:t> </a:t>
            </a:r>
            <a:r>
              <a:rPr sz="1800" spc="50" dirty="0">
                <a:cs typeface="Arial"/>
              </a:rPr>
              <a:t>application</a:t>
            </a:r>
            <a:r>
              <a:rPr sz="1800" spc="35" dirty="0">
                <a:cs typeface="Arial"/>
              </a:rPr>
              <a:t> </a:t>
            </a:r>
            <a:r>
              <a:rPr sz="1800" dirty="0">
                <a:cs typeface="Arial"/>
              </a:rPr>
              <a:t>whose</a:t>
            </a:r>
            <a:r>
              <a:rPr sz="1800" spc="45" dirty="0">
                <a:cs typeface="Arial"/>
              </a:rPr>
              <a:t> </a:t>
            </a:r>
            <a:r>
              <a:rPr sz="1800" dirty="0">
                <a:cs typeface="Arial"/>
              </a:rPr>
              <a:t>pieces</a:t>
            </a:r>
            <a:r>
              <a:rPr sz="1800" spc="40" dirty="0">
                <a:cs typeface="Arial"/>
              </a:rPr>
              <a:t> </a:t>
            </a:r>
            <a:r>
              <a:rPr sz="1800" dirty="0">
                <a:cs typeface="Arial"/>
              </a:rPr>
              <a:t>are</a:t>
            </a:r>
            <a:r>
              <a:rPr sz="1800" spc="45" dirty="0">
                <a:cs typeface="Arial"/>
              </a:rPr>
              <a:t> </a:t>
            </a:r>
            <a:r>
              <a:rPr sz="1800" dirty="0">
                <a:cs typeface="Arial"/>
              </a:rPr>
              <a:t>glued</a:t>
            </a:r>
            <a:r>
              <a:rPr sz="1800" spc="35" dirty="0">
                <a:cs typeface="Arial"/>
              </a:rPr>
              <a:t> </a:t>
            </a:r>
            <a:r>
              <a:rPr sz="1800" spc="65" dirty="0">
                <a:cs typeface="Arial"/>
              </a:rPr>
              <a:t>together</a:t>
            </a:r>
            <a:r>
              <a:rPr sz="1800" spc="45" dirty="0">
                <a:cs typeface="Arial"/>
              </a:rPr>
              <a:t> </a:t>
            </a:r>
            <a:r>
              <a:rPr sz="1800" spc="95" dirty="0">
                <a:cs typeface="Arial"/>
              </a:rPr>
              <a:t>without</a:t>
            </a:r>
            <a:r>
              <a:rPr sz="1800" spc="45" dirty="0">
                <a:cs typeface="Arial"/>
              </a:rPr>
              <a:t> </a:t>
            </a:r>
            <a:r>
              <a:rPr sz="1800" spc="75" dirty="0">
                <a:cs typeface="Arial"/>
              </a:rPr>
              <a:t>too </a:t>
            </a:r>
            <a:r>
              <a:rPr sz="1800" spc="55" dirty="0">
                <a:cs typeface="Arial"/>
              </a:rPr>
              <a:t>many</a:t>
            </a:r>
            <a:r>
              <a:rPr sz="1800" spc="30" dirty="0">
                <a:cs typeface="Arial"/>
              </a:rPr>
              <a:t> </a:t>
            </a:r>
            <a:r>
              <a:rPr sz="1800" spc="65" dirty="0">
                <a:cs typeface="Arial"/>
              </a:rPr>
              <a:t>natural</a:t>
            </a:r>
            <a:r>
              <a:rPr sz="1800" spc="30" dirty="0">
                <a:cs typeface="Arial"/>
              </a:rPr>
              <a:t> </a:t>
            </a:r>
            <a:r>
              <a:rPr sz="1800" dirty="0">
                <a:cs typeface="Arial"/>
              </a:rPr>
              <a:t>seams,</a:t>
            </a:r>
            <a:r>
              <a:rPr sz="1800" spc="35" dirty="0">
                <a:cs typeface="Arial"/>
              </a:rPr>
              <a:t> </a:t>
            </a:r>
            <a:r>
              <a:rPr sz="1800" spc="60" dirty="0">
                <a:cs typeface="Arial"/>
              </a:rPr>
              <a:t>finding</a:t>
            </a:r>
            <a:r>
              <a:rPr sz="1800" spc="30" dirty="0">
                <a:cs typeface="Arial"/>
              </a:rPr>
              <a:t> </a:t>
            </a:r>
            <a:r>
              <a:rPr sz="1800" dirty="0">
                <a:cs typeface="Arial"/>
              </a:rPr>
              <a:t>a</a:t>
            </a:r>
            <a:r>
              <a:rPr sz="1800" spc="40" dirty="0">
                <a:cs typeface="Arial"/>
              </a:rPr>
              <a:t> </a:t>
            </a:r>
            <a:r>
              <a:rPr sz="1800" dirty="0">
                <a:cs typeface="Arial"/>
              </a:rPr>
              <a:t>decent</a:t>
            </a:r>
            <a:r>
              <a:rPr sz="1800" spc="70" dirty="0">
                <a:cs typeface="Arial"/>
              </a:rPr>
              <a:t> </a:t>
            </a:r>
            <a:r>
              <a:rPr sz="1800" i="1" dirty="0">
                <a:cs typeface="Arial"/>
              </a:rPr>
              <a:t>interception</a:t>
            </a:r>
            <a:r>
              <a:rPr sz="1800" i="1" spc="35" dirty="0">
                <a:cs typeface="Arial"/>
              </a:rPr>
              <a:t> </a:t>
            </a:r>
            <a:r>
              <a:rPr sz="1800" i="1" dirty="0">
                <a:cs typeface="Arial"/>
              </a:rPr>
              <a:t>point</a:t>
            </a:r>
            <a:r>
              <a:rPr sz="1800" i="1" spc="50" dirty="0">
                <a:cs typeface="Arial"/>
              </a:rPr>
              <a:t> </a:t>
            </a:r>
            <a:r>
              <a:rPr sz="1800" dirty="0">
                <a:cs typeface="Arial"/>
              </a:rPr>
              <a:t>can</a:t>
            </a:r>
            <a:r>
              <a:rPr sz="1800" spc="30" dirty="0">
                <a:cs typeface="Arial"/>
              </a:rPr>
              <a:t> </a:t>
            </a:r>
            <a:r>
              <a:rPr sz="1800" dirty="0">
                <a:cs typeface="Arial"/>
              </a:rPr>
              <a:t>be</a:t>
            </a:r>
            <a:r>
              <a:rPr sz="1800" spc="35" dirty="0">
                <a:cs typeface="Arial"/>
              </a:rPr>
              <a:t> </a:t>
            </a:r>
            <a:r>
              <a:rPr sz="1800" dirty="0">
                <a:cs typeface="Arial"/>
              </a:rPr>
              <a:t>a</a:t>
            </a:r>
            <a:r>
              <a:rPr sz="1800" spc="40" dirty="0">
                <a:cs typeface="Arial"/>
              </a:rPr>
              <a:t> </a:t>
            </a:r>
            <a:r>
              <a:rPr sz="1800" dirty="0">
                <a:cs typeface="Arial"/>
              </a:rPr>
              <a:t>big</a:t>
            </a:r>
            <a:r>
              <a:rPr sz="1800" spc="30" dirty="0">
                <a:cs typeface="Arial"/>
              </a:rPr>
              <a:t> </a:t>
            </a:r>
            <a:r>
              <a:rPr sz="1800" spc="-20" dirty="0">
                <a:cs typeface="Arial"/>
              </a:rPr>
              <a:t>deal </a:t>
            </a:r>
            <a:r>
              <a:rPr sz="1800" spc="60" dirty="0">
                <a:cs typeface="Arial"/>
              </a:rPr>
              <a:t>and</a:t>
            </a:r>
            <a:r>
              <a:rPr sz="1800" spc="140" dirty="0">
                <a:cs typeface="Arial"/>
              </a:rPr>
              <a:t> </a:t>
            </a:r>
            <a:r>
              <a:rPr sz="1800" spc="55" dirty="0">
                <a:cs typeface="Arial"/>
              </a:rPr>
              <a:t>requires</a:t>
            </a:r>
            <a:r>
              <a:rPr sz="1800" spc="150" dirty="0">
                <a:cs typeface="Arial"/>
              </a:rPr>
              <a:t> </a:t>
            </a:r>
            <a:r>
              <a:rPr sz="1800" dirty="0">
                <a:cs typeface="Arial"/>
              </a:rPr>
              <a:t>effect</a:t>
            </a:r>
            <a:r>
              <a:rPr sz="1800" spc="150" dirty="0">
                <a:cs typeface="Arial"/>
              </a:rPr>
              <a:t> </a:t>
            </a:r>
            <a:r>
              <a:rPr sz="1800" dirty="0">
                <a:cs typeface="Arial"/>
              </a:rPr>
              <a:t>reasoning</a:t>
            </a:r>
            <a:r>
              <a:rPr sz="1800" spc="140" dirty="0">
                <a:cs typeface="Arial"/>
              </a:rPr>
              <a:t> </a:t>
            </a:r>
            <a:r>
              <a:rPr sz="1800" spc="60" dirty="0">
                <a:cs typeface="Arial"/>
              </a:rPr>
              <a:t>and</a:t>
            </a:r>
            <a:r>
              <a:rPr sz="1800" spc="145" dirty="0">
                <a:cs typeface="Arial"/>
              </a:rPr>
              <a:t> </a:t>
            </a:r>
            <a:r>
              <a:rPr sz="1800" dirty="0">
                <a:cs typeface="Arial"/>
              </a:rPr>
              <a:t>dependency</a:t>
            </a:r>
            <a:r>
              <a:rPr sz="1800" spc="140" dirty="0">
                <a:cs typeface="Arial"/>
              </a:rPr>
              <a:t> </a:t>
            </a:r>
            <a:r>
              <a:rPr sz="1800" spc="-10" dirty="0">
                <a:cs typeface="Arial"/>
              </a:rPr>
              <a:t>breaking.</a:t>
            </a:r>
            <a:endParaRPr sz="1800" dirty="0">
              <a:cs typeface="Arial"/>
            </a:endParaRPr>
          </a:p>
          <a:p>
            <a:pPr marL="379095" indent="-367030">
              <a:lnSpc>
                <a:spcPct val="100000"/>
              </a:lnSpc>
              <a:spcBef>
                <a:spcPts val="315"/>
              </a:spcBef>
              <a:buChar char="●"/>
              <a:tabLst>
                <a:tab pos="379095" algn="l"/>
                <a:tab pos="379730" algn="l"/>
              </a:tabLst>
            </a:pPr>
            <a:r>
              <a:rPr sz="1800" dirty="0">
                <a:cs typeface="Arial"/>
              </a:rPr>
              <a:t>The</a:t>
            </a:r>
            <a:r>
              <a:rPr sz="1800" spc="25" dirty="0">
                <a:cs typeface="Arial"/>
              </a:rPr>
              <a:t> </a:t>
            </a:r>
            <a:r>
              <a:rPr sz="1800" dirty="0">
                <a:cs typeface="Arial"/>
              </a:rPr>
              <a:t>best</a:t>
            </a:r>
            <a:r>
              <a:rPr sz="1800" spc="30" dirty="0">
                <a:cs typeface="Arial"/>
              </a:rPr>
              <a:t> </a:t>
            </a:r>
            <a:r>
              <a:rPr sz="1800" dirty="0">
                <a:cs typeface="Arial"/>
              </a:rPr>
              <a:t>way</a:t>
            </a:r>
            <a:r>
              <a:rPr sz="1800" spc="20" dirty="0">
                <a:cs typeface="Arial"/>
              </a:rPr>
              <a:t> </a:t>
            </a:r>
            <a:r>
              <a:rPr sz="1800" spc="105" dirty="0">
                <a:cs typeface="Arial"/>
              </a:rPr>
              <a:t>to</a:t>
            </a:r>
            <a:r>
              <a:rPr sz="1800" spc="30" dirty="0">
                <a:cs typeface="Arial"/>
              </a:rPr>
              <a:t> </a:t>
            </a:r>
            <a:r>
              <a:rPr sz="1800" spc="-10" dirty="0">
                <a:cs typeface="Arial"/>
              </a:rPr>
              <a:t>start:</a:t>
            </a:r>
            <a:endParaRPr sz="1800" dirty="0">
              <a:cs typeface="Arial"/>
            </a:endParaRPr>
          </a:p>
          <a:p>
            <a:pPr marL="836294" lvl="1" indent="-336550">
              <a:lnSpc>
                <a:spcPct val="100000"/>
              </a:lnSpc>
              <a:spcBef>
                <a:spcPts val="330"/>
              </a:spcBef>
              <a:buChar char="○"/>
              <a:tabLst>
                <a:tab pos="836294" algn="l"/>
                <a:tab pos="836930" algn="l"/>
              </a:tabLst>
            </a:pPr>
            <a:r>
              <a:rPr sz="1400" dirty="0">
                <a:cs typeface="Arial"/>
              </a:rPr>
              <a:t>Identify</a:t>
            </a:r>
            <a:r>
              <a:rPr sz="1400" spc="114" dirty="0">
                <a:cs typeface="Arial"/>
              </a:rPr>
              <a:t> </a:t>
            </a:r>
            <a:r>
              <a:rPr sz="1400" dirty="0">
                <a:cs typeface="Arial"/>
              </a:rPr>
              <a:t>places</a:t>
            </a:r>
            <a:r>
              <a:rPr sz="1400" spc="114" dirty="0">
                <a:cs typeface="Arial"/>
              </a:rPr>
              <a:t> </a:t>
            </a:r>
            <a:r>
              <a:rPr sz="1400" dirty="0">
                <a:cs typeface="Arial"/>
              </a:rPr>
              <a:t>where</a:t>
            </a:r>
            <a:r>
              <a:rPr sz="1400" spc="120" dirty="0">
                <a:cs typeface="Arial"/>
              </a:rPr>
              <a:t> </a:t>
            </a:r>
            <a:r>
              <a:rPr sz="1400" dirty="0">
                <a:cs typeface="Arial"/>
              </a:rPr>
              <a:t>you</a:t>
            </a:r>
            <a:r>
              <a:rPr sz="1400" spc="114" dirty="0">
                <a:cs typeface="Arial"/>
              </a:rPr>
              <a:t> </a:t>
            </a:r>
            <a:r>
              <a:rPr sz="1400" dirty="0">
                <a:cs typeface="Arial"/>
              </a:rPr>
              <a:t>need</a:t>
            </a:r>
            <a:r>
              <a:rPr sz="1400" spc="120" dirty="0">
                <a:cs typeface="Arial"/>
              </a:rPr>
              <a:t> </a:t>
            </a:r>
            <a:r>
              <a:rPr sz="1400" spc="80" dirty="0">
                <a:cs typeface="Arial"/>
              </a:rPr>
              <a:t>to</a:t>
            </a:r>
            <a:r>
              <a:rPr sz="1400" spc="114" dirty="0">
                <a:cs typeface="Arial"/>
              </a:rPr>
              <a:t> </a:t>
            </a:r>
            <a:r>
              <a:rPr sz="1400" dirty="0">
                <a:cs typeface="Arial"/>
              </a:rPr>
              <a:t>make</a:t>
            </a:r>
            <a:r>
              <a:rPr sz="1400" spc="114" dirty="0">
                <a:cs typeface="Arial"/>
              </a:rPr>
              <a:t> </a:t>
            </a:r>
            <a:r>
              <a:rPr sz="1400" spc="-10" dirty="0">
                <a:cs typeface="Arial"/>
              </a:rPr>
              <a:t>changes</a:t>
            </a:r>
            <a:endParaRPr sz="1400" dirty="0">
              <a:cs typeface="Arial"/>
            </a:endParaRPr>
          </a:p>
          <a:p>
            <a:pPr marL="836294" lvl="1" indent="-336550">
              <a:lnSpc>
                <a:spcPct val="100000"/>
              </a:lnSpc>
              <a:spcBef>
                <a:spcPts val="270"/>
              </a:spcBef>
              <a:buChar char="○"/>
              <a:tabLst>
                <a:tab pos="836294" algn="l"/>
                <a:tab pos="836930" algn="l"/>
              </a:tabLst>
            </a:pPr>
            <a:r>
              <a:rPr sz="1400" dirty="0">
                <a:cs typeface="Arial"/>
              </a:rPr>
              <a:t>Start</a:t>
            </a:r>
            <a:r>
              <a:rPr sz="1400" spc="80" dirty="0">
                <a:cs typeface="Arial"/>
              </a:rPr>
              <a:t> </a:t>
            </a:r>
            <a:r>
              <a:rPr sz="1400" dirty="0">
                <a:cs typeface="Arial"/>
              </a:rPr>
              <a:t>tracing</a:t>
            </a:r>
            <a:r>
              <a:rPr sz="1400" spc="80" dirty="0">
                <a:cs typeface="Arial"/>
              </a:rPr>
              <a:t> </a:t>
            </a:r>
            <a:r>
              <a:rPr sz="1400" spc="55" dirty="0">
                <a:cs typeface="Arial"/>
              </a:rPr>
              <a:t>the</a:t>
            </a:r>
            <a:r>
              <a:rPr sz="1400" spc="85" dirty="0">
                <a:cs typeface="Arial"/>
              </a:rPr>
              <a:t> </a:t>
            </a:r>
            <a:r>
              <a:rPr sz="1400" dirty="0">
                <a:cs typeface="Arial"/>
              </a:rPr>
              <a:t>effects</a:t>
            </a:r>
            <a:r>
              <a:rPr sz="1400" spc="80" dirty="0">
                <a:cs typeface="Arial"/>
              </a:rPr>
              <a:t> </a:t>
            </a:r>
            <a:r>
              <a:rPr sz="1400" spc="65" dirty="0">
                <a:cs typeface="Arial"/>
              </a:rPr>
              <a:t>outward</a:t>
            </a:r>
            <a:r>
              <a:rPr sz="1400" spc="80" dirty="0">
                <a:cs typeface="Arial"/>
              </a:rPr>
              <a:t> </a:t>
            </a:r>
            <a:r>
              <a:rPr sz="1400" spc="90" dirty="0">
                <a:cs typeface="Arial"/>
              </a:rPr>
              <a:t>from</a:t>
            </a:r>
            <a:r>
              <a:rPr sz="1400" spc="85" dirty="0">
                <a:cs typeface="Arial"/>
              </a:rPr>
              <a:t> </a:t>
            </a:r>
            <a:r>
              <a:rPr sz="1400" dirty="0">
                <a:cs typeface="Arial"/>
              </a:rPr>
              <a:t>those</a:t>
            </a:r>
            <a:r>
              <a:rPr sz="1400" spc="80" dirty="0">
                <a:cs typeface="Arial"/>
              </a:rPr>
              <a:t> </a:t>
            </a:r>
            <a:r>
              <a:rPr sz="1400" dirty="0">
                <a:cs typeface="Arial"/>
              </a:rPr>
              <a:t>change</a:t>
            </a:r>
            <a:r>
              <a:rPr sz="1400" spc="80" dirty="0">
                <a:cs typeface="Arial"/>
              </a:rPr>
              <a:t> </a:t>
            </a:r>
            <a:r>
              <a:rPr sz="1400" spc="50" dirty="0">
                <a:cs typeface="Arial"/>
              </a:rPr>
              <a:t>point</a:t>
            </a:r>
            <a:endParaRPr sz="1400" dirty="0">
              <a:cs typeface="Arial"/>
            </a:endParaRPr>
          </a:p>
          <a:p>
            <a:pPr marL="836294" lvl="1" indent="-336550">
              <a:lnSpc>
                <a:spcPct val="100000"/>
              </a:lnSpc>
              <a:spcBef>
                <a:spcPts val="270"/>
              </a:spcBef>
              <a:buChar char="○"/>
              <a:tabLst>
                <a:tab pos="836294" algn="l"/>
                <a:tab pos="836930" algn="l"/>
              </a:tabLst>
            </a:pPr>
            <a:r>
              <a:rPr sz="1400" dirty="0">
                <a:cs typeface="Arial"/>
              </a:rPr>
              <a:t>At</a:t>
            </a:r>
            <a:r>
              <a:rPr sz="1400" spc="80" dirty="0">
                <a:cs typeface="Arial"/>
              </a:rPr>
              <a:t> </a:t>
            </a:r>
            <a:r>
              <a:rPr sz="1400" dirty="0">
                <a:cs typeface="Arial"/>
              </a:rPr>
              <a:t>each</a:t>
            </a:r>
            <a:r>
              <a:rPr sz="1400" spc="80" dirty="0">
                <a:cs typeface="Arial"/>
              </a:rPr>
              <a:t> </a:t>
            </a:r>
            <a:r>
              <a:rPr sz="1400" dirty="0">
                <a:cs typeface="Arial"/>
              </a:rPr>
              <a:t>place</a:t>
            </a:r>
            <a:r>
              <a:rPr sz="1400" spc="80" dirty="0">
                <a:cs typeface="Arial"/>
              </a:rPr>
              <a:t> </a:t>
            </a:r>
            <a:r>
              <a:rPr sz="1400" dirty="0">
                <a:cs typeface="Arial"/>
              </a:rPr>
              <a:t>where</a:t>
            </a:r>
            <a:r>
              <a:rPr sz="1400" spc="80" dirty="0">
                <a:cs typeface="Arial"/>
              </a:rPr>
              <a:t> </a:t>
            </a:r>
            <a:r>
              <a:rPr sz="1400" dirty="0">
                <a:cs typeface="Arial"/>
              </a:rPr>
              <a:t>you</a:t>
            </a:r>
            <a:r>
              <a:rPr sz="1400" spc="85" dirty="0">
                <a:cs typeface="Arial"/>
              </a:rPr>
              <a:t> </a:t>
            </a:r>
            <a:r>
              <a:rPr sz="1400" dirty="0">
                <a:cs typeface="Arial"/>
              </a:rPr>
              <a:t>detect</a:t>
            </a:r>
            <a:r>
              <a:rPr sz="1400" spc="80" dirty="0">
                <a:cs typeface="Arial"/>
              </a:rPr>
              <a:t> </a:t>
            </a:r>
            <a:r>
              <a:rPr sz="1400" dirty="0">
                <a:cs typeface="Arial"/>
              </a:rPr>
              <a:t>effects,</a:t>
            </a:r>
            <a:r>
              <a:rPr sz="1400" spc="80" dirty="0">
                <a:cs typeface="Arial"/>
              </a:rPr>
              <a:t> </a:t>
            </a:r>
            <a:r>
              <a:rPr sz="1400" dirty="0">
                <a:cs typeface="Arial"/>
              </a:rPr>
              <a:t>you</a:t>
            </a:r>
            <a:r>
              <a:rPr sz="1400" spc="80" dirty="0">
                <a:cs typeface="Arial"/>
              </a:rPr>
              <a:t> </a:t>
            </a:r>
            <a:r>
              <a:rPr sz="1400" dirty="0">
                <a:cs typeface="Arial"/>
              </a:rPr>
              <a:t>have</a:t>
            </a:r>
            <a:r>
              <a:rPr sz="1400" spc="80" dirty="0">
                <a:cs typeface="Arial"/>
              </a:rPr>
              <a:t> </a:t>
            </a:r>
            <a:r>
              <a:rPr sz="1400" dirty="0">
                <a:cs typeface="Arial"/>
              </a:rPr>
              <a:t>an</a:t>
            </a:r>
            <a:r>
              <a:rPr sz="1400" spc="105" dirty="0">
                <a:cs typeface="Arial"/>
              </a:rPr>
              <a:t> </a:t>
            </a:r>
            <a:r>
              <a:rPr sz="1400" i="1" dirty="0">
                <a:cs typeface="Arial"/>
              </a:rPr>
              <a:t>inception</a:t>
            </a:r>
            <a:r>
              <a:rPr sz="1400" i="1" spc="80" dirty="0">
                <a:cs typeface="Arial"/>
              </a:rPr>
              <a:t> </a:t>
            </a:r>
            <a:r>
              <a:rPr sz="1400" i="1" spc="-10" dirty="0">
                <a:cs typeface="Arial"/>
              </a:rPr>
              <a:t>point</a:t>
            </a:r>
            <a:endParaRPr sz="1400" dirty="0">
              <a:cs typeface="Arial"/>
            </a:endParaRPr>
          </a:p>
          <a:p>
            <a:pPr marL="836294" lvl="1" indent="-336550">
              <a:lnSpc>
                <a:spcPct val="100000"/>
              </a:lnSpc>
              <a:spcBef>
                <a:spcPts val="270"/>
              </a:spcBef>
              <a:buChar char="○"/>
              <a:tabLst>
                <a:tab pos="836294" algn="l"/>
                <a:tab pos="836930" algn="l"/>
              </a:tabLst>
            </a:pPr>
            <a:r>
              <a:rPr sz="1400" dirty="0">
                <a:cs typeface="Arial"/>
              </a:rPr>
              <a:t>You </a:t>
            </a:r>
            <a:r>
              <a:rPr sz="1400" spc="60" dirty="0">
                <a:cs typeface="Arial"/>
              </a:rPr>
              <a:t>must</a:t>
            </a:r>
            <a:r>
              <a:rPr sz="1400" dirty="0">
                <a:cs typeface="Arial"/>
              </a:rPr>
              <a:t> </a:t>
            </a:r>
            <a:r>
              <a:rPr sz="1400" spc="60" dirty="0">
                <a:cs typeface="Arial"/>
              </a:rPr>
              <a:t>determine</a:t>
            </a:r>
            <a:r>
              <a:rPr sz="1400" spc="5" dirty="0">
                <a:cs typeface="Arial"/>
              </a:rPr>
              <a:t> </a:t>
            </a:r>
            <a:r>
              <a:rPr sz="1400" spc="55" dirty="0">
                <a:cs typeface="Arial"/>
              </a:rPr>
              <a:t>the</a:t>
            </a:r>
            <a:r>
              <a:rPr sz="1400" dirty="0">
                <a:cs typeface="Arial"/>
              </a:rPr>
              <a:t> best</a:t>
            </a:r>
            <a:r>
              <a:rPr sz="1400" spc="10" dirty="0">
                <a:cs typeface="Arial"/>
              </a:rPr>
              <a:t> </a:t>
            </a:r>
            <a:r>
              <a:rPr sz="1400" i="1" dirty="0">
                <a:cs typeface="Arial"/>
              </a:rPr>
              <a:t>inception </a:t>
            </a:r>
            <a:r>
              <a:rPr sz="1400" i="1" spc="-20" dirty="0">
                <a:cs typeface="Arial"/>
              </a:rPr>
              <a:t>point</a:t>
            </a:r>
            <a:endParaRPr sz="1400" dirty="0">
              <a:cs typeface="Arial"/>
            </a:endParaRPr>
          </a:p>
        </p:txBody>
      </p:sp>
      <p:sp>
        <p:nvSpPr>
          <p:cNvPr id="5" name="TextBox 4">
            <a:extLst>
              <a:ext uri="{FF2B5EF4-FFF2-40B4-BE49-F238E27FC236}">
                <a16:creationId xmlns:a16="http://schemas.microsoft.com/office/drawing/2014/main" id="{449F384A-C82E-4239-B642-10B2362AB956}"/>
              </a:ext>
            </a:extLst>
          </p:cNvPr>
          <p:cNvSpPr txBox="1"/>
          <p:nvPr/>
        </p:nvSpPr>
        <p:spPr>
          <a:xfrm>
            <a:off x="762000" y="571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Interception Points</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200" y="1276350"/>
            <a:ext cx="7964805" cy="2474459"/>
          </a:xfrm>
          <a:prstGeom prst="rect">
            <a:avLst/>
          </a:prstGeom>
        </p:spPr>
        <p:txBody>
          <a:bodyPr vert="horz" wrap="square" lIns="0" tIns="52704" rIns="0" bIns="0" rtlCol="0">
            <a:spAutoFit/>
          </a:bodyPr>
          <a:lstStyle/>
          <a:p>
            <a:pPr marL="379095" indent="-367030">
              <a:lnSpc>
                <a:spcPct val="100000"/>
              </a:lnSpc>
              <a:spcBef>
                <a:spcPts val="414"/>
              </a:spcBef>
              <a:buChar char="●"/>
              <a:tabLst>
                <a:tab pos="379095" algn="l"/>
                <a:tab pos="379730" algn="l"/>
              </a:tabLst>
            </a:pPr>
            <a:r>
              <a:rPr sz="2400" spc="65" dirty="0">
                <a:cs typeface="Arial"/>
              </a:rPr>
              <a:t>It</a:t>
            </a:r>
            <a:r>
              <a:rPr sz="2400" spc="5" dirty="0">
                <a:cs typeface="Arial"/>
              </a:rPr>
              <a:t> </a:t>
            </a:r>
            <a:r>
              <a:rPr sz="2400" dirty="0">
                <a:cs typeface="Arial"/>
              </a:rPr>
              <a:t>is</a:t>
            </a:r>
            <a:r>
              <a:rPr sz="2400" spc="5" dirty="0">
                <a:cs typeface="Arial"/>
              </a:rPr>
              <a:t> </a:t>
            </a:r>
            <a:r>
              <a:rPr sz="2400" dirty="0">
                <a:cs typeface="Arial"/>
              </a:rPr>
              <a:t>a</a:t>
            </a:r>
            <a:r>
              <a:rPr sz="2400" spc="5" dirty="0">
                <a:cs typeface="Arial"/>
              </a:rPr>
              <a:t> </a:t>
            </a:r>
            <a:r>
              <a:rPr sz="2400" spc="55" dirty="0">
                <a:cs typeface="Arial"/>
              </a:rPr>
              <a:t>good</a:t>
            </a:r>
            <a:r>
              <a:rPr sz="2400" dirty="0">
                <a:cs typeface="Arial"/>
              </a:rPr>
              <a:t> idea</a:t>
            </a:r>
            <a:r>
              <a:rPr sz="2400" spc="10" dirty="0">
                <a:cs typeface="Arial"/>
              </a:rPr>
              <a:t> </a:t>
            </a:r>
            <a:r>
              <a:rPr sz="2400" spc="105" dirty="0">
                <a:cs typeface="Arial"/>
              </a:rPr>
              <a:t>to</a:t>
            </a:r>
            <a:r>
              <a:rPr sz="2400" spc="5" dirty="0">
                <a:cs typeface="Arial"/>
              </a:rPr>
              <a:t> </a:t>
            </a:r>
            <a:r>
              <a:rPr sz="2400" dirty="0">
                <a:cs typeface="Arial"/>
              </a:rPr>
              <a:t>pick </a:t>
            </a:r>
            <a:r>
              <a:rPr sz="2400" spc="70" dirty="0">
                <a:cs typeface="Arial"/>
              </a:rPr>
              <a:t>interception</a:t>
            </a:r>
            <a:r>
              <a:rPr sz="2400" dirty="0">
                <a:cs typeface="Arial"/>
              </a:rPr>
              <a:t> </a:t>
            </a:r>
            <a:r>
              <a:rPr sz="2400" spc="65" dirty="0">
                <a:cs typeface="Arial"/>
              </a:rPr>
              <a:t>points</a:t>
            </a:r>
            <a:r>
              <a:rPr sz="2400" spc="10" dirty="0">
                <a:cs typeface="Arial"/>
              </a:rPr>
              <a:t> </a:t>
            </a:r>
            <a:r>
              <a:rPr sz="2400" spc="90" dirty="0">
                <a:cs typeface="Arial"/>
              </a:rPr>
              <a:t>that</a:t>
            </a:r>
            <a:r>
              <a:rPr sz="2400" spc="5" dirty="0">
                <a:cs typeface="Arial"/>
              </a:rPr>
              <a:t> </a:t>
            </a:r>
            <a:r>
              <a:rPr sz="2400" dirty="0">
                <a:cs typeface="Arial"/>
              </a:rPr>
              <a:t>are</a:t>
            </a:r>
            <a:r>
              <a:rPr sz="2400" spc="5" dirty="0">
                <a:cs typeface="Arial"/>
              </a:rPr>
              <a:t> </a:t>
            </a:r>
            <a:r>
              <a:rPr sz="2400" dirty="0">
                <a:cs typeface="Arial"/>
              </a:rPr>
              <a:t>very close</a:t>
            </a:r>
            <a:r>
              <a:rPr sz="2400" spc="10" dirty="0">
                <a:cs typeface="Arial"/>
              </a:rPr>
              <a:t> </a:t>
            </a:r>
            <a:r>
              <a:rPr sz="2400" spc="105" dirty="0">
                <a:cs typeface="Arial"/>
              </a:rPr>
              <a:t>to</a:t>
            </a:r>
            <a:r>
              <a:rPr sz="2400" spc="5" dirty="0">
                <a:cs typeface="Arial"/>
              </a:rPr>
              <a:t> </a:t>
            </a:r>
            <a:r>
              <a:rPr sz="2400" spc="55" dirty="0">
                <a:cs typeface="Arial"/>
              </a:rPr>
              <a:t>your</a:t>
            </a:r>
            <a:r>
              <a:rPr lang="en-US" sz="2400" spc="55" dirty="0">
                <a:cs typeface="Arial"/>
              </a:rPr>
              <a:t> </a:t>
            </a:r>
            <a:r>
              <a:rPr sz="2400" dirty="0">
                <a:cs typeface="Arial"/>
              </a:rPr>
              <a:t>change</a:t>
            </a:r>
            <a:r>
              <a:rPr sz="2400" spc="75" dirty="0">
                <a:cs typeface="Arial"/>
              </a:rPr>
              <a:t> </a:t>
            </a:r>
            <a:r>
              <a:rPr sz="2400" spc="55" dirty="0">
                <a:cs typeface="Arial"/>
              </a:rPr>
              <a:t>points</a:t>
            </a:r>
            <a:endParaRPr sz="2400" dirty="0">
              <a:cs typeface="Arial"/>
            </a:endParaRPr>
          </a:p>
          <a:p>
            <a:pPr marL="379095" indent="-367030">
              <a:lnSpc>
                <a:spcPct val="100000"/>
              </a:lnSpc>
              <a:spcBef>
                <a:spcPts val="315"/>
              </a:spcBef>
              <a:buChar char="●"/>
              <a:tabLst>
                <a:tab pos="379095" algn="l"/>
                <a:tab pos="379730" algn="l"/>
              </a:tabLst>
            </a:pPr>
            <a:r>
              <a:rPr sz="2400" spc="-10" dirty="0">
                <a:cs typeface="Arial"/>
              </a:rPr>
              <a:t>Reasons</a:t>
            </a:r>
            <a:r>
              <a:rPr sz="2400" spc="-100" dirty="0">
                <a:cs typeface="Arial"/>
              </a:rPr>
              <a:t> </a:t>
            </a:r>
            <a:r>
              <a:rPr sz="2400" spc="-20" dirty="0">
                <a:cs typeface="Arial"/>
              </a:rPr>
              <a:t>Why:</a:t>
            </a:r>
            <a:endParaRPr sz="2400" dirty="0">
              <a:cs typeface="Arial"/>
            </a:endParaRPr>
          </a:p>
          <a:p>
            <a:pPr marL="836294" marR="90170" lvl="1" indent="-336550">
              <a:lnSpc>
                <a:spcPct val="116100"/>
              </a:lnSpc>
              <a:spcBef>
                <a:spcPts val="60"/>
              </a:spcBef>
              <a:buChar char="○"/>
              <a:tabLst>
                <a:tab pos="836294" algn="l"/>
                <a:tab pos="836930" algn="l"/>
              </a:tabLst>
            </a:pPr>
            <a:r>
              <a:rPr dirty="0">
                <a:cs typeface="Arial"/>
              </a:rPr>
              <a:t>Safety:</a:t>
            </a:r>
            <a:r>
              <a:rPr spc="10" dirty="0">
                <a:cs typeface="Arial"/>
              </a:rPr>
              <a:t> </a:t>
            </a:r>
            <a:r>
              <a:rPr dirty="0">
                <a:cs typeface="Arial"/>
              </a:rPr>
              <a:t>Every</a:t>
            </a:r>
            <a:r>
              <a:rPr spc="10" dirty="0">
                <a:cs typeface="Arial"/>
              </a:rPr>
              <a:t> </a:t>
            </a:r>
            <a:r>
              <a:rPr dirty="0">
                <a:cs typeface="Arial"/>
              </a:rPr>
              <a:t>step</a:t>
            </a:r>
            <a:r>
              <a:rPr spc="10" dirty="0">
                <a:cs typeface="Arial"/>
              </a:rPr>
              <a:t> </a:t>
            </a:r>
            <a:r>
              <a:rPr spc="45" dirty="0">
                <a:cs typeface="Arial"/>
              </a:rPr>
              <a:t>between</a:t>
            </a:r>
            <a:r>
              <a:rPr spc="10" dirty="0">
                <a:cs typeface="Arial"/>
              </a:rPr>
              <a:t> </a:t>
            </a:r>
            <a:r>
              <a:rPr dirty="0">
                <a:cs typeface="Arial"/>
              </a:rPr>
              <a:t>a</a:t>
            </a:r>
            <a:r>
              <a:rPr spc="10" dirty="0">
                <a:cs typeface="Arial"/>
              </a:rPr>
              <a:t> </a:t>
            </a:r>
            <a:r>
              <a:rPr dirty="0">
                <a:cs typeface="Arial"/>
              </a:rPr>
              <a:t>change</a:t>
            </a:r>
            <a:r>
              <a:rPr spc="10" dirty="0">
                <a:cs typeface="Arial"/>
              </a:rPr>
              <a:t> </a:t>
            </a:r>
            <a:r>
              <a:rPr spc="70" dirty="0">
                <a:cs typeface="Arial"/>
              </a:rPr>
              <a:t>point</a:t>
            </a:r>
            <a:r>
              <a:rPr spc="10" dirty="0">
                <a:cs typeface="Arial"/>
              </a:rPr>
              <a:t> </a:t>
            </a:r>
            <a:r>
              <a:rPr dirty="0">
                <a:cs typeface="Arial"/>
              </a:rPr>
              <a:t>and</a:t>
            </a:r>
            <a:r>
              <a:rPr spc="10" dirty="0">
                <a:cs typeface="Arial"/>
              </a:rPr>
              <a:t> </a:t>
            </a:r>
            <a:r>
              <a:rPr dirty="0">
                <a:cs typeface="Arial"/>
              </a:rPr>
              <a:t>an</a:t>
            </a:r>
            <a:r>
              <a:rPr spc="15" dirty="0">
                <a:cs typeface="Arial"/>
              </a:rPr>
              <a:t> </a:t>
            </a:r>
            <a:r>
              <a:rPr spc="50" dirty="0">
                <a:cs typeface="Arial"/>
              </a:rPr>
              <a:t>interception</a:t>
            </a:r>
            <a:r>
              <a:rPr spc="10" dirty="0">
                <a:cs typeface="Arial"/>
              </a:rPr>
              <a:t> </a:t>
            </a:r>
            <a:r>
              <a:rPr spc="70" dirty="0">
                <a:cs typeface="Arial"/>
              </a:rPr>
              <a:t>point</a:t>
            </a:r>
            <a:r>
              <a:rPr spc="10" dirty="0">
                <a:cs typeface="Arial"/>
              </a:rPr>
              <a:t> </a:t>
            </a:r>
            <a:r>
              <a:rPr dirty="0">
                <a:cs typeface="Arial"/>
              </a:rPr>
              <a:t>is</a:t>
            </a:r>
            <a:r>
              <a:rPr spc="10" dirty="0">
                <a:cs typeface="Arial"/>
              </a:rPr>
              <a:t> </a:t>
            </a:r>
            <a:r>
              <a:rPr dirty="0">
                <a:cs typeface="Arial"/>
              </a:rPr>
              <a:t>like</a:t>
            </a:r>
            <a:r>
              <a:rPr spc="10" dirty="0">
                <a:cs typeface="Arial"/>
              </a:rPr>
              <a:t> </a:t>
            </a:r>
            <a:r>
              <a:rPr dirty="0">
                <a:cs typeface="Arial"/>
              </a:rPr>
              <a:t>a</a:t>
            </a:r>
            <a:r>
              <a:rPr spc="10" dirty="0">
                <a:cs typeface="Arial"/>
              </a:rPr>
              <a:t> </a:t>
            </a:r>
            <a:r>
              <a:rPr dirty="0">
                <a:cs typeface="Arial"/>
              </a:rPr>
              <a:t>step</a:t>
            </a:r>
            <a:r>
              <a:rPr spc="10" dirty="0">
                <a:cs typeface="Arial"/>
              </a:rPr>
              <a:t> </a:t>
            </a:r>
            <a:r>
              <a:rPr spc="55" dirty="0">
                <a:cs typeface="Arial"/>
              </a:rPr>
              <a:t>in</a:t>
            </a:r>
            <a:r>
              <a:rPr spc="10" dirty="0">
                <a:cs typeface="Arial"/>
              </a:rPr>
              <a:t> </a:t>
            </a:r>
            <a:r>
              <a:rPr spc="-50" dirty="0">
                <a:cs typeface="Arial"/>
              </a:rPr>
              <a:t>a </a:t>
            </a:r>
            <a:r>
              <a:rPr dirty="0">
                <a:cs typeface="Arial"/>
              </a:rPr>
              <a:t>logical</a:t>
            </a:r>
            <a:r>
              <a:rPr spc="65" dirty="0">
                <a:cs typeface="Arial"/>
              </a:rPr>
              <a:t> </a:t>
            </a:r>
            <a:r>
              <a:rPr spc="-10" dirty="0">
                <a:cs typeface="Arial"/>
              </a:rPr>
              <a:t>argument.</a:t>
            </a:r>
            <a:endParaRPr dirty="0">
              <a:cs typeface="Arial"/>
            </a:endParaRPr>
          </a:p>
          <a:p>
            <a:pPr marL="836294" marR="5080" lvl="1" indent="-336550">
              <a:lnSpc>
                <a:spcPct val="116100"/>
              </a:lnSpc>
              <a:buChar char="○"/>
              <a:tabLst>
                <a:tab pos="836294" algn="l"/>
                <a:tab pos="836930" algn="l"/>
              </a:tabLst>
            </a:pPr>
            <a:r>
              <a:rPr spc="60" dirty="0">
                <a:cs typeface="Arial"/>
              </a:rPr>
              <a:t>More</a:t>
            </a:r>
            <a:r>
              <a:rPr spc="15" dirty="0">
                <a:cs typeface="Arial"/>
              </a:rPr>
              <a:t> </a:t>
            </a:r>
            <a:r>
              <a:rPr spc="45" dirty="0">
                <a:cs typeface="Arial"/>
              </a:rPr>
              <a:t>distant</a:t>
            </a:r>
            <a:r>
              <a:rPr spc="15" dirty="0">
                <a:cs typeface="Arial"/>
              </a:rPr>
              <a:t> </a:t>
            </a:r>
            <a:r>
              <a:rPr spc="50" dirty="0">
                <a:cs typeface="Arial"/>
              </a:rPr>
              <a:t>interception</a:t>
            </a:r>
            <a:r>
              <a:rPr spc="15" dirty="0">
                <a:cs typeface="Arial"/>
              </a:rPr>
              <a:t> </a:t>
            </a:r>
            <a:r>
              <a:rPr spc="50" dirty="0">
                <a:cs typeface="Arial"/>
              </a:rPr>
              <a:t>points</a:t>
            </a:r>
            <a:r>
              <a:rPr spc="20" dirty="0">
                <a:cs typeface="Arial"/>
              </a:rPr>
              <a:t> </a:t>
            </a:r>
            <a:r>
              <a:rPr dirty="0">
                <a:cs typeface="Arial"/>
              </a:rPr>
              <a:t>are</a:t>
            </a:r>
            <a:r>
              <a:rPr spc="15" dirty="0">
                <a:cs typeface="Arial"/>
              </a:rPr>
              <a:t> </a:t>
            </a:r>
            <a:r>
              <a:rPr dirty="0">
                <a:cs typeface="Arial"/>
              </a:rPr>
              <a:t>worse</a:t>
            </a:r>
            <a:r>
              <a:rPr spc="15" dirty="0">
                <a:cs typeface="Arial"/>
              </a:rPr>
              <a:t> </a:t>
            </a:r>
            <a:r>
              <a:rPr dirty="0">
                <a:cs typeface="Arial"/>
              </a:rPr>
              <a:t>because</a:t>
            </a:r>
            <a:r>
              <a:rPr spc="20" dirty="0">
                <a:cs typeface="Arial"/>
              </a:rPr>
              <a:t> </a:t>
            </a:r>
            <a:r>
              <a:rPr spc="70" dirty="0">
                <a:cs typeface="Arial"/>
              </a:rPr>
              <a:t>it</a:t>
            </a:r>
            <a:r>
              <a:rPr spc="15" dirty="0">
                <a:cs typeface="Arial"/>
              </a:rPr>
              <a:t> </a:t>
            </a:r>
            <a:r>
              <a:rPr dirty="0">
                <a:cs typeface="Arial"/>
              </a:rPr>
              <a:t>is</a:t>
            </a:r>
            <a:r>
              <a:rPr spc="15" dirty="0">
                <a:cs typeface="Arial"/>
              </a:rPr>
              <a:t> </a:t>
            </a:r>
            <a:r>
              <a:rPr spc="60" dirty="0">
                <a:cs typeface="Arial"/>
              </a:rPr>
              <a:t>often</a:t>
            </a:r>
            <a:r>
              <a:rPr spc="15" dirty="0">
                <a:cs typeface="Arial"/>
              </a:rPr>
              <a:t> </a:t>
            </a:r>
            <a:r>
              <a:rPr spc="55" dirty="0">
                <a:cs typeface="Arial"/>
              </a:rPr>
              <a:t>harder</a:t>
            </a:r>
            <a:r>
              <a:rPr spc="20" dirty="0">
                <a:cs typeface="Arial"/>
              </a:rPr>
              <a:t> </a:t>
            </a:r>
            <a:r>
              <a:rPr spc="80" dirty="0">
                <a:cs typeface="Arial"/>
              </a:rPr>
              <a:t>to</a:t>
            </a:r>
            <a:r>
              <a:rPr spc="15" dirty="0">
                <a:cs typeface="Arial"/>
              </a:rPr>
              <a:t> </a:t>
            </a:r>
            <a:r>
              <a:rPr dirty="0">
                <a:cs typeface="Arial"/>
              </a:rPr>
              <a:t>set</a:t>
            </a:r>
            <a:r>
              <a:rPr spc="15" dirty="0">
                <a:cs typeface="Arial"/>
              </a:rPr>
              <a:t> </a:t>
            </a:r>
            <a:r>
              <a:rPr spc="75" dirty="0">
                <a:cs typeface="Arial"/>
              </a:rPr>
              <a:t>up</a:t>
            </a:r>
            <a:r>
              <a:rPr spc="20" dirty="0">
                <a:cs typeface="Arial"/>
              </a:rPr>
              <a:t> </a:t>
            </a:r>
            <a:r>
              <a:rPr dirty="0">
                <a:cs typeface="Arial"/>
              </a:rPr>
              <a:t>tests</a:t>
            </a:r>
            <a:r>
              <a:rPr spc="15" dirty="0">
                <a:cs typeface="Arial"/>
              </a:rPr>
              <a:t> </a:t>
            </a:r>
            <a:r>
              <a:rPr spc="-25" dirty="0">
                <a:cs typeface="Arial"/>
              </a:rPr>
              <a:t>at </a:t>
            </a:r>
            <a:r>
              <a:rPr spc="45" dirty="0">
                <a:cs typeface="Arial"/>
              </a:rPr>
              <a:t>them.</a:t>
            </a:r>
            <a:endParaRPr dirty="0">
              <a:cs typeface="Arial"/>
            </a:endParaRPr>
          </a:p>
        </p:txBody>
      </p:sp>
      <p:sp>
        <p:nvSpPr>
          <p:cNvPr id="5" name="TextBox 4">
            <a:extLst>
              <a:ext uri="{FF2B5EF4-FFF2-40B4-BE49-F238E27FC236}">
                <a16:creationId xmlns:a16="http://schemas.microsoft.com/office/drawing/2014/main" id="{9982DC43-5A9E-434D-9FBD-6ED9BAB93BB3}"/>
              </a:ext>
            </a:extLst>
          </p:cNvPr>
          <p:cNvSpPr txBox="1"/>
          <p:nvPr/>
        </p:nvSpPr>
        <p:spPr>
          <a:xfrm>
            <a:off x="762000" y="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The Simple Case</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idx="1"/>
          </p:nvPr>
        </p:nvSpPr>
        <p:spPr>
          <a:xfrm>
            <a:off x="533400" y="742950"/>
            <a:ext cx="7334387" cy="3754297"/>
          </a:xfrm>
          <a:prstGeom prst="rect">
            <a:avLst/>
          </a:prstGeom>
        </p:spPr>
        <p:txBody>
          <a:bodyPr vert="horz" wrap="square" lIns="0" tIns="12700" rIns="0" bIns="0" rtlCol="0">
            <a:spAutoFit/>
          </a:bodyPr>
          <a:lstStyle/>
          <a:p>
            <a:pPr marL="432434" marR="194945" indent="-367030">
              <a:lnSpc>
                <a:spcPct val="114599"/>
              </a:lnSpc>
              <a:spcBef>
                <a:spcPts val="100"/>
              </a:spcBef>
              <a:buChar char="●"/>
              <a:tabLst>
                <a:tab pos="432434" algn="l"/>
                <a:tab pos="433070" algn="l"/>
              </a:tabLst>
            </a:pPr>
            <a:r>
              <a:rPr sz="1800" dirty="0"/>
              <a:t>The</a:t>
            </a:r>
            <a:r>
              <a:rPr sz="1800" spc="5" dirty="0"/>
              <a:t> </a:t>
            </a:r>
            <a:r>
              <a:rPr sz="1800" dirty="0"/>
              <a:t>best</a:t>
            </a:r>
            <a:r>
              <a:rPr sz="1800" spc="5" dirty="0"/>
              <a:t> </a:t>
            </a:r>
            <a:r>
              <a:rPr sz="1800" spc="70" dirty="0"/>
              <a:t>interception</a:t>
            </a:r>
            <a:r>
              <a:rPr sz="1800" spc="-5" dirty="0"/>
              <a:t> </a:t>
            </a:r>
            <a:r>
              <a:rPr sz="1800" spc="90" dirty="0"/>
              <a:t>point</a:t>
            </a:r>
            <a:r>
              <a:rPr sz="1800" spc="5" dirty="0"/>
              <a:t> </a:t>
            </a:r>
            <a:r>
              <a:rPr sz="1800" dirty="0"/>
              <a:t>we</a:t>
            </a:r>
            <a:r>
              <a:rPr sz="1800" spc="5" dirty="0"/>
              <a:t> </a:t>
            </a:r>
            <a:r>
              <a:rPr sz="1800" dirty="0"/>
              <a:t>can have</a:t>
            </a:r>
            <a:r>
              <a:rPr sz="1800" spc="5" dirty="0"/>
              <a:t> </a:t>
            </a:r>
            <a:r>
              <a:rPr sz="1800" spc="100" dirty="0"/>
              <a:t>for</a:t>
            </a:r>
            <a:r>
              <a:rPr sz="1800" spc="5" dirty="0"/>
              <a:t> </a:t>
            </a:r>
            <a:r>
              <a:rPr sz="1800" dirty="0"/>
              <a:t>a</a:t>
            </a:r>
            <a:r>
              <a:rPr sz="1800" spc="5" dirty="0"/>
              <a:t> </a:t>
            </a:r>
            <a:r>
              <a:rPr sz="1800" dirty="0"/>
              <a:t>change</a:t>
            </a:r>
            <a:r>
              <a:rPr sz="1800" spc="5" dirty="0"/>
              <a:t> </a:t>
            </a:r>
            <a:r>
              <a:rPr sz="1800" dirty="0"/>
              <a:t>is</a:t>
            </a:r>
            <a:r>
              <a:rPr sz="1800" spc="5" dirty="0"/>
              <a:t> </a:t>
            </a:r>
            <a:r>
              <a:rPr sz="1800" dirty="0"/>
              <a:t>a</a:t>
            </a:r>
            <a:r>
              <a:rPr sz="1800" spc="5" dirty="0"/>
              <a:t> </a:t>
            </a:r>
            <a:r>
              <a:rPr sz="1800" spc="55" dirty="0"/>
              <a:t>public</a:t>
            </a:r>
            <a:r>
              <a:rPr sz="1800" spc="5" dirty="0"/>
              <a:t> </a:t>
            </a:r>
            <a:r>
              <a:rPr sz="1800" spc="80" dirty="0"/>
              <a:t>method </a:t>
            </a:r>
            <a:r>
              <a:rPr sz="1800" spc="90" dirty="0"/>
              <a:t>on</a:t>
            </a:r>
            <a:r>
              <a:rPr sz="1800" spc="-10" dirty="0"/>
              <a:t> </a:t>
            </a:r>
            <a:r>
              <a:rPr sz="1800" spc="75" dirty="0"/>
              <a:t>the</a:t>
            </a:r>
            <a:r>
              <a:rPr sz="1800" dirty="0"/>
              <a:t> </a:t>
            </a:r>
            <a:r>
              <a:rPr sz="1800" spc="-10" dirty="0"/>
              <a:t>class</a:t>
            </a:r>
            <a:r>
              <a:rPr sz="1800" spc="-5" dirty="0"/>
              <a:t> </a:t>
            </a:r>
            <a:r>
              <a:rPr sz="1800" dirty="0"/>
              <a:t>we are</a:t>
            </a:r>
            <a:r>
              <a:rPr sz="1800" spc="-5" dirty="0"/>
              <a:t> </a:t>
            </a:r>
            <a:r>
              <a:rPr sz="1800" spc="-10" dirty="0"/>
              <a:t>changing</a:t>
            </a:r>
          </a:p>
          <a:p>
            <a:pPr marL="432434" marR="158115" indent="-367030">
              <a:lnSpc>
                <a:spcPct val="114599"/>
              </a:lnSpc>
              <a:buChar char="●"/>
              <a:tabLst>
                <a:tab pos="432434" algn="l"/>
                <a:tab pos="433070" algn="l"/>
              </a:tabLst>
            </a:pPr>
            <a:r>
              <a:rPr sz="1800" dirty="0"/>
              <a:t>The</a:t>
            </a:r>
            <a:r>
              <a:rPr sz="1800" spc="-40" dirty="0"/>
              <a:t> </a:t>
            </a:r>
            <a:r>
              <a:rPr sz="1800" spc="70" dirty="0"/>
              <a:t>interception</a:t>
            </a:r>
            <a:r>
              <a:rPr sz="1800" spc="-40" dirty="0"/>
              <a:t> </a:t>
            </a:r>
            <a:r>
              <a:rPr sz="1800" spc="65" dirty="0"/>
              <a:t>points</a:t>
            </a:r>
            <a:r>
              <a:rPr sz="1800" spc="-35" dirty="0"/>
              <a:t> </a:t>
            </a:r>
            <a:r>
              <a:rPr sz="1800" dirty="0"/>
              <a:t>are</a:t>
            </a:r>
            <a:r>
              <a:rPr sz="1800" spc="-35" dirty="0"/>
              <a:t> </a:t>
            </a:r>
            <a:r>
              <a:rPr sz="1800" dirty="0"/>
              <a:t>easy</a:t>
            </a:r>
            <a:r>
              <a:rPr sz="1800" spc="-40" dirty="0"/>
              <a:t> </a:t>
            </a:r>
            <a:r>
              <a:rPr sz="1800" spc="105" dirty="0"/>
              <a:t>to</a:t>
            </a:r>
            <a:r>
              <a:rPr sz="1800" spc="-35" dirty="0"/>
              <a:t> </a:t>
            </a:r>
            <a:r>
              <a:rPr sz="1800" spc="90" dirty="0"/>
              <a:t>fund</a:t>
            </a:r>
            <a:r>
              <a:rPr sz="1800" spc="-40" dirty="0"/>
              <a:t> </a:t>
            </a:r>
            <a:r>
              <a:rPr sz="1800" spc="60" dirty="0"/>
              <a:t>and</a:t>
            </a:r>
            <a:r>
              <a:rPr sz="1800" spc="-40" dirty="0"/>
              <a:t> </a:t>
            </a:r>
            <a:r>
              <a:rPr sz="1800" dirty="0"/>
              <a:t>easy</a:t>
            </a:r>
            <a:r>
              <a:rPr sz="1800" spc="-40" dirty="0"/>
              <a:t> </a:t>
            </a:r>
            <a:r>
              <a:rPr sz="1800" spc="105" dirty="0"/>
              <a:t>to</a:t>
            </a:r>
            <a:r>
              <a:rPr sz="1800" spc="-35" dirty="0"/>
              <a:t> </a:t>
            </a:r>
            <a:r>
              <a:rPr sz="1800" dirty="0"/>
              <a:t>use,</a:t>
            </a:r>
            <a:r>
              <a:rPr sz="1800" spc="-35" dirty="0"/>
              <a:t> </a:t>
            </a:r>
            <a:r>
              <a:rPr sz="1800" spc="105" dirty="0"/>
              <a:t>but</a:t>
            </a:r>
            <a:r>
              <a:rPr sz="1800" spc="-35" dirty="0"/>
              <a:t> </a:t>
            </a:r>
            <a:r>
              <a:rPr sz="1800" spc="40" dirty="0"/>
              <a:t>sometimes </a:t>
            </a:r>
            <a:r>
              <a:rPr sz="1800" dirty="0"/>
              <a:t>are</a:t>
            </a:r>
            <a:r>
              <a:rPr sz="1800" spc="40" dirty="0"/>
              <a:t> </a:t>
            </a:r>
            <a:r>
              <a:rPr sz="1800" spc="100" dirty="0"/>
              <a:t>not</a:t>
            </a:r>
            <a:r>
              <a:rPr sz="1800" spc="45" dirty="0"/>
              <a:t> </a:t>
            </a:r>
            <a:r>
              <a:rPr sz="1800" spc="75" dirty="0"/>
              <a:t>the</a:t>
            </a:r>
            <a:r>
              <a:rPr sz="1800" spc="40" dirty="0"/>
              <a:t> </a:t>
            </a:r>
            <a:r>
              <a:rPr sz="1800" dirty="0"/>
              <a:t>best</a:t>
            </a:r>
            <a:r>
              <a:rPr sz="1800" spc="45" dirty="0"/>
              <a:t> </a:t>
            </a:r>
            <a:r>
              <a:rPr sz="1800" spc="-10" dirty="0"/>
              <a:t>choice.</a:t>
            </a:r>
          </a:p>
          <a:p>
            <a:pPr marL="432434" indent="-367030">
              <a:lnSpc>
                <a:spcPct val="100000"/>
              </a:lnSpc>
              <a:spcBef>
                <a:spcPts val="315"/>
              </a:spcBef>
              <a:buChar char="●"/>
              <a:tabLst>
                <a:tab pos="432434" algn="l"/>
                <a:tab pos="433070" algn="l"/>
              </a:tabLst>
            </a:pPr>
            <a:r>
              <a:rPr sz="1800" dirty="0"/>
              <a:t>We</a:t>
            </a:r>
            <a:r>
              <a:rPr sz="1800" spc="15" dirty="0"/>
              <a:t> </a:t>
            </a:r>
            <a:r>
              <a:rPr sz="1800" dirty="0"/>
              <a:t>can</a:t>
            </a:r>
            <a:r>
              <a:rPr sz="1800" spc="10" dirty="0"/>
              <a:t> </a:t>
            </a:r>
            <a:r>
              <a:rPr sz="1800" dirty="0"/>
              <a:t>use</a:t>
            </a:r>
            <a:r>
              <a:rPr sz="1800" spc="20" dirty="0"/>
              <a:t> </a:t>
            </a:r>
            <a:r>
              <a:rPr sz="1800" spc="50" dirty="0"/>
              <a:t>higher-</a:t>
            </a:r>
            <a:r>
              <a:rPr sz="1800" dirty="0"/>
              <a:t>level</a:t>
            </a:r>
            <a:r>
              <a:rPr sz="1800" spc="10" dirty="0"/>
              <a:t> </a:t>
            </a:r>
            <a:r>
              <a:rPr sz="1800" spc="70" dirty="0"/>
              <a:t>interception</a:t>
            </a:r>
            <a:r>
              <a:rPr sz="1800" spc="10" dirty="0"/>
              <a:t> </a:t>
            </a:r>
            <a:r>
              <a:rPr sz="1800" spc="65" dirty="0"/>
              <a:t>points</a:t>
            </a:r>
            <a:r>
              <a:rPr sz="1800" spc="20" dirty="0"/>
              <a:t> </a:t>
            </a:r>
            <a:r>
              <a:rPr sz="1800" spc="105" dirty="0"/>
              <a:t>to</a:t>
            </a:r>
            <a:r>
              <a:rPr sz="1800" spc="15" dirty="0"/>
              <a:t> </a:t>
            </a:r>
            <a:r>
              <a:rPr sz="1800" dirty="0"/>
              <a:t>characterize</a:t>
            </a:r>
            <a:r>
              <a:rPr sz="1800" spc="20" dirty="0"/>
              <a:t> </a:t>
            </a:r>
            <a:r>
              <a:rPr sz="1800" dirty="0"/>
              <a:t>areas</a:t>
            </a:r>
            <a:r>
              <a:rPr sz="1800" spc="15" dirty="0"/>
              <a:t> </a:t>
            </a:r>
            <a:r>
              <a:rPr sz="1800" spc="90" dirty="0"/>
              <a:t>of</a:t>
            </a:r>
            <a:r>
              <a:rPr sz="1800" spc="10" dirty="0"/>
              <a:t> </a:t>
            </a:r>
            <a:r>
              <a:rPr sz="1800" spc="-20" dirty="0"/>
              <a:t>code</a:t>
            </a:r>
          </a:p>
          <a:p>
            <a:pPr marL="432434" marR="5080" indent="-367030">
              <a:lnSpc>
                <a:spcPct val="114599"/>
              </a:lnSpc>
              <a:buChar char="●"/>
              <a:tabLst>
                <a:tab pos="432434" algn="l"/>
                <a:tab pos="433070" algn="l"/>
              </a:tabLst>
            </a:pPr>
            <a:r>
              <a:rPr sz="1800" i="1" spc="-25" dirty="0">
                <a:latin typeface="Arial"/>
                <a:cs typeface="Arial"/>
              </a:rPr>
              <a:t>Pinch</a:t>
            </a:r>
            <a:r>
              <a:rPr sz="1800" i="1" spc="-5" dirty="0">
                <a:latin typeface="Arial"/>
                <a:cs typeface="Arial"/>
              </a:rPr>
              <a:t> </a:t>
            </a:r>
            <a:r>
              <a:rPr sz="1800" i="1" dirty="0">
                <a:latin typeface="Arial"/>
                <a:cs typeface="Arial"/>
              </a:rPr>
              <a:t>Point</a:t>
            </a:r>
            <a:r>
              <a:rPr sz="1800" i="1" spc="10" dirty="0">
                <a:latin typeface="Arial"/>
                <a:cs typeface="Arial"/>
              </a:rPr>
              <a:t> </a:t>
            </a:r>
            <a:r>
              <a:rPr sz="1800" dirty="0"/>
              <a:t>-</a:t>
            </a:r>
            <a:r>
              <a:rPr sz="1800" spc="-10" dirty="0"/>
              <a:t> </a:t>
            </a:r>
            <a:r>
              <a:rPr sz="1800" dirty="0"/>
              <a:t>a</a:t>
            </a:r>
            <a:r>
              <a:rPr sz="1800" spc="-5" dirty="0"/>
              <a:t> </a:t>
            </a:r>
            <a:r>
              <a:rPr sz="1800" spc="70" dirty="0"/>
              <a:t>narrowing</a:t>
            </a:r>
            <a:r>
              <a:rPr sz="1800" spc="-5" dirty="0"/>
              <a:t> </a:t>
            </a:r>
            <a:r>
              <a:rPr sz="1800" spc="70" dirty="0"/>
              <a:t>in</a:t>
            </a:r>
            <a:r>
              <a:rPr sz="1800" spc="-10" dirty="0"/>
              <a:t> </a:t>
            </a:r>
            <a:r>
              <a:rPr sz="1800" dirty="0"/>
              <a:t>an</a:t>
            </a:r>
            <a:r>
              <a:rPr sz="1800" spc="-10" dirty="0"/>
              <a:t> </a:t>
            </a:r>
            <a:r>
              <a:rPr sz="1800" dirty="0"/>
              <a:t>effect sketch,</a:t>
            </a:r>
            <a:r>
              <a:rPr sz="1800" spc="-5" dirty="0"/>
              <a:t> </a:t>
            </a:r>
            <a:r>
              <a:rPr sz="1800" spc="100" dirty="0"/>
              <a:t>or</a:t>
            </a:r>
            <a:r>
              <a:rPr sz="1800" dirty="0"/>
              <a:t> a</a:t>
            </a:r>
            <a:r>
              <a:rPr sz="1800" spc="-5" dirty="0"/>
              <a:t> </a:t>
            </a:r>
            <a:r>
              <a:rPr sz="1800" dirty="0"/>
              <a:t>place </a:t>
            </a:r>
            <a:r>
              <a:rPr sz="1800" spc="55" dirty="0"/>
              <a:t>where</a:t>
            </a:r>
            <a:r>
              <a:rPr sz="1800" spc="-5" dirty="0"/>
              <a:t> </a:t>
            </a:r>
            <a:r>
              <a:rPr sz="1800" spc="90" dirty="0"/>
              <a:t>it</a:t>
            </a:r>
            <a:r>
              <a:rPr sz="1800" spc="-5" dirty="0"/>
              <a:t> </a:t>
            </a:r>
            <a:r>
              <a:rPr sz="1800" dirty="0"/>
              <a:t>is </a:t>
            </a:r>
            <a:r>
              <a:rPr sz="1800" spc="-10" dirty="0"/>
              <a:t>possible </a:t>
            </a:r>
            <a:r>
              <a:rPr sz="1800" spc="105" dirty="0"/>
              <a:t>to</a:t>
            </a:r>
            <a:r>
              <a:rPr sz="1800" spc="15" dirty="0"/>
              <a:t> </a:t>
            </a:r>
            <a:r>
              <a:rPr sz="1800" spc="75" dirty="0"/>
              <a:t>write</a:t>
            </a:r>
            <a:r>
              <a:rPr sz="1800" spc="15" dirty="0"/>
              <a:t> </a:t>
            </a:r>
            <a:r>
              <a:rPr sz="1800" dirty="0"/>
              <a:t>tests</a:t>
            </a:r>
            <a:r>
              <a:rPr sz="1800" spc="20" dirty="0"/>
              <a:t> </a:t>
            </a:r>
            <a:r>
              <a:rPr sz="1800" spc="105" dirty="0"/>
              <a:t>to</a:t>
            </a:r>
            <a:r>
              <a:rPr sz="1800" spc="15" dirty="0"/>
              <a:t> </a:t>
            </a:r>
            <a:r>
              <a:rPr sz="1800" dirty="0"/>
              <a:t>cover</a:t>
            </a:r>
            <a:r>
              <a:rPr sz="1800" spc="20" dirty="0"/>
              <a:t> </a:t>
            </a:r>
            <a:r>
              <a:rPr sz="1800" dirty="0"/>
              <a:t>a</a:t>
            </a:r>
            <a:r>
              <a:rPr sz="1800" spc="15" dirty="0"/>
              <a:t> </a:t>
            </a:r>
            <a:r>
              <a:rPr sz="1800" spc="55" dirty="0"/>
              <a:t>wide</a:t>
            </a:r>
            <a:r>
              <a:rPr sz="1800" spc="20" dirty="0"/>
              <a:t> </a:t>
            </a:r>
            <a:r>
              <a:rPr sz="1800" dirty="0"/>
              <a:t>set</a:t>
            </a:r>
            <a:r>
              <a:rPr sz="1800" spc="15" dirty="0"/>
              <a:t> </a:t>
            </a:r>
            <a:r>
              <a:rPr sz="1800" spc="90" dirty="0"/>
              <a:t>of</a:t>
            </a:r>
            <a:r>
              <a:rPr sz="1800" spc="15" dirty="0"/>
              <a:t> </a:t>
            </a:r>
            <a:r>
              <a:rPr sz="1800" spc="-10" dirty="0"/>
              <a:t>changes</a:t>
            </a:r>
          </a:p>
          <a:p>
            <a:pPr marL="432434" indent="-367030">
              <a:lnSpc>
                <a:spcPct val="100000"/>
              </a:lnSpc>
              <a:spcBef>
                <a:spcPts val="310"/>
              </a:spcBef>
              <a:buChar char="●"/>
              <a:tabLst>
                <a:tab pos="432434" algn="l"/>
                <a:tab pos="433070" algn="l"/>
              </a:tabLst>
            </a:pPr>
            <a:r>
              <a:rPr sz="1800" dirty="0"/>
              <a:t>Pinch</a:t>
            </a:r>
            <a:r>
              <a:rPr sz="1800" spc="30" dirty="0"/>
              <a:t> </a:t>
            </a:r>
            <a:r>
              <a:rPr sz="1800" spc="65" dirty="0"/>
              <a:t>points</a:t>
            </a:r>
            <a:r>
              <a:rPr sz="1800" spc="35" dirty="0"/>
              <a:t> </a:t>
            </a:r>
            <a:r>
              <a:rPr sz="1800" dirty="0"/>
              <a:t>are</a:t>
            </a:r>
            <a:r>
              <a:rPr sz="1800" spc="35" dirty="0"/>
              <a:t> </a:t>
            </a:r>
            <a:r>
              <a:rPr sz="1800" spc="75" dirty="0"/>
              <a:t>determined</a:t>
            </a:r>
            <a:r>
              <a:rPr sz="1800" spc="30" dirty="0"/>
              <a:t> </a:t>
            </a:r>
            <a:r>
              <a:rPr sz="1800" dirty="0"/>
              <a:t>by</a:t>
            </a:r>
            <a:r>
              <a:rPr sz="1800" spc="30" dirty="0"/>
              <a:t> </a:t>
            </a:r>
            <a:r>
              <a:rPr sz="1800" dirty="0"/>
              <a:t>change</a:t>
            </a:r>
            <a:r>
              <a:rPr sz="1800" spc="35" dirty="0"/>
              <a:t> </a:t>
            </a:r>
            <a:r>
              <a:rPr sz="1800" spc="55" dirty="0"/>
              <a:t>points</a:t>
            </a:r>
          </a:p>
          <a:p>
            <a:pPr marL="432434" marR="129539" indent="-367030">
              <a:lnSpc>
                <a:spcPct val="114599"/>
              </a:lnSpc>
              <a:buChar char="●"/>
              <a:tabLst>
                <a:tab pos="432434" algn="l"/>
                <a:tab pos="433070" algn="l"/>
              </a:tabLst>
            </a:pPr>
            <a:r>
              <a:rPr sz="1800" dirty="0"/>
              <a:t>Pinch</a:t>
            </a:r>
            <a:r>
              <a:rPr sz="1800" spc="-5" dirty="0"/>
              <a:t> </a:t>
            </a:r>
            <a:r>
              <a:rPr sz="1800" spc="65" dirty="0"/>
              <a:t>points</a:t>
            </a:r>
            <a:r>
              <a:rPr sz="1800" spc="5" dirty="0"/>
              <a:t> </a:t>
            </a:r>
            <a:r>
              <a:rPr sz="1800" dirty="0"/>
              <a:t>can be</a:t>
            </a:r>
            <a:r>
              <a:rPr sz="1800" spc="5" dirty="0"/>
              <a:t> </a:t>
            </a:r>
            <a:r>
              <a:rPr sz="1800" spc="90" dirty="0"/>
              <a:t>found</a:t>
            </a:r>
            <a:r>
              <a:rPr sz="1800" dirty="0"/>
              <a:t> by</a:t>
            </a:r>
            <a:r>
              <a:rPr sz="1800" spc="-5" dirty="0"/>
              <a:t> </a:t>
            </a:r>
            <a:r>
              <a:rPr sz="1800" spc="50" dirty="0"/>
              <a:t>looking</a:t>
            </a:r>
            <a:r>
              <a:rPr sz="1800" dirty="0"/>
              <a:t> </a:t>
            </a:r>
            <a:r>
              <a:rPr sz="1800" spc="100" dirty="0"/>
              <a:t>for</a:t>
            </a:r>
            <a:r>
              <a:rPr sz="1800" spc="5" dirty="0"/>
              <a:t> </a:t>
            </a:r>
            <a:r>
              <a:rPr sz="1800" spc="90" dirty="0"/>
              <a:t>common</a:t>
            </a:r>
            <a:r>
              <a:rPr sz="1800" dirty="0"/>
              <a:t> usage</a:t>
            </a:r>
            <a:r>
              <a:rPr sz="1800" spc="5" dirty="0"/>
              <a:t> </a:t>
            </a:r>
            <a:r>
              <a:rPr sz="1800" dirty="0"/>
              <a:t>across</a:t>
            </a:r>
            <a:r>
              <a:rPr sz="1800" spc="5" dirty="0"/>
              <a:t> </a:t>
            </a:r>
            <a:r>
              <a:rPr sz="1800" dirty="0"/>
              <a:t>an</a:t>
            </a:r>
            <a:r>
              <a:rPr sz="1800" spc="-5" dirty="0"/>
              <a:t> </a:t>
            </a:r>
            <a:r>
              <a:rPr sz="1800" spc="-10" dirty="0"/>
              <a:t>effect sketch</a:t>
            </a:r>
          </a:p>
        </p:txBody>
      </p:sp>
      <p:sp>
        <p:nvSpPr>
          <p:cNvPr id="5" name="TextBox 4">
            <a:extLst>
              <a:ext uri="{FF2B5EF4-FFF2-40B4-BE49-F238E27FC236}">
                <a16:creationId xmlns:a16="http://schemas.microsoft.com/office/drawing/2014/main" id="{37C859A7-BB8C-4346-9FFD-E304F2A73E73}"/>
              </a:ext>
            </a:extLst>
          </p:cNvPr>
          <p:cNvSpPr txBox="1"/>
          <p:nvPr/>
        </p:nvSpPr>
        <p:spPr>
          <a:xfrm>
            <a:off x="762000" y="18164"/>
            <a:ext cx="69342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Higher-Level Interception Points</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5248" y="971550"/>
            <a:ext cx="7809865" cy="3070456"/>
          </a:xfrm>
          <a:prstGeom prst="rect">
            <a:avLst/>
          </a:prstGeom>
        </p:spPr>
        <p:txBody>
          <a:bodyPr vert="horz" wrap="square" lIns="0" tIns="66675" rIns="0" bIns="0" rtlCol="0">
            <a:spAutoFit/>
          </a:bodyPr>
          <a:lstStyle/>
          <a:p>
            <a:pPr marL="379095" indent="-367030">
              <a:lnSpc>
                <a:spcPct val="100000"/>
              </a:lnSpc>
              <a:spcBef>
                <a:spcPts val="525"/>
              </a:spcBef>
              <a:buChar char="●"/>
              <a:tabLst>
                <a:tab pos="379095" algn="l"/>
                <a:tab pos="379730" algn="l"/>
              </a:tabLst>
            </a:pPr>
            <a:r>
              <a:rPr sz="1800" dirty="0">
                <a:cs typeface="Arial"/>
              </a:rPr>
              <a:t>Pinch</a:t>
            </a:r>
            <a:r>
              <a:rPr sz="1800" spc="-5" dirty="0">
                <a:cs typeface="Arial"/>
              </a:rPr>
              <a:t> </a:t>
            </a:r>
            <a:r>
              <a:rPr sz="1800" spc="65" dirty="0">
                <a:cs typeface="Arial"/>
              </a:rPr>
              <a:t>points</a:t>
            </a:r>
            <a:r>
              <a:rPr sz="1800" dirty="0">
                <a:cs typeface="Arial"/>
              </a:rPr>
              <a:t> have</a:t>
            </a:r>
            <a:r>
              <a:rPr sz="1800" spc="5" dirty="0">
                <a:cs typeface="Arial"/>
              </a:rPr>
              <a:t> </a:t>
            </a:r>
            <a:r>
              <a:rPr sz="1800" spc="85" dirty="0">
                <a:cs typeface="Arial"/>
              </a:rPr>
              <a:t>other</a:t>
            </a:r>
            <a:r>
              <a:rPr sz="1800" spc="5" dirty="0">
                <a:cs typeface="Arial"/>
              </a:rPr>
              <a:t> </a:t>
            </a:r>
            <a:r>
              <a:rPr sz="1800" dirty="0">
                <a:cs typeface="Arial"/>
              </a:rPr>
              <a:t>uses </a:t>
            </a:r>
            <a:r>
              <a:rPr sz="1800" spc="-10" dirty="0">
                <a:cs typeface="Arial"/>
              </a:rPr>
              <a:t>including:</a:t>
            </a:r>
            <a:endParaRPr sz="1800" dirty="0">
              <a:cs typeface="Arial"/>
            </a:endParaRPr>
          </a:p>
          <a:p>
            <a:pPr marL="836294" lvl="1" indent="-336550">
              <a:lnSpc>
                <a:spcPct val="100000"/>
              </a:lnSpc>
              <a:spcBef>
                <a:spcPts val="330"/>
              </a:spcBef>
              <a:buChar char="○"/>
              <a:tabLst>
                <a:tab pos="836294" algn="l"/>
                <a:tab pos="836930" algn="l"/>
              </a:tabLst>
            </a:pPr>
            <a:r>
              <a:rPr sz="1400" dirty="0">
                <a:cs typeface="Arial"/>
              </a:rPr>
              <a:t>Finding</a:t>
            </a:r>
            <a:r>
              <a:rPr sz="1400" spc="165" dirty="0">
                <a:cs typeface="Arial"/>
              </a:rPr>
              <a:t> </a:t>
            </a:r>
            <a:r>
              <a:rPr sz="1400" spc="50" dirty="0">
                <a:cs typeface="Arial"/>
              </a:rPr>
              <a:t>natural</a:t>
            </a:r>
            <a:r>
              <a:rPr sz="1400" spc="165" dirty="0">
                <a:cs typeface="Arial"/>
              </a:rPr>
              <a:t> </a:t>
            </a:r>
            <a:r>
              <a:rPr sz="1400" dirty="0">
                <a:cs typeface="Arial"/>
              </a:rPr>
              <a:t>encapsulation</a:t>
            </a:r>
            <a:r>
              <a:rPr sz="1400" spc="165" dirty="0">
                <a:cs typeface="Arial"/>
              </a:rPr>
              <a:t> </a:t>
            </a:r>
            <a:r>
              <a:rPr sz="1400" spc="-10" dirty="0">
                <a:cs typeface="Arial"/>
              </a:rPr>
              <a:t>boundaries</a:t>
            </a:r>
            <a:endParaRPr sz="1400" dirty="0">
              <a:cs typeface="Arial"/>
            </a:endParaRPr>
          </a:p>
          <a:p>
            <a:pPr marL="836294" lvl="1" indent="-336550">
              <a:lnSpc>
                <a:spcPct val="100000"/>
              </a:lnSpc>
              <a:spcBef>
                <a:spcPts val="270"/>
              </a:spcBef>
              <a:buChar char="○"/>
              <a:tabLst>
                <a:tab pos="836294" algn="l"/>
                <a:tab pos="836930" algn="l"/>
              </a:tabLst>
            </a:pPr>
            <a:r>
              <a:rPr sz="1400" dirty="0">
                <a:cs typeface="Arial"/>
              </a:rPr>
              <a:t>They</a:t>
            </a:r>
            <a:r>
              <a:rPr sz="1400" spc="30" dirty="0">
                <a:cs typeface="Arial"/>
              </a:rPr>
              <a:t> </a:t>
            </a:r>
            <a:r>
              <a:rPr sz="1400" dirty="0">
                <a:cs typeface="Arial"/>
              </a:rPr>
              <a:t>are</a:t>
            </a:r>
            <a:r>
              <a:rPr sz="1400" spc="35" dirty="0">
                <a:cs typeface="Arial"/>
              </a:rPr>
              <a:t> </a:t>
            </a:r>
            <a:r>
              <a:rPr sz="1400" spc="60" dirty="0">
                <a:cs typeface="Arial"/>
              </a:rPr>
              <a:t>narrow</a:t>
            </a:r>
            <a:r>
              <a:rPr sz="1400" spc="35" dirty="0">
                <a:cs typeface="Arial"/>
              </a:rPr>
              <a:t> </a:t>
            </a:r>
            <a:r>
              <a:rPr sz="1400" dirty="0">
                <a:cs typeface="Arial"/>
              </a:rPr>
              <a:t>funnels</a:t>
            </a:r>
            <a:r>
              <a:rPr sz="1400" spc="30" dirty="0">
                <a:cs typeface="Arial"/>
              </a:rPr>
              <a:t> </a:t>
            </a:r>
            <a:r>
              <a:rPr sz="1400" spc="75" dirty="0">
                <a:cs typeface="Arial"/>
              </a:rPr>
              <a:t>for</a:t>
            </a:r>
            <a:r>
              <a:rPr sz="1400" spc="35" dirty="0">
                <a:cs typeface="Arial"/>
              </a:rPr>
              <a:t> </a:t>
            </a:r>
            <a:r>
              <a:rPr sz="1400" dirty="0">
                <a:cs typeface="Arial"/>
              </a:rPr>
              <a:t>all</a:t>
            </a:r>
            <a:r>
              <a:rPr sz="1400" spc="35" dirty="0">
                <a:cs typeface="Arial"/>
              </a:rPr>
              <a:t> </a:t>
            </a:r>
            <a:r>
              <a:rPr sz="1400" spc="70" dirty="0">
                <a:cs typeface="Arial"/>
              </a:rPr>
              <a:t>of</a:t>
            </a:r>
            <a:r>
              <a:rPr sz="1400" spc="35" dirty="0">
                <a:cs typeface="Arial"/>
              </a:rPr>
              <a:t> </a:t>
            </a:r>
            <a:r>
              <a:rPr sz="1400" spc="55" dirty="0">
                <a:cs typeface="Arial"/>
              </a:rPr>
              <a:t>the</a:t>
            </a:r>
            <a:r>
              <a:rPr sz="1400" spc="30" dirty="0">
                <a:cs typeface="Arial"/>
              </a:rPr>
              <a:t> </a:t>
            </a:r>
            <a:r>
              <a:rPr sz="1400" dirty="0">
                <a:cs typeface="Arial"/>
              </a:rPr>
              <a:t>effects</a:t>
            </a:r>
            <a:r>
              <a:rPr sz="1400" spc="35" dirty="0">
                <a:cs typeface="Arial"/>
              </a:rPr>
              <a:t> </a:t>
            </a:r>
            <a:r>
              <a:rPr sz="1400" spc="70" dirty="0">
                <a:cs typeface="Arial"/>
              </a:rPr>
              <a:t>of</a:t>
            </a:r>
            <a:r>
              <a:rPr sz="1400" spc="35" dirty="0">
                <a:cs typeface="Arial"/>
              </a:rPr>
              <a:t> </a:t>
            </a:r>
            <a:r>
              <a:rPr sz="1400" dirty="0">
                <a:cs typeface="Arial"/>
              </a:rPr>
              <a:t>a</a:t>
            </a:r>
            <a:r>
              <a:rPr sz="1400" spc="30" dirty="0">
                <a:cs typeface="Arial"/>
              </a:rPr>
              <a:t> </a:t>
            </a:r>
            <a:r>
              <a:rPr sz="1400" dirty="0">
                <a:cs typeface="Arial"/>
              </a:rPr>
              <a:t>large</a:t>
            </a:r>
            <a:r>
              <a:rPr sz="1400" spc="35" dirty="0">
                <a:cs typeface="Arial"/>
              </a:rPr>
              <a:t> </a:t>
            </a:r>
            <a:r>
              <a:rPr sz="1400" dirty="0">
                <a:cs typeface="Arial"/>
              </a:rPr>
              <a:t>piece</a:t>
            </a:r>
            <a:r>
              <a:rPr sz="1400" spc="35" dirty="0">
                <a:cs typeface="Arial"/>
              </a:rPr>
              <a:t> </a:t>
            </a:r>
            <a:r>
              <a:rPr sz="1400" spc="70" dirty="0">
                <a:cs typeface="Arial"/>
              </a:rPr>
              <a:t>of</a:t>
            </a:r>
            <a:r>
              <a:rPr sz="1400" spc="35" dirty="0">
                <a:cs typeface="Arial"/>
              </a:rPr>
              <a:t> </a:t>
            </a:r>
            <a:r>
              <a:rPr sz="1400" spc="-20" dirty="0">
                <a:cs typeface="Arial"/>
              </a:rPr>
              <a:t>code</a:t>
            </a:r>
            <a:endParaRPr sz="1400" dirty="0">
              <a:cs typeface="Arial"/>
            </a:endParaRPr>
          </a:p>
          <a:p>
            <a:pPr marL="836294" marR="5080" lvl="1" indent="-336550">
              <a:lnSpc>
                <a:spcPct val="116100"/>
              </a:lnSpc>
              <a:buChar char="○"/>
              <a:tabLst>
                <a:tab pos="836294" algn="l"/>
                <a:tab pos="836930" algn="l"/>
              </a:tabLst>
            </a:pPr>
            <a:r>
              <a:rPr sz="1400" spc="50" dirty="0">
                <a:cs typeface="Arial"/>
              </a:rPr>
              <a:t>It</a:t>
            </a:r>
            <a:r>
              <a:rPr sz="1400" spc="45" dirty="0">
                <a:cs typeface="Arial"/>
              </a:rPr>
              <a:t> </a:t>
            </a:r>
            <a:r>
              <a:rPr sz="1400" dirty="0">
                <a:cs typeface="Arial"/>
              </a:rPr>
              <a:t>is</a:t>
            </a:r>
            <a:r>
              <a:rPr sz="1400" spc="50" dirty="0">
                <a:cs typeface="Arial"/>
              </a:rPr>
              <a:t> </a:t>
            </a:r>
            <a:r>
              <a:rPr sz="1400" dirty="0">
                <a:cs typeface="Arial"/>
              </a:rPr>
              <a:t>easy</a:t>
            </a:r>
            <a:r>
              <a:rPr sz="1400" spc="45" dirty="0">
                <a:cs typeface="Arial"/>
              </a:rPr>
              <a:t> </a:t>
            </a:r>
            <a:r>
              <a:rPr sz="1400" spc="80" dirty="0">
                <a:cs typeface="Arial"/>
              </a:rPr>
              <a:t>to</a:t>
            </a:r>
            <a:r>
              <a:rPr sz="1400" spc="50" dirty="0">
                <a:cs typeface="Arial"/>
              </a:rPr>
              <a:t> </a:t>
            </a:r>
            <a:r>
              <a:rPr sz="1400" dirty="0">
                <a:cs typeface="Arial"/>
              </a:rPr>
              <a:t>notice</a:t>
            </a:r>
            <a:r>
              <a:rPr sz="1400" spc="45" dirty="0">
                <a:cs typeface="Arial"/>
              </a:rPr>
              <a:t> </a:t>
            </a:r>
            <a:r>
              <a:rPr sz="1400" spc="65" dirty="0">
                <a:cs typeface="Arial"/>
              </a:rPr>
              <a:t>how</a:t>
            </a:r>
            <a:r>
              <a:rPr sz="1400" spc="50" dirty="0">
                <a:cs typeface="Arial"/>
              </a:rPr>
              <a:t> </a:t>
            </a:r>
            <a:r>
              <a:rPr sz="1400" dirty="0">
                <a:cs typeface="Arial"/>
              </a:rPr>
              <a:t>responsibilities</a:t>
            </a:r>
            <a:r>
              <a:rPr sz="1400" spc="484" dirty="0">
                <a:cs typeface="Arial"/>
              </a:rPr>
              <a:t> </a:t>
            </a:r>
            <a:r>
              <a:rPr sz="1400" dirty="0">
                <a:cs typeface="Arial"/>
              </a:rPr>
              <a:t>can</a:t>
            </a:r>
            <a:r>
              <a:rPr sz="1400" spc="50" dirty="0">
                <a:cs typeface="Arial"/>
              </a:rPr>
              <a:t> </a:t>
            </a:r>
            <a:r>
              <a:rPr sz="1400" dirty="0">
                <a:cs typeface="Arial"/>
              </a:rPr>
              <a:t>be</a:t>
            </a:r>
            <a:r>
              <a:rPr sz="1400" spc="45" dirty="0">
                <a:cs typeface="Arial"/>
              </a:rPr>
              <a:t> </a:t>
            </a:r>
            <a:r>
              <a:rPr sz="1400" dirty="0">
                <a:cs typeface="Arial"/>
              </a:rPr>
              <a:t>allocated</a:t>
            </a:r>
            <a:r>
              <a:rPr sz="1400" spc="50" dirty="0">
                <a:cs typeface="Arial"/>
              </a:rPr>
              <a:t> </a:t>
            </a:r>
            <a:r>
              <a:rPr sz="1400" dirty="0">
                <a:cs typeface="Arial"/>
              </a:rPr>
              <a:t>across</a:t>
            </a:r>
            <a:r>
              <a:rPr sz="1400" spc="45" dirty="0">
                <a:cs typeface="Arial"/>
              </a:rPr>
              <a:t> </a:t>
            </a:r>
            <a:r>
              <a:rPr sz="1400" spc="-20" dirty="0">
                <a:cs typeface="Arial"/>
              </a:rPr>
              <a:t>classes</a:t>
            </a:r>
            <a:r>
              <a:rPr sz="1400" spc="50" dirty="0">
                <a:cs typeface="Arial"/>
              </a:rPr>
              <a:t> </a:t>
            </a:r>
            <a:r>
              <a:rPr sz="1400" spc="80" dirty="0">
                <a:cs typeface="Arial"/>
              </a:rPr>
              <a:t>to</a:t>
            </a:r>
            <a:r>
              <a:rPr sz="1400" spc="45" dirty="0">
                <a:cs typeface="Arial"/>
              </a:rPr>
              <a:t> </a:t>
            </a:r>
            <a:r>
              <a:rPr sz="1400" dirty="0">
                <a:cs typeface="Arial"/>
              </a:rPr>
              <a:t>give</a:t>
            </a:r>
            <a:r>
              <a:rPr sz="1400" spc="50" dirty="0">
                <a:cs typeface="Arial"/>
              </a:rPr>
              <a:t> better </a:t>
            </a:r>
            <a:r>
              <a:rPr sz="1400" spc="-10" dirty="0">
                <a:cs typeface="Arial"/>
              </a:rPr>
              <a:t>encapsulation</a:t>
            </a:r>
            <a:endParaRPr sz="1400" dirty="0">
              <a:cs typeface="Arial"/>
            </a:endParaRPr>
          </a:p>
          <a:p>
            <a:pPr marL="379095" indent="-367030">
              <a:lnSpc>
                <a:spcPct val="100000"/>
              </a:lnSpc>
              <a:spcBef>
                <a:spcPts val="254"/>
              </a:spcBef>
              <a:buChar char="●"/>
              <a:tabLst>
                <a:tab pos="379095" algn="l"/>
                <a:tab pos="379730" algn="l"/>
              </a:tabLst>
            </a:pPr>
            <a:r>
              <a:rPr sz="1800" dirty="0">
                <a:cs typeface="Arial"/>
              </a:rPr>
              <a:t>Use</a:t>
            </a:r>
            <a:r>
              <a:rPr sz="1800" spc="30" dirty="0">
                <a:cs typeface="Arial"/>
              </a:rPr>
              <a:t> </a:t>
            </a:r>
            <a:r>
              <a:rPr sz="1800" dirty="0">
                <a:cs typeface="Arial"/>
              </a:rPr>
              <a:t>effect</a:t>
            </a:r>
            <a:r>
              <a:rPr sz="1800" spc="30" dirty="0">
                <a:cs typeface="Arial"/>
              </a:rPr>
              <a:t> </a:t>
            </a:r>
            <a:r>
              <a:rPr sz="1800" dirty="0">
                <a:cs typeface="Arial"/>
              </a:rPr>
              <a:t>sketches</a:t>
            </a:r>
            <a:r>
              <a:rPr sz="1800" spc="35" dirty="0">
                <a:cs typeface="Arial"/>
              </a:rPr>
              <a:t> </a:t>
            </a:r>
            <a:r>
              <a:rPr sz="1800" spc="105" dirty="0">
                <a:cs typeface="Arial"/>
              </a:rPr>
              <a:t>to</a:t>
            </a:r>
            <a:r>
              <a:rPr sz="1800" spc="30" dirty="0">
                <a:cs typeface="Arial"/>
              </a:rPr>
              <a:t> </a:t>
            </a:r>
            <a:r>
              <a:rPr sz="1800" spc="80" dirty="0">
                <a:cs typeface="Arial"/>
              </a:rPr>
              <a:t>find</a:t>
            </a:r>
            <a:r>
              <a:rPr sz="1800" spc="30" dirty="0">
                <a:cs typeface="Arial"/>
              </a:rPr>
              <a:t> </a:t>
            </a:r>
            <a:r>
              <a:rPr sz="1800" spc="65" dirty="0">
                <a:cs typeface="Arial"/>
              </a:rPr>
              <a:t>hidden</a:t>
            </a:r>
            <a:r>
              <a:rPr sz="1800" spc="25" dirty="0">
                <a:cs typeface="Arial"/>
              </a:rPr>
              <a:t> </a:t>
            </a:r>
            <a:r>
              <a:rPr sz="1800" spc="-10" dirty="0">
                <a:cs typeface="Arial"/>
              </a:rPr>
              <a:t>classes</a:t>
            </a:r>
            <a:endParaRPr sz="1800" dirty="0">
              <a:cs typeface="Arial"/>
            </a:endParaRPr>
          </a:p>
          <a:p>
            <a:pPr marL="836294" lvl="1" indent="-336550">
              <a:lnSpc>
                <a:spcPct val="100000"/>
              </a:lnSpc>
              <a:spcBef>
                <a:spcPts val="330"/>
              </a:spcBef>
              <a:buChar char="○"/>
              <a:tabLst>
                <a:tab pos="836294" algn="l"/>
                <a:tab pos="836930" algn="l"/>
              </a:tabLst>
            </a:pPr>
            <a:r>
              <a:rPr sz="1400" dirty="0">
                <a:cs typeface="Arial"/>
              </a:rPr>
              <a:t>Look</a:t>
            </a:r>
            <a:r>
              <a:rPr sz="1400" spc="145" dirty="0">
                <a:cs typeface="Arial"/>
              </a:rPr>
              <a:t> </a:t>
            </a:r>
            <a:r>
              <a:rPr sz="1400" spc="75" dirty="0">
                <a:cs typeface="Arial"/>
              </a:rPr>
              <a:t>for</a:t>
            </a:r>
            <a:r>
              <a:rPr sz="1400" spc="145" dirty="0">
                <a:cs typeface="Arial"/>
              </a:rPr>
              <a:t> </a:t>
            </a:r>
            <a:r>
              <a:rPr sz="1400" spc="50" dirty="0">
                <a:cs typeface="Arial"/>
              </a:rPr>
              <a:t>natural</a:t>
            </a:r>
            <a:r>
              <a:rPr sz="1400" spc="145" dirty="0">
                <a:cs typeface="Arial"/>
              </a:rPr>
              <a:t> </a:t>
            </a:r>
            <a:r>
              <a:rPr sz="1400" dirty="0">
                <a:cs typeface="Arial"/>
              </a:rPr>
              <a:t>encapsulation</a:t>
            </a:r>
            <a:r>
              <a:rPr sz="1400" spc="145" dirty="0">
                <a:cs typeface="Arial"/>
              </a:rPr>
              <a:t> </a:t>
            </a:r>
            <a:r>
              <a:rPr sz="1400" dirty="0">
                <a:cs typeface="Arial"/>
              </a:rPr>
              <a:t>boundaries</a:t>
            </a:r>
            <a:r>
              <a:rPr sz="1400" spc="145" dirty="0">
                <a:cs typeface="Arial"/>
              </a:rPr>
              <a:t> </a:t>
            </a:r>
            <a:r>
              <a:rPr sz="1400" spc="80" dirty="0">
                <a:cs typeface="Arial"/>
              </a:rPr>
              <a:t>to</a:t>
            </a:r>
            <a:r>
              <a:rPr sz="1400" spc="145" dirty="0">
                <a:cs typeface="Arial"/>
              </a:rPr>
              <a:t> </a:t>
            </a:r>
            <a:r>
              <a:rPr sz="1400" dirty="0">
                <a:cs typeface="Arial"/>
              </a:rPr>
              <a:t>develop</a:t>
            </a:r>
            <a:r>
              <a:rPr sz="1400" spc="145" dirty="0">
                <a:cs typeface="Arial"/>
              </a:rPr>
              <a:t> </a:t>
            </a:r>
            <a:r>
              <a:rPr sz="1400" spc="-10" dirty="0">
                <a:cs typeface="Arial"/>
              </a:rPr>
              <a:t>classes</a:t>
            </a:r>
            <a:endParaRPr sz="1400" dirty="0">
              <a:cs typeface="Arial"/>
            </a:endParaRPr>
          </a:p>
          <a:p>
            <a:pPr marL="379095" marR="142240" indent="-367030">
              <a:lnSpc>
                <a:spcPts val="2470"/>
              </a:lnSpc>
              <a:spcBef>
                <a:spcPts val="80"/>
              </a:spcBef>
              <a:buChar char="●"/>
              <a:tabLst>
                <a:tab pos="379095" algn="l"/>
                <a:tab pos="379730" algn="l"/>
              </a:tabLst>
            </a:pPr>
            <a:r>
              <a:rPr sz="1800" spc="55" dirty="0">
                <a:cs typeface="Arial"/>
              </a:rPr>
              <a:t>Writing</a:t>
            </a:r>
            <a:r>
              <a:rPr sz="1800" spc="5" dirty="0">
                <a:cs typeface="Arial"/>
              </a:rPr>
              <a:t> </a:t>
            </a:r>
            <a:r>
              <a:rPr sz="1800" dirty="0">
                <a:cs typeface="Arial"/>
              </a:rPr>
              <a:t>tests</a:t>
            </a:r>
            <a:r>
              <a:rPr sz="1800" spc="10" dirty="0">
                <a:cs typeface="Arial"/>
              </a:rPr>
              <a:t> </a:t>
            </a:r>
            <a:r>
              <a:rPr sz="1800" spc="65" dirty="0">
                <a:cs typeface="Arial"/>
              </a:rPr>
              <a:t>at</a:t>
            </a:r>
            <a:r>
              <a:rPr sz="1800" spc="15" dirty="0">
                <a:cs typeface="Arial"/>
              </a:rPr>
              <a:t> </a:t>
            </a:r>
            <a:r>
              <a:rPr sz="1800" spc="55" dirty="0">
                <a:cs typeface="Arial"/>
              </a:rPr>
              <a:t>pinch</a:t>
            </a:r>
            <a:r>
              <a:rPr sz="1800" spc="5" dirty="0">
                <a:cs typeface="Arial"/>
              </a:rPr>
              <a:t> </a:t>
            </a:r>
            <a:r>
              <a:rPr sz="1800" spc="65" dirty="0">
                <a:cs typeface="Arial"/>
              </a:rPr>
              <a:t>points</a:t>
            </a:r>
            <a:r>
              <a:rPr sz="1800" spc="15" dirty="0">
                <a:cs typeface="Arial"/>
              </a:rPr>
              <a:t> </a:t>
            </a:r>
            <a:r>
              <a:rPr sz="1800" dirty="0">
                <a:cs typeface="Arial"/>
              </a:rPr>
              <a:t>is</a:t>
            </a:r>
            <a:r>
              <a:rPr sz="1800" spc="10" dirty="0">
                <a:cs typeface="Arial"/>
              </a:rPr>
              <a:t> </a:t>
            </a:r>
            <a:r>
              <a:rPr sz="1800" dirty="0">
                <a:cs typeface="Arial"/>
              </a:rPr>
              <a:t>an</a:t>
            </a:r>
            <a:r>
              <a:rPr sz="1800" spc="10" dirty="0">
                <a:cs typeface="Arial"/>
              </a:rPr>
              <a:t> </a:t>
            </a:r>
            <a:r>
              <a:rPr sz="1800" dirty="0">
                <a:cs typeface="Arial"/>
              </a:rPr>
              <a:t>idea</a:t>
            </a:r>
            <a:r>
              <a:rPr sz="1800" spc="10" dirty="0">
                <a:cs typeface="Arial"/>
              </a:rPr>
              <a:t> </a:t>
            </a:r>
            <a:r>
              <a:rPr sz="1800" dirty="0">
                <a:cs typeface="Arial"/>
              </a:rPr>
              <a:t>way</a:t>
            </a:r>
            <a:r>
              <a:rPr sz="1800" spc="10" dirty="0">
                <a:cs typeface="Arial"/>
              </a:rPr>
              <a:t> </a:t>
            </a:r>
            <a:r>
              <a:rPr sz="1800" spc="105" dirty="0">
                <a:cs typeface="Arial"/>
              </a:rPr>
              <a:t>to</a:t>
            </a:r>
            <a:r>
              <a:rPr sz="1800" spc="10" dirty="0">
                <a:cs typeface="Arial"/>
              </a:rPr>
              <a:t> </a:t>
            </a:r>
            <a:r>
              <a:rPr sz="1800" spc="65" dirty="0">
                <a:cs typeface="Arial"/>
              </a:rPr>
              <a:t>start</a:t>
            </a:r>
            <a:r>
              <a:rPr sz="1800" spc="15" dirty="0">
                <a:cs typeface="Arial"/>
              </a:rPr>
              <a:t> </a:t>
            </a:r>
            <a:r>
              <a:rPr sz="1800" dirty="0">
                <a:cs typeface="Arial"/>
              </a:rPr>
              <a:t>invasive</a:t>
            </a:r>
            <a:r>
              <a:rPr sz="1800" spc="10" dirty="0">
                <a:cs typeface="Arial"/>
              </a:rPr>
              <a:t> </a:t>
            </a:r>
            <a:r>
              <a:rPr sz="1800" spc="80" dirty="0">
                <a:cs typeface="Arial"/>
              </a:rPr>
              <a:t>work</a:t>
            </a:r>
            <a:r>
              <a:rPr sz="1800" spc="10" dirty="0">
                <a:cs typeface="Arial"/>
              </a:rPr>
              <a:t> </a:t>
            </a:r>
            <a:r>
              <a:rPr sz="1800" spc="70" dirty="0">
                <a:cs typeface="Arial"/>
              </a:rPr>
              <a:t>in</a:t>
            </a:r>
            <a:r>
              <a:rPr sz="1800" spc="5" dirty="0">
                <a:cs typeface="Arial"/>
              </a:rPr>
              <a:t> </a:t>
            </a:r>
            <a:r>
              <a:rPr sz="1800" spc="-50" dirty="0">
                <a:cs typeface="Arial"/>
              </a:rPr>
              <a:t>a </a:t>
            </a:r>
            <a:r>
              <a:rPr sz="1800" spc="70" dirty="0">
                <a:cs typeface="Arial"/>
              </a:rPr>
              <a:t>program</a:t>
            </a:r>
            <a:endParaRPr sz="1800" dirty="0">
              <a:cs typeface="Arial"/>
            </a:endParaRPr>
          </a:p>
          <a:p>
            <a:pPr marL="836294" lvl="1" indent="-336550">
              <a:lnSpc>
                <a:spcPct val="100000"/>
              </a:lnSpc>
              <a:spcBef>
                <a:spcPts val="200"/>
              </a:spcBef>
              <a:buChar char="○"/>
              <a:tabLst>
                <a:tab pos="836294" algn="l"/>
                <a:tab pos="836930" algn="l"/>
              </a:tabLst>
            </a:pPr>
            <a:r>
              <a:rPr sz="1400" dirty="0">
                <a:cs typeface="Arial"/>
              </a:rPr>
              <a:t>You</a:t>
            </a:r>
            <a:r>
              <a:rPr sz="1400" spc="65" dirty="0">
                <a:cs typeface="Arial"/>
              </a:rPr>
              <a:t> </a:t>
            </a:r>
            <a:r>
              <a:rPr sz="1400" dirty="0">
                <a:cs typeface="Arial"/>
              </a:rPr>
              <a:t>can</a:t>
            </a:r>
            <a:r>
              <a:rPr sz="1400" spc="70" dirty="0">
                <a:cs typeface="Arial"/>
              </a:rPr>
              <a:t> </a:t>
            </a:r>
            <a:r>
              <a:rPr sz="1400" spc="60" dirty="0">
                <a:cs typeface="Arial"/>
              </a:rPr>
              <a:t>write</a:t>
            </a:r>
            <a:r>
              <a:rPr sz="1400" spc="70" dirty="0">
                <a:cs typeface="Arial"/>
              </a:rPr>
              <a:t> </a:t>
            </a:r>
            <a:r>
              <a:rPr sz="1400" dirty="0">
                <a:cs typeface="Arial"/>
              </a:rPr>
              <a:t>characterization</a:t>
            </a:r>
            <a:r>
              <a:rPr sz="1400" spc="70" dirty="0">
                <a:cs typeface="Arial"/>
              </a:rPr>
              <a:t> </a:t>
            </a:r>
            <a:r>
              <a:rPr sz="1400" dirty="0">
                <a:cs typeface="Arial"/>
              </a:rPr>
              <a:t>tests</a:t>
            </a:r>
            <a:r>
              <a:rPr sz="1400" spc="65" dirty="0">
                <a:cs typeface="Arial"/>
              </a:rPr>
              <a:t> </a:t>
            </a:r>
            <a:r>
              <a:rPr sz="1400" dirty="0">
                <a:cs typeface="Arial"/>
              </a:rPr>
              <a:t>and</a:t>
            </a:r>
            <a:r>
              <a:rPr sz="1400" spc="70" dirty="0">
                <a:cs typeface="Arial"/>
              </a:rPr>
              <a:t> </a:t>
            </a:r>
            <a:r>
              <a:rPr sz="1400" spc="60" dirty="0">
                <a:cs typeface="Arial"/>
              </a:rPr>
              <a:t>then</a:t>
            </a:r>
            <a:r>
              <a:rPr sz="1400" spc="70" dirty="0">
                <a:cs typeface="Arial"/>
              </a:rPr>
              <a:t> </a:t>
            </a:r>
            <a:r>
              <a:rPr sz="1400" dirty="0">
                <a:cs typeface="Arial"/>
              </a:rPr>
              <a:t>make</a:t>
            </a:r>
            <a:r>
              <a:rPr sz="1400" spc="70" dirty="0">
                <a:cs typeface="Arial"/>
              </a:rPr>
              <a:t> </a:t>
            </a:r>
            <a:r>
              <a:rPr sz="1400" dirty="0">
                <a:cs typeface="Arial"/>
              </a:rPr>
              <a:t>changes</a:t>
            </a:r>
            <a:r>
              <a:rPr sz="1400" spc="65" dirty="0">
                <a:cs typeface="Arial"/>
              </a:rPr>
              <a:t> </a:t>
            </a:r>
            <a:r>
              <a:rPr sz="1400" spc="70" dirty="0">
                <a:cs typeface="Arial"/>
              </a:rPr>
              <a:t>with </a:t>
            </a:r>
            <a:r>
              <a:rPr sz="1400" spc="50" dirty="0">
                <a:cs typeface="Arial"/>
              </a:rPr>
              <a:t>impunity</a:t>
            </a:r>
            <a:endParaRPr sz="1400" dirty="0">
              <a:cs typeface="Arial"/>
            </a:endParaRPr>
          </a:p>
          <a:p>
            <a:pPr marL="836294" lvl="1" indent="-336550">
              <a:lnSpc>
                <a:spcPct val="100000"/>
              </a:lnSpc>
              <a:spcBef>
                <a:spcPts val="270"/>
              </a:spcBef>
              <a:buChar char="○"/>
              <a:tabLst>
                <a:tab pos="836294" algn="l"/>
                <a:tab pos="836930" algn="l"/>
              </a:tabLst>
            </a:pPr>
            <a:r>
              <a:rPr sz="1400" dirty="0">
                <a:cs typeface="Arial"/>
              </a:rPr>
              <a:t>Be</a:t>
            </a:r>
            <a:r>
              <a:rPr sz="1400" spc="50" dirty="0">
                <a:cs typeface="Arial"/>
              </a:rPr>
              <a:t> </a:t>
            </a:r>
            <a:r>
              <a:rPr sz="1400" dirty="0">
                <a:cs typeface="Arial"/>
              </a:rPr>
              <a:t>careful</a:t>
            </a:r>
            <a:r>
              <a:rPr sz="1400" spc="55" dirty="0">
                <a:cs typeface="Arial"/>
              </a:rPr>
              <a:t> </a:t>
            </a:r>
            <a:r>
              <a:rPr sz="1400" dirty="0">
                <a:cs typeface="Arial"/>
              </a:rPr>
              <a:t>-</a:t>
            </a:r>
            <a:r>
              <a:rPr sz="1400" spc="50" dirty="0">
                <a:cs typeface="Arial"/>
              </a:rPr>
              <a:t> </a:t>
            </a:r>
            <a:r>
              <a:rPr sz="1400" dirty="0">
                <a:cs typeface="Arial"/>
              </a:rPr>
              <a:t>you</a:t>
            </a:r>
            <a:r>
              <a:rPr sz="1400" spc="55" dirty="0">
                <a:cs typeface="Arial"/>
              </a:rPr>
              <a:t> </a:t>
            </a:r>
            <a:r>
              <a:rPr sz="1400" dirty="0">
                <a:cs typeface="Arial"/>
              </a:rPr>
              <a:t>can</a:t>
            </a:r>
            <a:r>
              <a:rPr sz="1400" spc="50" dirty="0">
                <a:cs typeface="Arial"/>
              </a:rPr>
              <a:t> </a:t>
            </a:r>
            <a:r>
              <a:rPr sz="1400" spc="65" dirty="0">
                <a:cs typeface="Arial"/>
              </a:rPr>
              <a:t>trap</a:t>
            </a:r>
            <a:r>
              <a:rPr sz="1400" spc="55" dirty="0">
                <a:cs typeface="Arial"/>
              </a:rPr>
              <a:t> </a:t>
            </a:r>
            <a:r>
              <a:rPr sz="1400" dirty="0">
                <a:cs typeface="Arial"/>
              </a:rPr>
              <a:t>yourself</a:t>
            </a:r>
            <a:r>
              <a:rPr sz="1400" spc="50" dirty="0">
                <a:cs typeface="Arial"/>
              </a:rPr>
              <a:t> </a:t>
            </a:r>
            <a:r>
              <a:rPr sz="1400" spc="55" dirty="0">
                <a:cs typeface="Arial"/>
              </a:rPr>
              <a:t>in </a:t>
            </a:r>
            <a:r>
              <a:rPr sz="1400" dirty="0">
                <a:cs typeface="Arial"/>
              </a:rPr>
              <a:t>an</a:t>
            </a:r>
            <a:r>
              <a:rPr sz="1400" spc="50" dirty="0">
                <a:cs typeface="Arial"/>
              </a:rPr>
              <a:t> </a:t>
            </a:r>
            <a:r>
              <a:rPr sz="1400" spc="-10" dirty="0">
                <a:cs typeface="Arial"/>
              </a:rPr>
              <a:t>“oasis”</a:t>
            </a:r>
            <a:endParaRPr sz="1400" dirty="0">
              <a:cs typeface="Arial"/>
            </a:endParaRPr>
          </a:p>
        </p:txBody>
      </p:sp>
      <p:sp>
        <p:nvSpPr>
          <p:cNvPr id="5" name="TextBox 4">
            <a:extLst>
              <a:ext uri="{FF2B5EF4-FFF2-40B4-BE49-F238E27FC236}">
                <a16:creationId xmlns:a16="http://schemas.microsoft.com/office/drawing/2014/main" id="{34CD756A-B469-4E6C-BE5B-2848A24836B4}"/>
              </a:ext>
            </a:extLst>
          </p:cNvPr>
          <p:cNvSpPr txBox="1"/>
          <p:nvPr/>
        </p:nvSpPr>
        <p:spPr>
          <a:xfrm>
            <a:off x="809124" y="28797"/>
            <a:ext cx="7142114"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Judging Design with Pinch Points</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200" y="1047750"/>
            <a:ext cx="7930515" cy="2789097"/>
          </a:xfrm>
          <a:prstGeom prst="rect">
            <a:avLst/>
          </a:prstGeom>
        </p:spPr>
        <p:txBody>
          <a:bodyPr vert="horz" wrap="square" lIns="0" tIns="66675" rIns="0" bIns="0" rtlCol="0">
            <a:spAutoFit/>
          </a:bodyPr>
          <a:lstStyle/>
          <a:p>
            <a:pPr marL="379095" indent="-367030">
              <a:lnSpc>
                <a:spcPct val="100000"/>
              </a:lnSpc>
              <a:spcBef>
                <a:spcPts val="525"/>
              </a:spcBef>
              <a:buChar char="●"/>
              <a:tabLst>
                <a:tab pos="379095" algn="l"/>
                <a:tab pos="379730" algn="l"/>
              </a:tabLst>
            </a:pPr>
            <a:r>
              <a:rPr sz="2000" spc="60" dirty="0">
                <a:cs typeface="Arial"/>
              </a:rPr>
              <a:t>How</a:t>
            </a:r>
            <a:r>
              <a:rPr sz="2000" spc="-10" dirty="0">
                <a:cs typeface="Arial"/>
              </a:rPr>
              <a:t> </a:t>
            </a:r>
            <a:r>
              <a:rPr sz="2000" spc="105" dirty="0">
                <a:cs typeface="Arial"/>
              </a:rPr>
              <a:t>to</a:t>
            </a:r>
            <a:r>
              <a:rPr sz="2000" dirty="0">
                <a:cs typeface="Arial"/>
              </a:rPr>
              <a:t> get</a:t>
            </a:r>
            <a:r>
              <a:rPr sz="2000" spc="-5" dirty="0">
                <a:cs typeface="Arial"/>
              </a:rPr>
              <a:t> </a:t>
            </a:r>
            <a:r>
              <a:rPr sz="2000" spc="85" dirty="0">
                <a:cs typeface="Arial"/>
              </a:rPr>
              <a:t>into</a:t>
            </a:r>
            <a:r>
              <a:rPr sz="2000" dirty="0">
                <a:cs typeface="Arial"/>
              </a:rPr>
              <a:t> </a:t>
            </a:r>
            <a:r>
              <a:rPr sz="2000" spc="55" dirty="0">
                <a:cs typeface="Arial"/>
              </a:rPr>
              <a:t>trouble:</a:t>
            </a:r>
            <a:endParaRPr sz="2000" dirty="0">
              <a:cs typeface="Arial"/>
            </a:endParaRPr>
          </a:p>
          <a:p>
            <a:pPr marL="836294" lvl="1" indent="-336550">
              <a:lnSpc>
                <a:spcPct val="100000"/>
              </a:lnSpc>
              <a:spcBef>
                <a:spcPts val="330"/>
              </a:spcBef>
              <a:buChar char="○"/>
              <a:tabLst>
                <a:tab pos="836294" algn="l"/>
                <a:tab pos="836930" algn="l"/>
              </a:tabLst>
            </a:pPr>
            <a:r>
              <a:rPr sz="1600" dirty="0">
                <a:cs typeface="Arial"/>
              </a:rPr>
              <a:t>Let</a:t>
            </a:r>
            <a:r>
              <a:rPr sz="1600" spc="35" dirty="0">
                <a:cs typeface="Arial"/>
              </a:rPr>
              <a:t> </a:t>
            </a:r>
            <a:r>
              <a:rPr sz="1600" spc="65" dirty="0">
                <a:cs typeface="Arial"/>
              </a:rPr>
              <a:t>unit</a:t>
            </a:r>
            <a:r>
              <a:rPr sz="1600" spc="35" dirty="0">
                <a:cs typeface="Arial"/>
              </a:rPr>
              <a:t> </a:t>
            </a:r>
            <a:r>
              <a:rPr sz="1600" dirty="0">
                <a:cs typeface="Arial"/>
              </a:rPr>
              <a:t>tests</a:t>
            </a:r>
            <a:r>
              <a:rPr sz="1600" spc="40" dirty="0">
                <a:cs typeface="Arial"/>
              </a:rPr>
              <a:t> </a:t>
            </a:r>
            <a:r>
              <a:rPr sz="1600" dirty="0">
                <a:cs typeface="Arial"/>
              </a:rPr>
              <a:t>slowly</a:t>
            </a:r>
            <a:r>
              <a:rPr sz="1600" spc="35" dirty="0">
                <a:cs typeface="Arial"/>
              </a:rPr>
              <a:t> </a:t>
            </a:r>
            <a:r>
              <a:rPr sz="1600" spc="50" dirty="0">
                <a:cs typeface="Arial"/>
              </a:rPr>
              <a:t>grow</a:t>
            </a:r>
            <a:r>
              <a:rPr sz="1600" spc="40" dirty="0">
                <a:cs typeface="Arial"/>
              </a:rPr>
              <a:t> </a:t>
            </a:r>
            <a:r>
              <a:rPr sz="1600" spc="65" dirty="0">
                <a:cs typeface="Arial"/>
              </a:rPr>
              <a:t>into</a:t>
            </a:r>
            <a:r>
              <a:rPr sz="1600" spc="35" dirty="0">
                <a:cs typeface="Arial"/>
              </a:rPr>
              <a:t> </a:t>
            </a:r>
            <a:r>
              <a:rPr sz="1600" spc="50" dirty="0">
                <a:cs typeface="Arial"/>
              </a:rPr>
              <a:t>mini-</a:t>
            </a:r>
            <a:r>
              <a:rPr sz="1600" spc="45" dirty="0">
                <a:cs typeface="Arial"/>
              </a:rPr>
              <a:t>integration</a:t>
            </a:r>
            <a:r>
              <a:rPr sz="1600" spc="40" dirty="0">
                <a:cs typeface="Arial"/>
              </a:rPr>
              <a:t> </a:t>
            </a:r>
            <a:r>
              <a:rPr sz="1600" spc="-10" dirty="0">
                <a:cs typeface="Arial"/>
              </a:rPr>
              <a:t>tests</a:t>
            </a:r>
            <a:endParaRPr sz="1600" dirty="0">
              <a:cs typeface="Arial"/>
            </a:endParaRPr>
          </a:p>
          <a:p>
            <a:pPr marL="1293495" lvl="2" indent="-336550">
              <a:lnSpc>
                <a:spcPct val="100000"/>
              </a:lnSpc>
              <a:spcBef>
                <a:spcPts val="270"/>
              </a:spcBef>
              <a:buChar char="■"/>
              <a:tabLst>
                <a:tab pos="1293495" algn="l"/>
                <a:tab pos="1294130" algn="l"/>
              </a:tabLst>
            </a:pPr>
            <a:r>
              <a:rPr sz="1600" dirty="0">
                <a:cs typeface="Arial"/>
              </a:rPr>
              <a:t>These</a:t>
            </a:r>
            <a:r>
              <a:rPr sz="1600" spc="75" dirty="0">
                <a:cs typeface="Arial"/>
              </a:rPr>
              <a:t> </a:t>
            </a:r>
            <a:r>
              <a:rPr sz="1600" dirty="0">
                <a:cs typeface="Arial"/>
              </a:rPr>
              <a:t>will</a:t>
            </a:r>
            <a:r>
              <a:rPr sz="1600" spc="80" dirty="0">
                <a:cs typeface="Arial"/>
              </a:rPr>
              <a:t> </a:t>
            </a:r>
            <a:r>
              <a:rPr sz="1600" dirty="0">
                <a:cs typeface="Arial"/>
              </a:rPr>
              <a:t>be</a:t>
            </a:r>
            <a:r>
              <a:rPr sz="1600" spc="80" dirty="0">
                <a:cs typeface="Arial"/>
              </a:rPr>
              <a:t> </a:t>
            </a:r>
            <a:r>
              <a:rPr sz="1600" dirty="0">
                <a:cs typeface="Arial"/>
              </a:rPr>
              <a:t>massive</a:t>
            </a:r>
            <a:r>
              <a:rPr sz="1600" spc="80" dirty="0">
                <a:cs typeface="Arial"/>
              </a:rPr>
              <a:t> </a:t>
            </a:r>
            <a:r>
              <a:rPr sz="1600" dirty="0">
                <a:cs typeface="Arial"/>
              </a:rPr>
              <a:t>and</a:t>
            </a:r>
            <a:r>
              <a:rPr sz="1600" spc="80" dirty="0">
                <a:cs typeface="Arial"/>
              </a:rPr>
              <a:t> </a:t>
            </a:r>
            <a:r>
              <a:rPr sz="1600" dirty="0">
                <a:cs typeface="Arial"/>
              </a:rPr>
              <a:t>take</a:t>
            </a:r>
            <a:r>
              <a:rPr sz="1600" spc="80" dirty="0">
                <a:cs typeface="Arial"/>
              </a:rPr>
              <a:t> </a:t>
            </a:r>
            <a:r>
              <a:rPr sz="1600" dirty="0">
                <a:cs typeface="Arial"/>
              </a:rPr>
              <a:t>forever</a:t>
            </a:r>
            <a:r>
              <a:rPr sz="1600" spc="80" dirty="0">
                <a:cs typeface="Arial"/>
              </a:rPr>
              <a:t> to </a:t>
            </a:r>
            <a:r>
              <a:rPr sz="1600" spc="55" dirty="0">
                <a:cs typeface="Arial"/>
              </a:rPr>
              <a:t>run</a:t>
            </a:r>
            <a:endParaRPr sz="1600" dirty="0">
              <a:cs typeface="Arial"/>
            </a:endParaRPr>
          </a:p>
          <a:p>
            <a:pPr marL="1293495" lvl="2" indent="-336550">
              <a:lnSpc>
                <a:spcPct val="100000"/>
              </a:lnSpc>
              <a:spcBef>
                <a:spcPts val="270"/>
              </a:spcBef>
              <a:buChar char="■"/>
              <a:tabLst>
                <a:tab pos="1293495" algn="l"/>
                <a:tab pos="1294130" algn="l"/>
              </a:tabLst>
            </a:pPr>
            <a:r>
              <a:rPr sz="1600" spc="-110" dirty="0">
                <a:cs typeface="Arial"/>
              </a:rPr>
              <a:t>BREAK</a:t>
            </a:r>
            <a:r>
              <a:rPr sz="1600" spc="-5" dirty="0">
                <a:cs typeface="Arial"/>
              </a:rPr>
              <a:t> </a:t>
            </a:r>
            <a:r>
              <a:rPr sz="1600" spc="-125" dirty="0">
                <a:cs typeface="Arial"/>
              </a:rPr>
              <a:t>THESE</a:t>
            </a:r>
            <a:r>
              <a:rPr sz="1600" spc="-5" dirty="0">
                <a:cs typeface="Arial"/>
              </a:rPr>
              <a:t> </a:t>
            </a:r>
            <a:r>
              <a:rPr sz="1600" dirty="0">
                <a:cs typeface="Arial"/>
              </a:rPr>
              <a:t>DOWN </a:t>
            </a:r>
            <a:r>
              <a:rPr sz="1600" spc="-80" dirty="0">
                <a:cs typeface="Arial"/>
              </a:rPr>
              <a:t>OR</a:t>
            </a:r>
            <a:r>
              <a:rPr sz="1600" spc="-5" dirty="0">
                <a:cs typeface="Arial"/>
              </a:rPr>
              <a:t> </a:t>
            </a:r>
            <a:r>
              <a:rPr sz="1600" spc="-110" dirty="0">
                <a:cs typeface="Arial"/>
              </a:rPr>
              <a:t>BREAK</a:t>
            </a:r>
            <a:r>
              <a:rPr sz="1600" spc="-5" dirty="0">
                <a:cs typeface="Arial"/>
              </a:rPr>
              <a:t> </a:t>
            </a:r>
            <a:r>
              <a:rPr sz="1600" spc="-85" dirty="0">
                <a:cs typeface="Arial"/>
              </a:rPr>
              <a:t>YOUR</a:t>
            </a:r>
            <a:r>
              <a:rPr sz="1600" dirty="0">
                <a:cs typeface="Arial"/>
              </a:rPr>
              <a:t> </a:t>
            </a:r>
            <a:r>
              <a:rPr sz="1600" spc="-125" dirty="0">
                <a:cs typeface="Arial"/>
              </a:rPr>
              <a:t>CLASS</a:t>
            </a:r>
            <a:r>
              <a:rPr sz="1600" spc="-5" dirty="0">
                <a:cs typeface="Arial"/>
              </a:rPr>
              <a:t> </a:t>
            </a:r>
            <a:r>
              <a:rPr sz="1600" spc="-20" dirty="0">
                <a:cs typeface="Arial"/>
              </a:rPr>
              <a:t>DOWN</a:t>
            </a:r>
            <a:endParaRPr sz="1600" dirty="0">
              <a:cs typeface="Arial"/>
            </a:endParaRPr>
          </a:p>
          <a:p>
            <a:pPr marL="1293495" lvl="2" indent="-336550">
              <a:lnSpc>
                <a:spcPct val="100000"/>
              </a:lnSpc>
              <a:spcBef>
                <a:spcPts val="270"/>
              </a:spcBef>
              <a:buChar char="■"/>
              <a:tabLst>
                <a:tab pos="1293495" algn="l"/>
                <a:tab pos="1294130" algn="l"/>
              </a:tabLst>
            </a:pPr>
            <a:r>
              <a:rPr sz="1600" dirty="0">
                <a:cs typeface="Arial"/>
              </a:rPr>
              <a:t>Write</a:t>
            </a:r>
            <a:r>
              <a:rPr sz="1600" spc="50" dirty="0">
                <a:cs typeface="Arial"/>
              </a:rPr>
              <a:t> </a:t>
            </a:r>
            <a:r>
              <a:rPr sz="1600" spc="65" dirty="0">
                <a:cs typeface="Arial"/>
              </a:rPr>
              <a:t>unit</a:t>
            </a:r>
            <a:r>
              <a:rPr sz="1600" spc="50" dirty="0">
                <a:cs typeface="Arial"/>
              </a:rPr>
              <a:t> </a:t>
            </a:r>
            <a:r>
              <a:rPr sz="1600" dirty="0">
                <a:cs typeface="Arial"/>
              </a:rPr>
              <a:t>tests</a:t>
            </a:r>
            <a:r>
              <a:rPr sz="1600" spc="55" dirty="0">
                <a:cs typeface="Arial"/>
              </a:rPr>
              <a:t> </a:t>
            </a:r>
            <a:r>
              <a:rPr sz="1600" spc="75" dirty="0">
                <a:cs typeface="Arial"/>
              </a:rPr>
              <a:t>for</a:t>
            </a:r>
            <a:r>
              <a:rPr sz="1600" spc="50" dirty="0">
                <a:cs typeface="Arial"/>
              </a:rPr>
              <a:t> </a:t>
            </a:r>
            <a:r>
              <a:rPr sz="1600" spc="65" dirty="0">
                <a:cs typeface="Arial"/>
              </a:rPr>
              <a:t>no</a:t>
            </a:r>
            <a:r>
              <a:rPr sz="1600" spc="55" dirty="0">
                <a:cs typeface="Arial"/>
              </a:rPr>
              <a:t> </a:t>
            </a:r>
            <a:r>
              <a:rPr sz="1600" dirty="0">
                <a:cs typeface="Arial"/>
              </a:rPr>
              <a:t>code</a:t>
            </a:r>
            <a:r>
              <a:rPr sz="1600" spc="50" dirty="0">
                <a:cs typeface="Arial"/>
              </a:rPr>
              <a:t> </a:t>
            </a:r>
            <a:r>
              <a:rPr sz="1600" dirty="0">
                <a:cs typeface="Arial"/>
              </a:rPr>
              <a:t>and</a:t>
            </a:r>
            <a:r>
              <a:rPr sz="1600" spc="55" dirty="0">
                <a:cs typeface="Arial"/>
              </a:rPr>
              <a:t> </a:t>
            </a:r>
            <a:r>
              <a:rPr sz="1600" dirty="0">
                <a:cs typeface="Arial"/>
              </a:rPr>
              <a:t>make</a:t>
            </a:r>
            <a:r>
              <a:rPr sz="1600" spc="50" dirty="0">
                <a:cs typeface="Arial"/>
              </a:rPr>
              <a:t> </a:t>
            </a:r>
            <a:r>
              <a:rPr sz="1600" spc="55" dirty="0">
                <a:cs typeface="Arial"/>
              </a:rPr>
              <a:t>the </a:t>
            </a:r>
            <a:r>
              <a:rPr sz="1600" dirty="0">
                <a:cs typeface="Arial"/>
              </a:rPr>
              <a:t>testing</a:t>
            </a:r>
            <a:r>
              <a:rPr sz="1600" spc="50" dirty="0">
                <a:cs typeface="Arial"/>
              </a:rPr>
              <a:t> independent</a:t>
            </a:r>
            <a:r>
              <a:rPr sz="1600" spc="55" dirty="0">
                <a:cs typeface="Arial"/>
              </a:rPr>
              <a:t> </a:t>
            </a:r>
            <a:r>
              <a:rPr sz="1600" spc="70" dirty="0">
                <a:cs typeface="Arial"/>
              </a:rPr>
              <a:t>of</a:t>
            </a:r>
            <a:r>
              <a:rPr sz="1600" spc="50" dirty="0">
                <a:cs typeface="Arial"/>
              </a:rPr>
              <a:t> </a:t>
            </a:r>
            <a:r>
              <a:rPr sz="1600" spc="65" dirty="0">
                <a:cs typeface="Arial"/>
              </a:rPr>
              <a:t>other</a:t>
            </a:r>
            <a:r>
              <a:rPr sz="1600" spc="55" dirty="0">
                <a:cs typeface="Arial"/>
              </a:rPr>
              <a:t> </a:t>
            </a:r>
            <a:r>
              <a:rPr sz="1600" spc="-10" dirty="0">
                <a:cs typeface="Arial"/>
              </a:rPr>
              <a:t>classes</a:t>
            </a:r>
            <a:endParaRPr sz="1600" dirty="0">
              <a:cs typeface="Arial"/>
            </a:endParaRPr>
          </a:p>
          <a:p>
            <a:pPr marL="379095" indent="-367030">
              <a:lnSpc>
                <a:spcPct val="100000"/>
              </a:lnSpc>
              <a:spcBef>
                <a:spcPts val="254"/>
              </a:spcBef>
              <a:buChar char="●"/>
              <a:tabLst>
                <a:tab pos="379095" algn="l"/>
                <a:tab pos="379730" algn="l"/>
              </a:tabLst>
            </a:pPr>
            <a:r>
              <a:rPr sz="2000" dirty="0">
                <a:cs typeface="Arial"/>
              </a:rPr>
              <a:t>Use</a:t>
            </a:r>
            <a:r>
              <a:rPr sz="2000" spc="25" dirty="0">
                <a:cs typeface="Arial"/>
              </a:rPr>
              <a:t> </a:t>
            </a:r>
            <a:r>
              <a:rPr sz="2000" dirty="0">
                <a:cs typeface="Arial"/>
              </a:rPr>
              <a:t>fakes</a:t>
            </a:r>
            <a:r>
              <a:rPr sz="2000" spc="25" dirty="0">
                <a:cs typeface="Arial"/>
              </a:rPr>
              <a:t> </a:t>
            </a:r>
            <a:r>
              <a:rPr sz="2000" spc="105" dirty="0">
                <a:cs typeface="Arial"/>
              </a:rPr>
              <a:t>to</a:t>
            </a:r>
            <a:r>
              <a:rPr sz="2000" spc="25" dirty="0">
                <a:cs typeface="Arial"/>
              </a:rPr>
              <a:t> </a:t>
            </a:r>
            <a:r>
              <a:rPr sz="2000" spc="55" dirty="0">
                <a:cs typeface="Arial"/>
              </a:rPr>
              <a:t>help</a:t>
            </a:r>
            <a:r>
              <a:rPr sz="2000" spc="20" dirty="0">
                <a:cs typeface="Arial"/>
              </a:rPr>
              <a:t> </a:t>
            </a:r>
            <a:r>
              <a:rPr sz="2000" dirty="0">
                <a:cs typeface="Arial"/>
              </a:rPr>
              <a:t>address</a:t>
            </a:r>
            <a:r>
              <a:rPr sz="2000" spc="25" dirty="0">
                <a:cs typeface="Arial"/>
              </a:rPr>
              <a:t> </a:t>
            </a:r>
            <a:r>
              <a:rPr sz="2000" spc="55" dirty="0">
                <a:cs typeface="Arial"/>
              </a:rPr>
              <a:t>many</a:t>
            </a:r>
            <a:r>
              <a:rPr sz="2000" spc="20" dirty="0">
                <a:cs typeface="Arial"/>
              </a:rPr>
              <a:t> </a:t>
            </a:r>
            <a:r>
              <a:rPr sz="2000" spc="90" dirty="0">
                <a:cs typeface="Arial"/>
              </a:rPr>
              <a:t>of</a:t>
            </a:r>
            <a:r>
              <a:rPr sz="2000" spc="20" dirty="0">
                <a:cs typeface="Arial"/>
              </a:rPr>
              <a:t> </a:t>
            </a:r>
            <a:r>
              <a:rPr sz="2000" dirty="0">
                <a:cs typeface="Arial"/>
              </a:rPr>
              <a:t>these</a:t>
            </a:r>
            <a:r>
              <a:rPr sz="2000" spc="25" dirty="0">
                <a:cs typeface="Arial"/>
              </a:rPr>
              <a:t> </a:t>
            </a:r>
            <a:r>
              <a:rPr sz="2000" spc="-10" dirty="0">
                <a:cs typeface="Arial"/>
              </a:rPr>
              <a:t>issues</a:t>
            </a:r>
            <a:endParaRPr sz="2000" dirty="0">
              <a:cs typeface="Arial"/>
            </a:endParaRPr>
          </a:p>
          <a:p>
            <a:pPr marL="379095" marR="5080" indent="-367030">
              <a:lnSpc>
                <a:spcPct val="114599"/>
              </a:lnSpc>
              <a:buChar char="●"/>
              <a:tabLst>
                <a:tab pos="379095" algn="l"/>
                <a:tab pos="379730" algn="l"/>
              </a:tabLst>
            </a:pPr>
            <a:r>
              <a:rPr sz="2000" dirty="0">
                <a:cs typeface="Arial"/>
              </a:rPr>
              <a:t>You</a:t>
            </a:r>
            <a:r>
              <a:rPr sz="2000" spc="10" dirty="0">
                <a:cs typeface="Arial"/>
              </a:rPr>
              <a:t> </a:t>
            </a:r>
            <a:r>
              <a:rPr sz="2000" dirty="0">
                <a:cs typeface="Arial"/>
              </a:rPr>
              <a:t>can</a:t>
            </a:r>
            <a:r>
              <a:rPr sz="2000" spc="15" dirty="0">
                <a:cs typeface="Arial"/>
              </a:rPr>
              <a:t> </a:t>
            </a:r>
            <a:r>
              <a:rPr sz="2000" dirty="0">
                <a:cs typeface="Arial"/>
              </a:rPr>
              <a:t>delete</a:t>
            </a:r>
            <a:r>
              <a:rPr sz="2000" spc="15" dirty="0">
                <a:cs typeface="Arial"/>
              </a:rPr>
              <a:t> </a:t>
            </a:r>
            <a:r>
              <a:rPr sz="2000" dirty="0">
                <a:cs typeface="Arial"/>
              </a:rPr>
              <a:t>tests</a:t>
            </a:r>
            <a:r>
              <a:rPr sz="2000" spc="20" dirty="0">
                <a:cs typeface="Arial"/>
              </a:rPr>
              <a:t> </a:t>
            </a:r>
            <a:r>
              <a:rPr sz="2000" spc="65" dirty="0">
                <a:cs typeface="Arial"/>
              </a:rPr>
              <a:t>at</a:t>
            </a:r>
            <a:r>
              <a:rPr sz="2000" spc="20" dirty="0">
                <a:cs typeface="Arial"/>
              </a:rPr>
              <a:t> </a:t>
            </a:r>
            <a:r>
              <a:rPr sz="2000" spc="55" dirty="0">
                <a:cs typeface="Arial"/>
              </a:rPr>
              <a:t>pinch</a:t>
            </a:r>
            <a:r>
              <a:rPr sz="2000" spc="10" dirty="0">
                <a:cs typeface="Arial"/>
              </a:rPr>
              <a:t> </a:t>
            </a:r>
            <a:r>
              <a:rPr sz="2000" spc="65" dirty="0">
                <a:cs typeface="Arial"/>
              </a:rPr>
              <a:t>points</a:t>
            </a:r>
            <a:r>
              <a:rPr sz="2000" spc="20" dirty="0">
                <a:cs typeface="Arial"/>
              </a:rPr>
              <a:t> </a:t>
            </a:r>
            <a:r>
              <a:rPr sz="2000" spc="50" dirty="0">
                <a:cs typeface="Arial"/>
              </a:rPr>
              <a:t>over</a:t>
            </a:r>
            <a:r>
              <a:rPr sz="2000" spc="20" dirty="0">
                <a:cs typeface="Arial"/>
              </a:rPr>
              <a:t> </a:t>
            </a:r>
            <a:r>
              <a:rPr sz="2000" spc="85" dirty="0">
                <a:cs typeface="Arial"/>
              </a:rPr>
              <a:t>time</a:t>
            </a:r>
            <a:r>
              <a:rPr sz="2000" spc="15" dirty="0">
                <a:cs typeface="Arial"/>
              </a:rPr>
              <a:t> </a:t>
            </a:r>
            <a:r>
              <a:rPr sz="2000" spc="60" dirty="0">
                <a:cs typeface="Arial"/>
              </a:rPr>
              <a:t>and</a:t>
            </a:r>
            <a:r>
              <a:rPr sz="2000" spc="15" dirty="0">
                <a:cs typeface="Arial"/>
              </a:rPr>
              <a:t> </a:t>
            </a:r>
            <a:r>
              <a:rPr sz="2000" spc="55" dirty="0">
                <a:cs typeface="Arial"/>
              </a:rPr>
              <a:t>let</a:t>
            </a:r>
            <a:r>
              <a:rPr sz="2000" spc="20" dirty="0">
                <a:cs typeface="Arial"/>
              </a:rPr>
              <a:t> </a:t>
            </a:r>
            <a:r>
              <a:rPr sz="2000" spc="75" dirty="0">
                <a:cs typeface="Arial"/>
              </a:rPr>
              <a:t>the</a:t>
            </a:r>
            <a:r>
              <a:rPr sz="2000" spc="15" dirty="0">
                <a:cs typeface="Arial"/>
              </a:rPr>
              <a:t> </a:t>
            </a:r>
            <a:r>
              <a:rPr sz="2000" dirty="0">
                <a:cs typeface="Arial"/>
              </a:rPr>
              <a:t>tests</a:t>
            </a:r>
            <a:r>
              <a:rPr sz="2000" spc="20" dirty="0">
                <a:cs typeface="Arial"/>
              </a:rPr>
              <a:t> </a:t>
            </a:r>
            <a:r>
              <a:rPr sz="2000" spc="100" dirty="0">
                <a:cs typeface="Arial"/>
              </a:rPr>
              <a:t>for</a:t>
            </a:r>
            <a:r>
              <a:rPr sz="2000" spc="20" dirty="0">
                <a:cs typeface="Arial"/>
              </a:rPr>
              <a:t> </a:t>
            </a:r>
            <a:r>
              <a:rPr sz="2000" spc="-20" dirty="0">
                <a:cs typeface="Arial"/>
              </a:rPr>
              <a:t>each </a:t>
            </a:r>
            <a:r>
              <a:rPr sz="2000" spc="-10" dirty="0">
                <a:cs typeface="Arial"/>
              </a:rPr>
              <a:t>class</a:t>
            </a:r>
            <a:r>
              <a:rPr sz="2000" spc="-35" dirty="0">
                <a:cs typeface="Arial"/>
              </a:rPr>
              <a:t> </a:t>
            </a:r>
            <a:r>
              <a:rPr sz="2000" spc="80" dirty="0">
                <a:cs typeface="Arial"/>
              </a:rPr>
              <a:t>support</a:t>
            </a:r>
            <a:r>
              <a:rPr sz="2000" spc="-35" dirty="0">
                <a:cs typeface="Arial"/>
              </a:rPr>
              <a:t> </a:t>
            </a:r>
            <a:r>
              <a:rPr sz="2000" spc="75" dirty="0">
                <a:cs typeface="Arial"/>
              </a:rPr>
              <a:t>your</a:t>
            </a:r>
            <a:r>
              <a:rPr sz="2000" spc="-35" dirty="0">
                <a:cs typeface="Arial"/>
              </a:rPr>
              <a:t> </a:t>
            </a:r>
            <a:r>
              <a:rPr sz="2000" spc="60" dirty="0">
                <a:cs typeface="Arial"/>
              </a:rPr>
              <a:t>development</a:t>
            </a:r>
            <a:r>
              <a:rPr sz="2000" spc="-35" dirty="0">
                <a:cs typeface="Arial"/>
              </a:rPr>
              <a:t> </a:t>
            </a:r>
            <a:r>
              <a:rPr sz="2000" spc="60" dirty="0">
                <a:cs typeface="Arial"/>
              </a:rPr>
              <a:t>work</a:t>
            </a:r>
            <a:endParaRPr sz="2000" dirty="0">
              <a:cs typeface="Arial"/>
            </a:endParaRPr>
          </a:p>
        </p:txBody>
      </p:sp>
      <p:sp>
        <p:nvSpPr>
          <p:cNvPr id="5" name="TextBox 4">
            <a:extLst>
              <a:ext uri="{FF2B5EF4-FFF2-40B4-BE49-F238E27FC236}">
                <a16:creationId xmlns:a16="http://schemas.microsoft.com/office/drawing/2014/main" id="{D6556D7A-8A4E-4E00-8213-FCD9F1D79239}"/>
              </a:ext>
            </a:extLst>
          </p:cNvPr>
          <p:cNvSpPr txBox="1"/>
          <p:nvPr/>
        </p:nvSpPr>
        <p:spPr>
          <a:xfrm>
            <a:off x="762000" y="571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Pinch Point Traps</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4800" y="1200150"/>
            <a:ext cx="5842635" cy="2924134"/>
          </a:xfrm>
          <a:prstGeom prst="rect">
            <a:avLst/>
          </a:prstGeom>
        </p:spPr>
        <p:txBody>
          <a:bodyPr vert="horz" wrap="square" lIns="0" tIns="12700" rIns="0" bIns="0" rtlCol="0">
            <a:spAutoFit/>
          </a:bodyPr>
          <a:lstStyle/>
          <a:p>
            <a:pPr marL="12700">
              <a:lnSpc>
                <a:spcPct val="100000"/>
              </a:lnSpc>
              <a:spcBef>
                <a:spcPts val="100"/>
              </a:spcBef>
            </a:pPr>
            <a:r>
              <a:rPr sz="1800" dirty="0">
                <a:cs typeface="Arial"/>
              </a:rPr>
              <a:t>To</a:t>
            </a:r>
            <a:r>
              <a:rPr sz="1800" spc="-5" dirty="0">
                <a:cs typeface="Arial"/>
              </a:rPr>
              <a:t> </a:t>
            </a:r>
            <a:r>
              <a:rPr sz="1800" spc="55" dirty="0">
                <a:cs typeface="Arial"/>
              </a:rPr>
              <a:t>mitigate</a:t>
            </a:r>
            <a:r>
              <a:rPr sz="1800" spc="-5" dirty="0">
                <a:cs typeface="Arial"/>
              </a:rPr>
              <a:t> </a:t>
            </a:r>
            <a:r>
              <a:rPr sz="1800" dirty="0">
                <a:cs typeface="Arial"/>
              </a:rPr>
              <a:t>risk,</a:t>
            </a:r>
            <a:r>
              <a:rPr sz="1800" spc="-5" dirty="0">
                <a:cs typeface="Arial"/>
              </a:rPr>
              <a:t> </a:t>
            </a:r>
            <a:r>
              <a:rPr sz="1800" dirty="0">
                <a:cs typeface="Arial"/>
              </a:rPr>
              <a:t>we</a:t>
            </a:r>
            <a:r>
              <a:rPr sz="1800" spc="-5" dirty="0">
                <a:cs typeface="Arial"/>
              </a:rPr>
              <a:t> </a:t>
            </a:r>
            <a:r>
              <a:rPr sz="1800" dirty="0">
                <a:cs typeface="Arial"/>
              </a:rPr>
              <a:t>have</a:t>
            </a:r>
            <a:r>
              <a:rPr sz="1800" spc="-5" dirty="0">
                <a:cs typeface="Arial"/>
              </a:rPr>
              <a:t> </a:t>
            </a:r>
            <a:r>
              <a:rPr sz="1800" spc="105" dirty="0">
                <a:cs typeface="Arial"/>
              </a:rPr>
              <a:t>to</a:t>
            </a:r>
            <a:r>
              <a:rPr sz="1800" spc="-5" dirty="0">
                <a:cs typeface="Arial"/>
              </a:rPr>
              <a:t> </a:t>
            </a:r>
            <a:r>
              <a:rPr sz="1800" dirty="0">
                <a:cs typeface="Arial"/>
              </a:rPr>
              <a:t>ask</a:t>
            </a:r>
            <a:r>
              <a:rPr sz="1800" spc="-10" dirty="0">
                <a:cs typeface="Arial"/>
              </a:rPr>
              <a:t> </a:t>
            </a:r>
            <a:r>
              <a:rPr sz="1800" spc="70" dirty="0">
                <a:cs typeface="Arial"/>
              </a:rPr>
              <a:t>three</a:t>
            </a:r>
            <a:r>
              <a:rPr sz="1800" spc="-5" dirty="0">
                <a:cs typeface="Arial"/>
              </a:rPr>
              <a:t> </a:t>
            </a:r>
            <a:r>
              <a:rPr sz="1800" spc="-10" dirty="0">
                <a:cs typeface="Arial"/>
              </a:rPr>
              <a:t>questions:</a:t>
            </a:r>
            <a:endParaRPr sz="1800" dirty="0">
              <a:cs typeface="Arial"/>
            </a:endParaRPr>
          </a:p>
          <a:p>
            <a:pPr marL="262890" indent="-250825">
              <a:lnSpc>
                <a:spcPct val="100000"/>
              </a:lnSpc>
              <a:spcBef>
                <a:spcPts val="1889"/>
              </a:spcBef>
              <a:buAutoNum type="arabicPeriod"/>
              <a:tabLst>
                <a:tab pos="263525" algn="l"/>
              </a:tabLst>
            </a:pPr>
            <a:r>
              <a:rPr sz="1800" dirty="0">
                <a:cs typeface="Arial"/>
              </a:rPr>
              <a:t>What</a:t>
            </a:r>
            <a:r>
              <a:rPr sz="1800" spc="30" dirty="0">
                <a:cs typeface="Arial"/>
              </a:rPr>
              <a:t> </a:t>
            </a:r>
            <a:r>
              <a:rPr sz="1800" dirty="0">
                <a:cs typeface="Arial"/>
              </a:rPr>
              <a:t>changes</a:t>
            </a:r>
            <a:r>
              <a:rPr sz="1800" spc="35" dirty="0">
                <a:cs typeface="Arial"/>
              </a:rPr>
              <a:t> </a:t>
            </a:r>
            <a:r>
              <a:rPr sz="1800" spc="85" dirty="0">
                <a:cs typeface="Arial"/>
              </a:rPr>
              <a:t>do</a:t>
            </a:r>
            <a:r>
              <a:rPr sz="1800" spc="35" dirty="0">
                <a:cs typeface="Arial"/>
              </a:rPr>
              <a:t> </a:t>
            </a:r>
            <a:r>
              <a:rPr sz="1800" dirty="0">
                <a:cs typeface="Arial"/>
              </a:rPr>
              <a:t>we</a:t>
            </a:r>
            <a:r>
              <a:rPr sz="1800" spc="35" dirty="0">
                <a:cs typeface="Arial"/>
              </a:rPr>
              <a:t> </a:t>
            </a:r>
            <a:r>
              <a:rPr sz="1800" dirty="0">
                <a:cs typeface="Arial"/>
              </a:rPr>
              <a:t>have</a:t>
            </a:r>
            <a:r>
              <a:rPr sz="1800" spc="35" dirty="0">
                <a:cs typeface="Arial"/>
              </a:rPr>
              <a:t> </a:t>
            </a:r>
            <a:r>
              <a:rPr sz="1800" spc="105" dirty="0">
                <a:cs typeface="Arial"/>
              </a:rPr>
              <a:t>to</a:t>
            </a:r>
            <a:r>
              <a:rPr sz="1800" spc="35" dirty="0">
                <a:cs typeface="Arial"/>
              </a:rPr>
              <a:t> </a:t>
            </a:r>
            <a:r>
              <a:rPr sz="1800" spc="-10" dirty="0">
                <a:cs typeface="Arial"/>
              </a:rPr>
              <a:t>make?</a:t>
            </a:r>
            <a:endParaRPr sz="1800" dirty="0">
              <a:cs typeface="Arial"/>
            </a:endParaRPr>
          </a:p>
          <a:p>
            <a:pPr marL="262890" indent="-250825">
              <a:lnSpc>
                <a:spcPct val="100000"/>
              </a:lnSpc>
              <a:spcBef>
                <a:spcPts val="1889"/>
              </a:spcBef>
              <a:buAutoNum type="arabicPeriod"/>
              <a:tabLst>
                <a:tab pos="263525" algn="l"/>
              </a:tabLst>
            </a:pPr>
            <a:r>
              <a:rPr sz="1800" spc="60" dirty="0">
                <a:cs typeface="Arial"/>
              </a:rPr>
              <a:t>How</a:t>
            </a:r>
            <a:r>
              <a:rPr sz="1800" spc="-30" dirty="0">
                <a:cs typeface="Arial"/>
              </a:rPr>
              <a:t> </a:t>
            </a:r>
            <a:r>
              <a:rPr sz="1800" spc="55" dirty="0">
                <a:cs typeface="Arial"/>
              </a:rPr>
              <a:t>will</a:t>
            </a:r>
            <a:r>
              <a:rPr sz="1800" spc="-25" dirty="0">
                <a:cs typeface="Arial"/>
              </a:rPr>
              <a:t> </a:t>
            </a:r>
            <a:r>
              <a:rPr sz="1800" dirty="0">
                <a:cs typeface="Arial"/>
              </a:rPr>
              <a:t>we</a:t>
            </a:r>
            <a:r>
              <a:rPr sz="1800" spc="-25" dirty="0">
                <a:cs typeface="Arial"/>
              </a:rPr>
              <a:t> </a:t>
            </a:r>
            <a:r>
              <a:rPr sz="1800" spc="70" dirty="0">
                <a:cs typeface="Arial"/>
              </a:rPr>
              <a:t>know</a:t>
            </a:r>
            <a:r>
              <a:rPr sz="1800" spc="-25" dirty="0">
                <a:cs typeface="Arial"/>
              </a:rPr>
              <a:t> </a:t>
            </a:r>
            <a:r>
              <a:rPr sz="1800" spc="90" dirty="0">
                <a:cs typeface="Arial"/>
              </a:rPr>
              <a:t>that</a:t>
            </a:r>
            <a:r>
              <a:rPr sz="1800" spc="-20" dirty="0">
                <a:cs typeface="Arial"/>
              </a:rPr>
              <a:t> </a:t>
            </a:r>
            <a:r>
              <a:rPr sz="1800" dirty="0">
                <a:cs typeface="Arial"/>
              </a:rPr>
              <a:t>we’ve</a:t>
            </a:r>
            <a:r>
              <a:rPr sz="1800" spc="-25" dirty="0">
                <a:cs typeface="Arial"/>
              </a:rPr>
              <a:t> </a:t>
            </a:r>
            <a:r>
              <a:rPr sz="1800" spc="65" dirty="0">
                <a:cs typeface="Arial"/>
              </a:rPr>
              <a:t>done</a:t>
            </a:r>
            <a:r>
              <a:rPr sz="1800" spc="-20" dirty="0">
                <a:cs typeface="Arial"/>
              </a:rPr>
              <a:t> </a:t>
            </a:r>
            <a:r>
              <a:rPr sz="1800" spc="100" dirty="0">
                <a:cs typeface="Arial"/>
              </a:rPr>
              <a:t>them</a:t>
            </a:r>
            <a:r>
              <a:rPr sz="1800" spc="-25" dirty="0">
                <a:cs typeface="Arial"/>
              </a:rPr>
              <a:t> </a:t>
            </a:r>
            <a:r>
              <a:rPr sz="1800" spc="-10" dirty="0">
                <a:cs typeface="Arial"/>
              </a:rPr>
              <a:t>correctly?</a:t>
            </a:r>
            <a:endParaRPr sz="1800" dirty="0">
              <a:cs typeface="Arial"/>
            </a:endParaRPr>
          </a:p>
          <a:p>
            <a:pPr marL="12700" marR="94615">
              <a:lnSpc>
                <a:spcPct val="187500"/>
              </a:lnSpc>
              <a:buAutoNum type="arabicPeriod"/>
              <a:tabLst>
                <a:tab pos="263525" algn="l"/>
              </a:tabLst>
            </a:pPr>
            <a:r>
              <a:rPr sz="1800" spc="60" dirty="0">
                <a:cs typeface="Arial"/>
              </a:rPr>
              <a:t>How</a:t>
            </a:r>
            <a:r>
              <a:rPr sz="1800" spc="15" dirty="0">
                <a:cs typeface="Arial"/>
              </a:rPr>
              <a:t> </a:t>
            </a:r>
            <a:r>
              <a:rPr sz="1800" spc="55" dirty="0">
                <a:cs typeface="Arial"/>
              </a:rPr>
              <a:t>will</a:t>
            </a:r>
            <a:r>
              <a:rPr sz="1800" spc="15" dirty="0">
                <a:cs typeface="Arial"/>
              </a:rPr>
              <a:t> </a:t>
            </a:r>
            <a:r>
              <a:rPr sz="1800" dirty="0">
                <a:cs typeface="Arial"/>
              </a:rPr>
              <a:t>we</a:t>
            </a:r>
            <a:r>
              <a:rPr sz="1800" spc="20" dirty="0">
                <a:cs typeface="Arial"/>
              </a:rPr>
              <a:t> </a:t>
            </a:r>
            <a:r>
              <a:rPr sz="1800" spc="70" dirty="0">
                <a:cs typeface="Arial"/>
              </a:rPr>
              <a:t>know</a:t>
            </a:r>
            <a:r>
              <a:rPr sz="1800" spc="15" dirty="0">
                <a:cs typeface="Arial"/>
              </a:rPr>
              <a:t> </a:t>
            </a:r>
            <a:r>
              <a:rPr sz="1800" spc="90" dirty="0">
                <a:cs typeface="Arial"/>
              </a:rPr>
              <a:t>that</a:t>
            </a:r>
            <a:r>
              <a:rPr sz="1800" spc="20" dirty="0">
                <a:cs typeface="Arial"/>
              </a:rPr>
              <a:t> </a:t>
            </a:r>
            <a:r>
              <a:rPr sz="1800" dirty="0">
                <a:cs typeface="Arial"/>
              </a:rPr>
              <a:t>we</a:t>
            </a:r>
            <a:r>
              <a:rPr sz="1800" spc="25" dirty="0">
                <a:cs typeface="Arial"/>
              </a:rPr>
              <a:t> </a:t>
            </a:r>
            <a:r>
              <a:rPr sz="1800" dirty="0">
                <a:cs typeface="Arial"/>
              </a:rPr>
              <a:t>haven’t</a:t>
            </a:r>
            <a:r>
              <a:rPr sz="1800" spc="20" dirty="0">
                <a:cs typeface="Arial"/>
              </a:rPr>
              <a:t> </a:t>
            </a:r>
            <a:r>
              <a:rPr sz="1800" spc="65" dirty="0">
                <a:cs typeface="Arial"/>
              </a:rPr>
              <a:t>broken</a:t>
            </a:r>
            <a:r>
              <a:rPr sz="1800" spc="15" dirty="0">
                <a:cs typeface="Arial"/>
              </a:rPr>
              <a:t> </a:t>
            </a:r>
            <a:r>
              <a:rPr sz="1800" spc="-10" dirty="0">
                <a:cs typeface="Arial"/>
              </a:rPr>
              <a:t>anything? </a:t>
            </a:r>
            <a:r>
              <a:rPr sz="1800" dirty="0">
                <a:cs typeface="Arial"/>
              </a:rPr>
              <a:t>You</a:t>
            </a:r>
            <a:r>
              <a:rPr sz="1800" spc="15" dirty="0">
                <a:cs typeface="Arial"/>
              </a:rPr>
              <a:t> </a:t>
            </a:r>
            <a:r>
              <a:rPr sz="1800" spc="85" dirty="0">
                <a:cs typeface="Arial"/>
              </a:rPr>
              <a:t>do</a:t>
            </a:r>
            <a:r>
              <a:rPr sz="1800" spc="20" dirty="0">
                <a:cs typeface="Arial"/>
              </a:rPr>
              <a:t> </a:t>
            </a:r>
            <a:r>
              <a:rPr sz="1800" spc="100" dirty="0">
                <a:cs typeface="Arial"/>
              </a:rPr>
              <a:t>not</a:t>
            </a:r>
            <a:r>
              <a:rPr sz="1800" spc="25" dirty="0">
                <a:cs typeface="Arial"/>
              </a:rPr>
              <a:t> </a:t>
            </a:r>
            <a:r>
              <a:rPr sz="1800" spc="60" dirty="0">
                <a:cs typeface="Arial"/>
              </a:rPr>
              <a:t>minimize</a:t>
            </a:r>
            <a:r>
              <a:rPr sz="1800" spc="20" dirty="0">
                <a:cs typeface="Arial"/>
              </a:rPr>
              <a:t> </a:t>
            </a:r>
            <a:r>
              <a:rPr sz="1800" spc="70" dirty="0">
                <a:cs typeface="Arial"/>
              </a:rPr>
              <a:t>problems</a:t>
            </a:r>
            <a:r>
              <a:rPr sz="1800" spc="25" dirty="0">
                <a:cs typeface="Arial"/>
              </a:rPr>
              <a:t> </a:t>
            </a:r>
            <a:r>
              <a:rPr sz="1800" dirty="0">
                <a:cs typeface="Arial"/>
              </a:rPr>
              <a:t>by</a:t>
            </a:r>
            <a:r>
              <a:rPr sz="1800" spc="15" dirty="0">
                <a:cs typeface="Arial"/>
              </a:rPr>
              <a:t> </a:t>
            </a:r>
            <a:r>
              <a:rPr sz="1800" dirty="0">
                <a:cs typeface="Arial"/>
              </a:rPr>
              <a:t>avoiding</a:t>
            </a:r>
            <a:r>
              <a:rPr sz="1800" spc="20" dirty="0">
                <a:cs typeface="Arial"/>
              </a:rPr>
              <a:t> </a:t>
            </a:r>
            <a:r>
              <a:rPr sz="1800" spc="50" dirty="0">
                <a:cs typeface="Arial"/>
              </a:rPr>
              <a:t>them.</a:t>
            </a:r>
            <a:endParaRPr sz="1800" dirty="0">
              <a:cs typeface="Arial"/>
            </a:endParaRPr>
          </a:p>
          <a:p>
            <a:pPr marL="2541905">
              <a:lnSpc>
                <a:spcPct val="100000"/>
              </a:lnSpc>
              <a:spcBef>
                <a:spcPts val="1889"/>
              </a:spcBef>
            </a:pPr>
            <a:r>
              <a:rPr sz="2000" b="1" dirty="0">
                <a:latin typeface="+mj-lt"/>
                <a:cs typeface="Arial"/>
              </a:rPr>
              <a:t>Avoiding change </a:t>
            </a:r>
            <a:r>
              <a:rPr sz="2000" b="1" spc="-10" dirty="0">
                <a:latin typeface="+mj-lt"/>
                <a:cs typeface="Arial"/>
              </a:rPr>
              <a:t>causes</a:t>
            </a:r>
            <a:r>
              <a:rPr sz="2000" b="1" spc="5" dirty="0">
                <a:latin typeface="+mj-lt"/>
                <a:cs typeface="Arial"/>
              </a:rPr>
              <a:t> </a:t>
            </a:r>
            <a:r>
              <a:rPr sz="2000" b="1" spc="30" dirty="0">
                <a:latin typeface="+mj-lt"/>
                <a:cs typeface="Arial"/>
              </a:rPr>
              <a:t>fear!</a:t>
            </a:r>
            <a:endParaRPr sz="2000" dirty="0">
              <a:latin typeface="+mj-lt"/>
              <a:cs typeface="Arial"/>
            </a:endParaRPr>
          </a:p>
        </p:txBody>
      </p:sp>
      <p:sp>
        <p:nvSpPr>
          <p:cNvPr id="7" name="TextBox 6">
            <a:extLst>
              <a:ext uri="{FF2B5EF4-FFF2-40B4-BE49-F238E27FC236}">
                <a16:creationId xmlns:a16="http://schemas.microsoft.com/office/drawing/2014/main" id="{C5DE539E-2E8A-4DCD-8B50-1F48CBFD1814}"/>
              </a:ext>
            </a:extLst>
          </p:cNvPr>
          <p:cNvSpPr txBox="1"/>
          <p:nvPr/>
        </p:nvSpPr>
        <p:spPr>
          <a:xfrm>
            <a:off x="838200" y="18164"/>
            <a:ext cx="4572000" cy="646331"/>
          </a:xfrm>
          <a:prstGeom prst="rect">
            <a:avLst/>
          </a:prstGeom>
          <a:noFill/>
        </p:spPr>
        <p:txBody>
          <a:bodyPr wrap="square">
            <a:spAutoFit/>
          </a:bodyPr>
          <a:lstStyle/>
          <a:p>
            <a:r>
              <a:rPr kumimoji="0" lang="en-US" sz="3600" b="1" i="0" u="none" strike="noStrike" kern="1200" cap="none" spc="0" normalizeH="0" baseline="0" noProof="0" dirty="0">
                <a:ln>
                  <a:noFill/>
                </a:ln>
                <a:solidFill>
                  <a:srgbClr val="000000"/>
                </a:solidFill>
                <a:effectLst/>
                <a:uLnTx/>
                <a:uFillTx/>
                <a:latin typeface="Tenorite"/>
                <a:ea typeface="+mj-ea"/>
                <a:cs typeface="+mj-cs"/>
              </a:rPr>
              <a:t>Risky Change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875620" y="841772"/>
            <a:ext cx="4665209" cy="1790700"/>
          </a:xfrm>
        </p:spPr>
        <p:txBody>
          <a:bodyPr/>
          <a:lstStyle/>
          <a:p>
            <a:r>
              <a:rPr lang="en-US" dirty="0"/>
              <a:t>Chapter 13</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875620" y="2701529"/>
            <a:ext cx="4665208" cy="1685414"/>
          </a:xfrm>
        </p:spPr>
        <p:txBody>
          <a:bodyPr>
            <a:normAutofit/>
          </a:bodyPr>
          <a:lstStyle/>
          <a:p>
            <a:r>
              <a:rPr lang="en-US" dirty="0"/>
              <a:t>I Need to Make a Change, but I </a:t>
            </a:r>
            <a:r>
              <a:rPr lang="en-US" dirty="0" err="1"/>
              <a:t>Dont</a:t>
            </a:r>
            <a:r>
              <a:rPr lang="en-US" dirty="0"/>
              <a:t> Know What Tests to Write</a:t>
            </a:r>
          </a:p>
        </p:txBody>
      </p:sp>
    </p:spTree>
    <p:extLst>
      <p:ext uri="{BB962C8B-B14F-4D97-AF65-F5344CB8AC3E}">
        <p14:creationId xmlns:p14="http://schemas.microsoft.com/office/powerpoint/2010/main" val="179958235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200" y="1047750"/>
            <a:ext cx="7806055" cy="3385820"/>
          </a:xfrm>
          <a:prstGeom prst="rect">
            <a:avLst/>
          </a:prstGeom>
        </p:spPr>
        <p:txBody>
          <a:bodyPr vert="horz" wrap="square" lIns="0" tIns="12700" rIns="0" bIns="0" rtlCol="0">
            <a:spAutoFit/>
          </a:bodyPr>
          <a:lstStyle/>
          <a:p>
            <a:pPr marL="12700">
              <a:lnSpc>
                <a:spcPct val="100000"/>
              </a:lnSpc>
              <a:spcBef>
                <a:spcPts val="100"/>
              </a:spcBef>
            </a:pPr>
            <a:r>
              <a:rPr sz="1800" b="1" dirty="0">
                <a:cs typeface="Arial"/>
              </a:rPr>
              <a:t>Characterization</a:t>
            </a:r>
            <a:r>
              <a:rPr sz="1800" b="1" spc="110" dirty="0">
                <a:cs typeface="Arial"/>
              </a:rPr>
              <a:t> </a:t>
            </a:r>
            <a:r>
              <a:rPr sz="1800" b="1" dirty="0">
                <a:cs typeface="Arial"/>
              </a:rPr>
              <a:t>Test</a:t>
            </a:r>
            <a:r>
              <a:rPr sz="1800" b="1" spc="125" dirty="0">
                <a:cs typeface="Arial"/>
              </a:rPr>
              <a:t> </a:t>
            </a:r>
            <a:r>
              <a:rPr sz="1800" dirty="0">
                <a:cs typeface="Arial"/>
              </a:rPr>
              <a:t>-</a:t>
            </a:r>
            <a:r>
              <a:rPr sz="1800" spc="105" dirty="0">
                <a:cs typeface="Arial"/>
              </a:rPr>
              <a:t> </a:t>
            </a:r>
            <a:r>
              <a:rPr sz="1800" dirty="0">
                <a:cs typeface="Arial"/>
              </a:rPr>
              <a:t>tests</a:t>
            </a:r>
            <a:r>
              <a:rPr sz="1800" spc="110" dirty="0">
                <a:cs typeface="Arial"/>
              </a:rPr>
              <a:t> </a:t>
            </a:r>
            <a:r>
              <a:rPr sz="1800" spc="90" dirty="0">
                <a:cs typeface="Arial"/>
              </a:rPr>
              <a:t>that</a:t>
            </a:r>
            <a:r>
              <a:rPr sz="1800" spc="110" dirty="0">
                <a:cs typeface="Arial"/>
              </a:rPr>
              <a:t> </a:t>
            </a:r>
            <a:r>
              <a:rPr sz="1800" dirty="0">
                <a:cs typeface="Arial"/>
              </a:rPr>
              <a:t>characterizes</a:t>
            </a:r>
            <a:r>
              <a:rPr sz="1800" spc="114" dirty="0">
                <a:cs typeface="Arial"/>
              </a:rPr>
              <a:t> </a:t>
            </a:r>
            <a:r>
              <a:rPr sz="1800" spc="75" dirty="0">
                <a:cs typeface="Arial"/>
              </a:rPr>
              <a:t>the</a:t>
            </a:r>
            <a:r>
              <a:rPr sz="1800" spc="110" dirty="0">
                <a:cs typeface="Arial"/>
              </a:rPr>
              <a:t> </a:t>
            </a:r>
            <a:r>
              <a:rPr sz="1800" spc="50" dirty="0">
                <a:cs typeface="Arial"/>
              </a:rPr>
              <a:t>behavior</a:t>
            </a:r>
            <a:r>
              <a:rPr sz="1800" spc="110" dirty="0">
                <a:cs typeface="Arial"/>
              </a:rPr>
              <a:t> </a:t>
            </a:r>
            <a:r>
              <a:rPr sz="1800" spc="90" dirty="0">
                <a:cs typeface="Arial"/>
              </a:rPr>
              <a:t>of</a:t>
            </a:r>
            <a:r>
              <a:rPr sz="1800" spc="105" dirty="0">
                <a:cs typeface="Arial"/>
              </a:rPr>
              <a:t> </a:t>
            </a:r>
            <a:r>
              <a:rPr sz="1800" spc="-20" dirty="0">
                <a:cs typeface="Arial"/>
              </a:rPr>
              <a:t>code</a:t>
            </a:r>
            <a:endParaRPr sz="1800" dirty="0">
              <a:cs typeface="Arial"/>
            </a:endParaRPr>
          </a:p>
          <a:p>
            <a:pPr marL="12700">
              <a:lnSpc>
                <a:spcPct val="100000"/>
              </a:lnSpc>
              <a:spcBef>
                <a:spcPts val="1889"/>
              </a:spcBef>
            </a:pPr>
            <a:r>
              <a:rPr sz="1800" spc="65" dirty="0">
                <a:cs typeface="Arial"/>
              </a:rPr>
              <a:t>Algorithm</a:t>
            </a:r>
            <a:r>
              <a:rPr sz="1800" spc="110" dirty="0">
                <a:cs typeface="Arial"/>
              </a:rPr>
              <a:t> </a:t>
            </a:r>
            <a:r>
              <a:rPr sz="1800" spc="100" dirty="0">
                <a:cs typeface="Arial"/>
              </a:rPr>
              <a:t>for</a:t>
            </a:r>
            <a:r>
              <a:rPr sz="1800" spc="114" dirty="0">
                <a:cs typeface="Arial"/>
              </a:rPr>
              <a:t> </a:t>
            </a:r>
            <a:r>
              <a:rPr sz="1800" spc="75" dirty="0">
                <a:cs typeface="Arial"/>
              </a:rPr>
              <a:t>writing</a:t>
            </a:r>
            <a:r>
              <a:rPr sz="1800" spc="105" dirty="0">
                <a:cs typeface="Arial"/>
              </a:rPr>
              <a:t> </a:t>
            </a:r>
            <a:r>
              <a:rPr sz="1800" dirty="0">
                <a:cs typeface="Arial"/>
              </a:rPr>
              <a:t>Characterization</a:t>
            </a:r>
            <a:r>
              <a:rPr sz="1800" spc="105" dirty="0">
                <a:cs typeface="Arial"/>
              </a:rPr>
              <a:t> </a:t>
            </a:r>
            <a:r>
              <a:rPr sz="1800" spc="-10" dirty="0">
                <a:cs typeface="Arial"/>
              </a:rPr>
              <a:t>Tests</a:t>
            </a:r>
            <a:endParaRPr sz="1800" dirty="0">
              <a:cs typeface="Arial"/>
            </a:endParaRPr>
          </a:p>
          <a:p>
            <a:pPr marL="262890" indent="-250825">
              <a:lnSpc>
                <a:spcPct val="100000"/>
              </a:lnSpc>
              <a:spcBef>
                <a:spcPts val="1889"/>
              </a:spcBef>
              <a:buAutoNum type="arabicPeriod"/>
              <a:tabLst>
                <a:tab pos="263525" algn="l"/>
              </a:tabLst>
            </a:pPr>
            <a:r>
              <a:rPr sz="1800" dirty="0">
                <a:cs typeface="Arial"/>
              </a:rPr>
              <a:t>Use</a:t>
            </a:r>
            <a:r>
              <a:rPr sz="1800" spc="-10" dirty="0">
                <a:cs typeface="Arial"/>
              </a:rPr>
              <a:t> </a:t>
            </a:r>
            <a:r>
              <a:rPr sz="1800" dirty="0">
                <a:cs typeface="Arial"/>
              </a:rPr>
              <a:t>a</a:t>
            </a:r>
            <a:r>
              <a:rPr sz="1800" spc="-5" dirty="0">
                <a:cs typeface="Arial"/>
              </a:rPr>
              <a:t> </a:t>
            </a:r>
            <a:r>
              <a:rPr sz="1800" dirty="0">
                <a:cs typeface="Arial"/>
              </a:rPr>
              <a:t>piece</a:t>
            </a:r>
            <a:r>
              <a:rPr sz="1800" spc="-10" dirty="0">
                <a:cs typeface="Arial"/>
              </a:rPr>
              <a:t> </a:t>
            </a:r>
            <a:r>
              <a:rPr sz="1800" spc="90" dirty="0">
                <a:cs typeface="Arial"/>
              </a:rPr>
              <a:t>of</a:t>
            </a:r>
            <a:r>
              <a:rPr sz="1800" spc="-10" dirty="0">
                <a:cs typeface="Arial"/>
              </a:rPr>
              <a:t> </a:t>
            </a:r>
            <a:r>
              <a:rPr sz="1800" dirty="0">
                <a:cs typeface="Arial"/>
              </a:rPr>
              <a:t>code</a:t>
            </a:r>
            <a:r>
              <a:rPr sz="1800" spc="-10" dirty="0">
                <a:cs typeface="Arial"/>
              </a:rPr>
              <a:t> </a:t>
            </a:r>
            <a:r>
              <a:rPr sz="1800" spc="70" dirty="0">
                <a:cs typeface="Arial"/>
              </a:rPr>
              <a:t>in</a:t>
            </a:r>
            <a:r>
              <a:rPr sz="1800" spc="-10" dirty="0">
                <a:cs typeface="Arial"/>
              </a:rPr>
              <a:t> </a:t>
            </a:r>
            <a:r>
              <a:rPr sz="1800" dirty="0">
                <a:cs typeface="Arial"/>
              </a:rPr>
              <a:t>a</a:t>
            </a:r>
            <a:r>
              <a:rPr sz="1800" spc="-10" dirty="0">
                <a:cs typeface="Arial"/>
              </a:rPr>
              <a:t> </a:t>
            </a:r>
            <a:r>
              <a:rPr sz="1800" spc="55" dirty="0">
                <a:cs typeface="Arial"/>
              </a:rPr>
              <a:t>test</a:t>
            </a:r>
            <a:r>
              <a:rPr sz="1800" spc="-5" dirty="0">
                <a:cs typeface="Arial"/>
              </a:rPr>
              <a:t> </a:t>
            </a:r>
            <a:r>
              <a:rPr sz="1800" spc="-10" dirty="0">
                <a:cs typeface="Arial"/>
              </a:rPr>
              <a:t>harness.</a:t>
            </a:r>
            <a:endParaRPr sz="1800" dirty="0">
              <a:cs typeface="Arial"/>
            </a:endParaRPr>
          </a:p>
          <a:p>
            <a:pPr marL="262890" indent="-250825">
              <a:lnSpc>
                <a:spcPct val="100000"/>
              </a:lnSpc>
              <a:spcBef>
                <a:spcPts val="1889"/>
              </a:spcBef>
              <a:buAutoNum type="arabicPeriod"/>
              <a:tabLst>
                <a:tab pos="263525" algn="l"/>
              </a:tabLst>
            </a:pPr>
            <a:r>
              <a:rPr sz="1800" spc="50" dirty="0">
                <a:cs typeface="Arial"/>
              </a:rPr>
              <a:t>Write</a:t>
            </a:r>
            <a:r>
              <a:rPr sz="1800" spc="40" dirty="0">
                <a:cs typeface="Arial"/>
              </a:rPr>
              <a:t> </a:t>
            </a:r>
            <a:r>
              <a:rPr sz="1800" dirty="0">
                <a:cs typeface="Arial"/>
              </a:rPr>
              <a:t>an</a:t>
            </a:r>
            <a:r>
              <a:rPr sz="1800" spc="40" dirty="0">
                <a:cs typeface="Arial"/>
              </a:rPr>
              <a:t> </a:t>
            </a:r>
            <a:r>
              <a:rPr sz="1800" dirty="0">
                <a:cs typeface="Arial"/>
              </a:rPr>
              <a:t>assertion</a:t>
            </a:r>
            <a:r>
              <a:rPr sz="1800" spc="35" dirty="0">
                <a:cs typeface="Arial"/>
              </a:rPr>
              <a:t> </a:t>
            </a:r>
            <a:r>
              <a:rPr sz="1800" spc="90" dirty="0">
                <a:cs typeface="Arial"/>
              </a:rPr>
              <a:t>that</a:t>
            </a:r>
            <a:r>
              <a:rPr sz="1800" spc="45" dirty="0">
                <a:cs typeface="Arial"/>
              </a:rPr>
              <a:t> </a:t>
            </a:r>
            <a:r>
              <a:rPr sz="1800" spc="55" dirty="0">
                <a:cs typeface="Arial"/>
              </a:rPr>
              <a:t>you</a:t>
            </a:r>
            <a:r>
              <a:rPr sz="1800" spc="40" dirty="0">
                <a:cs typeface="Arial"/>
              </a:rPr>
              <a:t> </a:t>
            </a:r>
            <a:r>
              <a:rPr sz="1800" spc="70" dirty="0">
                <a:cs typeface="Arial"/>
              </a:rPr>
              <a:t>know</a:t>
            </a:r>
            <a:r>
              <a:rPr sz="1800" spc="35" dirty="0">
                <a:cs typeface="Arial"/>
              </a:rPr>
              <a:t> </a:t>
            </a:r>
            <a:r>
              <a:rPr sz="1800" spc="55" dirty="0">
                <a:cs typeface="Arial"/>
              </a:rPr>
              <a:t>will</a:t>
            </a:r>
            <a:r>
              <a:rPr sz="1800" spc="40" dirty="0">
                <a:cs typeface="Arial"/>
              </a:rPr>
              <a:t> </a:t>
            </a:r>
            <a:r>
              <a:rPr sz="1800" spc="-10" dirty="0">
                <a:cs typeface="Arial"/>
              </a:rPr>
              <a:t>fail.</a:t>
            </a:r>
            <a:endParaRPr sz="1800" dirty="0">
              <a:cs typeface="Arial"/>
            </a:endParaRPr>
          </a:p>
          <a:p>
            <a:pPr marL="262890" indent="-250825">
              <a:lnSpc>
                <a:spcPct val="100000"/>
              </a:lnSpc>
              <a:spcBef>
                <a:spcPts val="1890"/>
              </a:spcBef>
              <a:buAutoNum type="arabicPeriod"/>
              <a:tabLst>
                <a:tab pos="263525" algn="l"/>
              </a:tabLst>
            </a:pPr>
            <a:r>
              <a:rPr sz="1800" dirty="0">
                <a:cs typeface="Arial"/>
              </a:rPr>
              <a:t>Let</a:t>
            </a:r>
            <a:r>
              <a:rPr sz="1800" spc="-15" dirty="0">
                <a:cs typeface="Arial"/>
              </a:rPr>
              <a:t> </a:t>
            </a:r>
            <a:r>
              <a:rPr sz="1800" spc="75" dirty="0">
                <a:cs typeface="Arial"/>
              </a:rPr>
              <a:t>the</a:t>
            </a:r>
            <a:r>
              <a:rPr sz="1800" spc="-15" dirty="0">
                <a:cs typeface="Arial"/>
              </a:rPr>
              <a:t> </a:t>
            </a:r>
            <a:r>
              <a:rPr sz="1800" spc="55" dirty="0">
                <a:cs typeface="Arial"/>
              </a:rPr>
              <a:t>failure</a:t>
            </a:r>
            <a:r>
              <a:rPr sz="1800" spc="-15" dirty="0">
                <a:cs typeface="Arial"/>
              </a:rPr>
              <a:t> </a:t>
            </a:r>
            <a:r>
              <a:rPr sz="1800" spc="55" dirty="0">
                <a:cs typeface="Arial"/>
              </a:rPr>
              <a:t>tell</a:t>
            </a:r>
            <a:r>
              <a:rPr sz="1800" spc="-20" dirty="0">
                <a:cs typeface="Arial"/>
              </a:rPr>
              <a:t> </a:t>
            </a:r>
            <a:r>
              <a:rPr sz="1800" spc="55" dirty="0">
                <a:cs typeface="Arial"/>
              </a:rPr>
              <a:t>you</a:t>
            </a:r>
            <a:r>
              <a:rPr sz="1800" spc="-20" dirty="0">
                <a:cs typeface="Arial"/>
              </a:rPr>
              <a:t> </a:t>
            </a:r>
            <a:r>
              <a:rPr sz="1800" spc="75" dirty="0">
                <a:cs typeface="Arial"/>
              </a:rPr>
              <a:t>what</a:t>
            </a:r>
            <a:r>
              <a:rPr sz="1800" spc="-15" dirty="0">
                <a:cs typeface="Arial"/>
              </a:rPr>
              <a:t> </a:t>
            </a:r>
            <a:r>
              <a:rPr sz="1800" spc="75" dirty="0">
                <a:cs typeface="Arial"/>
              </a:rPr>
              <a:t>the</a:t>
            </a:r>
            <a:r>
              <a:rPr sz="1800" spc="-10" dirty="0">
                <a:cs typeface="Arial"/>
              </a:rPr>
              <a:t> </a:t>
            </a:r>
            <a:r>
              <a:rPr sz="1800" spc="50" dirty="0">
                <a:cs typeface="Arial"/>
              </a:rPr>
              <a:t>behavior</a:t>
            </a:r>
            <a:r>
              <a:rPr sz="1800" spc="-15" dirty="0">
                <a:cs typeface="Arial"/>
              </a:rPr>
              <a:t> </a:t>
            </a:r>
            <a:r>
              <a:rPr sz="1800" spc="-25" dirty="0">
                <a:cs typeface="Arial"/>
              </a:rPr>
              <a:t>is.</a:t>
            </a:r>
            <a:endParaRPr sz="1800" dirty="0">
              <a:cs typeface="Arial"/>
            </a:endParaRPr>
          </a:p>
          <a:p>
            <a:pPr marL="262890" indent="-250825">
              <a:lnSpc>
                <a:spcPct val="100000"/>
              </a:lnSpc>
              <a:spcBef>
                <a:spcPts val="1889"/>
              </a:spcBef>
              <a:buAutoNum type="arabicPeriod"/>
              <a:tabLst>
                <a:tab pos="263525" algn="l"/>
              </a:tabLst>
            </a:pPr>
            <a:r>
              <a:rPr sz="1800" dirty="0">
                <a:cs typeface="Arial"/>
              </a:rPr>
              <a:t>Change</a:t>
            </a:r>
            <a:r>
              <a:rPr sz="1800" spc="-10" dirty="0">
                <a:cs typeface="Arial"/>
              </a:rPr>
              <a:t> </a:t>
            </a:r>
            <a:r>
              <a:rPr sz="1800" spc="75" dirty="0">
                <a:cs typeface="Arial"/>
              </a:rPr>
              <a:t>the</a:t>
            </a:r>
            <a:r>
              <a:rPr sz="1800" spc="-5" dirty="0">
                <a:cs typeface="Arial"/>
              </a:rPr>
              <a:t> </a:t>
            </a:r>
            <a:r>
              <a:rPr sz="1800" spc="55" dirty="0">
                <a:cs typeface="Arial"/>
              </a:rPr>
              <a:t>test</a:t>
            </a:r>
            <a:r>
              <a:rPr sz="1800" spc="-10" dirty="0">
                <a:cs typeface="Arial"/>
              </a:rPr>
              <a:t> </a:t>
            </a:r>
            <a:r>
              <a:rPr sz="1800" dirty="0">
                <a:cs typeface="Arial"/>
              </a:rPr>
              <a:t>so</a:t>
            </a:r>
            <a:r>
              <a:rPr sz="1800" spc="-5" dirty="0">
                <a:cs typeface="Arial"/>
              </a:rPr>
              <a:t> </a:t>
            </a:r>
            <a:r>
              <a:rPr sz="1800" spc="90" dirty="0">
                <a:cs typeface="Arial"/>
              </a:rPr>
              <a:t>that</a:t>
            </a:r>
            <a:r>
              <a:rPr sz="1800" spc="-5" dirty="0">
                <a:cs typeface="Arial"/>
              </a:rPr>
              <a:t> </a:t>
            </a:r>
            <a:r>
              <a:rPr sz="1800" spc="90" dirty="0">
                <a:cs typeface="Arial"/>
              </a:rPr>
              <a:t>it</a:t>
            </a:r>
            <a:r>
              <a:rPr sz="1800" spc="-10" dirty="0">
                <a:cs typeface="Arial"/>
              </a:rPr>
              <a:t> </a:t>
            </a:r>
            <a:r>
              <a:rPr sz="1800" dirty="0">
                <a:cs typeface="Arial"/>
              </a:rPr>
              <a:t>expects</a:t>
            </a:r>
            <a:r>
              <a:rPr sz="1800" spc="-5" dirty="0">
                <a:cs typeface="Arial"/>
              </a:rPr>
              <a:t> </a:t>
            </a:r>
            <a:r>
              <a:rPr sz="1800" spc="75" dirty="0">
                <a:cs typeface="Arial"/>
              </a:rPr>
              <a:t>the</a:t>
            </a:r>
            <a:r>
              <a:rPr sz="1800" spc="-5" dirty="0">
                <a:cs typeface="Arial"/>
              </a:rPr>
              <a:t> </a:t>
            </a:r>
            <a:r>
              <a:rPr sz="1800" spc="50" dirty="0">
                <a:cs typeface="Arial"/>
              </a:rPr>
              <a:t>behavior</a:t>
            </a:r>
            <a:r>
              <a:rPr sz="1800" spc="-10" dirty="0">
                <a:cs typeface="Arial"/>
              </a:rPr>
              <a:t> </a:t>
            </a:r>
            <a:r>
              <a:rPr sz="1800" spc="90" dirty="0">
                <a:cs typeface="Arial"/>
              </a:rPr>
              <a:t>that</a:t>
            </a:r>
            <a:r>
              <a:rPr sz="1800" spc="-5" dirty="0">
                <a:cs typeface="Arial"/>
              </a:rPr>
              <a:t> </a:t>
            </a:r>
            <a:r>
              <a:rPr sz="1800" spc="75" dirty="0">
                <a:cs typeface="Arial"/>
              </a:rPr>
              <a:t>the</a:t>
            </a:r>
            <a:r>
              <a:rPr sz="1800" spc="-5" dirty="0">
                <a:cs typeface="Arial"/>
              </a:rPr>
              <a:t> </a:t>
            </a:r>
            <a:r>
              <a:rPr sz="1800" dirty="0">
                <a:cs typeface="Arial"/>
              </a:rPr>
              <a:t>code</a:t>
            </a:r>
            <a:r>
              <a:rPr sz="1800" spc="-10" dirty="0">
                <a:cs typeface="Arial"/>
              </a:rPr>
              <a:t> produces.</a:t>
            </a:r>
            <a:endParaRPr sz="1800" dirty="0">
              <a:cs typeface="Arial"/>
            </a:endParaRPr>
          </a:p>
          <a:p>
            <a:pPr marL="262890" indent="-250825">
              <a:lnSpc>
                <a:spcPct val="100000"/>
              </a:lnSpc>
              <a:spcBef>
                <a:spcPts val="1889"/>
              </a:spcBef>
              <a:buAutoNum type="arabicPeriod"/>
              <a:tabLst>
                <a:tab pos="263525" algn="l"/>
              </a:tabLst>
            </a:pPr>
            <a:r>
              <a:rPr sz="1800" spc="-10" dirty="0">
                <a:cs typeface="Arial"/>
              </a:rPr>
              <a:t>Repeat.</a:t>
            </a:r>
            <a:endParaRPr sz="1800" dirty="0">
              <a:cs typeface="Arial"/>
            </a:endParaRPr>
          </a:p>
        </p:txBody>
      </p:sp>
      <p:sp>
        <p:nvSpPr>
          <p:cNvPr id="5" name="TextBox 4">
            <a:extLst>
              <a:ext uri="{FF2B5EF4-FFF2-40B4-BE49-F238E27FC236}">
                <a16:creationId xmlns:a16="http://schemas.microsoft.com/office/drawing/2014/main" id="{6E9E2D83-B3C6-4F66-BFF4-696B3A06C38E}"/>
              </a:ext>
            </a:extLst>
          </p:cNvPr>
          <p:cNvSpPr txBox="1"/>
          <p:nvPr/>
        </p:nvSpPr>
        <p:spPr>
          <a:xfrm>
            <a:off x="762000" y="0"/>
            <a:ext cx="51054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Characterization Tests</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4800" y="1047750"/>
            <a:ext cx="8242300" cy="2111375"/>
          </a:xfrm>
          <a:prstGeom prst="rect">
            <a:avLst/>
          </a:prstGeom>
        </p:spPr>
        <p:txBody>
          <a:bodyPr vert="horz" wrap="square" lIns="0" tIns="12700" rIns="0" bIns="0" rtlCol="0">
            <a:spAutoFit/>
          </a:bodyPr>
          <a:lstStyle/>
          <a:p>
            <a:pPr marL="12700" marR="5080">
              <a:lnSpc>
                <a:spcPct val="114599"/>
              </a:lnSpc>
              <a:spcBef>
                <a:spcPts val="100"/>
              </a:spcBef>
            </a:pPr>
            <a:r>
              <a:rPr sz="1800" dirty="0">
                <a:cs typeface="Arial"/>
              </a:rPr>
              <a:t>Characterization</a:t>
            </a:r>
            <a:r>
              <a:rPr sz="1800" spc="55" dirty="0">
                <a:cs typeface="Arial"/>
              </a:rPr>
              <a:t> </a:t>
            </a:r>
            <a:r>
              <a:rPr sz="1800" dirty="0">
                <a:cs typeface="Arial"/>
              </a:rPr>
              <a:t>tests</a:t>
            </a:r>
            <a:r>
              <a:rPr sz="1800" spc="65" dirty="0">
                <a:cs typeface="Arial"/>
              </a:rPr>
              <a:t> </a:t>
            </a:r>
            <a:r>
              <a:rPr sz="1800" spc="60" dirty="0">
                <a:cs typeface="Arial"/>
              </a:rPr>
              <a:t>record </a:t>
            </a:r>
            <a:r>
              <a:rPr sz="1800" spc="75" dirty="0">
                <a:cs typeface="Arial"/>
              </a:rPr>
              <a:t>the</a:t>
            </a:r>
            <a:r>
              <a:rPr sz="1800" spc="65" dirty="0">
                <a:cs typeface="Arial"/>
              </a:rPr>
              <a:t> </a:t>
            </a:r>
            <a:r>
              <a:rPr sz="1800" dirty="0">
                <a:cs typeface="Arial"/>
              </a:rPr>
              <a:t>actual</a:t>
            </a:r>
            <a:r>
              <a:rPr sz="1800" spc="55" dirty="0">
                <a:cs typeface="Arial"/>
              </a:rPr>
              <a:t> </a:t>
            </a:r>
            <a:r>
              <a:rPr sz="1800" spc="50" dirty="0">
                <a:cs typeface="Arial"/>
              </a:rPr>
              <a:t>behavior</a:t>
            </a:r>
            <a:r>
              <a:rPr sz="1800" spc="65" dirty="0">
                <a:cs typeface="Arial"/>
              </a:rPr>
              <a:t> </a:t>
            </a:r>
            <a:r>
              <a:rPr sz="1800" spc="90" dirty="0">
                <a:cs typeface="Arial"/>
              </a:rPr>
              <a:t>of</a:t>
            </a:r>
            <a:r>
              <a:rPr sz="1800" spc="60" dirty="0">
                <a:cs typeface="Arial"/>
              </a:rPr>
              <a:t> </a:t>
            </a:r>
            <a:r>
              <a:rPr sz="1800" dirty="0">
                <a:cs typeface="Arial"/>
              </a:rPr>
              <a:t>a</a:t>
            </a:r>
            <a:r>
              <a:rPr sz="1800" spc="65" dirty="0">
                <a:cs typeface="Arial"/>
              </a:rPr>
              <a:t> </a:t>
            </a:r>
            <a:r>
              <a:rPr sz="1800" dirty="0">
                <a:cs typeface="Arial"/>
              </a:rPr>
              <a:t>piece</a:t>
            </a:r>
            <a:r>
              <a:rPr sz="1800" spc="65" dirty="0">
                <a:cs typeface="Arial"/>
              </a:rPr>
              <a:t> </a:t>
            </a:r>
            <a:r>
              <a:rPr sz="1800" spc="90" dirty="0">
                <a:cs typeface="Arial"/>
              </a:rPr>
              <a:t>of</a:t>
            </a:r>
            <a:r>
              <a:rPr sz="1800" spc="60" dirty="0">
                <a:cs typeface="Arial"/>
              </a:rPr>
              <a:t> </a:t>
            </a:r>
            <a:r>
              <a:rPr sz="1800" dirty="0">
                <a:cs typeface="Arial"/>
              </a:rPr>
              <a:t>code.</a:t>
            </a:r>
            <a:r>
              <a:rPr sz="1800" spc="60" dirty="0">
                <a:cs typeface="Arial"/>
              </a:rPr>
              <a:t> </a:t>
            </a:r>
            <a:r>
              <a:rPr sz="1800" spc="50" dirty="0">
                <a:cs typeface="Arial"/>
              </a:rPr>
              <a:t>If</a:t>
            </a:r>
            <a:r>
              <a:rPr sz="1800" spc="60" dirty="0">
                <a:cs typeface="Arial"/>
              </a:rPr>
              <a:t> </a:t>
            </a:r>
            <a:r>
              <a:rPr sz="1800" dirty="0">
                <a:cs typeface="Arial"/>
              </a:rPr>
              <a:t>we</a:t>
            </a:r>
            <a:r>
              <a:rPr sz="1800" spc="65" dirty="0">
                <a:cs typeface="Arial"/>
              </a:rPr>
              <a:t> </a:t>
            </a:r>
            <a:r>
              <a:rPr sz="1800" spc="60" dirty="0">
                <a:cs typeface="Arial"/>
              </a:rPr>
              <a:t>find something</a:t>
            </a:r>
            <a:r>
              <a:rPr sz="1800" spc="25" dirty="0">
                <a:cs typeface="Arial"/>
              </a:rPr>
              <a:t> </a:t>
            </a:r>
            <a:r>
              <a:rPr sz="1800" dirty="0">
                <a:cs typeface="Arial"/>
              </a:rPr>
              <a:t>unexpected</a:t>
            </a:r>
            <a:r>
              <a:rPr sz="1800" spc="30" dirty="0">
                <a:cs typeface="Arial"/>
              </a:rPr>
              <a:t> </a:t>
            </a:r>
            <a:r>
              <a:rPr sz="1800" spc="65" dirty="0">
                <a:cs typeface="Arial"/>
              </a:rPr>
              <a:t>when</a:t>
            </a:r>
            <a:r>
              <a:rPr sz="1800" spc="30" dirty="0">
                <a:cs typeface="Arial"/>
              </a:rPr>
              <a:t> </a:t>
            </a:r>
            <a:r>
              <a:rPr sz="1800" dirty="0">
                <a:cs typeface="Arial"/>
              </a:rPr>
              <a:t>we</a:t>
            </a:r>
            <a:r>
              <a:rPr sz="1800" spc="40" dirty="0">
                <a:cs typeface="Arial"/>
              </a:rPr>
              <a:t> </a:t>
            </a:r>
            <a:r>
              <a:rPr sz="1800" spc="75" dirty="0">
                <a:cs typeface="Arial"/>
              </a:rPr>
              <a:t>write</a:t>
            </a:r>
            <a:r>
              <a:rPr sz="1800" spc="35" dirty="0">
                <a:cs typeface="Arial"/>
              </a:rPr>
              <a:t> </a:t>
            </a:r>
            <a:r>
              <a:rPr sz="1800" spc="65" dirty="0">
                <a:cs typeface="Arial"/>
              </a:rPr>
              <a:t>them,</a:t>
            </a:r>
            <a:r>
              <a:rPr sz="1800" spc="35" dirty="0">
                <a:cs typeface="Arial"/>
              </a:rPr>
              <a:t> </a:t>
            </a:r>
            <a:r>
              <a:rPr sz="1800" spc="90" dirty="0">
                <a:cs typeface="Arial"/>
              </a:rPr>
              <a:t>it</a:t>
            </a:r>
            <a:r>
              <a:rPr sz="1800" spc="35" dirty="0">
                <a:cs typeface="Arial"/>
              </a:rPr>
              <a:t> </a:t>
            </a:r>
            <a:r>
              <a:rPr sz="1800" dirty="0">
                <a:cs typeface="Arial"/>
              </a:rPr>
              <a:t>pays</a:t>
            </a:r>
            <a:r>
              <a:rPr sz="1800" spc="35" dirty="0">
                <a:cs typeface="Arial"/>
              </a:rPr>
              <a:t> </a:t>
            </a:r>
            <a:r>
              <a:rPr sz="1800" spc="105" dirty="0">
                <a:cs typeface="Arial"/>
              </a:rPr>
              <a:t>to</a:t>
            </a:r>
            <a:r>
              <a:rPr sz="1800" spc="35" dirty="0">
                <a:cs typeface="Arial"/>
              </a:rPr>
              <a:t> </a:t>
            </a:r>
            <a:r>
              <a:rPr sz="1800" dirty="0">
                <a:cs typeface="Arial"/>
              </a:rPr>
              <a:t>get</a:t>
            </a:r>
            <a:r>
              <a:rPr sz="1800" spc="35" dirty="0">
                <a:cs typeface="Arial"/>
              </a:rPr>
              <a:t> </a:t>
            </a:r>
            <a:r>
              <a:rPr sz="1800" spc="50" dirty="0">
                <a:cs typeface="Arial"/>
              </a:rPr>
              <a:t>some</a:t>
            </a:r>
            <a:r>
              <a:rPr sz="1800" spc="35" dirty="0">
                <a:cs typeface="Arial"/>
              </a:rPr>
              <a:t> </a:t>
            </a:r>
            <a:r>
              <a:rPr sz="1800" spc="-10" dirty="0">
                <a:cs typeface="Arial"/>
              </a:rPr>
              <a:t>clarification.</a:t>
            </a:r>
            <a:r>
              <a:rPr sz="1800" spc="500" dirty="0">
                <a:cs typeface="Arial"/>
              </a:rPr>
              <a:t> </a:t>
            </a:r>
            <a:r>
              <a:rPr sz="1800" spc="65" dirty="0">
                <a:cs typeface="Arial"/>
              </a:rPr>
              <a:t>It</a:t>
            </a:r>
            <a:r>
              <a:rPr sz="1800" spc="5" dirty="0">
                <a:cs typeface="Arial"/>
              </a:rPr>
              <a:t> </a:t>
            </a:r>
            <a:r>
              <a:rPr sz="1800" spc="50" dirty="0">
                <a:cs typeface="Arial"/>
              </a:rPr>
              <a:t>could</a:t>
            </a:r>
            <a:r>
              <a:rPr sz="1800" spc="5" dirty="0">
                <a:cs typeface="Arial"/>
              </a:rPr>
              <a:t> </a:t>
            </a:r>
            <a:r>
              <a:rPr sz="1800" dirty="0">
                <a:cs typeface="Arial"/>
              </a:rPr>
              <a:t>be</a:t>
            </a:r>
            <a:r>
              <a:rPr sz="1800" spc="10" dirty="0">
                <a:cs typeface="Arial"/>
              </a:rPr>
              <a:t> </a:t>
            </a:r>
            <a:r>
              <a:rPr sz="1800" dirty="0">
                <a:cs typeface="Arial"/>
              </a:rPr>
              <a:t>a</a:t>
            </a:r>
            <a:r>
              <a:rPr sz="1800" spc="10" dirty="0">
                <a:cs typeface="Arial"/>
              </a:rPr>
              <a:t> </a:t>
            </a:r>
            <a:r>
              <a:rPr sz="1800" dirty="0">
                <a:cs typeface="Arial"/>
              </a:rPr>
              <a:t>bug.</a:t>
            </a:r>
            <a:r>
              <a:rPr sz="1800" spc="10" dirty="0">
                <a:cs typeface="Arial"/>
              </a:rPr>
              <a:t> </a:t>
            </a:r>
            <a:r>
              <a:rPr sz="1800" dirty="0">
                <a:cs typeface="Arial"/>
              </a:rPr>
              <a:t>That</a:t>
            </a:r>
            <a:r>
              <a:rPr sz="1800" spc="10" dirty="0">
                <a:cs typeface="Arial"/>
              </a:rPr>
              <a:t> </a:t>
            </a:r>
            <a:r>
              <a:rPr sz="1800" dirty="0">
                <a:cs typeface="Arial"/>
              </a:rPr>
              <a:t>doesn’t</a:t>
            </a:r>
            <a:r>
              <a:rPr sz="1800" spc="10" dirty="0">
                <a:cs typeface="Arial"/>
              </a:rPr>
              <a:t> </a:t>
            </a:r>
            <a:r>
              <a:rPr sz="1800" spc="65" dirty="0">
                <a:cs typeface="Arial"/>
              </a:rPr>
              <a:t>mean</a:t>
            </a:r>
            <a:r>
              <a:rPr sz="1800" dirty="0">
                <a:cs typeface="Arial"/>
              </a:rPr>
              <a:t> </a:t>
            </a:r>
            <a:r>
              <a:rPr sz="1800" spc="90" dirty="0">
                <a:cs typeface="Arial"/>
              </a:rPr>
              <a:t>that</a:t>
            </a:r>
            <a:r>
              <a:rPr sz="1800" spc="10" dirty="0">
                <a:cs typeface="Arial"/>
              </a:rPr>
              <a:t> </a:t>
            </a:r>
            <a:r>
              <a:rPr sz="1800" dirty="0">
                <a:cs typeface="Arial"/>
              </a:rPr>
              <a:t>we</a:t>
            </a:r>
            <a:r>
              <a:rPr sz="1800" spc="10" dirty="0">
                <a:cs typeface="Arial"/>
              </a:rPr>
              <a:t> </a:t>
            </a:r>
            <a:r>
              <a:rPr sz="1800" spc="60" dirty="0">
                <a:cs typeface="Arial"/>
              </a:rPr>
              <a:t>don’t</a:t>
            </a:r>
            <a:r>
              <a:rPr sz="1800" spc="10" dirty="0">
                <a:cs typeface="Arial"/>
              </a:rPr>
              <a:t> </a:t>
            </a:r>
            <a:r>
              <a:rPr sz="1800" spc="45" dirty="0">
                <a:cs typeface="Arial"/>
              </a:rPr>
              <a:t>include</a:t>
            </a:r>
            <a:r>
              <a:rPr sz="1800" spc="10" dirty="0">
                <a:cs typeface="Arial"/>
              </a:rPr>
              <a:t> </a:t>
            </a:r>
            <a:r>
              <a:rPr sz="1800" spc="75" dirty="0">
                <a:cs typeface="Arial"/>
              </a:rPr>
              <a:t>the</a:t>
            </a:r>
            <a:r>
              <a:rPr sz="1800" spc="10" dirty="0">
                <a:cs typeface="Arial"/>
              </a:rPr>
              <a:t> </a:t>
            </a:r>
            <a:r>
              <a:rPr sz="1800" spc="55" dirty="0">
                <a:cs typeface="Arial"/>
              </a:rPr>
              <a:t>test</a:t>
            </a:r>
            <a:r>
              <a:rPr sz="1800" spc="10" dirty="0">
                <a:cs typeface="Arial"/>
              </a:rPr>
              <a:t> </a:t>
            </a:r>
            <a:r>
              <a:rPr sz="1800" spc="70" dirty="0">
                <a:cs typeface="Arial"/>
              </a:rPr>
              <a:t>in</a:t>
            </a:r>
            <a:r>
              <a:rPr sz="1800" spc="5" dirty="0">
                <a:cs typeface="Arial"/>
              </a:rPr>
              <a:t> </a:t>
            </a:r>
            <a:r>
              <a:rPr sz="1800" spc="100" dirty="0">
                <a:cs typeface="Arial"/>
              </a:rPr>
              <a:t>our</a:t>
            </a:r>
            <a:r>
              <a:rPr sz="1800" spc="10" dirty="0">
                <a:cs typeface="Arial"/>
              </a:rPr>
              <a:t> </a:t>
            </a:r>
            <a:r>
              <a:rPr sz="1800" spc="35" dirty="0">
                <a:cs typeface="Arial"/>
              </a:rPr>
              <a:t>test </a:t>
            </a:r>
            <a:r>
              <a:rPr sz="1800" dirty="0">
                <a:cs typeface="Arial"/>
              </a:rPr>
              <a:t>suite;</a:t>
            </a:r>
            <a:r>
              <a:rPr sz="1800" spc="30" dirty="0">
                <a:cs typeface="Arial"/>
              </a:rPr>
              <a:t> </a:t>
            </a:r>
            <a:r>
              <a:rPr sz="1800" dirty="0">
                <a:cs typeface="Arial"/>
              </a:rPr>
              <a:t>instead,</a:t>
            </a:r>
            <a:r>
              <a:rPr sz="1800" spc="30" dirty="0">
                <a:cs typeface="Arial"/>
              </a:rPr>
              <a:t> </a:t>
            </a:r>
            <a:r>
              <a:rPr sz="1800" dirty="0">
                <a:cs typeface="Arial"/>
              </a:rPr>
              <a:t>we</a:t>
            </a:r>
            <a:r>
              <a:rPr sz="1800" spc="30" dirty="0">
                <a:cs typeface="Arial"/>
              </a:rPr>
              <a:t> </a:t>
            </a:r>
            <a:r>
              <a:rPr sz="1800" spc="55" dirty="0">
                <a:cs typeface="Arial"/>
              </a:rPr>
              <a:t>should</a:t>
            </a:r>
            <a:r>
              <a:rPr sz="1800" spc="25" dirty="0">
                <a:cs typeface="Arial"/>
              </a:rPr>
              <a:t> </a:t>
            </a:r>
            <a:r>
              <a:rPr sz="1800" spc="80" dirty="0">
                <a:cs typeface="Arial"/>
              </a:rPr>
              <a:t>mark</a:t>
            </a:r>
            <a:r>
              <a:rPr sz="1800" spc="25" dirty="0">
                <a:cs typeface="Arial"/>
              </a:rPr>
              <a:t> </a:t>
            </a:r>
            <a:r>
              <a:rPr sz="1800" spc="90" dirty="0">
                <a:cs typeface="Arial"/>
              </a:rPr>
              <a:t>it</a:t>
            </a:r>
            <a:r>
              <a:rPr sz="1800" spc="30" dirty="0">
                <a:cs typeface="Arial"/>
              </a:rPr>
              <a:t> </a:t>
            </a:r>
            <a:r>
              <a:rPr sz="1800" dirty="0">
                <a:cs typeface="Arial"/>
              </a:rPr>
              <a:t>as</a:t>
            </a:r>
            <a:r>
              <a:rPr sz="1800" spc="30" dirty="0">
                <a:cs typeface="Arial"/>
              </a:rPr>
              <a:t> </a:t>
            </a:r>
            <a:r>
              <a:rPr sz="1800" dirty="0">
                <a:cs typeface="Arial"/>
              </a:rPr>
              <a:t>suspicious</a:t>
            </a:r>
            <a:r>
              <a:rPr sz="1800" spc="30" dirty="0">
                <a:cs typeface="Arial"/>
              </a:rPr>
              <a:t> </a:t>
            </a:r>
            <a:r>
              <a:rPr sz="1800" spc="60" dirty="0">
                <a:cs typeface="Arial"/>
              </a:rPr>
              <a:t>and</a:t>
            </a:r>
            <a:r>
              <a:rPr sz="1800" spc="25" dirty="0">
                <a:cs typeface="Arial"/>
              </a:rPr>
              <a:t> </a:t>
            </a:r>
            <a:r>
              <a:rPr sz="1800" spc="80" dirty="0">
                <a:cs typeface="Arial"/>
              </a:rPr>
              <a:t>find</a:t>
            </a:r>
            <a:r>
              <a:rPr sz="1800" spc="25" dirty="0">
                <a:cs typeface="Arial"/>
              </a:rPr>
              <a:t> </a:t>
            </a:r>
            <a:r>
              <a:rPr sz="1800" spc="100" dirty="0">
                <a:cs typeface="Arial"/>
              </a:rPr>
              <a:t>out</a:t>
            </a:r>
            <a:r>
              <a:rPr sz="1800" spc="30" dirty="0">
                <a:cs typeface="Arial"/>
              </a:rPr>
              <a:t> </a:t>
            </a:r>
            <a:r>
              <a:rPr sz="1800" spc="75" dirty="0">
                <a:cs typeface="Arial"/>
              </a:rPr>
              <a:t>what</a:t>
            </a:r>
            <a:r>
              <a:rPr sz="1800" spc="30" dirty="0">
                <a:cs typeface="Arial"/>
              </a:rPr>
              <a:t> </a:t>
            </a:r>
            <a:r>
              <a:rPr sz="1800" spc="75" dirty="0">
                <a:cs typeface="Arial"/>
              </a:rPr>
              <a:t>the</a:t>
            </a:r>
            <a:r>
              <a:rPr sz="1800" spc="30" dirty="0">
                <a:cs typeface="Arial"/>
              </a:rPr>
              <a:t> </a:t>
            </a:r>
            <a:r>
              <a:rPr sz="1800" spc="-10" dirty="0">
                <a:cs typeface="Arial"/>
              </a:rPr>
              <a:t>effect </a:t>
            </a:r>
            <a:r>
              <a:rPr sz="1800" spc="75" dirty="0">
                <a:cs typeface="Arial"/>
              </a:rPr>
              <a:t>would</a:t>
            </a:r>
            <a:r>
              <a:rPr sz="1800" spc="-10" dirty="0">
                <a:cs typeface="Arial"/>
              </a:rPr>
              <a:t> </a:t>
            </a:r>
            <a:r>
              <a:rPr sz="1800" dirty="0">
                <a:cs typeface="Arial"/>
              </a:rPr>
              <a:t>be </a:t>
            </a:r>
            <a:r>
              <a:rPr sz="1800" spc="90" dirty="0">
                <a:cs typeface="Arial"/>
              </a:rPr>
              <a:t>of</a:t>
            </a:r>
            <a:r>
              <a:rPr sz="1800" spc="-10" dirty="0">
                <a:cs typeface="Arial"/>
              </a:rPr>
              <a:t> </a:t>
            </a:r>
            <a:r>
              <a:rPr sz="1800" spc="50" dirty="0">
                <a:cs typeface="Arial"/>
              </a:rPr>
              <a:t>fixing</a:t>
            </a:r>
            <a:r>
              <a:rPr sz="1800" spc="-5" dirty="0">
                <a:cs typeface="Arial"/>
              </a:rPr>
              <a:t> </a:t>
            </a:r>
            <a:r>
              <a:rPr sz="1800" spc="25" dirty="0">
                <a:cs typeface="Arial"/>
              </a:rPr>
              <a:t>it.</a:t>
            </a:r>
            <a:endParaRPr sz="1800" dirty="0">
              <a:cs typeface="Arial"/>
            </a:endParaRPr>
          </a:p>
          <a:p>
            <a:pPr marL="130175" algn="ctr">
              <a:lnSpc>
                <a:spcPct val="100000"/>
              </a:lnSpc>
              <a:spcBef>
                <a:spcPts val="1890"/>
              </a:spcBef>
            </a:pPr>
            <a:r>
              <a:rPr sz="1800" b="1" dirty="0">
                <a:cs typeface="Arial"/>
              </a:rPr>
              <a:t>This</a:t>
            </a:r>
            <a:r>
              <a:rPr sz="1800" b="1" spc="-15" dirty="0">
                <a:cs typeface="Arial"/>
              </a:rPr>
              <a:t> </a:t>
            </a:r>
            <a:r>
              <a:rPr sz="1800" b="1" dirty="0">
                <a:cs typeface="Arial"/>
              </a:rPr>
              <a:t>is</a:t>
            </a:r>
            <a:r>
              <a:rPr sz="1800" b="1" spc="-10" dirty="0">
                <a:cs typeface="Arial"/>
              </a:rPr>
              <a:t> </a:t>
            </a:r>
            <a:r>
              <a:rPr sz="1800" b="1" spc="85" dirty="0">
                <a:cs typeface="Arial"/>
              </a:rPr>
              <a:t>not</a:t>
            </a:r>
            <a:r>
              <a:rPr sz="1800" b="1" spc="-15" dirty="0">
                <a:cs typeface="Arial"/>
              </a:rPr>
              <a:t> </a:t>
            </a:r>
            <a:r>
              <a:rPr sz="1800" b="1" dirty="0">
                <a:cs typeface="Arial"/>
              </a:rPr>
              <a:t>black</a:t>
            </a:r>
            <a:r>
              <a:rPr sz="1800" b="1" spc="-10" dirty="0">
                <a:cs typeface="Arial"/>
              </a:rPr>
              <a:t> </a:t>
            </a:r>
            <a:r>
              <a:rPr sz="1800" b="1" dirty="0">
                <a:cs typeface="Arial"/>
              </a:rPr>
              <a:t>box</a:t>
            </a:r>
            <a:r>
              <a:rPr sz="1800" b="1" spc="-10" dirty="0">
                <a:cs typeface="Arial"/>
              </a:rPr>
              <a:t> testing.</a:t>
            </a:r>
            <a:endParaRPr sz="1800" dirty="0">
              <a:cs typeface="Arial"/>
            </a:endParaRPr>
          </a:p>
        </p:txBody>
      </p:sp>
      <p:sp>
        <p:nvSpPr>
          <p:cNvPr id="5" name="TextBox 4">
            <a:extLst>
              <a:ext uri="{FF2B5EF4-FFF2-40B4-BE49-F238E27FC236}">
                <a16:creationId xmlns:a16="http://schemas.microsoft.com/office/drawing/2014/main" id="{57E00F4D-6268-4A63-A62C-A1DA3F065442}"/>
              </a:ext>
            </a:extLst>
          </p:cNvPr>
          <p:cNvSpPr txBox="1"/>
          <p:nvPr/>
        </p:nvSpPr>
        <p:spPr>
          <a:xfrm>
            <a:off x="685800" y="-19050"/>
            <a:ext cx="54102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Characterization Tests</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idx="1"/>
          </p:nvPr>
        </p:nvSpPr>
        <p:spPr>
          <a:xfrm>
            <a:off x="668079" y="1123950"/>
            <a:ext cx="7334387" cy="2525111"/>
          </a:xfrm>
          <a:prstGeom prst="rect">
            <a:avLst/>
          </a:prstGeom>
        </p:spPr>
        <p:txBody>
          <a:bodyPr vert="horz" wrap="square" lIns="0" tIns="12700" rIns="0" bIns="0" rtlCol="0">
            <a:spAutoFit/>
          </a:bodyPr>
          <a:lstStyle/>
          <a:p>
            <a:pPr marR="5080">
              <a:lnSpc>
                <a:spcPct val="114599"/>
              </a:lnSpc>
              <a:spcBef>
                <a:spcPts val="100"/>
              </a:spcBef>
            </a:pPr>
            <a:r>
              <a:rPr dirty="0"/>
              <a:t>Before</a:t>
            </a:r>
            <a:r>
              <a:rPr spc="10" dirty="0"/>
              <a:t> </a:t>
            </a:r>
            <a:r>
              <a:rPr spc="55" dirty="0"/>
              <a:t>you</a:t>
            </a:r>
            <a:r>
              <a:rPr dirty="0"/>
              <a:t> use</a:t>
            </a:r>
            <a:r>
              <a:rPr spc="10" dirty="0"/>
              <a:t> </a:t>
            </a:r>
            <a:r>
              <a:rPr dirty="0"/>
              <a:t>a</a:t>
            </a:r>
            <a:r>
              <a:rPr spc="10" dirty="0"/>
              <a:t> </a:t>
            </a:r>
            <a:r>
              <a:rPr spc="90" dirty="0"/>
              <a:t>method</a:t>
            </a:r>
            <a:r>
              <a:rPr spc="5" dirty="0"/>
              <a:t> </a:t>
            </a:r>
            <a:r>
              <a:rPr spc="70" dirty="0"/>
              <a:t>in</a:t>
            </a:r>
            <a:r>
              <a:rPr spc="5" dirty="0"/>
              <a:t> </a:t>
            </a:r>
            <a:r>
              <a:rPr dirty="0"/>
              <a:t>a</a:t>
            </a:r>
            <a:r>
              <a:rPr spc="10" dirty="0"/>
              <a:t> </a:t>
            </a:r>
            <a:r>
              <a:rPr dirty="0"/>
              <a:t>legacy</a:t>
            </a:r>
            <a:r>
              <a:rPr spc="5" dirty="0"/>
              <a:t> </a:t>
            </a:r>
            <a:r>
              <a:rPr dirty="0"/>
              <a:t>system,</a:t>
            </a:r>
            <a:r>
              <a:rPr spc="10" dirty="0"/>
              <a:t> </a:t>
            </a:r>
            <a:r>
              <a:rPr dirty="0"/>
              <a:t>check</a:t>
            </a:r>
            <a:r>
              <a:rPr spc="5" dirty="0"/>
              <a:t> </a:t>
            </a:r>
            <a:r>
              <a:rPr spc="105" dirty="0"/>
              <a:t>to</a:t>
            </a:r>
            <a:r>
              <a:rPr spc="10" dirty="0"/>
              <a:t> </a:t>
            </a:r>
            <a:r>
              <a:rPr dirty="0"/>
              <a:t>see</a:t>
            </a:r>
            <a:r>
              <a:rPr spc="10" dirty="0"/>
              <a:t> </a:t>
            </a:r>
            <a:r>
              <a:rPr spc="75" dirty="0"/>
              <a:t>if</a:t>
            </a:r>
            <a:r>
              <a:rPr spc="5" dirty="0"/>
              <a:t> </a:t>
            </a:r>
            <a:r>
              <a:rPr spc="70" dirty="0"/>
              <a:t>there</a:t>
            </a:r>
            <a:r>
              <a:rPr spc="10" dirty="0"/>
              <a:t> </a:t>
            </a:r>
            <a:r>
              <a:rPr dirty="0"/>
              <a:t>are</a:t>
            </a:r>
            <a:r>
              <a:rPr spc="10" dirty="0"/>
              <a:t> </a:t>
            </a:r>
            <a:r>
              <a:rPr dirty="0"/>
              <a:t>tests</a:t>
            </a:r>
            <a:r>
              <a:rPr spc="10" dirty="0"/>
              <a:t> </a:t>
            </a:r>
            <a:r>
              <a:rPr spc="75" dirty="0"/>
              <a:t>for </a:t>
            </a:r>
            <a:r>
              <a:rPr spc="25" dirty="0"/>
              <a:t>it.</a:t>
            </a:r>
          </a:p>
          <a:p>
            <a:pPr>
              <a:lnSpc>
                <a:spcPct val="100000"/>
              </a:lnSpc>
              <a:spcBef>
                <a:spcPts val="1890"/>
              </a:spcBef>
            </a:pPr>
            <a:r>
              <a:rPr spc="50" dirty="0"/>
              <a:t>If</a:t>
            </a:r>
            <a:r>
              <a:rPr spc="5" dirty="0"/>
              <a:t> </a:t>
            </a:r>
            <a:r>
              <a:rPr spc="70" dirty="0"/>
              <a:t>there</a:t>
            </a:r>
            <a:r>
              <a:rPr spc="15" dirty="0"/>
              <a:t> </a:t>
            </a:r>
            <a:r>
              <a:rPr dirty="0"/>
              <a:t>aren’t,</a:t>
            </a:r>
            <a:r>
              <a:rPr spc="20" dirty="0"/>
              <a:t> </a:t>
            </a:r>
            <a:r>
              <a:rPr spc="75" dirty="0"/>
              <a:t>write</a:t>
            </a:r>
            <a:r>
              <a:rPr spc="15" dirty="0"/>
              <a:t> </a:t>
            </a:r>
            <a:r>
              <a:rPr spc="60" dirty="0"/>
              <a:t>them.</a:t>
            </a:r>
          </a:p>
          <a:p>
            <a:pPr marR="78740">
              <a:lnSpc>
                <a:spcPct val="187500"/>
              </a:lnSpc>
            </a:pPr>
            <a:r>
              <a:rPr dirty="0"/>
              <a:t>When</a:t>
            </a:r>
            <a:r>
              <a:rPr spc="25" dirty="0"/>
              <a:t> </a:t>
            </a:r>
            <a:r>
              <a:rPr spc="55" dirty="0"/>
              <a:t>you</a:t>
            </a:r>
            <a:r>
              <a:rPr spc="25" dirty="0"/>
              <a:t> </a:t>
            </a:r>
            <a:r>
              <a:rPr spc="85" dirty="0"/>
              <a:t>do</a:t>
            </a:r>
            <a:r>
              <a:rPr spc="30" dirty="0"/>
              <a:t> </a:t>
            </a:r>
            <a:r>
              <a:rPr spc="55" dirty="0"/>
              <a:t>this</a:t>
            </a:r>
            <a:r>
              <a:rPr spc="30" dirty="0"/>
              <a:t> </a:t>
            </a:r>
            <a:r>
              <a:rPr dirty="0"/>
              <a:t>consistently,</a:t>
            </a:r>
            <a:r>
              <a:rPr spc="35" dirty="0"/>
              <a:t> </a:t>
            </a:r>
            <a:r>
              <a:rPr spc="55" dirty="0"/>
              <a:t>you</a:t>
            </a:r>
            <a:r>
              <a:rPr spc="25" dirty="0"/>
              <a:t> </a:t>
            </a:r>
            <a:r>
              <a:rPr dirty="0"/>
              <a:t>use</a:t>
            </a:r>
            <a:r>
              <a:rPr spc="30" dirty="0"/>
              <a:t> </a:t>
            </a:r>
            <a:r>
              <a:rPr dirty="0"/>
              <a:t>tests</a:t>
            </a:r>
            <a:r>
              <a:rPr spc="30" dirty="0"/>
              <a:t> </a:t>
            </a:r>
            <a:r>
              <a:rPr dirty="0"/>
              <a:t>as</a:t>
            </a:r>
            <a:r>
              <a:rPr spc="30" dirty="0"/>
              <a:t> </a:t>
            </a:r>
            <a:r>
              <a:rPr dirty="0"/>
              <a:t>a</a:t>
            </a:r>
            <a:r>
              <a:rPr spc="35" dirty="0"/>
              <a:t> </a:t>
            </a:r>
            <a:r>
              <a:rPr spc="90" dirty="0"/>
              <a:t>medium</a:t>
            </a:r>
            <a:r>
              <a:rPr spc="30" dirty="0"/>
              <a:t> </a:t>
            </a:r>
            <a:r>
              <a:rPr spc="90" dirty="0"/>
              <a:t>of</a:t>
            </a:r>
            <a:r>
              <a:rPr spc="25" dirty="0"/>
              <a:t> </a:t>
            </a:r>
            <a:r>
              <a:rPr spc="50" dirty="0"/>
              <a:t>communication. </a:t>
            </a:r>
            <a:r>
              <a:rPr dirty="0"/>
              <a:t>The</a:t>
            </a:r>
            <a:r>
              <a:rPr spc="40" dirty="0"/>
              <a:t> </a:t>
            </a:r>
            <a:r>
              <a:rPr dirty="0"/>
              <a:t>act</a:t>
            </a:r>
            <a:r>
              <a:rPr spc="40" dirty="0"/>
              <a:t> </a:t>
            </a:r>
            <a:r>
              <a:rPr spc="90" dirty="0"/>
              <a:t>of</a:t>
            </a:r>
            <a:r>
              <a:rPr spc="35" dirty="0"/>
              <a:t> </a:t>
            </a:r>
            <a:r>
              <a:rPr dirty="0"/>
              <a:t>making</a:t>
            </a:r>
            <a:r>
              <a:rPr spc="35" dirty="0"/>
              <a:t> </a:t>
            </a:r>
            <a:r>
              <a:rPr dirty="0"/>
              <a:t>a</a:t>
            </a:r>
            <a:r>
              <a:rPr spc="45" dirty="0"/>
              <a:t> </a:t>
            </a:r>
            <a:r>
              <a:rPr spc="-10" dirty="0"/>
              <a:t>class</a:t>
            </a:r>
            <a:r>
              <a:rPr spc="40" dirty="0"/>
              <a:t> </a:t>
            </a:r>
            <a:r>
              <a:rPr dirty="0"/>
              <a:t>testable</a:t>
            </a:r>
            <a:r>
              <a:rPr spc="40" dirty="0"/>
              <a:t> </a:t>
            </a:r>
            <a:r>
              <a:rPr spc="70" dirty="0"/>
              <a:t>in</a:t>
            </a:r>
            <a:r>
              <a:rPr spc="35" dirty="0"/>
              <a:t> </a:t>
            </a:r>
            <a:r>
              <a:rPr spc="50" dirty="0"/>
              <a:t>itself</a:t>
            </a:r>
            <a:r>
              <a:rPr spc="35" dirty="0"/>
              <a:t> </a:t>
            </a:r>
            <a:r>
              <a:rPr spc="55" dirty="0"/>
              <a:t>tends</a:t>
            </a:r>
            <a:r>
              <a:rPr spc="45" dirty="0"/>
              <a:t> </a:t>
            </a:r>
            <a:r>
              <a:rPr spc="105" dirty="0"/>
              <a:t>to</a:t>
            </a:r>
            <a:r>
              <a:rPr spc="40" dirty="0"/>
              <a:t> </a:t>
            </a:r>
            <a:r>
              <a:rPr dirty="0"/>
              <a:t>increase</a:t>
            </a:r>
            <a:r>
              <a:rPr spc="40" dirty="0"/>
              <a:t> </a:t>
            </a:r>
            <a:r>
              <a:rPr dirty="0"/>
              <a:t>code</a:t>
            </a:r>
            <a:r>
              <a:rPr spc="40" dirty="0"/>
              <a:t> </a:t>
            </a:r>
            <a:r>
              <a:rPr spc="35" dirty="0"/>
              <a:t>quality.</a:t>
            </a:r>
          </a:p>
        </p:txBody>
      </p:sp>
      <p:sp>
        <p:nvSpPr>
          <p:cNvPr id="5" name="TextBox 4">
            <a:extLst>
              <a:ext uri="{FF2B5EF4-FFF2-40B4-BE49-F238E27FC236}">
                <a16:creationId xmlns:a16="http://schemas.microsoft.com/office/drawing/2014/main" id="{9E03B18B-E45E-4271-BFD3-E525CC986953}"/>
              </a:ext>
            </a:extLst>
          </p:cNvPr>
          <p:cNvSpPr txBox="1"/>
          <p:nvPr/>
        </p:nvSpPr>
        <p:spPr>
          <a:xfrm>
            <a:off x="685800" y="1333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The Method Use Rule</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4800" y="971550"/>
            <a:ext cx="8123555" cy="3328670"/>
          </a:xfrm>
          <a:prstGeom prst="rect">
            <a:avLst/>
          </a:prstGeom>
        </p:spPr>
        <p:txBody>
          <a:bodyPr vert="horz" wrap="square" lIns="0" tIns="12700" rIns="0" bIns="0" rtlCol="0">
            <a:spAutoFit/>
          </a:bodyPr>
          <a:lstStyle/>
          <a:p>
            <a:pPr marL="12700">
              <a:lnSpc>
                <a:spcPct val="100000"/>
              </a:lnSpc>
              <a:spcBef>
                <a:spcPts val="100"/>
              </a:spcBef>
            </a:pPr>
            <a:r>
              <a:rPr sz="1800" spc="60" dirty="0">
                <a:cs typeface="Arial"/>
              </a:rPr>
              <a:t>How</a:t>
            </a:r>
            <a:r>
              <a:rPr sz="1800" spc="-35" dirty="0">
                <a:cs typeface="Arial"/>
              </a:rPr>
              <a:t> </a:t>
            </a:r>
            <a:r>
              <a:rPr sz="1800" spc="105" dirty="0">
                <a:cs typeface="Arial"/>
              </a:rPr>
              <a:t>to</a:t>
            </a:r>
            <a:r>
              <a:rPr sz="1800" spc="-25" dirty="0">
                <a:cs typeface="Arial"/>
              </a:rPr>
              <a:t> </a:t>
            </a:r>
            <a:r>
              <a:rPr sz="1800" spc="55" dirty="0">
                <a:cs typeface="Arial"/>
              </a:rPr>
              <a:t>figure</a:t>
            </a:r>
            <a:r>
              <a:rPr sz="1800" spc="-30" dirty="0">
                <a:cs typeface="Arial"/>
              </a:rPr>
              <a:t> </a:t>
            </a:r>
            <a:r>
              <a:rPr sz="1800" spc="100" dirty="0">
                <a:cs typeface="Arial"/>
              </a:rPr>
              <a:t>out</a:t>
            </a:r>
            <a:r>
              <a:rPr sz="1800" spc="-25" dirty="0">
                <a:cs typeface="Arial"/>
              </a:rPr>
              <a:t> </a:t>
            </a:r>
            <a:r>
              <a:rPr sz="1800" spc="75" dirty="0">
                <a:cs typeface="Arial"/>
              </a:rPr>
              <a:t>what</a:t>
            </a:r>
            <a:r>
              <a:rPr sz="1800" spc="-25" dirty="0">
                <a:cs typeface="Arial"/>
              </a:rPr>
              <a:t> </a:t>
            </a:r>
            <a:r>
              <a:rPr sz="1800" spc="105" dirty="0">
                <a:cs typeface="Arial"/>
              </a:rPr>
              <a:t>to</a:t>
            </a:r>
            <a:r>
              <a:rPr sz="1800" spc="-30" dirty="0">
                <a:cs typeface="Arial"/>
              </a:rPr>
              <a:t> </a:t>
            </a:r>
            <a:r>
              <a:rPr sz="1800" spc="-10" dirty="0">
                <a:cs typeface="Arial"/>
              </a:rPr>
              <a:t>test:</a:t>
            </a:r>
            <a:endParaRPr sz="1800" dirty="0">
              <a:cs typeface="Arial"/>
            </a:endParaRPr>
          </a:p>
          <a:p>
            <a:pPr marL="469900" marR="963294" indent="-420370">
              <a:lnSpc>
                <a:spcPct val="114599"/>
              </a:lnSpc>
              <a:spcBef>
                <a:spcPts val="1575"/>
              </a:spcBef>
              <a:buAutoNum type="arabicPeriod"/>
              <a:tabLst>
                <a:tab pos="469265" algn="l"/>
                <a:tab pos="469900" algn="l"/>
              </a:tabLst>
            </a:pPr>
            <a:r>
              <a:rPr sz="1800" dirty="0">
                <a:cs typeface="Arial"/>
              </a:rPr>
              <a:t>Look</a:t>
            </a:r>
            <a:r>
              <a:rPr sz="1800" spc="30" dirty="0">
                <a:cs typeface="Arial"/>
              </a:rPr>
              <a:t> </a:t>
            </a:r>
            <a:r>
              <a:rPr sz="1800" spc="100" dirty="0">
                <a:cs typeface="Arial"/>
              </a:rPr>
              <a:t>for</a:t>
            </a:r>
            <a:r>
              <a:rPr sz="1800" spc="35" dirty="0">
                <a:cs typeface="Arial"/>
              </a:rPr>
              <a:t> </a:t>
            </a:r>
            <a:r>
              <a:rPr sz="1800" spc="50" dirty="0">
                <a:cs typeface="Arial"/>
              </a:rPr>
              <a:t>tangled</a:t>
            </a:r>
            <a:r>
              <a:rPr sz="1800" spc="35" dirty="0">
                <a:cs typeface="Arial"/>
              </a:rPr>
              <a:t> </a:t>
            </a:r>
            <a:r>
              <a:rPr sz="1800" dirty="0">
                <a:cs typeface="Arial"/>
              </a:rPr>
              <a:t>pieces</a:t>
            </a:r>
            <a:r>
              <a:rPr sz="1800" spc="35" dirty="0">
                <a:cs typeface="Arial"/>
              </a:rPr>
              <a:t> </a:t>
            </a:r>
            <a:r>
              <a:rPr sz="1800" spc="90" dirty="0">
                <a:cs typeface="Arial"/>
              </a:rPr>
              <a:t>of</a:t>
            </a:r>
            <a:r>
              <a:rPr sz="1800" spc="35" dirty="0">
                <a:cs typeface="Arial"/>
              </a:rPr>
              <a:t> </a:t>
            </a:r>
            <a:r>
              <a:rPr sz="1800" dirty="0">
                <a:cs typeface="Arial"/>
              </a:rPr>
              <a:t>logic.</a:t>
            </a:r>
            <a:r>
              <a:rPr sz="1800" spc="35" dirty="0">
                <a:cs typeface="Arial"/>
              </a:rPr>
              <a:t> </a:t>
            </a:r>
            <a:r>
              <a:rPr sz="1800" spc="60" dirty="0">
                <a:cs typeface="Arial"/>
              </a:rPr>
              <a:t>Introduce</a:t>
            </a:r>
            <a:r>
              <a:rPr sz="1800" spc="40" dirty="0">
                <a:cs typeface="Arial"/>
              </a:rPr>
              <a:t> </a:t>
            </a:r>
            <a:r>
              <a:rPr sz="1800" dirty="0">
                <a:cs typeface="Arial"/>
              </a:rPr>
              <a:t>a</a:t>
            </a:r>
            <a:r>
              <a:rPr sz="1800" spc="40" dirty="0">
                <a:cs typeface="Arial"/>
              </a:rPr>
              <a:t> </a:t>
            </a:r>
            <a:r>
              <a:rPr sz="1800" dirty="0">
                <a:cs typeface="Arial"/>
              </a:rPr>
              <a:t>sensing</a:t>
            </a:r>
            <a:r>
              <a:rPr sz="1800" spc="30" dirty="0">
                <a:cs typeface="Arial"/>
              </a:rPr>
              <a:t> </a:t>
            </a:r>
            <a:r>
              <a:rPr sz="1800" dirty="0">
                <a:cs typeface="Arial"/>
              </a:rPr>
              <a:t>variable</a:t>
            </a:r>
            <a:r>
              <a:rPr sz="1800" spc="40" dirty="0">
                <a:cs typeface="Arial"/>
              </a:rPr>
              <a:t> </a:t>
            </a:r>
            <a:r>
              <a:rPr sz="1800" spc="80" dirty="0">
                <a:cs typeface="Arial"/>
              </a:rPr>
              <a:t>to </a:t>
            </a:r>
            <a:r>
              <a:rPr sz="1800" dirty="0">
                <a:cs typeface="Arial"/>
              </a:rPr>
              <a:t>characterize</a:t>
            </a:r>
            <a:r>
              <a:rPr sz="1800" spc="60" dirty="0">
                <a:cs typeface="Arial"/>
              </a:rPr>
              <a:t> </a:t>
            </a:r>
            <a:r>
              <a:rPr sz="1800" dirty="0">
                <a:cs typeface="Arial"/>
              </a:rPr>
              <a:t>logic</a:t>
            </a:r>
            <a:r>
              <a:rPr sz="1800" spc="60" dirty="0">
                <a:cs typeface="Arial"/>
              </a:rPr>
              <a:t> and</a:t>
            </a:r>
            <a:r>
              <a:rPr sz="1800" spc="55" dirty="0">
                <a:cs typeface="Arial"/>
              </a:rPr>
              <a:t> </a:t>
            </a:r>
            <a:r>
              <a:rPr sz="1800" dirty="0">
                <a:cs typeface="Arial"/>
              </a:rPr>
              <a:t>execute</a:t>
            </a:r>
            <a:r>
              <a:rPr sz="1800" spc="60" dirty="0">
                <a:cs typeface="Arial"/>
              </a:rPr>
              <a:t> </a:t>
            </a:r>
            <a:r>
              <a:rPr sz="1800" spc="55" dirty="0">
                <a:cs typeface="Arial"/>
              </a:rPr>
              <a:t>particular</a:t>
            </a:r>
            <a:r>
              <a:rPr sz="1800" spc="65" dirty="0">
                <a:cs typeface="Arial"/>
              </a:rPr>
              <a:t> </a:t>
            </a:r>
            <a:r>
              <a:rPr sz="1800" dirty="0">
                <a:cs typeface="Arial"/>
              </a:rPr>
              <a:t>areas</a:t>
            </a:r>
            <a:r>
              <a:rPr sz="1800" spc="60" dirty="0">
                <a:cs typeface="Arial"/>
              </a:rPr>
              <a:t> </a:t>
            </a:r>
            <a:r>
              <a:rPr sz="1800" spc="90" dirty="0">
                <a:cs typeface="Arial"/>
              </a:rPr>
              <a:t>of</a:t>
            </a:r>
            <a:r>
              <a:rPr sz="1800" spc="55" dirty="0">
                <a:cs typeface="Arial"/>
              </a:rPr>
              <a:t> </a:t>
            </a:r>
            <a:r>
              <a:rPr sz="1800" spc="75" dirty="0">
                <a:cs typeface="Arial"/>
              </a:rPr>
              <a:t>the</a:t>
            </a:r>
            <a:r>
              <a:rPr sz="1800" spc="60" dirty="0">
                <a:cs typeface="Arial"/>
              </a:rPr>
              <a:t> </a:t>
            </a:r>
            <a:r>
              <a:rPr sz="1800" spc="-10" dirty="0">
                <a:cs typeface="Arial"/>
              </a:rPr>
              <a:t>code.</a:t>
            </a:r>
            <a:endParaRPr sz="1800" dirty="0">
              <a:cs typeface="Arial"/>
            </a:endParaRPr>
          </a:p>
          <a:p>
            <a:pPr marL="469900" marR="5080" indent="-420370">
              <a:lnSpc>
                <a:spcPct val="114599"/>
              </a:lnSpc>
              <a:buAutoNum type="arabicPeriod"/>
              <a:tabLst>
                <a:tab pos="469265" algn="l"/>
                <a:tab pos="469900" algn="l"/>
              </a:tabLst>
            </a:pPr>
            <a:r>
              <a:rPr sz="1800" spc="-35" dirty="0">
                <a:cs typeface="Arial"/>
              </a:rPr>
              <a:t>As</a:t>
            </a:r>
            <a:r>
              <a:rPr sz="1800" spc="-5" dirty="0">
                <a:cs typeface="Arial"/>
              </a:rPr>
              <a:t> </a:t>
            </a:r>
            <a:r>
              <a:rPr sz="1800" spc="55" dirty="0">
                <a:cs typeface="Arial"/>
              </a:rPr>
              <a:t>you</a:t>
            </a:r>
            <a:r>
              <a:rPr sz="1800" spc="-10" dirty="0">
                <a:cs typeface="Arial"/>
              </a:rPr>
              <a:t> </a:t>
            </a:r>
            <a:r>
              <a:rPr sz="1800" dirty="0">
                <a:cs typeface="Arial"/>
              </a:rPr>
              <a:t>discover</a:t>
            </a:r>
            <a:r>
              <a:rPr sz="1800" spc="-5" dirty="0">
                <a:cs typeface="Arial"/>
              </a:rPr>
              <a:t> </a:t>
            </a:r>
            <a:r>
              <a:rPr sz="1800" spc="75" dirty="0">
                <a:cs typeface="Arial"/>
              </a:rPr>
              <a:t>the</a:t>
            </a:r>
            <a:r>
              <a:rPr sz="1800" spc="-5" dirty="0">
                <a:cs typeface="Arial"/>
              </a:rPr>
              <a:t> </a:t>
            </a:r>
            <a:r>
              <a:rPr sz="1800" spc="45" dirty="0">
                <a:cs typeface="Arial"/>
              </a:rPr>
              <a:t>responsibilities</a:t>
            </a:r>
            <a:r>
              <a:rPr sz="1800" spc="-5" dirty="0">
                <a:cs typeface="Arial"/>
              </a:rPr>
              <a:t> </a:t>
            </a:r>
            <a:r>
              <a:rPr sz="1800" spc="90" dirty="0">
                <a:cs typeface="Arial"/>
              </a:rPr>
              <a:t>of</a:t>
            </a:r>
            <a:r>
              <a:rPr sz="1800" spc="-10" dirty="0">
                <a:cs typeface="Arial"/>
              </a:rPr>
              <a:t> </a:t>
            </a:r>
            <a:r>
              <a:rPr sz="1800" dirty="0">
                <a:cs typeface="Arial"/>
              </a:rPr>
              <a:t>a</a:t>
            </a:r>
            <a:r>
              <a:rPr sz="1800" spc="-5" dirty="0">
                <a:cs typeface="Arial"/>
              </a:rPr>
              <a:t> </a:t>
            </a:r>
            <a:r>
              <a:rPr sz="1800" spc="-10" dirty="0">
                <a:cs typeface="Arial"/>
              </a:rPr>
              <a:t>class</a:t>
            </a:r>
            <a:r>
              <a:rPr sz="1800" spc="-5" dirty="0">
                <a:cs typeface="Arial"/>
              </a:rPr>
              <a:t> </a:t>
            </a:r>
            <a:r>
              <a:rPr sz="1800" spc="100" dirty="0">
                <a:cs typeface="Arial"/>
              </a:rPr>
              <a:t>or</a:t>
            </a:r>
            <a:r>
              <a:rPr sz="1800" spc="-5" dirty="0">
                <a:cs typeface="Arial"/>
              </a:rPr>
              <a:t> </a:t>
            </a:r>
            <a:r>
              <a:rPr sz="1800" spc="70" dirty="0">
                <a:cs typeface="Arial"/>
              </a:rPr>
              <a:t>method,</a:t>
            </a:r>
            <a:r>
              <a:rPr sz="1800" spc="-5" dirty="0">
                <a:cs typeface="Arial"/>
              </a:rPr>
              <a:t> </a:t>
            </a:r>
            <a:r>
              <a:rPr sz="1800" spc="60" dirty="0">
                <a:cs typeface="Arial"/>
              </a:rPr>
              <a:t>stop</a:t>
            </a:r>
            <a:r>
              <a:rPr sz="1800" spc="-10" dirty="0">
                <a:cs typeface="Arial"/>
              </a:rPr>
              <a:t> </a:t>
            </a:r>
            <a:r>
              <a:rPr sz="1800" spc="105" dirty="0">
                <a:cs typeface="Arial"/>
              </a:rPr>
              <a:t>to</a:t>
            </a:r>
            <a:r>
              <a:rPr sz="1800" spc="-5" dirty="0">
                <a:cs typeface="Arial"/>
              </a:rPr>
              <a:t> </a:t>
            </a:r>
            <a:r>
              <a:rPr sz="1800" dirty="0">
                <a:cs typeface="Arial"/>
              </a:rPr>
              <a:t>make</a:t>
            </a:r>
            <a:r>
              <a:rPr sz="1800" spc="-5" dirty="0">
                <a:cs typeface="Arial"/>
              </a:rPr>
              <a:t> </a:t>
            </a:r>
            <a:r>
              <a:rPr sz="1800" spc="-50" dirty="0">
                <a:cs typeface="Arial"/>
              </a:rPr>
              <a:t>a </a:t>
            </a:r>
            <a:r>
              <a:rPr sz="1800" dirty="0">
                <a:cs typeface="Arial"/>
              </a:rPr>
              <a:t>list</a:t>
            </a:r>
            <a:r>
              <a:rPr sz="1800" spc="45" dirty="0">
                <a:cs typeface="Arial"/>
              </a:rPr>
              <a:t> </a:t>
            </a:r>
            <a:r>
              <a:rPr sz="1800" spc="90" dirty="0">
                <a:cs typeface="Arial"/>
              </a:rPr>
              <a:t>of</a:t>
            </a:r>
            <a:r>
              <a:rPr sz="1800" spc="40" dirty="0">
                <a:cs typeface="Arial"/>
              </a:rPr>
              <a:t> </a:t>
            </a:r>
            <a:r>
              <a:rPr sz="1800" spc="75" dirty="0">
                <a:cs typeface="Arial"/>
              </a:rPr>
              <a:t>the</a:t>
            </a:r>
            <a:r>
              <a:rPr sz="1800" spc="45" dirty="0">
                <a:cs typeface="Arial"/>
              </a:rPr>
              <a:t> </a:t>
            </a:r>
            <a:r>
              <a:rPr sz="1800" spc="50" dirty="0">
                <a:cs typeface="Arial"/>
              </a:rPr>
              <a:t>things</a:t>
            </a:r>
            <a:r>
              <a:rPr sz="1800" spc="45" dirty="0">
                <a:cs typeface="Arial"/>
              </a:rPr>
              <a:t> </a:t>
            </a:r>
            <a:r>
              <a:rPr sz="1800" spc="90" dirty="0">
                <a:cs typeface="Arial"/>
              </a:rPr>
              <a:t>that</a:t>
            </a:r>
            <a:r>
              <a:rPr sz="1800" spc="50" dirty="0">
                <a:cs typeface="Arial"/>
              </a:rPr>
              <a:t> </a:t>
            </a:r>
            <a:r>
              <a:rPr sz="1800" dirty="0">
                <a:cs typeface="Arial"/>
              </a:rPr>
              <a:t>can</a:t>
            </a:r>
            <a:r>
              <a:rPr sz="1800" spc="40" dirty="0">
                <a:cs typeface="Arial"/>
              </a:rPr>
              <a:t> </a:t>
            </a:r>
            <a:r>
              <a:rPr sz="1800" dirty="0">
                <a:cs typeface="Arial"/>
              </a:rPr>
              <a:t>go</a:t>
            </a:r>
            <a:r>
              <a:rPr sz="1800" spc="45" dirty="0">
                <a:cs typeface="Arial"/>
              </a:rPr>
              <a:t> </a:t>
            </a:r>
            <a:r>
              <a:rPr sz="1800" spc="50" dirty="0">
                <a:cs typeface="Arial"/>
              </a:rPr>
              <a:t>wrong.</a:t>
            </a:r>
            <a:r>
              <a:rPr sz="1800" spc="45" dirty="0">
                <a:cs typeface="Arial"/>
              </a:rPr>
              <a:t> </a:t>
            </a:r>
            <a:r>
              <a:rPr sz="1800" dirty="0">
                <a:cs typeface="Arial"/>
              </a:rPr>
              <a:t>Formulate</a:t>
            </a:r>
            <a:r>
              <a:rPr sz="1800" spc="50" dirty="0">
                <a:cs typeface="Arial"/>
              </a:rPr>
              <a:t> </a:t>
            </a:r>
            <a:r>
              <a:rPr sz="1800" dirty="0">
                <a:cs typeface="Arial"/>
              </a:rPr>
              <a:t>tests</a:t>
            </a:r>
            <a:r>
              <a:rPr sz="1800" spc="45" dirty="0">
                <a:cs typeface="Arial"/>
              </a:rPr>
              <a:t> </a:t>
            </a:r>
            <a:r>
              <a:rPr sz="1800" spc="90" dirty="0">
                <a:cs typeface="Arial"/>
              </a:rPr>
              <a:t>that</a:t>
            </a:r>
            <a:r>
              <a:rPr sz="1800" spc="45" dirty="0">
                <a:cs typeface="Arial"/>
              </a:rPr>
              <a:t> </a:t>
            </a:r>
            <a:r>
              <a:rPr sz="1800" spc="55" dirty="0">
                <a:cs typeface="Arial"/>
              </a:rPr>
              <a:t>trigger</a:t>
            </a:r>
            <a:r>
              <a:rPr sz="1800" spc="50" dirty="0">
                <a:cs typeface="Arial"/>
              </a:rPr>
              <a:t> </a:t>
            </a:r>
            <a:r>
              <a:rPr sz="1800" spc="60" dirty="0">
                <a:cs typeface="Arial"/>
              </a:rPr>
              <a:t>them.</a:t>
            </a:r>
            <a:endParaRPr sz="1800" dirty="0">
              <a:cs typeface="Arial"/>
            </a:endParaRPr>
          </a:p>
          <a:p>
            <a:pPr marL="469900" indent="-420370">
              <a:lnSpc>
                <a:spcPct val="100000"/>
              </a:lnSpc>
              <a:spcBef>
                <a:spcPts val="315"/>
              </a:spcBef>
              <a:buAutoNum type="arabicPeriod"/>
              <a:tabLst>
                <a:tab pos="469265" algn="l"/>
                <a:tab pos="469900" algn="l"/>
              </a:tabLst>
            </a:pPr>
            <a:r>
              <a:rPr sz="1800" dirty="0">
                <a:cs typeface="Arial"/>
              </a:rPr>
              <a:t>Think</a:t>
            </a:r>
            <a:r>
              <a:rPr sz="1800" spc="45" dirty="0">
                <a:cs typeface="Arial"/>
              </a:rPr>
              <a:t> </a:t>
            </a:r>
            <a:r>
              <a:rPr sz="1800" spc="80" dirty="0">
                <a:cs typeface="Arial"/>
              </a:rPr>
              <a:t>about</a:t>
            </a:r>
            <a:r>
              <a:rPr sz="1800" spc="60" dirty="0">
                <a:cs typeface="Arial"/>
              </a:rPr>
              <a:t> </a:t>
            </a:r>
            <a:r>
              <a:rPr sz="1800" spc="75" dirty="0">
                <a:cs typeface="Arial"/>
              </a:rPr>
              <a:t>the</a:t>
            </a:r>
            <a:r>
              <a:rPr sz="1800" spc="55" dirty="0">
                <a:cs typeface="Arial"/>
              </a:rPr>
              <a:t> </a:t>
            </a:r>
            <a:r>
              <a:rPr sz="1800" spc="65" dirty="0">
                <a:cs typeface="Arial"/>
              </a:rPr>
              <a:t>inputs</a:t>
            </a:r>
            <a:r>
              <a:rPr sz="1800" spc="55" dirty="0">
                <a:cs typeface="Arial"/>
              </a:rPr>
              <a:t> you</a:t>
            </a:r>
            <a:r>
              <a:rPr sz="1800" spc="50" dirty="0">
                <a:cs typeface="Arial"/>
              </a:rPr>
              <a:t> </a:t>
            </a:r>
            <a:r>
              <a:rPr sz="1800" dirty="0">
                <a:cs typeface="Arial"/>
              </a:rPr>
              <a:t>are</a:t>
            </a:r>
            <a:r>
              <a:rPr sz="1800" spc="55" dirty="0">
                <a:cs typeface="Arial"/>
              </a:rPr>
              <a:t> </a:t>
            </a:r>
            <a:r>
              <a:rPr sz="1800" dirty="0">
                <a:cs typeface="Arial"/>
              </a:rPr>
              <a:t>supplying</a:t>
            </a:r>
            <a:r>
              <a:rPr sz="1800" spc="50" dirty="0">
                <a:cs typeface="Arial"/>
              </a:rPr>
              <a:t> </a:t>
            </a:r>
            <a:r>
              <a:rPr sz="1800" spc="80" dirty="0">
                <a:cs typeface="Arial"/>
              </a:rPr>
              <a:t>under</a:t>
            </a:r>
            <a:r>
              <a:rPr sz="1800" spc="55" dirty="0">
                <a:cs typeface="Arial"/>
              </a:rPr>
              <a:t> </a:t>
            </a:r>
            <a:r>
              <a:rPr sz="1800" spc="-10" dirty="0">
                <a:cs typeface="Arial"/>
              </a:rPr>
              <a:t>test.</a:t>
            </a:r>
            <a:endParaRPr sz="1800" dirty="0">
              <a:cs typeface="Arial"/>
            </a:endParaRPr>
          </a:p>
          <a:p>
            <a:pPr marL="469900" marR="292735" indent="-420370">
              <a:lnSpc>
                <a:spcPct val="114599"/>
              </a:lnSpc>
              <a:buAutoNum type="arabicPeriod"/>
              <a:tabLst>
                <a:tab pos="469265" algn="l"/>
                <a:tab pos="469900" algn="l"/>
              </a:tabLst>
            </a:pPr>
            <a:r>
              <a:rPr sz="1800" dirty="0">
                <a:cs typeface="Arial"/>
              </a:rPr>
              <a:t>4.</a:t>
            </a:r>
            <a:r>
              <a:rPr sz="1800" spc="5" dirty="0">
                <a:cs typeface="Arial"/>
              </a:rPr>
              <a:t> </a:t>
            </a:r>
            <a:r>
              <a:rPr sz="1800" dirty="0">
                <a:cs typeface="Arial"/>
              </a:rPr>
              <a:t>Should any </a:t>
            </a:r>
            <a:r>
              <a:rPr sz="1800" spc="55" dirty="0">
                <a:cs typeface="Arial"/>
              </a:rPr>
              <a:t>conditions</a:t>
            </a:r>
            <a:r>
              <a:rPr sz="1800" spc="5" dirty="0">
                <a:cs typeface="Arial"/>
              </a:rPr>
              <a:t> </a:t>
            </a:r>
            <a:r>
              <a:rPr sz="1800" dirty="0">
                <a:cs typeface="Arial"/>
              </a:rPr>
              <a:t>be</a:t>
            </a:r>
            <a:r>
              <a:rPr sz="1800" spc="5" dirty="0">
                <a:cs typeface="Arial"/>
              </a:rPr>
              <a:t> </a:t>
            </a:r>
            <a:r>
              <a:rPr sz="1800" spc="85" dirty="0">
                <a:cs typeface="Arial"/>
              </a:rPr>
              <a:t>true</a:t>
            </a:r>
            <a:r>
              <a:rPr sz="1800" spc="5" dirty="0">
                <a:cs typeface="Arial"/>
              </a:rPr>
              <a:t> </a:t>
            </a:r>
            <a:r>
              <a:rPr sz="1800" spc="65" dirty="0">
                <a:cs typeface="Arial"/>
              </a:rPr>
              <a:t>at</a:t>
            </a:r>
            <a:r>
              <a:rPr sz="1800" spc="5" dirty="0">
                <a:cs typeface="Arial"/>
              </a:rPr>
              <a:t> </a:t>
            </a:r>
            <a:r>
              <a:rPr sz="1800" dirty="0">
                <a:cs typeface="Arial"/>
              </a:rPr>
              <a:t>all </a:t>
            </a:r>
            <a:r>
              <a:rPr sz="1800" spc="60" dirty="0">
                <a:cs typeface="Arial"/>
              </a:rPr>
              <a:t>times</a:t>
            </a:r>
            <a:r>
              <a:rPr sz="1800" spc="5" dirty="0">
                <a:cs typeface="Arial"/>
              </a:rPr>
              <a:t> </a:t>
            </a:r>
            <a:r>
              <a:rPr sz="1800" spc="75" dirty="0">
                <a:cs typeface="Arial"/>
              </a:rPr>
              <a:t>during</a:t>
            </a:r>
            <a:r>
              <a:rPr sz="1800" dirty="0">
                <a:cs typeface="Arial"/>
              </a:rPr>
              <a:t> </a:t>
            </a:r>
            <a:r>
              <a:rPr sz="1800" spc="75" dirty="0">
                <a:cs typeface="Arial"/>
              </a:rPr>
              <a:t>the</a:t>
            </a:r>
            <a:r>
              <a:rPr sz="1800" spc="5" dirty="0">
                <a:cs typeface="Arial"/>
              </a:rPr>
              <a:t> </a:t>
            </a:r>
            <a:r>
              <a:rPr sz="1800" spc="65" dirty="0">
                <a:cs typeface="Arial"/>
              </a:rPr>
              <a:t>lifetime</a:t>
            </a:r>
            <a:r>
              <a:rPr sz="1800" spc="5" dirty="0">
                <a:cs typeface="Arial"/>
              </a:rPr>
              <a:t> </a:t>
            </a:r>
            <a:r>
              <a:rPr sz="1800" spc="90" dirty="0">
                <a:cs typeface="Arial"/>
              </a:rPr>
              <a:t>of</a:t>
            </a:r>
            <a:r>
              <a:rPr sz="1800" dirty="0">
                <a:cs typeface="Arial"/>
              </a:rPr>
              <a:t> </a:t>
            </a:r>
            <a:r>
              <a:rPr sz="1800" spc="50" dirty="0">
                <a:cs typeface="Arial"/>
              </a:rPr>
              <a:t>the </a:t>
            </a:r>
            <a:r>
              <a:rPr sz="1800" spc="-55" dirty="0">
                <a:cs typeface="Arial"/>
              </a:rPr>
              <a:t>class?</a:t>
            </a:r>
            <a:r>
              <a:rPr sz="1800" spc="70" dirty="0">
                <a:cs typeface="Arial"/>
              </a:rPr>
              <a:t> </a:t>
            </a:r>
            <a:r>
              <a:rPr sz="1800" spc="80" dirty="0">
                <a:cs typeface="Arial"/>
              </a:rPr>
              <a:t>Attempt</a:t>
            </a:r>
            <a:r>
              <a:rPr sz="1800" spc="75" dirty="0">
                <a:cs typeface="Arial"/>
              </a:rPr>
              <a:t> </a:t>
            </a:r>
            <a:r>
              <a:rPr sz="1800" spc="105" dirty="0">
                <a:cs typeface="Arial"/>
              </a:rPr>
              <a:t>to</a:t>
            </a:r>
            <a:r>
              <a:rPr sz="1800" spc="70" dirty="0">
                <a:cs typeface="Arial"/>
              </a:rPr>
              <a:t> </a:t>
            </a:r>
            <a:r>
              <a:rPr sz="1800" spc="75" dirty="0">
                <a:cs typeface="Arial"/>
              </a:rPr>
              <a:t>write </a:t>
            </a:r>
            <a:r>
              <a:rPr sz="1800" dirty="0">
                <a:cs typeface="Arial"/>
              </a:rPr>
              <a:t>tests</a:t>
            </a:r>
            <a:r>
              <a:rPr sz="1800" spc="70" dirty="0">
                <a:cs typeface="Arial"/>
              </a:rPr>
              <a:t> </a:t>
            </a:r>
            <a:r>
              <a:rPr sz="1800" spc="105" dirty="0">
                <a:cs typeface="Arial"/>
              </a:rPr>
              <a:t>to</a:t>
            </a:r>
            <a:r>
              <a:rPr sz="1800" spc="75" dirty="0">
                <a:cs typeface="Arial"/>
              </a:rPr>
              <a:t> </a:t>
            </a:r>
            <a:r>
              <a:rPr sz="1800" dirty="0">
                <a:cs typeface="Arial"/>
              </a:rPr>
              <a:t>verify</a:t>
            </a:r>
            <a:r>
              <a:rPr sz="1800" spc="65" dirty="0">
                <a:cs typeface="Arial"/>
              </a:rPr>
              <a:t> </a:t>
            </a:r>
            <a:r>
              <a:rPr sz="1800" dirty="0">
                <a:cs typeface="Arial"/>
              </a:rPr>
              <a:t>invariants.</a:t>
            </a:r>
            <a:r>
              <a:rPr sz="1800" spc="75" dirty="0">
                <a:cs typeface="Arial"/>
              </a:rPr>
              <a:t> </a:t>
            </a:r>
            <a:r>
              <a:rPr sz="1800" dirty="0">
                <a:cs typeface="Arial"/>
              </a:rPr>
              <a:t>Refactor</a:t>
            </a:r>
            <a:r>
              <a:rPr sz="1800" spc="70" dirty="0">
                <a:cs typeface="Arial"/>
              </a:rPr>
              <a:t> </a:t>
            </a:r>
            <a:r>
              <a:rPr sz="1800" spc="105" dirty="0">
                <a:cs typeface="Arial"/>
              </a:rPr>
              <a:t>to</a:t>
            </a:r>
            <a:r>
              <a:rPr sz="1800" spc="75" dirty="0">
                <a:cs typeface="Arial"/>
              </a:rPr>
              <a:t> </a:t>
            </a:r>
            <a:r>
              <a:rPr sz="1800" spc="-10" dirty="0">
                <a:cs typeface="Arial"/>
              </a:rPr>
              <a:t>discover </a:t>
            </a:r>
            <a:r>
              <a:rPr sz="1800" dirty="0">
                <a:cs typeface="Arial"/>
              </a:rPr>
              <a:t>these</a:t>
            </a:r>
            <a:r>
              <a:rPr sz="1800" spc="60" dirty="0">
                <a:cs typeface="Arial"/>
              </a:rPr>
              <a:t> </a:t>
            </a:r>
            <a:r>
              <a:rPr sz="1800" spc="45" dirty="0">
                <a:cs typeface="Arial"/>
              </a:rPr>
              <a:t>conditions.</a:t>
            </a:r>
            <a:r>
              <a:rPr sz="1800" spc="65" dirty="0">
                <a:cs typeface="Arial"/>
              </a:rPr>
              <a:t> </a:t>
            </a:r>
            <a:r>
              <a:rPr sz="1800" spc="50" dirty="0">
                <a:cs typeface="Arial"/>
              </a:rPr>
              <a:t>If</a:t>
            </a:r>
            <a:r>
              <a:rPr sz="1800" spc="60" dirty="0">
                <a:cs typeface="Arial"/>
              </a:rPr>
              <a:t> </a:t>
            </a:r>
            <a:r>
              <a:rPr sz="1800" spc="55" dirty="0">
                <a:cs typeface="Arial"/>
              </a:rPr>
              <a:t>you</a:t>
            </a:r>
            <a:r>
              <a:rPr sz="1800" spc="60" dirty="0">
                <a:cs typeface="Arial"/>
              </a:rPr>
              <a:t> </a:t>
            </a:r>
            <a:r>
              <a:rPr sz="1800" dirty="0">
                <a:cs typeface="Arial"/>
              </a:rPr>
              <a:t>do,</a:t>
            </a:r>
            <a:r>
              <a:rPr sz="1800" spc="65" dirty="0">
                <a:cs typeface="Arial"/>
              </a:rPr>
              <a:t> </a:t>
            </a:r>
            <a:r>
              <a:rPr sz="1800" spc="75" dirty="0">
                <a:cs typeface="Arial"/>
              </a:rPr>
              <a:t>the</a:t>
            </a:r>
            <a:r>
              <a:rPr sz="1800" spc="60" dirty="0">
                <a:cs typeface="Arial"/>
              </a:rPr>
              <a:t> </a:t>
            </a:r>
            <a:r>
              <a:rPr sz="1800" dirty="0">
                <a:cs typeface="Arial"/>
              </a:rPr>
              <a:t>refactorings</a:t>
            </a:r>
            <a:r>
              <a:rPr sz="1800" spc="65" dirty="0">
                <a:cs typeface="Arial"/>
              </a:rPr>
              <a:t> </a:t>
            </a:r>
            <a:r>
              <a:rPr sz="1800" spc="80" dirty="0">
                <a:cs typeface="Arial"/>
              </a:rPr>
              <a:t>often</a:t>
            </a:r>
            <a:r>
              <a:rPr sz="1800" spc="60" dirty="0">
                <a:cs typeface="Arial"/>
              </a:rPr>
              <a:t> </a:t>
            </a:r>
            <a:r>
              <a:rPr sz="1800" dirty="0">
                <a:cs typeface="Arial"/>
              </a:rPr>
              <a:t>lead</a:t>
            </a:r>
            <a:r>
              <a:rPr sz="1800" spc="60" dirty="0">
                <a:cs typeface="Arial"/>
              </a:rPr>
              <a:t> </a:t>
            </a:r>
            <a:r>
              <a:rPr sz="1800" spc="105" dirty="0">
                <a:cs typeface="Arial"/>
              </a:rPr>
              <a:t>to</a:t>
            </a:r>
            <a:r>
              <a:rPr sz="1800" spc="65" dirty="0">
                <a:cs typeface="Arial"/>
              </a:rPr>
              <a:t> </a:t>
            </a:r>
            <a:r>
              <a:rPr sz="1800" spc="60" dirty="0">
                <a:cs typeface="Arial"/>
              </a:rPr>
              <a:t>new</a:t>
            </a:r>
            <a:r>
              <a:rPr sz="1800" spc="55" dirty="0">
                <a:cs typeface="Arial"/>
              </a:rPr>
              <a:t> </a:t>
            </a:r>
            <a:r>
              <a:rPr sz="1800" spc="40" dirty="0">
                <a:cs typeface="Arial"/>
              </a:rPr>
              <a:t>insight </a:t>
            </a:r>
            <a:r>
              <a:rPr sz="1800" spc="80" dirty="0">
                <a:cs typeface="Arial"/>
              </a:rPr>
              <a:t>about</a:t>
            </a:r>
            <a:r>
              <a:rPr sz="1800" spc="-5" dirty="0">
                <a:cs typeface="Arial"/>
              </a:rPr>
              <a:t> </a:t>
            </a:r>
            <a:r>
              <a:rPr sz="1800" spc="85" dirty="0">
                <a:cs typeface="Arial"/>
              </a:rPr>
              <a:t>how</a:t>
            </a:r>
            <a:r>
              <a:rPr sz="1800" spc="-5" dirty="0">
                <a:cs typeface="Arial"/>
              </a:rPr>
              <a:t> </a:t>
            </a:r>
            <a:r>
              <a:rPr sz="1800" spc="75" dirty="0">
                <a:cs typeface="Arial"/>
              </a:rPr>
              <a:t>the</a:t>
            </a:r>
            <a:r>
              <a:rPr sz="1800" spc="-5" dirty="0">
                <a:cs typeface="Arial"/>
              </a:rPr>
              <a:t> </a:t>
            </a:r>
            <a:r>
              <a:rPr sz="1800" dirty="0">
                <a:cs typeface="Arial"/>
              </a:rPr>
              <a:t>code </a:t>
            </a:r>
            <a:r>
              <a:rPr sz="1800" spc="55" dirty="0">
                <a:cs typeface="Arial"/>
              </a:rPr>
              <a:t>should</a:t>
            </a:r>
            <a:r>
              <a:rPr sz="1800" spc="-5" dirty="0">
                <a:cs typeface="Arial"/>
              </a:rPr>
              <a:t> </a:t>
            </a:r>
            <a:r>
              <a:rPr sz="1800" spc="-25" dirty="0">
                <a:cs typeface="Arial"/>
              </a:rPr>
              <a:t>be.</a:t>
            </a:r>
            <a:endParaRPr sz="1800" dirty="0">
              <a:cs typeface="Arial"/>
            </a:endParaRPr>
          </a:p>
        </p:txBody>
      </p:sp>
      <p:sp>
        <p:nvSpPr>
          <p:cNvPr id="5" name="TextBox 4">
            <a:extLst>
              <a:ext uri="{FF2B5EF4-FFF2-40B4-BE49-F238E27FC236}">
                <a16:creationId xmlns:a16="http://schemas.microsoft.com/office/drawing/2014/main" id="{6250B20E-62BE-40FD-9A3B-1078000C2881}"/>
              </a:ext>
            </a:extLst>
          </p:cNvPr>
          <p:cNvSpPr txBox="1"/>
          <p:nvPr/>
        </p:nvSpPr>
        <p:spPr>
          <a:xfrm>
            <a:off x="838200" y="443"/>
            <a:ext cx="54864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Characterizing Classes</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idx="1"/>
          </p:nvPr>
        </p:nvSpPr>
        <p:spPr>
          <a:xfrm>
            <a:off x="533400" y="742950"/>
            <a:ext cx="7334387" cy="3372589"/>
          </a:xfrm>
          <a:prstGeom prst="rect">
            <a:avLst/>
          </a:prstGeom>
        </p:spPr>
        <p:txBody>
          <a:bodyPr vert="horz" wrap="square" lIns="0" tIns="52704" rIns="0" bIns="0" rtlCol="0">
            <a:spAutoFit/>
          </a:bodyPr>
          <a:lstStyle/>
          <a:p>
            <a:pPr marL="432434" indent="-367030">
              <a:lnSpc>
                <a:spcPct val="100000"/>
              </a:lnSpc>
              <a:spcBef>
                <a:spcPts val="414"/>
              </a:spcBef>
              <a:buChar char="●"/>
              <a:tabLst>
                <a:tab pos="432434" algn="l"/>
                <a:tab pos="433070" algn="l"/>
              </a:tabLst>
            </a:pPr>
            <a:r>
              <a:rPr sz="2000" spc="50" dirty="0"/>
              <a:t>If</a:t>
            </a:r>
            <a:r>
              <a:rPr sz="2000" spc="45" dirty="0"/>
              <a:t> </a:t>
            </a:r>
            <a:r>
              <a:rPr sz="2000" spc="75" dirty="0"/>
              <a:t>the</a:t>
            </a:r>
            <a:r>
              <a:rPr sz="2000" spc="55" dirty="0"/>
              <a:t> </a:t>
            </a:r>
            <a:r>
              <a:rPr sz="2000" dirty="0"/>
              <a:t>system</a:t>
            </a:r>
            <a:r>
              <a:rPr sz="2000" spc="50" dirty="0"/>
              <a:t> </a:t>
            </a:r>
            <a:r>
              <a:rPr sz="2000" dirty="0"/>
              <a:t>has</a:t>
            </a:r>
            <a:r>
              <a:rPr sz="2000" spc="55" dirty="0"/>
              <a:t> </a:t>
            </a:r>
            <a:r>
              <a:rPr sz="2000" spc="100" dirty="0"/>
              <a:t>not</a:t>
            </a:r>
            <a:r>
              <a:rPr sz="2000" spc="50" dirty="0"/>
              <a:t> </a:t>
            </a:r>
            <a:r>
              <a:rPr sz="2000" dirty="0"/>
              <a:t>been</a:t>
            </a:r>
            <a:r>
              <a:rPr sz="2000" spc="50" dirty="0"/>
              <a:t> </a:t>
            </a:r>
            <a:r>
              <a:rPr sz="2000" dirty="0"/>
              <a:t>deployed,</a:t>
            </a:r>
            <a:r>
              <a:rPr sz="2000" spc="50" dirty="0"/>
              <a:t> </a:t>
            </a:r>
            <a:r>
              <a:rPr sz="2000" spc="60" dirty="0"/>
              <a:t>fix</a:t>
            </a:r>
            <a:r>
              <a:rPr sz="2000" spc="50" dirty="0"/>
              <a:t> </a:t>
            </a:r>
            <a:r>
              <a:rPr sz="2000" spc="75" dirty="0"/>
              <a:t>the</a:t>
            </a:r>
            <a:r>
              <a:rPr sz="2000" spc="50" dirty="0"/>
              <a:t> </a:t>
            </a:r>
            <a:r>
              <a:rPr sz="2000" spc="30" dirty="0"/>
              <a:t>bug</a:t>
            </a:r>
          </a:p>
          <a:p>
            <a:pPr marL="432434" marR="71755" indent="-367030">
              <a:lnSpc>
                <a:spcPct val="114599"/>
              </a:lnSpc>
              <a:buChar char="●"/>
              <a:tabLst>
                <a:tab pos="432434" algn="l"/>
                <a:tab pos="433070" algn="l"/>
              </a:tabLst>
            </a:pPr>
            <a:r>
              <a:rPr sz="2000" spc="50" dirty="0"/>
              <a:t>If</a:t>
            </a:r>
            <a:r>
              <a:rPr sz="2000" spc="105" dirty="0"/>
              <a:t> </a:t>
            </a:r>
            <a:r>
              <a:rPr sz="2000" spc="75" dirty="0"/>
              <a:t>the</a:t>
            </a:r>
            <a:r>
              <a:rPr sz="2000" spc="114" dirty="0"/>
              <a:t> </a:t>
            </a:r>
            <a:r>
              <a:rPr sz="2000" dirty="0"/>
              <a:t>system</a:t>
            </a:r>
            <a:r>
              <a:rPr sz="2000" spc="110" dirty="0"/>
              <a:t> </a:t>
            </a:r>
            <a:r>
              <a:rPr sz="2000" dirty="0"/>
              <a:t>has</a:t>
            </a:r>
            <a:r>
              <a:rPr sz="2000" spc="114" dirty="0"/>
              <a:t> </a:t>
            </a:r>
            <a:r>
              <a:rPr sz="2000" dirty="0"/>
              <a:t>been</a:t>
            </a:r>
            <a:r>
              <a:rPr sz="2000" spc="105" dirty="0"/>
              <a:t> </a:t>
            </a:r>
            <a:r>
              <a:rPr sz="2000" dirty="0"/>
              <a:t>deployed,</a:t>
            </a:r>
            <a:r>
              <a:rPr sz="2000" spc="114" dirty="0"/>
              <a:t> </a:t>
            </a:r>
            <a:r>
              <a:rPr sz="2000" dirty="0"/>
              <a:t>examine</a:t>
            </a:r>
            <a:r>
              <a:rPr sz="2000" spc="114" dirty="0"/>
              <a:t> </a:t>
            </a:r>
            <a:r>
              <a:rPr sz="2000" spc="75" dirty="0"/>
              <a:t>the</a:t>
            </a:r>
            <a:r>
              <a:rPr sz="2000" spc="110" dirty="0"/>
              <a:t> </a:t>
            </a:r>
            <a:r>
              <a:rPr sz="2000" dirty="0"/>
              <a:t>possibility</a:t>
            </a:r>
            <a:r>
              <a:rPr sz="2000" spc="110" dirty="0"/>
              <a:t> </a:t>
            </a:r>
            <a:r>
              <a:rPr sz="2000" spc="90" dirty="0"/>
              <a:t>that</a:t>
            </a:r>
            <a:r>
              <a:rPr sz="2000" spc="114" dirty="0"/>
              <a:t> </a:t>
            </a:r>
            <a:r>
              <a:rPr sz="2000" spc="45" dirty="0"/>
              <a:t>someone</a:t>
            </a:r>
            <a:r>
              <a:rPr sz="2000" spc="110" dirty="0"/>
              <a:t> </a:t>
            </a:r>
            <a:r>
              <a:rPr sz="2000" spc="-25" dirty="0"/>
              <a:t>is </a:t>
            </a:r>
            <a:r>
              <a:rPr sz="2000" spc="50" dirty="0"/>
              <a:t>depending</a:t>
            </a:r>
            <a:r>
              <a:rPr sz="2000" spc="-25" dirty="0"/>
              <a:t> </a:t>
            </a:r>
            <a:r>
              <a:rPr sz="2000" spc="90" dirty="0"/>
              <a:t>on</a:t>
            </a:r>
            <a:r>
              <a:rPr sz="2000" spc="-25" dirty="0"/>
              <a:t> </a:t>
            </a:r>
            <a:r>
              <a:rPr sz="2000" spc="75" dirty="0"/>
              <a:t>the</a:t>
            </a:r>
            <a:r>
              <a:rPr sz="2000" spc="-20" dirty="0"/>
              <a:t> </a:t>
            </a:r>
            <a:r>
              <a:rPr sz="2000" spc="50" dirty="0"/>
              <a:t>behavior</a:t>
            </a:r>
            <a:r>
              <a:rPr sz="2000" spc="-20" dirty="0"/>
              <a:t> </a:t>
            </a:r>
            <a:r>
              <a:rPr sz="2000" dirty="0"/>
              <a:t>even</a:t>
            </a:r>
            <a:r>
              <a:rPr sz="2000" spc="-25" dirty="0"/>
              <a:t> </a:t>
            </a:r>
            <a:r>
              <a:rPr sz="2000" spc="80" dirty="0"/>
              <a:t>though</a:t>
            </a:r>
            <a:r>
              <a:rPr sz="2000" spc="-20" dirty="0"/>
              <a:t> </a:t>
            </a:r>
            <a:r>
              <a:rPr sz="2000" spc="90" dirty="0"/>
              <a:t>it</a:t>
            </a:r>
            <a:r>
              <a:rPr sz="2000" spc="-20" dirty="0"/>
              <a:t> </a:t>
            </a:r>
            <a:r>
              <a:rPr sz="2000" dirty="0"/>
              <a:t>is</a:t>
            </a:r>
            <a:r>
              <a:rPr sz="2000" spc="-20" dirty="0"/>
              <a:t> </a:t>
            </a:r>
            <a:r>
              <a:rPr sz="2000" dirty="0"/>
              <a:t>a</a:t>
            </a:r>
            <a:r>
              <a:rPr sz="2000" spc="-20" dirty="0"/>
              <a:t> bug.</a:t>
            </a:r>
          </a:p>
          <a:p>
            <a:pPr marL="432434" marR="5080" indent="-367030">
              <a:lnSpc>
                <a:spcPct val="114599"/>
              </a:lnSpc>
              <a:buChar char="●"/>
              <a:tabLst>
                <a:tab pos="432434" algn="l"/>
                <a:tab pos="433070" algn="l"/>
              </a:tabLst>
            </a:pPr>
            <a:r>
              <a:rPr sz="2000" spc="55" dirty="0"/>
              <a:t>My</a:t>
            </a:r>
            <a:r>
              <a:rPr sz="2000" spc="-15" dirty="0"/>
              <a:t> </a:t>
            </a:r>
            <a:r>
              <a:rPr sz="2000" dirty="0"/>
              <a:t>bias</a:t>
            </a:r>
            <a:r>
              <a:rPr sz="2000" spc="-5" dirty="0"/>
              <a:t> </a:t>
            </a:r>
            <a:r>
              <a:rPr sz="2000" dirty="0"/>
              <a:t>is</a:t>
            </a:r>
            <a:r>
              <a:rPr sz="2000" spc="-5" dirty="0"/>
              <a:t> </a:t>
            </a:r>
            <a:r>
              <a:rPr sz="2000" spc="85" dirty="0"/>
              <a:t>toward</a:t>
            </a:r>
            <a:r>
              <a:rPr sz="2000" spc="-10" dirty="0"/>
              <a:t> </a:t>
            </a:r>
            <a:r>
              <a:rPr sz="2000" spc="50" dirty="0"/>
              <a:t>fixing</a:t>
            </a:r>
            <a:r>
              <a:rPr sz="2000" spc="-10" dirty="0"/>
              <a:t> </a:t>
            </a:r>
            <a:r>
              <a:rPr sz="2000" dirty="0"/>
              <a:t>bugs</a:t>
            </a:r>
            <a:r>
              <a:rPr sz="2000" spc="-5" dirty="0"/>
              <a:t> </a:t>
            </a:r>
            <a:r>
              <a:rPr sz="2000" dirty="0"/>
              <a:t>as</a:t>
            </a:r>
            <a:r>
              <a:rPr sz="2000" spc="-5" dirty="0"/>
              <a:t> </a:t>
            </a:r>
            <a:r>
              <a:rPr sz="2000" spc="50" dirty="0"/>
              <a:t>soon</a:t>
            </a:r>
            <a:r>
              <a:rPr sz="2000" spc="-10" dirty="0"/>
              <a:t> </a:t>
            </a:r>
            <a:r>
              <a:rPr sz="2000" dirty="0"/>
              <a:t>as</a:t>
            </a:r>
            <a:r>
              <a:rPr sz="2000" spc="-5" dirty="0"/>
              <a:t> </a:t>
            </a:r>
            <a:r>
              <a:rPr sz="2000" spc="55" dirty="0"/>
              <a:t>they</a:t>
            </a:r>
            <a:r>
              <a:rPr sz="2000" spc="-10" dirty="0"/>
              <a:t> </a:t>
            </a:r>
            <a:r>
              <a:rPr sz="2000" dirty="0"/>
              <a:t>are</a:t>
            </a:r>
            <a:r>
              <a:rPr sz="2000" spc="-5" dirty="0"/>
              <a:t> </a:t>
            </a:r>
            <a:r>
              <a:rPr sz="2000" spc="70" dirty="0"/>
              <a:t>found.</a:t>
            </a:r>
            <a:r>
              <a:rPr sz="2000" spc="-5" dirty="0"/>
              <a:t> </a:t>
            </a:r>
            <a:r>
              <a:rPr sz="2000" dirty="0"/>
              <a:t>When</a:t>
            </a:r>
            <a:r>
              <a:rPr sz="2000" spc="-10" dirty="0"/>
              <a:t> </a:t>
            </a:r>
            <a:r>
              <a:rPr sz="2000" spc="50" dirty="0"/>
              <a:t>behavior</a:t>
            </a:r>
            <a:r>
              <a:rPr sz="2000" spc="-5" dirty="0"/>
              <a:t> </a:t>
            </a:r>
            <a:r>
              <a:rPr sz="2000" spc="-25" dirty="0"/>
              <a:t>is </a:t>
            </a:r>
            <a:r>
              <a:rPr sz="2000" dirty="0"/>
              <a:t>clearly</a:t>
            </a:r>
            <a:r>
              <a:rPr sz="2000" spc="15" dirty="0"/>
              <a:t> </a:t>
            </a:r>
            <a:r>
              <a:rPr sz="2000" spc="70" dirty="0"/>
              <a:t>in</a:t>
            </a:r>
            <a:r>
              <a:rPr sz="2000" spc="20" dirty="0"/>
              <a:t> </a:t>
            </a:r>
            <a:r>
              <a:rPr sz="2000" spc="65" dirty="0"/>
              <a:t>error,</a:t>
            </a:r>
            <a:r>
              <a:rPr sz="2000" spc="25" dirty="0"/>
              <a:t> </a:t>
            </a:r>
            <a:r>
              <a:rPr sz="2000" spc="90" dirty="0"/>
              <a:t>it</a:t>
            </a:r>
            <a:r>
              <a:rPr sz="2000" spc="30" dirty="0"/>
              <a:t> </a:t>
            </a:r>
            <a:r>
              <a:rPr sz="2000" spc="55" dirty="0"/>
              <a:t>should</a:t>
            </a:r>
            <a:r>
              <a:rPr sz="2000" spc="15" dirty="0"/>
              <a:t> </a:t>
            </a:r>
            <a:r>
              <a:rPr sz="2000" dirty="0"/>
              <a:t>be</a:t>
            </a:r>
            <a:r>
              <a:rPr sz="2000" spc="30" dirty="0"/>
              <a:t> </a:t>
            </a:r>
            <a:r>
              <a:rPr sz="2000" dirty="0"/>
              <a:t>fixed.</a:t>
            </a:r>
            <a:r>
              <a:rPr sz="2000" spc="25" dirty="0"/>
              <a:t> </a:t>
            </a:r>
            <a:r>
              <a:rPr sz="2000" spc="50" dirty="0"/>
              <a:t>If</a:t>
            </a:r>
            <a:r>
              <a:rPr sz="2000" spc="20" dirty="0"/>
              <a:t> </a:t>
            </a:r>
            <a:r>
              <a:rPr sz="2000" spc="55" dirty="0"/>
              <a:t>you</a:t>
            </a:r>
            <a:r>
              <a:rPr sz="2000" spc="15" dirty="0"/>
              <a:t> </a:t>
            </a:r>
            <a:r>
              <a:rPr sz="2000" dirty="0"/>
              <a:t>suspect</a:t>
            </a:r>
            <a:r>
              <a:rPr sz="2000" spc="30" dirty="0"/>
              <a:t> </a:t>
            </a:r>
            <a:r>
              <a:rPr sz="2000" spc="90" dirty="0"/>
              <a:t>that</a:t>
            </a:r>
            <a:r>
              <a:rPr sz="2000" spc="25" dirty="0"/>
              <a:t> </a:t>
            </a:r>
            <a:r>
              <a:rPr sz="2000" spc="50" dirty="0"/>
              <a:t>some</a:t>
            </a:r>
            <a:r>
              <a:rPr sz="2000" spc="25" dirty="0"/>
              <a:t> </a:t>
            </a:r>
            <a:r>
              <a:rPr sz="2000" spc="50" dirty="0"/>
              <a:t>behavior</a:t>
            </a:r>
            <a:r>
              <a:rPr sz="2000" spc="25" dirty="0"/>
              <a:t> </a:t>
            </a:r>
            <a:r>
              <a:rPr sz="2000" spc="-25" dirty="0"/>
              <a:t>is </a:t>
            </a:r>
            <a:r>
              <a:rPr sz="2000" dirty="0"/>
              <a:t>wrong,</a:t>
            </a:r>
            <a:r>
              <a:rPr sz="2000" spc="20" dirty="0"/>
              <a:t> </a:t>
            </a:r>
            <a:r>
              <a:rPr sz="2000" spc="80" dirty="0"/>
              <a:t>mark</a:t>
            </a:r>
            <a:r>
              <a:rPr sz="2000" spc="15" dirty="0"/>
              <a:t> </a:t>
            </a:r>
            <a:r>
              <a:rPr sz="2000" spc="90" dirty="0"/>
              <a:t>it</a:t>
            </a:r>
            <a:r>
              <a:rPr sz="2000" spc="25" dirty="0"/>
              <a:t> </a:t>
            </a:r>
            <a:r>
              <a:rPr sz="2000" spc="70" dirty="0"/>
              <a:t>in</a:t>
            </a:r>
            <a:r>
              <a:rPr sz="2000" spc="15" dirty="0"/>
              <a:t> </a:t>
            </a:r>
            <a:r>
              <a:rPr sz="2000" spc="75" dirty="0"/>
              <a:t>the</a:t>
            </a:r>
            <a:r>
              <a:rPr sz="2000" spc="25" dirty="0"/>
              <a:t> </a:t>
            </a:r>
            <a:r>
              <a:rPr sz="2000" spc="55" dirty="0"/>
              <a:t>test</a:t>
            </a:r>
            <a:r>
              <a:rPr sz="2000" spc="20" dirty="0"/>
              <a:t> </a:t>
            </a:r>
            <a:r>
              <a:rPr sz="2000" dirty="0"/>
              <a:t>code</a:t>
            </a:r>
            <a:r>
              <a:rPr sz="2000" spc="20" dirty="0"/>
              <a:t> </a:t>
            </a:r>
            <a:r>
              <a:rPr sz="2000" dirty="0"/>
              <a:t>as</a:t>
            </a:r>
            <a:r>
              <a:rPr sz="2000" spc="25" dirty="0"/>
              <a:t> </a:t>
            </a:r>
            <a:r>
              <a:rPr sz="2000" dirty="0"/>
              <a:t>suspicious</a:t>
            </a:r>
            <a:r>
              <a:rPr sz="2000" spc="20" dirty="0"/>
              <a:t> </a:t>
            </a:r>
            <a:r>
              <a:rPr sz="2000" spc="60" dirty="0"/>
              <a:t>and</a:t>
            </a:r>
            <a:r>
              <a:rPr sz="2000" spc="20" dirty="0"/>
              <a:t> </a:t>
            </a:r>
            <a:r>
              <a:rPr sz="2000" spc="80" dirty="0"/>
              <a:t>then</a:t>
            </a:r>
            <a:r>
              <a:rPr sz="2000" spc="15" dirty="0"/>
              <a:t> </a:t>
            </a:r>
            <a:r>
              <a:rPr sz="2000" dirty="0"/>
              <a:t>escalate</a:t>
            </a:r>
            <a:r>
              <a:rPr sz="2000" spc="20" dirty="0"/>
              <a:t> </a:t>
            </a:r>
            <a:r>
              <a:rPr sz="2000" spc="50" dirty="0"/>
              <a:t>it.</a:t>
            </a:r>
            <a:r>
              <a:rPr sz="2000" spc="25" dirty="0"/>
              <a:t> </a:t>
            </a:r>
            <a:r>
              <a:rPr sz="2000" dirty="0"/>
              <a:t>Find</a:t>
            </a:r>
            <a:r>
              <a:rPr sz="2000" spc="15" dirty="0"/>
              <a:t> </a:t>
            </a:r>
            <a:r>
              <a:rPr sz="2000" spc="75" dirty="0"/>
              <a:t>out </a:t>
            </a:r>
            <a:r>
              <a:rPr sz="2000" dirty="0"/>
              <a:t>as</a:t>
            </a:r>
            <a:r>
              <a:rPr sz="2000" spc="-5" dirty="0"/>
              <a:t> </a:t>
            </a:r>
            <a:r>
              <a:rPr sz="2000" dirty="0"/>
              <a:t>quickly</a:t>
            </a:r>
            <a:r>
              <a:rPr sz="2000" spc="-5" dirty="0"/>
              <a:t> </a:t>
            </a:r>
            <a:r>
              <a:rPr sz="2000" dirty="0"/>
              <a:t>as </a:t>
            </a:r>
            <a:r>
              <a:rPr sz="2000" spc="55" dirty="0"/>
              <a:t>you</a:t>
            </a:r>
            <a:r>
              <a:rPr sz="2000" spc="-5" dirty="0"/>
              <a:t> </a:t>
            </a:r>
            <a:r>
              <a:rPr sz="2000" dirty="0"/>
              <a:t>can</a:t>
            </a:r>
            <a:r>
              <a:rPr sz="2000" spc="-5" dirty="0"/>
              <a:t> </a:t>
            </a:r>
            <a:r>
              <a:rPr sz="2000" spc="75" dirty="0"/>
              <a:t>whether</a:t>
            </a:r>
            <a:r>
              <a:rPr sz="2000" dirty="0"/>
              <a:t> </a:t>
            </a:r>
            <a:r>
              <a:rPr sz="2000" spc="90" dirty="0"/>
              <a:t>it</a:t>
            </a:r>
            <a:r>
              <a:rPr sz="2000" spc="-5" dirty="0"/>
              <a:t> </a:t>
            </a:r>
            <a:r>
              <a:rPr sz="2000" dirty="0"/>
              <a:t>is a </a:t>
            </a:r>
            <a:r>
              <a:rPr sz="2000" spc="55" dirty="0"/>
              <a:t>bug</a:t>
            </a:r>
            <a:r>
              <a:rPr sz="2000" spc="-5" dirty="0"/>
              <a:t> </a:t>
            </a:r>
            <a:r>
              <a:rPr sz="2000" spc="60" dirty="0"/>
              <a:t>and</a:t>
            </a:r>
            <a:r>
              <a:rPr sz="2000" spc="-5" dirty="0"/>
              <a:t> </a:t>
            </a:r>
            <a:r>
              <a:rPr sz="2000" spc="85" dirty="0"/>
              <a:t>how</a:t>
            </a:r>
            <a:r>
              <a:rPr sz="2000" spc="-5" dirty="0"/>
              <a:t> </a:t>
            </a:r>
            <a:r>
              <a:rPr sz="2000" dirty="0"/>
              <a:t>best </a:t>
            </a:r>
            <a:r>
              <a:rPr sz="2000" spc="105" dirty="0"/>
              <a:t>to</a:t>
            </a:r>
            <a:r>
              <a:rPr sz="2000" spc="-5" dirty="0"/>
              <a:t> </a:t>
            </a:r>
            <a:r>
              <a:rPr sz="2000" dirty="0"/>
              <a:t>deal</a:t>
            </a:r>
            <a:r>
              <a:rPr sz="2000" spc="-5" dirty="0"/>
              <a:t> </a:t>
            </a:r>
            <a:r>
              <a:rPr sz="2000" spc="90" dirty="0"/>
              <a:t>with</a:t>
            </a:r>
            <a:r>
              <a:rPr sz="2000" spc="-5" dirty="0"/>
              <a:t> </a:t>
            </a:r>
            <a:r>
              <a:rPr sz="2000" spc="25" dirty="0"/>
              <a:t>it.</a:t>
            </a:r>
          </a:p>
        </p:txBody>
      </p:sp>
      <p:sp>
        <p:nvSpPr>
          <p:cNvPr id="5" name="TextBox 4">
            <a:extLst>
              <a:ext uri="{FF2B5EF4-FFF2-40B4-BE49-F238E27FC236}">
                <a16:creationId xmlns:a16="http://schemas.microsoft.com/office/drawing/2014/main" id="{045ED8A6-76C2-450B-BD61-3EE0D1B69846}"/>
              </a:ext>
            </a:extLst>
          </p:cNvPr>
          <p:cNvSpPr txBox="1"/>
          <p:nvPr/>
        </p:nvSpPr>
        <p:spPr>
          <a:xfrm>
            <a:off x="685800" y="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When You Find Bugs</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5249" y="1290200"/>
            <a:ext cx="8270875" cy="2787650"/>
          </a:xfrm>
          <a:prstGeom prst="rect">
            <a:avLst/>
          </a:prstGeom>
        </p:spPr>
        <p:txBody>
          <a:bodyPr vert="horz" wrap="square" lIns="0" tIns="52704" rIns="0" bIns="0" rtlCol="0">
            <a:spAutoFit/>
          </a:bodyPr>
          <a:lstStyle/>
          <a:p>
            <a:pPr marL="379095" indent="-367030">
              <a:lnSpc>
                <a:spcPct val="100000"/>
              </a:lnSpc>
              <a:spcBef>
                <a:spcPts val="414"/>
              </a:spcBef>
              <a:buChar char="●"/>
              <a:tabLst>
                <a:tab pos="379095" algn="l"/>
                <a:tab pos="379730" algn="l"/>
              </a:tabLst>
            </a:pPr>
            <a:r>
              <a:rPr sz="1800" dirty="0">
                <a:cs typeface="Arial"/>
              </a:rPr>
              <a:t>Look</a:t>
            </a:r>
            <a:r>
              <a:rPr sz="1800" spc="15" dirty="0">
                <a:cs typeface="Arial"/>
              </a:rPr>
              <a:t> </a:t>
            </a:r>
            <a:r>
              <a:rPr sz="1800" spc="65" dirty="0">
                <a:cs typeface="Arial"/>
              </a:rPr>
              <a:t>at</a:t>
            </a:r>
            <a:r>
              <a:rPr sz="1800" spc="20" dirty="0">
                <a:cs typeface="Arial"/>
              </a:rPr>
              <a:t> </a:t>
            </a:r>
            <a:r>
              <a:rPr sz="1800" spc="75" dirty="0">
                <a:cs typeface="Arial"/>
              </a:rPr>
              <a:t>the</a:t>
            </a:r>
            <a:r>
              <a:rPr sz="1800" spc="25" dirty="0">
                <a:cs typeface="Arial"/>
              </a:rPr>
              <a:t> </a:t>
            </a:r>
            <a:r>
              <a:rPr sz="1800" spc="50" dirty="0">
                <a:cs typeface="Arial"/>
              </a:rPr>
              <a:t>things</a:t>
            </a:r>
            <a:r>
              <a:rPr sz="1800" spc="20" dirty="0">
                <a:cs typeface="Arial"/>
              </a:rPr>
              <a:t> </a:t>
            </a:r>
            <a:r>
              <a:rPr sz="1800" dirty="0">
                <a:cs typeface="Arial"/>
              </a:rPr>
              <a:t>we</a:t>
            </a:r>
            <a:r>
              <a:rPr sz="1800" spc="25" dirty="0">
                <a:cs typeface="Arial"/>
              </a:rPr>
              <a:t> </a:t>
            </a:r>
            <a:r>
              <a:rPr sz="1800" spc="75" dirty="0">
                <a:cs typeface="Arial"/>
              </a:rPr>
              <a:t>want</a:t>
            </a:r>
            <a:r>
              <a:rPr sz="1800" spc="20" dirty="0">
                <a:cs typeface="Arial"/>
              </a:rPr>
              <a:t> </a:t>
            </a:r>
            <a:r>
              <a:rPr sz="1800" spc="105" dirty="0">
                <a:cs typeface="Arial"/>
              </a:rPr>
              <a:t>to</a:t>
            </a:r>
            <a:r>
              <a:rPr sz="1800" spc="25" dirty="0">
                <a:cs typeface="Arial"/>
              </a:rPr>
              <a:t> </a:t>
            </a:r>
            <a:r>
              <a:rPr sz="1800" dirty="0">
                <a:cs typeface="Arial"/>
              </a:rPr>
              <a:t>change</a:t>
            </a:r>
            <a:r>
              <a:rPr sz="1800" spc="20" dirty="0">
                <a:cs typeface="Arial"/>
              </a:rPr>
              <a:t> </a:t>
            </a:r>
            <a:r>
              <a:rPr sz="1800" spc="60" dirty="0">
                <a:cs typeface="Arial"/>
              </a:rPr>
              <a:t>and</a:t>
            </a:r>
            <a:r>
              <a:rPr sz="1800" spc="20" dirty="0">
                <a:cs typeface="Arial"/>
              </a:rPr>
              <a:t> </a:t>
            </a:r>
            <a:r>
              <a:rPr sz="1800" spc="70" dirty="0">
                <a:cs typeface="Arial"/>
              </a:rPr>
              <a:t>determine</a:t>
            </a:r>
            <a:r>
              <a:rPr sz="1800" spc="20" dirty="0">
                <a:cs typeface="Arial"/>
              </a:rPr>
              <a:t> </a:t>
            </a:r>
            <a:r>
              <a:rPr sz="1800" spc="75" dirty="0">
                <a:cs typeface="Arial"/>
              </a:rPr>
              <a:t>if</a:t>
            </a:r>
            <a:r>
              <a:rPr sz="1800" spc="20" dirty="0">
                <a:cs typeface="Arial"/>
              </a:rPr>
              <a:t> </a:t>
            </a:r>
            <a:r>
              <a:rPr sz="1800" dirty="0">
                <a:cs typeface="Arial"/>
              </a:rPr>
              <a:t>tests</a:t>
            </a:r>
            <a:r>
              <a:rPr sz="1800" spc="20" dirty="0">
                <a:cs typeface="Arial"/>
              </a:rPr>
              <a:t> </a:t>
            </a:r>
            <a:r>
              <a:rPr sz="1800" dirty="0">
                <a:cs typeface="Arial"/>
              </a:rPr>
              <a:t>cover</a:t>
            </a:r>
            <a:r>
              <a:rPr sz="1800" spc="25" dirty="0">
                <a:cs typeface="Arial"/>
              </a:rPr>
              <a:t> </a:t>
            </a:r>
            <a:r>
              <a:rPr sz="1800" spc="75" dirty="0">
                <a:cs typeface="Arial"/>
              </a:rPr>
              <a:t>them</a:t>
            </a:r>
            <a:endParaRPr sz="1800" dirty="0">
              <a:cs typeface="Arial"/>
            </a:endParaRPr>
          </a:p>
          <a:p>
            <a:pPr marL="379095" marR="5080" indent="-367030">
              <a:lnSpc>
                <a:spcPct val="114599"/>
              </a:lnSpc>
              <a:buChar char="●"/>
              <a:tabLst>
                <a:tab pos="379095" algn="l"/>
                <a:tab pos="379730" algn="l"/>
              </a:tabLst>
            </a:pPr>
            <a:r>
              <a:rPr sz="1800" spc="-70" dirty="0">
                <a:cs typeface="Arial"/>
              </a:rPr>
              <a:t>See</a:t>
            </a:r>
            <a:r>
              <a:rPr sz="1800" spc="-25" dirty="0">
                <a:cs typeface="Arial"/>
              </a:rPr>
              <a:t> </a:t>
            </a:r>
            <a:r>
              <a:rPr sz="1800" spc="75" dirty="0">
                <a:cs typeface="Arial"/>
              </a:rPr>
              <a:t>if</a:t>
            </a:r>
            <a:r>
              <a:rPr sz="1800" spc="-25" dirty="0">
                <a:cs typeface="Arial"/>
              </a:rPr>
              <a:t> </a:t>
            </a:r>
            <a:r>
              <a:rPr sz="1800" spc="70" dirty="0">
                <a:cs typeface="Arial"/>
              </a:rPr>
              <a:t>there</a:t>
            </a:r>
            <a:r>
              <a:rPr sz="1800" spc="-20" dirty="0">
                <a:cs typeface="Arial"/>
              </a:rPr>
              <a:t> </a:t>
            </a:r>
            <a:r>
              <a:rPr sz="1800" dirty="0">
                <a:cs typeface="Arial"/>
              </a:rPr>
              <a:t>is</a:t>
            </a:r>
            <a:r>
              <a:rPr sz="1800" spc="-20" dirty="0">
                <a:cs typeface="Arial"/>
              </a:rPr>
              <a:t> </a:t>
            </a:r>
            <a:r>
              <a:rPr sz="1800" dirty="0">
                <a:cs typeface="Arial"/>
              </a:rPr>
              <a:t>any</a:t>
            </a:r>
            <a:r>
              <a:rPr sz="1800" spc="-25" dirty="0">
                <a:cs typeface="Arial"/>
              </a:rPr>
              <a:t> </a:t>
            </a:r>
            <a:r>
              <a:rPr sz="1800" spc="85" dirty="0">
                <a:cs typeface="Arial"/>
              </a:rPr>
              <a:t>other</a:t>
            </a:r>
            <a:r>
              <a:rPr sz="1800" spc="-25" dirty="0">
                <a:cs typeface="Arial"/>
              </a:rPr>
              <a:t> </a:t>
            </a:r>
            <a:r>
              <a:rPr sz="1800" dirty="0">
                <a:cs typeface="Arial"/>
              </a:rPr>
              <a:t>way</a:t>
            </a:r>
            <a:r>
              <a:rPr sz="1800" spc="-25" dirty="0">
                <a:cs typeface="Arial"/>
              </a:rPr>
              <a:t> </a:t>
            </a:r>
            <a:r>
              <a:rPr sz="1800" spc="90" dirty="0">
                <a:cs typeface="Arial"/>
              </a:rPr>
              <a:t>that</a:t>
            </a:r>
            <a:r>
              <a:rPr sz="1800" spc="-20" dirty="0">
                <a:cs typeface="Arial"/>
              </a:rPr>
              <a:t> </a:t>
            </a:r>
            <a:r>
              <a:rPr sz="1800" spc="75" dirty="0">
                <a:cs typeface="Arial"/>
              </a:rPr>
              <a:t>the</a:t>
            </a:r>
            <a:r>
              <a:rPr sz="1800" spc="-20" dirty="0">
                <a:cs typeface="Arial"/>
              </a:rPr>
              <a:t> </a:t>
            </a:r>
            <a:r>
              <a:rPr sz="1800" spc="55" dirty="0">
                <a:cs typeface="Arial"/>
              </a:rPr>
              <a:t>test</a:t>
            </a:r>
            <a:r>
              <a:rPr sz="1800" spc="-20" dirty="0">
                <a:cs typeface="Arial"/>
              </a:rPr>
              <a:t> </a:t>
            </a:r>
            <a:r>
              <a:rPr sz="1800" spc="50" dirty="0">
                <a:cs typeface="Arial"/>
              </a:rPr>
              <a:t>could</a:t>
            </a:r>
            <a:r>
              <a:rPr sz="1800" spc="-25" dirty="0">
                <a:cs typeface="Arial"/>
              </a:rPr>
              <a:t> </a:t>
            </a:r>
            <a:r>
              <a:rPr sz="1800" dirty="0">
                <a:cs typeface="Arial"/>
              </a:rPr>
              <a:t>pass,</a:t>
            </a:r>
            <a:r>
              <a:rPr sz="1800" spc="-25" dirty="0">
                <a:cs typeface="Arial"/>
              </a:rPr>
              <a:t> </a:t>
            </a:r>
            <a:r>
              <a:rPr sz="1800" dirty="0">
                <a:cs typeface="Arial"/>
              </a:rPr>
              <a:t>aside</a:t>
            </a:r>
            <a:r>
              <a:rPr sz="1800" spc="-20" dirty="0">
                <a:cs typeface="Arial"/>
              </a:rPr>
              <a:t> </a:t>
            </a:r>
            <a:r>
              <a:rPr sz="1800" spc="114" dirty="0">
                <a:cs typeface="Arial"/>
              </a:rPr>
              <a:t>from</a:t>
            </a:r>
            <a:r>
              <a:rPr sz="1800" spc="-20" dirty="0">
                <a:cs typeface="Arial"/>
              </a:rPr>
              <a:t> </a:t>
            </a:r>
            <a:r>
              <a:rPr sz="1800" spc="-10" dirty="0">
                <a:cs typeface="Arial"/>
              </a:rPr>
              <a:t>executing </a:t>
            </a:r>
            <a:r>
              <a:rPr sz="1800" spc="90" dirty="0">
                <a:cs typeface="Arial"/>
              </a:rPr>
              <a:t>that</a:t>
            </a:r>
            <a:r>
              <a:rPr sz="1800" dirty="0">
                <a:cs typeface="Arial"/>
              </a:rPr>
              <a:t> </a:t>
            </a:r>
            <a:r>
              <a:rPr sz="1800" spc="45" dirty="0">
                <a:cs typeface="Arial"/>
              </a:rPr>
              <a:t>branch.</a:t>
            </a:r>
            <a:r>
              <a:rPr sz="1800" spc="5" dirty="0">
                <a:cs typeface="Arial"/>
              </a:rPr>
              <a:t> </a:t>
            </a:r>
            <a:r>
              <a:rPr sz="1800" dirty="0">
                <a:cs typeface="Arial"/>
              </a:rPr>
              <a:t>Use a</a:t>
            </a:r>
            <a:r>
              <a:rPr sz="1800" spc="5" dirty="0">
                <a:cs typeface="Arial"/>
              </a:rPr>
              <a:t> </a:t>
            </a:r>
            <a:r>
              <a:rPr sz="1800" dirty="0">
                <a:cs typeface="Arial"/>
              </a:rPr>
              <a:t>sensing variable </a:t>
            </a:r>
            <a:r>
              <a:rPr sz="1800" spc="100" dirty="0">
                <a:cs typeface="Arial"/>
              </a:rPr>
              <a:t>or</a:t>
            </a:r>
            <a:r>
              <a:rPr sz="1800" spc="5" dirty="0">
                <a:cs typeface="Arial"/>
              </a:rPr>
              <a:t> </a:t>
            </a:r>
            <a:r>
              <a:rPr sz="1800" spc="75" dirty="0">
                <a:cs typeface="Arial"/>
              </a:rPr>
              <a:t>the</a:t>
            </a:r>
            <a:r>
              <a:rPr sz="1800" spc="5" dirty="0">
                <a:cs typeface="Arial"/>
              </a:rPr>
              <a:t> </a:t>
            </a:r>
            <a:r>
              <a:rPr sz="1800" spc="45" dirty="0">
                <a:cs typeface="Arial"/>
              </a:rPr>
              <a:t>debugger</a:t>
            </a:r>
            <a:r>
              <a:rPr sz="1800" dirty="0">
                <a:cs typeface="Arial"/>
              </a:rPr>
              <a:t> </a:t>
            </a:r>
            <a:r>
              <a:rPr sz="1800" spc="105" dirty="0">
                <a:cs typeface="Arial"/>
              </a:rPr>
              <a:t>to</a:t>
            </a:r>
            <a:r>
              <a:rPr sz="1800" spc="5" dirty="0">
                <a:cs typeface="Arial"/>
              </a:rPr>
              <a:t> </a:t>
            </a:r>
            <a:r>
              <a:rPr sz="1800" spc="80" dirty="0">
                <a:cs typeface="Arial"/>
              </a:rPr>
              <a:t>find</a:t>
            </a:r>
            <a:r>
              <a:rPr sz="1800" spc="-5" dirty="0">
                <a:cs typeface="Arial"/>
              </a:rPr>
              <a:t> </a:t>
            </a:r>
            <a:r>
              <a:rPr sz="1800" spc="100" dirty="0">
                <a:cs typeface="Arial"/>
              </a:rPr>
              <a:t>out</a:t>
            </a:r>
            <a:r>
              <a:rPr sz="1800" spc="5" dirty="0">
                <a:cs typeface="Arial"/>
              </a:rPr>
              <a:t> </a:t>
            </a:r>
            <a:r>
              <a:rPr sz="1800" spc="65" dirty="0">
                <a:cs typeface="Arial"/>
              </a:rPr>
              <a:t>whether </a:t>
            </a:r>
            <a:r>
              <a:rPr sz="1800" spc="75" dirty="0">
                <a:cs typeface="Arial"/>
              </a:rPr>
              <a:t>the</a:t>
            </a:r>
            <a:r>
              <a:rPr sz="1800" spc="-25" dirty="0">
                <a:cs typeface="Arial"/>
              </a:rPr>
              <a:t> </a:t>
            </a:r>
            <a:r>
              <a:rPr sz="1800" spc="55" dirty="0">
                <a:cs typeface="Arial"/>
              </a:rPr>
              <a:t>test</a:t>
            </a:r>
            <a:r>
              <a:rPr sz="1800" spc="-25" dirty="0">
                <a:cs typeface="Arial"/>
              </a:rPr>
              <a:t> </a:t>
            </a:r>
            <a:r>
              <a:rPr sz="1800" dirty="0">
                <a:cs typeface="Arial"/>
              </a:rPr>
              <a:t>is</a:t>
            </a:r>
            <a:r>
              <a:rPr sz="1800" spc="-25" dirty="0">
                <a:cs typeface="Arial"/>
              </a:rPr>
              <a:t> </a:t>
            </a:r>
            <a:r>
              <a:rPr sz="1800" spc="75" dirty="0">
                <a:cs typeface="Arial"/>
              </a:rPr>
              <a:t>hitting</a:t>
            </a:r>
            <a:r>
              <a:rPr sz="1800" spc="-30" dirty="0">
                <a:cs typeface="Arial"/>
              </a:rPr>
              <a:t> </a:t>
            </a:r>
            <a:r>
              <a:rPr sz="1800" spc="25" dirty="0">
                <a:cs typeface="Arial"/>
              </a:rPr>
              <a:t>it.</a:t>
            </a:r>
            <a:endParaRPr sz="1800" dirty="0">
              <a:cs typeface="Arial"/>
            </a:endParaRPr>
          </a:p>
          <a:p>
            <a:pPr marL="379095" indent="-367030">
              <a:lnSpc>
                <a:spcPct val="100000"/>
              </a:lnSpc>
              <a:spcBef>
                <a:spcPts val="315"/>
              </a:spcBef>
              <a:buChar char="●"/>
              <a:tabLst>
                <a:tab pos="379095" algn="l"/>
                <a:tab pos="379730" algn="l"/>
              </a:tabLst>
            </a:pPr>
            <a:r>
              <a:rPr sz="1800" dirty="0">
                <a:cs typeface="Arial"/>
              </a:rPr>
              <a:t>One</a:t>
            </a:r>
            <a:r>
              <a:rPr sz="1800" spc="35" dirty="0">
                <a:cs typeface="Arial"/>
              </a:rPr>
              <a:t> </a:t>
            </a:r>
            <a:r>
              <a:rPr sz="1800" spc="95" dirty="0">
                <a:cs typeface="Arial"/>
              </a:rPr>
              <a:t>important</a:t>
            </a:r>
            <a:r>
              <a:rPr sz="1800" spc="35" dirty="0">
                <a:cs typeface="Arial"/>
              </a:rPr>
              <a:t> </a:t>
            </a:r>
            <a:r>
              <a:rPr sz="1800" spc="70" dirty="0">
                <a:cs typeface="Arial"/>
              </a:rPr>
              <a:t>thing</a:t>
            </a:r>
            <a:r>
              <a:rPr sz="1800" spc="35" dirty="0">
                <a:cs typeface="Arial"/>
              </a:rPr>
              <a:t> </a:t>
            </a:r>
            <a:r>
              <a:rPr sz="1800" spc="105" dirty="0">
                <a:cs typeface="Arial"/>
              </a:rPr>
              <a:t>to</a:t>
            </a:r>
            <a:r>
              <a:rPr sz="1800" spc="35" dirty="0">
                <a:cs typeface="Arial"/>
              </a:rPr>
              <a:t> </a:t>
            </a:r>
            <a:r>
              <a:rPr sz="1800" spc="55" dirty="0">
                <a:cs typeface="Arial"/>
              </a:rPr>
              <a:t>figure</a:t>
            </a:r>
            <a:r>
              <a:rPr sz="1800" spc="40" dirty="0">
                <a:cs typeface="Arial"/>
              </a:rPr>
              <a:t> </a:t>
            </a:r>
            <a:r>
              <a:rPr sz="1800" spc="100" dirty="0">
                <a:cs typeface="Arial"/>
              </a:rPr>
              <a:t>out</a:t>
            </a:r>
            <a:r>
              <a:rPr sz="1800" spc="35" dirty="0">
                <a:cs typeface="Arial"/>
              </a:rPr>
              <a:t> </a:t>
            </a:r>
            <a:r>
              <a:rPr sz="1800" spc="65" dirty="0">
                <a:cs typeface="Arial"/>
              </a:rPr>
              <a:t>when</a:t>
            </a:r>
            <a:r>
              <a:rPr sz="1800" spc="35" dirty="0">
                <a:cs typeface="Arial"/>
              </a:rPr>
              <a:t> </a:t>
            </a:r>
            <a:r>
              <a:rPr sz="1800" spc="55" dirty="0">
                <a:cs typeface="Arial"/>
              </a:rPr>
              <a:t>you</a:t>
            </a:r>
            <a:r>
              <a:rPr sz="1800" spc="30" dirty="0">
                <a:cs typeface="Arial"/>
              </a:rPr>
              <a:t> </a:t>
            </a:r>
            <a:r>
              <a:rPr sz="1800" dirty="0">
                <a:cs typeface="Arial"/>
              </a:rPr>
              <a:t>are</a:t>
            </a:r>
            <a:r>
              <a:rPr sz="1800" spc="35" dirty="0">
                <a:cs typeface="Arial"/>
              </a:rPr>
              <a:t> </a:t>
            </a:r>
            <a:r>
              <a:rPr sz="1800" dirty="0">
                <a:cs typeface="Arial"/>
              </a:rPr>
              <a:t>characterizing</a:t>
            </a:r>
            <a:r>
              <a:rPr sz="1800" spc="35" dirty="0">
                <a:cs typeface="Arial"/>
              </a:rPr>
              <a:t> </a:t>
            </a:r>
            <a:r>
              <a:rPr sz="1800" spc="-10" dirty="0">
                <a:cs typeface="Arial"/>
              </a:rPr>
              <a:t>branches.</a:t>
            </a:r>
            <a:endParaRPr sz="1800" dirty="0">
              <a:cs typeface="Arial"/>
            </a:endParaRPr>
          </a:p>
          <a:p>
            <a:pPr marL="379095" indent="-367030">
              <a:lnSpc>
                <a:spcPct val="100000"/>
              </a:lnSpc>
              <a:spcBef>
                <a:spcPts val="315"/>
              </a:spcBef>
              <a:buChar char="●"/>
              <a:tabLst>
                <a:tab pos="379095" algn="l"/>
                <a:tab pos="379730" algn="l"/>
              </a:tabLst>
            </a:pPr>
            <a:r>
              <a:rPr sz="1800" dirty="0">
                <a:cs typeface="Arial"/>
              </a:rPr>
              <a:t>When</a:t>
            </a:r>
            <a:r>
              <a:rPr sz="1800" spc="305" dirty="0">
                <a:cs typeface="Arial"/>
              </a:rPr>
              <a:t> </a:t>
            </a:r>
            <a:r>
              <a:rPr sz="1800" dirty="0">
                <a:cs typeface="Arial"/>
              </a:rPr>
              <a:t>refactoring,</a:t>
            </a:r>
            <a:r>
              <a:rPr sz="1800" spc="315" dirty="0">
                <a:cs typeface="Arial"/>
              </a:rPr>
              <a:t> </a:t>
            </a:r>
            <a:r>
              <a:rPr sz="1800" spc="-10" dirty="0">
                <a:cs typeface="Arial"/>
              </a:rPr>
              <a:t>check:</a:t>
            </a:r>
            <a:endParaRPr sz="1800" dirty="0">
              <a:cs typeface="Arial"/>
            </a:endParaRPr>
          </a:p>
          <a:p>
            <a:pPr marL="836294" lvl="1" indent="-336550">
              <a:lnSpc>
                <a:spcPct val="100000"/>
              </a:lnSpc>
              <a:spcBef>
                <a:spcPts val="330"/>
              </a:spcBef>
              <a:buChar char="○"/>
              <a:tabLst>
                <a:tab pos="836294" algn="l"/>
                <a:tab pos="836930" algn="l"/>
              </a:tabLst>
            </a:pPr>
            <a:r>
              <a:rPr sz="1400" dirty="0">
                <a:cs typeface="Arial"/>
              </a:rPr>
              <a:t>Does</a:t>
            </a:r>
            <a:r>
              <a:rPr sz="1400" spc="90" dirty="0">
                <a:cs typeface="Arial"/>
              </a:rPr>
              <a:t> </a:t>
            </a:r>
            <a:r>
              <a:rPr sz="1400" spc="55" dirty="0">
                <a:cs typeface="Arial"/>
              </a:rPr>
              <a:t>the</a:t>
            </a:r>
            <a:r>
              <a:rPr sz="1400" spc="90" dirty="0">
                <a:cs typeface="Arial"/>
              </a:rPr>
              <a:t> </a:t>
            </a:r>
            <a:r>
              <a:rPr sz="1400" dirty="0">
                <a:cs typeface="Arial"/>
              </a:rPr>
              <a:t>behavior</a:t>
            </a:r>
            <a:r>
              <a:rPr sz="1400" spc="95" dirty="0">
                <a:cs typeface="Arial"/>
              </a:rPr>
              <a:t> </a:t>
            </a:r>
            <a:r>
              <a:rPr sz="1400" dirty="0">
                <a:cs typeface="Arial"/>
              </a:rPr>
              <a:t>exist</a:t>
            </a:r>
            <a:r>
              <a:rPr sz="1400" spc="90" dirty="0">
                <a:cs typeface="Arial"/>
              </a:rPr>
              <a:t> </a:t>
            </a:r>
            <a:r>
              <a:rPr sz="1400" spc="55" dirty="0">
                <a:cs typeface="Arial"/>
              </a:rPr>
              <a:t>after</a:t>
            </a:r>
            <a:r>
              <a:rPr sz="1400" spc="90" dirty="0">
                <a:cs typeface="Arial"/>
              </a:rPr>
              <a:t> </a:t>
            </a:r>
            <a:r>
              <a:rPr sz="1400" spc="55" dirty="0">
                <a:cs typeface="Arial"/>
              </a:rPr>
              <a:t>the</a:t>
            </a:r>
            <a:r>
              <a:rPr sz="1400" spc="95" dirty="0">
                <a:cs typeface="Arial"/>
              </a:rPr>
              <a:t> </a:t>
            </a:r>
            <a:r>
              <a:rPr sz="1400" dirty="0">
                <a:cs typeface="Arial"/>
              </a:rPr>
              <a:t>refactoring,</a:t>
            </a:r>
            <a:r>
              <a:rPr sz="1400" spc="90" dirty="0">
                <a:cs typeface="Arial"/>
              </a:rPr>
              <a:t> </a:t>
            </a:r>
            <a:r>
              <a:rPr sz="1400" dirty="0">
                <a:cs typeface="Arial"/>
              </a:rPr>
              <a:t>and</a:t>
            </a:r>
            <a:r>
              <a:rPr sz="1400" spc="90" dirty="0">
                <a:cs typeface="Arial"/>
              </a:rPr>
              <a:t> </a:t>
            </a:r>
            <a:r>
              <a:rPr sz="1400" dirty="0">
                <a:cs typeface="Arial"/>
              </a:rPr>
              <a:t>is</a:t>
            </a:r>
            <a:r>
              <a:rPr sz="1400" spc="95" dirty="0">
                <a:cs typeface="Arial"/>
              </a:rPr>
              <a:t> </a:t>
            </a:r>
            <a:r>
              <a:rPr sz="1400" spc="70" dirty="0">
                <a:cs typeface="Arial"/>
              </a:rPr>
              <a:t>it</a:t>
            </a:r>
            <a:r>
              <a:rPr sz="1400" spc="90" dirty="0">
                <a:cs typeface="Arial"/>
              </a:rPr>
              <a:t> </a:t>
            </a:r>
            <a:r>
              <a:rPr sz="1400" dirty="0">
                <a:cs typeface="Arial"/>
              </a:rPr>
              <a:t>connected</a:t>
            </a:r>
            <a:r>
              <a:rPr sz="1400" spc="90" dirty="0">
                <a:cs typeface="Arial"/>
              </a:rPr>
              <a:t> </a:t>
            </a:r>
            <a:r>
              <a:rPr sz="1400" spc="-10" dirty="0">
                <a:cs typeface="Arial"/>
              </a:rPr>
              <a:t>correctly?</a:t>
            </a:r>
            <a:endParaRPr sz="1400" dirty="0">
              <a:cs typeface="Arial"/>
            </a:endParaRPr>
          </a:p>
          <a:p>
            <a:pPr marL="379095" marR="617855" indent="-367030">
              <a:lnSpc>
                <a:spcPts val="2480"/>
              </a:lnSpc>
              <a:spcBef>
                <a:spcPts val="30"/>
              </a:spcBef>
              <a:buChar char="●"/>
              <a:tabLst>
                <a:tab pos="379095" algn="l"/>
                <a:tab pos="379730" algn="l"/>
              </a:tabLst>
            </a:pPr>
            <a:r>
              <a:rPr sz="1800" dirty="0">
                <a:cs typeface="Arial"/>
              </a:rPr>
              <a:t>The</a:t>
            </a:r>
            <a:r>
              <a:rPr sz="1800" spc="120" dirty="0">
                <a:cs typeface="Arial"/>
              </a:rPr>
              <a:t> </a:t>
            </a:r>
            <a:r>
              <a:rPr sz="1800" spc="80" dirty="0">
                <a:cs typeface="Arial"/>
              </a:rPr>
              <a:t>most</a:t>
            </a:r>
            <a:r>
              <a:rPr sz="1800" spc="120" dirty="0">
                <a:cs typeface="Arial"/>
              </a:rPr>
              <a:t> </a:t>
            </a:r>
            <a:r>
              <a:rPr sz="1800" dirty="0">
                <a:cs typeface="Arial"/>
              </a:rPr>
              <a:t>valuable</a:t>
            </a:r>
            <a:r>
              <a:rPr sz="1800" spc="120" dirty="0">
                <a:cs typeface="Arial"/>
              </a:rPr>
              <a:t> </a:t>
            </a:r>
            <a:r>
              <a:rPr sz="1800" dirty="0">
                <a:cs typeface="Arial"/>
              </a:rPr>
              <a:t>characterization</a:t>
            </a:r>
            <a:r>
              <a:rPr sz="1800" spc="114" dirty="0">
                <a:cs typeface="Arial"/>
              </a:rPr>
              <a:t> </a:t>
            </a:r>
            <a:r>
              <a:rPr sz="1800" dirty="0">
                <a:cs typeface="Arial"/>
              </a:rPr>
              <a:t>tests</a:t>
            </a:r>
            <a:r>
              <a:rPr sz="1800" spc="125" dirty="0">
                <a:cs typeface="Arial"/>
              </a:rPr>
              <a:t> </a:t>
            </a:r>
            <a:r>
              <a:rPr sz="1800" dirty="0">
                <a:cs typeface="Arial"/>
              </a:rPr>
              <a:t>exercise</a:t>
            </a:r>
            <a:r>
              <a:rPr sz="1800" spc="120" dirty="0">
                <a:cs typeface="Arial"/>
              </a:rPr>
              <a:t> </a:t>
            </a:r>
            <a:r>
              <a:rPr sz="1800" dirty="0">
                <a:cs typeface="Arial"/>
              </a:rPr>
              <a:t>a</a:t>
            </a:r>
            <a:r>
              <a:rPr sz="1800" spc="120" dirty="0">
                <a:cs typeface="Arial"/>
              </a:rPr>
              <a:t> </a:t>
            </a:r>
            <a:r>
              <a:rPr sz="1800" dirty="0">
                <a:cs typeface="Arial"/>
              </a:rPr>
              <a:t>specific</a:t>
            </a:r>
            <a:r>
              <a:rPr sz="1800" spc="125" dirty="0">
                <a:cs typeface="Arial"/>
              </a:rPr>
              <a:t> </a:t>
            </a:r>
            <a:r>
              <a:rPr sz="1800" spc="80" dirty="0">
                <a:cs typeface="Arial"/>
              </a:rPr>
              <a:t>path</a:t>
            </a:r>
            <a:r>
              <a:rPr sz="1800" spc="114" dirty="0">
                <a:cs typeface="Arial"/>
              </a:rPr>
              <a:t> </a:t>
            </a:r>
            <a:r>
              <a:rPr sz="1800" spc="35" dirty="0">
                <a:cs typeface="Arial"/>
              </a:rPr>
              <a:t>and </a:t>
            </a:r>
            <a:r>
              <a:rPr sz="1800" dirty="0">
                <a:cs typeface="Arial"/>
              </a:rPr>
              <a:t>exercise</a:t>
            </a:r>
            <a:r>
              <a:rPr sz="1800" spc="114" dirty="0">
                <a:cs typeface="Arial"/>
              </a:rPr>
              <a:t> </a:t>
            </a:r>
            <a:r>
              <a:rPr sz="1800" dirty="0">
                <a:cs typeface="Arial"/>
              </a:rPr>
              <a:t>each</a:t>
            </a:r>
            <a:r>
              <a:rPr sz="1800" spc="114" dirty="0">
                <a:cs typeface="Arial"/>
              </a:rPr>
              <a:t> </a:t>
            </a:r>
            <a:r>
              <a:rPr sz="1800" dirty="0">
                <a:cs typeface="Arial"/>
              </a:rPr>
              <a:t>conversion</a:t>
            </a:r>
            <a:r>
              <a:rPr sz="1800" spc="114" dirty="0">
                <a:cs typeface="Arial"/>
              </a:rPr>
              <a:t> </a:t>
            </a:r>
            <a:r>
              <a:rPr sz="1800" dirty="0">
                <a:cs typeface="Arial"/>
              </a:rPr>
              <a:t>along</a:t>
            </a:r>
            <a:r>
              <a:rPr sz="1800" spc="110" dirty="0">
                <a:cs typeface="Arial"/>
              </a:rPr>
              <a:t> </a:t>
            </a:r>
            <a:r>
              <a:rPr sz="1800" spc="75" dirty="0">
                <a:cs typeface="Arial"/>
              </a:rPr>
              <a:t>the</a:t>
            </a:r>
            <a:r>
              <a:rPr sz="1800" spc="120" dirty="0">
                <a:cs typeface="Arial"/>
              </a:rPr>
              <a:t> </a:t>
            </a:r>
            <a:r>
              <a:rPr sz="1800" spc="45" dirty="0">
                <a:cs typeface="Arial"/>
              </a:rPr>
              <a:t>path.</a:t>
            </a:r>
            <a:endParaRPr sz="1800" dirty="0">
              <a:cs typeface="Arial"/>
            </a:endParaRPr>
          </a:p>
        </p:txBody>
      </p:sp>
      <p:sp>
        <p:nvSpPr>
          <p:cNvPr id="5" name="TextBox 4">
            <a:extLst>
              <a:ext uri="{FF2B5EF4-FFF2-40B4-BE49-F238E27FC236}">
                <a16:creationId xmlns:a16="http://schemas.microsoft.com/office/drawing/2014/main" id="{F67C4D04-78BE-49FB-9559-81385C49EE78}"/>
              </a:ext>
            </a:extLst>
          </p:cNvPr>
          <p:cNvSpPr txBox="1"/>
          <p:nvPr/>
        </p:nvSpPr>
        <p:spPr>
          <a:xfrm>
            <a:off x="685800" y="5715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enorite"/>
                <a:ea typeface="+mn-ea"/>
                <a:cs typeface="+mn-cs"/>
              </a:rPr>
              <a:t>Targeted Testing</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8600" y="971550"/>
            <a:ext cx="8261984" cy="2940050"/>
          </a:xfrm>
          <a:prstGeom prst="rect">
            <a:avLst/>
          </a:prstGeom>
        </p:spPr>
        <p:txBody>
          <a:bodyPr vert="horz" wrap="square" lIns="0" tIns="12700" rIns="0" bIns="0" rtlCol="0">
            <a:spAutoFit/>
          </a:bodyPr>
          <a:lstStyle/>
          <a:p>
            <a:pPr marL="12700" marR="181610">
              <a:lnSpc>
                <a:spcPct val="114599"/>
              </a:lnSpc>
              <a:spcBef>
                <a:spcPts val="100"/>
              </a:spcBef>
              <a:buAutoNum type="arabicPeriod"/>
              <a:tabLst>
                <a:tab pos="263525" algn="l"/>
              </a:tabLst>
            </a:pPr>
            <a:r>
              <a:rPr lang="en-US" sz="1800" spc="50" dirty="0">
                <a:cs typeface="Arial"/>
              </a:rPr>
              <a:t> </a:t>
            </a:r>
            <a:r>
              <a:rPr sz="1800" spc="50" dirty="0">
                <a:cs typeface="Arial"/>
              </a:rPr>
              <a:t>Write</a:t>
            </a:r>
            <a:r>
              <a:rPr sz="1800" spc="5" dirty="0">
                <a:cs typeface="Arial"/>
              </a:rPr>
              <a:t> </a:t>
            </a:r>
            <a:r>
              <a:rPr sz="1800" dirty="0">
                <a:cs typeface="Arial"/>
              </a:rPr>
              <a:t>tests</a:t>
            </a:r>
            <a:r>
              <a:rPr sz="1800" spc="10" dirty="0">
                <a:cs typeface="Arial"/>
              </a:rPr>
              <a:t> </a:t>
            </a:r>
            <a:r>
              <a:rPr sz="1800" spc="100" dirty="0">
                <a:cs typeface="Arial"/>
              </a:rPr>
              <a:t>for</a:t>
            </a:r>
            <a:r>
              <a:rPr sz="1800" spc="5" dirty="0">
                <a:cs typeface="Arial"/>
              </a:rPr>
              <a:t> </a:t>
            </a:r>
            <a:r>
              <a:rPr sz="1800" spc="75" dirty="0">
                <a:cs typeface="Arial"/>
              </a:rPr>
              <a:t>the</a:t>
            </a:r>
            <a:r>
              <a:rPr sz="1800" spc="10" dirty="0">
                <a:cs typeface="Arial"/>
              </a:rPr>
              <a:t> </a:t>
            </a:r>
            <a:r>
              <a:rPr sz="1800" dirty="0">
                <a:cs typeface="Arial"/>
              </a:rPr>
              <a:t>area</a:t>
            </a:r>
            <a:r>
              <a:rPr sz="1800" spc="5" dirty="0">
                <a:cs typeface="Arial"/>
              </a:rPr>
              <a:t> </a:t>
            </a:r>
            <a:r>
              <a:rPr sz="1800" spc="55" dirty="0">
                <a:cs typeface="Arial"/>
              </a:rPr>
              <a:t>where</a:t>
            </a:r>
            <a:r>
              <a:rPr sz="1800" spc="10" dirty="0">
                <a:cs typeface="Arial"/>
              </a:rPr>
              <a:t> </a:t>
            </a:r>
            <a:r>
              <a:rPr sz="1800" spc="55" dirty="0">
                <a:cs typeface="Arial"/>
              </a:rPr>
              <a:t>you</a:t>
            </a:r>
            <a:r>
              <a:rPr sz="1800" dirty="0">
                <a:cs typeface="Arial"/>
              </a:rPr>
              <a:t> </a:t>
            </a:r>
            <a:r>
              <a:rPr sz="1800" spc="55" dirty="0">
                <a:cs typeface="Arial"/>
              </a:rPr>
              <a:t>will</a:t>
            </a:r>
            <a:r>
              <a:rPr sz="1800" spc="5" dirty="0">
                <a:cs typeface="Arial"/>
              </a:rPr>
              <a:t> </a:t>
            </a:r>
            <a:r>
              <a:rPr sz="1800" dirty="0">
                <a:cs typeface="Arial"/>
              </a:rPr>
              <a:t>make</a:t>
            </a:r>
            <a:r>
              <a:rPr sz="1800" spc="5" dirty="0">
                <a:cs typeface="Arial"/>
              </a:rPr>
              <a:t> </a:t>
            </a:r>
            <a:r>
              <a:rPr sz="1800" spc="75" dirty="0">
                <a:cs typeface="Arial"/>
              </a:rPr>
              <a:t>your</a:t>
            </a:r>
            <a:r>
              <a:rPr sz="1800" spc="10" dirty="0">
                <a:cs typeface="Arial"/>
              </a:rPr>
              <a:t> </a:t>
            </a:r>
            <a:r>
              <a:rPr sz="1800" dirty="0">
                <a:cs typeface="Arial"/>
              </a:rPr>
              <a:t>changes.</a:t>
            </a:r>
            <a:r>
              <a:rPr sz="1800" spc="10" dirty="0">
                <a:cs typeface="Arial"/>
              </a:rPr>
              <a:t> </a:t>
            </a:r>
            <a:r>
              <a:rPr sz="1800" spc="50" dirty="0">
                <a:cs typeface="Arial"/>
              </a:rPr>
              <a:t>Write</a:t>
            </a:r>
            <a:r>
              <a:rPr sz="1800" spc="5" dirty="0">
                <a:cs typeface="Arial"/>
              </a:rPr>
              <a:t> </a:t>
            </a:r>
            <a:r>
              <a:rPr sz="1800" dirty="0">
                <a:cs typeface="Arial"/>
              </a:rPr>
              <a:t>as</a:t>
            </a:r>
            <a:r>
              <a:rPr sz="1800" spc="10" dirty="0">
                <a:cs typeface="Arial"/>
              </a:rPr>
              <a:t> </a:t>
            </a:r>
            <a:r>
              <a:rPr sz="1800" spc="35" dirty="0">
                <a:cs typeface="Arial"/>
              </a:rPr>
              <a:t>many </a:t>
            </a:r>
            <a:r>
              <a:rPr sz="1800" spc="-20" dirty="0">
                <a:cs typeface="Arial"/>
              </a:rPr>
              <a:t>cases</a:t>
            </a:r>
            <a:r>
              <a:rPr sz="1800" spc="-15" dirty="0">
                <a:cs typeface="Arial"/>
              </a:rPr>
              <a:t> </a:t>
            </a:r>
            <a:r>
              <a:rPr sz="1800" dirty="0">
                <a:cs typeface="Arial"/>
              </a:rPr>
              <a:t>as</a:t>
            </a:r>
            <a:r>
              <a:rPr sz="1800" spc="-10" dirty="0">
                <a:cs typeface="Arial"/>
              </a:rPr>
              <a:t> </a:t>
            </a:r>
            <a:r>
              <a:rPr sz="1800" spc="55" dirty="0">
                <a:cs typeface="Arial"/>
              </a:rPr>
              <a:t>you</a:t>
            </a:r>
            <a:r>
              <a:rPr sz="1800" spc="-20" dirty="0">
                <a:cs typeface="Arial"/>
              </a:rPr>
              <a:t> </a:t>
            </a:r>
            <a:r>
              <a:rPr sz="1800" dirty="0">
                <a:cs typeface="Arial"/>
              </a:rPr>
              <a:t>feel</a:t>
            </a:r>
            <a:r>
              <a:rPr sz="1800" spc="-15" dirty="0">
                <a:cs typeface="Arial"/>
              </a:rPr>
              <a:t> </a:t>
            </a:r>
            <a:r>
              <a:rPr sz="1800" spc="55" dirty="0">
                <a:cs typeface="Arial"/>
              </a:rPr>
              <a:t>you</a:t>
            </a:r>
            <a:r>
              <a:rPr sz="1800" spc="-20" dirty="0">
                <a:cs typeface="Arial"/>
              </a:rPr>
              <a:t> </a:t>
            </a:r>
            <a:r>
              <a:rPr sz="1800" dirty="0">
                <a:cs typeface="Arial"/>
              </a:rPr>
              <a:t>need</a:t>
            </a:r>
            <a:r>
              <a:rPr sz="1800" spc="-15" dirty="0">
                <a:cs typeface="Arial"/>
              </a:rPr>
              <a:t> </a:t>
            </a:r>
            <a:r>
              <a:rPr sz="1800" spc="105" dirty="0">
                <a:cs typeface="Arial"/>
              </a:rPr>
              <a:t>to</a:t>
            </a:r>
            <a:r>
              <a:rPr sz="1800" spc="-10" dirty="0">
                <a:cs typeface="Arial"/>
              </a:rPr>
              <a:t> </a:t>
            </a:r>
            <a:r>
              <a:rPr sz="1800" spc="65" dirty="0">
                <a:cs typeface="Arial"/>
              </a:rPr>
              <a:t>understand</a:t>
            </a:r>
            <a:r>
              <a:rPr sz="1800" spc="-20" dirty="0">
                <a:cs typeface="Arial"/>
              </a:rPr>
              <a:t> </a:t>
            </a:r>
            <a:r>
              <a:rPr sz="1800" spc="75" dirty="0">
                <a:cs typeface="Arial"/>
              </a:rPr>
              <a:t>the</a:t>
            </a:r>
            <a:r>
              <a:rPr sz="1800" spc="-10" dirty="0">
                <a:cs typeface="Arial"/>
              </a:rPr>
              <a:t> </a:t>
            </a:r>
            <a:r>
              <a:rPr sz="1800" spc="50" dirty="0">
                <a:cs typeface="Arial"/>
              </a:rPr>
              <a:t>behavior</a:t>
            </a:r>
            <a:r>
              <a:rPr sz="1800" spc="-10" dirty="0">
                <a:cs typeface="Arial"/>
              </a:rPr>
              <a:t> </a:t>
            </a:r>
            <a:r>
              <a:rPr sz="1800" spc="90" dirty="0">
                <a:cs typeface="Arial"/>
              </a:rPr>
              <a:t>of</a:t>
            </a:r>
            <a:r>
              <a:rPr sz="1800" spc="-20" dirty="0">
                <a:cs typeface="Arial"/>
              </a:rPr>
              <a:t> </a:t>
            </a:r>
            <a:r>
              <a:rPr sz="1800" spc="75" dirty="0">
                <a:cs typeface="Arial"/>
              </a:rPr>
              <a:t>the</a:t>
            </a:r>
            <a:r>
              <a:rPr sz="1800" spc="-10" dirty="0">
                <a:cs typeface="Arial"/>
              </a:rPr>
              <a:t> code.</a:t>
            </a:r>
            <a:endParaRPr sz="1800" dirty="0">
              <a:cs typeface="Arial"/>
            </a:endParaRPr>
          </a:p>
          <a:p>
            <a:pPr marL="12700" marR="188595">
              <a:lnSpc>
                <a:spcPct val="114599"/>
              </a:lnSpc>
              <a:spcBef>
                <a:spcPts val="1575"/>
              </a:spcBef>
              <a:buAutoNum type="arabicPeriod"/>
              <a:tabLst>
                <a:tab pos="263525" algn="l"/>
              </a:tabLst>
            </a:pPr>
            <a:r>
              <a:rPr lang="en-US" sz="1800" spc="55" dirty="0">
                <a:cs typeface="Arial"/>
              </a:rPr>
              <a:t> </a:t>
            </a:r>
            <a:r>
              <a:rPr sz="1800" spc="55" dirty="0">
                <a:cs typeface="Arial"/>
              </a:rPr>
              <a:t>After</a:t>
            </a:r>
            <a:r>
              <a:rPr sz="1800" spc="25" dirty="0">
                <a:cs typeface="Arial"/>
              </a:rPr>
              <a:t> </a:t>
            </a:r>
            <a:r>
              <a:rPr sz="1800" spc="60" dirty="0">
                <a:cs typeface="Arial"/>
              </a:rPr>
              <a:t>doing</a:t>
            </a:r>
            <a:r>
              <a:rPr sz="1800" spc="15" dirty="0">
                <a:cs typeface="Arial"/>
              </a:rPr>
              <a:t> </a:t>
            </a:r>
            <a:r>
              <a:rPr sz="1800" dirty="0">
                <a:cs typeface="Arial"/>
              </a:rPr>
              <a:t>this,</a:t>
            </a:r>
            <a:r>
              <a:rPr sz="1800" spc="30" dirty="0">
                <a:cs typeface="Arial"/>
              </a:rPr>
              <a:t> </a:t>
            </a:r>
            <a:r>
              <a:rPr sz="1800" dirty="0">
                <a:cs typeface="Arial"/>
              </a:rPr>
              <a:t>take</a:t>
            </a:r>
            <a:r>
              <a:rPr sz="1800" spc="25" dirty="0">
                <a:cs typeface="Arial"/>
              </a:rPr>
              <a:t> </a:t>
            </a:r>
            <a:r>
              <a:rPr sz="1800" dirty="0">
                <a:cs typeface="Arial"/>
              </a:rPr>
              <a:t>a</a:t>
            </a:r>
            <a:r>
              <a:rPr sz="1800" spc="25" dirty="0">
                <a:cs typeface="Arial"/>
              </a:rPr>
              <a:t> </a:t>
            </a:r>
            <a:r>
              <a:rPr sz="1800" spc="60" dirty="0">
                <a:cs typeface="Arial"/>
              </a:rPr>
              <a:t>look</a:t>
            </a:r>
            <a:r>
              <a:rPr sz="1800" spc="20" dirty="0">
                <a:cs typeface="Arial"/>
              </a:rPr>
              <a:t> </a:t>
            </a:r>
            <a:r>
              <a:rPr sz="1800" spc="65" dirty="0">
                <a:cs typeface="Arial"/>
              </a:rPr>
              <a:t>at</a:t>
            </a:r>
            <a:r>
              <a:rPr sz="1800" spc="25" dirty="0">
                <a:cs typeface="Arial"/>
              </a:rPr>
              <a:t> </a:t>
            </a:r>
            <a:r>
              <a:rPr sz="1800" spc="75" dirty="0">
                <a:cs typeface="Arial"/>
              </a:rPr>
              <a:t>the</a:t>
            </a:r>
            <a:r>
              <a:rPr sz="1800" spc="25" dirty="0">
                <a:cs typeface="Arial"/>
              </a:rPr>
              <a:t> </a:t>
            </a:r>
            <a:r>
              <a:rPr sz="1800" dirty="0">
                <a:cs typeface="Arial"/>
              </a:rPr>
              <a:t>specific</a:t>
            </a:r>
            <a:r>
              <a:rPr sz="1800" spc="25" dirty="0">
                <a:cs typeface="Arial"/>
              </a:rPr>
              <a:t> </a:t>
            </a:r>
            <a:r>
              <a:rPr sz="1800" spc="50" dirty="0">
                <a:cs typeface="Arial"/>
              </a:rPr>
              <a:t>things</a:t>
            </a:r>
            <a:r>
              <a:rPr sz="1800" spc="25" dirty="0">
                <a:cs typeface="Arial"/>
              </a:rPr>
              <a:t> </a:t>
            </a:r>
            <a:r>
              <a:rPr sz="1800" spc="55" dirty="0">
                <a:cs typeface="Arial"/>
              </a:rPr>
              <a:t>you</a:t>
            </a:r>
            <a:r>
              <a:rPr sz="1800" spc="20" dirty="0">
                <a:cs typeface="Arial"/>
              </a:rPr>
              <a:t> </a:t>
            </a:r>
            <a:r>
              <a:rPr sz="1800" dirty="0">
                <a:cs typeface="Arial"/>
              </a:rPr>
              <a:t>are</a:t>
            </a:r>
            <a:r>
              <a:rPr sz="1800" spc="25" dirty="0">
                <a:cs typeface="Arial"/>
              </a:rPr>
              <a:t> </a:t>
            </a:r>
            <a:r>
              <a:rPr sz="1800" dirty="0">
                <a:cs typeface="Arial"/>
              </a:rPr>
              <a:t>going</a:t>
            </a:r>
            <a:r>
              <a:rPr sz="1800" spc="20" dirty="0">
                <a:cs typeface="Arial"/>
              </a:rPr>
              <a:t> </a:t>
            </a:r>
            <a:r>
              <a:rPr sz="1800" spc="105" dirty="0">
                <a:cs typeface="Arial"/>
              </a:rPr>
              <a:t>to</a:t>
            </a:r>
            <a:r>
              <a:rPr sz="1800" spc="25" dirty="0">
                <a:cs typeface="Arial"/>
              </a:rPr>
              <a:t> </a:t>
            </a:r>
            <a:r>
              <a:rPr sz="1800" spc="-10" dirty="0">
                <a:cs typeface="Arial"/>
              </a:rPr>
              <a:t>change, </a:t>
            </a:r>
            <a:r>
              <a:rPr sz="1800" spc="60" dirty="0">
                <a:cs typeface="Arial"/>
              </a:rPr>
              <a:t>and</a:t>
            </a:r>
            <a:r>
              <a:rPr sz="1800" dirty="0">
                <a:cs typeface="Arial"/>
              </a:rPr>
              <a:t> </a:t>
            </a:r>
            <a:r>
              <a:rPr sz="1800" spc="90" dirty="0">
                <a:cs typeface="Arial"/>
              </a:rPr>
              <a:t>attempt</a:t>
            </a:r>
            <a:r>
              <a:rPr sz="1800" spc="5" dirty="0">
                <a:cs typeface="Arial"/>
              </a:rPr>
              <a:t> </a:t>
            </a:r>
            <a:r>
              <a:rPr sz="1800" spc="105" dirty="0">
                <a:cs typeface="Arial"/>
              </a:rPr>
              <a:t>to</a:t>
            </a:r>
            <a:r>
              <a:rPr sz="1800" spc="10" dirty="0">
                <a:cs typeface="Arial"/>
              </a:rPr>
              <a:t> </a:t>
            </a:r>
            <a:r>
              <a:rPr sz="1800" spc="75" dirty="0">
                <a:cs typeface="Arial"/>
              </a:rPr>
              <a:t>write</a:t>
            </a:r>
            <a:r>
              <a:rPr sz="1800" spc="5" dirty="0">
                <a:cs typeface="Arial"/>
              </a:rPr>
              <a:t> </a:t>
            </a:r>
            <a:r>
              <a:rPr sz="1800" dirty="0">
                <a:cs typeface="Arial"/>
              </a:rPr>
              <a:t>tests</a:t>
            </a:r>
            <a:r>
              <a:rPr sz="1800" spc="10" dirty="0">
                <a:cs typeface="Arial"/>
              </a:rPr>
              <a:t> </a:t>
            </a:r>
            <a:r>
              <a:rPr sz="1800" spc="100" dirty="0">
                <a:cs typeface="Arial"/>
              </a:rPr>
              <a:t>for</a:t>
            </a:r>
            <a:r>
              <a:rPr sz="1800" spc="5" dirty="0">
                <a:cs typeface="Arial"/>
              </a:rPr>
              <a:t> </a:t>
            </a:r>
            <a:r>
              <a:rPr sz="1800" spc="-10" dirty="0">
                <a:cs typeface="Arial"/>
              </a:rPr>
              <a:t>those.</a:t>
            </a:r>
            <a:endParaRPr sz="1800" dirty="0">
              <a:cs typeface="Arial"/>
            </a:endParaRPr>
          </a:p>
          <a:p>
            <a:pPr marL="12700" marR="5080">
              <a:lnSpc>
                <a:spcPct val="114599"/>
              </a:lnSpc>
              <a:spcBef>
                <a:spcPts val="1570"/>
              </a:spcBef>
              <a:buAutoNum type="arabicPeriod"/>
              <a:tabLst>
                <a:tab pos="263525" algn="l"/>
              </a:tabLst>
            </a:pPr>
            <a:r>
              <a:rPr lang="en-US" sz="1800" spc="50" dirty="0">
                <a:cs typeface="Arial"/>
              </a:rPr>
              <a:t> </a:t>
            </a:r>
            <a:r>
              <a:rPr sz="1800" spc="50" dirty="0">
                <a:cs typeface="Arial"/>
              </a:rPr>
              <a:t>If</a:t>
            </a:r>
            <a:r>
              <a:rPr sz="1800" spc="-5" dirty="0">
                <a:cs typeface="Arial"/>
              </a:rPr>
              <a:t> </a:t>
            </a:r>
            <a:r>
              <a:rPr sz="1800" spc="55" dirty="0">
                <a:cs typeface="Arial"/>
              </a:rPr>
              <a:t>you</a:t>
            </a:r>
            <a:r>
              <a:rPr sz="1800" dirty="0">
                <a:cs typeface="Arial"/>
              </a:rPr>
              <a:t> are</a:t>
            </a:r>
            <a:r>
              <a:rPr sz="1800" spc="5" dirty="0">
                <a:cs typeface="Arial"/>
              </a:rPr>
              <a:t> </a:t>
            </a:r>
            <a:r>
              <a:rPr sz="1800" spc="75" dirty="0">
                <a:cs typeface="Arial"/>
              </a:rPr>
              <a:t>attempting</a:t>
            </a:r>
            <a:r>
              <a:rPr sz="1800" dirty="0">
                <a:cs typeface="Arial"/>
              </a:rPr>
              <a:t> </a:t>
            </a:r>
            <a:r>
              <a:rPr sz="1800" spc="105" dirty="0">
                <a:cs typeface="Arial"/>
              </a:rPr>
              <a:t>to</a:t>
            </a:r>
            <a:r>
              <a:rPr sz="1800" spc="5" dirty="0">
                <a:cs typeface="Arial"/>
              </a:rPr>
              <a:t> </a:t>
            </a:r>
            <a:r>
              <a:rPr sz="1800" spc="50" dirty="0">
                <a:cs typeface="Arial"/>
              </a:rPr>
              <a:t>extract</a:t>
            </a:r>
            <a:r>
              <a:rPr sz="1800" spc="5" dirty="0">
                <a:cs typeface="Arial"/>
              </a:rPr>
              <a:t> </a:t>
            </a:r>
            <a:r>
              <a:rPr sz="1800" spc="100" dirty="0">
                <a:cs typeface="Arial"/>
              </a:rPr>
              <a:t>or</a:t>
            </a:r>
            <a:r>
              <a:rPr sz="1800" spc="5" dirty="0">
                <a:cs typeface="Arial"/>
              </a:rPr>
              <a:t> </a:t>
            </a:r>
            <a:r>
              <a:rPr sz="1800" spc="55" dirty="0">
                <a:cs typeface="Arial"/>
              </a:rPr>
              <a:t>move</a:t>
            </a:r>
            <a:r>
              <a:rPr sz="1800" spc="5" dirty="0">
                <a:cs typeface="Arial"/>
              </a:rPr>
              <a:t> </a:t>
            </a:r>
            <a:r>
              <a:rPr sz="1800" spc="50" dirty="0">
                <a:cs typeface="Arial"/>
              </a:rPr>
              <a:t>some</a:t>
            </a:r>
            <a:r>
              <a:rPr sz="1800" spc="5" dirty="0">
                <a:cs typeface="Arial"/>
              </a:rPr>
              <a:t> </a:t>
            </a:r>
            <a:r>
              <a:rPr sz="1800" spc="50" dirty="0">
                <a:cs typeface="Arial"/>
              </a:rPr>
              <a:t>functionality,</a:t>
            </a:r>
            <a:r>
              <a:rPr sz="1800" spc="5" dirty="0">
                <a:cs typeface="Arial"/>
              </a:rPr>
              <a:t> </a:t>
            </a:r>
            <a:r>
              <a:rPr sz="1800" spc="75" dirty="0">
                <a:cs typeface="Arial"/>
              </a:rPr>
              <a:t>write</a:t>
            </a:r>
            <a:r>
              <a:rPr sz="1800" spc="5" dirty="0">
                <a:cs typeface="Arial"/>
              </a:rPr>
              <a:t> </a:t>
            </a:r>
            <a:r>
              <a:rPr sz="1800" dirty="0">
                <a:cs typeface="Arial"/>
              </a:rPr>
              <a:t>tests</a:t>
            </a:r>
            <a:r>
              <a:rPr sz="1800" spc="5" dirty="0">
                <a:cs typeface="Arial"/>
              </a:rPr>
              <a:t> </a:t>
            </a:r>
            <a:r>
              <a:rPr sz="1800" spc="65" dirty="0">
                <a:cs typeface="Arial"/>
              </a:rPr>
              <a:t>that </a:t>
            </a:r>
            <a:r>
              <a:rPr sz="1800" dirty="0">
                <a:cs typeface="Arial"/>
              </a:rPr>
              <a:t>verify</a:t>
            </a:r>
            <a:r>
              <a:rPr sz="1800" spc="60" dirty="0">
                <a:cs typeface="Arial"/>
              </a:rPr>
              <a:t> </a:t>
            </a:r>
            <a:r>
              <a:rPr sz="1800" spc="75" dirty="0">
                <a:cs typeface="Arial"/>
              </a:rPr>
              <a:t>the</a:t>
            </a:r>
            <a:r>
              <a:rPr sz="1800" spc="65" dirty="0">
                <a:cs typeface="Arial"/>
              </a:rPr>
              <a:t> </a:t>
            </a:r>
            <a:r>
              <a:rPr sz="1800" dirty="0">
                <a:cs typeface="Arial"/>
              </a:rPr>
              <a:t>existence</a:t>
            </a:r>
            <a:r>
              <a:rPr sz="1800" spc="65" dirty="0">
                <a:cs typeface="Arial"/>
              </a:rPr>
              <a:t> </a:t>
            </a:r>
            <a:r>
              <a:rPr sz="1800" spc="60" dirty="0">
                <a:cs typeface="Arial"/>
              </a:rPr>
              <a:t>and</a:t>
            </a:r>
            <a:r>
              <a:rPr sz="1800" spc="65" dirty="0">
                <a:cs typeface="Arial"/>
              </a:rPr>
              <a:t> </a:t>
            </a:r>
            <a:r>
              <a:rPr sz="1800" spc="50" dirty="0">
                <a:cs typeface="Arial"/>
              </a:rPr>
              <a:t>connection</a:t>
            </a:r>
            <a:r>
              <a:rPr sz="1800" spc="60" dirty="0">
                <a:cs typeface="Arial"/>
              </a:rPr>
              <a:t> </a:t>
            </a:r>
            <a:r>
              <a:rPr sz="1800" spc="90" dirty="0">
                <a:cs typeface="Arial"/>
              </a:rPr>
              <a:t>of</a:t>
            </a:r>
            <a:r>
              <a:rPr sz="1800" spc="60" dirty="0">
                <a:cs typeface="Arial"/>
              </a:rPr>
              <a:t> </a:t>
            </a:r>
            <a:r>
              <a:rPr sz="1800" spc="50" dirty="0">
                <a:cs typeface="Arial"/>
              </a:rPr>
              <a:t>those</a:t>
            </a:r>
            <a:r>
              <a:rPr sz="1800" spc="65" dirty="0">
                <a:cs typeface="Arial"/>
              </a:rPr>
              <a:t> </a:t>
            </a:r>
            <a:r>
              <a:rPr sz="1800" dirty="0">
                <a:cs typeface="Arial"/>
              </a:rPr>
              <a:t>behaviors</a:t>
            </a:r>
            <a:r>
              <a:rPr sz="1800" spc="70" dirty="0">
                <a:cs typeface="Arial"/>
              </a:rPr>
              <a:t> </a:t>
            </a:r>
            <a:r>
              <a:rPr sz="1800" spc="90" dirty="0">
                <a:cs typeface="Arial"/>
              </a:rPr>
              <a:t>on</a:t>
            </a:r>
            <a:r>
              <a:rPr sz="1800" spc="60" dirty="0">
                <a:cs typeface="Arial"/>
              </a:rPr>
              <a:t> </a:t>
            </a:r>
            <a:r>
              <a:rPr sz="1800" dirty="0">
                <a:cs typeface="Arial"/>
              </a:rPr>
              <a:t>a</a:t>
            </a:r>
            <a:r>
              <a:rPr sz="1800" spc="65" dirty="0">
                <a:cs typeface="Arial"/>
              </a:rPr>
              <a:t> </a:t>
            </a:r>
            <a:r>
              <a:rPr sz="1800" spc="-25" dirty="0">
                <a:cs typeface="Arial"/>
              </a:rPr>
              <a:t>case-</a:t>
            </a:r>
            <a:r>
              <a:rPr sz="1800" dirty="0">
                <a:cs typeface="Arial"/>
              </a:rPr>
              <a:t>by-</a:t>
            </a:r>
            <a:r>
              <a:rPr sz="1800" spc="-20" dirty="0">
                <a:cs typeface="Arial"/>
              </a:rPr>
              <a:t>case </a:t>
            </a:r>
            <a:r>
              <a:rPr sz="1800" dirty="0">
                <a:cs typeface="Arial"/>
              </a:rPr>
              <a:t>basis.</a:t>
            </a:r>
            <a:r>
              <a:rPr sz="1800" spc="30" dirty="0">
                <a:cs typeface="Arial"/>
              </a:rPr>
              <a:t> </a:t>
            </a:r>
            <a:r>
              <a:rPr sz="1800" dirty="0">
                <a:cs typeface="Arial"/>
              </a:rPr>
              <a:t>Verify</a:t>
            </a:r>
            <a:r>
              <a:rPr sz="1800" spc="30" dirty="0">
                <a:cs typeface="Arial"/>
              </a:rPr>
              <a:t> </a:t>
            </a:r>
            <a:r>
              <a:rPr sz="1800" spc="90" dirty="0">
                <a:cs typeface="Arial"/>
              </a:rPr>
              <a:t>that</a:t>
            </a:r>
            <a:r>
              <a:rPr sz="1800" spc="35" dirty="0">
                <a:cs typeface="Arial"/>
              </a:rPr>
              <a:t> </a:t>
            </a:r>
            <a:r>
              <a:rPr sz="1800" spc="55" dirty="0">
                <a:cs typeface="Arial"/>
              </a:rPr>
              <a:t>you</a:t>
            </a:r>
            <a:r>
              <a:rPr sz="1800" spc="30" dirty="0">
                <a:cs typeface="Arial"/>
              </a:rPr>
              <a:t> </a:t>
            </a:r>
            <a:r>
              <a:rPr sz="1800" dirty="0">
                <a:cs typeface="Arial"/>
              </a:rPr>
              <a:t>are</a:t>
            </a:r>
            <a:r>
              <a:rPr sz="1800" spc="35" dirty="0">
                <a:cs typeface="Arial"/>
              </a:rPr>
              <a:t> </a:t>
            </a:r>
            <a:r>
              <a:rPr sz="1800" dirty="0">
                <a:cs typeface="Arial"/>
              </a:rPr>
              <a:t>exercising</a:t>
            </a:r>
            <a:r>
              <a:rPr sz="1800" spc="30" dirty="0">
                <a:cs typeface="Arial"/>
              </a:rPr>
              <a:t> </a:t>
            </a:r>
            <a:r>
              <a:rPr sz="1800" spc="75" dirty="0">
                <a:cs typeface="Arial"/>
              </a:rPr>
              <a:t>the</a:t>
            </a:r>
            <a:r>
              <a:rPr sz="1800" spc="35" dirty="0">
                <a:cs typeface="Arial"/>
              </a:rPr>
              <a:t> </a:t>
            </a:r>
            <a:r>
              <a:rPr sz="1800" dirty="0">
                <a:cs typeface="Arial"/>
              </a:rPr>
              <a:t>code</a:t>
            </a:r>
            <a:r>
              <a:rPr sz="1800" spc="35" dirty="0">
                <a:cs typeface="Arial"/>
              </a:rPr>
              <a:t> </a:t>
            </a:r>
            <a:r>
              <a:rPr sz="1800" spc="90" dirty="0">
                <a:cs typeface="Arial"/>
              </a:rPr>
              <a:t>that</a:t>
            </a:r>
            <a:r>
              <a:rPr sz="1800" spc="35" dirty="0">
                <a:cs typeface="Arial"/>
              </a:rPr>
              <a:t> </a:t>
            </a:r>
            <a:r>
              <a:rPr sz="1800" spc="55" dirty="0">
                <a:cs typeface="Arial"/>
              </a:rPr>
              <a:t>you</a:t>
            </a:r>
            <a:r>
              <a:rPr sz="1800" spc="25" dirty="0">
                <a:cs typeface="Arial"/>
              </a:rPr>
              <a:t> </a:t>
            </a:r>
            <a:r>
              <a:rPr sz="1800" dirty="0">
                <a:cs typeface="Arial"/>
              </a:rPr>
              <a:t>are</a:t>
            </a:r>
            <a:r>
              <a:rPr sz="1800" spc="35" dirty="0">
                <a:cs typeface="Arial"/>
              </a:rPr>
              <a:t> </a:t>
            </a:r>
            <a:r>
              <a:rPr sz="1800" dirty="0">
                <a:cs typeface="Arial"/>
              </a:rPr>
              <a:t>going</a:t>
            </a:r>
            <a:r>
              <a:rPr sz="1800" spc="30" dirty="0">
                <a:cs typeface="Arial"/>
              </a:rPr>
              <a:t> </a:t>
            </a:r>
            <a:r>
              <a:rPr sz="1800" spc="105" dirty="0">
                <a:cs typeface="Arial"/>
              </a:rPr>
              <a:t>to</a:t>
            </a:r>
            <a:r>
              <a:rPr sz="1800" spc="35" dirty="0">
                <a:cs typeface="Arial"/>
              </a:rPr>
              <a:t> </a:t>
            </a:r>
            <a:r>
              <a:rPr sz="1800" spc="55" dirty="0">
                <a:cs typeface="Arial"/>
              </a:rPr>
              <a:t>move</a:t>
            </a:r>
            <a:r>
              <a:rPr sz="1800" spc="35" dirty="0">
                <a:cs typeface="Arial"/>
              </a:rPr>
              <a:t> and </a:t>
            </a:r>
            <a:r>
              <a:rPr sz="1800" spc="90" dirty="0">
                <a:cs typeface="Arial"/>
              </a:rPr>
              <a:t>that</a:t>
            </a:r>
            <a:r>
              <a:rPr sz="1800" spc="25" dirty="0">
                <a:cs typeface="Arial"/>
              </a:rPr>
              <a:t> </a:t>
            </a:r>
            <a:r>
              <a:rPr sz="1800" spc="90" dirty="0">
                <a:cs typeface="Arial"/>
              </a:rPr>
              <a:t>it</a:t>
            </a:r>
            <a:r>
              <a:rPr sz="1800" spc="25" dirty="0">
                <a:cs typeface="Arial"/>
              </a:rPr>
              <a:t> </a:t>
            </a:r>
            <a:r>
              <a:rPr sz="1800" dirty="0">
                <a:cs typeface="Arial"/>
              </a:rPr>
              <a:t>is</a:t>
            </a:r>
            <a:r>
              <a:rPr sz="1800" spc="25" dirty="0">
                <a:cs typeface="Arial"/>
              </a:rPr>
              <a:t> </a:t>
            </a:r>
            <a:r>
              <a:rPr sz="1800" dirty="0">
                <a:cs typeface="Arial"/>
              </a:rPr>
              <a:t>connected</a:t>
            </a:r>
            <a:r>
              <a:rPr sz="1800" spc="15" dirty="0">
                <a:cs typeface="Arial"/>
              </a:rPr>
              <a:t> </a:t>
            </a:r>
            <a:r>
              <a:rPr sz="1800" spc="55" dirty="0">
                <a:cs typeface="Arial"/>
              </a:rPr>
              <a:t>properly.</a:t>
            </a:r>
            <a:r>
              <a:rPr sz="1800" spc="25" dirty="0">
                <a:cs typeface="Arial"/>
              </a:rPr>
              <a:t> </a:t>
            </a:r>
            <a:r>
              <a:rPr sz="1800" dirty="0">
                <a:cs typeface="Arial"/>
              </a:rPr>
              <a:t>Exercise</a:t>
            </a:r>
            <a:r>
              <a:rPr sz="1800" spc="25" dirty="0">
                <a:cs typeface="Arial"/>
              </a:rPr>
              <a:t> </a:t>
            </a:r>
            <a:r>
              <a:rPr sz="1800" spc="-10" dirty="0">
                <a:cs typeface="Arial"/>
              </a:rPr>
              <a:t>conversions.</a:t>
            </a:r>
            <a:endParaRPr sz="1800" dirty="0">
              <a:cs typeface="Arial"/>
            </a:endParaRPr>
          </a:p>
        </p:txBody>
      </p:sp>
      <p:sp>
        <p:nvSpPr>
          <p:cNvPr id="5" name="TextBox 4">
            <a:extLst>
              <a:ext uri="{FF2B5EF4-FFF2-40B4-BE49-F238E27FC236}">
                <a16:creationId xmlns:a16="http://schemas.microsoft.com/office/drawing/2014/main" id="{0B71B4B2-9F1A-4AB3-8CD4-191CB97EC613}"/>
              </a:ext>
            </a:extLst>
          </p:cNvPr>
          <p:cNvSpPr txBox="1"/>
          <p:nvPr/>
        </p:nvSpPr>
        <p:spPr>
          <a:xfrm>
            <a:off x="533400" y="209550"/>
            <a:ext cx="739140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Tenorite"/>
                <a:ea typeface="+mn-ea"/>
                <a:cs typeface="+mn-cs"/>
              </a:rPr>
              <a:t>A Heuristic for Writing Characterization Tests</a:t>
            </a:r>
            <a:endParaRPr kumimoji="0" lang="en-US" sz="14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875620" y="841772"/>
            <a:ext cx="4665209" cy="1790700"/>
          </a:xfrm>
        </p:spPr>
        <p:txBody>
          <a:bodyPr/>
          <a:lstStyle/>
          <a:p>
            <a:r>
              <a:rPr lang="en-US" dirty="0"/>
              <a:t>Chapter 14</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875620" y="2701529"/>
            <a:ext cx="4665208" cy="1685414"/>
          </a:xfrm>
        </p:spPr>
        <p:txBody>
          <a:bodyPr>
            <a:normAutofit/>
          </a:bodyPr>
          <a:lstStyle/>
          <a:p>
            <a:r>
              <a:rPr lang="en-US" dirty="0"/>
              <a:t>Dependencies on Libraries Are Killing Me</a:t>
            </a:r>
          </a:p>
        </p:txBody>
      </p:sp>
    </p:spTree>
    <p:extLst>
      <p:ext uri="{BB962C8B-B14F-4D97-AF65-F5344CB8AC3E}">
        <p14:creationId xmlns:p14="http://schemas.microsoft.com/office/powerpoint/2010/main" val="197860569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1000" y="895350"/>
            <a:ext cx="8066405" cy="3159710"/>
          </a:xfrm>
          <a:prstGeom prst="rect">
            <a:avLst/>
          </a:prstGeom>
        </p:spPr>
        <p:txBody>
          <a:bodyPr vert="horz" wrap="square" lIns="0" tIns="52704" rIns="0" bIns="0" rtlCol="0">
            <a:spAutoFit/>
          </a:bodyPr>
          <a:lstStyle/>
          <a:p>
            <a:pPr marL="379095" indent="-367030">
              <a:lnSpc>
                <a:spcPct val="100000"/>
              </a:lnSpc>
              <a:spcBef>
                <a:spcPts val="414"/>
              </a:spcBef>
              <a:buChar char="●"/>
              <a:tabLst>
                <a:tab pos="379095" algn="l"/>
                <a:tab pos="379730" algn="l"/>
              </a:tabLst>
            </a:pPr>
            <a:r>
              <a:rPr sz="2000" dirty="0">
                <a:cs typeface="Arial"/>
              </a:rPr>
              <a:t>Code</a:t>
            </a:r>
            <a:r>
              <a:rPr sz="2000" spc="90" dirty="0">
                <a:cs typeface="Arial"/>
              </a:rPr>
              <a:t> </a:t>
            </a:r>
            <a:r>
              <a:rPr sz="2000" dirty="0">
                <a:cs typeface="Arial"/>
              </a:rPr>
              <a:t>reuse</a:t>
            </a:r>
            <a:r>
              <a:rPr sz="2000" spc="90" dirty="0">
                <a:cs typeface="Arial"/>
              </a:rPr>
              <a:t> </a:t>
            </a:r>
            <a:r>
              <a:rPr sz="2000" dirty="0">
                <a:cs typeface="Arial"/>
              </a:rPr>
              <a:t>helps</a:t>
            </a:r>
            <a:r>
              <a:rPr sz="2000" spc="90" dirty="0">
                <a:cs typeface="Arial"/>
              </a:rPr>
              <a:t> </a:t>
            </a:r>
            <a:r>
              <a:rPr sz="2000" spc="50" dirty="0">
                <a:cs typeface="Arial"/>
              </a:rPr>
              <a:t>development</a:t>
            </a:r>
            <a:endParaRPr sz="2000" dirty="0">
              <a:cs typeface="Arial"/>
            </a:endParaRPr>
          </a:p>
          <a:p>
            <a:pPr marL="379095" indent="-367030">
              <a:lnSpc>
                <a:spcPct val="100000"/>
              </a:lnSpc>
              <a:spcBef>
                <a:spcPts val="315"/>
              </a:spcBef>
              <a:buChar char="●"/>
              <a:tabLst>
                <a:tab pos="379095" algn="l"/>
                <a:tab pos="379730" algn="l"/>
              </a:tabLst>
            </a:pPr>
            <a:r>
              <a:rPr sz="2000" dirty="0">
                <a:cs typeface="Arial"/>
              </a:rPr>
              <a:t>Do</a:t>
            </a:r>
            <a:r>
              <a:rPr sz="2000" spc="65" dirty="0">
                <a:cs typeface="Arial"/>
              </a:rPr>
              <a:t> </a:t>
            </a:r>
            <a:r>
              <a:rPr sz="2000" spc="100" dirty="0">
                <a:cs typeface="Arial"/>
              </a:rPr>
              <a:t>not</a:t>
            </a:r>
            <a:r>
              <a:rPr sz="2000" spc="65" dirty="0">
                <a:cs typeface="Arial"/>
              </a:rPr>
              <a:t> </a:t>
            </a:r>
            <a:r>
              <a:rPr sz="2000" dirty="0">
                <a:cs typeface="Arial"/>
              </a:rPr>
              <a:t>become</a:t>
            </a:r>
            <a:r>
              <a:rPr sz="2000" spc="65" dirty="0">
                <a:cs typeface="Arial"/>
              </a:rPr>
              <a:t> </a:t>
            </a:r>
            <a:r>
              <a:rPr sz="2000" dirty="0">
                <a:cs typeface="Arial"/>
              </a:rPr>
              <a:t>over-</a:t>
            </a:r>
            <a:r>
              <a:rPr sz="2000" spc="60" dirty="0">
                <a:cs typeface="Arial"/>
              </a:rPr>
              <a:t>reliant</a:t>
            </a:r>
            <a:r>
              <a:rPr sz="2000" spc="65" dirty="0">
                <a:cs typeface="Arial"/>
              </a:rPr>
              <a:t> </a:t>
            </a:r>
            <a:r>
              <a:rPr sz="2000" spc="90" dirty="0">
                <a:cs typeface="Arial"/>
              </a:rPr>
              <a:t>on</a:t>
            </a:r>
            <a:r>
              <a:rPr sz="2000" spc="60" dirty="0">
                <a:cs typeface="Arial"/>
              </a:rPr>
              <a:t> </a:t>
            </a:r>
            <a:r>
              <a:rPr sz="2000" dirty="0">
                <a:cs typeface="Arial"/>
              </a:rPr>
              <a:t>a</a:t>
            </a:r>
            <a:r>
              <a:rPr sz="2000" spc="65" dirty="0">
                <a:cs typeface="Arial"/>
              </a:rPr>
              <a:t> </a:t>
            </a:r>
            <a:r>
              <a:rPr sz="2000" spc="50" dirty="0">
                <a:cs typeface="Arial"/>
              </a:rPr>
              <a:t>library</a:t>
            </a:r>
            <a:endParaRPr sz="2000" dirty="0">
              <a:cs typeface="Arial"/>
            </a:endParaRPr>
          </a:p>
          <a:p>
            <a:pPr marL="379095" marR="12700" indent="-367030">
              <a:lnSpc>
                <a:spcPct val="114599"/>
              </a:lnSpc>
              <a:buChar char="●"/>
              <a:tabLst>
                <a:tab pos="379095" algn="l"/>
                <a:tab pos="379730" algn="l"/>
              </a:tabLst>
            </a:pPr>
            <a:r>
              <a:rPr sz="2000" dirty="0">
                <a:cs typeface="Arial"/>
              </a:rPr>
              <a:t>Avoid</a:t>
            </a:r>
            <a:r>
              <a:rPr sz="2000" spc="-20" dirty="0">
                <a:cs typeface="Arial"/>
              </a:rPr>
              <a:t> </a:t>
            </a:r>
            <a:r>
              <a:rPr sz="2000" spc="65" dirty="0">
                <a:cs typeface="Arial"/>
              </a:rPr>
              <a:t>littering</a:t>
            </a:r>
            <a:r>
              <a:rPr sz="2000" spc="-15" dirty="0">
                <a:cs typeface="Arial"/>
              </a:rPr>
              <a:t> </a:t>
            </a:r>
            <a:r>
              <a:rPr sz="2000" spc="55" dirty="0">
                <a:cs typeface="Arial"/>
              </a:rPr>
              <a:t>direct</a:t>
            </a:r>
            <a:r>
              <a:rPr sz="2000" spc="-10" dirty="0">
                <a:cs typeface="Arial"/>
              </a:rPr>
              <a:t> </a:t>
            </a:r>
            <a:r>
              <a:rPr sz="2000" dirty="0">
                <a:cs typeface="Arial"/>
              </a:rPr>
              <a:t>calls</a:t>
            </a:r>
            <a:r>
              <a:rPr sz="2000" spc="-10" dirty="0">
                <a:cs typeface="Arial"/>
              </a:rPr>
              <a:t> </a:t>
            </a:r>
            <a:r>
              <a:rPr sz="2000" spc="105" dirty="0">
                <a:cs typeface="Arial"/>
              </a:rPr>
              <a:t>to</a:t>
            </a:r>
            <a:r>
              <a:rPr sz="2000" spc="-15" dirty="0">
                <a:cs typeface="Arial"/>
              </a:rPr>
              <a:t> </a:t>
            </a:r>
            <a:r>
              <a:rPr sz="2000" spc="60" dirty="0">
                <a:cs typeface="Arial"/>
              </a:rPr>
              <a:t>library</a:t>
            </a:r>
            <a:r>
              <a:rPr sz="2000" spc="-15" dirty="0">
                <a:cs typeface="Arial"/>
              </a:rPr>
              <a:t> </a:t>
            </a:r>
            <a:r>
              <a:rPr sz="2000" spc="-20" dirty="0">
                <a:cs typeface="Arial"/>
              </a:rPr>
              <a:t>classes</a:t>
            </a:r>
            <a:r>
              <a:rPr sz="2000" spc="-10" dirty="0">
                <a:cs typeface="Arial"/>
              </a:rPr>
              <a:t> </a:t>
            </a:r>
            <a:r>
              <a:rPr sz="2000" spc="70" dirty="0">
                <a:cs typeface="Arial"/>
              </a:rPr>
              <a:t>in</a:t>
            </a:r>
            <a:r>
              <a:rPr sz="2000" spc="-15" dirty="0">
                <a:cs typeface="Arial"/>
              </a:rPr>
              <a:t> </a:t>
            </a:r>
            <a:r>
              <a:rPr sz="2000" spc="75" dirty="0">
                <a:cs typeface="Arial"/>
              </a:rPr>
              <a:t>your</a:t>
            </a:r>
            <a:r>
              <a:rPr sz="2000" spc="-10" dirty="0">
                <a:cs typeface="Arial"/>
              </a:rPr>
              <a:t> </a:t>
            </a:r>
            <a:r>
              <a:rPr sz="2000" dirty="0">
                <a:cs typeface="Arial"/>
              </a:rPr>
              <a:t>code.</a:t>
            </a:r>
            <a:r>
              <a:rPr sz="2000" spc="-15" dirty="0">
                <a:cs typeface="Arial"/>
              </a:rPr>
              <a:t> </a:t>
            </a:r>
            <a:r>
              <a:rPr sz="2000" dirty="0">
                <a:cs typeface="Arial"/>
              </a:rPr>
              <a:t>You</a:t>
            </a:r>
            <a:r>
              <a:rPr sz="2000" spc="-15" dirty="0">
                <a:cs typeface="Arial"/>
              </a:rPr>
              <a:t> </a:t>
            </a:r>
            <a:r>
              <a:rPr sz="2000" spc="80" dirty="0">
                <a:cs typeface="Arial"/>
              </a:rPr>
              <a:t>might</a:t>
            </a:r>
            <a:r>
              <a:rPr sz="2000" spc="-10" dirty="0">
                <a:cs typeface="Arial"/>
              </a:rPr>
              <a:t> </a:t>
            </a:r>
            <a:r>
              <a:rPr sz="2000" spc="70" dirty="0">
                <a:cs typeface="Arial"/>
              </a:rPr>
              <a:t>think </a:t>
            </a:r>
            <a:r>
              <a:rPr sz="2000" spc="90" dirty="0">
                <a:cs typeface="Arial"/>
              </a:rPr>
              <a:t>that</a:t>
            </a:r>
            <a:r>
              <a:rPr sz="2000" spc="60" dirty="0">
                <a:cs typeface="Arial"/>
              </a:rPr>
              <a:t> </a:t>
            </a:r>
            <a:r>
              <a:rPr sz="2000" dirty="0">
                <a:cs typeface="Arial"/>
              </a:rPr>
              <a:t>you’ll</a:t>
            </a:r>
            <a:r>
              <a:rPr sz="2000" spc="55" dirty="0">
                <a:cs typeface="Arial"/>
              </a:rPr>
              <a:t> </a:t>
            </a:r>
            <a:r>
              <a:rPr sz="2000" dirty="0">
                <a:cs typeface="Arial"/>
              </a:rPr>
              <a:t>never</a:t>
            </a:r>
            <a:r>
              <a:rPr sz="2000" spc="60" dirty="0">
                <a:cs typeface="Arial"/>
              </a:rPr>
              <a:t> </a:t>
            </a:r>
            <a:r>
              <a:rPr sz="2000" dirty="0">
                <a:cs typeface="Arial"/>
              </a:rPr>
              <a:t>change</a:t>
            </a:r>
            <a:r>
              <a:rPr sz="2000" spc="60" dirty="0">
                <a:cs typeface="Arial"/>
              </a:rPr>
              <a:t> </a:t>
            </a:r>
            <a:r>
              <a:rPr sz="2000" spc="65" dirty="0">
                <a:cs typeface="Arial"/>
              </a:rPr>
              <a:t>them,</a:t>
            </a:r>
            <a:r>
              <a:rPr sz="2000" spc="60" dirty="0">
                <a:cs typeface="Arial"/>
              </a:rPr>
              <a:t> </a:t>
            </a:r>
            <a:r>
              <a:rPr sz="2000" spc="105" dirty="0">
                <a:cs typeface="Arial"/>
              </a:rPr>
              <a:t>but</a:t>
            </a:r>
            <a:r>
              <a:rPr sz="2000" spc="60" dirty="0">
                <a:cs typeface="Arial"/>
              </a:rPr>
              <a:t> </a:t>
            </a:r>
            <a:r>
              <a:rPr sz="2000" spc="90" dirty="0">
                <a:cs typeface="Arial"/>
              </a:rPr>
              <a:t>that</a:t>
            </a:r>
            <a:r>
              <a:rPr sz="2000" spc="65" dirty="0">
                <a:cs typeface="Arial"/>
              </a:rPr>
              <a:t> </a:t>
            </a:r>
            <a:r>
              <a:rPr sz="2000" dirty="0">
                <a:cs typeface="Arial"/>
              </a:rPr>
              <a:t>can</a:t>
            </a:r>
            <a:r>
              <a:rPr sz="2000" spc="50" dirty="0">
                <a:cs typeface="Arial"/>
              </a:rPr>
              <a:t> </a:t>
            </a:r>
            <a:r>
              <a:rPr sz="2000" dirty="0">
                <a:cs typeface="Arial"/>
              </a:rPr>
              <a:t>become</a:t>
            </a:r>
            <a:r>
              <a:rPr sz="2000" spc="65" dirty="0">
                <a:cs typeface="Arial"/>
              </a:rPr>
              <a:t> </a:t>
            </a:r>
            <a:r>
              <a:rPr sz="2000" dirty="0">
                <a:cs typeface="Arial"/>
              </a:rPr>
              <a:t>a</a:t>
            </a:r>
            <a:r>
              <a:rPr sz="2000" spc="60" dirty="0">
                <a:cs typeface="Arial"/>
              </a:rPr>
              <a:t> </a:t>
            </a:r>
            <a:r>
              <a:rPr sz="2000" dirty="0">
                <a:cs typeface="Arial"/>
              </a:rPr>
              <a:t>self-</a:t>
            </a:r>
            <a:r>
              <a:rPr sz="2000" spc="50" dirty="0">
                <a:cs typeface="Arial"/>
              </a:rPr>
              <a:t>fulfilling </a:t>
            </a:r>
            <a:r>
              <a:rPr sz="2000" spc="-10" dirty="0">
                <a:cs typeface="Arial"/>
              </a:rPr>
              <a:t>prophecy.</a:t>
            </a:r>
            <a:endParaRPr sz="2000" dirty="0">
              <a:cs typeface="Arial"/>
            </a:endParaRPr>
          </a:p>
          <a:p>
            <a:pPr marL="379095" marR="5080" indent="-367030">
              <a:lnSpc>
                <a:spcPct val="114599"/>
              </a:lnSpc>
              <a:buChar char="●"/>
              <a:tabLst>
                <a:tab pos="379095" algn="l"/>
                <a:tab pos="379730" algn="l"/>
              </a:tabLst>
            </a:pPr>
            <a:r>
              <a:rPr sz="2000" spc="45" dirty="0">
                <a:cs typeface="Arial"/>
              </a:rPr>
              <a:t>Library</a:t>
            </a:r>
            <a:r>
              <a:rPr sz="2000" spc="70" dirty="0">
                <a:cs typeface="Arial"/>
              </a:rPr>
              <a:t> </a:t>
            </a:r>
            <a:r>
              <a:rPr sz="2000" dirty="0">
                <a:cs typeface="Arial"/>
              </a:rPr>
              <a:t>designers</a:t>
            </a:r>
            <a:r>
              <a:rPr sz="2000" spc="85" dirty="0">
                <a:cs typeface="Arial"/>
              </a:rPr>
              <a:t> </a:t>
            </a:r>
            <a:r>
              <a:rPr sz="2000" spc="80" dirty="0">
                <a:cs typeface="Arial"/>
              </a:rPr>
              <a:t>who </a:t>
            </a:r>
            <a:r>
              <a:rPr sz="2000" dirty="0">
                <a:cs typeface="Arial"/>
              </a:rPr>
              <a:t>use</a:t>
            </a:r>
            <a:r>
              <a:rPr sz="2000" spc="80" dirty="0">
                <a:cs typeface="Arial"/>
              </a:rPr>
              <a:t> </a:t>
            </a:r>
            <a:r>
              <a:rPr sz="2000" dirty="0">
                <a:cs typeface="Arial"/>
              </a:rPr>
              <a:t>language</a:t>
            </a:r>
            <a:r>
              <a:rPr sz="2000" spc="80" dirty="0">
                <a:cs typeface="Arial"/>
              </a:rPr>
              <a:t> </a:t>
            </a:r>
            <a:r>
              <a:rPr sz="2000" dirty="0">
                <a:cs typeface="Arial"/>
              </a:rPr>
              <a:t>features</a:t>
            </a:r>
            <a:r>
              <a:rPr sz="2000" spc="85" dirty="0">
                <a:cs typeface="Arial"/>
              </a:rPr>
              <a:t> </a:t>
            </a:r>
            <a:r>
              <a:rPr sz="2000" spc="105" dirty="0">
                <a:cs typeface="Arial"/>
              </a:rPr>
              <a:t>to</a:t>
            </a:r>
            <a:r>
              <a:rPr sz="2000" spc="80" dirty="0">
                <a:cs typeface="Arial"/>
              </a:rPr>
              <a:t> </a:t>
            </a:r>
            <a:r>
              <a:rPr sz="2000" spc="50" dirty="0">
                <a:cs typeface="Arial"/>
              </a:rPr>
              <a:t>enforce</a:t>
            </a:r>
            <a:r>
              <a:rPr sz="2000" spc="80" dirty="0">
                <a:cs typeface="Arial"/>
              </a:rPr>
              <a:t> </a:t>
            </a:r>
            <a:r>
              <a:rPr sz="2000" spc="-10" dirty="0">
                <a:cs typeface="Arial"/>
              </a:rPr>
              <a:t>design </a:t>
            </a:r>
            <a:r>
              <a:rPr sz="2000" spc="45" dirty="0">
                <a:cs typeface="Arial"/>
              </a:rPr>
              <a:t>constraints </a:t>
            </a:r>
            <a:r>
              <a:rPr sz="2000" dirty="0">
                <a:cs typeface="Arial"/>
              </a:rPr>
              <a:t>are</a:t>
            </a:r>
            <a:r>
              <a:rPr sz="2000" spc="45" dirty="0">
                <a:cs typeface="Arial"/>
              </a:rPr>
              <a:t> </a:t>
            </a:r>
            <a:r>
              <a:rPr sz="2000" spc="80" dirty="0">
                <a:cs typeface="Arial"/>
              </a:rPr>
              <a:t>often</a:t>
            </a:r>
            <a:r>
              <a:rPr sz="2000" spc="40" dirty="0">
                <a:cs typeface="Arial"/>
              </a:rPr>
              <a:t> </a:t>
            </a:r>
            <a:r>
              <a:rPr sz="2000" dirty="0">
                <a:cs typeface="Arial"/>
              </a:rPr>
              <a:t>making</a:t>
            </a:r>
            <a:r>
              <a:rPr sz="2000" spc="40" dirty="0">
                <a:cs typeface="Arial"/>
              </a:rPr>
              <a:t> </a:t>
            </a:r>
            <a:r>
              <a:rPr sz="2000" dirty="0">
                <a:cs typeface="Arial"/>
              </a:rPr>
              <a:t>a</a:t>
            </a:r>
            <a:r>
              <a:rPr sz="2000" spc="50" dirty="0">
                <a:cs typeface="Arial"/>
              </a:rPr>
              <a:t> </a:t>
            </a:r>
            <a:r>
              <a:rPr sz="2000" dirty="0">
                <a:cs typeface="Arial"/>
              </a:rPr>
              <a:t>mistake.</a:t>
            </a:r>
            <a:r>
              <a:rPr sz="2000" spc="45" dirty="0">
                <a:cs typeface="Arial"/>
              </a:rPr>
              <a:t> </a:t>
            </a:r>
            <a:r>
              <a:rPr sz="2000" dirty="0">
                <a:cs typeface="Arial"/>
              </a:rPr>
              <a:t>They</a:t>
            </a:r>
            <a:r>
              <a:rPr sz="2000" spc="40" dirty="0">
                <a:cs typeface="Arial"/>
              </a:rPr>
              <a:t> </a:t>
            </a:r>
            <a:r>
              <a:rPr sz="2000" spc="65" dirty="0">
                <a:cs typeface="Arial"/>
              </a:rPr>
              <a:t>forget</a:t>
            </a:r>
            <a:r>
              <a:rPr sz="2000" spc="45" dirty="0">
                <a:cs typeface="Arial"/>
              </a:rPr>
              <a:t> </a:t>
            </a:r>
            <a:r>
              <a:rPr sz="2000" spc="90" dirty="0">
                <a:cs typeface="Arial"/>
              </a:rPr>
              <a:t>that</a:t>
            </a:r>
            <a:r>
              <a:rPr sz="2000" spc="50" dirty="0">
                <a:cs typeface="Arial"/>
              </a:rPr>
              <a:t> </a:t>
            </a:r>
            <a:r>
              <a:rPr sz="2000" spc="55" dirty="0">
                <a:cs typeface="Arial"/>
              </a:rPr>
              <a:t>good</a:t>
            </a:r>
            <a:r>
              <a:rPr sz="2000" spc="40" dirty="0">
                <a:cs typeface="Arial"/>
              </a:rPr>
              <a:t> </a:t>
            </a:r>
            <a:r>
              <a:rPr sz="2000" dirty="0">
                <a:cs typeface="Arial"/>
              </a:rPr>
              <a:t>code</a:t>
            </a:r>
            <a:r>
              <a:rPr sz="2000" spc="45" dirty="0">
                <a:cs typeface="Arial"/>
              </a:rPr>
              <a:t> runs </a:t>
            </a:r>
            <a:r>
              <a:rPr sz="2000" spc="70" dirty="0">
                <a:cs typeface="Arial"/>
              </a:rPr>
              <a:t>in</a:t>
            </a:r>
            <a:r>
              <a:rPr sz="2000" spc="15" dirty="0">
                <a:cs typeface="Arial"/>
              </a:rPr>
              <a:t> </a:t>
            </a:r>
            <a:r>
              <a:rPr sz="2000" spc="75" dirty="0">
                <a:cs typeface="Arial"/>
              </a:rPr>
              <a:t>production</a:t>
            </a:r>
            <a:r>
              <a:rPr sz="2000" spc="20" dirty="0">
                <a:cs typeface="Arial"/>
              </a:rPr>
              <a:t> </a:t>
            </a:r>
            <a:r>
              <a:rPr sz="2000" spc="60" dirty="0">
                <a:cs typeface="Arial"/>
              </a:rPr>
              <a:t>and</a:t>
            </a:r>
            <a:r>
              <a:rPr sz="2000" spc="20" dirty="0">
                <a:cs typeface="Arial"/>
              </a:rPr>
              <a:t> </a:t>
            </a:r>
            <a:r>
              <a:rPr sz="2000" spc="55" dirty="0">
                <a:cs typeface="Arial"/>
              </a:rPr>
              <a:t>test</a:t>
            </a:r>
            <a:r>
              <a:rPr sz="2000" spc="20" dirty="0">
                <a:cs typeface="Arial"/>
              </a:rPr>
              <a:t> </a:t>
            </a:r>
            <a:r>
              <a:rPr sz="2000" spc="55" dirty="0">
                <a:cs typeface="Arial"/>
              </a:rPr>
              <a:t>environments.</a:t>
            </a:r>
            <a:r>
              <a:rPr sz="2000" spc="25" dirty="0">
                <a:cs typeface="Arial"/>
              </a:rPr>
              <a:t> </a:t>
            </a:r>
            <a:r>
              <a:rPr sz="2000" dirty="0">
                <a:cs typeface="Arial"/>
              </a:rPr>
              <a:t>Constraints</a:t>
            </a:r>
            <a:r>
              <a:rPr sz="2000" spc="25" dirty="0">
                <a:cs typeface="Arial"/>
              </a:rPr>
              <a:t> </a:t>
            </a:r>
            <a:r>
              <a:rPr sz="2000" spc="100" dirty="0">
                <a:cs typeface="Arial"/>
              </a:rPr>
              <a:t>for</a:t>
            </a:r>
            <a:r>
              <a:rPr sz="2000" spc="25" dirty="0">
                <a:cs typeface="Arial"/>
              </a:rPr>
              <a:t> </a:t>
            </a:r>
            <a:r>
              <a:rPr sz="2000" spc="75" dirty="0">
                <a:cs typeface="Arial"/>
              </a:rPr>
              <a:t>the</a:t>
            </a:r>
            <a:r>
              <a:rPr sz="2000" spc="25" dirty="0">
                <a:cs typeface="Arial"/>
              </a:rPr>
              <a:t> </a:t>
            </a:r>
            <a:r>
              <a:rPr sz="2000" spc="100" dirty="0">
                <a:cs typeface="Arial"/>
              </a:rPr>
              <a:t>former</a:t>
            </a:r>
            <a:r>
              <a:rPr sz="2000" spc="20" dirty="0">
                <a:cs typeface="Arial"/>
              </a:rPr>
              <a:t> </a:t>
            </a:r>
            <a:r>
              <a:rPr sz="2000" spc="-25" dirty="0">
                <a:cs typeface="Arial"/>
              </a:rPr>
              <a:t>can </a:t>
            </a:r>
            <a:r>
              <a:rPr sz="2000" dirty="0">
                <a:cs typeface="Arial"/>
              </a:rPr>
              <a:t>make</a:t>
            </a:r>
            <a:r>
              <a:rPr sz="2000" spc="40" dirty="0">
                <a:cs typeface="Arial"/>
              </a:rPr>
              <a:t> </a:t>
            </a:r>
            <a:r>
              <a:rPr sz="2000" spc="60" dirty="0">
                <a:cs typeface="Arial"/>
              </a:rPr>
              <a:t>working</a:t>
            </a:r>
            <a:r>
              <a:rPr sz="2000" spc="40" dirty="0">
                <a:cs typeface="Arial"/>
              </a:rPr>
              <a:t> </a:t>
            </a:r>
            <a:r>
              <a:rPr sz="2000" spc="70" dirty="0">
                <a:cs typeface="Arial"/>
              </a:rPr>
              <a:t>in</a:t>
            </a:r>
            <a:r>
              <a:rPr sz="2000" spc="35" dirty="0">
                <a:cs typeface="Arial"/>
              </a:rPr>
              <a:t> </a:t>
            </a:r>
            <a:r>
              <a:rPr sz="2000" spc="75" dirty="0">
                <a:cs typeface="Arial"/>
              </a:rPr>
              <a:t>the</a:t>
            </a:r>
            <a:r>
              <a:rPr sz="2000" spc="45" dirty="0">
                <a:cs typeface="Arial"/>
              </a:rPr>
              <a:t> </a:t>
            </a:r>
            <a:r>
              <a:rPr sz="2000" spc="70" dirty="0">
                <a:cs typeface="Arial"/>
              </a:rPr>
              <a:t>latter</a:t>
            </a:r>
            <a:r>
              <a:rPr sz="2000" spc="45" dirty="0">
                <a:cs typeface="Arial"/>
              </a:rPr>
              <a:t> </a:t>
            </a:r>
            <a:r>
              <a:rPr sz="2000" dirty="0">
                <a:cs typeface="Arial"/>
              </a:rPr>
              <a:t>nearly</a:t>
            </a:r>
            <a:r>
              <a:rPr sz="2000" spc="35" dirty="0">
                <a:cs typeface="Arial"/>
              </a:rPr>
              <a:t> </a:t>
            </a:r>
            <a:r>
              <a:rPr sz="2000" spc="-10" dirty="0">
                <a:cs typeface="Arial"/>
              </a:rPr>
              <a:t>impossible.</a:t>
            </a:r>
            <a:endParaRPr sz="2000" dirty="0">
              <a:cs typeface="Arial"/>
            </a:endParaRPr>
          </a:p>
        </p:txBody>
      </p:sp>
      <p:sp>
        <p:nvSpPr>
          <p:cNvPr id="5" name="TextBox 4">
            <a:extLst>
              <a:ext uri="{FF2B5EF4-FFF2-40B4-BE49-F238E27FC236}">
                <a16:creationId xmlns:a16="http://schemas.microsoft.com/office/drawing/2014/main" id="{68D707F8-8F9B-45ED-890D-2F4C93520DC5}"/>
              </a:ext>
            </a:extLst>
          </p:cNvPr>
          <p:cNvSpPr txBox="1"/>
          <p:nvPr/>
        </p:nvSpPr>
        <p:spPr>
          <a:xfrm>
            <a:off x="762000" y="57150"/>
            <a:ext cx="678180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Tenorite"/>
                <a:ea typeface="+mn-ea"/>
                <a:cs typeface="+mn-cs"/>
              </a:rPr>
              <a:t>Dependencies on Libraries Are Killing Me</a:t>
            </a:r>
            <a:endParaRPr kumimoji="0" lang="en-US" sz="1400" b="0" i="0" u="none" strike="noStrike" kern="1200" cap="none" spc="0" normalizeH="0" baseline="0" noProof="0" dirty="0">
              <a:ln>
                <a:noFill/>
              </a:ln>
              <a:solidFill>
                <a:srgbClr val="000000"/>
              </a:solidFill>
              <a:effectLst/>
              <a:uLnTx/>
              <a:uFillTx/>
              <a:latin typeface="Tenorite"/>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f45331398_win32">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docProps/app.xml><?xml version="1.0" encoding="utf-8"?>
<Properties xmlns="http://schemas.openxmlformats.org/officeDocument/2006/extended-properties" xmlns:vt="http://schemas.openxmlformats.org/officeDocument/2006/docPropsVTypes">
  <Template>Slice</Template>
  <TotalTime>418</TotalTime>
  <Words>13269</Words>
  <Application>Microsoft Office PowerPoint</Application>
  <PresentationFormat>On-screen Show (16:9)</PresentationFormat>
  <Paragraphs>1029</Paragraphs>
  <Slides>194</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194</vt:i4>
      </vt:variant>
    </vt:vector>
  </HeadingPairs>
  <TitlesOfParts>
    <vt:vector size="199" baseType="lpstr">
      <vt:lpstr>Arial</vt:lpstr>
      <vt:lpstr>Tenorite</vt:lpstr>
      <vt:lpstr>Times New Roman</vt:lpstr>
      <vt:lpstr>tf45331398_win32</vt:lpstr>
      <vt:lpstr>Office Theme</vt:lpstr>
      <vt:lpstr>Working Effectively with Legacy Code</vt:lpstr>
      <vt:lpstr>Part I:</vt:lpstr>
      <vt:lpstr>Chapter 1</vt:lpstr>
      <vt:lpstr>Four Reasons to Change Software</vt:lpstr>
      <vt:lpstr>PowerPoint Presentation</vt:lpstr>
      <vt:lpstr>Improving Design</vt:lpstr>
      <vt:lpstr>PowerPoint Presentation</vt:lpstr>
      <vt:lpstr>Putting It All Together</vt:lpstr>
      <vt:lpstr>PowerPoint Presentation</vt:lpstr>
      <vt:lpstr>Chapter 2</vt:lpstr>
      <vt:lpstr>PowerPoint Presentation</vt:lpstr>
      <vt:lpstr>PowerPoint Presentation</vt:lpstr>
      <vt:lpstr>PowerPoint Presentation</vt:lpstr>
      <vt:lpstr>PowerPoint Presentation</vt:lpstr>
      <vt:lpstr>PowerPoint Presentation</vt:lpstr>
      <vt:lpstr>Chapter 3</vt:lpstr>
      <vt:lpstr>PowerPoint Presentation</vt:lpstr>
      <vt:lpstr>PowerPoint Presentation</vt:lpstr>
      <vt:lpstr>PowerPoint Presentation</vt:lpstr>
      <vt:lpstr>PowerPoint Presentation</vt:lpstr>
      <vt:lpstr>Chapter 4</vt:lpstr>
      <vt:lpstr>PowerPoint Presentation</vt:lpstr>
      <vt:lpstr>PowerPoint Presentation</vt:lpstr>
      <vt:lpstr>PowerPoint Presentation</vt:lpstr>
      <vt:lpstr>Chapter 5</vt:lpstr>
      <vt:lpstr>PowerPoint Presentation</vt:lpstr>
      <vt:lpstr>PowerPoint Presentation</vt:lpstr>
      <vt:lpstr>PowerPoint Presentation</vt:lpstr>
      <vt:lpstr>Part II:</vt:lpstr>
      <vt:lpstr>Chapter 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7</vt:lpstr>
      <vt:lpstr>PowerPoint Presentation</vt:lpstr>
      <vt:lpstr>PowerPoint Presentation</vt:lpstr>
      <vt:lpstr>PowerPoint Presentation</vt:lpstr>
      <vt:lpstr>PowerPoint Presentation</vt:lpstr>
      <vt:lpstr>PowerPoint Presentation</vt:lpstr>
      <vt:lpstr>Chapter 8</vt:lpstr>
      <vt:lpstr>PowerPoint Presentation</vt:lpstr>
      <vt:lpstr>PowerPoint Presentation</vt:lpstr>
      <vt:lpstr>PowerPoint Presentation</vt:lpstr>
      <vt:lpstr>PowerPoint Presentation</vt:lpstr>
      <vt:lpstr>PowerPoint Presentation</vt:lpstr>
      <vt:lpstr>PowerPoint Presentation</vt:lpstr>
      <vt:lpstr>Chapter 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10</vt:lpstr>
      <vt:lpstr>PowerPoint Presentation</vt:lpstr>
      <vt:lpstr>PowerPoint Presentation</vt:lpstr>
      <vt:lpstr>PowerPoint Presentation</vt:lpstr>
      <vt:lpstr>PowerPoint Presentation</vt:lpstr>
      <vt:lpstr>PowerPoint Presentation</vt:lpstr>
      <vt:lpstr>PowerPoint Presentation</vt:lpstr>
      <vt:lpstr>Chapter 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12</vt:lpstr>
      <vt:lpstr>PowerPoint Presentation</vt:lpstr>
      <vt:lpstr>PowerPoint Presentation</vt:lpstr>
      <vt:lpstr>PowerPoint Presentation</vt:lpstr>
      <vt:lpstr>PowerPoint Presentation</vt:lpstr>
      <vt:lpstr>PowerPoint Presentation</vt:lpstr>
      <vt:lpstr>PowerPoint Presentation</vt:lpstr>
      <vt:lpstr>Chapter 13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14</vt:lpstr>
      <vt:lpstr>PowerPoint Presentation</vt:lpstr>
      <vt:lpstr>PowerPoint Presentation</vt:lpstr>
      <vt:lpstr>Chapter 15</vt:lpstr>
      <vt:lpstr>PowerPoint Presentation</vt:lpstr>
      <vt:lpstr>PowerPoint Presentation</vt:lpstr>
      <vt:lpstr>Chapter 16</vt:lpstr>
      <vt:lpstr>PowerPoint Presentation</vt:lpstr>
      <vt:lpstr>PowerPoint Presentation</vt:lpstr>
      <vt:lpstr>PowerPoint Presentation</vt:lpstr>
      <vt:lpstr>PowerPoint Presentation</vt:lpstr>
      <vt:lpstr>Chapter 17</vt:lpstr>
      <vt:lpstr>PowerPoint Presentation</vt:lpstr>
      <vt:lpstr>PowerPoint Presentation</vt:lpstr>
      <vt:lpstr>PowerPoint Presentation</vt:lpstr>
      <vt:lpstr>PowerPoint Presentation</vt:lpstr>
      <vt:lpstr>Chapter 18</vt:lpstr>
      <vt:lpstr>PowerPoint Presentation</vt:lpstr>
      <vt:lpstr>PowerPoint Presentation</vt:lpstr>
      <vt:lpstr>Chapter 19</vt:lpstr>
      <vt:lpstr>PowerPoint Presentation</vt:lpstr>
      <vt:lpstr>PowerPoint Presentation</vt:lpstr>
      <vt:lpstr>PowerPoint Presentation</vt:lpstr>
      <vt:lpstr>PowerPoint Presentation</vt:lpstr>
      <vt:lpstr>PowerPoint Presentation</vt:lpstr>
      <vt:lpstr>PowerPoint Presentation</vt:lpstr>
      <vt:lpstr>Chapter 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21</vt:lpstr>
      <vt:lpstr>PowerPoint Presentation</vt:lpstr>
      <vt:lpstr>Chapter 22</vt:lpstr>
      <vt:lpstr>PowerPoint Presentation</vt:lpstr>
      <vt:lpstr>PowerPoint Presentation</vt:lpstr>
      <vt:lpstr>PowerPoint Presentation</vt:lpstr>
      <vt:lpstr>PowerPoint Presentation</vt:lpstr>
      <vt:lpstr>PowerPoint Presentation</vt:lpstr>
      <vt:lpstr>Chapter 23</vt:lpstr>
      <vt:lpstr>PowerPoint Presentation</vt:lpstr>
      <vt:lpstr>PowerPoint Presentation</vt:lpstr>
      <vt:lpstr>PowerPoint Presentation</vt:lpstr>
      <vt:lpstr>PowerPoint Presentation</vt:lpstr>
      <vt:lpstr>PowerPoint Presentation</vt:lpstr>
      <vt:lpstr>Chapter 24</vt:lpstr>
      <vt:lpstr>PowerPoint Presentation</vt:lpstr>
      <vt:lpstr>Part III</vt:lpstr>
      <vt:lpstr>Chapter 25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Effectively with Legacy Code</dc:title>
  <dc:creator>Nathan Swalley</dc:creator>
  <cp:lastModifiedBy>Nathan Swalley</cp:lastModifiedBy>
  <cp:revision>3</cp:revision>
  <dcterms:created xsi:type="dcterms:W3CDTF">2022-11-12T18:42:45Z</dcterms:created>
  <dcterms:modified xsi:type="dcterms:W3CDTF">2022-11-13T01:41:50Z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