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320" r:id="rId4"/>
    <p:sldId id="262" r:id="rId5"/>
    <p:sldId id="371" r:id="rId6"/>
    <p:sldId id="374" r:id="rId7"/>
    <p:sldId id="375" r:id="rId8"/>
    <p:sldId id="399" r:id="rId9"/>
    <p:sldId id="378" r:id="rId10"/>
    <p:sldId id="379" r:id="rId11"/>
    <p:sldId id="380" r:id="rId12"/>
    <p:sldId id="381" r:id="rId13"/>
    <p:sldId id="382" r:id="rId14"/>
    <p:sldId id="370" r:id="rId15"/>
    <p:sldId id="326" r:id="rId16"/>
    <p:sldId id="342" r:id="rId17"/>
    <p:sldId id="327" r:id="rId18"/>
    <p:sldId id="388" r:id="rId19"/>
    <p:sldId id="280" r:id="rId20"/>
    <p:sldId id="269" r:id="rId21"/>
    <p:sldId id="387" r:id="rId22"/>
    <p:sldId id="271" r:id="rId23"/>
    <p:sldId id="401" r:id="rId24"/>
    <p:sldId id="274" r:id="rId25"/>
    <p:sldId id="276" r:id="rId26"/>
    <p:sldId id="275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Thom" initials="HT" lastIdx="3" clrIdx="0">
    <p:extLst>
      <p:ext uri="{19B8F6BF-5375-455C-9EA6-DF929625EA0E}">
        <p15:presenceInfo xmlns:p15="http://schemas.microsoft.com/office/powerpoint/2012/main" userId="S-1-5-21-1117850145-1682116191-196506527-13505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32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85B9-7E1B-4B8C-A409-9D81A7B2BF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E24D-7B3D-4B14-8429-943C6D9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3-3.15 Walk to Canynge Hall</a:t>
            </a:r>
          </a:p>
          <a:p>
            <a:r>
              <a:rPr lang="en-GB" altLang="en-US"/>
              <a:t> </a:t>
            </a:r>
          </a:p>
          <a:p>
            <a:r>
              <a:rPr lang="en-GB" altLang="en-US"/>
              <a:t>3.15 Tea/coffee on arrival</a:t>
            </a:r>
          </a:p>
          <a:p>
            <a:r>
              <a:rPr lang="en-GB" altLang="en-US"/>
              <a:t> </a:t>
            </a:r>
          </a:p>
          <a:p>
            <a:r>
              <a:rPr lang="en-GB" altLang="en-US"/>
              <a:t>3.25  Welcome from one of the Professors (just confirming which one)</a:t>
            </a:r>
          </a:p>
          <a:p>
            <a:r>
              <a:rPr lang="en-GB" altLang="en-US"/>
              <a:t> </a:t>
            </a:r>
          </a:p>
          <a:p>
            <a:r>
              <a:rPr lang="en-GB" altLang="en-US"/>
              <a:t>3.35 Ruth Kipping and Debbi Caldwell: introduction and overview of the course and questions</a:t>
            </a:r>
          </a:p>
          <a:p>
            <a:r>
              <a:rPr lang="en-GB" altLang="en-US"/>
              <a:t> </a:t>
            </a:r>
          </a:p>
          <a:p>
            <a:r>
              <a:rPr lang="en-GB" altLang="en-US"/>
              <a:t>4.00-4.15 Public Health PhD students talking about experience of teaching at the School (Laura Tinner, Heide Busse and Kaiseree Dias)</a:t>
            </a:r>
          </a:p>
          <a:p>
            <a:r>
              <a:rPr lang="en-GB" altLang="en-US"/>
              <a:t> </a:t>
            </a:r>
          </a:p>
          <a:p>
            <a:r>
              <a:rPr lang="en-GB" altLang="en-US"/>
              <a:t>4.15-4.30  opportunity to use toilet facilities and talk informally to Programme Leads and PhD Students</a:t>
            </a:r>
          </a:p>
          <a:p>
            <a:endParaRPr lang="en-GB" altLang="en-US"/>
          </a:p>
          <a:p>
            <a:r>
              <a:rPr lang="en-GB" altLang="en-US"/>
              <a:t>4.30-4.40 Careers service talk</a:t>
            </a:r>
          </a:p>
          <a:p>
            <a:endParaRPr lang="en-GB" altLang="en-US"/>
          </a:p>
          <a:p>
            <a:r>
              <a:rPr lang="en-GB" altLang="en-US"/>
              <a:t>4.40-5.00 Walk from Canynge Hall to Life Sciences</a:t>
            </a:r>
          </a:p>
          <a:p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0F74AB-EFAF-4188-843A-9FB69724A4C7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FE24D-7B3D-4B14-8429-943C6D927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FE24D-7B3D-4B14-8429-943C6D927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26"/>
            <a:ext cx="1152128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CEA11-20F9-4FFE-BCF3-19BC7750FE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11430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55A71-1970-44F4-8437-45A1E122BA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4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317DA-4C25-46BD-8D15-412EB08028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10608-2ABD-46C3-B989-A9CC11C1E2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8264-9255-40CB-B4D9-E71F09001E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ECD6-592E-4D09-997F-7CEE3F8F35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19667" y="196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85751"/>
            <a:ext cx="259291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34434" y="107950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34434" y="616585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6237288"/>
            <a:ext cx="19896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1" y="62468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5518" y="6251576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F888C-DFF9-4C19-A611-9A1E0CAF5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874000" y="565151"/>
            <a:ext cx="37084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Bristol Medical School</a:t>
            </a:r>
          </a:p>
        </p:txBody>
      </p:sp>
    </p:spTree>
    <p:extLst>
      <p:ext uri="{BB962C8B-B14F-4D97-AF65-F5344CB8AC3E}">
        <p14:creationId xmlns:p14="http://schemas.microsoft.com/office/powerpoint/2010/main" val="38466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774825" y="1844676"/>
            <a:ext cx="8642350" cy="147002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Decision tree models in R</a:t>
            </a:r>
            <a:br>
              <a:rPr lang="en-US" dirty="0"/>
            </a:br>
            <a:endParaRPr lang="en-GB" altLang="en-US" sz="3200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774825" y="3357563"/>
            <a:ext cx="8642350" cy="1752600"/>
          </a:xfrm>
        </p:spPr>
        <p:txBody>
          <a:bodyPr/>
          <a:lstStyle/>
          <a:p>
            <a:pPr algn="ctr"/>
            <a:r>
              <a:rPr lang="en-GB" altLang="en-US" u="sng" dirty="0"/>
              <a:t>Howard Thom</a:t>
            </a:r>
          </a:p>
          <a:p>
            <a:pPr algn="ctr"/>
            <a:r>
              <a:rPr lang="en-GB" altLang="en-US" dirty="0"/>
              <a:t>London, 8-July-2019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sp>
        <p:nvSpPr>
          <p:cNvPr id="11269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BF2F3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BAA9927-5CAC-423D-9FC4-C2E5F415CC88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629-3E99-4726-8ED7-CD395B9D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97" y="1055811"/>
            <a:ext cx="8640960" cy="648072"/>
          </a:xfrm>
        </p:spPr>
        <p:txBody>
          <a:bodyPr>
            <a:normAutofit/>
          </a:bodyPr>
          <a:lstStyle/>
          <a:p>
            <a:r>
              <a:rPr lang="en-GB" sz="3600" dirty="0"/>
              <a:t>Total costs and effects for treatment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9" y="5035392"/>
                <a:ext cx="11790671" cy="12246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𝑐𝑜𝑠𝑡𝑠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𝑅𝑒𝑐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𝑒𝑓𝑓𝑒𝑐𝑡𝑠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𝑅𝑒𝑐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9" y="5035392"/>
                <a:ext cx="11790671" cy="12246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4E7FD0-667E-46B0-8EDB-1FBB820C2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1451" y="6246814"/>
            <a:ext cx="5156200" cy="365125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03E04D-F570-4CE9-A6EE-3B65615DDB6C}"/>
              </a:ext>
            </a:extLst>
          </p:cNvPr>
          <p:cNvGrpSpPr/>
          <p:nvPr/>
        </p:nvGrpSpPr>
        <p:grpSpPr>
          <a:xfrm>
            <a:off x="1137288" y="1551730"/>
            <a:ext cx="7984275" cy="2551681"/>
            <a:chOff x="1256557" y="2016426"/>
            <a:chExt cx="7984275" cy="2551681"/>
          </a:xfrm>
        </p:grpSpPr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EBC6C6F6-44C0-40F1-A6A8-A2E2FC06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451" y="3531227"/>
              <a:ext cx="266701" cy="2940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v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0BA29707-E87C-47BB-A0B2-5BD6C438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684" y="3038702"/>
              <a:ext cx="266701" cy="2940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v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4195D08-63F6-4791-8BD2-0D76759F2010}"/>
                </a:ext>
              </a:extLst>
            </p:cNvPr>
            <p:cNvSpPr/>
            <p:nvPr/>
          </p:nvSpPr>
          <p:spPr>
            <a:xfrm rot="16200000">
              <a:off x="5823010" y="4030970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C4FEED3-89C6-449F-976B-BF1C8F282D14}"/>
                </a:ext>
              </a:extLst>
            </p:cNvPr>
            <p:cNvSpPr/>
            <p:nvPr/>
          </p:nvSpPr>
          <p:spPr>
            <a:xfrm rot="16200000">
              <a:off x="8753196" y="2538851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87ABC8-2903-4F33-9CF3-BF23C6A452C5}"/>
                </a:ext>
              </a:extLst>
            </p:cNvPr>
            <p:cNvSpPr/>
            <p:nvPr/>
          </p:nvSpPr>
          <p:spPr>
            <a:xfrm rot="16200000">
              <a:off x="8753196" y="3468160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72BE75-CB2D-4950-BE43-A613C6C6A92E}"/>
                    </a:ext>
                  </a:extLst>
                </p:cNvPr>
                <p:cNvSpPr txBox="1"/>
                <p:nvPr/>
              </p:nvSpPr>
              <p:spPr>
                <a:xfrm>
                  <a:off x="4166996" y="2819225"/>
                  <a:ext cx="170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Recovery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72BE75-CB2D-4950-BE43-A613C6C6A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996" y="2819225"/>
                  <a:ext cx="17085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14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0F4E68-1803-4AF7-B8DB-12DD497E345D}"/>
                    </a:ext>
                  </a:extLst>
                </p:cNvPr>
                <p:cNvSpPr txBox="1"/>
                <p:nvPr/>
              </p:nvSpPr>
              <p:spPr>
                <a:xfrm>
                  <a:off x="3808167" y="4198775"/>
                  <a:ext cx="2378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No recovery (</a:t>
                  </a:r>
                  <a14:m>
                    <m:oMath xmlns:m="http://schemas.openxmlformats.org/officeDocument/2006/math">
                      <m:r>
                        <a:rPr kumimoji="0" lang="en-GB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0F4E68-1803-4AF7-B8DB-12DD497E3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167" y="4198775"/>
                  <a:ext cx="237846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51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85449E-65C4-436E-8FD5-CD4ACDD22734}"/>
                    </a:ext>
                  </a:extLst>
                </p:cNvPr>
                <p:cNvSpPr txBox="1"/>
                <p:nvPr/>
              </p:nvSpPr>
              <p:spPr>
                <a:xfrm>
                  <a:off x="7118622" y="2016426"/>
                  <a:ext cx="207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No relapse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𝑒𝑙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85449E-65C4-436E-8FD5-CD4ACDD22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622" y="2016426"/>
                  <a:ext cx="207017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353" t="-5660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5AADD3-7F11-4416-A2B3-A41F70ECF4DB}"/>
                </a:ext>
              </a:extLst>
            </p:cNvPr>
            <p:cNvGrpSpPr/>
            <p:nvPr/>
          </p:nvGrpSpPr>
          <p:grpSpPr>
            <a:xfrm>
              <a:off x="3197152" y="3185725"/>
              <a:ext cx="2639532" cy="978596"/>
              <a:chOff x="3044752" y="3033325"/>
              <a:chExt cx="2639532" cy="978596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C1F5202-624B-41F1-B59B-06FFECEEF386}"/>
                  </a:ext>
                </a:extLst>
              </p:cNvPr>
              <p:cNvCxnSpPr>
                <a:cxnSpLocks/>
                <a:stCxn id="49" idx="0"/>
                <a:endCxn id="47" idx="6"/>
              </p:cNvCxnSpPr>
              <p:nvPr/>
            </p:nvCxnSpPr>
            <p:spPr>
              <a:xfrm rot="10800000">
                <a:off x="3044752" y="3525852"/>
                <a:ext cx="2639532" cy="486069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315EAC63-BB01-49D3-A212-A9B7FD081D4E}"/>
                  </a:ext>
                </a:extLst>
              </p:cNvPr>
              <p:cNvCxnSpPr>
                <a:cxnSpLocks/>
                <a:stCxn id="48" idx="2"/>
                <a:endCxn id="47" idx="6"/>
              </p:cNvCxnSpPr>
              <p:nvPr/>
            </p:nvCxnSpPr>
            <p:spPr>
              <a:xfrm rot="10800000" flipV="1">
                <a:off x="3044752" y="3033325"/>
                <a:ext cx="2639532" cy="492525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8B18A3-F00D-40F0-8A3B-C029383A496D}"/>
                    </a:ext>
                  </a:extLst>
                </p:cNvPr>
                <p:cNvSpPr txBox="1"/>
                <p:nvPr/>
              </p:nvSpPr>
              <p:spPr>
                <a:xfrm>
                  <a:off x="7451697" y="3557491"/>
                  <a:ext cx="17891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Relapse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𝑅𝑒𝑙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8B18A3-F00D-40F0-8A3B-C029383A4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697" y="3557491"/>
                  <a:ext cx="1789135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072" t="-4717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007456-858A-4403-B993-D1A7D56796A9}"/>
                </a:ext>
              </a:extLst>
            </p:cNvPr>
            <p:cNvGrpSpPr/>
            <p:nvPr/>
          </p:nvGrpSpPr>
          <p:grpSpPr>
            <a:xfrm>
              <a:off x="6103386" y="2672200"/>
              <a:ext cx="2663485" cy="929310"/>
              <a:chOff x="3931599" y="2917050"/>
              <a:chExt cx="2663485" cy="929310"/>
            </a:xfrm>
          </p:grpSpPr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4078F130-6803-48DC-85D4-A7BD73D96836}"/>
                  </a:ext>
                </a:extLst>
              </p:cNvPr>
              <p:cNvCxnSpPr>
                <a:cxnSpLocks/>
                <a:stCxn id="51" idx="0"/>
                <a:endCxn id="48" idx="6"/>
              </p:cNvCxnSpPr>
              <p:nvPr/>
            </p:nvCxnSpPr>
            <p:spPr>
              <a:xfrm rot="10800000">
                <a:off x="3931599" y="3430576"/>
                <a:ext cx="2663485" cy="415784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BF05DF17-C8E0-459E-93B8-7B08D8EC00A7}"/>
                  </a:ext>
                </a:extLst>
              </p:cNvPr>
              <p:cNvCxnSpPr>
                <a:cxnSpLocks/>
                <a:stCxn id="50" idx="0"/>
                <a:endCxn id="48" idx="6"/>
              </p:cNvCxnSpPr>
              <p:nvPr/>
            </p:nvCxnSpPr>
            <p:spPr>
              <a:xfrm rot="10800000" flipV="1">
                <a:off x="3931599" y="2917050"/>
                <a:ext cx="2663485" cy="513525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CBA0-61F7-4A11-ACFE-0DD7264BAE27}"/>
                </a:ext>
              </a:extLst>
            </p:cNvPr>
            <p:cNvSpPr txBox="1"/>
            <p:nvPr/>
          </p:nvSpPr>
          <p:spPr>
            <a:xfrm>
              <a:off x="1256557" y="2602935"/>
              <a:ext cx="2016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Depressed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(No treatment, CBT, or antidepressants)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B684E5-A88D-49CD-8D23-D96FFB6F090A}"/>
              </a:ext>
            </a:extLst>
          </p:cNvPr>
          <p:cNvGrpSpPr/>
          <p:nvPr/>
        </p:nvGrpSpPr>
        <p:grpSpPr>
          <a:xfrm>
            <a:off x="9717286" y="1465081"/>
            <a:ext cx="2006195" cy="2878720"/>
            <a:chOff x="9836555" y="1929777"/>
            <a:chExt cx="2006195" cy="28787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269D10-2BEB-435C-B498-D1C0EB607697}"/>
                </a:ext>
              </a:extLst>
            </p:cNvPr>
            <p:cNvSpPr txBox="1"/>
            <p:nvPr/>
          </p:nvSpPr>
          <p:spPr>
            <a:xfrm>
              <a:off x="9836557" y="2036353"/>
              <a:ext cx="75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Costs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305425-855C-4655-93F5-66D21CBF81C1}"/>
                </a:ext>
              </a:extLst>
            </p:cNvPr>
            <p:cNvSpPr txBox="1"/>
            <p:nvPr/>
          </p:nvSpPr>
          <p:spPr>
            <a:xfrm>
              <a:off x="10935444" y="2036353"/>
              <a:ext cx="90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A98C33-489D-4A8B-882D-A49166513D56}"/>
                </a:ext>
              </a:extLst>
            </p:cNvPr>
            <p:cNvCxnSpPr/>
            <p:nvPr/>
          </p:nvCxnSpPr>
          <p:spPr>
            <a:xfrm>
              <a:off x="10703529" y="1929777"/>
              <a:ext cx="0" cy="2878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86E97B-D123-45B2-928C-F3D53F456438}"/>
                    </a:ext>
                  </a:extLst>
                </p:cNvPr>
                <p:cNvSpPr txBox="1"/>
                <p:nvPr/>
              </p:nvSpPr>
              <p:spPr>
                <a:xfrm>
                  <a:off x="9836556" y="2478091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86E97B-D123-45B2-928C-F3D53F456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6" y="2478091"/>
                  <a:ext cx="7510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89FA37-6705-4BE6-AFBE-1B83CC2115FF}"/>
                    </a:ext>
                  </a:extLst>
                </p:cNvPr>
                <p:cNvSpPr txBox="1"/>
                <p:nvPr/>
              </p:nvSpPr>
              <p:spPr>
                <a:xfrm>
                  <a:off x="9836555" y="3416844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𝑅𝑒𝑙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89FA37-6705-4BE6-AFBE-1B83CC211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5" y="3416844"/>
                  <a:ext cx="75101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B24455F-19AD-4278-AE55-DA8E4A17F052}"/>
                    </a:ext>
                  </a:extLst>
                </p:cNvPr>
                <p:cNvSpPr txBox="1"/>
                <p:nvPr/>
              </p:nvSpPr>
              <p:spPr>
                <a:xfrm>
                  <a:off x="9836555" y="3977705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B24455F-19AD-4278-AE55-DA8E4A17F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5" y="3977705"/>
                  <a:ext cx="75101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2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F5C35D-60A7-4619-9399-AE5806633FDC}"/>
                    </a:ext>
                  </a:extLst>
                </p:cNvPr>
                <p:cNvSpPr txBox="1"/>
                <p:nvPr/>
              </p:nvSpPr>
              <p:spPr>
                <a:xfrm>
                  <a:off x="10970228" y="2478091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F5C35D-60A7-4619-9399-AE5806633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8" y="2478091"/>
                  <a:ext cx="75101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EBF2C91-FE16-4E8F-8F50-9764D82A401C}"/>
                    </a:ext>
                  </a:extLst>
                </p:cNvPr>
                <p:cNvSpPr txBox="1"/>
                <p:nvPr/>
              </p:nvSpPr>
              <p:spPr>
                <a:xfrm>
                  <a:off x="10970227" y="3416844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𝑅𝑒𝑙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EBF2C91-FE16-4E8F-8F50-9764D82A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7" y="3416844"/>
                  <a:ext cx="75101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1C879A-CC48-4EA2-91E5-CE465F543864}"/>
                    </a:ext>
                  </a:extLst>
                </p:cNvPr>
                <p:cNvSpPr txBox="1"/>
                <p:nvPr/>
              </p:nvSpPr>
              <p:spPr>
                <a:xfrm>
                  <a:off x="10970227" y="3977705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1C879A-CC48-4EA2-91E5-CE465F543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7" y="3977705"/>
                  <a:ext cx="751015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691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A5F3B-994D-4AA9-BDA3-C9B60D6666F3}"/>
                </a:ext>
              </a:extLst>
            </p:cNvPr>
            <p:cNvCxnSpPr>
              <a:cxnSpLocks/>
            </p:cNvCxnSpPr>
            <p:nvPr/>
          </p:nvCxnSpPr>
          <p:spPr>
            <a:xfrm>
              <a:off x="9921423" y="2410185"/>
              <a:ext cx="1799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32F4DAE3-E05E-4564-BC47-FEBA753E4049}"/>
              </a:ext>
            </a:extLst>
          </p:cNvPr>
          <p:cNvSpPr/>
          <p:nvPr/>
        </p:nvSpPr>
        <p:spPr>
          <a:xfrm>
            <a:off x="2044432" y="4289692"/>
            <a:ext cx="1800200" cy="822441"/>
          </a:xfrm>
          <a:prstGeom prst="downArrowCallout">
            <a:avLst>
              <a:gd name="adj1" fmla="val 26381"/>
              <a:gd name="adj2" fmla="val 25000"/>
              <a:gd name="adj3" fmla="val 25000"/>
              <a:gd name="adj4" fmla="val 30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costs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C1DE89-F003-4D1A-AA4F-929D8E306076}"/>
              </a:ext>
            </a:extLst>
          </p:cNvPr>
          <p:cNvGrpSpPr/>
          <p:nvPr/>
        </p:nvGrpSpPr>
        <p:grpSpPr>
          <a:xfrm>
            <a:off x="3472713" y="4555693"/>
            <a:ext cx="2748614" cy="554945"/>
            <a:chOff x="3472713" y="4555693"/>
            <a:chExt cx="2748614" cy="554945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410AAD-62FD-405B-BCCE-7A8EC1AB9CBA}"/>
                </a:ext>
              </a:extLst>
            </p:cNvPr>
            <p:cNvSpPr/>
            <p:nvPr/>
          </p:nvSpPr>
          <p:spPr>
            <a:xfrm rot="5400000">
              <a:off x="4612446" y="3738969"/>
              <a:ext cx="231936" cy="251140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09FD67-E2AB-4BBB-96CD-9A39188B0EC7}"/>
                </a:ext>
              </a:extLst>
            </p:cNvPr>
            <p:cNvSpPr/>
            <p:nvPr/>
          </p:nvSpPr>
          <p:spPr>
            <a:xfrm>
              <a:off x="3479358" y="4555693"/>
              <a:ext cx="27419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Costs if recover, no relapse </a:t>
              </a:r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87D644-FFF1-441D-AA3E-923EE76A4A56}"/>
              </a:ext>
            </a:extLst>
          </p:cNvPr>
          <p:cNvGrpSpPr/>
          <p:nvPr/>
        </p:nvGrpSpPr>
        <p:grpSpPr>
          <a:xfrm>
            <a:off x="6322877" y="4245846"/>
            <a:ext cx="2031264" cy="864792"/>
            <a:chOff x="6322877" y="4245846"/>
            <a:chExt cx="2031264" cy="864792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4A290178-0070-447A-B04C-96FEC26B3273}"/>
                </a:ext>
              </a:extLst>
            </p:cNvPr>
            <p:cNvSpPr/>
            <p:nvPr/>
          </p:nvSpPr>
          <p:spPr>
            <a:xfrm rot="5400000">
              <a:off x="7200026" y="4001552"/>
              <a:ext cx="231937" cy="1986235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E1C5FB-A8EB-4307-9074-9567EAA2B061}"/>
                </a:ext>
              </a:extLst>
            </p:cNvPr>
            <p:cNvSpPr/>
            <p:nvPr/>
          </p:nvSpPr>
          <p:spPr>
            <a:xfrm>
              <a:off x="6643545" y="4245846"/>
              <a:ext cx="17105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Costs if recover, </a:t>
              </a:r>
            </a:p>
            <a:p>
              <a:r>
                <a:rPr lang="en-GB" dirty="0">
                  <a:solidFill>
                    <a:prstClr val="black"/>
                  </a:solidFill>
                </a:rPr>
                <a:t>then relapse 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E0569-A3BD-48BE-9FE5-4FA5F6B0B9CD}"/>
              </a:ext>
            </a:extLst>
          </p:cNvPr>
          <p:cNvGrpSpPr/>
          <p:nvPr/>
        </p:nvGrpSpPr>
        <p:grpSpPr>
          <a:xfrm>
            <a:off x="8598024" y="4543179"/>
            <a:ext cx="2051352" cy="555590"/>
            <a:chOff x="8598024" y="4543179"/>
            <a:chExt cx="2051352" cy="555590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EDEB9429-9AE5-4E40-B649-FFD2E09DC0A0}"/>
                </a:ext>
              </a:extLst>
            </p:cNvPr>
            <p:cNvSpPr/>
            <p:nvPr/>
          </p:nvSpPr>
          <p:spPr>
            <a:xfrm rot="5400000">
              <a:off x="9502148" y="3974576"/>
              <a:ext cx="220069" cy="20283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A95216-91C5-4E47-9315-16EB91225AD3}"/>
                </a:ext>
              </a:extLst>
            </p:cNvPr>
            <p:cNvSpPr/>
            <p:nvPr/>
          </p:nvSpPr>
          <p:spPr>
            <a:xfrm>
              <a:off x="8627669" y="4543179"/>
              <a:ext cx="20217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Costs if no recovery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58805A-D206-4370-8B5E-4278B22BCA73}"/>
              </a:ext>
            </a:extLst>
          </p:cNvPr>
          <p:cNvGrpSpPr/>
          <p:nvPr/>
        </p:nvGrpSpPr>
        <p:grpSpPr>
          <a:xfrm>
            <a:off x="3077883" y="5695362"/>
            <a:ext cx="2826351" cy="510567"/>
            <a:chOff x="3077883" y="5695362"/>
            <a:chExt cx="2826351" cy="510567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C9729106-DD2A-471B-B2DE-78B0FAD0A4D7}"/>
                </a:ext>
              </a:extLst>
            </p:cNvPr>
            <p:cNvSpPr/>
            <p:nvPr/>
          </p:nvSpPr>
          <p:spPr>
            <a:xfrm rot="16200000">
              <a:off x="4393580" y="4455659"/>
              <a:ext cx="210929" cy="2690335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25D5D7-C644-4BFA-AEE4-8E986B4CA681}"/>
                </a:ext>
              </a:extLst>
            </p:cNvPr>
            <p:cNvSpPr/>
            <p:nvPr/>
          </p:nvSpPr>
          <p:spPr>
            <a:xfrm>
              <a:off x="3077883" y="5836597"/>
              <a:ext cx="2826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QALYs if recover, no relapse </a:t>
              </a:r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B7EE1A-B203-4A65-8EEC-B488D5442537}"/>
              </a:ext>
            </a:extLst>
          </p:cNvPr>
          <p:cNvGrpSpPr/>
          <p:nvPr/>
        </p:nvGrpSpPr>
        <p:grpSpPr>
          <a:xfrm>
            <a:off x="5954600" y="5694022"/>
            <a:ext cx="2991653" cy="505962"/>
            <a:chOff x="5954600" y="5694022"/>
            <a:chExt cx="2991653" cy="505962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32C8D376-95E2-4763-B246-D9E6C17803D6}"/>
                </a:ext>
              </a:extLst>
            </p:cNvPr>
            <p:cNvSpPr/>
            <p:nvPr/>
          </p:nvSpPr>
          <p:spPr>
            <a:xfrm rot="16200000">
              <a:off x="6983653" y="4806369"/>
              <a:ext cx="210929" cy="1986235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508E23-3F50-4D6A-AFC8-257FD276442A}"/>
                </a:ext>
              </a:extLst>
            </p:cNvPr>
            <p:cNvSpPr/>
            <p:nvPr/>
          </p:nvSpPr>
          <p:spPr>
            <a:xfrm>
              <a:off x="5954600" y="5830652"/>
              <a:ext cx="2991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QALYs if recover, then relapse 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168D19-539A-40F8-89F3-4B147FD5DB4F}"/>
              </a:ext>
            </a:extLst>
          </p:cNvPr>
          <p:cNvGrpSpPr/>
          <p:nvPr/>
        </p:nvGrpSpPr>
        <p:grpSpPr>
          <a:xfrm>
            <a:off x="8388122" y="5694020"/>
            <a:ext cx="2733772" cy="542731"/>
            <a:chOff x="8388122" y="5694020"/>
            <a:chExt cx="2733772" cy="542731"/>
          </a:xfrm>
        </p:grpSpPr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363771AE-528E-447D-B20C-D8E1BDEC5B81}"/>
                </a:ext>
              </a:extLst>
            </p:cNvPr>
            <p:cNvSpPr/>
            <p:nvPr/>
          </p:nvSpPr>
          <p:spPr>
            <a:xfrm rot="16200000">
              <a:off x="9313387" y="4768755"/>
              <a:ext cx="229649" cy="2080179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A824F2-DA00-426D-9124-8A59B94B35CA}"/>
                </a:ext>
              </a:extLst>
            </p:cNvPr>
            <p:cNvSpPr/>
            <p:nvPr/>
          </p:nvSpPr>
          <p:spPr>
            <a:xfrm>
              <a:off x="9042863" y="5867419"/>
              <a:ext cx="207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QALYs if no recovery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629-3E99-4726-8ED7-CD395B9D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97" y="1055811"/>
            <a:ext cx="8640960" cy="648072"/>
          </a:xfrm>
        </p:spPr>
        <p:txBody>
          <a:bodyPr>
            <a:normAutofit/>
          </a:bodyPr>
          <a:lstStyle/>
          <a:p>
            <a:r>
              <a:rPr lang="en-GB" sz="3600" dirty="0"/>
              <a:t>Total costs and effects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41368"/>
                <a:ext cx="11790671" cy="12246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𝑐𝑜𝑠𝑡𝑠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𝑅𝑒𝑐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𝑒𝑓𝑓𝑒𝑐𝑡𝑠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𝑅𝑒𝑐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𝑅𝑒𝑙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𝑅𝑒𝑐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41368"/>
                <a:ext cx="11790671" cy="12246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4E7FD0-667E-46B0-8EDB-1FBB820C2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1451" y="6246814"/>
            <a:ext cx="5156200" cy="365125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2B1913C-AF40-4C99-A716-7C36D267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3" y="4314532"/>
            <a:ext cx="11394026" cy="584309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A48D926-46B1-4E0B-821D-228AC7ADB88F}"/>
              </a:ext>
            </a:extLst>
          </p:cNvPr>
          <p:cNvSpPr/>
          <p:nvPr/>
        </p:nvSpPr>
        <p:spPr>
          <a:xfrm>
            <a:off x="5374008" y="3197595"/>
            <a:ext cx="721992" cy="77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FA4-E98A-4854-ADBA-2B9B2D56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81560"/>
          </a:xfrm>
        </p:spPr>
        <p:txBody>
          <a:bodyPr/>
          <a:lstStyle/>
          <a:p>
            <a:r>
              <a:rPr lang="en-GB" dirty="0"/>
              <a:t>Results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1619-057D-4A7E-A4A7-433AEE1A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5379813"/>
            <a:ext cx="11521280" cy="746352"/>
          </a:xfrm>
        </p:spPr>
        <p:txBody>
          <a:bodyPr/>
          <a:lstStyle/>
          <a:p>
            <a:r>
              <a:rPr lang="en-GB" dirty="0"/>
              <a:t>Use above code to generate cost-effectiveness comparative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FED75-65F8-434E-87C1-1E84657E31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033F1-C29A-42CC-B7AD-FDC4FC32B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2E554-A5EA-4C65-8DF8-EE2A5AD2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83" y="1922803"/>
            <a:ext cx="10267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4AEE-0345-45C5-81D3-F4BA8B99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469363"/>
          </a:xfrm>
        </p:spPr>
        <p:txBody>
          <a:bodyPr>
            <a:normAutofit fontScale="90000"/>
          </a:bodyPr>
          <a:lstStyle/>
          <a:p>
            <a:r>
              <a:rPr lang="en-GB" dirty="0"/>
              <a:t>And what do they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09F8-83A6-4798-AAF6-EF8A0C6C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27996"/>
            <a:ext cx="4152493" cy="4140290"/>
          </a:xfrm>
        </p:spPr>
        <p:txBody>
          <a:bodyPr/>
          <a:lstStyle/>
          <a:p>
            <a:r>
              <a:rPr lang="en-GB" sz="2400" dirty="0"/>
              <a:t>Costs higher on CBT but about the same on antidepressants</a:t>
            </a:r>
          </a:p>
          <a:p>
            <a:r>
              <a:rPr lang="en-GB" sz="2400" dirty="0"/>
              <a:t>QALYs higher on both CBT and antidepressants</a:t>
            </a:r>
          </a:p>
          <a:p>
            <a:r>
              <a:rPr lang="en-GB" sz="2400" dirty="0"/>
              <a:t>Net benefit highest on antidepressants.</a:t>
            </a:r>
          </a:p>
          <a:p>
            <a:r>
              <a:rPr lang="en-GB" sz="2400" dirty="0"/>
              <a:t>CBT cost-effective at willingness-to-pay £20,000.</a:t>
            </a:r>
          </a:p>
          <a:p>
            <a:r>
              <a:rPr lang="en-GB" sz="2400" dirty="0"/>
              <a:t>But antidepressants have lowest ICER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C73F2-5D04-4C05-A737-D8E67AA35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5FA1-8D53-4108-8DCB-19A7EF561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4DE66-4EF1-4753-96E5-50FEB2B6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79" y="1134871"/>
            <a:ext cx="7246667" cy="49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254-EADF-41FE-9240-F3A3454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28" y="263691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Making the decision tree probabilistic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60D6-E4F5-4E1E-95BC-166A17A39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9358B-15F3-476F-8336-6D55C628B8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55A71-1970-44F4-8437-45A1E122BA62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FEF8B-5EE8-4F1E-A92C-E14F4C002FA2}"/>
              </a:ext>
            </a:extLst>
          </p:cNvPr>
          <p:cNvSpPr txBox="1"/>
          <p:nvPr/>
        </p:nvSpPr>
        <p:spPr>
          <a:xfrm>
            <a:off x="2277585" y="3789040"/>
            <a:ext cx="65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Open “</a:t>
            </a:r>
            <a:r>
              <a:rPr lang="it-IT" sz="2400" dirty="0"/>
              <a:t>depression.decision.tree.probabilistic.R"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511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5ED1-D814-4EF5-8071-D061827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078979"/>
            <a:ext cx="8640960" cy="648072"/>
          </a:xfrm>
        </p:spPr>
        <p:txBody>
          <a:bodyPr/>
          <a:lstStyle/>
          <a:p>
            <a:r>
              <a:rPr lang="en-GB" dirty="0"/>
              <a:t>Parameter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ACD8-397F-494D-A910-DAB5E9FA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865" y="1733743"/>
            <a:ext cx="9350615" cy="4281340"/>
          </a:xfrm>
        </p:spPr>
        <p:txBody>
          <a:bodyPr/>
          <a:lstStyle/>
          <a:p>
            <a:r>
              <a:rPr lang="en-GB" sz="2800" dirty="0"/>
              <a:t>In practice, parameter inputs to our models can be uncertain </a:t>
            </a:r>
          </a:p>
          <a:p>
            <a:r>
              <a:rPr lang="en-GB" sz="2800" dirty="0"/>
              <a:t>They are estimated using small studies or elicited from expert opinion</a:t>
            </a:r>
            <a:endParaRPr lang="en-US" sz="2800" dirty="0"/>
          </a:p>
          <a:p>
            <a:pPr lvl="1"/>
            <a:r>
              <a:rPr lang="en-US" sz="2400" dirty="0"/>
              <a:t>Probabilities of recovery or relapse based on trial data</a:t>
            </a:r>
          </a:p>
          <a:p>
            <a:pPr lvl="1"/>
            <a:r>
              <a:rPr lang="en-US" sz="2400" dirty="0"/>
              <a:t>Lifetime QALYs based on patient surveys</a:t>
            </a:r>
          </a:p>
          <a:p>
            <a:pPr lvl="1"/>
            <a:r>
              <a:rPr lang="en-US" sz="2400" dirty="0"/>
              <a:t>Lifetime costs estimated based on hospital statistics</a:t>
            </a:r>
          </a:p>
          <a:p>
            <a:pPr lvl="1"/>
            <a:r>
              <a:rPr lang="en-US" sz="2400" dirty="0"/>
              <a:t>Treatment costs (e.g. dose monitoring) based on cohort studies</a:t>
            </a:r>
          </a:p>
          <a:p>
            <a:r>
              <a:rPr lang="en-GB" sz="2800" dirty="0"/>
              <a:t>T</a:t>
            </a:r>
            <a:r>
              <a:rPr lang="en-US" sz="2800" dirty="0"/>
              <a:t>his leads to uncertainty in the total costs, QALYs, and the estimated ICER</a:t>
            </a: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8E530-F649-46A2-A307-B0BADF5AE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64524-FD1B-4984-8485-1C668E124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85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5ED1-D814-4EF5-8071-D061827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441" y="643647"/>
            <a:ext cx="8640960" cy="1143000"/>
          </a:xfrm>
        </p:spPr>
        <p:txBody>
          <a:bodyPr/>
          <a:lstStyle/>
          <a:p>
            <a:r>
              <a:rPr lang="en-GB" dirty="0"/>
              <a:t>Deterministic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ACD8-397F-494D-A910-DAB5E9FA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3" y="1786648"/>
            <a:ext cx="8773206" cy="994281"/>
          </a:xfrm>
        </p:spPr>
        <p:txBody>
          <a:bodyPr/>
          <a:lstStyle/>
          <a:p>
            <a:r>
              <a:rPr lang="en-GB" sz="2800" dirty="0"/>
              <a:t>Sets parameters to extreme but plausible limits</a:t>
            </a:r>
          </a:p>
          <a:p>
            <a:r>
              <a:rPr lang="en-GB" sz="2800" dirty="0"/>
              <a:t>Highlights parameters to which decision is most sensitive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8E530-F649-46A2-A307-B0BADF5AE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64524-FD1B-4984-8485-1C668E124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6BCCF-B148-4570-BAE5-2944F9AD24D0}"/>
              </a:ext>
            </a:extLst>
          </p:cNvPr>
          <p:cNvCxnSpPr/>
          <p:nvPr/>
        </p:nvCxnSpPr>
        <p:spPr>
          <a:xfrm>
            <a:off x="1832819" y="5545526"/>
            <a:ext cx="6120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604F9B-8BFD-4C0E-A1A5-7230CC6235CB}"/>
              </a:ext>
            </a:extLst>
          </p:cNvPr>
          <p:cNvCxnSpPr>
            <a:cxnSpLocks/>
          </p:cNvCxnSpPr>
          <p:nvPr/>
        </p:nvCxnSpPr>
        <p:spPr>
          <a:xfrm flipH="1">
            <a:off x="4785147" y="2957941"/>
            <a:ext cx="2942" cy="26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C6EED-C6A3-44C5-A9FE-DFBCBC647B51}"/>
              </a:ext>
            </a:extLst>
          </p:cNvPr>
          <p:cNvSpPr/>
          <p:nvPr/>
        </p:nvSpPr>
        <p:spPr>
          <a:xfrm>
            <a:off x="4819069" y="3097254"/>
            <a:ext cx="193871" cy="36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CE1A6-90B8-4FD5-AD86-0F16CAF83B33}"/>
              </a:ext>
            </a:extLst>
          </p:cNvPr>
          <p:cNvSpPr/>
          <p:nvPr/>
        </p:nvSpPr>
        <p:spPr>
          <a:xfrm>
            <a:off x="3938703" y="3097256"/>
            <a:ext cx="830954" cy="36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17A1A-AF99-41ED-A14B-7300805DD961}"/>
              </a:ext>
            </a:extLst>
          </p:cNvPr>
          <p:cNvSpPr/>
          <p:nvPr/>
        </p:nvSpPr>
        <p:spPr>
          <a:xfrm>
            <a:off x="4819069" y="3745324"/>
            <a:ext cx="1040315" cy="36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B62836-60AD-43AB-A09C-C1019D60E827}"/>
              </a:ext>
            </a:extLst>
          </p:cNvPr>
          <p:cNvSpPr/>
          <p:nvPr/>
        </p:nvSpPr>
        <p:spPr>
          <a:xfrm>
            <a:off x="2060612" y="3745342"/>
            <a:ext cx="2709047" cy="36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868C4F-3562-4FC7-9FB4-8AC9878731C1}"/>
              </a:ext>
            </a:extLst>
          </p:cNvPr>
          <p:cNvSpPr/>
          <p:nvPr/>
        </p:nvSpPr>
        <p:spPr>
          <a:xfrm>
            <a:off x="4817696" y="4393394"/>
            <a:ext cx="258425" cy="36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551CE-B29B-48B1-8F65-59FA0C8B7324}"/>
              </a:ext>
            </a:extLst>
          </p:cNvPr>
          <p:cNvSpPr/>
          <p:nvPr/>
        </p:nvSpPr>
        <p:spPr>
          <a:xfrm>
            <a:off x="4454526" y="4393396"/>
            <a:ext cx="313758" cy="36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BE798D-0634-4E5F-9D04-2D7C83F33E89}"/>
              </a:ext>
            </a:extLst>
          </p:cNvPr>
          <p:cNvSpPr/>
          <p:nvPr/>
        </p:nvSpPr>
        <p:spPr>
          <a:xfrm>
            <a:off x="4817696" y="5036769"/>
            <a:ext cx="552341" cy="36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8989A-37F0-45A3-AA8D-B6D81A2D2622}"/>
              </a:ext>
            </a:extLst>
          </p:cNvPr>
          <p:cNvSpPr/>
          <p:nvPr/>
        </p:nvSpPr>
        <p:spPr>
          <a:xfrm>
            <a:off x="4295800" y="5036771"/>
            <a:ext cx="472484" cy="36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A2AFD-814F-4BAF-B901-230AAEECF361}"/>
              </a:ext>
            </a:extLst>
          </p:cNvPr>
          <p:cNvSpPr txBox="1"/>
          <p:nvPr/>
        </p:nvSpPr>
        <p:spPr>
          <a:xfrm>
            <a:off x="1748105" y="5741188"/>
            <a:ext cx="60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 benefit antidepressants vs no treatment (illustrative only)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8A8F5-E615-4BF5-9479-A371518C0CC0}"/>
              </a:ext>
            </a:extLst>
          </p:cNvPr>
          <p:cNvSpPr txBox="1"/>
          <p:nvPr/>
        </p:nvSpPr>
        <p:spPr>
          <a:xfrm>
            <a:off x="7176120" y="3097254"/>
            <a:ext cx="2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 recovery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04DC7-F702-48AC-9485-EE3999DB385D}"/>
              </a:ext>
            </a:extLst>
          </p:cNvPr>
          <p:cNvSpPr txBox="1"/>
          <p:nvPr/>
        </p:nvSpPr>
        <p:spPr>
          <a:xfrm>
            <a:off x="7176120" y="3724182"/>
            <a:ext cx="2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 relapse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5F3C1-0ED7-4DF3-8393-8FB0A940B407}"/>
              </a:ext>
            </a:extLst>
          </p:cNvPr>
          <p:cNvSpPr txBox="1"/>
          <p:nvPr/>
        </p:nvSpPr>
        <p:spPr>
          <a:xfrm>
            <a:off x="7176120" y="4388747"/>
            <a:ext cx="2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Lifetime QALYs recovery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CC861-D104-4215-AF51-4105AA30BE30}"/>
              </a:ext>
            </a:extLst>
          </p:cNvPr>
          <p:cNvSpPr txBox="1"/>
          <p:nvPr/>
        </p:nvSpPr>
        <p:spPr>
          <a:xfrm>
            <a:off x="7176120" y="4999181"/>
            <a:ext cx="30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Lifetime QALYs relapse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5ED1-D814-4EF5-8071-D061827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96752"/>
            <a:ext cx="8640960" cy="648072"/>
          </a:xfrm>
        </p:spPr>
        <p:txBody>
          <a:bodyPr/>
          <a:lstStyle/>
          <a:p>
            <a:r>
              <a:rPr lang="en-GB" dirty="0"/>
              <a:t>Probabilistic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ACD8-397F-494D-A910-DAB5E9FA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23" y="1988841"/>
            <a:ext cx="9603057" cy="4137324"/>
          </a:xfrm>
        </p:spPr>
        <p:txBody>
          <a:bodyPr/>
          <a:lstStyle/>
          <a:p>
            <a:r>
              <a:rPr lang="en-GB" sz="2800" dirty="0"/>
              <a:t>An alternative is to put a probability distribution on the parameters</a:t>
            </a:r>
          </a:p>
          <a:p>
            <a:r>
              <a:rPr lang="en-GB" sz="2800" dirty="0"/>
              <a:t>In depression we previously assumed lifetime cost of recovery was £1000</a:t>
            </a:r>
          </a:p>
          <a:p>
            <a:r>
              <a:rPr lang="en-GB" sz="2800" dirty="0"/>
              <a:t>Could use normal distribution Normal(mean=1000,sd=50) to represent uncertainty…</a:t>
            </a:r>
          </a:p>
          <a:p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8E530-F649-46A2-A307-B0BADF5AE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64524-FD1B-4984-8485-1C668E124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6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3AF7-F787-4D07-B674-3CD81346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836764"/>
          </a:xfrm>
        </p:spPr>
        <p:txBody>
          <a:bodyPr/>
          <a:lstStyle/>
          <a:p>
            <a:r>
              <a:rPr lang="en-GB" dirty="0"/>
              <a:t>Initial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D0B-5317-42C3-A9A6-DEE0E7F9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2403595"/>
          </a:xfrm>
        </p:spPr>
        <p:txBody>
          <a:bodyPr/>
          <a:lstStyle/>
          <a:p>
            <a:r>
              <a:rPr lang="en-GB" dirty="0"/>
              <a:t>You’ll notice a new line of code towards the start of the file that sets the number of PSA samples</a:t>
            </a:r>
          </a:p>
          <a:p>
            <a:r>
              <a:rPr lang="en-GB" dirty="0"/>
              <a:t>We can set this to whatever number we want but 1000 is sufficient for stability for this simple model.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7A771-0055-4880-BF93-CFB1FAF806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651A-A3F3-4B5A-90F1-562768FE9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15518" y="6251576"/>
            <a:ext cx="960967" cy="365125"/>
          </a:xfrm>
        </p:spPr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A6251-7DBC-4462-958A-37FFD5BE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5" y="4984396"/>
            <a:ext cx="4992373" cy="9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D2967-1568-46D8-8DBF-CB85183D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46" y="1680765"/>
            <a:ext cx="8640959" cy="286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EC629-3E99-4726-8ED7-CD395B9D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96752"/>
            <a:ext cx="8640960" cy="648072"/>
          </a:xfrm>
        </p:spPr>
        <p:txBody>
          <a:bodyPr>
            <a:normAutofit/>
          </a:bodyPr>
          <a:lstStyle/>
          <a:p>
            <a:r>
              <a:rPr lang="en-GB" sz="3600" dirty="0"/>
              <a:t>Making it probabilistic (core code)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C1307-9FC7-4AC5-9E01-85F8916CC016}"/>
              </a:ext>
            </a:extLst>
          </p:cNvPr>
          <p:cNvSpPr txBox="1"/>
          <p:nvPr/>
        </p:nvSpPr>
        <p:spPr>
          <a:xfrm>
            <a:off x="1919537" y="2924944"/>
            <a:ext cx="7971585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/>
              <a:t>See any difference?</a:t>
            </a:r>
          </a:p>
          <a:p>
            <a:r>
              <a:rPr lang="en-GB" sz="2200" b="1" dirty="0"/>
              <a:t>R performs the same calculations whether the </a:t>
            </a:r>
            <a:r>
              <a:rPr lang="en-GB" sz="2200" b="1" dirty="0" err="1"/>
              <a:t>p.rec</a:t>
            </a:r>
            <a:r>
              <a:rPr lang="en-GB" sz="2200" b="1" dirty="0"/>
              <a:t> and other variables are vectors or scalars </a:t>
            </a:r>
          </a:p>
          <a:p>
            <a:r>
              <a:rPr lang="en-GB" sz="2200" b="1" dirty="0"/>
              <a:t>However, we need to define these parameters as probabilistic.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B3FE84-40F3-4C04-A2F2-4FDAB927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3" y="4535767"/>
            <a:ext cx="8640959" cy="1620180"/>
          </a:xfrm>
        </p:spPr>
        <p:txBody>
          <a:bodyPr/>
          <a:lstStyle/>
          <a:p>
            <a:pPr marL="0" indent="0">
              <a:buNone/>
            </a:pPr>
            <a:r>
              <a:rPr lang="en-GB" sz="2200" i="1" dirty="0"/>
              <a:t>effects&lt;-</a:t>
            </a:r>
            <a:r>
              <a:rPr lang="en-GB" sz="2200" i="1" dirty="0" err="1"/>
              <a:t>p.rec</a:t>
            </a:r>
            <a:r>
              <a:rPr lang="en-GB" sz="2200" i="1" dirty="0"/>
              <a:t>*(1-p.rel)*</a:t>
            </a:r>
            <a:r>
              <a:rPr lang="en-GB" sz="2200" i="1" dirty="0" err="1"/>
              <a:t>q.rec+p.rec</a:t>
            </a:r>
            <a:r>
              <a:rPr lang="en-GB" sz="2200" i="1" dirty="0"/>
              <a:t>*</a:t>
            </a:r>
            <a:r>
              <a:rPr lang="en-GB" sz="2200" i="1" dirty="0" err="1"/>
              <a:t>p.rel</a:t>
            </a:r>
            <a:r>
              <a:rPr lang="en-GB" sz="2200" i="1" dirty="0"/>
              <a:t>*</a:t>
            </a:r>
            <a:r>
              <a:rPr lang="en-GB" sz="2200" i="1" dirty="0" err="1"/>
              <a:t>q.rel</a:t>
            </a:r>
            <a:r>
              <a:rPr lang="en-GB" sz="2200" i="1" dirty="0"/>
              <a:t>+(1-p.rec)*</a:t>
            </a:r>
            <a:r>
              <a:rPr lang="en-GB" sz="2200" i="1" dirty="0" err="1"/>
              <a:t>q.norec</a:t>
            </a:r>
            <a:endParaRPr lang="en-GB" sz="2200" i="1" dirty="0"/>
          </a:p>
          <a:p>
            <a:pPr marL="0" indent="0">
              <a:buNone/>
            </a:pPr>
            <a:r>
              <a:rPr lang="en-GB" sz="2200" i="1" dirty="0"/>
              <a:t>costs&lt;-</a:t>
            </a:r>
            <a:r>
              <a:rPr lang="en-GB" sz="2200" i="1" dirty="0" err="1"/>
              <a:t>c.treat+p.rec</a:t>
            </a:r>
            <a:r>
              <a:rPr lang="en-GB" sz="2200" i="1" dirty="0"/>
              <a:t>*(1-p.rel)*</a:t>
            </a:r>
            <a:r>
              <a:rPr lang="en-GB" sz="2200" i="1" dirty="0" err="1"/>
              <a:t>c.rec+p.rec</a:t>
            </a:r>
            <a:r>
              <a:rPr lang="en-GB" sz="2200" i="1" dirty="0"/>
              <a:t>*</a:t>
            </a:r>
            <a:r>
              <a:rPr lang="en-GB" sz="2200" i="1" dirty="0" err="1"/>
              <a:t>p.rel</a:t>
            </a:r>
            <a:r>
              <a:rPr lang="en-GB" sz="2200" i="1" dirty="0"/>
              <a:t>*</a:t>
            </a:r>
            <a:r>
              <a:rPr lang="en-GB" sz="2200" i="1" dirty="0" err="1"/>
              <a:t>c.rel</a:t>
            </a:r>
            <a:r>
              <a:rPr lang="en-GB" sz="2200" i="1" dirty="0"/>
              <a:t>+(1-p.rec)*</a:t>
            </a:r>
            <a:r>
              <a:rPr lang="en-GB" sz="2200" i="1" dirty="0" err="1"/>
              <a:t>c.norec</a:t>
            </a:r>
            <a:endParaRPr lang="en-GB" sz="2200" i="1" dirty="0"/>
          </a:p>
          <a:p>
            <a:pPr marL="0" indent="0">
              <a:buNone/>
            </a:pPr>
            <a:r>
              <a:rPr lang="en-GB" sz="2200" i="1" dirty="0" err="1"/>
              <a:t>net.benefit</a:t>
            </a:r>
            <a:r>
              <a:rPr lang="en-GB" sz="2200" i="1" dirty="0"/>
              <a:t>&lt;-lambda*effects-costs</a:t>
            </a:r>
          </a:p>
          <a:p>
            <a:pPr marL="0" indent="0">
              <a:buNone/>
            </a:pPr>
            <a:r>
              <a:rPr lang="en-GB" sz="2200" i="1" dirty="0" err="1"/>
              <a:t>incremental.nb</a:t>
            </a:r>
            <a:r>
              <a:rPr lang="en-GB" sz="2200" i="1" dirty="0"/>
              <a:t>&lt;-</a:t>
            </a:r>
            <a:r>
              <a:rPr lang="en-GB" sz="2200" i="1" dirty="0" err="1"/>
              <a:t>net.benefit-net.benefit</a:t>
            </a:r>
            <a:r>
              <a:rPr lang="en-GB" sz="2200" i="1" dirty="0"/>
              <a:t>[,1]</a:t>
            </a:r>
          </a:p>
          <a:p>
            <a:pPr marL="0" indent="0">
              <a:buNone/>
            </a:pPr>
            <a:endParaRPr lang="en-GB" sz="2200" i="1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DF5A104-BF5F-4194-A698-518266554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1451" y="6246814"/>
            <a:ext cx="5156200" cy="365125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</p:spTree>
    <p:extLst>
      <p:ext uri="{BB962C8B-B14F-4D97-AF65-F5344CB8AC3E}">
        <p14:creationId xmlns:p14="http://schemas.microsoft.com/office/powerpoint/2010/main" val="3759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369454" y="722312"/>
            <a:ext cx="8642350" cy="1143000"/>
          </a:xfrm>
        </p:spPr>
        <p:txBody>
          <a:bodyPr/>
          <a:lstStyle/>
          <a:p>
            <a:pPr algn="ctr"/>
            <a:r>
              <a:rPr lang="en-GB" altLang="en-US" dirty="0"/>
              <a:t>Two steps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64970" y="3029301"/>
            <a:ext cx="9986126" cy="3051604"/>
          </a:xfrm>
        </p:spPr>
        <p:txBody>
          <a:bodyPr/>
          <a:lstStyle/>
          <a:p>
            <a:r>
              <a:rPr lang="en-GB" altLang="en-US" sz="2400" dirty="0"/>
              <a:t>Implementing a (deterministic) decision tree in R</a:t>
            </a:r>
          </a:p>
          <a:p>
            <a:pPr lvl="1"/>
            <a:r>
              <a:rPr lang="en-GB" sz="2000" dirty="0"/>
              <a:t>Code in “</a:t>
            </a:r>
            <a:r>
              <a:rPr lang="it-IT" sz="2000" dirty="0"/>
              <a:t>depression.decision.tree.deterministic.R"</a:t>
            </a:r>
            <a:endParaRPr lang="en-GB" altLang="en-US" sz="2400" dirty="0"/>
          </a:p>
          <a:p>
            <a:r>
              <a:rPr lang="en-GB" altLang="en-US" sz="2400" dirty="0"/>
              <a:t>Making the decision tree probabilistic</a:t>
            </a:r>
          </a:p>
          <a:p>
            <a:pPr lvl="1"/>
            <a:r>
              <a:rPr lang="en-GB" sz="2000" dirty="0"/>
              <a:t>Code in “</a:t>
            </a:r>
            <a:r>
              <a:rPr lang="it-IT" sz="2000" dirty="0"/>
              <a:t>depression.decision.tree.probabilistic.R"</a:t>
            </a:r>
            <a:endParaRPr lang="en-GB" sz="2000" dirty="0"/>
          </a:p>
          <a:p>
            <a:pPr lvl="1"/>
            <a:endParaRPr lang="en-GB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BF2F3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DAD0B02-ACEE-4E03-89AB-2925DE7F8C90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629-3E99-4726-8ED7-CD395B9D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02" y="1112010"/>
            <a:ext cx="8640960" cy="648072"/>
          </a:xfrm>
        </p:spPr>
        <p:txBody>
          <a:bodyPr>
            <a:normAutofit/>
          </a:bodyPr>
          <a:lstStyle/>
          <a:p>
            <a:r>
              <a:rPr lang="en-GB" sz="3600" dirty="0"/>
              <a:t>Making it probabilistic (Costs, Utilities)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D994-74E9-403C-AFE5-E3B03A46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851" y="3222478"/>
            <a:ext cx="6264696" cy="3024336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/>
              <a:t># Costs for recovery, relapse, and no recovery</a:t>
            </a:r>
          </a:p>
          <a:p>
            <a:pPr marL="0" indent="0">
              <a:buNone/>
            </a:pPr>
            <a:r>
              <a:rPr lang="en-GB" sz="1800" i="1" dirty="0" err="1"/>
              <a:t>c.rec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mean=1000, </a:t>
            </a:r>
            <a:r>
              <a:rPr lang="en-GB" sz="1800" i="1" dirty="0" err="1"/>
              <a:t>sd</a:t>
            </a:r>
            <a:r>
              <a:rPr lang="en-GB" sz="1800" i="1" dirty="0"/>
              <a:t>=50)</a:t>
            </a:r>
          </a:p>
          <a:p>
            <a:pPr marL="0" indent="0">
              <a:buNone/>
            </a:pPr>
            <a:r>
              <a:rPr lang="en-GB" sz="1800" i="1" dirty="0" err="1"/>
              <a:t>c.rel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mean=2000, </a:t>
            </a:r>
            <a:r>
              <a:rPr lang="en-GB" sz="1800" i="1" dirty="0" err="1"/>
              <a:t>sd</a:t>
            </a:r>
            <a:r>
              <a:rPr lang="en-GB" sz="1800" i="1" dirty="0"/>
              <a:t>=100)</a:t>
            </a:r>
          </a:p>
          <a:p>
            <a:pPr marL="0" indent="0">
              <a:buNone/>
            </a:pPr>
            <a:r>
              <a:rPr lang="en-GB" sz="1800" i="1" dirty="0" err="1"/>
              <a:t>c.norec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mean=2500, </a:t>
            </a:r>
            <a:r>
              <a:rPr lang="en-GB" sz="1800" i="1" dirty="0" err="1"/>
              <a:t>sd</a:t>
            </a:r>
            <a:r>
              <a:rPr lang="en-GB" sz="1800" i="1" dirty="0"/>
              <a:t>=125)</a:t>
            </a:r>
          </a:p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sz="1800" i="1" dirty="0"/>
              <a:t># QALYs for recovery, relapse, and no recovery</a:t>
            </a:r>
          </a:p>
          <a:p>
            <a:pPr marL="0" indent="0">
              <a:buNone/>
            </a:pPr>
            <a:r>
              <a:rPr lang="en-GB" sz="1800" i="1" dirty="0" err="1"/>
              <a:t>q.rec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mean=26, </a:t>
            </a:r>
            <a:r>
              <a:rPr lang="en-GB" sz="1800" i="1" dirty="0" err="1"/>
              <a:t>sd</a:t>
            </a:r>
            <a:r>
              <a:rPr lang="en-GB" sz="1800" i="1" dirty="0"/>
              <a:t>=2)</a:t>
            </a:r>
          </a:p>
          <a:p>
            <a:pPr marL="0" indent="0">
              <a:buNone/>
            </a:pPr>
            <a:r>
              <a:rPr lang="en-GB" sz="1800" i="1" dirty="0" err="1"/>
              <a:t>q.rel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mean=23, </a:t>
            </a:r>
            <a:r>
              <a:rPr lang="en-GB" sz="1800" i="1" dirty="0" err="1"/>
              <a:t>sd</a:t>
            </a:r>
            <a:r>
              <a:rPr lang="en-GB" sz="1800" i="1" dirty="0"/>
              <a:t>=3)</a:t>
            </a:r>
          </a:p>
          <a:p>
            <a:pPr marL="0" indent="0">
              <a:buNone/>
            </a:pPr>
            <a:r>
              <a:rPr lang="en-GB" sz="1800" i="1" dirty="0" err="1"/>
              <a:t>q.norec</a:t>
            </a:r>
            <a:r>
              <a:rPr lang="en-GB" sz="1800" i="1" dirty="0"/>
              <a:t>&lt;-</a:t>
            </a:r>
            <a:r>
              <a:rPr lang="en-GB" sz="1800" i="1" dirty="0" err="1"/>
              <a:t>rnorm</a:t>
            </a:r>
            <a:r>
              <a:rPr lang="en-GB" sz="1800" i="1" dirty="0"/>
              <a:t>(n=</a:t>
            </a:r>
            <a:r>
              <a:rPr lang="en-GB" sz="1800" i="1" dirty="0" err="1"/>
              <a:t>n.samples</a:t>
            </a:r>
            <a:r>
              <a:rPr lang="en-GB" sz="1800" i="1" dirty="0"/>
              <a:t>, mean=20, </a:t>
            </a:r>
            <a:r>
              <a:rPr lang="en-GB" sz="1800" i="1" dirty="0" err="1"/>
              <a:t>sd</a:t>
            </a:r>
            <a:r>
              <a:rPr lang="en-GB" sz="1800" i="1" dirty="0"/>
              <a:t>=4)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BF0E3FC-7993-4A77-A136-1864492E8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327497"/>
                  </p:ext>
                </p:extLst>
              </p:nvPr>
            </p:nvGraphicFramePr>
            <p:xfrm>
              <a:off x="1601615" y="1796340"/>
              <a:ext cx="8424936" cy="14714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498735304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874790038"/>
                        </a:ext>
                      </a:extLst>
                    </a:gridCol>
                    <a:gridCol w="2952328">
                      <a:extLst>
                        <a:ext uri="{9D8B030D-6E8A-4147-A177-3AD203B41FA5}">
                          <a16:colId xmlns:a16="http://schemas.microsoft.com/office/drawing/2014/main" val="185863109"/>
                        </a:ext>
                      </a:extLst>
                    </a:gridCol>
                  </a:tblGrid>
                  <a:tr h="28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Outcome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Costs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QALYS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1645210"/>
                      </a:ext>
                    </a:extLst>
                  </a:tr>
                  <a:tr h="298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Recovery, no relapse</a:t>
                          </a:r>
                          <a:endParaRPr lang="en-GB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=1000,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=50)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=26,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=2)</m:t>
                                </m:r>
                              </m:oMath>
                            </m:oMathPara>
                          </a14:m>
                          <a:endParaRPr lang="en-GB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5254211"/>
                      </a:ext>
                    </a:extLst>
                  </a:tr>
                  <a:tr h="298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Recovery, relapse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=2000,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=100)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=23,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=3)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7055966"/>
                      </a:ext>
                    </a:extLst>
                  </a:tr>
                  <a:tr h="5897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No recovery</a:t>
                          </a:r>
                          <a:endParaRPr lang="en-GB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=2500,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=125)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𝑛𝑜</m:t>
                                    </m:r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=20,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=4)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64714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BF0E3FC-7993-4A77-A136-1864492E8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327497"/>
                  </p:ext>
                </p:extLst>
              </p:nvPr>
            </p:nvGraphicFramePr>
            <p:xfrm>
              <a:off x="1601615" y="1796340"/>
              <a:ext cx="8424936" cy="14714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498735304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874790038"/>
                        </a:ext>
                      </a:extLst>
                    </a:gridCol>
                    <a:gridCol w="2952328">
                      <a:extLst>
                        <a:ext uri="{9D8B030D-6E8A-4147-A177-3AD203B41FA5}">
                          <a16:colId xmlns:a16="http://schemas.microsoft.com/office/drawing/2014/main" val="185863109"/>
                        </a:ext>
                      </a:extLst>
                    </a:gridCol>
                  </a:tblGrid>
                  <a:tr h="28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Outcome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Costs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QALYS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1645210"/>
                      </a:ext>
                    </a:extLst>
                  </a:tr>
                  <a:tr h="298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Recovery, no relapse</a:t>
                          </a:r>
                          <a:endParaRPr lang="en-GB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982" t="-118367" r="-88108" b="-3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5361" t="-118367" r="-825" b="-3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254211"/>
                      </a:ext>
                    </a:extLst>
                  </a:tr>
                  <a:tr h="298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Recovery, relapse</a:t>
                          </a:r>
                          <a:endParaRPr lang="en-GB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982" t="-214000" r="-88108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5361" t="-214000" r="-825" b="-1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055966"/>
                      </a:ext>
                    </a:extLst>
                  </a:tr>
                  <a:tr h="5897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No recovery</a:t>
                          </a:r>
                          <a:endParaRPr lang="en-GB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982" t="-161856" r="-88108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5361" t="-161856" r="-825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7147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24B0B1-5E78-4021-8318-8C359F746D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1451" y="6246814"/>
            <a:ext cx="5156200" cy="365125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</p:spTree>
    <p:extLst>
      <p:ext uri="{BB962C8B-B14F-4D97-AF65-F5344CB8AC3E}">
        <p14:creationId xmlns:p14="http://schemas.microsoft.com/office/powerpoint/2010/main" val="1325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5610CB-9797-42E9-A3A9-F3C597BB1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9" y="3107945"/>
            <a:ext cx="8748496" cy="313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3291C-E755-4309-9840-605AA631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75950"/>
          </a:xfrm>
        </p:spPr>
        <p:txBody>
          <a:bodyPr>
            <a:normAutofit fontScale="90000"/>
          </a:bodyPr>
          <a:lstStyle/>
          <a:p>
            <a:r>
              <a:rPr lang="en-GB" dirty="0"/>
              <a:t>Beta distributions for probability recovery and relapse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95872-F542-44E6-9831-6B95EE4A8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5436" y="1730628"/>
                <a:ext cx="4432955" cy="154550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GB" sz="2400" dirty="0"/>
                  <a:t>Bounded between 0 and 1.</a:t>
                </a:r>
              </a:p>
              <a:p>
                <a:r>
                  <a:rPr lang="en-GB" sz="2400" dirty="0"/>
                  <a:t>Parameter relate to number of events, number of non-events.</a:t>
                </a:r>
              </a:p>
              <a:p>
                <a:r>
                  <a:rPr lang="en-GB" sz="2400" dirty="0"/>
                  <a:t>Effective sample size is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r>
                  <a:rPr lang="en-GB" sz="2400" dirty="0"/>
                  <a:t>Mean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GB" sz="2400" dirty="0"/>
              </a:p>
              <a:p>
                <a:r>
                  <a:rPr lang="en-GB" sz="2400" dirty="0"/>
                  <a:t>Variance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num>
                      <m:den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95872-F542-44E6-9831-6B95EE4A8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5436" y="1730628"/>
                <a:ext cx="4432955" cy="1545505"/>
              </a:xfrm>
              <a:blipFill>
                <a:blip r:embed="rId3"/>
                <a:stretch>
                  <a:fillRect l="-1926" t="-3162" r="-688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BC551-31C6-4095-A30D-EC7852D3A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D4963-FDB8-47C5-BABC-F530180F0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CC1460-630B-40F8-81D2-04389BD11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196247"/>
                  </p:ext>
                </p:extLst>
              </p:nvPr>
            </p:nvGraphicFramePr>
            <p:xfrm>
              <a:off x="293609" y="1730628"/>
              <a:ext cx="6912768" cy="13795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13734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4399034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</a:tblGrid>
                  <a:tr h="4273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=6,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=200)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=100)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CC1460-630B-40F8-81D2-04389BD11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196247"/>
                  </p:ext>
                </p:extLst>
              </p:nvPr>
            </p:nvGraphicFramePr>
            <p:xfrm>
              <a:off x="293609" y="1730628"/>
              <a:ext cx="6912768" cy="13795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13734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4399034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</a:tblGrid>
                  <a:tr h="4273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2" t="-97436" r="-175787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7341" t="-97436" r="-554" b="-1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2" t="-194937" r="-175787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7341" t="-194937" r="-554" b="-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730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B13-E634-4125-BCD7-04E2321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641" y="93661"/>
            <a:ext cx="8640960" cy="700674"/>
          </a:xfrm>
        </p:spPr>
        <p:txBody>
          <a:bodyPr/>
          <a:lstStyle/>
          <a:p>
            <a:r>
              <a:rPr lang="en-GB" dirty="0"/>
              <a:t>Making it probabilistic (Reference probabilities)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CF5D6-67CF-4405-B6EA-40FD82C52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5896" y="3519078"/>
                <a:ext cx="8640960" cy="2587958"/>
              </a:xfrm>
            </p:spPr>
            <p:txBody>
              <a:bodyPr/>
              <a:lstStyle/>
              <a:p>
                <a:r>
                  <a:rPr lang="en-GB" sz="2200" dirty="0"/>
                  <a:t>The beta distribution is another of many implemented in base R.</a:t>
                </a:r>
              </a:p>
              <a:p>
                <a:r>
                  <a:rPr lang="en-GB" sz="2200" dirty="0"/>
                  <a:t>Note naming convention of the parameters: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200" dirty="0"/>
                  <a:t> is </a:t>
                </a:r>
                <a:r>
                  <a:rPr lang="en-GB" sz="2200" i="1" dirty="0"/>
                  <a:t>shape1</a:t>
                </a:r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GB" sz="22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200" dirty="0"/>
                  <a:t> is </a:t>
                </a:r>
                <a:r>
                  <a:rPr lang="en-GB" sz="2200" i="1" dirty="0"/>
                  <a:t>shape2</a:t>
                </a:r>
                <a:r>
                  <a:rPr lang="en-GB" sz="2200" dirty="0"/>
                  <a:t>.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i="1" dirty="0" err="1"/>
                  <a:t>p.rec</a:t>
                </a:r>
                <a:r>
                  <a:rPr lang="en-GB" sz="2200" i="1" dirty="0"/>
                  <a:t>[,1]&lt;-</a:t>
                </a:r>
                <a:r>
                  <a:rPr lang="en-GB" sz="2200" i="1" dirty="0" err="1"/>
                  <a:t>rbeta</a:t>
                </a:r>
                <a:r>
                  <a:rPr lang="en-GB" sz="2200" i="1" dirty="0"/>
                  <a:t>(n=</a:t>
                </a:r>
                <a:r>
                  <a:rPr lang="en-GB" sz="2200" i="1" dirty="0" err="1"/>
                  <a:t>n.samples</a:t>
                </a:r>
                <a:r>
                  <a:rPr lang="en-GB" sz="2200" i="1" dirty="0"/>
                  <a:t>, shape1=6, shape2=200)</a:t>
                </a:r>
              </a:p>
              <a:p>
                <a:pPr marL="0" indent="0">
                  <a:buNone/>
                </a:pPr>
                <a:r>
                  <a:rPr lang="en-GB" sz="2200" i="1" dirty="0" err="1"/>
                  <a:t>p.rel</a:t>
                </a:r>
                <a:r>
                  <a:rPr lang="en-GB" sz="2200" i="1" dirty="0"/>
                  <a:t>[,1]&lt;-</a:t>
                </a:r>
                <a:r>
                  <a:rPr lang="en-GB" sz="2200" i="1" dirty="0" err="1"/>
                  <a:t>rbeta</a:t>
                </a:r>
                <a:r>
                  <a:rPr lang="en-GB" sz="2200" i="1" dirty="0"/>
                  <a:t>(n=</a:t>
                </a:r>
                <a:r>
                  <a:rPr lang="en-GB" sz="2200" i="1" dirty="0" err="1"/>
                  <a:t>n.samples</a:t>
                </a:r>
                <a:r>
                  <a:rPr lang="en-GB" sz="2200" i="1" dirty="0"/>
                  <a:t>, shape1=2, shape2=100)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CF5D6-67CF-4405-B6EA-40FD82C52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896" y="3519078"/>
                <a:ext cx="8640960" cy="2587958"/>
              </a:xfrm>
              <a:blipFill>
                <a:blip r:embed="rId2"/>
                <a:stretch>
                  <a:fillRect l="-917" t="-1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46CB3-633D-4102-AF6D-42660DEBE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3C0D3-CCAF-4436-AF32-90F2117A2F83}" type="slidenum">
              <a:rPr lang="en-GB" altLang="en-US" smtClean="0"/>
              <a:pPr>
                <a:defRPr/>
              </a:pPr>
              <a:t>22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8BBCCF0-B9E6-4B41-91CA-C9D0FCA29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527105"/>
                  </p:ext>
                </p:extLst>
              </p:nvPr>
            </p:nvGraphicFramePr>
            <p:xfrm>
              <a:off x="518001" y="1610017"/>
              <a:ext cx="10224797" cy="1295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72177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5848939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  <a:gridCol w="2103681">
                      <a:extLst>
                        <a:ext uri="{9D8B030D-6E8A-4147-A177-3AD203B41FA5}">
                          <a16:colId xmlns:a16="http://schemas.microsoft.com/office/drawing/2014/main" val="3209326232"/>
                        </a:ext>
                      </a:extLst>
                    </a:gridCol>
                  </a:tblGrid>
                  <a:tr h="2886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Mean (SD)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=6,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=200)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 (0.01)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=100)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 (0.0002)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8BBCCF0-B9E6-4B41-91CA-C9D0FCA29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527105"/>
                  </p:ext>
                </p:extLst>
              </p:nvPr>
            </p:nvGraphicFramePr>
            <p:xfrm>
              <a:off x="518001" y="1610017"/>
              <a:ext cx="10224797" cy="1295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72177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5848939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  <a:gridCol w="2103681">
                      <a:extLst>
                        <a:ext uri="{9D8B030D-6E8A-4147-A177-3AD203B41FA5}">
                          <a16:colId xmlns:a16="http://schemas.microsoft.com/office/drawing/2014/main" val="320932623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Mean (SD)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8" t="-87342" r="-35120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8918" t="-87342" r="-3631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 (0.01)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8" t="-189744" r="-351206" b="-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8918" t="-189744" r="-36316" b="-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 (0.0002)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7A1BE0-3C37-4AEB-832C-CDDB1A0F9CC1}"/>
              </a:ext>
            </a:extLst>
          </p:cNvPr>
          <p:cNvSpPr txBox="1">
            <a:spLocks/>
          </p:cNvSpPr>
          <p:nvPr/>
        </p:nvSpPr>
        <p:spPr>
          <a:xfrm>
            <a:off x="323851" y="63992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7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291C-E755-4309-9840-605AA631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27" y="307350"/>
            <a:ext cx="6156448" cy="575950"/>
          </a:xfrm>
        </p:spPr>
        <p:txBody>
          <a:bodyPr>
            <a:normAutofit fontScale="90000"/>
          </a:bodyPr>
          <a:lstStyle/>
          <a:p>
            <a:r>
              <a:rPr lang="en-GB" dirty="0"/>
              <a:t>Probabilities for comparators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BC551-31C6-4095-A30D-EC7852D3A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D4963-FDB8-47C5-BABC-F530180F0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CC1460-630B-40F8-81D2-04389BD11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511774"/>
                  </p:ext>
                </p:extLst>
              </p:nvPr>
            </p:nvGraphicFramePr>
            <p:xfrm>
              <a:off x="293594" y="1017479"/>
              <a:ext cx="11604812" cy="23316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5693">
                      <a:extLst>
                        <a:ext uri="{9D8B030D-6E8A-4147-A177-3AD203B41FA5}">
                          <a16:colId xmlns:a16="http://schemas.microsoft.com/office/drawing/2014/main" val="1220662732"/>
                        </a:ext>
                      </a:extLst>
                    </a:gridCol>
                    <a:gridCol w="2041973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4953481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  <a:gridCol w="1873665">
                      <a:extLst>
                        <a:ext uri="{9D8B030D-6E8A-4147-A177-3AD203B41FA5}">
                          <a16:colId xmlns:a16="http://schemas.microsoft.com/office/drawing/2014/main" val="3511140352"/>
                        </a:ext>
                      </a:extLst>
                    </a:gridCol>
                  </a:tblGrid>
                  <a:tr h="4273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Mean (SD)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CBT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=6,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=130)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0.046 (0.0003)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=200)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 (0.00005)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  <a:tr h="47607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Antidepressants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=6,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=120)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0.05 (0.0004)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3106437"/>
                      </a:ext>
                    </a:extLst>
                  </a:tr>
                  <a:tr h="47607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200">
                                    <a:effectLst/>
                                    <a:latin typeface="Cambria Math" panose="02040503050406030204" pitchFamily="18" charset="0"/>
                                  </a:rPr>
                                  <m:t>=120)</m:t>
                                </m:r>
                              </m:oMath>
                            </m:oMathPara>
                          </a14:m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0.017 (0.0001)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10158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CC1460-630B-40F8-81D2-04389BD11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511774"/>
                  </p:ext>
                </p:extLst>
              </p:nvPr>
            </p:nvGraphicFramePr>
            <p:xfrm>
              <a:off x="293594" y="1017479"/>
              <a:ext cx="11604812" cy="23316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5693">
                      <a:extLst>
                        <a:ext uri="{9D8B030D-6E8A-4147-A177-3AD203B41FA5}">
                          <a16:colId xmlns:a16="http://schemas.microsoft.com/office/drawing/2014/main" val="1220662732"/>
                        </a:ext>
                      </a:extLst>
                    </a:gridCol>
                    <a:gridCol w="2041973">
                      <a:extLst>
                        <a:ext uri="{9D8B030D-6E8A-4147-A177-3AD203B41FA5}">
                          <a16:colId xmlns:a16="http://schemas.microsoft.com/office/drawing/2014/main" val="3606509488"/>
                        </a:ext>
                      </a:extLst>
                    </a:gridCol>
                    <a:gridCol w="4953481">
                      <a:extLst>
                        <a:ext uri="{9D8B030D-6E8A-4147-A177-3AD203B41FA5}">
                          <a16:colId xmlns:a16="http://schemas.microsoft.com/office/drawing/2014/main" val="3441654457"/>
                        </a:ext>
                      </a:extLst>
                    </a:gridCol>
                    <a:gridCol w="1873665">
                      <a:extLst>
                        <a:ext uri="{9D8B030D-6E8A-4147-A177-3AD203B41FA5}">
                          <a16:colId xmlns:a16="http://schemas.microsoft.com/office/drawing/2014/main" val="3511140352"/>
                        </a:ext>
                      </a:extLst>
                    </a:gridCol>
                  </a:tblGrid>
                  <a:tr h="4273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Parameter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No Treatment (Option 1)</a:t>
                          </a: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Mean (SD)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368677"/>
                      </a:ext>
                    </a:extLst>
                  </a:tr>
                  <a:tr h="47607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CBT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328" t="-94937" r="-335821" b="-3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6556" t="-94937" r="-38376" b="-3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0.046 (0.0003)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061897"/>
                      </a:ext>
                    </a:extLst>
                  </a:tr>
                  <a:tr h="47607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328" t="-197436" r="-335821" b="-22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6556" t="-197436" r="-38376" b="-22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 (0.00005)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7706430"/>
                      </a:ext>
                    </a:extLst>
                  </a:tr>
                  <a:tr h="47607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Antidepressants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328" t="-293671" r="-335821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6556" t="-293671" r="-3837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0.05 (0.0004)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3106437"/>
                      </a:ext>
                    </a:extLst>
                  </a:tr>
                  <a:tr h="47607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328" t="-398718" r="-335821" b="-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6556" t="-398718" r="-38376" b="-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0.017 (0.0001)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101583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06FD1E4-31AE-424D-A199-86A69F4A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98" y="3483341"/>
            <a:ext cx="7213815" cy="26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5BC32F-E5FA-4468-B4CD-C37257DC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72" y="2588138"/>
            <a:ext cx="6811928" cy="343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E8565-138D-4818-B52E-82FA1D32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96752"/>
            <a:ext cx="8640960" cy="648072"/>
          </a:xfrm>
        </p:spPr>
        <p:txBody>
          <a:bodyPr/>
          <a:lstStyle/>
          <a:p>
            <a:r>
              <a:rPr lang="en-GB" dirty="0"/>
              <a:t>Formatting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62F5-88A0-408B-88B0-2051845E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1711493"/>
            <a:ext cx="8568952" cy="4248471"/>
          </a:xfrm>
        </p:spPr>
        <p:txBody>
          <a:bodyPr/>
          <a:lstStyle/>
          <a:p>
            <a:r>
              <a:rPr lang="en-GB" sz="2200" dirty="0"/>
              <a:t>Recall </a:t>
            </a:r>
            <a:r>
              <a:rPr lang="en-GB" sz="2200" i="1" dirty="0"/>
              <a:t>paste(“string1”, “string2”)</a:t>
            </a:r>
            <a:r>
              <a:rPr lang="en-GB" sz="2200" dirty="0"/>
              <a:t> function for string concatenation</a:t>
            </a:r>
          </a:p>
          <a:p>
            <a:r>
              <a:rPr lang="en-GB" sz="2200" dirty="0"/>
              <a:t>Recall </a:t>
            </a:r>
            <a:r>
              <a:rPr lang="en-GB" sz="2200" i="1" dirty="0"/>
              <a:t>round(</a:t>
            </a:r>
            <a:r>
              <a:rPr lang="en-GB" sz="2200" i="1" dirty="0" err="1"/>
              <a:t>x,digits</a:t>
            </a:r>
            <a:r>
              <a:rPr lang="en-GB" sz="2200" i="1" dirty="0"/>
              <a:t>=3) </a:t>
            </a:r>
            <a:r>
              <a:rPr lang="en-GB" sz="2200" dirty="0"/>
              <a:t>for numeric formatting</a:t>
            </a:r>
          </a:p>
          <a:p>
            <a:pPr marL="0" indent="0">
              <a:buNone/>
            </a:pPr>
            <a:r>
              <a:rPr lang="en-GB" sz="2200" i="1" dirty="0" err="1"/>
              <a:t>format.results</a:t>
            </a:r>
            <a:r>
              <a:rPr lang="en-GB" sz="2200" i="1" dirty="0"/>
              <a:t>&lt;-function(</a:t>
            </a:r>
            <a:r>
              <a:rPr lang="en-GB" sz="2200" i="1" dirty="0" err="1"/>
              <a:t>x,digits</a:t>
            </a:r>
            <a:r>
              <a:rPr lang="en-GB" sz="2200" i="1" dirty="0"/>
              <a:t>=2)</a:t>
            </a:r>
          </a:p>
          <a:p>
            <a:pPr marL="0" indent="0">
              <a:buNone/>
            </a:pPr>
            <a:r>
              <a:rPr lang="en-GB" sz="2200" i="1" dirty="0"/>
              <a:t>{</a:t>
            </a:r>
          </a:p>
          <a:p>
            <a:pPr marL="0" indent="0">
              <a:buNone/>
            </a:pPr>
            <a:r>
              <a:rPr lang="en-GB" sz="2200" i="1" dirty="0"/>
              <a:t>	paste(round(mean(x),digits=digits)," 		(",round(quantile(</a:t>
            </a:r>
            <a:r>
              <a:rPr lang="en-GB" sz="2200" i="1" dirty="0" err="1"/>
              <a:t>x,probs</a:t>
            </a:r>
            <a:r>
              <a:rPr lang="en-GB" sz="2200" i="1" dirty="0"/>
              <a:t>=0.025),digits=digits),", 	",round(quantile(</a:t>
            </a:r>
            <a:r>
              <a:rPr lang="en-GB" sz="2200" i="1" dirty="0" err="1"/>
              <a:t>x,probs</a:t>
            </a:r>
            <a:r>
              <a:rPr lang="en-GB" sz="2200" i="1" dirty="0"/>
              <a:t>=0.975),digits=digits),")",</a:t>
            </a:r>
            <a:r>
              <a:rPr lang="en-GB" sz="2200" i="1" dirty="0" err="1"/>
              <a:t>sep</a:t>
            </a:r>
            <a:r>
              <a:rPr lang="en-GB" sz="2200" i="1" dirty="0"/>
              <a:t>="")</a:t>
            </a:r>
          </a:p>
          <a:p>
            <a:pPr marL="0" indent="0">
              <a:buNone/>
            </a:pPr>
            <a:r>
              <a:rPr lang="en-GB" sz="2200" i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476A-D0B9-402A-A130-408634D3E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3C0D3-CCAF-4436-AF32-90F2117A2F83}" type="slidenum">
              <a:rPr lang="en-GB" altLang="en-US" smtClean="0"/>
              <a:pPr>
                <a:defRPr/>
              </a:pPr>
              <a:t>24</a:t>
            </a:fld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D2DB1-AE9A-4302-BF5F-5ED8ACB6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4946379"/>
            <a:ext cx="7165577" cy="9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8565-138D-4818-B52E-82FA1D32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048546"/>
            <a:ext cx="8640960" cy="648072"/>
          </a:xfrm>
        </p:spPr>
        <p:txBody>
          <a:bodyPr/>
          <a:lstStyle/>
          <a:p>
            <a:r>
              <a:rPr lang="en-GB" dirty="0"/>
              <a:t>Decision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62F5-88A0-408B-88B0-2051845E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772818"/>
            <a:ext cx="10082824" cy="4248471"/>
          </a:xfrm>
        </p:spPr>
        <p:txBody>
          <a:bodyPr/>
          <a:lstStyle/>
          <a:p>
            <a:r>
              <a:rPr lang="en-GB" sz="1800" dirty="0"/>
              <a:t>Build a results matrix</a:t>
            </a:r>
          </a:p>
          <a:p>
            <a:pPr marL="0" indent="0">
              <a:buNone/>
            </a:pPr>
            <a:r>
              <a:rPr lang="en-GB" sz="1800" i="1" dirty="0" err="1"/>
              <a:t>results.matrix</a:t>
            </a:r>
            <a:r>
              <a:rPr lang="en-GB" sz="1800" i="1" dirty="0"/>
              <a:t>&lt;-matrix(NA, </a:t>
            </a:r>
            <a:r>
              <a:rPr lang="en-GB" sz="1800" i="1" dirty="0" err="1"/>
              <a:t>nrow</a:t>
            </a:r>
            <a:r>
              <a:rPr lang="en-GB" sz="1800" i="1" dirty="0"/>
              <a:t>=4,ncol=</a:t>
            </a:r>
            <a:r>
              <a:rPr lang="en-GB" sz="1800" i="1" dirty="0" err="1"/>
              <a:t>n.treat</a:t>
            </a:r>
            <a:r>
              <a:rPr lang="en-GB" sz="1800" i="1" dirty="0"/>
              <a:t>)</a:t>
            </a:r>
          </a:p>
          <a:p>
            <a:r>
              <a:rPr lang="en-GB" sz="1800" dirty="0"/>
              <a:t>Name the rows and columns</a:t>
            </a:r>
          </a:p>
          <a:p>
            <a:pPr marL="0" indent="0">
              <a:buNone/>
            </a:pPr>
            <a:r>
              <a:rPr lang="en-GB" sz="1800" i="1" dirty="0" err="1"/>
              <a:t>rownames</a:t>
            </a:r>
            <a:r>
              <a:rPr lang="en-GB" sz="1800" i="1" dirty="0"/>
              <a:t>(</a:t>
            </a:r>
            <a:r>
              <a:rPr lang="en-GB" sz="1800" i="1" dirty="0" err="1"/>
              <a:t>results.matrix</a:t>
            </a:r>
            <a:r>
              <a:rPr lang="en-GB" sz="1800" i="1" dirty="0"/>
              <a:t>)&lt;-c("Total </a:t>
            </a:r>
            <a:r>
              <a:rPr lang="en-GB" sz="1800" i="1" dirty="0" err="1"/>
              <a:t>costs","Total</a:t>
            </a:r>
            <a:r>
              <a:rPr lang="en-GB" sz="1800" i="1" dirty="0"/>
              <a:t> QALYs", "Net </a:t>
            </a:r>
            <a:r>
              <a:rPr lang="en-GB" sz="1800" i="1" dirty="0" err="1"/>
              <a:t>Benefit","Incremental</a:t>
            </a:r>
            <a:r>
              <a:rPr lang="en-GB" sz="1800" i="1" dirty="0"/>
              <a:t> NB")</a:t>
            </a:r>
          </a:p>
          <a:p>
            <a:pPr marL="0" indent="0">
              <a:buNone/>
            </a:pPr>
            <a:r>
              <a:rPr lang="en-GB" sz="1800" i="1" dirty="0" err="1"/>
              <a:t>colnames</a:t>
            </a:r>
            <a:r>
              <a:rPr lang="en-GB" sz="1800" i="1" dirty="0"/>
              <a:t>(</a:t>
            </a:r>
            <a:r>
              <a:rPr lang="en-GB" sz="1800" i="1" dirty="0" err="1"/>
              <a:t>results.matrix</a:t>
            </a:r>
            <a:r>
              <a:rPr lang="en-GB" sz="1800" i="1" dirty="0"/>
              <a:t>)&lt;-</a:t>
            </a:r>
            <a:r>
              <a:rPr lang="en-GB" sz="1800" i="1" dirty="0" err="1"/>
              <a:t>t.names</a:t>
            </a:r>
            <a:endParaRPr lang="en-GB" sz="1800" i="1" dirty="0"/>
          </a:p>
          <a:p>
            <a:r>
              <a:rPr lang="en-GB" sz="1800" dirty="0"/>
              <a:t>Then calculate summaries</a:t>
            </a:r>
          </a:p>
          <a:p>
            <a:pPr marL="0" indent="0">
              <a:buNone/>
            </a:pPr>
            <a:r>
              <a:rPr lang="en-GB" sz="1800" i="1" dirty="0"/>
              <a:t>for(</a:t>
            </a:r>
            <a:r>
              <a:rPr lang="en-GB" sz="1800" i="1" dirty="0" err="1"/>
              <a:t>i.treat</a:t>
            </a:r>
            <a:r>
              <a:rPr lang="en-GB" sz="1800" i="1" dirty="0"/>
              <a:t> in 1:n.treat)</a:t>
            </a:r>
          </a:p>
          <a:p>
            <a:pPr marL="0" indent="0">
              <a:buNone/>
            </a:pPr>
            <a:r>
              <a:rPr lang="en-GB" sz="1800" i="1" dirty="0"/>
              <a:t>{</a:t>
            </a:r>
          </a:p>
          <a:p>
            <a:pPr marL="0" indent="0">
              <a:buNone/>
            </a:pPr>
            <a:r>
              <a:rPr lang="en-GB" sz="1800" i="1" dirty="0"/>
              <a:t>	</a:t>
            </a:r>
            <a:r>
              <a:rPr lang="en-GB" sz="1800" i="1" dirty="0" err="1"/>
              <a:t>results.matrix</a:t>
            </a:r>
            <a:r>
              <a:rPr lang="en-GB" sz="1800" i="1" dirty="0"/>
              <a:t>["Total costs",</a:t>
            </a:r>
            <a:r>
              <a:rPr lang="en-GB" sz="1800" i="1" dirty="0" err="1"/>
              <a:t>i.treat</a:t>
            </a:r>
            <a:r>
              <a:rPr lang="en-GB" sz="1800" i="1" dirty="0"/>
              <a:t>]&lt;-</a:t>
            </a:r>
            <a:r>
              <a:rPr lang="en-GB" sz="1800" i="1" dirty="0" err="1"/>
              <a:t>format.results</a:t>
            </a:r>
            <a:r>
              <a:rPr lang="en-GB" sz="1800" i="1" dirty="0"/>
              <a:t>(x=costs[,</a:t>
            </a:r>
            <a:r>
              <a:rPr lang="en-GB" sz="1800" i="1" dirty="0" err="1"/>
              <a:t>i.treat</a:t>
            </a:r>
            <a:r>
              <a:rPr lang="en-GB" sz="1800" i="1" dirty="0"/>
              <a:t>])</a:t>
            </a:r>
          </a:p>
          <a:p>
            <a:pPr marL="0" indent="0">
              <a:buNone/>
            </a:pPr>
            <a:r>
              <a:rPr lang="en-GB" sz="1800" i="1" dirty="0"/>
              <a:t>	</a:t>
            </a:r>
            <a:r>
              <a:rPr lang="en-GB" sz="1800" i="1" dirty="0" err="1"/>
              <a:t>results.matrix</a:t>
            </a:r>
            <a:r>
              <a:rPr lang="en-GB" sz="1800" i="1" dirty="0"/>
              <a:t>["Total QALYs",</a:t>
            </a:r>
            <a:r>
              <a:rPr lang="en-GB" sz="1800" i="1" dirty="0" err="1"/>
              <a:t>i.treat</a:t>
            </a:r>
            <a:r>
              <a:rPr lang="en-GB" sz="1800" i="1" dirty="0"/>
              <a:t>]&lt;-</a:t>
            </a:r>
            <a:r>
              <a:rPr lang="en-GB" sz="1800" i="1" dirty="0" err="1"/>
              <a:t>format.results</a:t>
            </a:r>
            <a:r>
              <a:rPr lang="en-GB" sz="1800" i="1" dirty="0"/>
              <a:t>(x=effects[,</a:t>
            </a:r>
            <a:r>
              <a:rPr lang="en-GB" sz="1800" i="1" dirty="0" err="1"/>
              <a:t>i.treat</a:t>
            </a:r>
            <a:r>
              <a:rPr lang="en-GB" sz="1800" i="1" dirty="0"/>
              <a:t>])</a:t>
            </a:r>
          </a:p>
          <a:p>
            <a:pPr marL="0" indent="0">
              <a:buNone/>
            </a:pPr>
            <a:r>
              <a:rPr lang="en-GB" sz="1800" i="1" dirty="0"/>
              <a:t>	</a:t>
            </a:r>
            <a:r>
              <a:rPr lang="en-GB" sz="1800" i="1" dirty="0" err="1"/>
              <a:t>results.matrix</a:t>
            </a:r>
            <a:r>
              <a:rPr lang="en-GB" sz="1800" i="1" dirty="0"/>
              <a:t>["Net Benefit",</a:t>
            </a:r>
            <a:r>
              <a:rPr lang="en-GB" sz="1800" i="1" dirty="0" err="1"/>
              <a:t>i.treat</a:t>
            </a:r>
            <a:r>
              <a:rPr lang="en-GB" sz="1800" i="1" dirty="0"/>
              <a:t>]&lt;-</a:t>
            </a:r>
            <a:r>
              <a:rPr lang="en-GB" sz="1800" i="1" dirty="0" err="1"/>
              <a:t>format.results</a:t>
            </a:r>
            <a:r>
              <a:rPr lang="en-GB" sz="1800" i="1" dirty="0"/>
              <a:t>(x=</a:t>
            </a:r>
            <a:r>
              <a:rPr lang="en-GB" sz="1800" i="1" dirty="0" err="1"/>
              <a:t>net.benefit</a:t>
            </a:r>
            <a:r>
              <a:rPr lang="en-GB" sz="1800" i="1" dirty="0"/>
              <a:t>[,</a:t>
            </a:r>
            <a:r>
              <a:rPr lang="en-GB" sz="1800" i="1" dirty="0" err="1"/>
              <a:t>i.treat</a:t>
            </a:r>
            <a:r>
              <a:rPr lang="en-GB" sz="1800" i="1" dirty="0"/>
              <a:t>])</a:t>
            </a:r>
          </a:p>
          <a:p>
            <a:pPr marL="0" indent="0">
              <a:buNone/>
            </a:pPr>
            <a:r>
              <a:rPr lang="en-GB" sz="1800" i="1" dirty="0"/>
              <a:t>	</a:t>
            </a:r>
            <a:r>
              <a:rPr lang="en-GB" sz="1800" i="1" dirty="0" err="1"/>
              <a:t>results.matrix</a:t>
            </a:r>
            <a:r>
              <a:rPr lang="en-GB" sz="1800" i="1" dirty="0"/>
              <a:t>["Incremental NB",</a:t>
            </a:r>
            <a:r>
              <a:rPr lang="en-GB" sz="1800" i="1" dirty="0" err="1"/>
              <a:t>i.treat</a:t>
            </a:r>
            <a:r>
              <a:rPr lang="en-GB" sz="1800" i="1" dirty="0"/>
              <a:t>]&lt;-</a:t>
            </a:r>
            <a:r>
              <a:rPr lang="en-GB" sz="1800" i="1" dirty="0" err="1"/>
              <a:t>format.results</a:t>
            </a:r>
            <a:r>
              <a:rPr lang="en-GB" sz="1800" i="1" dirty="0"/>
              <a:t>(x=</a:t>
            </a:r>
            <a:r>
              <a:rPr lang="en-GB" sz="1800" i="1" dirty="0" err="1"/>
              <a:t>incremental.nb</a:t>
            </a:r>
            <a:r>
              <a:rPr lang="en-GB" sz="1800" i="1" dirty="0"/>
              <a:t>[,</a:t>
            </a:r>
            <a:r>
              <a:rPr lang="en-GB" sz="1800" i="1" dirty="0" err="1"/>
              <a:t>i.treat</a:t>
            </a:r>
            <a:r>
              <a:rPr lang="en-GB" sz="1800" i="1" dirty="0"/>
              <a:t>])</a:t>
            </a:r>
          </a:p>
          <a:p>
            <a:pPr marL="0" indent="0">
              <a:buNone/>
            </a:pPr>
            <a:r>
              <a:rPr lang="en-GB" sz="1800" i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476A-D0B9-402A-A130-408634D3E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3C0D3-CCAF-4436-AF32-90F2117A2F83}" type="slidenum">
              <a:rPr lang="en-GB" altLang="en-US" smtClean="0"/>
              <a:pPr>
                <a:defRPr/>
              </a:pPr>
              <a:t>25</a:t>
            </a:fld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2A62F6E-0A60-4627-99D7-6D6956460283}"/>
              </a:ext>
            </a:extLst>
          </p:cNvPr>
          <p:cNvSpPr txBox="1">
            <a:spLocks/>
          </p:cNvSpPr>
          <p:nvPr/>
        </p:nvSpPr>
        <p:spPr>
          <a:xfrm>
            <a:off x="323851" y="63992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4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8FB-5007-40E1-A5E4-60E960FC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96752"/>
            <a:ext cx="8640960" cy="648072"/>
          </a:xfrm>
        </p:spPr>
        <p:txBody>
          <a:bodyPr/>
          <a:lstStyle/>
          <a:p>
            <a:r>
              <a:rPr lang="en-GB" dirty="0"/>
              <a:t>Exporting the results matrix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41CF-2DB8-4BA0-A77B-75523CE6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274" y="1862252"/>
            <a:ext cx="8640960" cy="864119"/>
          </a:xfrm>
        </p:spPr>
        <p:txBody>
          <a:bodyPr/>
          <a:lstStyle/>
          <a:p>
            <a:r>
              <a:rPr lang="en-GB" sz="1800" dirty="0"/>
              <a:t>Export as a csv, which is readable in Excel</a:t>
            </a:r>
          </a:p>
          <a:p>
            <a:pPr marL="0" indent="0">
              <a:buNone/>
            </a:pPr>
            <a:r>
              <a:rPr lang="en-GB" sz="1800" i="1" dirty="0"/>
              <a:t>write.csv(</a:t>
            </a:r>
            <a:r>
              <a:rPr lang="en-GB" sz="1800" i="1" dirty="0" err="1"/>
              <a:t>results.matrix</a:t>
            </a:r>
            <a:r>
              <a:rPr lang="en-GB" sz="1800" i="1" dirty="0"/>
              <a:t>, file="depression.results.csv")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4555-BEF9-429D-8B6F-2053E6A9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3C0D3-CCAF-4436-AF32-90F2117A2F83}" type="slidenum">
              <a:rPr lang="en-GB" altLang="en-US" smtClean="0"/>
              <a:pPr>
                <a:defRPr/>
              </a:pPr>
              <a:t>26</a:t>
            </a:fld>
            <a:endParaRPr lang="en-GB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3D903F-17DD-4ACC-917D-CD52BA0C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37596"/>
              </p:ext>
            </p:extLst>
          </p:nvPr>
        </p:nvGraphicFramePr>
        <p:xfrm>
          <a:off x="898549" y="2669389"/>
          <a:ext cx="9445952" cy="303635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61488">
                  <a:extLst>
                    <a:ext uri="{9D8B030D-6E8A-4147-A177-3AD203B41FA5}">
                      <a16:colId xmlns:a16="http://schemas.microsoft.com/office/drawing/2014/main" val="972063288"/>
                    </a:ext>
                  </a:extLst>
                </a:gridCol>
                <a:gridCol w="2361488">
                  <a:extLst>
                    <a:ext uri="{9D8B030D-6E8A-4147-A177-3AD203B41FA5}">
                      <a16:colId xmlns:a16="http://schemas.microsoft.com/office/drawing/2014/main" val="2149429458"/>
                    </a:ext>
                  </a:extLst>
                </a:gridCol>
                <a:gridCol w="2361488">
                  <a:extLst>
                    <a:ext uri="{9D8B030D-6E8A-4147-A177-3AD203B41FA5}">
                      <a16:colId xmlns:a16="http://schemas.microsoft.com/office/drawing/2014/main" val="2180071354"/>
                    </a:ext>
                  </a:extLst>
                </a:gridCol>
                <a:gridCol w="2361488">
                  <a:extLst>
                    <a:ext uri="{9D8B030D-6E8A-4147-A177-3AD203B41FA5}">
                      <a16:colId xmlns:a16="http://schemas.microsoft.com/office/drawing/2014/main" val="3484537752"/>
                    </a:ext>
                  </a:extLst>
                </a:gridCol>
              </a:tblGrid>
              <a:tr h="508910"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No treatment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CBT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Antidepressant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6647557"/>
                  </a:ext>
                </a:extLst>
              </a:tr>
              <a:tr h="5089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Total costs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2451.07 (2210.36, 2691.42)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2729.25 (2497, 2975.34)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2451.69 (2220.78, 2697.22)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2041321"/>
                  </a:ext>
                </a:extLst>
              </a:tr>
              <a:tr h="5089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Total QALYs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20.18 (12.88, 27.48)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 (13.13, 27.49)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20.29 (13.19, 27.41)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59865740"/>
                  </a:ext>
                </a:extLst>
              </a:tr>
              <a:tr h="9562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Net Benefit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 0)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278.18 (218.85, 334.57)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 (-75.5, 60.12)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88673798"/>
                  </a:ext>
                </a:extLst>
              </a:tr>
              <a:tr h="5089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Incremental NB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 0)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(-0.16, 0.48)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 (-0.15, 0.62)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42656672"/>
                  </a:ext>
                </a:extLst>
              </a:tr>
            </a:tbl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5115D91-89F2-49DF-8DA0-9226CF7BE174}"/>
              </a:ext>
            </a:extLst>
          </p:cNvPr>
          <p:cNvSpPr txBox="1">
            <a:spLocks/>
          </p:cNvSpPr>
          <p:nvPr/>
        </p:nvSpPr>
        <p:spPr>
          <a:xfrm>
            <a:off x="323851" y="63992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3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6FB-72B0-45C6-96F3-2BA7EDEC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7196-A170-4956-BB5D-81C286E5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implemented a very simple decision model in R</a:t>
            </a:r>
          </a:p>
          <a:p>
            <a:r>
              <a:rPr lang="en-GB" dirty="0"/>
              <a:t>We then made it probabilistic to conduct probabilistic sensitivity analysis</a:t>
            </a:r>
          </a:p>
          <a:p>
            <a:r>
              <a:rPr lang="en-GB" dirty="0"/>
              <a:t>Gianluca will now show how to analyse the results using BCEA...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B709-F221-4B0B-BF21-33804DA8F9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DB5C-D2E8-48AE-B0CF-DA5FC0276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650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167-0531-4541-91C2-DE06C09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646040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 deterministic decision tree in R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7CB6C-3431-40BB-87A9-CFB77E36E0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3C83-156B-42C0-8DFD-1C00A7018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58ECC-1096-4C47-B5E1-B404A1B32498}"/>
              </a:ext>
            </a:extLst>
          </p:cNvPr>
          <p:cNvSpPr txBox="1"/>
          <p:nvPr/>
        </p:nvSpPr>
        <p:spPr>
          <a:xfrm>
            <a:off x="2277585" y="3789040"/>
            <a:ext cx="65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Open “</a:t>
            </a:r>
            <a:r>
              <a:rPr lang="it-IT" sz="2400" dirty="0"/>
              <a:t>depression.decision.tree.deterministic.R"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444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629-3E99-4726-8ED7-CD395B9D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96752"/>
            <a:ext cx="8640960" cy="648072"/>
          </a:xfrm>
        </p:spPr>
        <p:txBody>
          <a:bodyPr>
            <a:normAutofit/>
          </a:bodyPr>
          <a:lstStyle/>
          <a:p>
            <a:r>
              <a:rPr lang="en-GB" sz="3600" dirty="0"/>
              <a:t>Simple decision tree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3177" y="4721834"/>
                <a:ext cx="9644989" cy="1338167"/>
              </a:xfrm>
            </p:spPr>
            <p:txBody>
              <a:bodyPr/>
              <a:lstStyle/>
              <a:p>
                <a:r>
                  <a:rPr lang="en-GB" sz="2000" dirty="0"/>
                  <a:t>Consider this simple decision tree with artificial input parameters.</a:t>
                </a:r>
              </a:p>
              <a:p>
                <a:r>
                  <a:rPr lang="en-GB" sz="2000" dirty="0"/>
                  <a:t>Probabilities of recovery and relapse for no treatment (option 1), cognitive behavioural therapy (option 2), and antidepressants (option 3).</a:t>
                </a:r>
              </a:p>
              <a:p>
                <a:r>
                  <a:rPr lang="en-GB" sz="2000" dirty="0"/>
                  <a:t>In addition to costs of outcomes, there is a treatment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dirty="0"/>
                  <a:t> for treatment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D994-74E9-403C-AFE5-E3B03A46E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177" y="4721834"/>
                <a:ext cx="9644989" cy="1338167"/>
              </a:xfrm>
              <a:blipFill>
                <a:blip r:embed="rId2"/>
                <a:stretch>
                  <a:fillRect l="-569" t="-2740" b="-15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4E7FD0-667E-46B0-8EDB-1FBB820C2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1451" y="6246814"/>
            <a:ext cx="5156200" cy="365125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Population Health Sciences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78965F-5683-4C4F-A50B-C984F99B4AE2}"/>
              </a:ext>
            </a:extLst>
          </p:cNvPr>
          <p:cNvGrpSpPr/>
          <p:nvPr/>
        </p:nvGrpSpPr>
        <p:grpSpPr>
          <a:xfrm>
            <a:off x="1256557" y="2016426"/>
            <a:ext cx="7984275" cy="2551681"/>
            <a:chOff x="1256557" y="2016426"/>
            <a:chExt cx="7984275" cy="2551681"/>
          </a:xfrm>
        </p:grpSpPr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EBC6C6F6-44C0-40F1-A6A8-A2E2FC06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451" y="3531227"/>
              <a:ext cx="266701" cy="2940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v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0BA29707-E87C-47BB-A0B2-5BD6C438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684" y="3038702"/>
              <a:ext cx="266701" cy="2940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v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4195D08-63F6-4791-8BD2-0D76759F2010}"/>
                </a:ext>
              </a:extLst>
            </p:cNvPr>
            <p:cNvSpPr/>
            <p:nvPr/>
          </p:nvSpPr>
          <p:spPr>
            <a:xfrm rot="16200000">
              <a:off x="5823010" y="4030970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C4FEED3-89C6-449F-976B-BF1C8F282D14}"/>
                </a:ext>
              </a:extLst>
            </p:cNvPr>
            <p:cNvSpPr/>
            <p:nvPr/>
          </p:nvSpPr>
          <p:spPr>
            <a:xfrm rot="16200000">
              <a:off x="8753196" y="2538851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87ABC8-2903-4F33-9CF3-BF23C6A452C5}"/>
                </a:ext>
              </a:extLst>
            </p:cNvPr>
            <p:cNvSpPr/>
            <p:nvPr/>
          </p:nvSpPr>
          <p:spPr>
            <a:xfrm rot="16200000">
              <a:off x="8753196" y="3468160"/>
              <a:ext cx="294048" cy="2667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72BE75-CB2D-4950-BE43-A613C6C6A92E}"/>
                    </a:ext>
                  </a:extLst>
                </p:cNvPr>
                <p:cNvSpPr txBox="1"/>
                <p:nvPr/>
              </p:nvSpPr>
              <p:spPr>
                <a:xfrm>
                  <a:off x="4166996" y="2819225"/>
                  <a:ext cx="170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Recovery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72BE75-CB2D-4950-BE43-A613C6C6A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996" y="2819225"/>
                  <a:ext cx="170855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14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0F4E68-1803-4AF7-B8DB-12DD497E345D}"/>
                    </a:ext>
                  </a:extLst>
                </p:cNvPr>
                <p:cNvSpPr txBox="1"/>
                <p:nvPr/>
              </p:nvSpPr>
              <p:spPr>
                <a:xfrm>
                  <a:off x="3808167" y="4198775"/>
                  <a:ext cx="2378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No recovery (</a:t>
                  </a:r>
                  <a14:m>
                    <m:oMath xmlns:m="http://schemas.openxmlformats.org/officeDocument/2006/math">
                      <m:r>
                        <a:rPr kumimoji="0" lang="en-GB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0F4E68-1803-4AF7-B8DB-12DD497E3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167" y="4198775"/>
                  <a:ext cx="23784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08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85449E-65C4-436E-8FD5-CD4ACDD22734}"/>
                    </a:ext>
                  </a:extLst>
                </p:cNvPr>
                <p:cNvSpPr txBox="1"/>
                <p:nvPr/>
              </p:nvSpPr>
              <p:spPr>
                <a:xfrm>
                  <a:off x="7118622" y="2016426"/>
                  <a:ext cx="207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No relapse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𝑒𝑙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85449E-65C4-436E-8FD5-CD4ACDD22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622" y="2016426"/>
                  <a:ext cx="2070179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655" t="-5660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5AADD3-7F11-4416-A2B3-A41F70ECF4DB}"/>
                </a:ext>
              </a:extLst>
            </p:cNvPr>
            <p:cNvGrpSpPr/>
            <p:nvPr/>
          </p:nvGrpSpPr>
          <p:grpSpPr>
            <a:xfrm>
              <a:off x="3197152" y="3185725"/>
              <a:ext cx="2639532" cy="978596"/>
              <a:chOff x="3044752" y="3033325"/>
              <a:chExt cx="2639532" cy="978596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C1F5202-624B-41F1-B59B-06FFECEEF386}"/>
                  </a:ext>
                </a:extLst>
              </p:cNvPr>
              <p:cNvCxnSpPr>
                <a:cxnSpLocks/>
                <a:stCxn id="49" idx="0"/>
                <a:endCxn id="47" idx="6"/>
              </p:cNvCxnSpPr>
              <p:nvPr/>
            </p:nvCxnSpPr>
            <p:spPr>
              <a:xfrm rot="10800000">
                <a:off x="3044752" y="3525852"/>
                <a:ext cx="2639532" cy="486069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315EAC63-BB01-49D3-A212-A9B7FD081D4E}"/>
                  </a:ext>
                </a:extLst>
              </p:cNvPr>
              <p:cNvCxnSpPr>
                <a:cxnSpLocks/>
                <a:stCxn id="48" idx="2"/>
                <a:endCxn id="47" idx="6"/>
              </p:cNvCxnSpPr>
              <p:nvPr/>
            </p:nvCxnSpPr>
            <p:spPr>
              <a:xfrm rot="10800000" flipV="1">
                <a:off x="3044752" y="3033325"/>
                <a:ext cx="2639532" cy="492525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8B18A3-F00D-40F0-8A3B-C029383A496D}"/>
                    </a:ext>
                  </a:extLst>
                </p:cNvPr>
                <p:cNvSpPr txBox="1"/>
                <p:nvPr/>
              </p:nvSpPr>
              <p:spPr>
                <a:xfrm>
                  <a:off x="7451697" y="3557491"/>
                  <a:ext cx="17891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Relapse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𝑅𝑒𝑐</m:t>
                          </m:r>
                        </m:sub>
                      </m:sSub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𝑅𝑒𝑙</m:t>
                          </m:r>
                        </m:sub>
                      </m:sSub>
                    </m:oMath>
                  </a14:m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8B18A3-F00D-40F0-8A3B-C029383A4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697" y="3557491"/>
                  <a:ext cx="1789135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721" t="-5660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007456-858A-4403-B993-D1A7D56796A9}"/>
                </a:ext>
              </a:extLst>
            </p:cNvPr>
            <p:cNvGrpSpPr/>
            <p:nvPr/>
          </p:nvGrpSpPr>
          <p:grpSpPr>
            <a:xfrm>
              <a:off x="6103386" y="2672200"/>
              <a:ext cx="2663485" cy="929310"/>
              <a:chOff x="3931599" y="2917050"/>
              <a:chExt cx="2663485" cy="929310"/>
            </a:xfrm>
          </p:grpSpPr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4078F130-6803-48DC-85D4-A7BD73D96836}"/>
                  </a:ext>
                </a:extLst>
              </p:cNvPr>
              <p:cNvCxnSpPr>
                <a:cxnSpLocks/>
                <a:stCxn id="51" idx="0"/>
                <a:endCxn id="48" idx="6"/>
              </p:cNvCxnSpPr>
              <p:nvPr/>
            </p:nvCxnSpPr>
            <p:spPr>
              <a:xfrm rot="10800000">
                <a:off x="3931599" y="3430576"/>
                <a:ext cx="2663485" cy="415784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BF05DF17-C8E0-459E-93B8-7B08D8EC00A7}"/>
                  </a:ext>
                </a:extLst>
              </p:cNvPr>
              <p:cNvCxnSpPr>
                <a:cxnSpLocks/>
                <a:stCxn id="50" idx="0"/>
                <a:endCxn id="48" idx="6"/>
              </p:cNvCxnSpPr>
              <p:nvPr/>
            </p:nvCxnSpPr>
            <p:spPr>
              <a:xfrm rot="10800000" flipV="1">
                <a:off x="3931599" y="2917050"/>
                <a:ext cx="2663485" cy="513525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CBA0-61F7-4A11-ACFE-0DD7264BAE27}"/>
                </a:ext>
              </a:extLst>
            </p:cNvPr>
            <p:cNvSpPr txBox="1"/>
            <p:nvPr/>
          </p:nvSpPr>
          <p:spPr>
            <a:xfrm>
              <a:off x="1256557" y="2602935"/>
              <a:ext cx="2016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Depressed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(No treatment, CBT, or antidepressants)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59B785-E93E-438C-AC6F-96BE11662195}"/>
              </a:ext>
            </a:extLst>
          </p:cNvPr>
          <p:cNvGrpSpPr/>
          <p:nvPr/>
        </p:nvGrpSpPr>
        <p:grpSpPr>
          <a:xfrm>
            <a:off x="9836555" y="1929777"/>
            <a:ext cx="2006195" cy="2878720"/>
            <a:chOff x="9836555" y="1929777"/>
            <a:chExt cx="2006195" cy="28787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05CA23-BA43-4F93-9D02-4676BA3969C5}"/>
                </a:ext>
              </a:extLst>
            </p:cNvPr>
            <p:cNvSpPr txBox="1"/>
            <p:nvPr/>
          </p:nvSpPr>
          <p:spPr>
            <a:xfrm>
              <a:off x="9836557" y="2036353"/>
              <a:ext cx="75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Costs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E4B8832-6DB7-4346-B376-3CAC703B3AF2}"/>
                </a:ext>
              </a:extLst>
            </p:cNvPr>
            <p:cNvSpPr txBox="1"/>
            <p:nvPr/>
          </p:nvSpPr>
          <p:spPr>
            <a:xfrm>
              <a:off x="10935444" y="2036353"/>
              <a:ext cx="90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Effects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ACB3F6-8123-4BBB-BFA2-BDCFE6653C29}"/>
                </a:ext>
              </a:extLst>
            </p:cNvPr>
            <p:cNvCxnSpPr/>
            <p:nvPr/>
          </p:nvCxnSpPr>
          <p:spPr>
            <a:xfrm>
              <a:off x="10703529" y="1929777"/>
              <a:ext cx="0" cy="2878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B2280D-5771-4B7E-B5ED-276E328BFA73}"/>
                    </a:ext>
                  </a:extLst>
                </p:cNvPr>
                <p:cNvSpPr txBox="1"/>
                <p:nvPr/>
              </p:nvSpPr>
              <p:spPr>
                <a:xfrm>
                  <a:off x="9836556" y="2478091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B2280D-5771-4B7E-B5ED-276E328BF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6" y="2478091"/>
                  <a:ext cx="7510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02626F-68ED-4A63-9248-83C517F41420}"/>
                    </a:ext>
                  </a:extLst>
                </p:cNvPr>
                <p:cNvSpPr txBox="1"/>
                <p:nvPr/>
              </p:nvSpPr>
              <p:spPr>
                <a:xfrm>
                  <a:off x="9836555" y="3416844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𝑅𝑒𝑙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02626F-68ED-4A63-9248-83C517F41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5" y="3416844"/>
                  <a:ext cx="7510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58F66D4-72FA-4FE1-87EB-2473324419E3}"/>
                    </a:ext>
                  </a:extLst>
                </p:cNvPr>
                <p:cNvSpPr txBox="1"/>
                <p:nvPr/>
              </p:nvSpPr>
              <p:spPr>
                <a:xfrm>
                  <a:off x="9836555" y="3977705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58F66D4-72FA-4FE1-87EB-247332441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55" y="3977705"/>
                  <a:ext cx="75101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7F320E7-67E3-4918-A10E-53BA9A504F51}"/>
                    </a:ext>
                  </a:extLst>
                </p:cNvPr>
                <p:cNvSpPr txBox="1"/>
                <p:nvPr/>
              </p:nvSpPr>
              <p:spPr>
                <a:xfrm>
                  <a:off x="10970228" y="2478091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7F320E7-67E3-4918-A10E-53BA9A50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8" y="2478091"/>
                  <a:ext cx="75101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939218-52C9-4085-9784-0C90BE389A7E}"/>
                    </a:ext>
                  </a:extLst>
                </p:cNvPr>
                <p:cNvSpPr txBox="1"/>
                <p:nvPr/>
              </p:nvSpPr>
              <p:spPr>
                <a:xfrm>
                  <a:off x="10970227" y="3416844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𝑅𝑒𝑙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939218-52C9-4085-9784-0C90BE389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7" y="3416844"/>
                  <a:ext cx="75101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559A8E8-3268-4B56-B305-F380680DA663}"/>
                    </a:ext>
                  </a:extLst>
                </p:cNvPr>
                <p:cNvSpPr txBox="1"/>
                <p:nvPr/>
              </p:nvSpPr>
              <p:spPr>
                <a:xfrm>
                  <a:off x="10970227" y="3977705"/>
                  <a:ext cx="751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559A8E8-3268-4B56-B305-F380680DA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227" y="3977705"/>
                  <a:ext cx="75101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87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6422C9-D48E-47D1-99A7-76C37DFEB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21423" y="2410185"/>
              <a:ext cx="1799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8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B6B5-0BA1-48D0-BEF3-0D5DF7CE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9" y="0"/>
            <a:ext cx="4989249" cy="896343"/>
          </a:xfrm>
        </p:spPr>
        <p:txBody>
          <a:bodyPr>
            <a:noAutofit/>
          </a:bodyPr>
          <a:lstStyle/>
          <a:p>
            <a:br>
              <a:rPr lang="en-GB" sz="4000" dirty="0"/>
            </a:br>
            <a:r>
              <a:rPr lang="en-GB" sz="4000" dirty="0"/>
              <a:t>Initial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FE0-9BF8-4884-8EE6-85F000D4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18" y="2011373"/>
            <a:ext cx="9515478" cy="1376955"/>
          </a:xfrm>
        </p:spPr>
        <p:txBody>
          <a:bodyPr/>
          <a:lstStyle/>
          <a:p>
            <a:r>
              <a:rPr lang="en-GB" dirty="0"/>
              <a:t>Number and names of treatments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CCCF-4049-4490-9DBD-A96203219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193AA-3670-4B95-A439-06EF3BBC6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C2FF9-4171-4A59-87F6-6CCABF40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12" y="3660486"/>
            <a:ext cx="9877704" cy="12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C1E5-BEB5-488D-8FA1-6BF628D2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48877"/>
          </a:xfrm>
        </p:spPr>
        <p:txBody>
          <a:bodyPr/>
          <a:lstStyle/>
          <a:p>
            <a:r>
              <a:rPr lang="en-GB" dirty="0"/>
              <a:t>Defining the costs and QALYS of each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545B-2ABB-4C0B-850A-5CBE378D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3114677" cy="3705275"/>
          </a:xfrm>
        </p:spPr>
        <p:txBody>
          <a:bodyPr/>
          <a:lstStyle/>
          <a:p>
            <a:r>
              <a:rPr lang="en-GB" dirty="0"/>
              <a:t>Costs and QALYs for recovery, relapse, and no recovery.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A2FFA-8D05-4C54-A456-6B2FE2432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1A930-0FCA-4A7A-8FE8-99226AC67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7E0F-5053-47FD-9E50-EC20AE22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04" y="1833993"/>
            <a:ext cx="6935135" cy="42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4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8D0B-450F-4BE1-ACE1-2E6B857B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Probabilities of recovery and relapse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BA25-D42C-4601-8E12-50A04B40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32" y="4588829"/>
            <a:ext cx="11521280" cy="1537336"/>
          </a:xfrm>
        </p:spPr>
        <p:txBody>
          <a:bodyPr/>
          <a:lstStyle/>
          <a:p>
            <a:r>
              <a:rPr lang="en-GB" sz="2400" dirty="0"/>
              <a:t>These are 3 element vectors with a probability of the outcome for each of 3 treatments</a:t>
            </a:r>
          </a:p>
          <a:p>
            <a:r>
              <a:rPr lang="en-GB" sz="2400" dirty="0"/>
              <a:t>Use the same format for probabilities on CBT and antidepressant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DC590-2B32-47F8-B828-B31C665F0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D797A-BD8C-45E7-B417-458E6DC11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91909-2F5A-4069-BEEB-AA1E6B49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562225"/>
            <a:ext cx="7953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8D0B-450F-4BE1-ACE1-2E6B857B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880" y="193293"/>
            <a:ext cx="11521280" cy="701473"/>
          </a:xfrm>
        </p:spPr>
        <p:txBody>
          <a:bodyPr/>
          <a:lstStyle/>
          <a:p>
            <a:r>
              <a:rPr lang="en-GB" dirty="0"/>
              <a:t>Probabilities for CBT and antidepressants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DC590-2B32-47F8-B828-B31C665F0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D797A-BD8C-45E7-B417-458E6DC11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868993-D4C1-463F-BB8E-9DD916A3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4862010"/>
            <a:ext cx="11521280" cy="701473"/>
          </a:xfrm>
        </p:spPr>
        <p:txBody>
          <a:bodyPr/>
          <a:lstStyle/>
          <a:p>
            <a:r>
              <a:rPr lang="en-GB" sz="2400" dirty="0"/>
              <a:t>Names the elements of these vectors after the treatments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59B30-68D8-4580-BBFD-418901EF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61" y="5311396"/>
            <a:ext cx="5664247" cy="651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DAB21C-B0DB-43CD-9909-36BDC2B5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08" y="1443769"/>
            <a:ext cx="6973694" cy="32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84CD-BC65-4180-AC02-55199D09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51" y="235688"/>
            <a:ext cx="11521280" cy="648877"/>
          </a:xfrm>
        </p:spPr>
        <p:txBody>
          <a:bodyPr/>
          <a:lstStyle/>
          <a:p>
            <a:r>
              <a:rPr lang="en-GB" dirty="0"/>
              <a:t>Final set up before generating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FB36-C82B-4E0A-95C6-04816929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4235412"/>
            <a:ext cx="11521280" cy="1890754"/>
          </a:xfrm>
        </p:spPr>
        <p:txBody>
          <a:bodyPr/>
          <a:lstStyle/>
          <a:p>
            <a:r>
              <a:rPr lang="en-GB" dirty="0"/>
              <a:t>Willingness-to-pay threshold is £20,000</a:t>
            </a:r>
          </a:p>
          <a:p>
            <a:r>
              <a:rPr lang="en-GB" dirty="0"/>
              <a:t>Set up vectors to store results and name them after the treatments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866FF-DB53-4558-B31D-F97D0E681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Population Health 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49D1-1329-4004-84B2-ECF0DE415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B55A71-1970-44F4-8437-45A1E122BA62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0BA71-5FC1-48A7-9518-5A05021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0" y="1241463"/>
            <a:ext cx="10353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3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12070</TotalTime>
  <Words>1690</Words>
  <Application>Microsoft Office PowerPoint</Application>
  <PresentationFormat>Widescreen</PresentationFormat>
  <Paragraphs>292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1_Office Theme</vt:lpstr>
      <vt:lpstr>  Decision tree models in R </vt:lpstr>
      <vt:lpstr>Two steps</vt:lpstr>
      <vt:lpstr>A deterministic decision tree in R </vt:lpstr>
      <vt:lpstr>Simple decision tree in R</vt:lpstr>
      <vt:lpstr> Initial set-up</vt:lpstr>
      <vt:lpstr>Defining the costs and QALYS of each outcome</vt:lpstr>
      <vt:lpstr>Probabilities of recovery and relapse</vt:lpstr>
      <vt:lpstr>Probabilities for CBT and antidepressants</vt:lpstr>
      <vt:lpstr>Final set up before generating results</vt:lpstr>
      <vt:lpstr>Total costs and effects for treatment k</vt:lpstr>
      <vt:lpstr>Total costs and effects in R</vt:lpstr>
      <vt:lpstr>Results of the model</vt:lpstr>
      <vt:lpstr>And what do they say?</vt:lpstr>
      <vt:lpstr>Making the decision tree probabilistic</vt:lpstr>
      <vt:lpstr>Parameter uncertainty</vt:lpstr>
      <vt:lpstr>Deterministic sensitivity analysis</vt:lpstr>
      <vt:lpstr>Probabilistic sensitivity analysis</vt:lpstr>
      <vt:lpstr>Initial set-up</vt:lpstr>
      <vt:lpstr>Making it probabilistic (core code)</vt:lpstr>
      <vt:lpstr>Making it probabilistic (Costs, Utilities)</vt:lpstr>
      <vt:lpstr>Beta distributions for probability recovery and relapse</vt:lpstr>
      <vt:lpstr>Making it probabilistic (Reference probabilities)</vt:lpstr>
      <vt:lpstr>Probabilities for comparators</vt:lpstr>
      <vt:lpstr>Formatting results</vt:lpstr>
      <vt:lpstr>Decision tree results</vt:lpstr>
      <vt:lpstr>Exporting the results matrix to Excel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Markov models</dc:title>
  <dc:creator>Howard Thom</dc:creator>
  <cp:lastModifiedBy>Howard Thom</cp:lastModifiedBy>
  <cp:revision>120</cp:revision>
  <dcterms:created xsi:type="dcterms:W3CDTF">2018-11-27T11:25:05Z</dcterms:created>
  <dcterms:modified xsi:type="dcterms:W3CDTF">2019-07-05T15:04:59Z</dcterms:modified>
</cp:coreProperties>
</file>