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65" r:id="rId4"/>
    <p:sldId id="264" r:id="rId5"/>
    <p:sldId id="261" r:id="rId6"/>
    <p:sldId id="263" r:id="rId7"/>
    <p:sldId id="262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A59283"/>
    <a:srgbClr val="917B69"/>
    <a:srgbClr val="615953"/>
    <a:srgbClr val="F9F3E7"/>
    <a:srgbClr val="EFECEB"/>
    <a:srgbClr val="F2EFEE"/>
    <a:srgbClr val="E8E8E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6989" autoAdjust="0"/>
  </p:normalViewPr>
  <p:slideViewPr>
    <p:cSldViewPr>
      <p:cViewPr>
        <p:scale>
          <a:sx n="90" d="100"/>
          <a:sy n="90" d="100"/>
        </p:scale>
        <p:origin x="-804" y="-306"/>
      </p:cViewPr>
      <p:guideLst>
        <p:guide orient="horz" pos="4065"/>
        <p:guide orient="horz" pos="630"/>
        <p:guide pos="336"/>
        <p:guide pos="406"/>
        <p:guide pos="537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2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2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690A41-DF68-4920-83C2-0316212DB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92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18C3CFDD-6E1C-4452-B835-E73FE28783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31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5000"/>
      </a:lnSpc>
      <a:spcBef>
        <a:spcPct val="6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14300" indent="-112713" algn="l" rtl="0" eaLnBrk="0" fontAlgn="base" hangingPunct="0">
      <a:lnSpc>
        <a:spcPct val="95000"/>
      </a:lnSpc>
      <a:spcBef>
        <a:spcPct val="4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19063" algn="l" rtl="0" eaLnBrk="0" fontAlgn="base" hangingPunct="0">
      <a:lnSpc>
        <a:spcPct val="95000"/>
      </a:lnSpc>
      <a:spcBef>
        <a:spcPct val="2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66738" indent="-104775" algn="l" rtl="0" eaLnBrk="0" fontAlgn="base" hangingPunct="0">
      <a:lnSpc>
        <a:spcPct val="95000"/>
      </a:lnSpc>
      <a:spcBef>
        <a:spcPct val="20000"/>
      </a:spcBef>
      <a:spcAft>
        <a:spcPct val="0"/>
      </a:spcAft>
      <a:buChar char="•"/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798513" indent="-117475" algn="l" rtl="0" eaLnBrk="0" fontAlgn="base" hangingPunct="0">
      <a:lnSpc>
        <a:spcPct val="95000"/>
      </a:lnSpc>
      <a:spcBef>
        <a:spcPct val="20000"/>
      </a:spcBef>
      <a:spcAft>
        <a:spcPct val="0"/>
      </a:spcAft>
      <a:buChar char="•"/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0" y="3346450"/>
            <a:ext cx="9140825" cy="63500"/>
          </a:xfrm>
          <a:prstGeom prst="rect">
            <a:avLst/>
          </a:prstGeom>
          <a:solidFill>
            <a:srgbClr val="6A554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noProof="0"/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12875" y="2679700"/>
            <a:ext cx="7416800" cy="530225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ct val="40000"/>
              </a:spcBef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01092" name="Rectangle 4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412875" y="3814763"/>
            <a:ext cx="7416800" cy="1271587"/>
          </a:xfrm>
        </p:spPr>
        <p:txBody>
          <a:bodyPr>
            <a:noAutofit/>
          </a:bodyPr>
          <a:lstStyle>
            <a:lvl1pPr marL="0" indent="0" eaLnBrk="0" hangingPunct="0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6" name="Logo" descr="NV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875" y="5703888"/>
            <a:ext cx="2209800" cy="774700"/>
          </a:xfrm>
          <a:prstGeom prst="rect">
            <a:avLst/>
          </a:prstGeom>
          <a:noFill/>
        </p:spPr>
      </p:pic>
      <p:pic>
        <p:nvPicPr>
          <p:cNvPr id="7" name="Logo" descr="NV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875" y="5703888"/>
            <a:ext cx="2209800" cy="774700"/>
          </a:xfrm>
          <a:prstGeom prst="rect">
            <a:avLst/>
          </a:prstGeom>
          <a:noFill/>
        </p:spPr>
      </p:pic>
      <p:pic>
        <p:nvPicPr>
          <p:cNvPr id="8" name="Logo" descr="NV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875" y="5703888"/>
            <a:ext cx="2209800" cy="774700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3875" y="1346200"/>
            <a:ext cx="8334405" cy="4940320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r>
              <a:rPr lang="en-US" smtClean="0"/>
              <a:t>| Presentation Title | Presenter Name | Date | Subject | Business Use Only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fld id="{E66AA3EA-0569-43EF-BBA3-83FDB109D582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1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45613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5" y="1346200"/>
            <a:ext cx="4162425" cy="4940320"/>
          </a:xfrm>
        </p:spPr>
        <p:txBody>
          <a:bodyPr>
            <a:noAutofit/>
          </a:bodyPr>
          <a:lstStyle>
            <a:lvl1pPr>
              <a:defRPr sz="2400" baseline="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 baseline="0"/>
            </a:lvl4pPr>
            <a:lvl5pPr>
              <a:defRPr sz="14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1" y="1346200"/>
            <a:ext cx="4019580" cy="4940320"/>
          </a:xfrm>
        </p:spPr>
        <p:txBody>
          <a:bodyPr>
            <a:noAutofit/>
          </a:bodyPr>
          <a:lstStyle>
            <a:lvl1pPr>
              <a:defRPr sz="2400" baseline="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 baseline="0"/>
            </a:lvl4pPr>
            <a:lvl5pPr>
              <a:defRPr sz="14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r>
              <a:rPr lang="en-US" smtClean="0"/>
              <a:t>| Presentation Title | Presenter Name | Date | Subject | Business Use Only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fld id="{E66AA3EA-0569-43EF-BBA3-83FDB109D582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0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r>
              <a:rPr lang="en-US" smtClean="0"/>
              <a:t>| Presentation Title | Presenter Name | Date | Subject | Business Use Only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fld id="{E66AA3EA-0569-43EF-BBA3-83FDB109D582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r>
              <a:rPr lang="en-US" smtClean="0"/>
              <a:t>| Presentation Title | Presenter Name | Date | Subject | Business Use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fld id="{E66AA3EA-0569-43EF-BBA3-83FDB109D582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ChangeArrowheads="1"/>
          </p:cNvSpPr>
          <p:nvPr/>
        </p:nvSpPr>
        <p:spPr bwMode="gray">
          <a:xfrm>
            <a:off x="0" y="1125538"/>
            <a:ext cx="9140825" cy="63500"/>
          </a:xfrm>
          <a:prstGeom prst="rect">
            <a:avLst/>
          </a:prstGeom>
          <a:solidFill>
            <a:srgbClr val="6A554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noProof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3875" y="1346200"/>
            <a:ext cx="8334405" cy="494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pic>
        <p:nvPicPr>
          <p:cNvPr id="1030" name="Logo" descr="NVS RGB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97738" y="6130925"/>
            <a:ext cx="13557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r>
              <a:rPr lang="en-US" noProof="0" smtClean="0"/>
              <a:t>| Presentation Title | Presenter Name | Date | Subject | Business Use Only</a:t>
            </a:r>
            <a:endParaRPr lang="en-US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9" r:id="rId2"/>
    <p:sldLayoutId id="2147483765" r:id="rId3"/>
    <p:sldLayoutId id="2147483767" r:id="rId4"/>
    <p:sldLayoutId id="2147483768" r:id="rId5"/>
  </p:sldLayoutIdLst>
  <p:transition/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accent4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9pPr>
    </p:titleStyle>
    <p:bodyStyle>
      <a:lvl1pPr marL="233363" indent="-233363" algn="l" rtl="0" eaLnBrk="1" fontAlgn="base" hangingPunct="1">
        <a:lnSpc>
          <a:spcPct val="95000"/>
        </a:lnSpc>
        <a:spcBef>
          <a:spcPct val="7500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Char char="§"/>
        <a:defRPr sz="2400">
          <a:solidFill>
            <a:schemeClr val="accent6"/>
          </a:solidFill>
          <a:latin typeface="+mn-lt"/>
          <a:ea typeface="+mn-ea"/>
          <a:cs typeface="+mn-cs"/>
        </a:defRPr>
      </a:lvl1pPr>
      <a:lvl2pPr marL="398463" indent="-163513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Clr>
          <a:srgbClr val="917B69"/>
        </a:buClr>
        <a:buFont typeface="Arial" charset="0"/>
        <a:buChar char="•"/>
        <a:defRPr sz="2000">
          <a:solidFill>
            <a:schemeClr val="accent6"/>
          </a:solidFill>
          <a:latin typeface="+mn-lt"/>
        </a:defRPr>
      </a:lvl2pPr>
      <a:lvl3pPr marL="577850" indent="-1778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charset="0"/>
        <a:buChar char="-"/>
        <a:defRPr>
          <a:solidFill>
            <a:schemeClr val="accent6"/>
          </a:solidFill>
          <a:latin typeface="+mn-lt"/>
        </a:defRPr>
      </a:lvl3pPr>
      <a:lvl4pPr marL="752475" indent="-173038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1600">
          <a:solidFill>
            <a:schemeClr val="accent6"/>
          </a:solidFill>
          <a:latin typeface="+mn-lt"/>
        </a:defRPr>
      </a:lvl4pPr>
      <a:lvl5pPr marL="9175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accent6"/>
          </a:solidFill>
          <a:latin typeface="+mn-lt"/>
        </a:defRPr>
      </a:lvl5pPr>
      <a:lvl6pPr marL="13747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18319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891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463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8" Type="http://schemas.openxmlformats.org/officeDocument/2006/relationships/image" Target="../media/image38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37.png"/><Relationship Id="rId25" Type="http://schemas.openxmlformats.org/officeDocument/2006/relationships/image" Target="../media/image49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2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5.png"/><Relationship Id="rId18" Type="http://schemas.openxmlformats.org/officeDocument/2006/relationships/image" Target="../media/image58.png"/><Relationship Id="rId26" Type="http://schemas.openxmlformats.org/officeDocument/2006/relationships/image" Target="../media/image49.png"/><Relationship Id="rId3" Type="http://schemas.openxmlformats.org/officeDocument/2006/relationships/image" Target="../media/image27.png"/><Relationship Id="rId21" Type="http://schemas.openxmlformats.org/officeDocument/2006/relationships/image" Target="../media/image44.png"/><Relationship Id="rId34" Type="http://schemas.openxmlformats.org/officeDocument/2006/relationships/image" Target="../media/image52.png"/><Relationship Id="rId7" Type="http://schemas.openxmlformats.org/officeDocument/2006/relationships/image" Target="../media/image54.png"/><Relationship Id="rId12" Type="http://schemas.openxmlformats.org/officeDocument/2006/relationships/image" Target="../media/image33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46.png"/><Relationship Id="rId2" Type="http://schemas.openxmlformats.org/officeDocument/2006/relationships/image" Target="../media/image26.png"/><Relationship Id="rId16" Type="http://schemas.openxmlformats.org/officeDocument/2006/relationships/image" Target="../media/image57.png"/><Relationship Id="rId20" Type="http://schemas.openxmlformats.org/officeDocument/2006/relationships/image" Target="../media/image43.png"/><Relationship Id="rId29" Type="http://schemas.openxmlformats.org/officeDocument/2006/relationships/image" Target="../media/image5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32.png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5" Type="http://schemas.openxmlformats.org/officeDocument/2006/relationships/image" Target="../media/image51.png"/><Relationship Id="rId15" Type="http://schemas.openxmlformats.org/officeDocument/2006/relationships/image" Target="../media/image28.png"/><Relationship Id="rId23" Type="http://schemas.openxmlformats.org/officeDocument/2006/relationships/image" Target="../media/image41.png"/><Relationship Id="rId28" Type="http://schemas.openxmlformats.org/officeDocument/2006/relationships/image" Target="../media/image59.png"/><Relationship Id="rId10" Type="http://schemas.openxmlformats.org/officeDocument/2006/relationships/image" Target="../media/image31.png"/><Relationship Id="rId19" Type="http://schemas.openxmlformats.org/officeDocument/2006/relationships/image" Target="../media/image38.png"/><Relationship Id="rId31" Type="http://schemas.openxmlformats.org/officeDocument/2006/relationships/image" Target="../media/image591.png"/><Relationship Id="rId4" Type="http://schemas.openxmlformats.org/officeDocument/2006/relationships/image" Target="../media/image47.png"/><Relationship Id="rId9" Type="http://schemas.openxmlformats.org/officeDocument/2006/relationships/image" Target="../media/image36.png"/><Relationship Id="rId14" Type="http://schemas.openxmlformats.org/officeDocument/2006/relationships/image" Target="../media/image56.png"/><Relationship Id="rId22" Type="http://schemas.openxmlformats.org/officeDocument/2006/relationships/image" Target="../media/image45.png"/><Relationship Id="rId27" Type="http://schemas.openxmlformats.org/officeDocument/2006/relationships/image" Target="../media/image551.png"/><Relationship Id="rId30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png"/><Relationship Id="rId13" Type="http://schemas.openxmlformats.org/officeDocument/2006/relationships/image" Target="../media/image371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12" Type="http://schemas.openxmlformats.org/officeDocument/2006/relationships/image" Target="../media/image36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5" Type="http://schemas.openxmlformats.org/officeDocument/2006/relationships/image" Target="../media/image290.png"/><Relationship Id="rId15" Type="http://schemas.openxmlformats.org/officeDocument/2006/relationships/image" Target="../media/image390.png"/><Relationship Id="rId10" Type="http://schemas.openxmlformats.org/officeDocument/2006/relationships/image" Target="../media/image340.png"/><Relationship Id="rId4" Type="http://schemas.openxmlformats.org/officeDocument/2006/relationships/image" Target="../media/image280.png"/><Relationship Id="rId9" Type="http://schemas.openxmlformats.org/officeDocument/2006/relationships/image" Target="../media/image331.png"/><Relationship Id="rId14" Type="http://schemas.openxmlformats.org/officeDocument/2006/relationships/image" Target="../media/image38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500.png"/><Relationship Id="rId18" Type="http://schemas.openxmlformats.org/officeDocument/2006/relationships/image" Target="../media/image550.png"/><Relationship Id="rId26" Type="http://schemas.openxmlformats.org/officeDocument/2006/relationships/image" Target="../media/image63.png"/><Relationship Id="rId3" Type="http://schemas.openxmlformats.org/officeDocument/2006/relationships/image" Target="../media/image400.png"/><Relationship Id="rId21" Type="http://schemas.openxmlformats.org/officeDocument/2006/relationships/image" Target="../media/image580.png"/><Relationship Id="rId7" Type="http://schemas.openxmlformats.org/officeDocument/2006/relationships/image" Target="../media/image440.png"/><Relationship Id="rId12" Type="http://schemas.openxmlformats.org/officeDocument/2006/relationships/image" Target="../media/image490.png"/><Relationship Id="rId17" Type="http://schemas.openxmlformats.org/officeDocument/2006/relationships/image" Target="../media/image540.png"/><Relationship Id="rId25" Type="http://schemas.openxmlformats.org/officeDocument/2006/relationships/image" Target="../media/image62.png"/><Relationship Id="rId2" Type="http://schemas.openxmlformats.org/officeDocument/2006/relationships/image" Target="../media/image401.png"/><Relationship Id="rId16" Type="http://schemas.openxmlformats.org/officeDocument/2006/relationships/image" Target="../media/image530.png"/><Relationship Id="rId20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11" Type="http://schemas.openxmlformats.org/officeDocument/2006/relationships/image" Target="../media/image480.png"/><Relationship Id="rId24" Type="http://schemas.openxmlformats.org/officeDocument/2006/relationships/image" Target="../media/image61.png"/><Relationship Id="rId5" Type="http://schemas.openxmlformats.org/officeDocument/2006/relationships/image" Target="../media/image420.png"/><Relationship Id="rId15" Type="http://schemas.openxmlformats.org/officeDocument/2006/relationships/image" Target="../media/image520.png"/><Relationship Id="rId23" Type="http://schemas.openxmlformats.org/officeDocument/2006/relationships/image" Target="../media/image600.png"/><Relationship Id="rId28" Type="http://schemas.openxmlformats.org/officeDocument/2006/relationships/image" Target="../media/image65.png"/><Relationship Id="rId10" Type="http://schemas.openxmlformats.org/officeDocument/2006/relationships/image" Target="../media/image470.png"/><Relationship Id="rId19" Type="http://schemas.openxmlformats.org/officeDocument/2006/relationships/image" Target="../media/image560.png"/><Relationship Id="rId4" Type="http://schemas.openxmlformats.org/officeDocument/2006/relationships/image" Target="../media/image410.png"/><Relationship Id="rId9" Type="http://schemas.openxmlformats.org/officeDocument/2006/relationships/image" Target="../media/image460.png"/><Relationship Id="rId14" Type="http://schemas.openxmlformats.org/officeDocument/2006/relationships/image" Target="../media/image510.png"/><Relationship Id="rId22" Type="http://schemas.openxmlformats.org/officeDocument/2006/relationships/image" Target="../media/image590.png"/><Relationship Id="rId27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320.png"/><Relationship Id="rId3" Type="http://schemas.openxmlformats.org/officeDocument/2006/relationships/image" Target="../media/image630.png"/><Relationship Id="rId7" Type="http://schemas.openxmlformats.org/officeDocument/2006/relationships/image" Target="../media/image67.png"/><Relationship Id="rId12" Type="http://schemas.openxmlformats.org/officeDocument/2006/relationships/image" Target="../media/image38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69.png"/><Relationship Id="rId5" Type="http://schemas.openxmlformats.org/officeDocument/2006/relationships/image" Target="../media/image650.png"/><Relationship Id="rId15" Type="http://schemas.openxmlformats.org/officeDocument/2006/relationships/image" Target="../media/image70.png"/><Relationship Id="rId10" Type="http://schemas.openxmlformats.org/officeDocument/2006/relationships/image" Target="../media/image360.png"/><Relationship Id="rId4" Type="http://schemas.openxmlformats.org/officeDocument/2006/relationships/image" Target="../media/image640.png"/><Relationship Id="rId9" Type="http://schemas.openxmlformats.org/officeDocument/2006/relationships/image" Target="../media/image370.png"/><Relationship Id="rId14" Type="http://schemas.openxmlformats.org/officeDocument/2006/relationships/image" Target="../media/image3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lvl="0">
              <a:buClr>
                <a:srgbClr val="FCAF17"/>
              </a:buClr>
            </a:pPr>
            <a:r>
              <a:rPr lang="en-US" smtClean="0">
                <a:solidFill>
                  <a:srgbClr val="634329"/>
                </a:solidFill>
              </a:rPr>
              <a:t>Subtitle</a:t>
            </a:r>
          </a:p>
          <a:p>
            <a:pPr lvl="0">
              <a:buClr>
                <a:srgbClr val="FCAF17"/>
              </a:buClr>
            </a:pPr>
            <a:r>
              <a:rPr lang="en-US" smtClean="0">
                <a:solidFill>
                  <a:srgbClr val="634329"/>
                </a:solidFill>
              </a:rPr>
              <a:t>Presenter, Job Title</a:t>
            </a:r>
          </a:p>
          <a:p>
            <a:pPr lvl="0">
              <a:buClr>
                <a:srgbClr val="FCAF17"/>
              </a:buClr>
            </a:pPr>
            <a:r>
              <a:rPr lang="en-US" smtClean="0">
                <a:solidFill>
                  <a:srgbClr val="634329"/>
                </a:solidFill>
              </a:rPr>
              <a:t>Place, Date</a:t>
            </a:r>
            <a:endParaRPr lang="en-US">
              <a:solidFill>
                <a:srgbClr val="6343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702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| Presentation Title | Presenter Name | Date | Subject | Business Use Only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Box 57"/>
          <p:cNvSpPr txBox="1">
            <a:spLocks noChangeArrowheads="1"/>
          </p:cNvSpPr>
          <p:nvPr/>
        </p:nvSpPr>
        <p:spPr bwMode="auto">
          <a:xfrm>
            <a:off x="860036" y="4901356"/>
            <a:ext cx="9509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New drug</a:t>
            </a:r>
          </a:p>
        </p:txBody>
      </p:sp>
      <p:sp>
        <p:nvSpPr>
          <p:cNvPr id="70" name="Rectangle 55"/>
          <p:cNvSpPr>
            <a:spLocks noChangeArrowheads="1"/>
          </p:cNvSpPr>
          <p:nvPr/>
        </p:nvSpPr>
        <p:spPr bwMode="auto">
          <a:xfrm>
            <a:off x="381000" y="3922459"/>
            <a:ext cx="304800" cy="304800"/>
          </a:xfrm>
          <a:prstGeom prst="rect">
            <a:avLst/>
          </a:prstGeom>
          <a:solidFill>
            <a:srgbClr val="FCAF17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83" name="Straight Connector 82"/>
          <p:cNvCxnSpPr>
            <a:stCxn id="70" idx="2"/>
            <a:endCxn id="80" idx="6"/>
          </p:cNvCxnSpPr>
          <p:nvPr/>
        </p:nvCxnSpPr>
        <p:spPr>
          <a:xfrm>
            <a:off x="533400" y="4227259"/>
            <a:ext cx="391206" cy="95987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Connector 90"/>
          <p:cNvCxnSpPr>
            <a:stCxn id="80" idx="6"/>
            <a:endCxn id="212" idx="2"/>
          </p:cNvCxnSpPr>
          <p:nvPr/>
        </p:nvCxnSpPr>
        <p:spPr>
          <a:xfrm>
            <a:off x="924606" y="5187130"/>
            <a:ext cx="1364906" cy="12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Straight Connector 112"/>
          <p:cNvCxnSpPr>
            <a:stCxn id="70" idx="0"/>
            <a:endCxn id="112" idx="6"/>
          </p:cNvCxnSpPr>
          <p:nvPr/>
        </p:nvCxnSpPr>
        <p:spPr>
          <a:xfrm flipV="1">
            <a:off x="533400" y="2962589"/>
            <a:ext cx="391206" cy="9598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Text Box 45"/>
          <p:cNvSpPr txBox="1">
            <a:spLocks noChangeArrowheads="1"/>
          </p:cNvSpPr>
          <p:nvPr/>
        </p:nvSpPr>
        <p:spPr bwMode="auto">
          <a:xfrm>
            <a:off x="930912" y="1226159"/>
            <a:ext cx="1050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Treatment</a:t>
            </a:r>
          </a:p>
        </p:txBody>
      </p:sp>
      <p:sp>
        <p:nvSpPr>
          <p:cNvPr id="120" name="Text Box 45"/>
          <p:cNvSpPr txBox="1">
            <a:spLocks noChangeArrowheads="1"/>
          </p:cNvSpPr>
          <p:nvPr/>
        </p:nvSpPr>
        <p:spPr bwMode="auto">
          <a:xfrm>
            <a:off x="2743090" y="1226159"/>
            <a:ext cx="1457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Hematological </a:t>
            </a:r>
            <a:r>
              <a:rPr lang="en-US" altLang="en-US" sz="1400" b="1" kern="0" dirty="0">
                <a:solidFill>
                  <a:srgbClr val="000000"/>
                </a:solidFill>
              </a:rPr>
              <a:t/>
            </a:r>
            <a:br>
              <a:rPr lang="en-US" altLang="en-US" sz="1400" b="1" kern="0" dirty="0">
                <a:solidFill>
                  <a:srgbClr val="000000"/>
                </a:solidFill>
              </a:rPr>
            </a:br>
            <a:r>
              <a:rPr lang="en-US" altLang="en-US" sz="1400" b="1" kern="0" dirty="0" smtClean="0">
                <a:solidFill>
                  <a:srgbClr val="000000"/>
                </a:solidFill>
              </a:rPr>
              <a:t>side effects</a:t>
            </a:r>
            <a:endParaRPr kumimoji="0" lang="en-US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1" name="Text Box 45"/>
          <p:cNvSpPr txBox="1">
            <a:spLocks noChangeArrowheads="1"/>
          </p:cNvSpPr>
          <p:nvPr/>
        </p:nvSpPr>
        <p:spPr bwMode="auto">
          <a:xfrm>
            <a:off x="4343290" y="1226159"/>
            <a:ext cx="11881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Side effects</a:t>
            </a:r>
            <a:br>
              <a:rPr kumimoji="0" lang="en-US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treatment</a:t>
            </a:r>
          </a:p>
        </p:txBody>
      </p:sp>
      <p:sp>
        <p:nvSpPr>
          <p:cNvPr id="131" name="Text Box 57"/>
          <p:cNvSpPr txBox="1">
            <a:spLocks noChangeArrowheads="1"/>
          </p:cNvSpPr>
          <p:nvPr/>
        </p:nvSpPr>
        <p:spPr bwMode="auto">
          <a:xfrm>
            <a:off x="873698" y="2667000"/>
            <a:ext cx="152638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kern="0" noProof="0" dirty="0" smtClean="0">
                <a:solidFill>
                  <a:srgbClr val="000000"/>
                </a:solidFill>
              </a:rPr>
              <a:t>Standard-of-care</a:t>
            </a:r>
            <a:endParaRPr lang="en-US" altLang="en-US" sz="1400" kern="0" dirty="0">
              <a:solidFill>
                <a:srgbClr val="000000"/>
              </a:solidFill>
            </a:endParaRPr>
          </a:p>
        </p:txBody>
      </p:sp>
      <p:sp>
        <p:nvSpPr>
          <p:cNvPr id="132" name="Text Box 42"/>
          <p:cNvSpPr txBox="1">
            <a:spLocks noChangeArrowheads="1"/>
          </p:cNvSpPr>
          <p:nvPr/>
        </p:nvSpPr>
        <p:spPr bwMode="auto">
          <a:xfrm>
            <a:off x="2743090" y="2133600"/>
            <a:ext cx="4940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 Box 61"/>
              <p:cNvSpPr txBox="1">
                <a:spLocks noChangeArrowheads="1"/>
              </p:cNvSpPr>
              <p:nvPr/>
            </p:nvSpPr>
            <p:spPr bwMode="auto">
              <a:xfrm>
                <a:off x="2743090" y="2355010"/>
                <a:ext cx="418769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kumimoji="0" lang="en-US" alt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kumimoji="0" lang="en-US" alt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altLang="en-US" sz="1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mbria Math"/>
                </a:endParaRPr>
              </a:p>
            </p:txBody>
          </p:sp>
        </mc:Choice>
        <mc:Fallback xmlns="">
          <p:sp>
            <p:nvSpPr>
              <p:cNvPr id="134" name="Text 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090" y="2355010"/>
                <a:ext cx="418769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val 54"/>
          <p:cNvSpPr>
            <a:spLocks noChangeArrowheads="1"/>
          </p:cNvSpPr>
          <p:nvPr/>
        </p:nvSpPr>
        <p:spPr bwMode="auto">
          <a:xfrm>
            <a:off x="2289512" y="2808601"/>
            <a:ext cx="304800" cy="307975"/>
          </a:xfrm>
          <a:prstGeom prst="ellipse">
            <a:avLst/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 Box 148"/>
              <p:cNvSpPr txBox="1">
                <a:spLocks noChangeArrowheads="1"/>
              </p:cNvSpPr>
              <p:nvPr/>
            </p:nvSpPr>
            <p:spPr bwMode="auto">
              <a:xfrm>
                <a:off x="7795157" y="1870285"/>
                <a:ext cx="1099725" cy="351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SupPr>
                      <m:e>
                        <m:r>
                          <a:rPr kumimoji="0" lang="en-US" altLang="en-US" sz="140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kumimoji="0" lang="en-US" alt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kumimoji="0" lang="en-US" alt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𝑑𝑟𝑢𝑔</m:t>
                        </m:r>
                      </m:sup>
                    </m:sSubSup>
                  </m:oMath>
                </a14:m>
                <a:r>
                  <a:rPr kumimoji="0" lang="en-US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en-US" sz="1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/>
                      <m:sup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𝑎𝑚𝑏</m:t>
                        </m:r>
                      </m:sup>
                    </m:sSubSup>
                  </m:oMath>
                </a14:m>
                <a:endParaRPr kumimoji="0" lang="en-US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7" name="Text 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95157" y="1870285"/>
                <a:ext cx="1099725" cy="351378"/>
              </a:xfrm>
              <a:prstGeom prst="rect">
                <a:avLst/>
              </a:prstGeom>
              <a:blipFill rotWithShape="1">
                <a:blip r:embed="rId3"/>
                <a:stretch>
                  <a:fillRect b="-157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Flowchart: Extract 138"/>
          <p:cNvSpPr/>
          <p:nvPr/>
        </p:nvSpPr>
        <p:spPr>
          <a:xfrm rot="16200000">
            <a:off x="5677694" y="1942307"/>
            <a:ext cx="300037" cy="225425"/>
          </a:xfrm>
          <a:prstGeom prst="flowChartExtra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cxnSp>
        <p:nvCxnSpPr>
          <p:cNvPr id="140" name="Straight Connector 139"/>
          <p:cNvCxnSpPr>
            <a:stCxn id="145" idx="6"/>
            <a:endCxn id="173" idx="0"/>
          </p:cNvCxnSpPr>
          <p:nvPr/>
        </p:nvCxnSpPr>
        <p:spPr>
          <a:xfrm>
            <a:off x="2767804" y="3505878"/>
            <a:ext cx="2947196" cy="81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2" idx="6"/>
            <a:endCxn id="136" idx="2"/>
          </p:cNvCxnSpPr>
          <p:nvPr/>
        </p:nvCxnSpPr>
        <p:spPr>
          <a:xfrm>
            <a:off x="924606" y="2962589"/>
            <a:ext cx="136490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36" idx="7"/>
            <a:endCxn id="144" idx="6"/>
          </p:cNvCxnSpPr>
          <p:nvPr/>
        </p:nvCxnSpPr>
        <p:spPr>
          <a:xfrm flipV="1">
            <a:off x="2549675" y="2419299"/>
            <a:ext cx="218129" cy="43440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44" idx="6"/>
            <a:endCxn id="159" idx="2"/>
          </p:cNvCxnSpPr>
          <p:nvPr/>
        </p:nvCxnSpPr>
        <p:spPr>
          <a:xfrm>
            <a:off x="2767804" y="2419299"/>
            <a:ext cx="1118286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36" idx="5"/>
            <a:endCxn id="145" idx="6"/>
          </p:cNvCxnSpPr>
          <p:nvPr/>
        </p:nvCxnSpPr>
        <p:spPr>
          <a:xfrm>
            <a:off x="2549675" y="3071474"/>
            <a:ext cx="218129" cy="43440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Flowchart: Extract 146"/>
          <p:cNvSpPr/>
          <p:nvPr/>
        </p:nvSpPr>
        <p:spPr>
          <a:xfrm rot="16200000">
            <a:off x="5677694" y="2668141"/>
            <a:ext cx="300037" cy="225425"/>
          </a:xfrm>
          <a:prstGeom prst="flowChartExtra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149" name="Text Box 57"/>
          <p:cNvSpPr txBox="1">
            <a:spLocks noChangeArrowheads="1"/>
          </p:cNvSpPr>
          <p:nvPr/>
        </p:nvSpPr>
        <p:spPr bwMode="auto">
          <a:xfrm>
            <a:off x="931795" y="2922000"/>
            <a:ext cx="5373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kern="0" noProof="0" dirty="0" smtClean="0">
                <a:solidFill>
                  <a:srgbClr val="000000"/>
                </a:solidFill>
              </a:rPr>
              <a:t>t = 1</a:t>
            </a:r>
            <a:endParaRPr lang="en-US" altLang="en-US" sz="1400" kern="0" dirty="0">
              <a:solidFill>
                <a:srgbClr val="000000"/>
              </a:solidFill>
            </a:endParaRPr>
          </a:p>
        </p:txBody>
      </p:sp>
      <p:sp>
        <p:nvSpPr>
          <p:cNvPr id="150" name="Text Box 57"/>
          <p:cNvSpPr txBox="1">
            <a:spLocks noChangeArrowheads="1"/>
          </p:cNvSpPr>
          <p:nvPr/>
        </p:nvSpPr>
        <p:spPr bwMode="auto">
          <a:xfrm>
            <a:off x="924606" y="5154315"/>
            <a:ext cx="5373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kern="0" noProof="0" dirty="0" smtClean="0">
                <a:solidFill>
                  <a:srgbClr val="000000"/>
                </a:solidFill>
              </a:rPr>
              <a:t>t = 2</a:t>
            </a:r>
            <a:endParaRPr lang="en-US" altLang="en-US" sz="1400" kern="0" dirty="0">
              <a:solidFill>
                <a:srgbClr val="000000"/>
              </a:solidFill>
            </a:endParaRPr>
          </a:p>
        </p:txBody>
      </p:sp>
      <p:sp>
        <p:nvSpPr>
          <p:cNvPr id="159" name="Oval 54"/>
          <p:cNvSpPr>
            <a:spLocks noChangeArrowheads="1"/>
          </p:cNvSpPr>
          <p:nvPr/>
        </p:nvSpPr>
        <p:spPr bwMode="auto">
          <a:xfrm>
            <a:off x="3886090" y="2265312"/>
            <a:ext cx="304800" cy="307975"/>
          </a:xfrm>
          <a:prstGeom prst="ellipse">
            <a:avLst/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60" name="Straight Connector 159"/>
          <p:cNvCxnSpPr>
            <a:stCxn id="164" idx="6"/>
            <a:endCxn id="147" idx="0"/>
          </p:cNvCxnSpPr>
          <p:nvPr/>
        </p:nvCxnSpPr>
        <p:spPr>
          <a:xfrm flipV="1">
            <a:off x="4364382" y="2780853"/>
            <a:ext cx="1350618" cy="27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" name="Straight Connector 160"/>
          <p:cNvCxnSpPr>
            <a:stCxn id="159" idx="7"/>
            <a:endCxn id="163" idx="6"/>
          </p:cNvCxnSpPr>
          <p:nvPr/>
        </p:nvCxnSpPr>
        <p:spPr>
          <a:xfrm flipV="1">
            <a:off x="4146253" y="2055019"/>
            <a:ext cx="218129" cy="2553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Straight Connector 161"/>
          <p:cNvCxnSpPr>
            <a:stCxn id="163" idx="6"/>
            <a:endCxn id="139" idx="0"/>
          </p:cNvCxnSpPr>
          <p:nvPr/>
        </p:nvCxnSpPr>
        <p:spPr>
          <a:xfrm>
            <a:off x="4364382" y="2055019"/>
            <a:ext cx="13506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" name="Straight Connector 164"/>
          <p:cNvCxnSpPr>
            <a:stCxn id="159" idx="5"/>
            <a:endCxn id="164" idx="6"/>
          </p:cNvCxnSpPr>
          <p:nvPr/>
        </p:nvCxnSpPr>
        <p:spPr>
          <a:xfrm>
            <a:off x="4146253" y="2528185"/>
            <a:ext cx="218129" cy="2553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Flowchart: Extract 172"/>
          <p:cNvSpPr/>
          <p:nvPr/>
        </p:nvSpPr>
        <p:spPr>
          <a:xfrm rot="16200000">
            <a:off x="5677694" y="3393976"/>
            <a:ext cx="300037" cy="225425"/>
          </a:xfrm>
          <a:prstGeom prst="flowChartExtra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201" name="Text Box 42"/>
          <p:cNvSpPr txBox="1">
            <a:spLocks noChangeArrowheads="1"/>
          </p:cNvSpPr>
          <p:nvPr/>
        </p:nvSpPr>
        <p:spPr bwMode="auto">
          <a:xfrm>
            <a:off x="2759928" y="3225339"/>
            <a:ext cx="4138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 Box 61"/>
              <p:cNvSpPr txBox="1">
                <a:spLocks noChangeArrowheads="1"/>
              </p:cNvSpPr>
              <p:nvPr/>
            </p:nvSpPr>
            <p:spPr bwMode="auto">
              <a:xfrm>
                <a:off x="2743090" y="3468971"/>
                <a:ext cx="732573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kumimoji="0" lang="en-US" alt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kumimoji="0" lang="en-US" alt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kumimoji="0" lang="en-US" alt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altLang="en-US" sz="1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mbria Math"/>
                </a:endParaRPr>
              </a:p>
            </p:txBody>
          </p:sp>
        </mc:Choice>
        <mc:Fallback xmlns="">
          <p:sp>
            <p:nvSpPr>
              <p:cNvPr id="202" name="Text 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090" y="3468971"/>
                <a:ext cx="732573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Text Box 42"/>
          <p:cNvSpPr txBox="1">
            <a:spLocks noChangeArrowheads="1"/>
          </p:cNvSpPr>
          <p:nvPr/>
        </p:nvSpPr>
        <p:spPr bwMode="auto">
          <a:xfrm>
            <a:off x="4348581" y="1792571"/>
            <a:ext cx="148790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Ambulatory care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 Box 61"/>
              <p:cNvSpPr txBox="1">
                <a:spLocks noChangeArrowheads="1"/>
              </p:cNvSpPr>
              <p:nvPr/>
            </p:nvSpPr>
            <p:spPr bwMode="auto">
              <a:xfrm>
                <a:off x="4348581" y="2013981"/>
                <a:ext cx="343364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kumimoji="0" lang="en-US" altLang="en-US" sz="1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mbria Math"/>
                </a:endParaRPr>
              </a:p>
            </p:txBody>
          </p:sp>
        </mc:Choice>
        <mc:Fallback xmlns="">
          <p:sp>
            <p:nvSpPr>
              <p:cNvPr id="204" name="Text 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8581" y="2013981"/>
                <a:ext cx="343364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19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Text Box 42"/>
          <p:cNvSpPr txBox="1">
            <a:spLocks noChangeArrowheads="1"/>
          </p:cNvSpPr>
          <p:nvPr/>
        </p:nvSpPr>
        <p:spPr bwMode="auto">
          <a:xfrm>
            <a:off x="4364382" y="2513217"/>
            <a:ext cx="8322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Hospital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 Box 61"/>
              <p:cNvSpPr txBox="1">
                <a:spLocks noChangeArrowheads="1"/>
              </p:cNvSpPr>
              <p:nvPr/>
            </p:nvSpPr>
            <p:spPr bwMode="auto">
              <a:xfrm>
                <a:off x="4364382" y="2734627"/>
                <a:ext cx="66518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1−</m:t>
                      </m:r>
                      <m:r>
                        <a:rPr kumimoji="0" lang="en-US" alt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kumimoji="0" lang="en-US" altLang="en-US" sz="1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mbria Math"/>
                </a:endParaRPr>
              </a:p>
            </p:txBody>
          </p:sp>
        </mc:Choice>
        <mc:Fallback xmlns="">
          <p:sp>
            <p:nvSpPr>
              <p:cNvPr id="206" name="Text 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64382" y="2734627"/>
                <a:ext cx="665182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4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Text Box 45"/>
          <p:cNvSpPr txBox="1">
            <a:spLocks noChangeArrowheads="1"/>
          </p:cNvSpPr>
          <p:nvPr/>
        </p:nvSpPr>
        <p:spPr bwMode="auto">
          <a:xfrm>
            <a:off x="7911406" y="1226159"/>
            <a:ext cx="6815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 Box 148"/>
              <p:cNvSpPr txBox="1">
                <a:spLocks noChangeArrowheads="1"/>
              </p:cNvSpPr>
              <p:nvPr/>
            </p:nvSpPr>
            <p:spPr bwMode="auto">
              <a:xfrm>
                <a:off x="7795157" y="2623399"/>
                <a:ext cx="1120243" cy="351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SupPr>
                      <m:e>
                        <m:r>
                          <a:rPr kumimoji="0" lang="en-US" altLang="en-US" sz="140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kumimoji="0" lang="en-US" alt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kumimoji="0" lang="en-US" alt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𝑑𝑟𝑢𝑔</m:t>
                        </m:r>
                      </m:sup>
                    </m:sSubSup>
                  </m:oMath>
                </a14:m>
                <a:r>
                  <a:rPr kumimoji="0" lang="en-US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en-US" sz="1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/>
                      <m:sup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h𝑜𝑠𝑝</m:t>
                        </m:r>
                      </m:sup>
                    </m:sSubSup>
                  </m:oMath>
                </a14:m>
                <a:endParaRPr kumimoji="0" lang="en-US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08" name="Text 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95157" y="2623399"/>
                <a:ext cx="1120243" cy="351378"/>
              </a:xfrm>
              <a:prstGeom prst="rect">
                <a:avLst/>
              </a:prstGeom>
              <a:blipFill rotWithShape="1">
                <a:blip r:embed="rId7"/>
                <a:stretch>
                  <a:fillRect b="-137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 Box 148"/>
              <p:cNvSpPr txBox="1">
                <a:spLocks noChangeArrowheads="1"/>
              </p:cNvSpPr>
              <p:nvPr/>
            </p:nvSpPr>
            <p:spPr bwMode="auto">
              <a:xfrm>
                <a:off x="7795157" y="3324416"/>
                <a:ext cx="659989" cy="351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0" lang="en-US" altLang="en-US" sz="140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kumimoji="0" lang="en-US" alt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𝑑𝑟𝑢𝑔</m:t>
                          </m:r>
                        </m:sup>
                      </m:sSubSup>
                    </m:oMath>
                  </m:oMathPara>
                </a14:m>
                <a:endParaRPr kumimoji="0" lang="en-US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09" name="Text 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95157" y="3324416"/>
                <a:ext cx="659989" cy="35137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Text Box 42"/>
          <p:cNvSpPr txBox="1">
            <a:spLocks noChangeArrowheads="1"/>
          </p:cNvSpPr>
          <p:nvPr/>
        </p:nvSpPr>
        <p:spPr bwMode="auto">
          <a:xfrm>
            <a:off x="2743090" y="4359431"/>
            <a:ext cx="4940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 Box 61"/>
              <p:cNvSpPr txBox="1">
                <a:spLocks noChangeArrowheads="1"/>
              </p:cNvSpPr>
              <p:nvPr/>
            </p:nvSpPr>
            <p:spPr bwMode="auto">
              <a:xfrm>
                <a:off x="2743090" y="4580841"/>
                <a:ext cx="422936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kumimoji="0" lang="en-US" alt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kumimoji="0" lang="en-US" alt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altLang="en-US" sz="1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mbria Math"/>
                </a:endParaRPr>
              </a:p>
            </p:txBody>
          </p:sp>
        </mc:Choice>
        <mc:Fallback xmlns="">
          <p:sp>
            <p:nvSpPr>
              <p:cNvPr id="211" name="Text 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090" y="4580841"/>
                <a:ext cx="422936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Oval 54"/>
          <p:cNvSpPr>
            <a:spLocks noChangeArrowheads="1"/>
          </p:cNvSpPr>
          <p:nvPr/>
        </p:nvSpPr>
        <p:spPr bwMode="auto">
          <a:xfrm>
            <a:off x="2289512" y="5034432"/>
            <a:ext cx="304800" cy="307975"/>
          </a:xfrm>
          <a:prstGeom prst="ellipse">
            <a:avLst/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 Box 148"/>
              <p:cNvSpPr txBox="1">
                <a:spLocks noChangeArrowheads="1"/>
              </p:cNvSpPr>
              <p:nvPr/>
            </p:nvSpPr>
            <p:spPr bwMode="auto">
              <a:xfrm>
                <a:off x="7795157" y="4096116"/>
                <a:ext cx="1099725" cy="3516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SupPr>
                      <m:e>
                        <m:r>
                          <a:rPr kumimoji="0" lang="en-US" altLang="en-US" sz="140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kumimoji="0" lang="en-US" alt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kumimoji="0" lang="en-US" alt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𝑑𝑟𝑢𝑔</m:t>
                        </m:r>
                      </m:sup>
                    </m:sSubSup>
                  </m:oMath>
                </a14:m>
                <a:r>
                  <a:rPr kumimoji="0" lang="en-US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en-US" sz="1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/>
                      <m:sup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𝑎𝑚𝑏</m:t>
                        </m:r>
                      </m:sup>
                    </m:sSubSup>
                  </m:oMath>
                </a14:m>
                <a:endParaRPr kumimoji="0" lang="en-US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13" name="Text 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95157" y="4096116"/>
                <a:ext cx="1099725" cy="351635"/>
              </a:xfrm>
              <a:prstGeom prst="rect">
                <a:avLst/>
              </a:prstGeom>
              <a:blipFill rotWithShape="1">
                <a:blip r:embed="rId10"/>
                <a:stretch>
                  <a:fillRect b="-137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Flowchart: Extract 213"/>
          <p:cNvSpPr/>
          <p:nvPr/>
        </p:nvSpPr>
        <p:spPr>
          <a:xfrm rot="16200000">
            <a:off x="5677694" y="4168138"/>
            <a:ext cx="300037" cy="225425"/>
          </a:xfrm>
          <a:prstGeom prst="flowChartExtra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cxnSp>
        <p:nvCxnSpPr>
          <p:cNvPr id="215" name="Straight Connector 214"/>
          <p:cNvCxnSpPr>
            <a:stCxn id="219" idx="6"/>
            <a:endCxn id="229" idx="0"/>
          </p:cNvCxnSpPr>
          <p:nvPr/>
        </p:nvCxnSpPr>
        <p:spPr>
          <a:xfrm>
            <a:off x="2767804" y="5731709"/>
            <a:ext cx="2947196" cy="81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Straight Connector 215"/>
          <p:cNvCxnSpPr>
            <a:stCxn id="212" idx="7"/>
            <a:endCxn id="218" idx="6"/>
          </p:cNvCxnSpPr>
          <p:nvPr/>
        </p:nvCxnSpPr>
        <p:spPr>
          <a:xfrm flipV="1">
            <a:off x="2549675" y="4645130"/>
            <a:ext cx="218129" cy="43440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" name="Straight Connector 216"/>
          <p:cNvCxnSpPr>
            <a:stCxn id="218" idx="6"/>
            <a:endCxn id="222" idx="2"/>
          </p:cNvCxnSpPr>
          <p:nvPr/>
        </p:nvCxnSpPr>
        <p:spPr>
          <a:xfrm>
            <a:off x="2767804" y="4645130"/>
            <a:ext cx="1118286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" name="Straight Connector 219"/>
          <p:cNvCxnSpPr>
            <a:stCxn id="212" idx="5"/>
            <a:endCxn id="219" idx="6"/>
          </p:cNvCxnSpPr>
          <p:nvPr/>
        </p:nvCxnSpPr>
        <p:spPr>
          <a:xfrm>
            <a:off x="2549675" y="5297305"/>
            <a:ext cx="218129" cy="43440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1" name="Flowchart: Extract 220"/>
          <p:cNvSpPr/>
          <p:nvPr/>
        </p:nvSpPr>
        <p:spPr>
          <a:xfrm rot="16200000">
            <a:off x="5677694" y="4893972"/>
            <a:ext cx="300037" cy="225425"/>
          </a:xfrm>
          <a:prstGeom prst="flowChartExtra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222" name="Oval 54"/>
          <p:cNvSpPr>
            <a:spLocks noChangeArrowheads="1"/>
          </p:cNvSpPr>
          <p:nvPr/>
        </p:nvSpPr>
        <p:spPr bwMode="auto">
          <a:xfrm>
            <a:off x="3886090" y="4491143"/>
            <a:ext cx="304800" cy="307975"/>
          </a:xfrm>
          <a:prstGeom prst="ellipse">
            <a:avLst/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223" name="Straight Connector 222"/>
          <p:cNvCxnSpPr>
            <a:stCxn id="227" idx="6"/>
            <a:endCxn id="221" idx="0"/>
          </p:cNvCxnSpPr>
          <p:nvPr/>
        </p:nvCxnSpPr>
        <p:spPr>
          <a:xfrm flipV="1">
            <a:off x="4364382" y="5006684"/>
            <a:ext cx="1350618" cy="27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4" name="Straight Connector 223"/>
          <p:cNvCxnSpPr>
            <a:stCxn id="222" idx="7"/>
            <a:endCxn id="226" idx="6"/>
          </p:cNvCxnSpPr>
          <p:nvPr/>
        </p:nvCxnSpPr>
        <p:spPr>
          <a:xfrm flipV="1">
            <a:off x="4146253" y="4280850"/>
            <a:ext cx="218129" cy="2553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" name="Straight Connector 224"/>
          <p:cNvCxnSpPr>
            <a:stCxn id="226" idx="6"/>
            <a:endCxn id="214" idx="0"/>
          </p:cNvCxnSpPr>
          <p:nvPr/>
        </p:nvCxnSpPr>
        <p:spPr>
          <a:xfrm>
            <a:off x="4364382" y="4280850"/>
            <a:ext cx="13506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Group 260"/>
          <p:cNvGrpSpPr/>
          <p:nvPr/>
        </p:nvGrpSpPr>
        <p:grpSpPr>
          <a:xfrm>
            <a:off x="619806" y="1901031"/>
            <a:ext cx="3744576" cy="3984665"/>
            <a:chOff x="619806" y="1901031"/>
            <a:chExt cx="3744576" cy="3984665"/>
          </a:xfrm>
        </p:grpSpPr>
        <p:sp>
          <p:nvSpPr>
            <p:cNvPr id="80" name="Oval 54"/>
            <p:cNvSpPr>
              <a:spLocks noChangeArrowheads="1"/>
            </p:cNvSpPr>
            <p:nvPr/>
          </p:nvSpPr>
          <p:spPr bwMode="auto">
            <a:xfrm>
              <a:off x="619806" y="5033142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Oval 54"/>
            <p:cNvSpPr>
              <a:spLocks noChangeArrowheads="1"/>
            </p:cNvSpPr>
            <p:nvPr/>
          </p:nvSpPr>
          <p:spPr bwMode="auto">
            <a:xfrm>
              <a:off x="619806" y="2808601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Oval 54"/>
            <p:cNvSpPr>
              <a:spLocks noChangeArrowheads="1"/>
            </p:cNvSpPr>
            <p:nvPr/>
          </p:nvSpPr>
          <p:spPr bwMode="auto">
            <a:xfrm>
              <a:off x="2463004" y="2265311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Oval 54"/>
            <p:cNvSpPr>
              <a:spLocks noChangeArrowheads="1"/>
            </p:cNvSpPr>
            <p:nvPr/>
          </p:nvSpPr>
          <p:spPr bwMode="auto">
            <a:xfrm>
              <a:off x="2463004" y="3351890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Oval 54"/>
            <p:cNvSpPr>
              <a:spLocks noChangeArrowheads="1"/>
            </p:cNvSpPr>
            <p:nvPr/>
          </p:nvSpPr>
          <p:spPr bwMode="auto">
            <a:xfrm>
              <a:off x="4059582" y="1901031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Oval 54"/>
            <p:cNvSpPr>
              <a:spLocks noChangeArrowheads="1"/>
            </p:cNvSpPr>
            <p:nvPr/>
          </p:nvSpPr>
          <p:spPr bwMode="auto">
            <a:xfrm>
              <a:off x="4059582" y="2629592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Oval 54"/>
            <p:cNvSpPr>
              <a:spLocks noChangeArrowheads="1"/>
            </p:cNvSpPr>
            <p:nvPr/>
          </p:nvSpPr>
          <p:spPr bwMode="auto">
            <a:xfrm>
              <a:off x="2463004" y="4491142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Oval 54"/>
            <p:cNvSpPr>
              <a:spLocks noChangeArrowheads="1"/>
            </p:cNvSpPr>
            <p:nvPr/>
          </p:nvSpPr>
          <p:spPr bwMode="auto">
            <a:xfrm>
              <a:off x="2463004" y="5577721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6" name="Oval 54"/>
            <p:cNvSpPr>
              <a:spLocks noChangeArrowheads="1"/>
            </p:cNvSpPr>
            <p:nvPr/>
          </p:nvSpPr>
          <p:spPr bwMode="auto">
            <a:xfrm>
              <a:off x="4059582" y="4126862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7" name="Oval 54"/>
            <p:cNvSpPr>
              <a:spLocks noChangeArrowheads="1"/>
            </p:cNvSpPr>
            <p:nvPr/>
          </p:nvSpPr>
          <p:spPr bwMode="auto">
            <a:xfrm>
              <a:off x="4059582" y="4855423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228" name="Straight Connector 227"/>
          <p:cNvCxnSpPr>
            <a:stCxn id="222" idx="5"/>
            <a:endCxn id="227" idx="6"/>
          </p:cNvCxnSpPr>
          <p:nvPr/>
        </p:nvCxnSpPr>
        <p:spPr>
          <a:xfrm>
            <a:off x="4146253" y="4754016"/>
            <a:ext cx="218129" cy="2553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9" name="Flowchart: Extract 228"/>
          <p:cNvSpPr/>
          <p:nvPr/>
        </p:nvSpPr>
        <p:spPr>
          <a:xfrm rot="16200000">
            <a:off x="5677694" y="5619807"/>
            <a:ext cx="300037" cy="225425"/>
          </a:xfrm>
          <a:prstGeom prst="flowChartExtra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230" name="Text Box 42"/>
          <p:cNvSpPr txBox="1">
            <a:spLocks noChangeArrowheads="1"/>
          </p:cNvSpPr>
          <p:nvPr/>
        </p:nvSpPr>
        <p:spPr bwMode="auto">
          <a:xfrm>
            <a:off x="2743090" y="5465674"/>
            <a:ext cx="4138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 Box 61"/>
              <p:cNvSpPr txBox="1">
                <a:spLocks noChangeArrowheads="1"/>
              </p:cNvSpPr>
              <p:nvPr/>
            </p:nvSpPr>
            <p:spPr bwMode="auto">
              <a:xfrm>
                <a:off x="2743090" y="5712023"/>
                <a:ext cx="765594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kumimoji="0" lang="en-US" alt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kumimoji="0" lang="en-US" alt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kumimoji="0" lang="en-US" alt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altLang="en-US" sz="1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mbria Math"/>
                </a:endParaRPr>
              </a:p>
            </p:txBody>
          </p:sp>
        </mc:Choice>
        <mc:Fallback xmlns="">
          <p:sp>
            <p:nvSpPr>
              <p:cNvPr id="231" name="Text 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090" y="5712023"/>
                <a:ext cx="765594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Text Box 42"/>
          <p:cNvSpPr txBox="1">
            <a:spLocks noChangeArrowheads="1"/>
          </p:cNvSpPr>
          <p:nvPr/>
        </p:nvSpPr>
        <p:spPr bwMode="auto">
          <a:xfrm>
            <a:off x="4348581" y="4018402"/>
            <a:ext cx="148790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Ambulatory care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 Box 61"/>
              <p:cNvSpPr txBox="1">
                <a:spLocks noChangeArrowheads="1"/>
              </p:cNvSpPr>
              <p:nvPr/>
            </p:nvSpPr>
            <p:spPr bwMode="auto">
              <a:xfrm>
                <a:off x="4348581" y="4239812"/>
                <a:ext cx="343364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kumimoji="0" lang="en-US" altLang="en-US" sz="1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mbria Math"/>
                </a:endParaRPr>
              </a:p>
            </p:txBody>
          </p:sp>
        </mc:Choice>
        <mc:Fallback xmlns="">
          <p:sp>
            <p:nvSpPr>
              <p:cNvPr id="233" name="Text 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8581" y="4239812"/>
                <a:ext cx="343364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4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Text Box 42"/>
          <p:cNvSpPr txBox="1">
            <a:spLocks noChangeArrowheads="1"/>
          </p:cNvSpPr>
          <p:nvPr/>
        </p:nvSpPr>
        <p:spPr bwMode="auto">
          <a:xfrm>
            <a:off x="4364382" y="4739048"/>
            <a:ext cx="8322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Hospital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 Box 61"/>
              <p:cNvSpPr txBox="1">
                <a:spLocks noChangeArrowheads="1"/>
              </p:cNvSpPr>
              <p:nvPr/>
            </p:nvSpPr>
            <p:spPr bwMode="auto">
              <a:xfrm>
                <a:off x="4364382" y="4960458"/>
                <a:ext cx="66518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1−</m:t>
                      </m:r>
                      <m:r>
                        <a:rPr kumimoji="0" lang="en-US" alt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kumimoji="0" lang="en-US" altLang="en-US" sz="1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mbria Math"/>
                </a:endParaRPr>
              </a:p>
            </p:txBody>
          </p:sp>
        </mc:Choice>
        <mc:Fallback xmlns="">
          <p:sp>
            <p:nvSpPr>
              <p:cNvPr id="235" name="Text 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64382" y="4960458"/>
                <a:ext cx="665182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4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 Box 148"/>
              <p:cNvSpPr txBox="1">
                <a:spLocks noChangeArrowheads="1"/>
              </p:cNvSpPr>
              <p:nvPr/>
            </p:nvSpPr>
            <p:spPr bwMode="auto">
              <a:xfrm>
                <a:off x="7795157" y="4849230"/>
                <a:ext cx="1120243" cy="3516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SupPr>
                      <m:e>
                        <m:r>
                          <a:rPr kumimoji="0" lang="en-US" altLang="en-US" sz="140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kumimoji="0" lang="en-US" alt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kumimoji="0" lang="en-US" alt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𝑑𝑟𝑢𝑔</m:t>
                        </m:r>
                      </m:sup>
                    </m:sSubSup>
                  </m:oMath>
                </a14:m>
                <a:r>
                  <a:rPr kumimoji="0" lang="en-US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en-US" sz="1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/>
                      <m:sup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h𝑜𝑠𝑝</m:t>
                        </m:r>
                      </m:sup>
                    </m:sSubSup>
                  </m:oMath>
                </a14:m>
                <a:endParaRPr kumimoji="0" lang="en-US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36" name="Text 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95157" y="4849230"/>
                <a:ext cx="1120243" cy="351635"/>
              </a:xfrm>
              <a:prstGeom prst="rect">
                <a:avLst/>
              </a:prstGeom>
              <a:blipFill rotWithShape="1">
                <a:blip r:embed="rId13"/>
                <a:stretch>
                  <a:fillRect b="-137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 Box 148"/>
              <p:cNvSpPr txBox="1">
                <a:spLocks noChangeArrowheads="1"/>
              </p:cNvSpPr>
              <p:nvPr/>
            </p:nvSpPr>
            <p:spPr bwMode="auto">
              <a:xfrm>
                <a:off x="7795157" y="5550247"/>
                <a:ext cx="659988" cy="3516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0" lang="en-US" altLang="en-US" sz="140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kumimoji="0" lang="en-US" alt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𝑑𝑟𝑢𝑔</m:t>
                          </m:r>
                        </m:sup>
                      </m:sSubSup>
                    </m:oMath>
                  </m:oMathPara>
                </a14:m>
                <a:endParaRPr kumimoji="0" lang="en-US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37" name="Text 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95157" y="5550247"/>
                <a:ext cx="659988" cy="35163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Text Box 45"/>
          <p:cNvSpPr txBox="1">
            <a:spLocks noChangeArrowheads="1"/>
          </p:cNvSpPr>
          <p:nvPr/>
        </p:nvSpPr>
        <p:spPr bwMode="auto">
          <a:xfrm>
            <a:off x="5791200" y="1226159"/>
            <a:ext cx="11095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 Box 61"/>
              <p:cNvSpPr txBox="1">
                <a:spLocks noChangeArrowheads="1"/>
              </p:cNvSpPr>
              <p:nvPr/>
            </p:nvSpPr>
            <p:spPr bwMode="auto">
              <a:xfrm>
                <a:off x="6019800" y="1869184"/>
                <a:ext cx="518154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kumimoji="0" lang="en-US" alt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altLang="en-US" sz="1400" b="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en-US" sz="1400" b="0" i="1" ker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kumimoji="0" lang="en-US" altLang="en-US" sz="1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mbria Math"/>
                </a:endParaRPr>
              </a:p>
            </p:txBody>
          </p:sp>
        </mc:Choice>
        <mc:Fallback xmlns="">
          <p:sp>
            <p:nvSpPr>
              <p:cNvPr id="245" name="Text 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800" y="1869184"/>
                <a:ext cx="518154" cy="307777"/>
              </a:xfrm>
              <a:prstGeom prst="rect">
                <a:avLst/>
              </a:prstGeom>
              <a:blipFill rotWithShape="1">
                <a:blip r:embed="rId15"/>
                <a:stretch>
                  <a:fillRect b="-4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 Box 61"/>
              <p:cNvSpPr txBox="1">
                <a:spLocks noChangeArrowheads="1"/>
              </p:cNvSpPr>
              <p:nvPr/>
            </p:nvSpPr>
            <p:spPr bwMode="auto">
              <a:xfrm>
                <a:off x="6019800" y="2645199"/>
                <a:ext cx="979435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kumimoji="0" lang="en-US" alt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altLang="en-US" sz="1400" b="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(1−</m:t>
                      </m:r>
                      <m:r>
                        <a:rPr lang="en-US" altLang="en-US" sz="1400" b="0" i="1" ker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kumimoji="0" lang="en-US" altLang="en-US" sz="1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mbria Math"/>
                </a:endParaRPr>
              </a:p>
            </p:txBody>
          </p:sp>
        </mc:Choice>
        <mc:Fallback xmlns="">
          <p:sp>
            <p:nvSpPr>
              <p:cNvPr id="246" name="Text 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800" y="2645199"/>
                <a:ext cx="979435" cy="307777"/>
              </a:xfrm>
              <a:prstGeom prst="rect">
                <a:avLst/>
              </a:prstGeom>
              <a:blipFill rotWithShape="1">
                <a:blip r:embed="rId16"/>
                <a:stretch>
                  <a:fillRect b="-1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 Box 61"/>
              <p:cNvSpPr txBox="1">
                <a:spLocks noChangeArrowheads="1"/>
              </p:cNvSpPr>
              <p:nvPr/>
            </p:nvSpPr>
            <p:spPr bwMode="auto">
              <a:xfrm>
                <a:off x="6019800" y="3356669"/>
                <a:ext cx="732573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kumimoji="0" lang="en-US" alt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kumimoji="0" lang="en-US" alt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kumimoji="0" lang="en-US" alt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altLang="en-US" sz="1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mbria Math"/>
                </a:endParaRPr>
              </a:p>
            </p:txBody>
          </p:sp>
        </mc:Choice>
        <mc:Fallback xmlns="">
          <p:sp>
            <p:nvSpPr>
              <p:cNvPr id="247" name="Text 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800" y="3356669"/>
                <a:ext cx="732573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 Box 61"/>
              <p:cNvSpPr txBox="1">
                <a:spLocks noChangeArrowheads="1"/>
              </p:cNvSpPr>
              <p:nvPr/>
            </p:nvSpPr>
            <p:spPr bwMode="auto">
              <a:xfrm>
                <a:off x="6019800" y="4091145"/>
                <a:ext cx="52232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kumimoji="0" lang="en-US" alt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kumimoji="0" lang="en-US" alt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en-US" sz="1400" b="0" i="1" ker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kumimoji="0" lang="en-US" altLang="en-US" sz="1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mbria Math"/>
                </a:endParaRPr>
              </a:p>
            </p:txBody>
          </p:sp>
        </mc:Choice>
        <mc:Fallback xmlns="">
          <p:sp>
            <p:nvSpPr>
              <p:cNvPr id="248" name="Text 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800" y="4091145"/>
                <a:ext cx="522322" cy="307777"/>
              </a:xfrm>
              <a:prstGeom prst="rect">
                <a:avLst/>
              </a:prstGeom>
              <a:blipFill rotWithShape="1">
                <a:blip r:embed="rId18"/>
                <a:stretch>
                  <a:fillRect b="-19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 Box 61"/>
              <p:cNvSpPr txBox="1">
                <a:spLocks noChangeArrowheads="1"/>
              </p:cNvSpPr>
              <p:nvPr/>
            </p:nvSpPr>
            <p:spPr bwMode="auto">
              <a:xfrm>
                <a:off x="6019800" y="4867160"/>
                <a:ext cx="983603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kumimoji="0" lang="en-US" alt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kumimoji="0" lang="en-US" alt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(1−</m:t>
                      </m:r>
                      <m:r>
                        <a:rPr lang="en-US" altLang="en-US" sz="1400" b="0" i="1" ker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kumimoji="0" lang="en-US" altLang="en-US" sz="1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mbria Math"/>
                </a:endParaRPr>
              </a:p>
            </p:txBody>
          </p:sp>
        </mc:Choice>
        <mc:Fallback xmlns="">
          <p:sp>
            <p:nvSpPr>
              <p:cNvPr id="249" name="Text 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800" y="4867160"/>
                <a:ext cx="983603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7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 Box 61"/>
              <p:cNvSpPr txBox="1">
                <a:spLocks noChangeArrowheads="1"/>
              </p:cNvSpPr>
              <p:nvPr/>
            </p:nvSpPr>
            <p:spPr bwMode="auto">
              <a:xfrm>
                <a:off x="6019800" y="5578630"/>
                <a:ext cx="73674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40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kumimoji="0" lang="en-US" alt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kumimoji="0" lang="en-US" alt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kumimoji="0" lang="en-US" alt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altLang="en-US" sz="1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mbria Math"/>
                </a:endParaRPr>
              </a:p>
            </p:txBody>
          </p:sp>
        </mc:Choice>
        <mc:Fallback xmlns="">
          <p:sp>
            <p:nvSpPr>
              <p:cNvPr id="250" name="Text 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800" y="5578630"/>
                <a:ext cx="73674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Text Box 45"/>
          <p:cNvSpPr txBox="1">
            <a:spLocks noChangeArrowheads="1"/>
          </p:cNvSpPr>
          <p:nvPr/>
        </p:nvSpPr>
        <p:spPr bwMode="auto">
          <a:xfrm>
            <a:off x="6995079" y="1226159"/>
            <a:ext cx="78098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 Box 61"/>
              <p:cNvSpPr txBox="1">
                <a:spLocks noChangeArrowheads="1"/>
              </p:cNvSpPr>
              <p:nvPr/>
            </p:nvSpPr>
            <p:spPr bwMode="auto">
              <a:xfrm>
                <a:off x="7210054" y="1905000"/>
                <a:ext cx="333746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kumimoji="0" lang="en-US" altLang="en-US" sz="1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mbria Math"/>
                </a:endParaRPr>
              </a:p>
            </p:txBody>
          </p:sp>
        </mc:Choice>
        <mc:Fallback xmlns="">
          <p:sp>
            <p:nvSpPr>
              <p:cNvPr id="252" name="Text 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10054" y="1905000"/>
                <a:ext cx="333746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 Box 61"/>
              <p:cNvSpPr txBox="1">
                <a:spLocks noChangeArrowheads="1"/>
              </p:cNvSpPr>
              <p:nvPr/>
            </p:nvSpPr>
            <p:spPr bwMode="auto">
              <a:xfrm>
                <a:off x="7210054" y="2681015"/>
                <a:ext cx="333745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kumimoji="0" lang="en-US" altLang="en-US" sz="1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mbria Math"/>
                </a:endParaRPr>
              </a:p>
            </p:txBody>
          </p:sp>
        </mc:Choice>
        <mc:Fallback xmlns="">
          <p:sp>
            <p:nvSpPr>
              <p:cNvPr id="253" name="Text 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10054" y="2681015"/>
                <a:ext cx="333745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Text Box 61"/>
          <p:cNvSpPr txBox="1">
            <a:spLocks noChangeArrowheads="1"/>
          </p:cNvSpPr>
          <p:nvPr/>
        </p:nvSpPr>
        <p:spPr bwMode="auto">
          <a:xfrm>
            <a:off x="7210054" y="339248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mbria Math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 Box 61"/>
              <p:cNvSpPr txBox="1">
                <a:spLocks noChangeArrowheads="1"/>
              </p:cNvSpPr>
              <p:nvPr/>
            </p:nvSpPr>
            <p:spPr bwMode="auto">
              <a:xfrm>
                <a:off x="7210054" y="4114800"/>
                <a:ext cx="333746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kumimoji="0" lang="en-US" altLang="en-US" sz="1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mbria Math"/>
                </a:endParaRPr>
              </a:p>
            </p:txBody>
          </p:sp>
        </mc:Choice>
        <mc:Fallback xmlns="">
          <p:sp>
            <p:nvSpPr>
              <p:cNvPr id="258" name="Text 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10054" y="4114800"/>
                <a:ext cx="333746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 Box 61"/>
              <p:cNvSpPr txBox="1">
                <a:spLocks noChangeArrowheads="1"/>
              </p:cNvSpPr>
              <p:nvPr/>
            </p:nvSpPr>
            <p:spPr bwMode="auto">
              <a:xfrm>
                <a:off x="7210054" y="4890815"/>
                <a:ext cx="333745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kumimoji="0" lang="en-US" altLang="en-US" sz="1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mbria Math"/>
                </a:endParaRPr>
              </a:p>
            </p:txBody>
          </p:sp>
        </mc:Choice>
        <mc:Fallback xmlns="">
          <p:sp>
            <p:nvSpPr>
              <p:cNvPr id="259" name="Text 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10054" y="4890815"/>
                <a:ext cx="333745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Text Box 61"/>
          <p:cNvSpPr txBox="1">
            <a:spLocks noChangeArrowheads="1"/>
          </p:cNvSpPr>
          <p:nvPr/>
        </p:nvSpPr>
        <p:spPr bwMode="auto">
          <a:xfrm>
            <a:off x="7210054" y="560228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mbria Math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53007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248" y="6393625"/>
            <a:ext cx="6477000" cy="250825"/>
          </a:xfrm>
        </p:spPr>
        <p:txBody>
          <a:bodyPr/>
          <a:lstStyle/>
          <a:p>
            <a:r>
              <a:rPr lang="en-US" smtClean="0"/>
              <a:t>| Presentation Title | Presenter Name | Date | Subject | 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38116" y="6393625"/>
            <a:ext cx="400035" cy="247031"/>
          </a:xfrm>
        </p:spPr>
        <p:txBody>
          <a:bodyPr/>
          <a:lstStyle/>
          <a:p>
            <a:fld id="{E66AA3EA-0569-43EF-BBA3-83FDB109D582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Perfect Information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Box 57"/>
          <p:cNvSpPr txBox="1">
            <a:spLocks noChangeArrowheads="1"/>
          </p:cNvSpPr>
          <p:nvPr/>
        </p:nvSpPr>
        <p:spPr bwMode="auto">
          <a:xfrm>
            <a:off x="387550" y="5065360"/>
            <a:ext cx="6030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Don’t</a:t>
            </a:r>
          </a:p>
        </p:txBody>
      </p:sp>
      <p:sp>
        <p:nvSpPr>
          <p:cNvPr id="8" name="Rectangle 55"/>
          <p:cNvSpPr>
            <a:spLocks noChangeArrowheads="1"/>
          </p:cNvSpPr>
          <p:nvPr/>
        </p:nvSpPr>
        <p:spPr bwMode="auto">
          <a:xfrm>
            <a:off x="34120" y="4022487"/>
            <a:ext cx="304800" cy="304800"/>
          </a:xfrm>
          <a:prstGeom prst="rect">
            <a:avLst/>
          </a:prstGeom>
          <a:solidFill>
            <a:srgbClr val="FCAF17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9" name="Straight Connector 8"/>
          <p:cNvCxnSpPr>
            <a:stCxn id="8" idx="2"/>
            <a:endCxn id="51" idx="6"/>
          </p:cNvCxnSpPr>
          <p:nvPr/>
        </p:nvCxnSpPr>
        <p:spPr>
          <a:xfrm>
            <a:off x="186520" y="4327287"/>
            <a:ext cx="270680" cy="101702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>
            <a:stCxn id="51" idx="6"/>
            <a:endCxn id="69" idx="1"/>
          </p:cNvCxnSpPr>
          <p:nvPr/>
        </p:nvCxnSpPr>
        <p:spPr>
          <a:xfrm flipV="1">
            <a:off x="457200" y="5342981"/>
            <a:ext cx="1293628" cy="13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>
            <a:stCxn id="8" idx="0"/>
            <a:endCxn id="52" idx="6"/>
          </p:cNvCxnSpPr>
          <p:nvPr/>
        </p:nvCxnSpPr>
        <p:spPr>
          <a:xfrm flipV="1">
            <a:off x="186520" y="3005464"/>
            <a:ext cx="270680" cy="101702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 Box 57"/>
          <p:cNvSpPr txBox="1">
            <a:spLocks noChangeArrowheads="1"/>
          </p:cNvSpPr>
          <p:nvPr/>
        </p:nvSpPr>
        <p:spPr bwMode="auto">
          <a:xfrm>
            <a:off x="318462" y="2751827"/>
            <a:ext cx="14285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kern="0" noProof="0" dirty="0" smtClean="0">
                <a:solidFill>
                  <a:srgbClr val="000000"/>
                </a:solidFill>
              </a:rPr>
              <a:t>Buy information</a:t>
            </a:r>
            <a:endParaRPr lang="en-US" altLang="en-US" sz="1400" kern="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>
            <a:stCxn id="52" idx="6"/>
            <a:endCxn id="15" idx="2"/>
          </p:cNvCxnSpPr>
          <p:nvPr/>
        </p:nvCxnSpPr>
        <p:spPr>
          <a:xfrm flipV="1">
            <a:off x="457200" y="2999870"/>
            <a:ext cx="1183281" cy="559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Group 1"/>
          <p:cNvGrpSpPr/>
          <p:nvPr/>
        </p:nvGrpSpPr>
        <p:grpSpPr>
          <a:xfrm>
            <a:off x="152400" y="1989629"/>
            <a:ext cx="3455399" cy="4347711"/>
            <a:chOff x="152400" y="2019721"/>
            <a:chExt cx="3455399" cy="4347711"/>
          </a:xfrm>
        </p:grpSpPr>
        <p:sp>
          <p:nvSpPr>
            <p:cNvPr id="80" name="Oval 54"/>
            <p:cNvSpPr>
              <a:spLocks noChangeArrowheads="1"/>
            </p:cNvSpPr>
            <p:nvPr/>
          </p:nvSpPr>
          <p:spPr bwMode="auto">
            <a:xfrm>
              <a:off x="3302999" y="5499664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Oval 54"/>
            <p:cNvSpPr>
              <a:spLocks noChangeArrowheads="1"/>
            </p:cNvSpPr>
            <p:nvPr/>
          </p:nvSpPr>
          <p:spPr bwMode="auto">
            <a:xfrm>
              <a:off x="3302999" y="6059457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152400" y="5220414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Oval 54"/>
            <p:cNvSpPr>
              <a:spLocks noChangeArrowheads="1"/>
            </p:cNvSpPr>
            <p:nvPr/>
          </p:nvSpPr>
          <p:spPr bwMode="auto">
            <a:xfrm>
              <a:off x="152400" y="2881568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54"/>
            <p:cNvSpPr>
              <a:spLocks noChangeArrowheads="1"/>
            </p:cNvSpPr>
            <p:nvPr/>
          </p:nvSpPr>
          <p:spPr bwMode="auto">
            <a:xfrm>
              <a:off x="1814918" y="4661267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Oval 54"/>
            <p:cNvSpPr>
              <a:spLocks noChangeArrowheads="1"/>
            </p:cNvSpPr>
            <p:nvPr/>
          </p:nvSpPr>
          <p:spPr bwMode="auto">
            <a:xfrm>
              <a:off x="1814918" y="5776905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Oval 54"/>
            <p:cNvSpPr>
              <a:spLocks noChangeArrowheads="1"/>
            </p:cNvSpPr>
            <p:nvPr/>
          </p:nvSpPr>
          <p:spPr bwMode="auto">
            <a:xfrm>
              <a:off x="3253101" y="2019721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Oval 54"/>
            <p:cNvSpPr>
              <a:spLocks noChangeArrowheads="1"/>
            </p:cNvSpPr>
            <p:nvPr/>
          </p:nvSpPr>
          <p:spPr bwMode="auto">
            <a:xfrm>
              <a:off x="3225996" y="2581577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Oval 54"/>
            <p:cNvSpPr>
              <a:spLocks noChangeArrowheads="1"/>
            </p:cNvSpPr>
            <p:nvPr/>
          </p:nvSpPr>
          <p:spPr bwMode="auto">
            <a:xfrm>
              <a:off x="3255381" y="3140561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val 54"/>
            <p:cNvSpPr>
              <a:spLocks noChangeArrowheads="1"/>
            </p:cNvSpPr>
            <p:nvPr/>
          </p:nvSpPr>
          <p:spPr bwMode="auto">
            <a:xfrm>
              <a:off x="3255381" y="3695170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Oval 54"/>
            <p:cNvSpPr>
              <a:spLocks noChangeArrowheads="1"/>
            </p:cNvSpPr>
            <p:nvPr/>
          </p:nvSpPr>
          <p:spPr bwMode="auto">
            <a:xfrm>
              <a:off x="1778720" y="3412929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Oval 54"/>
            <p:cNvSpPr>
              <a:spLocks noChangeArrowheads="1"/>
            </p:cNvSpPr>
            <p:nvPr/>
          </p:nvSpPr>
          <p:spPr bwMode="auto">
            <a:xfrm>
              <a:off x="1778720" y="2296980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Oval 54"/>
            <p:cNvSpPr>
              <a:spLocks noChangeArrowheads="1"/>
            </p:cNvSpPr>
            <p:nvPr/>
          </p:nvSpPr>
          <p:spPr bwMode="auto">
            <a:xfrm>
              <a:off x="3286515" y="4385096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Oval 54"/>
            <p:cNvSpPr>
              <a:spLocks noChangeArrowheads="1"/>
            </p:cNvSpPr>
            <p:nvPr/>
          </p:nvSpPr>
          <p:spPr bwMode="auto">
            <a:xfrm>
              <a:off x="3286515" y="4944106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0" y="1209675"/>
            <a:ext cx="8875868" cy="51625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 Box 57"/>
          <p:cNvSpPr txBox="1">
            <a:spLocks noChangeArrowheads="1"/>
          </p:cNvSpPr>
          <p:nvPr/>
        </p:nvSpPr>
        <p:spPr bwMode="auto">
          <a:xfrm>
            <a:off x="175101" y="1265308"/>
            <a:ext cx="34355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b="1" kern="0" noProof="0" dirty="0" smtClean="0">
                <a:solidFill>
                  <a:srgbClr val="000000"/>
                </a:solidFill>
              </a:rPr>
              <a:t>VPI</a:t>
            </a:r>
            <a:r>
              <a:rPr lang="en-US" altLang="en-US" sz="1400" b="1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1400" b="1" kern="0" dirty="0">
                <a:solidFill>
                  <a:srgbClr val="000000"/>
                </a:solidFill>
              </a:rPr>
              <a:t>= </a:t>
            </a:r>
            <a:r>
              <a:rPr lang="en-US" altLang="en-US" sz="1400" b="1" kern="0" dirty="0" smtClean="0">
                <a:solidFill>
                  <a:srgbClr val="000000"/>
                </a:solidFill>
              </a:rPr>
              <a:t>£3140 </a:t>
            </a:r>
            <a:r>
              <a:rPr lang="en-US" altLang="en-US" sz="1400" b="1" kern="0" dirty="0">
                <a:solidFill>
                  <a:srgbClr val="000000"/>
                </a:solidFill>
              </a:rPr>
              <a:t>– </a:t>
            </a:r>
            <a:r>
              <a:rPr lang="en-US" sz="1400" b="1" dirty="0" smtClean="0"/>
              <a:t>£</a:t>
            </a:r>
            <a:r>
              <a:rPr lang="en-US" altLang="en-US" sz="1400" b="1" kern="0" dirty="0" smtClean="0">
                <a:solidFill>
                  <a:srgbClr val="000000"/>
                </a:solidFill>
              </a:rPr>
              <a:t>2800 </a:t>
            </a:r>
            <a:r>
              <a:rPr lang="en-US" altLang="en-US" sz="1400" b="1" kern="0" dirty="0">
                <a:solidFill>
                  <a:srgbClr val="000000"/>
                </a:solidFill>
              </a:rPr>
              <a:t>= </a:t>
            </a:r>
            <a:r>
              <a:rPr lang="en-US" sz="1400" b="1" dirty="0" smtClean="0"/>
              <a:t>£</a:t>
            </a:r>
            <a:r>
              <a:rPr lang="en-US" sz="1400" b="1" kern="0" dirty="0" smtClean="0">
                <a:solidFill>
                  <a:srgbClr val="000000"/>
                </a:solidFill>
              </a:rPr>
              <a:t>340</a:t>
            </a:r>
            <a:r>
              <a:rPr lang="en-US" altLang="en-US" sz="1400" b="1" kern="0" dirty="0" smtClean="0">
                <a:solidFill>
                  <a:srgbClr val="000000"/>
                </a:solidFill>
              </a:rPr>
              <a:t> per patient</a:t>
            </a:r>
            <a:endParaRPr lang="en-US" altLang="en-US" sz="1400" b="1" kern="0" dirty="0">
              <a:solidFill>
                <a:srgbClr val="00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600200" y="2815203"/>
            <a:ext cx="3984704" cy="1158801"/>
            <a:chOff x="1600200" y="2845295"/>
            <a:chExt cx="3984704" cy="1158801"/>
          </a:xfrm>
        </p:grpSpPr>
        <p:sp>
          <p:nvSpPr>
            <p:cNvPr id="15" name="Oval 54"/>
            <p:cNvSpPr>
              <a:spLocks noChangeArrowheads="1"/>
            </p:cNvSpPr>
            <p:nvPr/>
          </p:nvSpPr>
          <p:spPr bwMode="auto">
            <a:xfrm>
              <a:off x="1640481" y="2875974"/>
              <a:ext cx="304800" cy="307975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87" name="Straight Connector 86"/>
            <p:cNvCxnSpPr>
              <a:stCxn id="15" idx="6"/>
              <a:endCxn id="94" idx="6"/>
            </p:cNvCxnSpPr>
            <p:nvPr/>
          </p:nvCxnSpPr>
          <p:spPr>
            <a:xfrm>
              <a:off x="1945281" y="3029962"/>
              <a:ext cx="138239" cy="527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8" name="Flowchart: Extract 97"/>
            <p:cNvSpPr/>
            <p:nvPr/>
          </p:nvSpPr>
          <p:spPr>
            <a:xfrm rot="16200000">
              <a:off x="4603965" y="3179391"/>
              <a:ext cx="300037" cy="225425"/>
            </a:xfrm>
            <a:prstGeom prst="flowChartExtra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cxnSp>
          <p:nvCxnSpPr>
            <p:cNvPr id="99" name="Straight Connector 98"/>
            <p:cNvCxnSpPr>
              <a:stCxn id="94" idx="6"/>
              <a:endCxn id="119" idx="1"/>
            </p:cNvCxnSpPr>
            <p:nvPr/>
          </p:nvCxnSpPr>
          <p:spPr>
            <a:xfrm>
              <a:off x="2083520" y="3557392"/>
              <a:ext cx="1083971" cy="144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0" name="Flowchart: Extract 99"/>
            <p:cNvSpPr/>
            <p:nvPr/>
          </p:nvSpPr>
          <p:spPr>
            <a:xfrm rot="16200000">
              <a:off x="4603965" y="3736603"/>
              <a:ext cx="300037" cy="225425"/>
            </a:xfrm>
            <a:prstGeom prst="flowChartExtra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cxnSp>
          <p:nvCxnSpPr>
            <p:cNvPr id="102" name="Straight Connector 101"/>
            <p:cNvCxnSpPr>
              <a:stCxn id="106" idx="6"/>
              <a:endCxn id="100" idx="0"/>
            </p:cNvCxnSpPr>
            <p:nvPr/>
          </p:nvCxnSpPr>
          <p:spPr>
            <a:xfrm>
              <a:off x="3560181" y="3839633"/>
              <a:ext cx="1081090" cy="96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Straight Connector 102"/>
            <p:cNvCxnSpPr>
              <a:stCxn id="119" idx="0"/>
              <a:endCxn id="105" idx="6"/>
            </p:cNvCxnSpPr>
            <p:nvPr/>
          </p:nvCxnSpPr>
          <p:spPr>
            <a:xfrm flipV="1">
              <a:off x="3319891" y="3285024"/>
              <a:ext cx="240290" cy="1344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Straight Connector 103"/>
            <p:cNvCxnSpPr>
              <a:stCxn id="105" idx="6"/>
              <a:endCxn id="98" idx="0"/>
            </p:cNvCxnSpPr>
            <p:nvPr/>
          </p:nvCxnSpPr>
          <p:spPr>
            <a:xfrm>
              <a:off x="3560181" y="3285024"/>
              <a:ext cx="1081090" cy="70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Straight Connector 106"/>
            <p:cNvCxnSpPr>
              <a:stCxn id="119" idx="2"/>
              <a:endCxn id="106" idx="6"/>
            </p:cNvCxnSpPr>
            <p:nvPr/>
          </p:nvCxnSpPr>
          <p:spPr>
            <a:xfrm>
              <a:off x="3319891" y="3724253"/>
              <a:ext cx="240290" cy="1153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1600200" y="2845295"/>
                  <a:ext cx="3899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0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845295"/>
                  <a:ext cx="389979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Rectangle 55"/>
            <p:cNvSpPr>
              <a:spLocks noChangeArrowheads="1"/>
            </p:cNvSpPr>
            <p:nvPr/>
          </p:nvSpPr>
          <p:spPr bwMode="auto">
            <a:xfrm>
              <a:off x="3167491" y="3419453"/>
              <a:ext cx="304800" cy="304800"/>
            </a:xfrm>
            <a:prstGeom prst="rect">
              <a:avLst/>
            </a:prstGeom>
            <a:solidFill>
              <a:srgbClr val="FCAF17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/>
                <p:cNvSpPr/>
                <p:nvPr/>
              </p:nvSpPr>
              <p:spPr>
                <a:xfrm>
                  <a:off x="4953000" y="3133347"/>
                  <a:ext cx="63190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3140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3133347"/>
                  <a:ext cx="631904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/>
                <p:cNvSpPr/>
                <p:nvPr/>
              </p:nvSpPr>
              <p:spPr>
                <a:xfrm>
                  <a:off x="4953000" y="3696319"/>
                  <a:ext cx="63190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3080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3696319"/>
                  <a:ext cx="631904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/>
                <p:cNvSpPr/>
                <p:nvPr/>
              </p:nvSpPr>
              <p:spPr>
                <a:xfrm>
                  <a:off x="2085568" y="3314983"/>
                  <a:ext cx="91345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=0.25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2" name="Rectangl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568" y="3314983"/>
                  <a:ext cx="913455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/>
                <p:cNvSpPr/>
                <p:nvPr/>
              </p:nvSpPr>
              <p:spPr>
                <a:xfrm>
                  <a:off x="2085568" y="3511471"/>
                  <a:ext cx="69961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𝑷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568" y="3511471"/>
                  <a:ext cx="699615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Text Box 57"/>
            <p:cNvSpPr txBox="1">
              <a:spLocks noChangeArrowheads="1"/>
            </p:cNvSpPr>
            <p:nvPr/>
          </p:nvSpPr>
          <p:spPr bwMode="auto">
            <a:xfrm>
              <a:off x="3468699" y="3008455"/>
              <a:ext cx="53412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kern="0" noProof="0" dirty="0" err="1" smtClean="0">
                  <a:solidFill>
                    <a:srgbClr val="000000"/>
                  </a:solidFill>
                </a:rPr>
                <a:t>SoC</a:t>
              </a:r>
              <a:endParaRPr lang="en-US" altLang="en-US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171" name="Text Box 57"/>
            <p:cNvSpPr txBox="1">
              <a:spLocks noChangeArrowheads="1"/>
            </p:cNvSpPr>
            <p:nvPr/>
          </p:nvSpPr>
          <p:spPr bwMode="auto">
            <a:xfrm>
              <a:off x="3468699" y="3578393"/>
              <a:ext cx="95090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kern="0" noProof="0" dirty="0" smtClean="0">
                  <a:solidFill>
                    <a:srgbClr val="000000"/>
                  </a:solidFill>
                </a:rPr>
                <a:t>New drug</a:t>
              </a:r>
              <a:endParaRPr lang="en-US" altLang="en-US" sz="1400" kern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750828" y="1265308"/>
            <a:ext cx="4589173" cy="5184531"/>
            <a:chOff x="1750828" y="1295400"/>
            <a:chExt cx="4589173" cy="5184531"/>
          </a:xfrm>
        </p:grpSpPr>
        <p:sp>
          <p:nvSpPr>
            <p:cNvPr id="190" name="Text Box 57"/>
            <p:cNvSpPr txBox="1">
              <a:spLocks noChangeArrowheads="1"/>
            </p:cNvSpPr>
            <p:nvPr/>
          </p:nvSpPr>
          <p:spPr bwMode="auto">
            <a:xfrm>
              <a:off x="5105400" y="1295400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b="1" kern="0" noProof="0" dirty="0" smtClean="0">
                  <a:solidFill>
                    <a:srgbClr val="000000"/>
                  </a:solidFill>
                </a:rPr>
                <a:t>NB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en-US" sz="1400" b="1" kern="0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Rectangle 171"/>
                <p:cNvSpPr/>
                <p:nvPr/>
              </p:nvSpPr>
              <p:spPr>
                <a:xfrm>
                  <a:off x="3870799" y="1593286"/>
                  <a:ext cx="2469202" cy="3115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en-US" sz="14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en-US" sz="1400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en-US" sz="14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</m:oMath>
                  </a14:m>
                  <a:r>
                    <a:rPr lang="en-US" altLang="en-US" sz="1400" kern="0" dirty="0">
                      <a:solidFill>
                        <a:srgbClr val="000000"/>
                      </a:solidFill>
                      <a:ea typeface="Cambria Math"/>
                    </a:rPr>
                    <a:t> </a:t>
                  </a:r>
                  <a:r>
                    <a:rPr lang="en-US" altLang="en-US" sz="1400" kern="0" dirty="0" smtClean="0">
                      <a:solidFill>
                        <a:srgbClr val="000000"/>
                      </a:solidFill>
                      <a:ea typeface="Cambria Math"/>
                    </a:rPr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en-US" sz="140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en-US" sz="140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𝑑𝑟𝑢𝑔</m:t>
                          </m:r>
                        </m:sup>
                      </m:sSup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en-US" sz="140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en-US" sz="140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altLang="en-US" sz="140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𝑎𝑚𝑏</m:t>
                          </m:r>
                        </m:sup>
                      </m:sSup>
                    </m:oMath>
                  </a14:m>
                  <a:r>
                    <a:rPr lang="en-US" sz="1400" dirty="0" smtClean="0"/>
                    <a:t>)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172" name="Rectangle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0799" y="1593286"/>
                  <a:ext cx="2469202" cy="31156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Oval 54"/>
            <p:cNvSpPr>
              <a:spLocks noChangeArrowheads="1"/>
            </p:cNvSpPr>
            <p:nvPr/>
          </p:nvSpPr>
          <p:spPr bwMode="auto">
            <a:xfrm>
              <a:off x="3167491" y="4664601"/>
              <a:ext cx="304800" cy="307975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8" name="Straight Connector 47"/>
            <p:cNvCxnSpPr>
              <a:stCxn id="46" idx="6"/>
              <a:endCxn id="59" idx="6"/>
            </p:cNvCxnSpPr>
            <p:nvPr/>
          </p:nvCxnSpPr>
          <p:spPr>
            <a:xfrm flipV="1">
              <a:off x="3472291" y="4529559"/>
              <a:ext cx="119024" cy="2890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/>
            <p:cNvCxnSpPr>
              <a:stCxn id="46" idx="6"/>
              <a:endCxn id="60" idx="6"/>
            </p:cNvCxnSpPr>
            <p:nvPr/>
          </p:nvCxnSpPr>
          <p:spPr>
            <a:xfrm>
              <a:off x="3472291" y="4818589"/>
              <a:ext cx="119024" cy="269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Flowchart: Extract 39"/>
            <p:cNvSpPr/>
            <p:nvPr/>
          </p:nvSpPr>
          <p:spPr>
            <a:xfrm rot="16200000">
              <a:off x="4611789" y="4427165"/>
              <a:ext cx="300037" cy="225425"/>
            </a:xfrm>
            <a:prstGeom prst="flowChartExtra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cxnSp>
          <p:nvCxnSpPr>
            <p:cNvPr id="42" name="Straight Connector 41"/>
            <p:cNvCxnSpPr>
              <a:stCxn id="69" idx="0"/>
              <a:endCxn id="57" idx="6"/>
            </p:cNvCxnSpPr>
            <p:nvPr/>
          </p:nvCxnSpPr>
          <p:spPr>
            <a:xfrm flipV="1">
              <a:off x="1903228" y="4805730"/>
              <a:ext cx="216490" cy="4149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>
              <a:stCxn id="57" idx="6"/>
              <a:endCxn id="46" idx="2"/>
            </p:cNvCxnSpPr>
            <p:nvPr/>
          </p:nvCxnSpPr>
          <p:spPr>
            <a:xfrm>
              <a:off x="2119718" y="4805730"/>
              <a:ext cx="1047773" cy="128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/>
            <p:cNvCxnSpPr>
              <a:stCxn id="69" idx="2"/>
              <a:endCxn id="58" idx="6"/>
            </p:cNvCxnSpPr>
            <p:nvPr/>
          </p:nvCxnSpPr>
          <p:spPr>
            <a:xfrm>
              <a:off x="1903228" y="5525473"/>
              <a:ext cx="216490" cy="3958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Flowchart: Extract 44"/>
            <p:cNvSpPr/>
            <p:nvPr/>
          </p:nvSpPr>
          <p:spPr>
            <a:xfrm rot="16200000">
              <a:off x="4611789" y="4984378"/>
              <a:ext cx="300037" cy="225425"/>
            </a:xfrm>
            <a:prstGeom prst="flowChartExtra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cxnSp>
          <p:nvCxnSpPr>
            <p:cNvPr id="47" name="Straight Connector 46"/>
            <p:cNvCxnSpPr>
              <a:stCxn id="60" idx="6"/>
              <a:endCxn id="45" idx="0"/>
            </p:cNvCxnSpPr>
            <p:nvPr/>
          </p:nvCxnSpPr>
          <p:spPr>
            <a:xfrm>
              <a:off x="3591315" y="5088569"/>
              <a:ext cx="1057780" cy="85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>
              <a:stCxn id="59" idx="6"/>
              <a:endCxn id="40" idx="0"/>
            </p:cNvCxnSpPr>
            <p:nvPr/>
          </p:nvCxnSpPr>
          <p:spPr>
            <a:xfrm>
              <a:off x="3591315" y="4529559"/>
              <a:ext cx="1057780" cy="10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Rectangle 55"/>
            <p:cNvSpPr>
              <a:spLocks noChangeArrowheads="1"/>
            </p:cNvSpPr>
            <p:nvPr/>
          </p:nvSpPr>
          <p:spPr bwMode="auto">
            <a:xfrm>
              <a:off x="1750828" y="5220673"/>
              <a:ext cx="304800" cy="304800"/>
            </a:xfrm>
            <a:prstGeom prst="rect">
              <a:avLst/>
            </a:prstGeom>
            <a:solidFill>
              <a:srgbClr val="FCAF17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lowchart: Extract 72"/>
            <p:cNvSpPr/>
            <p:nvPr/>
          </p:nvSpPr>
          <p:spPr>
            <a:xfrm rot="16200000">
              <a:off x="4614069" y="5541591"/>
              <a:ext cx="300037" cy="225425"/>
            </a:xfrm>
            <a:prstGeom prst="flowChartExtra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cxnSp>
          <p:nvCxnSpPr>
            <p:cNvPr id="74" name="Straight Connector 73"/>
            <p:cNvCxnSpPr>
              <a:stCxn id="58" idx="6"/>
              <a:endCxn id="76" idx="2"/>
            </p:cNvCxnSpPr>
            <p:nvPr/>
          </p:nvCxnSpPr>
          <p:spPr>
            <a:xfrm>
              <a:off x="2119718" y="5921368"/>
              <a:ext cx="1047773" cy="12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Flowchart: Extract 74"/>
            <p:cNvSpPr/>
            <p:nvPr/>
          </p:nvSpPr>
          <p:spPr>
            <a:xfrm rot="16200000">
              <a:off x="4614069" y="6098803"/>
              <a:ext cx="300037" cy="225425"/>
            </a:xfrm>
            <a:prstGeom prst="flowChartExtra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sp>
          <p:nvSpPr>
            <p:cNvPr id="76" name="Oval 54"/>
            <p:cNvSpPr>
              <a:spLocks noChangeArrowheads="1"/>
            </p:cNvSpPr>
            <p:nvPr/>
          </p:nvSpPr>
          <p:spPr bwMode="auto">
            <a:xfrm>
              <a:off x="3167491" y="5779560"/>
              <a:ext cx="304800" cy="307975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77" name="Straight Connector 76"/>
            <p:cNvCxnSpPr>
              <a:stCxn id="81" idx="6"/>
              <a:endCxn id="75" idx="0"/>
            </p:cNvCxnSpPr>
            <p:nvPr/>
          </p:nvCxnSpPr>
          <p:spPr>
            <a:xfrm>
              <a:off x="3607799" y="6203920"/>
              <a:ext cx="1043576" cy="75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stCxn id="76" idx="6"/>
              <a:endCxn id="80" idx="6"/>
            </p:cNvCxnSpPr>
            <p:nvPr/>
          </p:nvCxnSpPr>
          <p:spPr>
            <a:xfrm flipV="1">
              <a:off x="3472291" y="5644127"/>
              <a:ext cx="135508" cy="289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Straight Connector 78"/>
            <p:cNvCxnSpPr>
              <a:stCxn id="80" idx="6"/>
              <a:endCxn id="73" idx="0"/>
            </p:cNvCxnSpPr>
            <p:nvPr/>
          </p:nvCxnSpPr>
          <p:spPr>
            <a:xfrm>
              <a:off x="3607799" y="5644127"/>
              <a:ext cx="1043576" cy="10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Connector 81"/>
            <p:cNvCxnSpPr>
              <a:stCxn id="76" idx="6"/>
              <a:endCxn id="81" idx="6"/>
            </p:cNvCxnSpPr>
            <p:nvPr/>
          </p:nvCxnSpPr>
          <p:spPr>
            <a:xfrm>
              <a:off x="3472291" y="5933548"/>
              <a:ext cx="135508" cy="2703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4" name="Text Box 57"/>
            <p:cNvSpPr txBox="1">
              <a:spLocks noChangeArrowheads="1"/>
            </p:cNvSpPr>
            <p:nvPr/>
          </p:nvSpPr>
          <p:spPr bwMode="auto">
            <a:xfrm>
              <a:off x="2008496" y="5680496"/>
              <a:ext cx="95090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kern="0" noProof="0" dirty="0" smtClean="0">
                  <a:solidFill>
                    <a:srgbClr val="000000"/>
                  </a:solidFill>
                </a:rPr>
                <a:t>New drug</a:t>
              </a:r>
              <a:endParaRPr lang="en-US" altLang="en-US" sz="1400" kern="0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3129794" y="4621339"/>
                  <a:ext cx="3899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94" y="4621339"/>
                  <a:ext cx="38997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3124200" y="5746934"/>
                  <a:ext cx="3899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5746934"/>
                  <a:ext cx="38997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4953000" y="4385096"/>
                  <a:ext cx="63190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3140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4385096"/>
                  <a:ext cx="631904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4953000" y="6058519"/>
                  <a:ext cx="63190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2530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6058519"/>
                  <a:ext cx="631904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/>
                <p:cNvSpPr/>
                <p:nvPr/>
              </p:nvSpPr>
              <p:spPr>
                <a:xfrm>
                  <a:off x="4953000" y="4930152"/>
                  <a:ext cx="63190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2240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4930152"/>
                  <a:ext cx="631904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4953000" y="5529087"/>
                  <a:ext cx="63190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3080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5529087"/>
                  <a:ext cx="631904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3545771" y="4270473"/>
                  <a:ext cx="91345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=0.25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771" y="4270473"/>
                  <a:ext cx="913455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3545771" y="4844565"/>
                  <a:ext cx="91345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=0.35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771" y="4844565"/>
                  <a:ext cx="913455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3545771" y="4482763"/>
                  <a:ext cx="87382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𝑷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771" y="4482763"/>
                  <a:ext cx="873829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/>
                <p:cNvSpPr/>
                <p:nvPr/>
              </p:nvSpPr>
              <p:spPr>
                <a:xfrm>
                  <a:off x="3545771" y="5041053"/>
                  <a:ext cx="87382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𝑷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Rectangl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771" y="5041053"/>
                  <a:ext cx="873829" cy="307777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/>
                <p:cNvSpPr/>
                <p:nvPr/>
              </p:nvSpPr>
              <p:spPr>
                <a:xfrm>
                  <a:off x="3599436" y="5401574"/>
                  <a:ext cx="96475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0.2</m:t>
                      </m:r>
                    </m:oMath>
                  </a14:m>
                  <a:r>
                    <a:rPr lang="en-US" sz="1400" dirty="0" smtClean="0"/>
                    <a:t>5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436" y="5401574"/>
                  <a:ext cx="964751" cy="307777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1961" r="-1258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3599436" y="5975666"/>
                  <a:ext cx="101444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𝜌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0.35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436" y="5975666"/>
                  <a:ext cx="1014445" cy="30777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3599436" y="5613864"/>
                  <a:ext cx="87382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𝑷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436" y="5613864"/>
                  <a:ext cx="873829" cy="30777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angle 158"/>
                <p:cNvSpPr/>
                <p:nvPr/>
              </p:nvSpPr>
              <p:spPr>
                <a:xfrm>
                  <a:off x="3599436" y="6172154"/>
                  <a:ext cx="87382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𝑷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Rectangle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436" y="6172154"/>
                  <a:ext cx="873829" cy="30777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8" name="Text Box 57"/>
            <p:cNvSpPr txBox="1">
              <a:spLocks noChangeArrowheads="1"/>
            </p:cNvSpPr>
            <p:nvPr/>
          </p:nvSpPr>
          <p:spPr bwMode="auto">
            <a:xfrm>
              <a:off x="2074636" y="4560506"/>
              <a:ext cx="53412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kern="0" noProof="0" dirty="0" err="1" smtClean="0">
                  <a:solidFill>
                    <a:srgbClr val="000000"/>
                  </a:solidFill>
                </a:rPr>
                <a:t>SoC</a:t>
              </a:r>
              <a:endParaRPr lang="en-US" altLang="en-US" sz="1400" kern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54503" y="3897804"/>
            <a:ext cx="1960697" cy="2384575"/>
            <a:chOff x="5354503" y="3927896"/>
            <a:chExt cx="1960697" cy="2384575"/>
          </a:xfrm>
        </p:grpSpPr>
        <p:grpSp>
          <p:nvGrpSpPr>
            <p:cNvPr id="22" name="Group 21"/>
            <p:cNvGrpSpPr/>
            <p:nvPr/>
          </p:nvGrpSpPr>
          <p:grpSpPr>
            <a:xfrm>
              <a:off x="6067743" y="3927896"/>
              <a:ext cx="1247457" cy="2173684"/>
              <a:chOff x="6067743" y="3927896"/>
              <a:chExt cx="1247457" cy="21736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67743" y="3927896"/>
                    <a:ext cx="1247457" cy="5232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2"/>
                        </a:solidFill>
                      </a14:hiddenFill>
                    </a:ext>
                    <a:ext uri="{91240B29-F687-4F45-9708-019B960494DF}">
                      <a14:hiddenLine w="19050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en-US" sz="1400" b="1" kern="0" dirty="0" smtClean="0">
                        <a:solidFill>
                          <a:srgbClr val="000000"/>
                        </a:solidFill>
                      </a:rPr>
                      <a:t>Expectation </a:t>
                    </a:r>
                    <a:br>
                      <a:rPr lang="en-US" altLang="en-US" sz="1400" b="1" kern="0" dirty="0" smtClean="0">
                        <a:solidFill>
                          <a:srgbClr val="000000"/>
                        </a:solidFill>
                      </a:rPr>
                    </a:br>
                    <a:r>
                      <a:rPr lang="en-US" altLang="en-US" sz="1400" b="1" kern="0" dirty="0" smtClean="0">
                        <a:solidFill>
                          <a:srgbClr val="000000"/>
                        </a:solidFill>
                      </a:rPr>
                      <a:t>over </a:t>
                    </a:r>
                    <a14:m>
                      <m:oMath xmlns:m="http://schemas.openxmlformats.org/officeDocument/2006/math">
                        <m:r>
                          <a:rPr lang="en-US" altLang="en-US" sz="1400" b="1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𝝅</m:t>
                        </m:r>
                      </m:oMath>
                    </a14:m>
                    <a:endParaRPr lang="en-US" altLang="en-US" sz="1400" b="1" kern="0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2" name="Text 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067743" y="3927896"/>
                    <a:ext cx="1247457" cy="523220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l="-976" t="-1163" r="-976" b="-10465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2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Rectangle 183"/>
                  <p:cNvSpPr/>
                  <p:nvPr/>
                </p:nvSpPr>
                <p:spPr>
                  <a:xfrm>
                    <a:off x="6185848" y="4657624"/>
                    <a:ext cx="631904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2790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84" name="Rectangle 1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5848" y="4657624"/>
                    <a:ext cx="631904" cy="307777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Rectangle 184"/>
                  <p:cNvSpPr/>
                  <p:nvPr/>
                </p:nvSpPr>
                <p:spPr>
                  <a:xfrm>
                    <a:off x="6185848" y="5793803"/>
                    <a:ext cx="631904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2800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85" name="Rectangle 1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5848" y="5793803"/>
                    <a:ext cx="631904" cy="307777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/>
                <p:cNvSpPr txBox="1"/>
                <p:nvPr/>
              </p:nvSpPr>
              <p:spPr>
                <a:xfrm>
                  <a:off x="5354503" y="4433675"/>
                  <a:ext cx="512897" cy="7631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i="1" smtClean="0">
                                    <a:latin typeface="Cambria Math"/>
                                  </a:rPr>
                                </m:ctrlPr>
                              </m:eqArrPr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503" y="4433675"/>
                  <a:ext cx="512897" cy="763158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/>
                <p:cNvSpPr txBox="1"/>
                <p:nvPr/>
              </p:nvSpPr>
              <p:spPr>
                <a:xfrm>
                  <a:off x="5354503" y="5549313"/>
                  <a:ext cx="512897" cy="7631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i="1" smtClean="0">
                                    <a:latin typeface="Cambria Math"/>
                                  </a:rPr>
                                </m:ctrlPr>
                              </m:eqArrPr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1" name="TextBox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503" y="5549313"/>
                  <a:ext cx="512897" cy="763158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354503" y="1265308"/>
            <a:ext cx="1694475" cy="2630246"/>
            <a:chOff x="5354503" y="1295400"/>
            <a:chExt cx="1694475" cy="2630246"/>
          </a:xfrm>
        </p:grpSpPr>
        <p:sp>
          <p:nvSpPr>
            <p:cNvPr id="193" name="Text Box 57"/>
            <p:cNvSpPr txBox="1">
              <a:spLocks noChangeArrowheads="1"/>
            </p:cNvSpPr>
            <p:nvPr/>
          </p:nvSpPr>
          <p:spPr bwMode="auto">
            <a:xfrm>
              <a:off x="6208683" y="1295400"/>
              <a:ext cx="84029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b="1" kern="0" dirty="0" smtClean="0">
                  <a:solidFill>
                    <a:srgbClr val="000000"/>
                  </a:solidFill>
                </a:rPr>
                <a:t>Choose</a:t>
              </a:r>
              <a:br>
                <a:rPr lang="en-US" altLang="en-US" sz="1400" b="1" kern="0" dirty="0" smtClean="0">
                  <a:solidFill>
                    <a:srgbClr val="000000"/>
                  </a:solidFill>
                </a:rPr>
              </a:br>
              <a:r>
                <a:rPr lang="en-US" altLang="en-US" sz="1400" b="1" kern="0" dirty="0" smtClean="0">
                  <a:solidFill>
                    <a:srgbClr val="000000"/>
                  </a:solidFill>
                </a:rPr>
                <a:t>optimal</a:t>
              </a:r>
              <a:endParaRPr lang="en-US" altLang="en-US" sz="1400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185848" y="3307112"/>
              <a:ext cx="5822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SoC</a:t>
              </a:r>
              <a:r>
                <a:rPr lang="en-US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/>
              </a:r>
              <a:br>
                <a:rPr lang="en-US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3140</a:t>
              </a:r>
              <a:endParaRPr lang="en-US" sz="1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/>
                <p:cNvSpPr txBox="1"/>
                <p:nvPr/>
              </p:nvSpPr>
              <p:spPr>
                <a:xfrm>
                  <a:off x="5354503" y="3162488"/>
                  <a:ext cx="512897" cy="7631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i="1" smtClean="0">
                                    <a:latin typeface="Cambria Math"/>
                                  </a:rPr>
                                </m:ctrlPr>
                              </m:eqArrPr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9" name="TextBox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503" y="3162488"/>
                  <a:ext cx="512897" cy="763158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3326820" y="2973480"/>
            <a:ext cx="1321380" cy="410998"/>
            <a:chOff x="351240" y="2247413"/>
            <a:chExt cx="1321380" cy="410998"/>
          </a:xfrm>
        </p:grpSpPr>
        <p:sp>
          <p:nvSpPr>
            <p:cNvPr id="208" name="Text Box 57"/>
            <p:cNvSpPr txBox="1">
              <a:spLocks noChangeArrowheads="1"/>
            </p:cNvSpPr>
            <p:nvPr/>
          </p:nvSpPr>
          <p:spPr bwMode="auto">
            <a:xfrm>
              <a:off x="500048" y="2247413"/>
              <a:ext cx="543739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b="1" kern="0" dirty="0" err="1">
                  <a:solidFill>
                    <a:srgbClr val="339933"/>
                  </a:solidFill>
                </a:rPr>
                <a:t>SoC</a:t>
              </a:r>
              <a:endParaRPr lang="en-US" altLang="en-US" sz="1400" b="1" kern="0" dirty="0">
                <a:solidFill>
                  <a:srgbClr val="339933"/>
                </a:solidFill>
              </a:endParaRPr>
            </a:p>
          </p:txBody>
        </p:sp>
        <p:cxnSp>
          <p:nvCxnSpPr>
            <p:cNvPr id="206" name="Straight Connector 205"/>
            <p:cNvCxnSpPr/>
            <p:nvPr/>
          </p:nvCxnSpPr>
          <p:spPr>
            <a:xfrm flipV="1">
              <a:off x="351240" y="2533507"/>
              <a:ext cx="240290" cy="124904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" name="Straight Connector 206"/>
            <p:cNvCxnSpPr/>
            <p:nvPr/>
          </p:nvCxnSpPr>
          <p:spPr>
            <a:xfrm flipV="1">
              <a:off x="591530" y="2531061"/>
              <a:ext cx="1081090" cy="2446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Group 31"/>
          <p:cNvGrpSpPr/>
          <p:nvPr/>
        </p:nvGrpSpPr>
        <p:grpSpPr>
          <a:xfrm>
            <a:off x="7029750" y="3896911"/>
            <a:ext cx="1517851" cy="2074756"/>
            <a:chOff x="7029750" y="3927003"/>
            <a:chExt cx="1517851" cy="2074756"/>
          </a:xfrm>
        </p:grpSpPr>
        <p:sp>
          <p:nvSpPr>
            <p:cNvPr id="183" name="Text Box 57"/>
            <p:cNvSpPr txBox="1">
              <a:spLocks noChangeArrowheads="1"/>
            </p:cNvSpPr>
            <p:nvPr/>
          </p:nvSpPr>
          <p:spPr bwMode="auto">
            <a:xfrm>
              <a:off x="7493935" y="3927003"/>
              <a:ext cx="88998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b="1" kern="0" dirty="0" smtClean="0">
                  <a:solidFill>
                    <a:srgbClr val="000000"/>
                  </a:solidFill>
                </a:rPr>
                <a:t>Choose </a:t>
              </a:r>
              <a:br>
                <a:rPr lang="en-US" altLang="en-US" sz="1400" b="1" kern="0" dirty="0" smtClean="0">
                  <a:solidFill>
                    <a:srgbClr val="000000"/>
                  </a:solidFill>
                </a:rPr>
              </a:br>
              <a:r>
                <a:rPr lang="en-US" altLang="en-US" sz="1400" b="1" kern="0" dirty="0" smtClean="0">
                  <a:solidFill>
                    <a:srgbClr val="000000"/>
                  </a:solidFill>
                </a:rPr>
                <a:t>optimal</a:t>
              </a:r>
              <a:endParaRPr lang="en-US" altLang="en-US" sz="1400" b="1" kern="0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/>
                <p:cNvSpPr/>
                <p:nvPr/>
              </p:nvSpPr>
              <p:spPr>
                <a:xfrm>
                  <a:off x="7543800" y="5117992"/>
                  <a:ext cx="100380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en-US" sz="1400" i="0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altLang="en-US" sz="1400" b="0" i="0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ew</m:t>
                        </m:r>
                        <m:r>
                          <a:rPr lang="en-US" altLang="en-US" sz="1400" b="0" i="0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en-US" sz="1400" b="0" i="0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Drug</m:t>
                        </m:r>
                      </m:oMath>
                    </m:oMathPara>
                  </a14:m>
                  <a:endParaRPr lang="en-US" altLang="en-US" sz="1400" b="0" kern="0" dirty="0" smtClean="0">
                    <a:solidFill>
                      <a:srgbClr val="000000"/>
                    </a:solidFill>
                    <a:latin typeface="+mn-lt"/>
                    <a:ea typeface="Cambria Math"/>
                  </a:endParaRPr>
                </a:p>
                <a:p>
                  <a:r>
                    <a:rPr lang="en-US" sz="1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2800</a:t>
                  </a:r>
                  <a:endPara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800" y="5117992"/>
                  <a:ext cx="1003801" cy="523220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l="-1829" b="-10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/>
                <p:cNvSpPr txBox="1"/>
                <p:nvPr/>
              </p:nvSpPr>
              <p:spPr>
                <a:xfrm>
                  <a:off x="7029750" y="4757444"/>
                  <a:ext cx="572015" cy="12443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i="1" smtClean="0">
                                    <a:latin typeface="Cambria Math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9" name="TextBox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750" y="4757444"/>
                  <a:ext cx="572015" cy="124431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1900627" y="5493683"/>
            <a:ext cx="1264263" cy="436922"/>
            <a:chOff x="1919677" y="5549175"/>
            <a:chExt cx="1264263" cy="436922"/>
          </a:xfrm>
        </p:grpSpPr>
        <p:sp>
          <p:nvSpPr>
            <p:cNvPr id="211" name="Text Box 57"/>
            <p:cNvSpPr txBox="1">
              <a:spLocks noChangeArrowheads="1"/>
            </p:cNvSpPr>
            <p:nvPr/>
          </p:nvSpPr>
          <p:spPr bwMode="auto">
            <a:xfrm>
              <a:off x="2024945" y="5678320"/>
              <a:ext cx="990977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b="1" kern="0" dirty="0">
                  <a:solidFill>
                    <a:srgbClr val="339933"/>
                  </a:solidFill>
                </a:rPr>
                <a:t>New</a:t>
              </a:r>
              <a:r>
                <a:rPr lang="en-US" altLang="en-US" sz="1400" kern="0" noProof="0" dirty="0" smtClean="0">
                  <a:solidFill>
                    <a:srgbClr val="000000"/>
                  </a:solidFill>
                </a:rPr>
                <a:t> </a:t>
              </a:r>
              <a:r>
                <a:rPr lang="en-US" altLang="en-US" sz="1400" b="1" kern="0" dirty="0">
                  <a:solidFill>
                    <a:srgbClr val="339933"/>
                  </a:solidFill>
                </a:rPr>
                <a:t>drug</a:t>
              </a:r>
            </a:p>
          </p:txBody>
        </p:sp>
        <p:cxnSp>
          <p:nvCxnSpPr>
            <p:cNvPr id="209" name="Straight Connector 208"/>
            <p:cNvCxnSpPr/>
            <p:nvPr/>
          </p:nvCxnSpPr>
          <p:spPr>
            <a:xfrm>
              <a:off x="1919677" y="5549175"/>
              <a:ext cx="216490" cy="40542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" name="Straight Connector 209"/>
            <p:cNvCxnSpPr/>
            <p:nvPr/>
          </p:nvCxnSpPr>
          <p:spPr>
            <a:xfrm>
              <a:off x="2136167" y="5954595"/>
              <a:ext cx="1047773" cy="2655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35899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| Presentation Title | Presenter Name | Date | Subject | 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 of Perfect Information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Box 57"/>
          <p:cNvSpPr txBox="1">
            <a:spLocks noChangeArrowheads="1"/>
          </p:cNvSpPr>
          <p:nvPr/>
        </p:nvSpPr>
        <p:spPr bwMode="auto">
          <a:xfrm>
            <a:off x="387550" y="5071255"/>
            <a:ext cx="6030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Don’t</a:t>
            </a:r>
          </a:p>
        </p:txBody>
      </p:sp>
      <p:sp>
        <p:nvSpPr>
          <p:cNvPr id="8" name="Rectangle 55"/>
          <p:cNvSpPr>
            <a:spLocks noChangeArrowheads="1"/>
          </p:cNvSpPr>
          <p:nvPr/>
        </p:nvSpPr>
        <p:spPr bwMode="auto">
          <a:xfrm>
            <a:off x="34120" y="4028382"/>
            <a:ext cx="304800" cy="304800"/>
          </a:xfrm>
          <a:prstGeom prst="rect">
            <a:avLst/>
          </a:prstGeom>
          <a:solidFill>
            <a:srgbClr val="FCAF17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9" name="Straight Connector 8"/>
          <p:cNvCxnSpPr>
            <a:stCxn id="8" idx="2"/>
            <a:endCxn id="51" idx="6"/>
          </p:cNvCxnSpPr>
          <p:nvPr/>
        </p:nvCxnSpPr>
        <p:spPr>
          <a:xfrm>
            <a:off x="186520" y="4333182"/>
            <a:ext cx="270680" cy="101702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>
            <a:stCxn id="51" idx="6"/>
            <a:endCxn id="69" idx="1"/>
          </p:cNvCxnSpPr>
          <p:nvPr/>
        </p:nvCxnSpPr>
        <p:spPr>
          <a:xfrm flipV="1">
            <a:off x="457200" y="5348876"/>
            <a:ext cx="1293628" cy="13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>
            <a:stCxn id="8" idx="0"/>
            <a:endCxn id="52" idx="6"/>
          </p:cNvCxnSpPr>
          <p:nvPr/>
        </p:nvCxnSpPr>
        <p:spPr>
          <a:xfrm flipV="1">
            <a:off x="186520" y="3011359"/>
            <a:ext cx="270680" cy="101702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 Box 57"/>
          <p:cNvSpPr txBox="1">
            <a:spLocks noChangeArrowheads="1"/>
          </p:cNvSpPr>
          <p:nvPr/>
        </p:nvSpPr>
        <p:spPr bwMode="auto">
          <a:xfrm>
            <a:off x="318462" y="2757722"/>
            <a:ext cx="14285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kern="0" noProof="0" dirty="0" smtClean="0">
                <a:solidFill>
                  <a:srgbClr val="000000"/>
                </a:solidFill>
              </a:rPr>
              <a:t>Buy information</a:t>
            </a:r>
            <a:endParaRPr lang="en-US" altLang="en-US" sz="1400" kern="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>
            <a:stCxn id="52" idx="6"/>
            <a:endCxn id="15" idx="2"/>
          </p:cNvCxnSpPr>
          <p:nvPr/>
        </p:nvCxnSpPr>
        <p:spPr>
          <a:xfrm flipV="1">
            <a:off x="457200" y="3005765"/>
            <a:ext cx="1183281" cy="559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Group 1"/>
          <p:cNvGrpSpPr/>
          <p:nvPr/>
        </p:nvGrpSpPr>
        <p:grpSpPr>
          <a:xfrm>
            <a:off x="152400" y="1995524"/>
            <a:ext cx="3455399" cy="4347711"/>
            <a:chOff x="152400" y="2019721"/>
            <a:chExt cx="3455399" cy="4347711"/>
          </a:xfrm>
        </p:grpSpPr>
        <p:sp>
          <p:nvSpPr>
            <p:cNvPr id="80" name="Oval 54"/>
            <p:cNvSpPr>
              <a:spLocks noChangeArrowheads="1"/>
            </p:cNvSpPr>
            <p:nvPr/>
          </p:nvSpPr>
          <p:spPr bwMode="auto">
            <a:xfrm>
              <a:off x="3302999" y="5499664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Oval 54"/>
            <p:cNvSpPr>
              <a:spLocks noChangeArrowheads="1"/>
            </p:cNvSpPr>
            <p:nvPr/>
          </p:nvSpPr>
          <p:spPr bwMode="auto">
            <a:xfrm>
              <a:off x="3302999" y="6059457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152400" y="5220414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Oval 54"/>
            <p:cNvSpPr>
              <a:spLocks noChangeArrowheads="1"/>
            </p:cNvSpPr>
            <p:nvPr/>
          </p:nvSpPr>
          <p:spPr bwMode="auto">
            <a:xfrm>
              <a:off x="152400" y="2881568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54"/>
            <p:cNvSpPr>
              <a:spLocks noChangeArrowheads="1"/>
            </p:cNvSpPr>
            <p:nvPr/>
          </p:nvSpPr>
          <p:spPr bwMode="auto">
            <a:xfrm>
              <a:off x="1814918" y="4661267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Oval 54"/>
            <p:cNvSpPr>
              <a:spLocks noChangeArrowheads="1"/>
            </p:cNvSpPr>
            <p:nvPr/>
          </p:nvSpPr>
          <p:spPr bwMode="auto">
            <a:xfrm>
              <a:off x="1814918" y="5776905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Oval 54"/>
            <p:cNvSpPr>
              <a:spLocks noChangeArrowheads="1"/>
            </p:cNvSpPr>
            <p:nvPr/>
          </p:nvSpPr>
          <p:spPr bwMode="auto">
            <a:xfrm>
              <a:off x="3253101" y="2019721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Oval 54"/>
            <p:cNvSpPr>
              <a:spLocks noChangeArrowheads="1"/>
            </p:cNvSpPr>
            <p:nvPr/>
          </p:nvSpPr>
          <p:spPr bwMode="auto">
            <a:xfrm>
              <a:off x="3225996" y="2581577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Oval 54"/>
            <p:cNvSpPr>
              <a:spLocks noChangeArrowheads="1"/>
            </p:cNvSpPr>
            <p:nvPr/>
          </p:nvSpPr>
          <p:spPr bwMode="auto">
            <a:xfrm>
              <a:off x="3255381" y="3140561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val 54"/>
            <p:cNvSpPr>
              <a:spLocks noChangeArrowheads="1"/>
            </p:cNvSpPr>
            <p:nvPr/>
          </p:nvSpPr>
          <p:spPr bwMode="auto">
            <a:xfrm>
              <a:off x="3255381" y="3695170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Oval 54"/>
            <p:cNvSpPr>
              <a:spLocks noChangeArrowheads="1"/>
            </p:cNvSpPr>
            <p:nvPr/>
          </p:nvSpPr>
          <p:spPr bwMode="auto">
            <a:xfrm>
              <a:off x="1778720" y="3412929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Oval 54"/>
            <p:cNvSpPr>
              <a:spLocks noChangeArrowheads="1"/>
            </p:cNvSpPr>
            <p:nvPr/>
          </p:nvSpPr>
          <p:spPr bwMode="auto">
            <a:xfrm>
              <a:off x="1778720" y="2296980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Oval 54"/>
            <p:cNvSpPr>
              <a:spLocks noChangeArrowheads="1"/>
            </p:cNvSpPr>
            <p:nvPr/>
          </p:nvSpPr>
          <p:spPr bwMode="auto">
            <a:xfrm>
              <a:off x="3286515" y="4385096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Oval 54"/>
            <p:cNvSpPr>
              <a:spLocks noChangeArrowheads="1"/>
            </p:cNvSpPr>
            <p:nvPr/>
          </p:nvSpPr>
          <p:spPr bwMode="auto">
            <a:xfrm>
              <a:off x="3286515" y="4944106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0" y="1215570"/>
            <a:ext cx="8875868" cy="51625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 Box 57"/>
          <p:cNvSpPr txBox="1">
            <a:spLocks noChangeArrowheads="1"/>
          </p:cNvSpPr>
          <p:nvPr/>
        </p:nvSpPr>
        <p:spPr bwMode="auto">
          <a:xfrm>
            <a:off x="175101" y="1271203"/>
            <a:ext cx="345639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b="1" kern="0" noProof="0" dirty="0" smtClean="0">
                <a:solidFill>
                  <a:srgbClr val="000000"/>
                </a:solidFill>
              </a:rPr>
              <a:t>EVPI</a:t>
            </a:r>
            <a:r>
              <a:rPr lang="en-US" altLang="en-US" sz="1400" b="1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1400" b="1" kern="0" dirty="0">
                <a:solidFill>
                  <a:srgbClr val="000000"/>
                </a:solidFill>
              </a:rPr>
              <a:t>= </a:t>
            </a:r>
            <a:r>
              <a:rPr lang="en-US" altLang="en-US" sz="1400" b="1" kern="0" dirty="0" smtClean="0">
                <a:solidFill>
                  <a:srgbClr val="000000"/>
                </a:solidFill>
              </a:rPr>
              <a:t>£2830 </a:t>
            </a:r>
            <a:r>
              <a:rPr lang="en-US" altLang="en-US" sz="1400" b="1" kern="0" dirty="0">
                <a:solidFill>
                  <a:srgbClr val="000000"/>
                </a:solidFill>
              </a:rPr>
              <a:t>– </a:t>
            </a:r>
            <a:r>
              <a:rPr lang="en-US" sz="1400" b="1" dirty="0" smtClean="0"/>
              <a:t>£</a:t>
            </a:r>
            <a:r>
              <a:rPr lang="en-US" altLang="en-US" sz="1400" b="1" kern="0" dirty="0" smtClean="0">
                <a:solidFill>
                  <a:srgbClr val="000000"/>
                </a:solidFill>
              </a:rPr>
              <a:t>2800 </a:t>
            </a:r>
            <a:r>
              <a:rPr lang="en-US" altLang="en-US" sz="1400" b="1" kern="0" dirty="0">
                <a:solidFill>
                  <a:srgbClr val="000000"/>
                </a:solidFill>
              </a:rPr>
              <a:t>= </a:t>
            </a:r>
            <a:r>
              <a:rPr lang="en-US" sz="1400" b="1" dirty="0" smtClean="0"/>
              <a:t>£</a:t>
            </a:r>
            <a:r>
              <a:rPr lang="en-US" altLang="en-US" sz="1400" b="1" kern="0" dirty="0" smtClean="0">
                <a:solidFill>
                  <a:srgbClr val="000000"/>
                </a:solidFill>
              </a:rPr>
              <a:t>30 per patient</a:t>
            </a:r>
            <a:endParaRPr lang="en-US" altLang="en-US" sz="1400" b="1" kern="0" dirty="0">
              <a:solidFill>
                <a:srgbClr val="00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600200" y="1874584"/>
            <a:ext cx="3984704" cy="2105315"/>
            <a:chOff x="1600200" y="1898781"/>
            <a:chExt cx="3984704" cy="2105315"/>
          </a:xfrm>
        </p:grpSpPr>
        <p:sp>
          <p:nvSpPr>
            <p:cNvPr id="15" name="Oval 54"/>
            <p:cNvSpPr>
              <a:spLocks noChangeArrowheads="1"/>
            </p:cNvSpPr>
            <p:nvPr/>
          </p:nvSpPr>
          <p:spPr bwMode="auto">
            <a:xfrm>
              <a:off x="1640481" y="2875974"/>
              <a:ext cx="304800" cy="307975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lowchart: Extract 83"/>
            <p:cNvSpPr/>
            <p:nvPr/>
          </p:nvSpPr>
          <p:spPr>
            <a:xfrm rot="16200000">
              <a:off x="4601685" y="2064965"/>
              <a:ext cx="300037" cy="225425"/>
            </a:xfrm>
            <a:prstGeom prst="flowChartExtra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cxnSp>
          <p:nvCxnSpPr>
            <p:cNvPr id="85" name="Straight Connector 84"/>
            <p:cNvCxnSpPr>
              <a:stCxn id="15" idx="6"/>
              <a:endCxn id="93" idx="6"/>
            </p:cNvCxnSpPr>
            <p:nvPr/>
          </p:nvCxnSpPr>
          <p:spPr>
            <a:xfrm flipV="1">
              <a:off x="1945281" y="2440335"/>
              <a:ext cx="138239" cy="5896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Straight Connector 85"/>
            <p:cNvCxnSpPr>
              <a:stCxn id="93" idx="6"/>
              <a:endCxn id="120" idx="1"/>
            </p:cNvCxnSpPr>
            <p:nvPr/>
          </p:nvCxnSpPr>
          <p:spPr>
            <a:xfrm>
              <a:off x="2083520" y="2440335"/>
              <a:ext cx="1083971" cy="143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Straight Connector 86"/>
            <p:cNvCxnSpPr>
              <a:stCxn id="15" idx="6"/>
              <a:endCxn id="94" idx="6"/>
            </p:cNvCxnSpPr>
            <p:nvPr/>
          </p:nvCxnSpPr>
          <p:spPr>
            <a:xfrm>
              <a:off x="1945281" y="3029962"/>
              <a:ext cx="138239" cy="5263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8" name="Flowchart: Extract 87"/>
            <p:cNvSpPr/>
            <p:nvPr/>
          </p:nvSpPr>
          <p:spPr>
            <a:xfrm rot="16200000">
              <a:off x="4601685" y="2622178"/>
              <a:ext cx="300037" cy="225425"/>
            </a:xfrm>
            <a:prstGeom prst="flowChartExtra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cxnSp>
          <p:nvCxnSpPr>
            <p:cNvPr id="90" name="Straight Connector 89"/>
            <p:cNvCxnSpPr>
              <a:stCxn id="96" idx="6"/>
              <a:endCxn id="88" idx="0"/>
            </p:cNvCxnSpPr>
            <p:nvPr/>
          </p:nvCxnSpPr>
          <p:spPr>
            <a:xfrm>
              <a:off x="3530796" y="2724932"/>
              <a:ext cx="1108195" cy="99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Straight Connector 90"/>
            <p:cNvCxnSpPr>
              <a:stCxn id="120" idx="0"/>
              <a:endCxn id="95" idx="6"/>
            </p:cNvCxnSpPr>
            <p:nvPr/>
          </p:nvCxnSpPr>
          <p:spPr>
            <a:xfrm flipV="1">
              <a:off x="3319891" y="2163076"/>
              <a:ext cx="238010" cy="139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Straight Connector 91"/>
            <p:cNvCxnSpPr>
              <a:stCxn id="95" idx="6"/>
              <a:endCxn id="84" idx="0"/>
            </p:cNvCxnSpPr>
            <p:nvPr/>
          </p:nvCxnSpPr>
          <p:spPr>
            <a:xfrm>
              <a:off x="3557901" y="2163076"/>
              <a:ext cx="1081090" cy="146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Straight Connector 96"/>
            <p:cNvCxnSpPr>
              <a:stCxn id="120" idx="2"/>
              <a:endCxn id="96" idx="6"/>
            </p:cNvCxnSpPr>
            <p:nvPr/>
          </p:nvCxnSpPr>
          <p:spPr>
            <a:xfrm>
              <a:off x="3319891" y="2607037"/>
              <a:ext cx="210905" cy="1178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8" name="Flowchart: Extract 97"/>
            <p:cNvSpPr/>
            <p:nvPr/>
          </p:nvSpPr>
          <p:spPr>
            <a:xfrm rot="16200000">
              <a:off x="4603965" y="3179391"/>
              <a:ext cx="300037" cy="225425"/>
            </a:xfrm>
            <a:prstGeom prst="flowChartExtra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cxnSp>
          <p:nvCxnSpPr>
            <p:cNvPr id="99" name="Straight Connector 98"/>
            <p:cNvCxnSpPr>
              <a:stCxn id="94" idx="6"/>
              <a:endCxn id="119" idx="1"/>
            </p:cNvCxnSpPr>
            <p:nvPr/>
          </p:nvCxnSpPr>
          <p:spPr>
            <a:xfrm>
              <a:off x="2083520" y="3556284"/>
              <a:ext cx="1083971" cy="15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0" name="Flowchart: Extract 99"/>
            <p:cNvSpPr/>
            <p:nvPr/>
          </p:nvSpPr>
          <p:spPr>
            <a:xfrm rot="16200000">
              <a:off x="4603965" y="3736603"/>
              <a:ext cx="300037" cy="225425"/>
            </a:xfrm>
            <a:prstGeom prst="flowChartExtra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cxnSp>
          <p:nvCxnSpPr>
            <p:cNvPr id="102" name="Straight Connector 101"/>
            <p:cNvCxnSpPr>
              <a:stCxn id="106" idx="6"/>
              <a:endCxn id="100" idx="0"/>
            </p:cNvCxnSpPr>
            <p:nvPr/>
          </p:nvCxnSpPr>
          <p:spPr>
            <a:xfrm>
              <a:off x="3560181" y="3838525"/>
              <a:ext cx="1081090" cy="107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Straight Connector 102"/>
            <p:cNvCxnSpPr>
              <a:stCxn id="119" idx="0"/>
              <a:endCxn id="105" idx="6"/>
            </p:cNvCxnSpPr>
            <p:nvPr/>
          </p:nvCxnSpPr>
          <p:spPr>
            <a:xfrm flipV="1">
              <a:off x="3319891" y="3283916"/>
              <a:ext cx="240290" cy="1355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Straight Connector 103"/>
            <p:cNvCxnSpPr>
              <a:stCxn id="105" idx="6"/>
              <a:endCxn id="98" idx="0"/>
            </p:cNvCxnSpPr>
            <p:nvPr/>
          </p:nvCxnSpPr>
          <p:spPr>
            <a:xfrm>
              <a:off x="3560181" y="3283916"/>
              <a:ext cx="1081090" cy="8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Straight Connector 106"/>
            <p:cNvCxnSpPr>
              <a:stCxn id="119" idx="2"/>
              <a:endCxn id="106" idx="6"/>
            </p:cNvCxnSpPr>
            <p:nvPr/>
          </p:nvCxnSpPr>
          <p:spPr>
            <a:xfrm>
              <a:off x="3319891" y="3724253"/>
              <a:ext cx="240290" cy="114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1600200" y="2845295"/>
                  <a:ext cx="3899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0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845295"/>
                  <a:ext cx="389979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Rectangle 55"/>
            <p:cNvSpPr>
              <a:spLocks noChangeArrowheads="1"/>
            </p:cNvSpPr>
            <p:nvPr/>
          </p:nvSpPr>
          <p:spPr bwMode="auto">
            <a:xfrm>
              <a:off x="3167491" y="3419453"/>
              <a:ext cx="304800" cy="304800"/>
            </a:xfrm>
            <a:prstGeom prst="rect">
              <a:avLst/>
            </a:prstGeom>
            <a:solidFill>
              <a:srgbClr val="FCAF17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Rectangle 55"/>
            <p:cNvSpPr>
              <a:spLocks noChangeArrowheads="1"/>
            </p:cNvSpPr>
            <p:nvPr/>
          </p:nvSpPr>
          <p:spPr bwMode="auto">
            <a:xfrm>
              <a:off x="3167491" y="2302237"/>
              <a:ext cx="304800" cy="304800"/>
            </a:xfrm>
            <a:prstGeom prst="rect">
              <a:avLst/>
            </a:prstGeom>
            <a:solidFill>
              <a:srgbClr val="FCAF17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/>
                <p:cNvSpPr/>
                <p:nvPr/>
              </p:nvSpPr>
              <p:spPr>
                <a:xfrm>
                  <a:off x="4953000" y="2019919"/>
                  <a:ext cx="63190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3140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5" name="Rectangle 1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2019919"/>
                  <a:ext cx="631904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/>
                <p:cNvSpPr/>
                <p:nvPr/>
              </p:nvSpPr>
              <p:spPr>
                <a:xfrm>
                  <a:off x="4953000" y="2534412"/>
                  <a:ext cx="63190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3080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2534412"/>
                  <a:ext cx="631904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/>
                <p:cNvSpPr/>
                <p:nvPr/>
              </p:nvSpPr>
              <p:spPr>
                <a:xfrm>
                  <a:off x="4953000" y="3133347"/>
                  <a:ext cx="63190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2440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3133347"/>
                  <a:ext cx="631904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/>
                <p:cNvSpPr/>
                <p:nvPr/>
              </p:nvSpPr>
              <p:spPr>
                <a:xfrm>
                  <a:off x="4953000" y="3696319"/>
                  <a:ext cx="63190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2520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3696319"/>
                  <a:ext cx="631904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Text Box 57"/>
            <p:cNvSpPr txBox="1">
              <a:spLocks noChangeArrowheads="1"/>
            </p:cNvSpPr>
            <p:nvPr/>
          </p:nvSpPr>
          <p:spPr bwMode="auto">
            <a:xfrm>
              <a:off x="3468699" y="1898781"/>
              <a:ext cx="53412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kern="0" noProof="0" dirty="0" err="1" smtClean="0">
                  <a:solidFill>
                    <a:srgbClr val="000000"/>
                  </a:solidFill>
                </a:rPr>
                <a:t>SoC</a:t>
              </a:r>
              <a:endParaRPr lang="en-US" altLang="en-US" sz="1400" kern="0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>
                  <a:off x="2083520" y="2215491"/>
                  <a:ext cx="86376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=0.2</m:t>
                      </m:r>
                    </m:oMath>
                  </a14:m>
                  <a:r>
                    <a:rPr lang="en-US" sz="1400" dirty="0" smtClean="0"/>
                    <a:t>5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520" y="2215491"/>
                  <a:ext cx="863763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1961" r="-1418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/>
                <p:cNvSpPr/>
                <p:nvPr/>
              </p:nvSpPr>
              <p:spPr>
                <a:xfrm>
                  <a:off x="2083520" y="2427781"/>
                  <a:ext cx="87382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𝑷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520" y="2427781"/>
                  <a:ext cx="873829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/>
                <p:cNvSpPr/>
                <p:nvPr/>
              </p:nvSpPr>
              <p:spPr>
                <a:xfrm>
                  <a:off x="2085568" y="3314983"/>
                  <a:ext cx="91345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=0.35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2" name="Rectangl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568" y="3314983"/>
                  <a:ext cx="91345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/>
                <p:cNvSpPr/>
                <p:nvPr/>
              </p:nvSpPr>
              <p:spPr>
                <a:xfrm>
                  <a:off x="2085568" y="3511471"/>
                  <a:ext cx="87382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𝑷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568" y="3511471"/>
                  <a:ext cx="873829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Text Box 57"/>
            <p:cNvSpPr txBox="1">
              <a:spLocks noChangeArrowheads="1"/>
            </p:cNvSpPr>
            <p:nvPr/>
          </p:nvSpPr>
          <p:spPr bwMode="auto">
            <a:xfrm>
              <a:off x="3468699" y="2468719"/>
              <a:ext cx="95090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kern="0" noProof="0" dirty="0" smtClean="0">
                  <a:solidFill>
                    <a:srgbClr val="000000"/>
                  </a:solidFill>
                </a:rPr>
                <a:t>New drug</a:t>
              </a:r>
              <a:endParaRPr lang="en-US" altLang="en-US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170" name="Text Box 57"/>
            <p:cNvSpPr txBox="1">
              <a:spLocks noChangeArrowheads="1"/>
            </p:cNvSpPr>
            <p:nvPr/>
          </p:nvSpPr>
          <p:spPr bwMode="auto">
            <a:xfrm>
              <a:off x="3468699" y="3008455"/>
              <a:ext cx="53412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kern="0" noProof="0" dirty="0" err="1" smtClean="0">
                  <a:solidFill>
                    <a:srgbClr val="000000"/>
                  </a:solidFill>
                </a:rPr>
                <a:t>SoC</a:t>
              </a:r>
              <a:endParaRPr lang="en-US" altLang="en-US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171" name="Text Box 57"/>
            <p:cNvSpPr txBox="1">
              <a:spLocks noChangeArrowheads="1"/>
            </p:cNvSpPr>
            <p:nvPr/>
          </p:nvSpPr>
          <p:spPr bwMode="auto">
            <a:xfrm>
              <a:off x="3468699" y="3578393"/>
              <a:ext cx="95090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kern="0" noProof="0" dirty="0" smtClean="0">
                  <a:solidFill>
                    <a:srgbClr val="000000"/>
                  </a:solidFill>
                </a:rPr>
                <a:t>New drug</a:t>
              </a:r>
              <a:endParaRPr lang="en-US" altLang="en-US" sz="1400" kern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750828" y="1271203"/>
            <a:ext cx="4589173" cy="5184531"/>
            <a:chOff x="1750828" y="1295400"/>
            <a:chExt cx="4589173" cy="5184531"/>
          </a:xfrm>
        </p:grpSpPr>
        <p:sp>
          <p:nvSpPr>
            <p:cNvPr id="190" name="Text Box 57"/>
            <p:cNvSpPr txBox="1">
              <a:spLocks noChangeArrowheads="1"/>
            </p:cNvSpPr>
            <p:nvPr/>
          </p:nvSpPr>
          <p:spPr bwMode="auto">
            <a:xfrm>
              <a:off x="5105400" y="1295400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b="1" kern="0" noProof="0" dirty="0" smtClean="0">
                  <a:solidFill>
                    <a:srgbClr val="000000"/>
                  </a:solidFill>
                </a:rPr>
                <a:t>NB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en-US" sz="1400" b="1" kern="0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Rectangle 171"/>
                <p:cNvSpPr/>
                <p:nvPr/>
              </p:nvSpPr>
              <p:spPr>
                <a:xfrm>
                  <a:off x="3870799" y="1593286"/>
                  <a:ext cx="2469202" cy="3115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en-US" sz="14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en-US" sz="1400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en-US" sz="14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</m:oMath>
                  </a14:m>
                  <a:r>
                    <a:rPr lang="en-US" altLang="en-US" sz="1400" kern="0" dirty="0">
                      <a:solidFill>
                        <a:srgbClr val="000000"/>
                      </a:solidFill>
                      <a:ea typeface="Cambria Math"/>
                    </a:rPr>
                    <a:t> </a:t>
                  </a:r>
                  <a:r>
                    <a:rPr lang="en-US" altLang="en-US" sz="1400" kern="0" dirty="0" smtClean="0">
                      <a:solidFill>
                        <a:srgbClr val="000000"/>
                      </a:solidFill>
                      <a:ea typeface="Cambria Math"/>
                    </a:rPr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en-US" sz="140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en-US" sz="140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𝑑𝑟𝑢𝑔</m:t>
                          </m:r>
                        </m:sup>
                      </m:sSup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en-US" sz="140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en-US" sz="140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altLang="en-US" sz="140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𝑎𝑚𝑏</m:t>
                          </m:r>
                        </m:sup>
                      </m:sSup>
                    </m:oMath>
                  </a14:m>
                  <a:r>
                    <a:rPr lang="en-US" sz="1400" dirty="0" smtClean="0"/>
                    <a:t>)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172" name="Rectangle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0799" y="1593286"/>
                  <a:ext cx="2469202" cy="31156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Oval 54"/>
            <p:cNvSpPr>
              <a:spLocks noChangeArrowheads="1"/>
            </p:cNvSpPr>
            <p:nvPr/>
          </p:nvSpPr>
          <p:spPr bwMode="auto">
            <a:xfrm>
              <a:off x="3167491" y="4664601"/>
              <a:ext cx="304800" cy="307975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8" name="Straight Connector 47"/>
            <p:cNvCxnSpPr>
              <a:stCxn id="46" idx="6"/>
              <a:endCxn id="59" idx="6"/>
            </p:cNvCxnSpPr>
            <p:nvPr/>
          </p:nvCxnSpPr>
          <p:spPr>
            <a:xfrm flipV="1">
              <a:off x="3472291" y="4528451"/>
              <a:ext cx="119024" cy="290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/>
            <p:cNvCxnSpPr>
              <a:stCxn id="46" idx="6"/>
              <a:endCxn id="60" idx="6"/>
            </p:cNvCxnSpPr>
            <p:nvPr/>
          </p:nvCxnSpPr>
          <p:spPr>
            <a:xfrm>
              <a:off x="3472291" y="4818589"/>
              <a:ext cx="119024" cy="268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Flowchart: Extract 39"/>
            <p:cNvSpPr/>
            <p:nvPr/>
          </p:nvSpPr>
          <p:spPr>
            <a:xfrm rot="16200000">
              <a:off x="4611789" y="4427165"/>
              <a:ext cx="300037" cy="225425"/>
            </a:xfrm>
            <a:prstGeom prst="flowChartExtra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cxnSp>
          <p:nvCxnSpPr>
            <p:cNvPr id="42" name="Straight Connector 41"/>
            <p:cNvCxnSpPr>
              <a:stCxn id="69" idx="0"/>
              <a:endCxn id="57" idx="6"/>
            </p:cNvCxnSpPr>
            <p:nvPr/>
          </p:nvCxnSpPr>
          <p:spPr>
            <a:xfrm flipV="1">
              <a:off x="1903228" y="4804622"/>
              <a:ext cx="216490" cy="4160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>
              <a:stCxn id="57" idx="6"/>
              <a:endCxn id="46" idx="2"/>
            </p:cNvCxnSpPr>
            <p:nvPr/>
          </p:nvCxnSpPr>
          <p:spPr>
            <a:xfrm>
              <a:off x="2119718" y="4804622"/>
              <a:ext cx="1047773" cy="139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/>
            <p:cNvCxnSpPr>
              <a:stCxn id="69" idx="2"/>
              <a:endCxn id="58" idx="6"/>
            </p:cNvCxnSpPr>
            <p:nvPr/>
          </p:nvCxnSpPr>
          <p:spPr>
            <a:xfrm>
              <a:off x="1903228" y="5525473"/>
              <a:ext cx="216490" cy="3947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Flowchart: Extract 44"/>
            <p:cNvSpPr/>
            <p:nvPr/>
          </p:nvSpPr>
          <p:spPr>
            <a:xfrm rot="16200000">
              <a:off x="4611789" y="4984378"/>
              <a:ext cx="300037" cy="225425"/>
            </a:xfrm>
            <a:prstGeom prst="flowChartExtra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cxnSp>
          <p:nvCxnSpPr>
            <p:cNvPr id="47" name="Straight Connector 46"/>
            <p:cNvCxnSpPr>
              <a:stCxn id="60" idx="6"/>
              <a:endCxn id="45" idx="0"/>
            </p:cNvCxnSpPr>
            <p:nvPr/>
          </p:nvCxnSpPr>
          <p:spPr>
            <a:xfrm>
              <a:off x="3591315" y="5087461"/>
              <a:ext cx="1057780" cy="96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>
              <a:stCxn id="59" idx="6"/>
              <a:endCxn id="40" idx="0"/>
            </p:cNvCxnSpPr>
            <p:nvPr/>
          </p:nvCxnSpPr>
          <p:spPr>
            <a:xfrm>
              <a:off x="3591315" y="4528451"/>
              <a:ext cx="1057780" cy="114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Rectangle 55"/>
            <p:cNvSpPr>
              <a:spLocks noChangeArrowheads="1"/>
            </p:cNvSpPr>
            <p:nvPr/>
          </p:nvSpPr>
          <p:spPr bwMode="auto">
            <a:xfrm>
              <a:off x="1750828" y="5220673"/>
              <a:ext cx="304800" cy="304800"/>
            </a:xfrm>
            <a:prstGeom prst="rect">
              <a:avLst/>
            </a:prstGeom>
            <a:solidFill>
              <a:srgbClr val="FCAF17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lowchart: Extract 72"/>
            <p:cNvSpPr/>
            <p:nvPr/>
          </p:nvSpPr>
          <p:spPr>
            <a:xfrm rot="16200000">
              <a:off x="4614069" y="5541591"/>
              <a:ext cx="300037" cy="225425"/>
            </a:xfrm>
            <a:prstGeom prst="flowChartExtra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cxnSp>
          <p:nvCxnSpPr>
            <p:cNvPr id="74" name="Straight Connector 73"/>
            <p:cNvCxnSpPr>
              <a:stCxn id="58" idx="6"/>
              <a:endCxn id="76" idx="2"/>
            </p:cNvCxnSpPr>
            <p:nvPr/>
          </p:nvCxnSpPr>
          <p:spPr>
            <a:xfrm>
              <a:off x="2119718" y="5920260"/>
              <a:ext cx="1047773" cy="13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Flowchart: Extract 74"/>
            <p:cNvSpPr/>
            <p:nvPr/>
          </p:nvSpPr>
          <p:spPr>
            <a:xfrm rot="16200000">
              <a:off x="4614069" y="6098803"/>
              <a:ext cx="300037" cy="225425"/>
            </a:xfrm>
            <a:prstGeom prst="flowChartExtra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sp>
          <p:nvSpPr>
            <p:cNvPr id="76" name="Oval 54"/>
            <p:cNvSpPr>
              <a:spLocks noChangeArrowheads="1"/>
            </p:cNvSpPr>
            <p:nvPr/>
          </p:nvSpPr>
          <p:spPr bwMode="auto">
            <a:xfrm>
              <a:off x="3167491" y="5779560"/>
              <a:ext cx="304800" cy="307975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77" name="Straight Connector 76"/>
            <p:cNvCxnSpPr>
              <a:stCxn id="81" idx="6"/>
              <a:endCxn id="75" idx="0"/>
            </p:cNvCxnSpPr>
            <p:nvPr/>
          </p:nvCxnSpPr>
          <p:spPr>
            <a:xfrm>
              <a:off x="3607799" y="6202812"/>
              <a:ext cx="1043576" cy="87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stCxn id="76" idx="6"/>
              <a:endCxn id="80" idx="6"/>
            </p:cNvCxnSpPr>
            <p:nvPr/>
          </p:nvCxnSpPr>
          <p:spPr>
            <a:xfrm flipV="1">
              <a:off x="3472291" y="5643019"/>
              <a:ext cx="135508" cy="2905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Straight Connector 78"/>
            <p:cNvCxnSpPr>
              <a:stCxn id="80" idx="6"/>
              <a:endCxn id="73" idx="0"/>
            </p:cNvCxnSpPr>
            <p:nvPr/>
          </p:nvCxnSpPr>
          <p:spPr>
            <a:xfrm>
              <a:off x="3607799" y="5643019"/>
              <a:ext cx="1043576" cy="11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Connector 81"/>
            <p:cNvCxnSpPr>
              <a:stCxn id="76" idx="6"/>
              <a:endCxn id="81" idx="6"/>
            </p:cNvCxnSpPr>
            <p:nvPr/>
          </p:nvCxnSpPr>
          <p:spPr>
            <a:xfrm>
              <a:off x="3472291" y="5933548"/>
              <a:ext cx="135508" cy="269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4" name="Text Box 57"/>
            <p:cNvSpPr txBox="1">
              <a:spLocks noChangeArrowheads="1"/>
            </p:cNvSpPr>
            <p:nvPr/>
          </p:nvSpPr>
          <p:spPr bwMode="auto">
            <a:xfrm>
              <a:off x="2008496" y="5680496"/>
              <a:ext cx="95090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kern="0" noProof="0" dirty="0" smtClean="0">
                  <a:solidFill>
                    <a:srgbClr val="000000"/>
                  </a:solidFill>
                </a:rPr>
                <a:t>New drug</a:t>
              </a:r>
              <a:endParaRPr lang="en-US" altLang="en-US" sz="1400" kern="0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3129794" y="4621339"/>
                  <a:ext cx="3899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94" y="4621339"/>
                  <a:ext cx="38997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3124200" y="5746934"/>
                  <a:ext cx="3899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5746934"/>
                  <a:ext cx="389979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4953000" y="4385096"/>
                  <a:ext cx="63190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3140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4385096"/>
                  <a:ext cx="631904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4953000" y="6058519"/>
                  <a:ext cx="63190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2520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6058519"/>
                  <a:ext cx="631904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/>
                <p:cNvSpPr/>
                <p:nvPr/>
              </p:nvSpPr>
              <p:spPr>
                <a:xfrm>
                  <a:off x="4953000" y="4930152"/>
                  <a:ext cx="63190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2440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4930152"/>
                  <a:ext cx="631904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4953000" y="5529087"/>
                  <a:ext cx="63190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3080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5529087"/>
                  <a:ext cx="631904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3545771" y="4270473"/>
                  <a:ext cx="86376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=0.2</m:t>
                      </m:r>
                    </m:oMath>
                  </a14:m>
                  <a:r>
                    <a:rPr lang="en-US" sz="1400" dirty="0" smtClean="0"/>
                    <a:t>5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771" y="4270473"/>
                  <a:ext cx="863763" cy="307777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2000" r="-141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3545771" y="4844565"/>
                  <a:ext cx="91345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=0.35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771" y="4844565"/>
                  <a:ext cx="91345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3545771" y="4482763"/>
                  <a:ext cx="87382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𝑷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771" y="4482763"/>
                  <a:ext cx="873829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/>
                <p:cNvSpPr/>
                <p:nvPr/>
              </p:nvSpPr>
              <p:spPr>
                <a:xfrm>
                  <a:off x="3545771" y="5041053"/>
                  <a:ext cx="87382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𝑷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Rectangl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771" y="5041053"/>
                  <a:ext cx="873829" cy="307777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/>
                <p:cNvSpPr/>
                <p:nvPr/>
              </p:nvSpPr>
              <p:spPr>
                <a:xfrm>
                  <a:off x="3599436" y="5401574"/>
                  <a:ext cx="101444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𝜌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0.25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436" y="5401574"/>
                  <a:ext cx="1014445" cy="30777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3599436" y="5975666"/>
                  <a:ext cx="101444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𝜌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0.35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436" y="5975666"/>
                  <a:ext cx="1014445" cy="30777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3599436" y="5613864"/>
                  <a:ext cx="87382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𝑷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436" y="5613864"/>
                  <a:ext cx="873829" cy="30777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angle 158"/>
                <p:cNvSpPr/>
                <p:nvPr/>
              </p:nvSpPr>
              <p:spPr>
                <a:xfrm>
                  <a:off x="3599436" y="6172154"/>
                  <a:ext cx="87382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𝑷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Rectangle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436" y="6172154"/>
                  <a:ext cx="873829" cy="307777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8" name="Text Box 57"/>
            <p:cNvSpPr txBox="1">
              <a:spLocks noChangeArrowheads="1"/>
            </p:cNvSpPr>
            <p:nvPr/>
          </p:nvSpPr>
          <p:spPr bwMode="auto">
            <a:xfrm>
              <a:off x="2074636" y="4560506"/>
              <a:ext cx="53412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kern="0" noProof="0" dirty="0" err="1" smtClean="0">
                  <a:solidFill>
                    <a:srgbClr val="000000"/>
                  </a:solidFill>
                </a:rPr>
                <a:t>SoC</a:t>
              </a:r>
              <a:endParaRPr lang="en-US" altLang="en-US" sz="1400" kern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54503" y="3903699"/>
            <a:ext cx="1960697" cy="2384575"/>
            <a:chOff x="5354503" y="3927896"/>
            <a:chExt cx="1960697" cy="2384575"/>
          </a:xfrm>
        </p:grpSpPr>
        <p:grpSp>
          <p:nvGrpSpPr>
            <p:cNvPr id="22" name="Group 21"/>
            <p:cNvGrpSpPr/>
            <p:nvPr/>
          </p:nvGrpSpPr>
          <p:grpSpPr>
            <a:xfrm>
              <a:off x="6067743" y="3927896"/>
              <a:ext cx="1247457" cy="2173684"/>
              <a:chOff x="6067743" y="3927896"/>
              <a:chExt cx="1247457" cy="21736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67743" y="3927896"/>
                    <a:ext cx="1247457" cy="5232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2"/>
                        </a:solidFill>
                      </a14:hiddenFill>
                    </a:ext>
                    <a:ext uri="{91240B29-F687-4F45-9708-019B960494DF}">
                      <a14:hiddenLine w="19050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en-US" sz="1400" b="1" kern="0" dirty="0" smtClean="0">
                        <a:solidFill>
                          <a:srgbClr val="000000"/>
                        </a:solidFill>
                      </a:rPr>
                      <a:t>Expectation </a:t>
                    </a:r>
                    <a:br>
                      <a:rPr lang="en-US" altLang="en-US" sz="1400" b="1" kern="0" dirty="0" smtClean="0">
                        <a:solidFill>
                          <a:srgbClr val="000000"/>
                        </a:solidFill>
                      </a:rPr>
                    </a:br>
                    <a:r>
                      <a:rPr lang="en-US" altLang="en-US" sz="1400" b="1" kern="0" dirty="0" smtClean="0">
                        <a:solidFill>
                          <a:srgbClr val="000000"/>
                        </a:solidFill>
                      </a:rPr>
                      <a:t>over </a:t>
                    </a:r>
                    <a14:m>
                      <m:oMath xmlns:m="http://schemas.openxmlformats.org/officeDocument/2006/math">
                        <m:r>
                          <a:rPr lang="en-US" altLang="en-US" sz="1400" b="1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𝝅</m:t>
                        </m:r>
                      </m:oMath>
                    </a14:m>
                    <a:endParaRPr lang="en-US" altLang="en-US" sz="1400" b="1" kern="0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2" name="Text 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067743" y="3927896"/>
                    <a:ext cx="1247457" cy="523220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l="-976" t="-1163" r="-976" b="-10465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2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Rectangle 183"/>
                  <p:cNvSpPr/>
                  <p:nvPr/>
                </p:nvSpPr>
                <p:spPr>
                  <a:xfrm>
                    <a:off x="6185848" y="4657624"/>
                    <a:ext cx="631904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2790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84" name="Rectangle 1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5848" y="4657624"/>
                    <a:ext cx="631904" cy="307777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Rectangle 184"/>
                  <p:cNvSpPr/>
                  <p:nvPr/>
                </p:nvSpPr>
                <p:spPr>
                  <a:xfrm>
                    <a:off x="6185848" y="5793803"/>
                    <a:ext cx="631904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2800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85" name="Rectangle 1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5848" y="5793803"/>
                    <a:ext cx="631904" cy="307777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/>
                <p:cNvSpPr txBox="1"/>
                <p:nvPr/>
              </p:nvSpPr>
              <p:spPr>
                <a:xfrm>
                  <a:off x="5354503" y="4433675"/>
                  <a:ext cx="512897" cy="7631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i="1" smtClean="0">
                                    <a:latin typeface="Cambria Math"/>
                                  </a:rPr>
                                </m:ctrlPr>
                              </m:eqArrPr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503" y="4433675"/>
                  <a:ext cx="512897" cy="763158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/>
                <p:cNvSpPr txBox="1"/>
                <p:nvPr/>
              </p:nvSpPr>
              <p:spPr>
                <a:xfrm>
                  <a:off x="5354503" y="5549313"/>
                  <a:ext cx="512897" cy="7631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i="1" smtClean="0">
                                    <a:latin typeface="Cambria Math"/>
                                  </a:rPr>
                                </m:ctrlPr>
                              </m:eqArrPr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1" name="TextBox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503" y="5549313"/>
                  <a:ext cx="512897" cy="763158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7029750" y="1271203"/>
            <a:ext cx="1532907" cy="2356718"/>
            <a:chOff x="7029750" y="1295400"/>
            <a:chExt cx="1532907" cy="23567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7315200" y="1295400"/>
                  <a:ext cx="1247457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2"/>
                      </a:solidFill>
                    </a14:hiddenFill>
                  </a:ext>
                  <a:ext uri="{91240B29-F687-4F45-9708-019B960494DF}">
                    <a14:hiddenLine w="19050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en-US" sz="1400" b="1" kern="0" dirty="0" smtClean="0">
                      <a:solidFill>
                        <a:srgbClr val="000000"/>
                      </a:solidFill>
                    </a:rPr>
                    <a:t>Expectation </a:t>
                  </a:r>
                  <a:br>
                    <a:rPr lang="en-US" altLang="en-US" sz="1400" b="1" kern="0" dirty="0" smtClean="0">
                      <a:solidFill>
                        <a:srgbClr val="000000"/>
                      </a:solidFill>
                    </a:rPr>
                  </a:br>
                  <a:r>
                    <a:rPr lang="en-US" altLang="en-US" sz="1400" b="1" kern="0" dirty="0" smtClean="0">
                      <a:solidFill>
                        <a:srgbClr val="000000"/>
                      </a:solidFill>
                    </a:rPr>
                    <a:t>over </a:t>
                  </a:r>
                  <a14:m>
                    <m:oMath xmlns:m="http://schemas.openxmlformats.org/officeDocument/2006/math">
                      <m:r>
                        <a:rPr lang="en-US" altLang="en-US" sz="1400" b="1" i="1" ker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𝝅</m:t>
                      </m:r>
                    </m:oMath>
                  </a14:m>
                  <a:endParaRPr lang="en-US" altLang="en-US" sz="1400" b="1" kern="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4" name="Text 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5200" y="1295400"/>
                  <a:ext cx="1247457" cy="523220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l="-976" t="-1176" r="-976" b="-1058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Rectangle 173"/>
                <p:cNvSpPr/>
                <p:nvPr/>
              </p:nvSpPr>
              <p:spPr>
                <a:xfrm>
                  <a:off x="7650193" y="2846000"/>
                  <a:ext cx="63190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2830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4" name="Rectangle 1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0193" y="2846000"/>
                  <a:ext cx="631904" cy="307777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/>
                <p:cNvSpPr txBox="1"/>
                <p:nvPr/>
              </p:nvSpPr>
              <p:spPr>
                <a:xfrm>
                  <a:off x="7029750" y="2407803"/>
                  <a:ext cx="572015" cy="12443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i="1" smtClean="0">
                                    <a:latin typeface="Cambria Math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2" name="TextBox 1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750" y="2407803"/>
                  <a:ext cx="572015" cy="124431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5354503" y="1271203"/>
            <a:ext cx="1785452" cy="2630246"/>
            <a:chOff x="5354503" y="1295400"/>
            <a:chExt cx="1785452" cy="2630246"/>
          </a:xfrm>
        </p:grpSpPr>
        <p:sp>
          <p:nvSpPr>
            <p:cNvPr id="193" name="Text Box 57"/>
            <p:cNvSpPr txBox="1">
              <a:spLocks noChangeArrowheads="1"/>
            </p:cNvSpPr>
            <p:nvPr/>
          </p:nvSpPr>
          <p:spPr bwMode="auto">
            <a:xfrm>
              <a:off x="6208683" y="1295400"/>
              <a:ext cx="84029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b="1" kern="0" dirty="0" smtClean="0">
                  <a:solidFill>
                    <a:srgbClr val="000000"/>
                  </a:solidFill>
                </a:rPr>
                <a:t>Choose</a:t>
              </a:r>
              <a:br>
                <a:rPr lang="en-US" altLang="en-US" sz="1400" b="1" kern="0" dirty="0" smtClean="0">
                  <a:solidFill>
                    <a:srgbClr val="000000"/>
                  </a:solidFill>
                </a:rPr>
              </a:br>
              <a:r>
                <a:rPr lang="en-US" altLang="en-US" sz="1400" b="1" kern="0" dirty="0" smtClean="0">
                  <a:solidFill>
                    <a:srgbClr val="000000"/>
                  </a:solidFill>
                </a:rPr>
                <a:t>optimal</a:t>
              </a:r>
              <a:endParaRPr lang="en-US" altLang="en-US" sz="1400" b="1" kern="0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Rectangle 200"/>
                <p:cNvSpPr/>
                <p:nvPr/>
              </p:nvSpPr>
              <p:spPr>
                <a:xfrm>
                  <a:off x="6185848" y="2169444"/>
                  <a:ext cx="58221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en-US" sz="1400" b="0" i="0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SoC</m:t>
                        </m:r>
                      </m:oMath>
                    </m:oMathPara>
                  </a14:m>
                  <a:endParaRPr lang="en-US" altLang="en-US" sz="1400" b="0" kern="0" dirty="0" smtClean="0">
                    <a:solidFill>
                      <a:srgbClr val="000000"/>
                    </a:solidFill>
                    <a:latin typeface="+mn-lt"/>
                    <a:ea typeface="Cambria Math"/>
                  </a:endParaRPr>
                </a:p>
                <a:p>
                  <a:r>
                    <a:rPr lang="en-US" sz="1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3140</a:t>
                  </a:r>
                  <a:endPara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1" name="Rectangle 2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5848" y="2169444"/>
                  <a:ext cx="582211" cy="523220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3158" r="-2105"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3" name="Rectangle 172"/>
            <p:cNvSpPr/>
            <p:nvPr/>
          </p:nvSpPr>
          <p:spPr>
            <a:xfrm>
              <a:off x="6185848" y="3307112"/>
              <a:ext cx="95410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New Drug</a:t>
              </a:r>
              <a:br>
                <a:rPr lang="en-US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2520</a:t>
              </a:r>
              <a:endParaRPr lang="en-US" sz="1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5354503" y="2046202"/>
                  <a:ext cx="512897" cy="7631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i="1" smtClean="0">
                                    <a:latin typeface="Cambria Math"/>
                                  </a:rPr>
                                </m:ctrlPr>
                              </m:eqArrPr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503" y="2046202"/>
                  <a:ext cx="512897" cy="763158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/>
                <p:cNvSpPr txBox="1"/>
                <p:nvPr/>
              </p:nvSpPr>
              <p:spPr>
                <a:xfrm>
                  <a:off x="5354503" y="3162488"/>
                  <a:ext cx="512897" cy="7631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i="1" smtClean="0">
                                    <a:latin typeface="Cambria Math"/>
                                  </a:rPr>
                                </m:ctrlPr>
                              </m:eqArrPr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9" name="TextBox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503" y="3162488"/>
                  <a:ext cx="512897" cy="763158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3341465" y="3563145"/>
            <a:ext cx="1319100" cy="307777"/>
            <a:chOff x="479748" y="1898559"/>
            <a:chExt cx="1319100" cy="307777"/>
          </a:xfrm>
        </p:grpSpPr>
        <p:sp>
          <p:nvSpPr>
            <p:cNvPr id="205" name="Text Box 57"/>
            <p:cNvSpPr txBox="1">
              <a:spLocks noChangeArrowheads="1"/>
            </p:cNvSpPr>
            <p:nvPr/>
          </p:nvSpPr>
          <p:spPr bwMode="auto">
            <a:xfrm>
              <a:off x="628556" y="1898559"/>
              <a:ext cx="1000595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b="1" kern="0" noProof="0" dirty="0" smtClean="0">
                  <a:solidFill>
                    <a:srgbClr val="339933"/>
                  </a:solidFill>
                </a:rPr>
                <a:t>New </a:t>
              </a:r>
              <a:r>
                <a:rPr lang="en-US" altLang="en-US" sz="1400" b="1" kern="0" dirty="0">
                  <a:solidFill>
                    <a:srgbClr val="339933"/>
                  </a:solidFill>
                </a:rPr>
                <a:t>drug</a:t>
              </a:r>
            </a:p>
          </p:txBody>
        </p:sp>
        <p:cxnSp>
          <p:nvCxnSpPr>
            <p:cNvPr id="202" name="Straight Connector 201"/>
            <p:cNvCxnSpPr/>
            <p:nvPr/>
          </p:nvCxnSpPr>
          <p:spPr>
            <a:xfrm flipV="1">
              <a:off x="690653" y="2164730"/>
              <a:ext cx="1108195" cy="675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3" name="Straight Connector 202"/>
            <p:cNvCxnSpPr/>
            <p:nvPr/>
          </p:nvCxnSpPr>
          <p:spPr>
            <a:xfrm>
              <a:off x="479748" y="2036877"/>
              <a:ext cx="210905" cy="128528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5"/>
          <p:cNvGrpSpPr/>
          <p:nvPr/>
        </p:nvGrpSpPr>
        <p:grpSpPr>
          <a:xfrm>
            <a:off x="3329995" y="1856409"/>
            <a:ext cx="1321380" cy="410998"/>
            <a:chOff x="351240" y="2247413"/>
            <a:chExt cx="1321380" cy="410998"/>
          </a:xfrm>
        </p:grpSpPr>
        <p:sp>
          <p:nvSpPr>
            <p:cNvPr id="208" name="Text Box 57"/>
            <p:cNvSpPr txBox="1">
              <a:spLocks noChangeArrowheads="1"/>
            </p:cNvSpPr>
            <p:nvPr/>
          </p:nvSpPr>
          <p:spPr bwMode="auto">
            <a:xfrm>
              <a:off x="500048" y="2247413"/>
              <a:ext cx="543739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b="1" kern="0" dirty="0" err="1">
                  <a:solidFill>
                    <a:srgbClr val="339933"/>
                  </a:solidFill>
                </a:rPr>
                <a:t>SoC</a:t>
              </a:r>
              <a:endParaRPr lang="en-US" altLang="en-US" sz="1400" b="1" kern="0" dirty="0">
                <a:solidFill>
                  <a:srgbClr val="339933"/>
                </a:solidFill>
              </a:endParaRPr>
            </a:p>
          </p:txBody>
        </p:sp>
        <p:cxnSp>
          <p:nvCxnSpPr>
            <p:cNvPr id="206" name="Straight Connector 205"/>
            <p:cNvCxnSpPr/>
            <p:nvPr/>
          </p:nvCxnSpPr>
          <p:spPr>
            <a:xfrm flipV="1">
              <a:off x="351240" y="2533507"/>
              <a:ext cx="240290" cy="124904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" name="Straight Connector 206"/>
            <p:cNvCxnSpPr/>
            <p:nvPr/>
          </p:nvCxnSpPr>
          <p:spPr>
            <a:xfrm flipV="1">
              <a:off x="591530" y="2531061"/>
              <a:ext cx="1081090" cy="2446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Group 31"/>
          <p:cNvGrpSpPr/>
          <p:nvPr/>
        </p:nvGrpSpPr>
        <p:grpSpPr>
          <a:xfrm>
            <a:off x="7029750" y="3902806"/>
            <a:ext cx="1517851" cy="2074756"/>
            <a:chOff x="7029750" y="3927003"/>
            <a:chExt cx="1517851" cy="2074756"/>
          </a:xfrm>
        </p:grpSpPr>
        <p:sp>
          <p:nvSpPr>
            <p:cNvPr id="183" name="Text Box 57"/>
            <p:cNvSpPr txBox="1">
              <a:spLocks noChangeArrowheads="1"/>
            </p:cNvSpPr>
            <p:nvPr/>
          </p:nvSpPr>
          <p:spPr bwMode="auto">
            <a:xfrm>
              <a:off x="7493935" y="3927003"/>
              <a:ext cx="88998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b="1" kern="0" dirty="0" smtClean="0">
                  <a:solidFill>
                    <a:srgbClr val="000000"/>
                  </a:solidFill>
                </a:rPr>
                <a:t>Choose </a:t>
              </a:r>
              <a:br>
                <a:rPr lang="en-US" altLang="en-US" sz="1400" b="1" kern="0" dirty="0" smtClean="0">
                  <a:solidFill>
                    <a:srgbClr val="000000"/>
                  </a:solidFill>
                </a:rPr>
              </a:br>
              <a:r>
                <a:rPr lang="en-US" altLang="en-US" sz="1400" b="1" kern="0" dirty="0" smtClean="0">
                  <a:solidFill>
                    <a:srgbClr val="000000"/>
                  </a:solidFill>
                </a:rPr>
                <a:t>optimal</a:t>
              </a:r>
              <a:endParaRPr lang="en-US" altLang="en-US" sz="1400" b="1" kern="0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/>
                <p:cNvSpPr/>
                <p:nvPr/>
              </p:nvSpPr>
              <p:spPr>
                <a:xfrm>
                  <a:off x="7543800" y="5117992"/>
                  <a:ext cx="100380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en-US" sz="1400" i="0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altLang="en-US" sz="1400" b="0" i="0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ew</m:t>
                        </m:r>
                        <m:r>
                          <a:rPr lang="en-US" altLang="en-US" sz="1400" b="0" i="0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en-US" sz="1400" b="0" i="0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Drug</m:t>
                        </m:r>
                      </m:oMath>
                    </m:oMathPara>
                  </a14:m>
                  <a:endParaRPr lang="en-US" altLang="en-US" sz="1400" b="0" kern="0" dirty="0" smtClean="0">
                    <a:solidFill>
                      <a:srgbClr val="000000"/>
                    </a:solidFill>
                    <a:latin typeface="+mn-lt"/>
                    <a:ea typeface="Cambria Math"/>
                  </a:endParaRPr>
                </a:p>
                <a:p>
                  <a:r>
                    <a:rPr lang="en-US" sz="1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2800</a:t>
                  </a:r>
                  <a:endPara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800" y="5117992"/>
                  <a:ext cx="1003801" cy="523220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l="-1829" b="-10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/>
                <p:cNvSpPr txBox="1"/>
                <p:nvPr/>
              </p:nvSpPr>
              <p:spPr>
                <a:xfrm>
                  <a:off x="7029750" y="4757444"/>
                  <a:ext cx="572015" cy="12443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i="1" smtClean="0">
                                    <a:latin typeface="Cambria Math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9" name="TextBox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750" y="4757444"/>
                  <a:ext cx="572015" cy="1244315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1900627" y="5499578"/>
            <a:ext cx="1264263" cy="436922"/>
            <a:chOff x="1919677" y="5549175"/>
            <a:chExt cx="1264263" cy="436922"/>
          </a:xfrm>
        </p:grpSpPr>
        <p:sp>
          <p:nvSpPr>
            <p:cNvPr id="211" name="Text Box 57"/>
            <p:cNvSpPr txBox="1">
              <a:spLocks noChangeArrowheads="1"/>
            </p:cNvSpPr>
            <p:nvPr/>
          </p:nvSpPr>
          <p:spPr bwMode="auto">
            <a:xfrm>
              <a:off x="2024945" y="5678320"/>
              <a:ext cx="990977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b="1" kern="0" dirty="0">
                  <a:solidFill>
                    <a:srgbClr val="339933"/>
                  </a:solidFill>
                </a:rPr>
                <a:t>New</a:t>
              </a:r>
              <a:r>
                <a:rPr lang="en-US" altLang="en-US" sz="1400" kern="0" noProof="0" dirty="0" smtClean="0">
                  <a:solidFill>
                    <a:srgbClr val="000000"/>
                  </a:solidFill>
                </a:rPr>
                <a:t> </a:t>
              </a:r>
              <a:r>
                <a:rPr lang="en-US" altLang="en-US" sz="1400" b="1" kern="0" dirty="0">
                  <a:solidFill>
                    <a:srgbClr val="339933"/>
                  </a:solidFill>
                </a:rPr>
                <a:t>drug</a:t>
              </a:r>
            </a:p>
          </p:txBody>
        </p:sp>
        <p:cxnSp>
          <p:nvCxnSpPr>
            <p:cNvPr id="209" name="Straight Connector 208"/>
            <p:cNvCxnSpPr/>
            <p:nvPr/>
          </p:nvCxnSpPr>
          <p:spPr>
            <a:xfrm>
              <a:off x="1919677" y="5549175"/>
              <a:ext cx="216490" cy="40542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" name="Straight Connector 209"/>
            <p:cNvCxnSpPr/>
            <p:nvPr/>
          </p:nvCxnSpPr>
          <p:spPr>
            <a:xfrm>
              <a:off x="2136167" y="5954595"/>
              <a:ext cx="1047773" cy="2655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52408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| Presentation Title | Presenter Name | Date | Subject | 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 of Perfect Information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Box 57"/>
          <p:cNvSpPr txBox="1">
            <a:spLocks noChangeArrowheads="1"/>
          </p:cNvSpPr>
          <p:nvPr/>
        </p:nvSpPr>
        <p:spPr bwMode="auto">
          <a:xfrm>
            <a:off x="387550" y="5129956"/>
            <a:ext cx="6030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Don’t</a:t>
            </a:r>
          </a:p>
        </p:txBody>
      </p:sp>
      <p:sp>
        <p:nvSpPr>
          <p:cNvPr id="8" name="Rectangle 55"/>
          <p:cNvSpPr>
            <a:spLocks noChangeArrowheads="1"/>
          </p:cNvSpPr>
          <p:nvPr/>
        </p:nvSpPr>
        <p:spPr bwMode="auto">
          <a:xfrm>
            <a:off x="34120" y="4087083"/>
            <a:ext cx="304800" cy="304800"/>
          </a:xfrm>
          <a:prstGeom prst="rect">
            <a:avLst/>
          </a:prstGeom>
          <a:solidFill>
            <a:srgbClr val="FCAF17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9" name="Straight Connector 8"/>
          <p:cNvCxnSpPr>
            <a:stCxn id="8" idx="2"/>
            <a:endCxn id="51" idx="6"/>
          </p:cNvCxnSpPr>
          <p:nvPr/>
        </p:nvCxnSpPr>
        <p:spPr>
          <a:xfrm>
            <a:off x="186520" y="4391883"/>
            <a:ext cx="270680" cy="101702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>
            <a:stCxn id="51" idx="6"/>
            <a:endCxn id="69" idx="1"/>
          </p:cNvCxnSpPr>
          <p:nvPr/>
        </p:nvCxnSpPr>
        <p:spPr>
          <a:xfrm flipV="1">
            <a:off x="457200" y="5407577"/>
            <a:ext cx="1293628" cy="13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>
            <a:stCxn id="8" idx="0"/>
            <a:endCxn id="52" idx="6"/>
          </p:cNvCxnSpPr>
          <p:nvPr/>
        </p:nvCxnSpPr>
        <p:spPr>
          <a:xfrm flipV="1">
            <a:off x="186520" y="3070060"/>
            <a:ext cx="270680" cy="101702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 Box 57"/>
          <p:cNvSpPr txBox="1">
            <a:spLocks noChangeArrowheads="1"/>
          </p:cNvSpPr>
          <p:nvPr/>
        </p:nvSpPr>
        <p:spPr bwMode="auto">
          <a:xfrm>
            <a:off x="318462" y="2816423"/>
            <a:ext cx="14285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kern="0" noProof="0" dirty="0" smtClean="0">
                <a:solidFill>
                  <a:srgbClr val="000000"/>
                </a:solidFill>
              </a:rPr>
              <a:t>Buy information</a:t>
            </a:r>
            <a:endParaRPr lang="en-US" altLang="en-US" sz="1400" kern="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>
            <a:stCxn id="52" idx="6"/>
            <a:endCxn id="15" idx="2"/>
          </p:cNvCxnSpPr>
          <p:nvPr/>
        </p:nvCxnSpPr>
        <p:spPr>
          <a:xfrm flipV="1">
            <a:off x="457200" y="3064466"/>
            <a:ext cx="1183281" cy="559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/>
              <p:cNvSpPr/>
              <p:nvPr/>
            </p:nvSpPr>
            <p:spPr>
              <a:xfrm>
                <a:off x="228600" y="1317517"/>
                <a:ext cx="4419600" cy="7398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800" kern="0" dirty="0" smtClean="0">
                    <a:solidFill>
                      <a:srgbClr val="000000"/>
                    </a:solidFill>
                    <a:ea typeface="Cambria Math"/>
                  </a:rPr>
                  <a:t>EVPI</a:t>
                </a:r>
                <a:r>
                  <a:rPr lang="en-US" altLang="en-US" sz="1800" b="1" kern="0" dirty="0" smtClean="0">
                    <a:solidFill>
                      <a:srgbClr val="000000"/>
                    </a:solidFill>
                    <a:ea typeface="Cambria Math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en-US" sz="18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altLang="en-US" sz="18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en-US" sz="18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en-US" sz="18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en-US" sz="18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1800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en-US" sz="18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en-US" sz="18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altLang="en-US" sz="18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en-US" sz="18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altLang="en-US" sz="18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en-US" sz="18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en-US" sz="18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e>
                    </m:d>
                    <m:r>
                      <a:rPr lang="en-US" altLang="en-US" sz="18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−</m:t>
                    </m:r>
                    <m:func>
                      <m:funcPr>
                        <m:ctrlPr>
                          <a:rPr lang="en-US" altLang="en-US" sz="18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a:rPr lang="en-US" altLang="en-US" sz="1800" b="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𝑚𝑎𝑥</m:t>
                            </m:r>
                          </m:e>
                          <m:lim>
                            <m:r>
                              <a:rPr lang="en-US" altLang="en-US" sz="1800" b="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lim>
                        </m:limLow>
                      </m:fName>
                      <m:e>
                        <m:r>
                          <a:rPr lang="en-US" altLang="en-US" sz="1800" b="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altLang="en-US" sz="1800" b="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altLang="en-US" sz="1800" b="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altLang="en-US" sz="1800" b="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en-US" sz="1800" b="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altLang="en-US" sz="1800" b="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en-US" sz="1800" b="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en-US" sz="1800" b="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)]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func>
                    <m:r>
                      <m:rPr>
                        <m:nor/>
                      </m:rPr>
                      <a:rPr lang="en-US" sz="1800" b="1" dirty="0"/>
                      <m:t> </m:t>
                    </m:r>
                  </m:oMath>
                </a14:m>
                <a:endParaRPr lang="en-US" sz="1800" b="1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175" name="Rectangle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17517"/>
                <a:ext cx="4419600" cy="739883"/>
              </a:xfrm>
              <a:prstGeom prst="rect">
                <a:avLst/>
              </a:prstGeom>
              <a:blipFill rotWithShape="1">
                <a:blip r:embed="rId2"/>
                <a:stretch>
                  <a:fillRect l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 108"/>
          <p:cNvGrpSpPr/>
          <p:nvPr/>
        </p:nvGrpSpPr>
        <p:grpSpPr>
          <a:xfrm>
            <a:off x="6107460" y="3961507"/>
            <a:ext cx="2834668" cy="2153998"/>
            <a:chOff x="6107460" y="3961507"/>
            <a:chExt cx="2834668" cy="2153998"/>
          </a:xfrm>
        </p:grpSpPr>
        <p:sp>
          <p:nvSpPr>
            <p:cNvPr id="182" name="Text Box 57"/>
            <p:cNvSpPr txBox="1">
              <a:spLocks noChangeArrowheads="1"/>
            </p:cNvSpPr>
            <p:nvPr/>
          </p:nvSpPr>
          <p:spPr bwMode="auto">
            <a:xfrm>
              <a:off x="6107460" y="3962400"/>
              <a:ext cx="124745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b="1" kern="0" dirty="0" smtClean="0">
                  <a:solidFill>
                    <a:srgbClr val="000000"/>
                  </a:solidFill>
                </a:rPr>
                <a:t>Expectation </a:t>
              </a:r>
              <a:br>
                <a:rPr lang="en-US" altLang="en-US" sz="1400" b="1" kern="0" dirty="0" smtClean="0">
                  <a:solidFill>
                    <a:srgbClr val="000000"/>
                  </a:solidFill>
                </a:rPr>
              </a:br>
              <a:r>
                <a:rPr lang="en-US" altLang="en-US" sz="1400" b="1" kern="0" dirty="0" smtClean="0">
                  <a:solidFill>
                    <a:srgbClr val="000000"/>
                  </a:solidFill>
                </a:rPr>
                <a:t>over theta</a:t>
              </a:r>
              <a:endParaRPr lang="en-US" altLang="en-US" sz="1400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183" name="Text Box 57"/>
            <p:cNvSpPr txBox="1">
              <a:spLocks noChangeArrowheads="1"/>
            </p:cNvSpPr>
            <p:nvPr/>
          </p:nvSpPr>
          <p:spPr bwMode="auto">
            <a:xfrm>
              <a:off x="7808708" y="3961507"/>
              <a:ext cx="88998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b="1" kern="0" dirty="0" smtClean="0">
                  <a:solidFill>
                    <a:srgbClr val="000000"/>
                  </a:solidFill>
                </a:rPr>
                <a:t>Choose </a:t>
              </a:r>
              <a:br>
                <a:rPr lang="en-US" altLang="en-US" sz="1400" b="1" kern="0" dirty="0" smtClean="0">
                  <a:solidFill>
                    <a:srgbClr val="000000"/>
                  </a:solidFill>
                </a:rPr>
              </a:br>
              <a:r>
                <a:rPr lang="en-US" altLang="en-US" sz="1400" b="1" kern="0" dirty="0" smtClean="0">
                  <a:solidFill>
                    <a:srgbClr val="000000"/>
                  </a:solidFill>
                </a:rPr>
                <a:t>optimal</a:t>
              </a:r>
              <a:endParaRPr lang="en-US" altLang="en-US" sz="1400" b="1" kern="0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6185848" y="4770634"/>
                  <a:ext cx="139300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en-US" sz="1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en-US" sz="1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en-US" sz="14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=1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)]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5848" y="4770634"/>
                  <a:ext cx="1393009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6185848" y="5807728"/>
                  <a:ext cx="139300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en-US" sz="1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en-US" sz="1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en-US" sz="14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2)]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5848" y="5807728"/>
                  <a:ext cx="1393009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7529177" y="5255967"/>
                  <a:ext cx="1412951" cy="3742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en-US" sz="140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en-US" sz="140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1400" i="0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en-US" sz="14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en-US" sz="140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4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en-US" sz="140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[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)]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9177" y="5255967"/>
                  <a:ext cx="1412951" cy="37420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/>
          <p:cNvGrpSpPr/>
          <p:nvPr/>
        </p:nvGrpSpPr>
        <p:grpSpPr>
          <a:xfrm>
            <a:off x="1600200" y="1510843"/>
            <a:ext cx="4423541" cy="2691963"/>
            <a:chOff x="1600200" y="1510843"/>
            <a:chExt cx="4423541" cy="2691963"/>
          </a:xfrm>
        </p:grpSpPr>
        <p:sp>
          <p:nvSpPr>
            <p:cNvPr id="134" name="Text Box 57"/>
            <p:cNvSpPr txBox="1">
              <a:spLocks noChangeArrowheads="1"/>
            </p:cNvSpPr>
            <p:nvPr/>
          </p:nvSpPr>
          <p:spPr bwMode="auto">
            <a:xfrm>
              <a:off x="3513937" y="3895029"/>
              <a:ext cx="53732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kern="0" noProof="0" dirty="0" smtClean="0">
                  <a:solidFill>
                    <a:srgbClr val="000000"/>
                  </a:solidFill>
                </a:rPr>
                <a:t>t = 2</a:t>
              </a:r>
              <a:endParaRPr lang="en-US" altLang="en-US" sz="1400" kern="0" dirty="0">
                <a:solidFill>
                  <a:srgbClr val="000000"/>
                </a:solidFill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600200" y="1510843"/>
              <a:ext cx="4423541" cy="2527757"/>
              <a:chOff x="1600200" y="1510843"/>
              <a:chExt cx="4423541" cy="2527757"/>
            </a:xfrm>
          </p:grpSpPr>
          <p:sp>
            <p:nvSpPr>
              <p:cNvPr id="128" name="Text Box 57"/>
              <p:cNvSpPr txBox="1">
                <a:spLocks noChangeArrowheads="1"/>
              </p:cNvSpPr>
              <p:nvPr/>
            </p:nvSpPr>
            <p:spPr bwMode="auto">
              <a:xfrm>
                <a:off x="3496070" y="2173595"/>
                <a:ext cx="537327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400" kern="0" noProof="0" dirty="0" smtClean="0">
                    <a:solidFill>
                      <a:srgbClr val="000000"/>
                    </a:solidFill>
                  </a:rPr>
                  <a:t>t = 1</a:t>
                </a:r>
                <a:endParaRPr lang="en-US" altLang="en-US" sz="14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Text Box 57"/>
              <p:cNvSpPr txBox="1">
                <a:spLocks noChangeArrowheads="1"/>
              </p:cNvSpPr>
              <p:nvPr/>
            </p:nvSpPr>
            <p:spPr bwMode="auto">
              <a:xfrm>
                <a:off x="3474254" y="1905000"/>
                <a:ext cx="1258678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400" kern="0" noProof="0" dirty="0" smtClean="0">
                    <a:solidFill>
                      <a:srgbClr val="000000"/>
                    </a:solidFill>
                  </a:rPr>
                  <a:t>Chose treat 1</a:t>
                </a:r>
                <a:endParaRPr lang="en-US" altLang="en-US" sz="14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Text Box 57"/>
              <p:cNvSpPr txBox="1">
                <a:spLocks noChangeArrowheads="1"/>
              </p:cNvSpPr>
              <p:nvPr/>
            </p:nvSpPr>
            <p:spPr bwMode="auto">
              <a:xfrm>
                <a:off x="3512695" y="2730470"/>
                <a:ext cx="537327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400" kern="0" noProof="0" dirty="0" smtClean="0">
                    <a:solidFill>
                      <a:srgbClr val="000000"/>
                    </a:solidFill>
                  </a:rPr>
                  <a:t>t = 2</a:t>
                </a:r>
                <a:endParaRPr lang="en-US" altLang="en-US" sz="14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Text Box 57"/>
              <p:cNvSpPr txBox="1">
                <a:spLocks noChangeArrowheads="1"/>
              </p:cNvSpPr>
              <p:nvPr/>
            </p:nvSpPr>
            <p:spPr bwMode="auto">
              <a:xfrm>
                <a:off x="3490879" y="2482347"/>
                <a:ext cx="1258678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400" kern="0" noProof="0" dirty="0" smtClean="0">
                    <a:solidFill>
                      <a:srgbClr val="000000"/>
                    </a:solidFill>
                  </a:rPr>
                  <a:t>Chose treat 2</a:t>
                </a:r>
                <a:endParaRPr lang="en-US" altLang="en-US" sz="14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 Box 57"/>
              <p:cNvSpPr txBox="1">
                <a:spLocks noChangeArrowheads="1"/>
              </p:cNvSpPr>
              <p:nvPr/>
            </p:nvSpPr>
            <p:spPr bwMode="auto">
              <a:xfrm>
                <a:off x="3497312" y="3304034"/>
                <a:ext cx="537327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400" kern="0" noProof="0" dirty="0" smtClean="0">
                    <a:solidFill>
                      <a:srgbClr val="000000"/>
                    </a:solidFill>
                  </a:rPr>
                  <a:t>t = 1</a:t>
                </a:r>
                <a:endParaRPr lang="en-US" altLang="en-US" sz="14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" name="Text Box 57"/>
              <p:cNvSpPr txBox="1">
                <a:spLocks noChangeArrowheads="1"/>
              </p:cNvSpPr>
              <p:nvPr/>
            </p:nvSpPr>
            <p:spPr bwMode="auto">
              <a:xfrm>
                <a:off x="3475496" y="3090031"/>
                <a:ext cx="1258678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400" kern="0" noProof="0" dirty="0" smtClean="0">
                    <a:solidFill>
                      <a:srgbClr val="000000"/>
                    </a:solidFill>
                  </a:rPr>
                  <a:t>Chose treat 1</a:t>
                </a:r>
                <a:endParaRPr lang="en-US" altLang="en-US" sz="14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Text Box 57"/>
              <p:cNvSpPr txBox="1">
                <a:spLocks noChangeArrowheads="1"/>
              </p:cNvSpPr>
              <p:nvPr/>
            </p:nvSpPr>
            <p:spPr bwMode="auto">
              <a:xfrm>
                <a:off x="3492121" y="3653730"/>
                <a:ext cx="1258678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400" kern="0" noProof="0" dirty="0" smtClean="0">
                    <a:solidFill>
                      <a:srgbClr val="000000"/>
                    </a:solidFill>
                  </a:rPr>
                  <a:t>Chose treat 2</a:t>
                </a:r>
                <a:endParaRPr lang="en-US" altLang="en-US" sz="14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Oval 54"/>
              <p:cNvSpPr>
                <a:spLocks noChangeArrowheads="1"/>
              </p:cNvSpPr>
              <p:nvPr/>
            </p:nvSpPr>
            <p:spPr bwMode="auto">
              <a:xfrm>
                <a:off x="1640481" y="2910478"/>
                <a:ext cx="304800" cy="307975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lowchart: Extract 83"/>
              <p:cNvSpPr/>
              <p:nvPr/>
            </p:nvSpPr>
            <p:spPr>
              <a:xfrm rot="16200000">
                <a:off x="4601685" y="2099469"/>
                <a:ext cx="300037" cy="225425"/>
              </a:xfrm>
              <a:prstGeom prst="flowChartExtra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00"/>
              </a:p>
            </p:txBody>
          </p:sp>
          <p:cxnSp>
            <p:nvCxnSpPr>
              <p:cNvPr id="85" name="Straight Connector 84"/>
              <p:cNvCxnSpPr>
                <a:stCxn id="15" idx="6"/>
                <a:endCxn id="93" idx="6"/>
              </p:cNvCxnSpPr>
              <p:nvPr/>
            </p:nvCxnSpPr>
            <p:spPr>
              <a:xfrm flipV="1">
                <a:off x="1945281" y="2485472"/>
                <a:ext cx="138239" cy="5789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85"/>
              <p:cNvCxnSpPr>
                <a:stCxn id="93" idx="6"/>
                <a:endCxn id="120" idx="1"/>
              </p:cNvCxnSpPr>
              <p:nvPr/>
            </p:nvCxnSpPr>
            <p:spPr>
              <a:xfrm>
                <a:off x="2083520" y="2485472"/>
                <a:ext cx="1083971" cy="36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7" name="Straight Connector 86"/>
              <p:cNvCxnSpPr>
                <a:stCxn id="15" idx="6"/>
                <a:endCxn id="94" idx="6"/>
              </p:cNvCxnSpPr>
              <p:nvPr/>
            </p:nvCxnSpPr>
            <p:spPr>
              <a:xfrm>
                <a:off x="1945281" y="3064466"/>
                <a:ext cx="138239" cy="5369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8" name="Flowchart: Extract 87"/>
              <p:cNvSpPr/>
              <p:nvPr/>
            </p:nvSpPr>
            <p:spPr>
              <a:xfrm rot="16200000">
                <a:off x="4601685" y="2656682"/>
                <a:ext cx="300037" cy="225425"/>
              </a:xfrm>
              <a:prstGeom prst="flowChartExtra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00"/>
              </a:p>
            </p:txBody>
          </p:sp>
          <p:cxnSp>
            <p:nvCxnSpPr>
              <p:cNvPr id="90" name="Straight Connector 89"/>
              <p:cNvCxnSpPr>
                <a:stCxn id="96" idx="6"/>
                <a:endCxn id="88" idx="0"/>
              </p:cNvCxnSpPr>
              <p:nvPr/>
            </p:nvCxnSpPr>
            <p:spPr>
              <a:xfrm flipV="1">
                <a:off x="3530796" y="2769394"/>
                <a:ext cx="1108195" cy="6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1" name="Straight Connector 90"/>
              <p:cNvCxnSpPr>
                <a:stCxn id="120" idx="0"/>
                <a:endCxn id="95" idx="6"/>
              </p:cNvCxnSpPr>
              <p:nvPr/>
            </p:nvCxnSpPr>
            <p:spPr>
              <a:xfrm flipV="1">
                <a:off x="3319891" y="2208213"/>
                <a:ext cx="238010" cy="128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" name="Straight Connector 91"/>
              <p:cNvCxnSpPr>
                <a:stCxn id="95" idx="6"/>
                <a:endCxn id="84" idx="0"/>
              </p:cNvCxnSpPr>
              <p:nvPr/>
            </p:nvCxnSpPr>
            <p:spPr>
              <a:xfrm>
                <a:off x="3557901" y="2208213"/>
                <a:ext cx="1081090" cy="39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7" name="Straight Connector 96"/>
              <p:cNvCxnSpPr>
                <a:stCxn id="120" idx="2"/>
                <a:endCxn id="96" idx="6"/>
              </p:cNvCxnSpPr>
              <p:nvPr/>
            </p:nvCxnSpPr>
            <p:spPr>
              <a:xfrm>
                <a:off x="3319891" y="2641541"/>
                <a:ext cx="210905" cy="128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8" name="Flowchart: Extract 97"/>
              <p:cNvSpPr/>
              <p:nvPr/>
            </p:nvSpPr>
            <p:spPr>
              <a:xfrm rot="16200000">
                <a:off x="4603965" y="3213895"/>
                <a:ext cx="300037" cy="225425"/>
              </a:xfrm>
              <a:prstGeom prst="flowChartExtra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00"/>
              </a:p>
            </p:txBody>
          </p:sp>
          <p:cxnSp>
            <p:nvCxnSpPr>
              <p:cNvPr id="99" name="Straight Connector 98"/>
              <p:cNvCxnSpPr>
                <a:stCxn id="94" idx="6"/>
                <a:endCxn id="119" idx="1"/>
              </p:cNvCxnSpPr>
              <p:nvPr/>
            </p:nvCxnSpPr>
            <p:spPr>
              <a:xfrm>
                <a:off x="2083520" y="3601421"/>
                <a:ext cx="1083971" cy="4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0" name="Flowchart: Extract 99"/>
              <p:cNvSpPr/>
              <p:nvPr/>
            </p:nvSpPr>
            <p:spPr>
              <a:xfrm rot="16200000">
                <a:off x="4603965" y="3771107"/>
                <a:ext cx="300037" cy="225425"/>
              </a:xfrm>
              <a:prstGeom prst="flowChartExtra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00"/>
              </a:p>
            </p:txBody>
          </p:sp>
          <p:cxnSp>
            <p:nvCxnSpPr>
              <p:cNvPr id="102" name="Straight Connector 101"/>
              <p:cNvCxnSpPr>
                <a:stCxn id="106" idx="6"/>
                <a:endCxn id="100" idx="0"/>
              </p:cNvCxnSpPr>
              <p:nvPr/>
            </p:nvCxnSpPr>
            <p:spPr>
              <a:xfrm>
                <a:off x="3560181" y="3883662"/>
                <a:ext cx="1081090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" name="Straight Connector 102"/>
              <p:cNvCxnSpPr>
                <a:stCxn id="119" idx="0"/>
                <a:endCxn id="105" idx="6"/>
              </p:cNvCxnSpPr>
              <p:nvPr/>
            </p:nvCxnSpPr>
            <p:spPr>
              <a:xfrm flipV="1">
                <a:off x="3319891" y="3329053"/>
                <a:ext cx="240290" cy="1249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" name="Straight Connector 103"/>
              <p:cNvCxnSpPr>
                <a:stCxn id="105" idx="6"/>
                <a:endCxn id="98" idx="0"/>
              </p:cNvCxnSpPr>
              <p:nvPr/>
            </p:nvCxnSpPr>
            <p:spPr>
              <a:xfrm flipV="1">
                <a:off x="3560181" y="3326607"/>
                <a:ext cx="1081090" cy="24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" name="Straight Connector 106"/>
              <p:cNvCxnSpPr>
                <a:stCxn id="119" idx="2"/>
                <a:endCxn id="106" idx="6"/>
              </p:cNvCxnSpPr>
              <p:nvPr/>
            </p:nvCxnSpPr>
            <p:spPr>
              <a:xfrm>
                <a:off x="3319891" y="3758757"/>
                <a:ext cx="240290" cy="1249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/>
                  <p:cNvSpPr/>
                  <p:nvPr/>
                </p:nvSpPr>
                <p:spPr>
                  <a:xfrm>
                    <a:off x="1600200" y="2879799"/>
                    <a:ext cx="38536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80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8" name="Rectangle 1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2879799"/>
                    <a:ext cx="385362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Rectangle 55"/>
              <p:cNvSpPr>
                <a:spLocks noChangeArrowheads="1"/>
              </p:cNvSpPr>
              <p:nvPr/>
            </p:nvSpPr>
            <p:spPr bwMode="auto">
              <a:xfrm>
                <a:off x="3167491" y="3453957"/>
                <a:ext cx="304800" cy="304800"/>
              </a:xfrm>
              <a:prstGeom prst="rect">
                <a:avLst/>
              </a:prstGeom>
              <a:solidFill>
                <a:srgbClr val="FCAF17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Rectangle 55"/>
              <p:cNvSpPr>
                <a:spLocks noChangeArrowheads="1"/>
              </p:cNvSpPr>
              <p:nvPr/>
            </p:nvSpPr>
            <p:spPr bwMode="auto">
              <a:xfrm>
                <a:off x="3167491" y="2336741"/>
                <a:ext cx="304800" cy="304800"/>
              </a:xfrm>
              <a:prstGeom prst="rect">
                <a:avLst/>
              </a:prstGeom>
              <a:solidFill>
                <a:srgbClr val="FCAF17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36" name="Straight Connector 135"/>
              <p:cNvCxnSpPr>
                <a:stCxn id="15" idx="6"/>
                <a:endCxn id="122" idx="6"/>
              </p:cNvCxnSpPr>
              <p:nvPr/>
            </p:nvCxnSpPr>
            <p:spPr>
              <a:xfrm flipV="1">
                <a:off x="1945281" y="2708662"/>
                <a:ext cx="138239" cy="3558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Straight Connector 138"/>
              <p:cNvCxnSpPr>
                <a:stCxn id="15" idx="6"/>
                <a:endCxn id="121" idx="6"/>
              </p:cNvCxnSpPr>
              <p:nvPr/>
            </p:nvCxnSpPr>
            <p:spPr>
              <a:xfrm flipV="1">
                <a:off x="1945281" y="2931852"/>
                <a:ext cx="138239" cy="1326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" name="Straight Connector 141"/>
              <p:cNvCxnSpPr>
                <a:stCxn id="15" idx="6"/>
                <a:endCxn id="123" idx="6"/>
              </p:cNvCxnSpPr>
              <p:nvPr/>
            </p:nvCxnSpPr>
            <p:spPr>
              <a:xfrm>
                <a:off x="1945281" y="3064466"/>
                <a:ext cx="138239" cy="90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Straight Connector 146"/>
              <p:cNvCxnSpPr>
                <a:stCxn id="15" idx="6"/>
                <a:endCxn id="124" idx="6"/>
              </p:cNvCxnSpPr>
              <p:nvPr/>
            </p:nvCxnSpPr>
            <p:spPr>
              <a:xfrm>
                <a:off x="1945281" y="3064466"/>
                <a:ext cx="138239" cy="3137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0" name="Text Box 57"/>
              <p:cNvSpPr txBox="1">
                <a:spLocks noChangeArrowheads="1"/>
              </p:cNvSpPr>
              <p:nvPr/>
            </p:nvSpPr>
            <p:spPr bwMode="auto">
              <a:xfrm>
                <a:off x="5105400" y="1510843"/>
                <a:ext cx="681597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400" b="1" kern="0" noProof="0" dirty="0" smtClean="0">
                    <a:solidFill>
                      <a:srgbClr val="000000"/>
                    </a:solidFill>
                  </a:rPr>
                  <a:t>Utility</a:t>
                </a:r>
                <a:endParaRPr lang="en-US" altLang="en-US" sz="1400" b="1" kern="0" dirty="0">
                  <a:solidFill>
                    <a:srgbClr val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Rectangle 194"/>
                  <p:cNvSpPr/>
                  <p:nvPr/>
                </p:nvSpPr>
                <p:spPr>
                  <a:xfrm>
                    <a:off x="4953000" y="2054423"/>
                    <a:ext cx="1070741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en-US" sz="140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=1</m:t>
                          </m:r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95" name="Rectangle 1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3000" y="2054423"/>
                    <a:ext cx="1070741" cy="307777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Rectangle 195"/>
                  <p:cNvSpPr/>
                  <p:nvPr/>
                </p:nvSpPr>
                <p:spPr>
                  <a:xfrm>
                    <a:off x="4953000" y="2568916"/>
                    <a:ext cx="1070741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en-US" sz="140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2)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96" name="Rectangle 1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3000" y="2568916"/>
                    <a:ext cx="1070741" cy="307777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Rectangle 196"/>
                  <p:cNvSpPr/>
                  <p:nvPr/>
                </p:nvSpPr>
                <p:spPr>
                  <a:xfrm>
                    <a:off x="4953000" y="3167851"/>
                    <a:ext cx="1070741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en-US" sz="140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=1</m:t>
                          </m:r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97" name="Rectangle 1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3000" y="3167851"/>
                    <a:ext cx="1070741" cy="307777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Rectangle 197"/>
                  <p:cNvSpPr/>
                  <p:nvPr/>
                </p:nvSpPr>
                <p:spPr>
                  <a:xfrm>
                    <a:off x="4953000" y="3730823"/>
                    <a:ext cx="1070741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en-US" sz="140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2)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98" name="Rectangle 1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3000" y="3730823"/>
                    <a:ext cx="1070741" cy="307777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5" name="Group 114"/>
          <p:cNvGrpSpPr/>
          <p:nvPr/>
        </p:nvGrpSpPr>
        <p:grpSpPr>
          <a:xfrm>
            <a:off x="6185848" y="1295400"/>
            <a:ext cx="2792380" cy="2471386"/>
            <a:chOff x="6185848" y="1295400"/>
            <a:chExt cx="2792380" cy="2471386"/>
          </a:xfrm>
        </p:grpSpPr>
        <p:sp>
          <p:nvSpPr>
            <p:cNvPr id="193" name="Text Box 57"/>
            <p:cNvSpPr txBox="1">
              <a:spLocks noChangeArrowheads="1"/>
            </p:cNvSpPr>
            <p:nvPr/>
          </p:nvSpPr>
          <p:spPr bwMode="auto">
            <a:xfrm>
              <a:off x="6248400" y="1295400"/>
              <a:ext cx="84029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b="1" kern="0" dirty="0" smtClean="0">
                  <a:solidFill>
                    <a:srgbClr val="000000"/>
                  </a:solidFill>
                </a:rPr>
                <a:t>Choose</a:t>
              </a:r>
              <a:br>
                <a:rPr lang="en-US" altLang="en-US" sz="1400" b="1" kern="0" dirty="0" smtClean="0">
                  <a:solidFill>
                    <a:srgbClr val="000000"/>
                  </a:solidFill>
                </a:rPr>
              </a:br>
              <a:r>
                <a:rPr lang="en-US" altLang="en-US" sz="1400" b="1" kern="0" dirty="0" smtClean="0">
                  <a:solidFill>
                    <a:srgbClr val="000000"/>
                  </a:solidFill>
                </a:rPr>
                <a:t>optimal</a:t>
              </a:r>
              <a:endParaRPr lang="en-US" altLang="en-US" sz="1400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194" name="Text Box 57"/>
            <p:cNvSpPr txBox="1">
              <a:spLocks noChangeArrowheads="1"/>
            </p:cNvSpPr>
            <p:nvPr/>
          </p:nvSpPr>
          <p:spPr bwMode="auto">
            <a:xfrm>
              <a:off x="7629973" y="1331434"/>
              <a:ext cx="124745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b="1" kern="0" dirty="0" smtClean="0">
                  <a:solidFill>
                    <a:srgbClr val="000000"/>
                  </a:solidFill>
                </a:rPr>
                <a:t>Expectation </a:t>
              </a:r>
              <a:br>
                <a:rPr lang="en-US" altLang="en-US" sz="1400" b="1" kern="0" dirty="0" smtClean="0">
                  <a:solidFill>
                    <a:srgbClr val="000000"/>
                  </a:solidFill>
                </a:rPr>
              </a:br>
              <a:r>
                <a:rPr lang="en-US" altLang="en-US" sz="1400" b="1" kern="0" dirty="0" smtClean="0">
                  <a:solidFill>
                    <a:srgbClr val="000000"/>
                  </a:solidFill>
                </a:rPr>
                <a:t>over theta</a:t>
              </a:r>
              <a:endParaRPr lang="en-US" altLang="en-US" sz="1400" b="1" kern="0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Rectangle 199"/>
                <p:cNvSpPr/>
                <p:nvPr/>
              </p:nvSpPr>
              <p:spPr>
                <a:xfrm>
                  <a:off x="6185848" y="3392581"/>
                  <a:ext cx="1090683" cy="3742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en-US" sz="140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en-US" sz="140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1400" i="0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en-US" sz="14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0" name="Rectangle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5848" y="3392581"/>
                  <a:ext cx="1090683" cy="37420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Rectangle 200"/>
                <p:cNvSpPr/>
                <p:nvPr/>
              </p:nvSpPr>
              <p:spPr>
                <a:xfrm>
                  <a:off x="6185848" y="2255524"/>
                  <a:ext cx="1090683" cy="3742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en-US" sz="140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en-US" sz="140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1400" i="0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en-US" sz="14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1" name="Rectangle 2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5848" y="2255524"/>
                  <a:ext cx="1090683" cy="37420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Rectangle 203"/>
                <p:cNvSpPr/>
                <p:nvPr/>
              </p:nvSpPr>
              <p:spPr>
                <a:xfrm>
                  <a:off x="7529177" y="2796930"/>
                  <a:ext cx="1449051" cy="4284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en-US" sz="14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en-US" sz="1400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alt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altLang="en-US" sz="14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  <m:r>
                                  <a:rPr lang="en-US" altLang="en-US" sz="14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altLang="en-US" sz="14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en-US" altLang="en-US" sz="14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altLang="en-US" sz="14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altLang="en-US" sz="14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4" name="Rectangle 2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9177" y="2796930"/>
                  <a:ext cx="1449051" cy="42845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1750828" y="4419600"/>
            <a:ext cx="4272913" cy="1981200"/>
            <a:chOff x="1750828" y="4419600"/>
            <a:chExt cx="4272913" cy="1981200"/>
          </a:xfrm>
        </p:grpSpPr>
        <p:sp>
          <p:nvSpPr>
            <p:cNvPr id="46" name="Oval 54"/>
            <p:cNvSpPr>
              <a:spLocks noChangeArrowheads="1"/>
            </p:cNvSpPr>
            <p:nvPr/>
          </p:nvSpPr>
          <p:spPr bwMode="auto">
            <a:xfrm>
              <a:off x="3167491" y="4699105"/>
              <a:ext cx="304800" cy="307975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8" name="Straight Connector 47"/>
            <p:cNvCxnSpPr>
              <a:stCxn id="46" idx="6"/>
              <a:endCxn id="59" idx="6"/>
            </p:cNvCxnSpPr>
            <p:nvPr/>
          </p:nvCxnSpPr>
          <p:spPr>
            <a:xfrm flipV="1">
              <a:off x="3472291" y="4573588"/>
              <a:ext cx="119024" cy="2795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/>
            <p:cNvCxnSpPr>
              <a:stCxn id="46" idx="6"/>
              <a:endCxn id="60" idx="6"/>
            </p:cNvCxnSpPr>
            <p:nvPr/>
          </p:nvCxnSpPr>
          <p:spPr>
            <a:xfrm>
              <a:off x="3472291" y="4853093"/>
              <a:ext cx="119024" cy="2795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Straight Connector 137"/>
            <p:cNvCxnSpPr>
              <a:stCxn id="46" idx="6"/>
              <a:endCxn id="145" idx="6"/>
            </p:cNvCxnSpPr>
            <p:nvPr/>
          </p:nvCxnSpPr>
          <p:spPr>
            <a:xfrm flipV="1">
              <a:off x="3472291" y="4672291"/>
              <a:ext cx="119024" cy="1808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>
              <a:stCxn id="46" idx="6"/>
              <a:endCxn id="144" idx="6"/>
            </p:cNvCxnSpPr>
            <p:nvPr/>
          </p:nvCxnSpPr>
          <p:spPr>
            <a:xfrm flipV="1">
              <a:off x="3472291" y="4792826"/>
              <a:ext cx="119024" cy="60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46" idx="6"/>
              <a:endCxn id="146" idx="6"/>
            </p:cNvCxnSpPr>
            <p:nvPr/>
          </p:nvCxnSpPr>
          <p:spPr>
            <a:xfrm>
              <a:off x="3472291" y="4853093"/>
              <a:ext cx="119024" cy="60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>
              <a:stCxn id="46" idx="6"/>
              <a:endCxn id="148" idx="6"/>
            </p:cNvCxnSpPr>
            <p:nvPr/>
          </p:nvCxnSpPr>
          <p:spPr>
            <a:xfrm>
              <a:off x="3472291" y="4853093"/>
              <a:ext cx="119024" cy="1808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Flowchart: Extract 39"/>
            <p:cNvSpPr/>
            <p:nvPr/>
          </p:nvSpPr>
          <p:spPr>
            <a:xfrm rot="16200000">
              <a:off x="4611789" y="4461669"/>
              <a:ext cx="300037" cy="225425"/>
            </a:xfrm>
            <a:prstGeom prst="flowChartExtra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cxnSp>
          <p:nvCxnSpPr>
            <p:cNvPr id="42" name="Straight Connector 41"/>
            <p:cNvCxnSpPr>
              <a:stCxn id="69" idx="0"/>
              <a:endCxn id="57" idx="6"/>
            </p:cNvCxnSpPr>
            <p:nvPr/>
          </p:nvCxnSpPr>
          <p:spPr>
            <a:xfrm flipV="1">
              <a:off x="1903228" y="4849759"/>
              <a:ext cx="216490" cy="4054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>
              <a:stCxn id="57" idx="6"/>
              <a:endCxn id="46" idx="2"/>
            </p:cNvCxnSpPr>
            <p:nvPr/>
          </p:nvCxnSpPr>
          <p:spPr>
            <a:xfrm>
              <a:off x="2119718" y="4849759"/>
              <a:ext cx="1047773" cy="33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/>
            <p:cNvCxnSpPr>
              <a:stCxn id="69" idx="2"/>
              <a:endCxn id="58" idx="6"/>
            </p:cNvCxnSpPr>
            <p:nvPr/>
          </p:nvCxnSpPr>
          <p:spPr>
            <a:xfrm>
              <a:off x="1903228" y="5559977"/>
              <a:ext cx="216490" cy="405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Flowchart: Extract 44"/>
            <p:cNvSpPr/>
            <p:nvPr/>
          </p:nvSpPr>
          <p:spPr>
            <a:xfrm rot="16200000">
              <a:off x="4611789" y="5018882"/>
              <a:ext cx="300037" cy="225425"/>
            </a:xfrm>
            <a:prstGeom prst="flowChartExtra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cxnSp>
          <p:nvCxnSpPr>
            <p:cNvPr id="47" name="Straight Connector 46"/>
            <p:cNvCxnSpPr>
              <a:stCxn id="60" idx="6"/>
              <a:endCxn id="45" idx="0"/>
            </p:cNvCxnSpPr>
            <p:nvPr/>
          </p:nvCxnSpPr>
          <p:spPr>
            <a:xfrm flipV="1">
              <a:off x="3591315" y="5131594"/>
              <a:ext cx="1057780" cy="10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>
              <a:stCxn id="59" idx="6"/>
              <a:endCxn id="40" idx="0"/>
            </p:cNvCxnSpPr>
            <p:nvPr/>
          </p:nvCxnSpPr>
          <p:spPr>
            <a:xfrm>
              <a:off x="3591315" y="4573588"/>
              <a:ext cx="1057780" cy="7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Rectangle 55"/>
            <p:cNvSpPr>
              <a:spLocks noChangeArrowheads="1"/>
            </p:cNvSpPr>
            <p:nvPr/>
          </p:nvSpPr>
          <p:spPr bwMode="auto">
            <a:xfrm>
              <a:off x="1750828" y="5255177"/>
              <a:ext cx="304800" cy="304800"/>
            </a:xfrm>
            <a:prstGeom prst="rect">
              <a:avLst/>
            </a:prstGeom>
            <a:solidFill>
              <a:srgbClr val="FCAF17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lowchart: Extract 72"/>
            <p:cNvSpPr/>
            <p:nvPr/>
          </p:nvSpPr>
          <p:spPr>
            <a:xfrm rot="16200000">
              <a:off x="4614069" y="5576095"/>
              <a:ext cx="300037" cy="225425"/>
            </a:xfrm>
            <a:prstGeom prst="flowChartExtra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cxnSp>
          <p:nvCxnSpPr>
            <p:cNvPr id="74" name="Straight Connector 73"/>
            <p:cNvCxnSpPr>
              <a:stCxn id="58" idx="6"/>
              <a:endCxn id="76" idx="2"/>
            </p:cNvCxnSpPr>
            <p:nvPr/>
          </p:nvCxnSpPr>
          <p:spPr>
            <a:xfrm>
              <a:off x="2119718" y="5965397"/>
              <a:ext cx="1047773" cy="26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Flowchart: Extract 74"/>
            <p:cNvSpPr/>
            <p:nvPr/>
          </p:nvSpPr>
          <p:spPr>
            <a:xfrm rot="16200000">
              <a:off x="4614069" y="6133307"/>
              <a:ext cx="300037" cy="225425"/>
            </a:xfrm>
            <a:prstGeom prst="flowChartExtra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sp>
          <p:nvSpPr>
            <p:cNvPr id="76" name="Oval 54"/>
            <p:cNvSpPr>
              <a:spLocks noChangeArrowheads="1"/>
            </p:cNvSpPr>
            <p:nvPr/>
          </p:nvSpPr>
          <p:spPr bwMode="auto">
            <a:xfrm>
              <a:off x="3167491" y="5814064"/>
              <a:ext cx="304800" cy="307975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77" name="Straight Connector 76"/>
            <p:cNvCxnSpPr>
              <a:stCxn id="81" idx="6"/>
              <a:endCxn id="75" idx="0"/>
            </p:cNvCxnSpPr>
            <p:nvPr/>
          </p:nvCxnSpPr>
          <p:spPr>
            <a:xfrm flipV="1">
              <a:off x="3607799" y="6246019"/>
              <a:ext cx="1043576" cy="19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stCxn id="76" idx="6"/>
              <a:endCxn id="80" idx="6"/>
            </p:cNvCxnSpPr>
            <p:nvPr/>
          </p:nvCxnSpPr>
          <p:spPr>
            <a:xfrm flipV="1">
              <a:off x="3472291" y="5688156"/>
              <a:ext cx="135508" cy="2798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Straight Connector 78"/>
            <p:cNvCxnSpPr>
              <a:stCxn id="80" idx="6"/>
              <a:endCxn id="73" idx="0"/>
            </p:cNvCxnSpPr>
            <p:nvPr/>
          </p:nvCxnSpPr>
          <p:spPr>
            <a:xfrm>
              <a:off x="3607799" y="5688156"/>
              <a:ext cx="1043576" cy="6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Connector 81"/>
            <p:cNvCxnSpPr>
              <a:stCxn id="76" idx="6"/>
              <a:endCxn id="81" idx="6"/>
            </p:cNvCxnSpPr>
            <p:nvPr/>
          </p:nvCxnSpPr>
          <p:spPr>
            <a:xfrm>
              <a:off x="3472291" y="5968052"/>
              <a:ext cx="135508" cy="2798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1" name="Text Box 57"/>
            <p:cNvSpPr txBox="1">
              <a:spLocks noChangeArrowheads="1"/>
            </p:cNvSpPr>
            <p:nvPr/>
          </p:nvSpPr>
          <p:spPr bwMode="auto">
            <a:xfrm>
              <a:off x="2008496" y="4797623"/>
              <a:ext cx="53732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kern="0" noProof="0" dirty="0" smtClean="0">
                  <a:solidFill>
                    <a:srgbClr val="000000"/>
                  </a:solidFill>
                </a:rPr>
                <a:t>t = 1</a:t>
              </a:r>
              <a:endParaRPr lang="en-US" altLang="en-US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112" name="Text Box 57"/>
            <p:cNvSpPr txBox="1">
              <a:spLocks noChangeArrowheads="1"/>
            </p:cNvSpPr>
            <p:nvPr/>
          </p:nvSpPr>
          <p:spPr bwMode="auto">
            <a:xfrm>
              <a:off x="2008496" y="4572000"/>
              <a:ext cx="125867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kern="0" noProof="0" dirty="0" smtClean="0">
                  <a:solidFill>
                    <a:srgbClr val="000000"/>
                  </a:solidFill>
                </a:rPr>
                <a:t>Chose treat 1</a:t>
              </a:r>
              <a:endParaRPr lang="en-US" altLang="en-US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113" name="Text Box 57"/>
            <p:cNvSpPr txBox="1">
              <a:spLocks noChangeArrowheads="1"/>
            </p:cNvSpPr>
            <p:nvPr/>
          </p:nvSpPr>
          <p:spPr bwMode="auto">
            <a:xfrm>
              <a:off x="2008496" y="5926975"/>
              <a:ext cx="53732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kern="0" noProof="0" dirty="0" smtClean="0">
                  <a:solidFill>
                    <a:srgbClr val="000000"/>
                  </a:solidFill>
                </a:rPr>
                <a:t>t = 2</a:t>
              </a:r>
              <a:endParaRPr lang="en-US" altLang="en-US" sz="1400" kern="0" dirty="0">
                <a:solidFill>
                  <a:srgbClr val="000000"/>
                </a:solidFill>
              </a:endParaRPr>
            </a:p>
          </p:txBody>
        </p:sp>
        <p:sp>
          <p:nvSpPr>
            <p:cNvPr id="114" name="Text Box 57"/>
            <p:cNvSpPr txBox="1">
              <a:spLocks noChangeArrowheads="1"/>
            </p:cNvSpPr>
            <p:nvPr/>
          </p:nvSpPr>
          <p:spPr bwMode="auto">
            <a:xfrm>
              <a:off x="2008496" y="5715000"/>
              <a:ext cx="125867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kern="0" noProof="0" dirty="0" smtClean="0">
                  <a:solidFill>
                    <a:srgbClr val="000000"/>
                  </a:solidFill>
                </a:rPr>
                <a:t>Chose treat 2</a:t>
              </a:r>
              <a:endParaRPr lang="en-US" altLang="en-US" sz="1400" kern="0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3129794" y="4655843"/>
                  <a:ext cx="3853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94" y="4655843"/>
                  <a:ext cx="385362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3124200" y="5781438"/>
                  <a:ext cx="3853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5781438"/>
                  <a:ext cx="385362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4953000" y="4419600"/>
                  <a:ext cx="107074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en-US" sz="14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=1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4419600"/>
                  <a:ext cx="1070741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4953000" y="6093023"/>
                  <a:ext cx="107074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en-US" sz="14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6093023"/>
                  <a:ext cx="1070741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/>
                <p:cNvSpPr/>
                <p:nvPr/>
              </p:nvSpPr>
              <p:spPr>
                <a:xfrm>
                  <a:off x="4953000" y="4964656"/>
                  <a:ext cx="107074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en-US" sz="14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=1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4964656"/>
                  <a:ext cx="1070741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4953000" y="5563591"/>
                  <a:ext cx="107074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en-US" sz="14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5563591"/>
                  <a:ext cx="1070741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" name="Straight Connector 154"/>
            <p:cNvCxnSpPr>
              <a:stCxn id="76" idx="6"/>
              <a:endCxn id="165" idx="6"/>
            </p:cNvCxnSpPr>
            <p:nvPr/>
          </p:nvCxnSpPr>
          <p:spPr>
            <a:xfrm flipV="1">
              <a:off x="3472291" y="5789386"/>
              <a:ext cx="135508" cy="1786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Straight Connector 155"/>
            <p:cNvCxnSpPr>
              <a:stCxn id="76" idx="6"/>
              <a:endCxn id="164" idx="6"/>
            </p:cNvCxnSpPr>
            <p:nvPr/>
          </p:nvCxnSpPr>
          <p:spPr>
            <a:xfrm flipV="1">
              <a:off x="3472291" y="5908497"/>
              <a:ext cx="135508" cy="595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Straight Connector 156"/>
            <p:cNvCxnSpPr>
              <a:stCxn id="76" idx="6"/>
              <a:endCxn id="166" idx="6"/>
            </p:cNvCxnSpPr>
            <p:nvPr/>
          </p:nvCxnSpPr>
          <p:spPr>
            <a:xfrm>
              <a:off x="3472291" y="5968052"/>
              <a:ext cx="135508" cy="595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Straight Connector 157"/>
            <p:cNvCxnSpPr>
              <a:stCxn id="76" idx="6"/>
              <a:endCxn id="167" idx="6"/>
            </p:cNvCxnSpPr>
            <p:nvPr/>
          </p:nvCxnSpPr>
          <p:spPr>
            <a:xfrm>
              <a:off x="3472291" y="5968052"/>
              <a:ext cx="135508" cy="1786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" name="Group 18"/>
          <p:cNvGrpSpPr/>
          <p:nvPr/>
        </p:nvGrpSpPr>
        <p:grpSpPr>
          <a:xfrm>
            <a:off x="152400" y="2054225"/>
            <a:ext cx="3455399" cy="4347711"/>
            <a:chOff x="152400" y="2054225"/>
            <a:chExt cx="3455399" cy="4347711"/>
          </a:xfrm>
        </p:grpSpPr>
        <p:grpSp>
          <p:nvGrpSpPr>
            <p:cNvPr id="14" name="Group 13"/>
            <p:cNvGrpSpPr/>
            <p:nvPr/>
          </p:nvGrpSpPr>
          <p:grpSpPr>
            <a:xfrm>
              <a:off x="3286515" y="4518303"/>
              <a:ext cx="304800" cy="669580"/>
              <a:chOff x="3286515" y="4518303"/>
              <a:chExt cx="304800" cy="669580"/>
            </a:xfrm>
          </p:grpSpPr>
          <p:sp>
            <p:nvSpPr>
              <p:cNvPr id="144" name="Oval 54"/>
              <p:cNvSpPr>
                <a:spLocks noChangeArrowheads="1"/>
              </p:cNvSpPr>
              <p:nvPr/>
            </p:nvSpPr>
            <p:spPr bwMode="auto">
              <a:xfrm>
                <a:off x="3286515" y="4638838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Oval 54"/>
              <p:cNvSpPr>
                <a:spLocks noChangeArrowheads="1"/>
              </p:cNvSpPr>
              <p:nvPr/>
            </p:nvSpPr>
            <p:spPr bwMode="auto">
              <a:xfrm>
                <a:off x="3286515" y="4518303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Oval 54"/>
              <p:cNvSpPr>
                <a:spLocks noChangeArrowheads="1"/>
              </p:cNvSpPr>
              <p:nvPr/>
            </p:nvSpPr>
            <p:spPr bwMode="auto">
              <a:xfrm>
                <a:off x="3286515" y="4759373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Oval 54"/>
              <p:cNvSpPr>
                <a:spLocks noChangeArrowheads="1"/>
              </p:cNvSpPr>
              <p:nvPr/>
            </p:nvSpPr>
            <p:spPr bwMode="auto">
              <a:xfrm>
                <a:off x="3286515" y="4879908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52400" y="2054225"/>
              <a:ext cx="3455399" cy="4347711"/>
              <a:chOff x="152400" y="2054225"/>
              <a:chExt cx="3455399" cy="4347711"/>
            </a:xfrm>
          </p:grpSpPr>
          <p:sp>
            <p:nvSpPr>
              <p:cNvPr id="80" name="Oval 54"/>
              <p:cNvSpPr>
                <a:spLocks noChangeArrowheads="1"/>
              </p:cNvSpPr>
              <p:nvPr/>
            </p:nvSpPr>
            <p:spPr bwMode="auto">
              <a:xfrm>
                <a:off x="3302999" y="5534168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Oval 54"/>
              <p:cNvSpPr>
                <a:spLocks noChangeArrowheads="1"/>
              </p:cNvSpPr>
              <p:nvPr/>
            </p:nvSpPr>
            <p:spPr bwMode="auto">
              <a:xfrm>
                <a:off x="3302999" y="6093961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Oval 54"/>
              <p:cNvSpPr>
                <a:spLocks noChangeArrowheads="1"/>
              </p:cNvSpPr>
              <p:nvPr/>
            </p:nvSpPr>
            <p:spPr bwMode="auto">
              <a:xfrm>
                <a:off x="152400" y="5254918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Oval 54"/>
              <p:cNvSpPr>
                <a:spLocks noChangeArrowheads="1"/>
              </p:cNvSpPr>
              <p:nvPr/>
            </p:nvSpPr>
            <p:spPr bwMode="auto">
              <a:xfrm>
                <a:off x="152400" y="2916072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Oval 54"/>
              <p:cNvSpPr>
                <a:spLocks noChangeArrowheads="1"/>
              </p:cNvSpPr>
              <p:nvPr/>
            </p:nvSpPr>
            <p:spPr bwMode="auto">
              <a:xfrm>
                <a:off x="1814918" y="4695771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Oval 54"/>
              <p:cNvSpPr>
                <a:spLocks noChangeArrowheads="1"/>
              </p:cNvSpPr>
              <p:nvPr/>
            </p:nvSpPr>
            <p:spPr bwMode="auto">
              <a:xfrm>
                <a:off x="1814918" y="5811409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Oval 54"/>
              <p:cNvSpPr>
                <a:spLocks noChangeArrowheads="1"/>
              </p:cNvSpPr>
              <p:nvPr/>
            </p:nvSpPr>
            <p:spPr bwMode="auto">
              <a:xfrm>
                <a:off x="3253101" y="2054225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Oval 54"/>
              <p:cNvSpPr>
                <a:spLocks noChangeArrowheads="1"/>
              </p:cNvSpPr>
              <p:nvPr/>
            </p:nvSpPr>
            <p:spPr bwMode="auto">
              <a:xfrm>
                <a:off x="3225996" y="2616081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Oval 54"/>
              <p:cNvSpPr>
                <a:spLocks noChangeArrowheads="1"/>
              </p:cNvSpPr>
              <p:nvPr/>
            </p:nvSpPr>
            <p:spPr bwMode="auto">
              <a:xfrm>
                <a:off x="3255381" y="3175065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Oval 54"/>
              <p:cNvSpPr>
                <a:spLocks noChangeArrowheads="1"/>
              </p:cNvSpPr>
              <p:nvPr/>
            </p:nvSpPr>
            <p:spPr bwMode="auto">
              <a:xfrm>
                <a:off x="3255381" y="3729674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1778720" y="2331484"/>
                <a:ext cx="304800" cy="1423924"/>
                <a:chOff x="1778720" y="2331484"/>
                <a:chExt cx="304800" cy="1423924"/>
              </a:xfrm>
            </p:grpSpPr>
            <p:sp>
              <p:nvSpPr>
                <p:cNvPr id="94" name="Oval 54"/>
                <p:cNvSpPr>
                  <a:spLocks noChangeArrowheads="1"/>
                </p:cNvSpPr>
                <p:nvPr/>
              </p:nvSpPr>
              <p:spPr bwMode="auto">
                <a:xfrm>
                  <a:off x="1778720" y="3447433"/>
                  <a:ext cx="304800" cy="307975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3" name="Oval 54"/>
                <p:cNvSpPr>
                  <a:spLocks noChangeArrowheads="1"/>
                </p:cNvSpPr>
                <p:nvPr/>
              </p:nvSpPr>
              <p:spPr bwMode="auto">
                <a:xfrm>
                  <a:off x="1778720" y="2331484"/>
                  <a:ext cx="304800" cy="307975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Oval 54"/>
                <p:cNvSpPr>
                  <a:spLocks noChangeArrowheads="1"/>
                </p:cNvSpPr>
                <p:nvPr/>
              </p:nvSpPr>
              <p:spPr bwMode="auto">
                <a:xfrm>
                  <a:off x="1778720" y="2777864"/>
                  <a:ext cx="304800" cy="307975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Oval 54"/>
                <p:cNvSpPr>
                  <a:spLocks noChangeArrowheads="1"/>
                </p:cNvSpPr>
                <p:nvPr/>
              </p:nvSpPr>
              <p:spPr bwMode="auto">
                <a:xfrm>
                  <a:off x="1778720" y="2554674"/>
                  <a:ext cx="304800" cy="307975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3" name="Oval 54"/>
                <p:cNvSpPr>
                  <a:spLocks noChangeArrowheads="1"/>
                </p:cNvSpPr>
                <p:nvPr/>
              </p:nvSpPr>
              <p:spPr bwMode="auto">
                <a:xfrm>
                  <a:off x="1778720" y="3001054"/>
                  <a:ext cx="304800" cy="307975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4" name="Oval 54"/>
                <p:cNvSpPr>
                  <a:spLocks noChangeArrowheads="1"/>
                </p:cNvSpPr>
                <p:nvPr/>
              </p:nvSpPr>
              <p:spPr bwMode="auto">
                <a:xfrm>
                  <a:off x="1778720" y="3224244"/>
                  <a:ext cx="304800" cy="307975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59" name="Oval 54"/>
              <p:cNvSpPr>
                <a:spLocks noChangeArrowheads="1"/>
              </p:cNvSpPr>
              <p:nvPr/>
            </p:nvSpPr>
            <p:spPr bwMode="auto">
              <a:xfrm>
                <a:off x="3286515" y="4419600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Oval 54"/>
              <p:cNvSpPr>
                <a:spLocks noChangeArrowheads="1"/>
              </p:cNvSpPr>
              <p:nvPr/>
            </p:nvSpPr>
            <p:spPr bwMode="auto">
              <a:xfrm>
                <a:off x="3286515" y="4978610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3302999" y="5635398"/>
                <a:ext cx="304800" cy="665308"/>
                <a:chOff x="3803174" y="5692583"/>
                <a:chExt cx="304800" cy="665308"/>
              </a:xfrm>
            </p:grpSpPr>
            <p:sp>
              <p:nvSpPr>
                <p:cNvPr id="164" name="Oval 54"/>
                <p:cNvSpPr>
                  <a:spLocks noChangeArrowheads="1"/>
                </p:cNvSpPr>
                <p:nvPr/>
              </p:nvSpPr>
              <p:spPr bwMode="auto">
                <a:xfrm>
                  <a:off x="3803174" y="5811694"/>
                  <a:ext cx="304800" cy="307975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5" name="Oval 54"/>
                <p:cNvSpPr>
                  <a:spLocks noChangeArrowheads="1"/>
                </p:cNvSpPr>
                <p:nvPr/>
              </p:nvSpPr>
              <p:spPr bwMode="auto">
                <a:xfrm>
                  <a:off x="3803174" y="5692583"/>
                  <a:ext cx="304800" cy="307975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6" name="Oval 54"/>
                <p:cNvSpPr>
                  <a:spLocks noChangeArrowheads="1"/>
                </p:cNvSpPr>
                <p:nvPr/>
              </p:nvSpPr>
              <p:spPr bwMode="auto">
                <a:xfrm>
                  <a:off x="3803174" y="5930805"/>
                  <a:ext cx="304800" cy="307975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7" name="Oval 54"/>
                <p:cNvSpPr>
                  <a:spLocks noChangeArrowheads="1"/>
                </p:cNvSpPr>
                <p:nvPr/>
              </p:nvSpPr>
              <p:spPr bwMode="auto">
                <a:xfrm>
                  <a:off x="3803174" y="6049916"/>
                  <a:ext cx="304800" cy="307975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sp>
        <p:nvSpPr>
          <p:cNvPr id="125" name="Rectangle 124"/>
          <p:cNvSpPr/>
          <p:nvPr/>
        </p:nvSpPr>
        <p:spPr>
          <a:xfrm>
            <a:off x="0" y="1351906"/>
            <a:ext cx="8875868" cy="506460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81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| Presentation Title | Presenter Name | Date | Subject | 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9750" y="305999"/>
            <a:ext cx="8318530" cy="456001"/>
          </a:xfrm>
        </p:spPr>
        <p:txBody>
          <a:bodyPr/>
          <a:lstStyle/>
          <a:p>
            <a:r>
              <a:rPr lang="en-US" dirty="0" smtClean="0"/>
              <a:t>Expected Value of Perfect Partial Information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0">
                              <a:latin typeface="Cambria Math"/>
                            </a:rPr>
                            <m:t>𝐄𝐕𝐏𝐏𝐈</m:t>
                          </m:r>
                          <m:r>
                            <a:rPr lang="en-US" sz="1800" b="1" i="0">
                              <a:latin typeface="Cambria Math"/>
                            </a:rPr>
                            <m:t>=</m:t>
                          </m:r>
                          <m:r>
                            <a:rPr lang="en-US" sz="1800" b="1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sz="1800" b="1">
                              <a:latin typeface="Cambria Math"/>
                              <a:ea typeface="Cambria Math"/>
                            </a:rPr>
                            <m:t>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b="1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a:rPr lang="en-US" sz="1800" b="1">
                                      <a:latin typeface="Cambria Math"/>
                                    </a:rPr>
                                    <m:t>𝒎𝒂𝒙</m:t>
                                  </m:r>
                                </m:e>
                                <m:lim>
                                  <m:r>
                                    <a:rPr lang="en-US" sz="1800" b="1">
                                      <a:latin typeface="Cambria Math"/>
                                    </a:rPr>
                                    <m:t>𝒕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en-US" sz="1800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en-US" sz="1800" b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𝝍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en-US" sz="1800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b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𝒖</m:t>
                                  </m:r>
                                  <m:r>
                                    <a:rPr lang="en-US" altLang="en-US" sz="1800" b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altLang="en-US" sz="1800" b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𝜽</m:t>
                                  </m:r>
                                  <m:r>
                                    <a:rPr lang="en-US" altLang="en-US" sz="1800" b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altLang="en-US" sz="1800" b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𝒕</m:t>
                                  </m:r>
                                  <m:r>
                                    <a:rPr lang="en-US" altLang="en-US" sz="1800" b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en-US" sz="1800" b="1" i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unc>
                        <m:funcPr>
                          <m:ctrlPr>
                            <a:rPr lang="en-US" altLang="en-US" sz="1800" b="1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en-US" sz="18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en-US" sz="1800" b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𝒎𝒂𝒙</m:t>
                              </m:r>
                            </m:e>
                            <m:lim>
                              <m:r>
                                <a:rPr lang="en-US" altLang="en-US" sz="1800" b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en-US" sz="18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en-US" sz="1800" b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en-US" sz="1800" b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sub>
                          </m:sSub>
                          <m:r>
                            <a:rPr lang="en-US" altLang="en-US" sz="1800" b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altLang="en-US" sz="1800" b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𝒖</m:t>
                          </m:r>
                          <m:r>
                            <a:rPr lang="en-US" altLang="en-US" sz="1800" b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en-US" sz="1800" b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  <m:r>
                            <a:rPr lang="en-US" altLang="en-US" sz="1800" b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en-US" sz="1800" b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  <m:r>
                            <a:rPr lang="en-US" altLang="en-US" sz="1800" b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t="-33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55"/>
          <p:cNvSpPr>
            <a:spLocks noChangeArrowheads="1"/>
          </p:cNvSpPr>
          <p:nvPr/>
        </p:nvSpPr>
        <p:spPr bwMode="auto">
          <a:xfrm>
            <a:off x="76200" y="4885358"/>
            <a:ext cx="304800" cy="304800"/>
          </a:xfrm>
          <a:prstGeom prst="rect">
            <a:avLst/>
          </a:prstGeom>
          <a:solidFill>
            <a:srgbClr val="FCAF17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9" name="Straight Connector 8"/>
          <p:cNvCxnSpPr>
            <a:stCxn id="8" idx="2"/>
            <a:endCxn id="51" idx="6"/>
          </p:cNvCxnSpPr>
          <p:nvPr/>
        </p:nvCxnSpPr>
        <p:spPr>
          <a:xfrm>
            <a:off x="228600" y="5190158"/>
            <a:ext cx="152400" cy="10566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>
            <a:stCxn id="8" idx="0"/>
            <a:endCxn id="52" idx="6"/>
          </p:cNvCxnSpPr>
          <p:nvPr/>
        </p:nvCxnSpPr>
        <p:spPr>
          <a:xfrm flipV="1">
            <a:off x="228600" y="3828705"/>
            <a:ext cx="152400" cy="105665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57"/>
              <p:cNvSpPr txBox="1">
                <a:spLocks noChangeArrowheads="1"/>
              </p:cNvSpPr>
              <p:nvPr/>
            </p:nvSpPr>
            <p:spPr bwMode="auto">
              <a:xfrm>
                <a:off x="311312" y="3535662"/>
                <a:ext cx="68865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400" b="0" i="0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buy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en-US" sz="140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𝜙</m:t>
                      </m:r>
                    </m:oMath>
                  </m:oMathPara>
                </a14:m>
                <a:endParaRPr lang="en-US" altLang="en-US" sz="14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Text 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312" y="3535662"/>
                <a:ext cx="688650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54"/>
          <p:cNvSpPr>
            <a:spLocks noChangeArrowheads="1"/>
          </p:cNvSpPr>
          <p:nvPr/>
        </p:nvSpPr>
        <p:spPr bwMode="auto">
          <a:xfrm>
            <a:off x="881741" y="3674717"/>
            <a:ext cx="304800" cy="307975"/>
          </a:xfrm>
          <a:prstGeom prst="ellipse">
            <a:avLst/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8" name="Straight Connector 17"/>
          <p:cNvCxnSpPr>
            <a:stCxn id="52" idx="6"/>
            <a:endCxn id="15" idx="2"/>
          </p:cNvCxnSpPr>
          <p:nvPr/>
        </p:nvCxnSpPr>
        <p:spPr>
          <a:xfrm>
            <a:off x="381000" y="3828705"/>
            <a:ext cx="50074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828733" y="3644038"/>
                <a:ext cx="4108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33" y="3644038"/>
                <a:ext cx="41081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 Box 57"/>
              <p:cNvSpPr txBox="1">
                <a:spLocks noChangeArrowheads="1"/>
              </p:cNvSpPr>
              <p:nvPr/>
            </p:nvSpPr>
            <p:spPr bwMode="auto">
              <a:xfrm>
                <a:off x="304800" y="5937448"/>
                <a:ext cx="1157753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en-US" sz="1400" b="0" i="0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Don</m:t>
                          </m:r>
                        </m:e>
                        <m:sup>
                          <m:r>
                            <a:rPr lang="en-US" altLang="en-US" sz="1400" b="0" i="0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en-US" sz="1400" b="0" i="0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t</m:t>
                      </m:r>
                      <m:r>
                        <a:rPr lang="en-US" altLang="en-US" sz="1400" b="0" i="0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1400" b="0" i="0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buy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𝜙</m:t>
                      </m:r>
                    </m:oMath>
                  </m:oMathPara>
                </a14:m>
                <a:endParaRPr lang="en-US" altLang="en-US" sz="14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9" name="Text 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5937448"/>
                <a:ext cx="1157753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1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Rectangle 202"/>
              <p:cNvSpPr/>
              <p:nvPr/>
            </p:nvSpPr>
            <p:spPr>
              <a:xfrm>
                <a:off x="7338121" y="5937448"/>
                <a:ext cx="1412951" cy="374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140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en-US" sz="140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en-US" sz="140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en-US" sz="14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en-US" sz="140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en-US" sz="14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en-US" sz="140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en-US" sz="140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altLang="en-US" sz="140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en-US" altLang="en-US" sz="140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en-US" sz="140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altLang="en-US" sz="140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en-US" sz="140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en-US" sz="140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3" name="Rectangle 2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121" y="5937448"/>
                <a:ext cx="1412951" cy="3742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Flowchart: Extract 203"/>
          <p:cNvSpPr/>
          <p:nvPr/>
        </p:nvSpPr>
        <p:spPr>
          <a:xfrm rot="16200000">
            <a:off x="3010694" y="6131245"/>
            <a:ext cx="300037" cy="225425"/>
          </a:xfrm>
          <a:prstGeom prst="flowChartExtra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cxnSp>
        <p:nvCxnSpPr>
          <p:cNvPr id="205" name="Straight Connector 204"/>
          <p:cNvCxnSpPr>
            <a:stCxn id="51" idx="6"/>
            <a:endCxn id="204" idx="0"/>
          </p:cNvCxnSpPr>
          <p:nvPr/>
        </p:nvCxnSpPr>
        <p:spPr>
          <a:xfrm flipV="1">
            <a:off x="381000" y="6243957"/>
            <a:ext cx="2667000" cy="285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117863" y="1324847"/>
                <a:ext cx="183601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400" b="0" i="0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Partition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en-US" sz="1400" i="1" ker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en-US" altLang="en-US" sz="1400" i="1" ker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en-US" sz="1400" i="1" ker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𝜓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63" y="1324847"/>
                <a:ext cx="1836015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 Box 57"/>
          <p:cNvSpPr txBox="1">
            <a:spLocks noChangeArrowheads="1"/>
          </p:cNvSpPr>
          <p:nvPr/>
        </p:nvSpPr>
        <p:spPr bwMode="auto">
          <a:xfrm>
            <a:off x="7338121" y="5629671"/>
            <a:ext cx="13388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b="1" kern="0" dirty="0" smtClean="0">
                <a:solidFill>
                  <a:srgbClr val="000000"/>
                </a:solidFill>
              </a:rPr>
              <a:t>Current value</a:t>
            </a:r>
            <a:endParaRPr lang="en-US" altLang="en-US" sz="1400" b="1" kern="0" dirty="0">
              <a:solidFill>
                <a:srgbClr val="000000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186541" y="1521023"/>
            <a:ext cx="3389401" cy="2307682"/>
            <a:chOff x="1186541" y="1521023"/>
            <a:chExt cx="3389401" cy="2307682"/>
          </a:xfrm>
        </p:grpSpPr>
        <p:sp>
          <p:nvSpPr>
            <p:cNvPr id="120" name="Rectangle 55"/>
            <p:cNvSpPr>
              <a:spLocks noChangeArrowheads="1"/>
            </p:cNvSpPr>
            <p:nvPr/>
          </p:nvSpPr>
          <p:spPr bwMode="auto">
            <a:xfrm>
              <a:off x="1524000" y="2606840"/>
              <a:ext cx="304800" cy="304800"/>
            </a:xfrm>
            <a:prstGeom prst="rect">
              <a:avLst/>
            </a:prstGeom>
            <a:solidFill>
              <a:srgbClr val="FCAF17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186541" y="1521023"/>
              <a:ext cx="3389401" cy="2307682"/>
              <a:chOff x="1186541" y="1521023"/>
              <a:chExt cx="3389401" cy="2307682"/>
            </a:xfrm>
          </p:grpSpPr>
          <p:cxnSp>
            <p:nvCxnSpPr>
              <p:cNvPr id="86" name="Straight Connector 85"/>
              <p:cNvCxnSpPr>
                <a:stCxn id="15" idx="6"/>
                <a:endCxn id="260" idx="6"/>
              </p:cNvCxnSpPr>
              <p:nvPr/>
            </p:nvCxnSpPr>
            <p:spPr>
              <a:xfrm flipV="1">
                <a:off x="1186541" y="2759213"/>
                <a:ext cx="148707" cy="10694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1" name="Straight Connector 90"/>
              <p:cNvCxnSpPr>
                <a:stCxn id="120" idx="0"/>
                <a:endCxn id="96" idx="6"/>
              </p:cNvCxnSpPr>
              <p:nvPr/>
            </p:nvCxnSpPr>
            <p:spPr>
              <a:xfrm flipV="1">
                <a:off x="1676400" y="2243469"/>
                <a:ext cx="76200" cy="3633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4" name="Text Box 57"/>
              <p:cNvSpPr txBox="1">
                <a:spLocks noChangeArrowheads="1"/>
              </p:cNvSpPr>
              <p:nvPr/>
            </p:nvSpPr>
            <p:spPr bwMode="auto">
              <a:xfrm>
                <a:off x="3585342" y="1521023"/>
                <a:ext cx="681597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400" b="1" kern="0" noProof="0" dirty="0" smtClean="0">
                    <a:solidFill>
                      <a:srgbClr val="000000"/>
                    </a:solidFill>
                  </a:rPr>
                  <a:t>Utility</a:t>
                </a:r>
                <a:endParaRPr lang="en-US" altLang="en-US" sz="1400" b="1" kern="0" dirty="0">
                  <a:solidFill>
                    <a:srgbClr val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3505200" y="1833767"/>
                    <a:ext cx="1070741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en-US" sz="140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=1</m:t>
                          </m:r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27" name="Rectangle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1833767"/>
                    <a:ext cx="1070741" cy="307777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Flowchart: Extract 59"/>
              <p:cNvSpPr/>
              <p:nvPr/>
            </p:nvSpPr>
            <p:spPr>
              <a:xfrm rot="16200000">
                <a:off x="3010694" y="2383460"/>
                <a:ext cx="300037" cy="225425"/>
              </a:xfrm>
              <a:prstGeom prst="flowChartExtra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00"/>
              </a:p>
            </p:txBody>
          </p:sp>
          <p:cxnSp>
            <p:nvCxnSpPr>
              <p:cNvPr id="61" name="Straight Connector 60"/>
              <p:cNvCxnSpPr>
                <a:stCxn id="96" idx="6"/>
                <a:endCxn id="62" idx="2"/>
              </p:cNvCxnSpPr>
              <p:nvPr/>
            </p:nvCxnSpPr>
            <p:spPr>
              <a:xfrm flipV="1">
                <a:off x="1752600" y="2239357"/>
                <a:ext cx="402556" cy="41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" name="Straight Connector 62"/>
              <p:cNvCxnSpPr>
                <a:stCxn id="85" idx="6"/>
                <a:endCxn id="60" idx="0"/>
              </p:cNvCxnSpPr>
              <p:nvPr/>
            </p:nvCxnSpPr>
            <p:spPr>
              <a:xfrm>
                <a:off x="2590800" y="2492277"/>
                <a:ext cx="457200" cy="38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7" name="Group 6"/>
              <p:cNvGrpSpPr/>
              <p:nvPr/>
            </p:nvGrpSpPr>
            <p:grpSpPr>
              <a:xfrm>
                <a:off x="2100512" y="2054690"/>
                <a:ext cx="414088" cy="369332"/>
                <a:chOff x="2189775" y="2112518"/>
                <a:chExt cx="414088" cy="369332"/>
              </a:xfrm>
            </p:grpSpPr>
            <p:sp>
              <p:nvSpPr>
                <p:cNvPr id="62" name="Oval 54"/>
                <p:cNvSpPr>
                  <a:spLocks noChangeArrowheads="1"/>
                </p:cNvSpPr>
                <p:nvPr/>
              </p:nvSpPr>
              <p:spPr bwMode="auto">
                <a:xfrm>
                  <a:off x="2244419" y="2143197"/>
                  <a:ext cx="304800" cy="307975"/>
                </a:xfrm>
                <a:prstGeom prst="ellipse">
                  <a:avLst/>
                </a:prstGeom>
                <a:solidFill>
                  <a:srgbClr val="FFFFCC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2189775" y="2112518"/>
                      <a:ext cx="41408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en-US" sz="180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𝜓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8" name="Rectangle 6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9775" y="2112518"/>
                      <a:ext cx="414088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7" name="Flowchart: Extract 86"/>
              <p:cNvSpPr/>
              <p:nvPr/>
            </p:nvSpPr>
            <p:spPr>
              <a:xfrm rot="16200000">
                <a:off x="3010694" y="1873724"/>
                <a:ext cx="300037" cy="225425"/>
              </a:xfrm>
              <a:prstGeom prst="flowChartExtra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00"/>
              </a:p>
            </p:txBody>
          </p:sp>
          <p:cxnSp>
            <p:nvCxnSpPr>
              <p:cNvPr id="89" name="Straight Connector 88"/>
              <p:cNvCxnSpPr>
                <a:stCxn id="83" idx="6"/>
                <a:endCxn id="87" idx="0"/>
              </p:cNvCxnSpPr>
              <p:nvPr/>
            </p:nvCxnSpPr>
            <p:spPr>
              <a:xfrm flipV="1">
                <a:off x="2590800" y="1986436"/>
                <a:ext cx="45720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3" name="Straight Connector 92"/>
              <p:cNvCxnSpPr>
                <a:stCxn id="62" idx="6"/>
                <a:endCxn id="83" idx="6"/>
              </p:cNvCxnSpPr>
              <p:nvPr/>
            </p:nvCxnSpPr>
            <p:spPr>
              <a:xfrm flipV="1">
                <a:off x="2459956" y="1986437"/>
                <a:ext cx="130844" cy="2529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4" name="Straight Connector 93"/>
              <p:cNvCxnSpPr>
                <a:stCxn id="62" idx="6"/>
                <a:endCxn id="85" idx="6"/>
              </p:cNvCxnSpPr>
              <p:nvPr/>
            </p:nvCxnSpPr>
            <p:spPr>
              <a:xfrm>
                <a:off x="2459956" y="2239357"/>
                <a:ext cx="130844" cy="2529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tangle 97"/>
                  <p:cNvSpPr/>
                  <p:nvPr/>
                </p:nvSpPr>
                <p:spPr>
                  <a:xfrm>
                    <a:off x="3505200" y="2342776"/>
                    <a:ext cx="1070742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=1)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8" name="Rectangle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2342776"/>
                    <a:ext cx="1070742" cy="307777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5" name="Straight Connector 154"/>
              <p:cNvCxnSpPr>
                <a:stCxn id="62" idx="6"/>
                <a:endCxn id="152" idx="6"/>
              </p:cNvCxnSpPr>
              <p:nvPr/>
            </p:nvCxnSpPr>
            <p:spPr>
              <a:xfrm flipV="1">
                <a:off x="2459956" y="2188773"/>
                <a:ext cx="130844" cy="505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6" name="Straight Connector 155"/>
              <p:cNvCxnSpPr>
                <a:stCxn id="62" idx="6"/>
                <a:endCxn id="151" idx="6"/>
              </p:cNvCxnSpPr>
              <p:nvPr/>
            </p:nvCxnSpPr>
            <p:spPr>
              <a:xfrm flipV="1">
                <a:off x="2459956" y="2087605"/>
                <a:ext cx="130844" cy="1517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7" name="Straight Connector 156"/>
              <p:cNvCxnSpPr>
                <a:stCxn id="62" idx="6"/>
                <a:endCxn id="153" idx="6"/>
              </p:cNvCxnSpPr>
              <p:nvPr/>
            </p:nvCxnSpPr>
            <p:spPr>
              <a:xfrm>
                <a:off x="2459956" y="2239357"/>
                <a:ext cx="130844" cy="505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Straight Connector 157"/>
              <p:cNvCxnSpPr>
                <a:stCxn id="62" idx="6"/>
                <a:endCxn id="154" idx="6"/>
              </p:cNvCxnSpPr>
              <p:nvPr/>
            </p:nvCxnSpPr>
            <p:spPr>
              <a:xfrm>
                <a:off x="2459956" y="2239357"/>
                <a:ext cx="130844" cy="1517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9" name="Text Box 57"/>
              <p:cNvSpPr txBox="1">
                <a:spLocks noChangeArrowheads="1"/>
              </p:cNvSpPr>
              <p:nvPr/>
            </p:nvSpPr>
            <p:spPr bwMode="auto">
              <a:xfrm>
                <a:off x="1676400" y="2022144"/>
                <a:ext cx="48923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200" kern="0" noProof="0" dirty="0" smtClean="0">
                    <a:solidFill>
                      <a:srgbClr val="000000"/>
                    </a:solidFill>
                  </a:rPr>
                  <a:t>t = 1</a:t>
                </a:r>
                <a:endParaRPr lang="en-US" altLang="en-US" sz="1200" kern="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62" name="Straight Connector 261"/>
              <p:cNvCxnSpPr>
                <a:stCxn id="260" idx="6"/>
                <a:endCxn id="120" idx="1"/>
              </p:cNvCxnSpPr>
              <p:nvPr/>
            </p:nvCxnSpPr>
            <p:spPr>
              <a:xfrm>
                <a:off x="1335248" y="2759213"/>
                <a:ext cx="188752" cy="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6" name="Group 65"/>
          <p:cNvGrpSpPr/>
          <p:nvPr/>
        </p:nvGrpSpPr>
        <p:grpSpPr>
          <a:xfrm>
            <a:off x="76200" y="1832449"/>
            <a:ext cx="2514600" cy="4568351"/>
            <a:chOff x="76200" y="1832449"/>
            <a:chExt cx="2514600" cy="4568351"/>
          </a:xfrm>
        </p:grpSpPr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76200" y="6092825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Oval 54"/>
            <p:cNvSpPr>
              <a:spLocks noChangeArrowheads="1"/>
            </p:cNvSpPr>
            <p:nvPr/>
          </p:nvSpPr>
          <p:spPr bwMode="auto">
            <a:xfrm>
              <a:off x="76200" y="3674717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Oval 54"/>
            <p:cNvSpPr>
              <a:spLocks noChangeArrowheads="1"/>
            </p:cNvSpPr>
            <p:nvPr/>
          </p:nvSpPr>
          <p:spPr bwMode="auto">
            <a:xfrm>
              <a:off x="1447800" y="2089481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val 54"/>
            <p:cNvSpPr>
              <a:spLocks noChangeArrowheads="1"/>
            </p:cNvSpPr>
            <p:nvPr/>
          </p:nvSpPr>
          <p:spPr bwMode="auto">
            <a:xfrm>
              <a:off x="1447800" y="3107377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Oval 54"/>
            <p:cNvSpPr>
              <a:spLocks noChangeArrowheads="1"/>
            </p:cNvSpPr>
            <p:nvPr/>
          </p:nvSpPr>
          <p:spPr bwMode="auto">
            <a:xfrm>
              <a:off x="1439270" y="4127286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Oval 54"/>
            <p:cNvSpPr>
              <a:spLocks noChangeArrowheads="1"/>
            </p:cNvSpPr>
            <p:nvPr/>
          </p:nvSpPr>
          <p:spPr bwMode="auto">
            <a:xfrm>
              <a:off x="1447800" y="5150882"/>
              <a:ext cx="304800" cy="30797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286000" y="1832449"/>
              <a:ext cx="304800" cy="813815"/>
              <a:chOff x="2299063" y="1832449"/>
              <a:chExt cx="304800" cy="813815"/>
            </a:xfrm>
          </p:grpSpPr>
          <p:sp>
            <p:nvSpPr>
              <p:cNvPr id="83" name="Oval 54"/>
              <p:cNvSpPr>
                <a:spLocks noChangeArrowheads="1"/>
              </p:cNvSpPr>
              <p:nvPr/>
            </p:nvSpPr>
            <p:spPr bwMode="auto">
              <a:xfrm>
                <a:off x="2299063" y="1832449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Oval 54"/>
              <p:cNvSpPr>
                <a:spLocks noChangeArrowheads="1"/>
              </p:cNvSpPr>
              <p:nvPr/>
            </p:nvSpPr>
            <p:spPr bwMode="auto">
              <a:xfrm>
                <a:off x="2299063" y="2338289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1" name="Oval 54"/>
              <p:cNvSpPr>
                <a:spLocks noChangeArrowheads="1"/>
              </p:cNvSpPr>
              <p:nvPr/>
            </p:nvSpPr>
            <p:spPr bwMode="auto">
              <a:xfrm>
                <a:off x="2299063" y="1933617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Oval 54"/>
              <p:cNvSpPr>
                <a:spLocks noChangeArrowheads="1"/>
              </p:cNvSpPr>
              <p:nvPr/>
            </p:nvSpPr>
            <p:spPr bwMode="auto">
              <a:xfrm>
                <a:off x="2299063" y="2034785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3" name="Oval 54"/>
              <p:cNvSpPr>
                <a:spLocks noChangeArrowheads="1"/>
              </p:cNvSpPr>
              <p:nvPr/>
            </p:nvSpPr>
            <p:spPr bwMode="auto">
              <a:xfrm>
                <a:off x="2299063" y="2135953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Oval 54"/>
              <p:cNvSpPr>
                <a:spLocks noChangeArrowheads="1"/>
              </p:cNvSpPr>
              <p:nvPr/>
            </p:nvSpPr>
            <p:spPr bwMode="auto">
              <a:xfrm>
                <a:off x="2299063" y="2237121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286000" y="2853520"/>
              <a:ext cx="304800" cy="817641"/>
              <a:chOff x="2327169" y="2853520"/>
              <a:chExt cx="304800" cy="817641"/>
            </a:xfrm>
          </p:grpSpPr>
          <p:sp>
            <p:nvSpPr>
              <p:cNvPr id="210" name="Oval 54"/>
              <p:cNvSpPr>
                <a:spLocks noChangeArrowheads="1"/>
              </p:cNvSpPr>
              <p:nvPr/>
            </p:nvSpPr>
            <p:spPr bwMode="auto">
              <a:xfrm>
                <a:off x="2327169" y="2853520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1" name="Oval 54"/>
              <p:cNvSpPr>
                <a:spLocks noChangeArrowheads="1"/>
              </p:cNvSpPr>
              <p:nvPr/>
            </p:nvSpPr>
            <p:spPr bwMode="auto">
              <a:xfrm>
                <a:off x="2327169" y="3363186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2" name="Oval 54"/>
              <p:cNvSpPr>
                <a:spLocks noChangeArrowheads="1"/>
              </p:cNvSpPr>
              <p:nvPr/>
            </p:nvSpPr>
            <p:spPr bwMode="auto">
              <a:xfrm>
                <a:off x="2327169" y="2955453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3" name="Oval 54"/>
              <p:cNvSpPr>
                <a:spLocks noChangeArrowheads="1"/>
              </p:cNvSpPr>
              <p:nvPr/>
            </p:nvSpPr>
            <p:spPr bwMode="auto">
              <a:xfrm>
                <a:off x="2327169" y="3057386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Oval 54"/>
              <p:cNvSpPr>
                <a:spLocks noChangeArrowheads="1"/>
              </p:cNvSpPr>
              <p:nvPr/>
            </p:nvSpPr>
            <p:spPr bwMode="auto">
              <a:xfrm>
                <a:off x="2327169" y="3159319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5" name="Oval 54"/>
              <p:cNvSpPr>
                <a:spLocks noChangeArrowheads="1"/>
              </p:cNvSpPr>
              <p:nvPr/>
            </p:nvSpPr>
            <p:spPr bwMode="auto">
              <a:xfrm>
                <a:off x="2327169" y="3261252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286000" y="3872130"/>
              <a:ext cx="304800" cy="820639"/>
              <a:chOff x="2259570" y="3872130"/>
              <a:chExt cx="304800" cy="820639"/>
            </a:xfrm>
          </p:grpSpPr>
          <p:sp>
            <p:nvSpPr>
              <p:cNvPr id="230" name="Oval 54"/>
              <p:cNvSpPr>
                <a:spLocks noChangeArrowheads="1"/>
              </p:cNvSpPr>
              <p:nvPr/>
            </p:nvSpPr>
            <p:spPr bwMode="auto">
              <a:xfrm>
                <a:off x="2259570" y="3872130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1" name="Oval 54"/>
              <p:cNvSpPr>
                <a:spLocks noChangeArrowheads="1"/>
              </p:cNvSpPr>
              <p:nvPr/>
            </p:nvSpPr>
            <p:spPr bwMode="auto">
              <a:xfrm>
                <a:off x="2259570" y="4384794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2" name="Oval 54"/>
              <p:cNvSpPr>
                <a:spLocks noChangeArrowheads="1"/>
              </p:cNvSpPr>
              <p:nvPr/>
            </p:nvSpPr>
            <p:spPr bwMode="auto">
              <a:xfrm>
                <a:off x="2259570" y="3974663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3" name="Oval 54"/>
              <p:cNvSpPr>
                <a:spLocks noChangeArrowheads="1"/>
              </p:cNvSpPr>
              <p:nvPr/>
            </p:nvSpPr>
            <p:spPr bwMode="auto">
              <a:xfrm>
                <a:off x="2259570" y="4077196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4" name="Oval 54"/>
              <p:cNvSpPr>
                <a:spLocks noChangeArrowheads="1"/>
              </p:cNvSpPr>
              <p:nvPr/>
            </p:nvSpPr>
            <p:spPr bwMode="auto">
              <a:xfrm>
                <a:off x="2259570" y="4179729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5" name="Oval 54"/>
              <p:cNvSpPr>
                <a:spLocks noChangeArrowheads="1"/>
              </p:cNvSpPr>
              <p:nvPr/>
            </p:nvSpPr>
            <p:spPr bwMode="auto">
              <a:xfrm>
                <a:off x="2259570" y="4282262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286000" y="4894758"/>
              <a:ext cx="304800" cy="813815"/>
              <a:chOff x="2213967" y="4894758"/>
              <a:chExt cx="304800" cy="813815"/>
            </a:xfrm>
          </p:grpSpPr>
          <p:sp>
            <p:nvSpPr>
              <p:cNvPr id="250" name="Oval 54"/>
              <p:cNvSpPr>
                <a:spLocks noChangeArrowheads="1"/>
              </p:cNvSpPr>
              <p:nvPr/>
            </p:nvSpPr>
            <p:spPr bwMode="auto">
              <a:xfrm>
                <a:off x="2213967" y="4894758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Oval 54"/>
              <p:cNvSpPr>
                <a:spLocks noChangeArrowheads="1"/>
              </p:cNvSpPr>
              <p:nvPr/>
            </p:nvSpPr>
            <p:spPr bwMode="auto">
              <a:xfrm>
                <a:off x="2213967" y="5400598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Oval 54"/>
              <p:cNvSpPr>
                <a:spLocks noChangeArrowheads="1"/>
              </p:cNvSpPr>
              <p:nvPr/>
            </p:nvSpPr>
            <p:spPr bwMode="auto">
              <a:xfrm>
                <a:off x="2213967" y="4995926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" name="Oval 54"/>
              <p:cNvSpPr>
                <a:spLocks noChangeArrowheads="1"/>
              </p:cNvSpPr>
              <p:nvPr/>
            </p:nvSpPr>
            <p:spPr bwMode="auto">
              <a:xfrm>
                <a:off x="2213967" y="5097094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Oval 54"/>
              <p:cNvSpPr>
                <a:spLocks noChangeArrowheads="1"/>
              </p:cNvSpPr>
              <p:nvPr/>
            </p:nvSpPr>
            <p:spPr bwMode="auto">
              <a:xfrm>
                <a:off x="2213967" y="5198262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5" name="Oval 54"/>
              <p:cNvSpPr>
                <a:spLocks noChangeArrowheads="1"/>
              </p:cNvSpPr>
              <p:nvPr/>
            </p:nvSpPr>
            <p:spPr bwMode="auto">
              <a:xfrm>
                <a:off x="2213967" y="5299430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>
              <a:off x="1030448" y="2605225"/>
              <a:ext cx="304800" cy="2344444"/>
              <a:chOff x="1030448" y="2605225"/>
              <a:chExt cx="304800" cy="2344444"/>
            </a:xfrm>
          </p:grpSpPr>
          <p:sp>
            <p:nvSpPr>
              <p:cNvPr id="260" name="Oval 54"/>
              <p:cNvSpPr>
                <a:spLocks noChangeArrowheads="1"/>
              </p:cNvSpPr>
              <p:nvPr/>
            </p:nvSpPr>
            <p:spPr bwMode="auto">
              <a:xfrm>
                <a:off x="1030448" y="2605225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" name="Oval 54"/>
              <p:cNvSpPr>
                <a:spLocks noChangeArrowheads="1"/>
              </p:cNvSpPr>
              <p:nvPr/>
            </p:nvSpPr>
            <p:spPr bwMode="auto">
              <a:xfrm>
                <a:off x="1030448" y="4641694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7" name="Oval 54"/>
              <p:cNvSpPr>
                <a:spLocks noChangeArrowheads="1"/>
              </p:cNvSpPr>
              <p:nvPr/>
            </p:nvSpPr>
            <p:spPr bwMode="auto">
              <a:xfrm>
                <a:off x="1030448" y="3012519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" name="Oval 54"/>
              <p:cNvSpPr>
                <a:spLocks noChangeArrowheads="1"/>
              </p:cNvSpPr>
              <p:nvPr/>
            </p:nvSpPr>
            <p:spPr bwMode="auto">
              <a:xfrm>
                <a:off x="1030448" y="3419813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9" name="Oval 54"/>
              <p:cNvSpPr>
                <a:spLocks noChangeArrowheads="1"/>
              </p:cNvSpPr>
              <p:nvPr/>
            </p:nvSpPr>
            <p:spPr bwMode="auto">
              <a:xfrm>
                <a:off x="1030448" y="3827107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Oval 54"/>
              <p:cNvSpPr>
                <a:spLocks noChangeArrowheads="1"/>
              </p:cNvSpPr>
              <p:nvPr/>
            </p:nvSpPr>
            <p:spPr bwMode="auto">
              <a:xfrm>
                <a:off x="1030448" y="4234401"/>
                <a:ext cx="304800" cy="30797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4203026" y="1305580"/>
            <a:ext cx="1705340" cy="1313674"/>
            <a:chOff x="4203026" y="1305580"/>
            <a:chExt cx="1705340" cy="1313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4648200" y="1305580"/>
                  <a:ext cx="1197764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2"/>
                      </a:solidFill>
                    </a14:hiddenFill>
                  </a:ext>
                  <a:ext uri="{91240B29-F687-4F45-9708-019B960494DF}">
                    <a14:hiddenLine w="19050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en-US" sz="1400" b="1" kern="0" dirty="0" smtClean="0">
                      <a:solidFill>
                        <a:srgbClr val="000000"/>
                      </a:solidFill>
                    </a:rPr>
                    <a:t>Expectation</a:t>
                  </a:r>
                  <a:br>
                    <a:rPr lang="en-US" altLang="en-US" sz="1400" b="1" kern="0" dirty="0" smtClean="0">
                      <a:solidFill>
                        <a:srgbClr val="000000"/>
                      </a:solidFill>
                    </a:rPr>
                  </a:br>
                  <a:r>
                    <a:rPr lang="en-US" altLang="en-US" sz="1400" b="1" kern="0" dirty="0" smtClean="0">
                      <a:solidFill>
                        <a:srgbClr val="000000"/>
                      </a:solidFill>
                    </a:rPr>
                    <a:t>over </a:t>
                  </a:r>
                  <a14:m>
                    <m:oMath xmlns:m="http://schemas.openxmlformats.org/officeDocument/2006/math">
                      <m:r>
                        <a:rPr lang="en-US" altLang="en-US" sz="1400" i="1" ker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𝜓</m:t>
                      </m:r>
                    </m:oMath>
                  </a14:m>
                  <a:endParaRPr lang="en-US" altLang="en-US" sz="1400" b="1" kern="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 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48200" y="1305580"/>
                  <a:ext cx="1197764" cy="52322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531" t="-1163" r="-1020" b="-1046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4495800" y="2078686"/>
                  <a:ext cx="1412566" cy="3269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en-US" sz="1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en-US" sz="1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𝜓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en-US" sz="1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en-US" sz="1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=1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078686"/>
                  <a:ext cx="1412566" cy="32694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203026" y="1856096"/>
                  <a:ext cx="512897" cy="7631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i="1" smtClean="0">
                                    <a:latin typeface="Cambria Math"/>
                                  </a:rPr>
                                </m:ctrlPr>
                              </m:eqArrPr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3026" y="1856096"/>
                  <a:ext cx="512897" cy="763158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1676400" y="2851785"/>
            <a:ext cx="4231966" cy="816786"/>
            <a:chOff x="1676400" y="2851785"/>
            <a:chExt cx="4231966" cy="816786"/>
          </a:xfrm>
        </p:grpSpPr>
        <p:cxnSp>
          <p:nvCxnSpPr>
            <p:cNvPr id="97" name="Straight Connector 96"/>
            <p:cNvCxnSpPr>
              <a:stCxn id="120" idx="2"/>
              <a:endCxn id="108" idx="6"/>
            </p:cNvCxnSpPr>
            <p:nvPr/>
          </p:nvCxnSpPr>
          <p:spPr>
            <a:xfrm>
              <a:off x="1676400" y="2911640"/>
              <a:ext cx="76200" cy="3497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Text Box 57"/>
            <p:cNvSpPr txBox="1">
              <a:spLocks noChangeArrowheads="1"/>
            </p:cNvSpPr>
            <p:nvPr/>
          </p:nvSpPr>
          <p:spPr bwMode="auto">
            <a:xfrm>
              <a:off x="1676400" y="3042276"/>
              <a:ext cx="48923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200" kern="0" noProof="0" dirty="0" smtClean="0">
                  <a:solidFill>
                    <a:srgbClr val="000000"/>
                  </a:solidFill>
                </a:rPr>
                <a:t>t = 2</a:t>
              </a:r>
              <a:endParaRPr lang="en-US" altLang="en-US" sz="1200" kern="0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3505200" y="2851785"/>
                  <a:ext cx="107074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en-US" sz="14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2851785"/>
                  <a:ext cx="1070741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/>
            <p:cNvCxnSpPr>
              <a:stCxn id="108" idx="6"/>
              <a:endCxn id="172" idx="2"/>
            </p:cNvCxnSpPr>
            <p:nvPr/>
          </p:nvCxnSpPr>
          <p:spPr>
            <a:xfrm flipV="1">
              <a:off x="1752600" y="3260127"/>
              <a:ext cx="402556" cy="1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4495800" y="3096703"/>
                  <a:ext cx="1412566" cy="3269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en-US" sz="1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en-US" sz="1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𝜓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en-US" sz="1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en-US" sz="1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=2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3096703"/>
                  <a:ext cx="1412566" cy="32694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3505200" y="3360794"/>
                  <a:ext cx="107074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en-US" sz="14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3360794"/>
                  <a:ext cx="1070741" cy="307777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Flowchart: Extract 164"/>
            <p:cNvSpPr/>
            <p:nvPr/>
          </p:nvSpPr>
          <p:spPr>
            <a:xfrm rot="16200000">
              <a:off x="3010694" y="3402932"/>
              <a:ext cx="300037" cy="225425"/>
            </a:xfrm>
            <a:prstGeom prst="flowChartExtra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cxnSp>
          <p:nvCxnSpPr>
            <p:cNvPr id="166" name="Straight Connector 165"/>
            <p:cNvCxnSpPr>
              <a:stCxn id="211" idx="6"/>
              <a:endCxn id="165" idx="0"/>
            </p:cNvCxnSpPr>
            <p:nvPr/>
          </p:nvCxnSpPr>
          <p:spPr>
            <a:xfrm flipV="1">
              <a:off x="2590800" y="3515644"/>
              <a:ext cx="457200" cy="15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68" name="Group 167"/>
            <p:cNvGrpSpPr/>
            <p:nvPr/>
          </p:nvGrpSpPr>
          <p:grpSpPr>
            <a:xfrm>
              <a:off x="2100512" y="3075460"/>
              <a:ext cx="414088" cy="369332"/>
              <a:chOff x="2189775" y="2112518"/>
              <a:chExt cx="414088" cy="369332"/>
            </a:xfrm>
          </p:grpSpPr>
          <p:sp>
            <p:nvSpPr>
              <p:cNvPr id="172" name="Oval 54"/>
              <p:cNvSpPr>
                <a:spLocks noChangeArrowheads="1"/>
              </p:cNvSpPr>
              <p:nvPr/>
            </p:nvSpPr>
            <p:spPr bwMode="auto">
              <a:xfrm>
                <a:off x="2244419" y="2143197"/>
                <a:ext cx="304800" cy="307975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Rectangle 172"/>
                  <p:cNvSpPr/>
                  <p:nvPr/>
                </p:nvSpPr>
                <p:spPr>
                  <a:xfrm>
                    <a:off x="2189775" y="2112518"/>
                    <a:ext cx="41408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80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3" name="Rectangle 1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9775" y="2112518"/>
                    <a:ext cx="414088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0" name="Flowchart: Extract 199"/>
            <p:cNvSpPr/>
            <p:nvPr/>
          </p:nvSpPr>
          <p:spPr>
            <a:xfrm rot="16200000">
              <a:off x="3010694" y="2893196"/>
              <a:ext cx="300037" cy="225425"/>
            </a:xfrm>
            <a:prstGeom prst="flowChartExtra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cxnSp>
          <p:nvCxnSpPr>
            <p:cNvPr id="206" name="Straight Connector 205"/>
            <p:cNvCxnSpPr>
              <a:stCxn id="210" idx="6"/>
              <a:endCxn id="200" idx="0"/>
            </p:cNvCxnSpPr>
            <p:nvPr/>
          </p:nvCxnSpPr>
          <p:spPr>
            <a:xfrm flipV="1">
              <a:off x="2590800" y="3005908"/>
              <a:ext cx="457200" cy="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" name="Straight Connector 206"/>
            <p:cNvCxnSpPr>
              <a:stCxn id="172" idx="6"/>
              <a:endCxn id="210" idx="6"/>
            </p:cNvCxnSpPr>
            <p:nvPr/>
          </p:nvCxnSpPr>
          <p:spPr>
            <a:xfrm flipV="1">
              <a:off x="2459956" y="3007508"/>
              <a:ext cx="130844" cy="2526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" name="Straight Connector 207"/>
            <p:cNvCxnSpPr>
              <a:stCxn id="172" idx="6"/>
              <a:endCxn id="211" idx="6"/>
            </p:cNvCxnSpPr>
            <p:nvPr/>
          </p:nvCxnSpPr>
          <p:spPr>
            <a:xfrm>
              <a:off x="2459956" y="3260127"/>
              <a:ext cx="130844" cy="2570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6" name="Straight Connector 215"/>
            <p:cNvCxnSpPr>
              <a:stCxn id="172" idx="6"/>
              <a:endCxn id="213" idx="6"/>
            </p:cNvCxnSpPr>
            <p:nvPr/>
          </p:nvCxnSpPr>
          <p:spPr>
            <a:xfrm flipV="1">
              <a:off x="2459956" y="3211374"/>
              <a:ext cx="130844" cy="487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" name="Straight Connector 216"/>
            <p:cNvCxnSpPr>
              <a:stCxn id="172" idx="6"/>
              <a:endCxn id="212" idx="6"/>
            </p:cNvCxnSpPr>
            <p:nvPr/>
          </p:nvCxnSpPr>
          <p:spPr>
            <a:xfrm flipV="1">
              <a:off x="2459956" y="3109441"/>
              <a:ext cx="130844" cy="1506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8" name="Straight Connector 217"/>
            <p:cNvCxnSpPr>
              <a:stCxn id="172" idx="6"/>
              <a:endCxn id="214" idx="6"/>
            </p:cNvCxnSpPr>
            <p:nvPr/>
          </p:nvCxnSpPr>
          <p:spPr>
            <a:xfrm>
              <a:off x="2459956" y="3260127"/>
              <a:ext cx="130844" cy="53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" name="Straight Connector 218"/>
            <p:cNvCxnSpPr>
              <a:stCxn id="172" idx="6"/>
              <a:endCxn id="215" idx="6"/>
            </p:cNvCxnSpPr>
            <p:nvPr/>
          </p:nvCxnSpPr>
          <p:spPr>
            <a:xfrm>
              <a:off x="2459956" y="3260127"/>
              <a:ext cx="130844" cy="155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TextBox 287"/>
                <p:cNvSpPr txBox="1"/>
                <p:nvPr/>
              </p:nvSpPr>
              <p:spPr>
                <a:xfrm>
                  <a:off x="4203026" y="2881849"/>
                  <a:ext cx="512897" cy="7631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i="1" smtClean="0">
                                    <a:latin typeface="Cambria Math"/>
                                  </a:rPr>
                                </m:ctrlPr>
                              </m:eqArrPr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88" name="TextBox 2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3026" y="2881849"/>
                  <a:ext cx="512897" cy="763158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5543157" y="1305580"/>
            <a:ext cx="1826635" cy="2070094"/>
            <a:chOff x="5543157" y="1305580"/>
            <a:chExt cx="1826635" cy="2070094"/>
          </a:xfrm>
        </p:grpSpPr>
        <p:sp>
          <p:nvSpPr>
            <p:cNvPr id="115" name="Text Box 57"/>
            <p:cNvSpPr txBox="1">
              <a:spLocks noChangeArrowheads="1"/>
            </p:cNvSpPr>
            <p:nvPr/>
          </p:nvSpPr>
          <p:spPr bwMode="auto">
            <a:xfrm>
              <a:off x="6019800" y="1305580"/>
              <a:ext cx="88998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b="1" kern="0" dirty="0" smtClean="0">
                  <a:solidFill>
                    <a:srgbClr val="000000"/>
                  </a:solidFill>
                </a:rPr>
                <a:t>Choose </a:t>
              </a:r>
              <a:br>
                <a:rPr lang="en-US" altLang="en-US" sz="1400" b="1" kern="0" dirty="0" smtClean="0">
                  <a:solidFill>
                    <a:srgbClr val="000000"/>
                  </a:solidFill>
                </a:rPr>
              </a:br>
              <a:r>
                <a:rPr lang="en-US" altLang="en-US" sz="1400" b="1" kern="0" dirty="0" smtClean="0">
                  <a:solidFill>
                    <a:srgbClr val="000000"/>
                  </a:solidFill>
                </a:rPr>
                <a:t>optimal</a:t>
              </a:r>
              <a:endParaRPr lang="en-US" altLang="en-US" sz="1400" b="1" kern="0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937285" y="2564067"/>
                  <a:ext cx="1432507" cy="3742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40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𝑡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en-US" sz="14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4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en-US" sz="14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𝜓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14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en-US" sz="14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  <m:r>
                                  <a:rPr lang="en-US" altLang="en-US" sz="14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altLang="en-US" sz="14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en-US" altLang="en-US" sz="14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altLang="en-US" sz="14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altLang="en-US" sz="14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7285" y="2564067"/>
                  <a:ext cx="1432507" cy="37420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TextBox 290"/>
                <p:cNvSpPr txBox="1"/>
                <p:nvPr/>
              </p:nvSpPr>
              <p:spPr>
                <a:xfrm>
                  <a:off x="5543157" y="2131359"/>
                  <a:ext cx="572015" cy="12443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i="1" smtClean="0">
                                    <a:latin typeface="Cambria Math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1" name="TextBox 2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3157" y="2131359"/>
                  <a:ext cx="572015" cy="124431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1186541" y="3166507"/>
            <a:ext cx="6183251" cy="2538097"/>
            <a:chOff x="1186541" y="3166507"/>
            <a:chExt cx="6183251" cy="2538097"/>
          </a:xfrm>
        </p:grpSpPr>
        <p:cxnSp>
          <p:nvCxnSpPr>
            <p:cNvPr id="161" name="Straight Connector 160"/>
            <p:cNvCxnSpPr>
              <a:stCxn id="167" idx="0"/>
              <a:endCxn id="163" idx="6"/>
            </p:cNvCxnSpPr>
            <p:nvPr/>
          </p:nvCxnSpPr>
          <p:spPr>
            <a:xfrm flipV="1">
              <a:off x="1676400" y="4281274"/>
              <a:ext cx="67670" cy="3593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2" name="Straight Connector 161"/>
            <p:cNvCxnSpPr>
              <a:stCxn id="167" idx="2"/>
              <a:endCxn id="169" idx="6"/>
            </p:cNvCxnSpPr>
            <p:nvPr/>
          </p:nvCxnSpPr>
          <p:spPr>
            <a:xfrm>
              <a:off x="1676400" y="4945471"/>
              <a:ext cx="76200" cy="3593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7" name="Rectangle 55"/>
            <p:cNvSpPr>
              <a:spLocks noChangeArrowheads="1"/>
            </p:cNvSpPr>
            <p:nvPr/>
          </p:nvSpPr>
          <p:spPr bwMode="auto">
            <a:xfrm>
              <a:off x="1524000" y="4640671"/>
              <a:ext cx="304800" cy="304800"/>
            </a:xfrm>
            <a:prstGeom prst="rect">
              <a:avLst/>
            </a:prstGeom>
            <a:solidFill>
              <a:srgbClr val="FCAF17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Rectangle 169"/>
                <p:cNvSpPr/>
                <p:nvPr/>
              </p:nvSpPr>
              <p:spPr>
                <a:xfrm>
                  <a:off x="3505200" y="3869803"/>
                  <a:ext cx="107074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en-US" sz="14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=1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0" name="Rectangle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3869803"/>
                  <a:ext cx="1070741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/>
                <p:cNvSpPr/>
                <p:nvPr/>
              </p:nvSpPr>
              <p:spPr>
                <a:xfrm>
                  <a:off x="3505200" y="4887821"/>
                  <a:ext cx="107074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en-US" sz="14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4887821"/>
                  <a:ext cx="1070741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Connector 174"/>
            <p:cNvCxnSpPr>
              <a:stCxn id="163" idx="6"/>
              <a:endCxn id="223" idx="2"/>
            </p:cNvCxnSpPr>
            <p:nvPr/>
          </p:nvCxnSpPr>
          <p:spPr>
            <a:xfrm flipV="1">
              <a:off x="1744070" y="4280897"/>
              <a:ext cx="411086" cy="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" name="Straight Connector 177"/>
            <p:cNvCxnSpPr>
              <a:stCxn id="169" idx="6"/>
              <a:endCxn id="243" idx="2"/>
            </p:cNvCxnSpPr>
            <p:nvPr/>
          </p:nvCxnSpPr>
          <p:spPr>
            <a:xfrm flipV="1">
              <a:off x="1752600" y="5301666"/>
              <a:ext cx="402556" cy="3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4495800" y="4114722"/>
                  <a:ext cx="1412566" cy="3269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en-US" sz="1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en-US" sz="1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𝜓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en-US" sz="1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en-US" sz="1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=1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4114722"/>
                  <a:ext cx="1412566" cy="32694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4495800" y="5132738"/>
                  <a:ext cx="1412566" cy="3269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en-US" sz="1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en-US" sz="1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𝜓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en-US" sz="1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en-US" sz="1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=2</m:t>
                            </m:r>
                            <m:r>
                              <a:rPr lang="en-US" altLang="en-US" sz="14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5132738"/>
                  <a:ext cx="1412566" cy="32694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/>
                <p:cNvSpPr txBox="1"/>
                <p:nvPr/>
              </p:nvSpPr>
              <p:spPr>
                <a:xfrm>
                  <a:off x="5937285" y="4600102"/>
                  <a:ext cx="1432507" cy="3742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40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𝑡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en-US" sz="14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4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en-US" sz="14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𝜓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14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en-US" sz="14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  <m:r>
                                  <a:rPr lang="en-US" altLang="en-US" sz="14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altLang="en-US" sz="14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en-US" altLang="en-US" sz="14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altLang="en-US" sz="14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altLang="en-US" sz="14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2" name="TextBox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7285" y="4600102"/>
                  <a:ext cx="1432507" cy="37420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/>
                <p:cNvSpPr/>
                <p:nvPr/>
              </p:nvSpPr>
              <p:spPr>
                <a:xfrm>
                  <a:off x="3505200" y="4378812"/>
                  <a:ext cx="107074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en-US" sz="14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=1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4378812"/>
                  <a:ext cx="1070741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Rectangle 198"/>
                <p:cNvSpPr/>
                <p:nvPr/>
              </p:nvSpPr>
              <p:spPr>
                <a:xfrm>
                  <a:off x="3505967" y="5396827"/>
                  <a:ext cx="107074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en-US" sz="14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9" name="Rectangle 1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967" y="5396827"/>
                  <a:ext cx="1070741" cy="307777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1" name="Straight Connector 200"/>
            <p:cNvCxnSpPr>
              <a:stCxn id="15" idx="6"/>
              <a:endCxn id="261" idx="6"/>
            </p:cNvCxnSpPr>
            <p:nvPr/>
          </p:nvCxnSpPr>
          <p:spPr>
            <a:xfrm>
              <a:off x="1186541" y="3828705"/>
              <a:ext cx="148707" cy="966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0" name="Flowchart: Extract 219"/>
            <p:cNvSpPr/>
            <p:nvPr/>
          </p:nvSpPr>
          <p:spPr>
            <a:xfrm rot="16200000">
              <a:off x="3010694" y="4422404"/>
              <a:ext cx="300037" cy="225425"/>
            </a:xfrm>
            <a:prstGeom prst="flowChartExtra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cxnSp>
          <p:nvCxnSpPr>
            <p:cNvPr id="221" name="Straight Connector 220"/>
            <p:cNvCxnSpPr>
              <a:stCxn id="231" idx="6"/>
              <a:endCxn id="220" idx="0"/>
            </p:cNvCxnSpPr>
            <p:nvPr/>
          </p:nvCxnSpPr>
          <p:spPr>
            <a:xfrm flipV="1">
              <a:off x="2590800" y="4535116"/>
              <a:ext cx="457200" cy="36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2" name="Group 221"/>
            <p:cNvGrpSpPr/>
            <p:nvPr/>
          </p:nvGrpSpPr>
          <p:grpSpPr>
            <a:xfrm>
              <a:off x="2100512" y="4096230"/>
              <a:ext cx="414088" cy="369332"/>
              <a:chOff x="2189775" y="2112518"/>
              <a:chExt cx="414088" cy="369332"/>
            </a:xfrm>
          </p:grpSpPr>
          <p:sp>
            <p:nvSpPr>
              <p:cNvPr id="223" name="Oval 54"/>
              <p:cNvSpPr>
                <a:spLocks noChangeArrowheads="1"/>
              </p:cNvSpPr>
              <p:nvPr/>
            </p:nvSpPr>
            <p:spPr bwMode="auto">
              <a:xfrm>
                <a:off x="2244419" y="2143197"/>
                <a:ext cx="304800" cy="307975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Rectangle 223"/>
                  <p:cNvSpPr/>
                  <p:nvPr/>
                </p:nvSpPr>
                <p:spPr>
                  <a:xfrm>
                    <a:off x="2189775" y="2112518"/>
                    <a:ext cx="41408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80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4" name="Rectangle 2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9775" y="2112518"/>
                    <a:ext cx="414088" cy="369332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5" name="Flowchart: Extract 224"/>
            <p:cNvSpPr/>
            <p:nvPr/>
          </p:nvSpPr>
          <p:spPr>
            <a:xfrm rot="16200000">
              <a:off x="3010694" y="3912668"/>
              <a:ext cx="300037" cy="225425"/>
            </a:xfrm>
            <a:prstGeom prst="flowChartExtra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cxnSp>
          <p:nvCxnSpPr>
            <p:cNvPr id="226" name="Straight Connector 225"/>
            <p:cNvCxnSpPr>
              <a:stCxn id="230" idx="6"/>
              <a:endCxn id="225" idx="0"/>
            </p:cNvCxnSpPr>
            <p:nvPr/>
          </p:nvCxnSpPr>
          <p:spPr>
            <a:xfrm flipV="1">
              <a:off x="2590800" y="4025380"/>
              <a:ext cx="457200" cy="7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7" name="Straight Connector 226"/>
            <p:cNvCxnSpPr>
              <a:stCxn id="223" idx="6"/>
              <a:endCxn id="230" idx="6"/>
            </p:cNvCxnSpPr>
            <p:nvPr/>
          </p:nvCxnSpPr>
          <p:spPr>
            <a:xfrm flipV="1">
              <a:off x="2459956" y="4026118"/>
              <a:ext cx="130844" cy="2547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" name="Straight Connector 227"/>
            <p:cNvCxnSpPr>
              <a:stCxn id="223" idx="6"/>
              <a:endCxn id="231" idx="6"/>
            </p:cNvCxnSpPr>
            <p:nvPr/>
          </p:nvCxnSpPr>
          <p:spPr>
            <a:xfrm>
              <a:off x="2459956" y="4280897"/>
              <a:ext cx="130844" cy="257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6" name="Straight Connector 235"/>
            <p:cNvCxnSpPr>
              <a:stCxn id="223" idx="6"/>
              <a:endCxn id="233" idx="6"/>
            </p:cNvCxnSpPr>
            <p:nvPr/>
          </p:nvCxnSpPr>
          <p:spPr>
            <a:xfrm flipV="1">
              <a:off x="2459956" y="4231184"/>
              <a:ext cx="130844" cy="497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" name="Straight Connector 236"/>
            <p:cNvCxnSpPr>
              <a:stCxn id="223" idx="6"/>
              <a:endCxn id="232" idx="6"/>
            </p:cNvCxnSpPr>
            <p:nvPr/>
          </p:nvCxnSpPr>
          <p:spPr>
            <a:xfrm flipV="1">
              <a:off x="2459956" y="4128651"/>
              <a:ext cx="130844" cy="1522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" name="Straight Connector 237"/>
            <p:cNvCxnSpPr>
              <a:stCxn id="223" idx="6"/>
              <a:endCxn id="234" idx="6"/>
            </p:cNvCxnSpPr>
            <p:nvPr/>
          </p:nvCxnSpPr>
          <p:spPr>
            <a:xfrm>
              <a:off x="2459956" y="4280897"/>
              <a:ext cx="130844" cy="52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9" name="Straight Connector 238"/>
            <p:cNvCxnSpPr>
              <a:stCxn id="223" idx="6"/>
              <a:endCxn id="235" idx="6"/>
            </p:cNvCxnSpPr>
            <p:nvPr/>
          </p:nvCxnSpPr>
          <p:spPr>
            <a:xfrm>
              <a:off x="2459956" y="4280897"/>
              <a:ext cx="130844" cy="155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0" name="Flowchart: Extract 239"/>
            <p:cNvSpPr/>
            <p:nvPr/>
          </p:nvSpPr>
          <p:spPr>
            <a:xfrm rot="16200000">
              <a:off x="3010694" y="5441873"/>
              <a:ext cx="300037" cy="225425"/>
            </a:xfrm>
            <a:prstGeom prst="flowChartExtra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cxnSp>
          <p:nvCxnSpPr>
            <p:cNvPr id="241" name="Straight Connector 240"/>
            <p:cNvCxnSpPr>
              <a:stCxn id="251" idx="6"/>
              <a:endCxn id="240" idx="0"/>
            </p:cNvCxnSpPr>
            <p:nvPr/>
          </p:nvCxnSpPr>
          <p:spPr>
            <a:xfrm flipV="1">
              <a:off x="2590800" y="5554585"/>
              <a:ext cx="4572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42" name="Group 241"/>
            <p:cNvGrpSpPr/>
            <p:nvPr/>
          </p:nvGrpSpPr>
          <p:grpSpPr>
            <a:xfrm>
              <a:off x="2100512" y="5116999"/>
              <a:ext cx="414088" cy="369332"/>
              <a:chOff x="2189775" y="2112518"/>
              <a:chExt cx="414088" cy="369332"/>
            </a:xfrm>
          </p:grpSpPr>
          <p:sp>
            <p:nvSpPr>
              <p:cNvPr id="243" name="Oval 54"/>
              <p:cNvSpPr>
                <a:spLocks noChangeArrowheads="1"/>
              </p:cNvSpPr>
              <p:nvPr/>
            </p:nvSpPr>
            <p:spPr bwMode="auto">
              <a:xfrm>
                <a:off x="2244419" y="2143197"/>
                <a:ext cx="304800" cy="307975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Rectangle 243"/>
                  <p:cNvSpPr/>
                  <p:nvPr/>
                </p:nvSpPr>
                <p:spPr>
                  <a:xfrm>
                    <a:off x="2189775" y="2112518"/>
                    <a:ext cx="41408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80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4" name="Rectangle 2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9775" y="2112518"/>
                    <a:ext cx="414088" cy="36933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5" name="Flowchart: Extract 244"/>
            <p:cNvSpPr/>
            <p:nvPr/>
          </p:nvSpPr>
          <p:spPr>
            <a:xfrm rot="16200000">
              <a:off x="3010694" y="4932140"/>
              <a:ext cx="300037" cy="225425"/>
            </a:xfrm>
            <a:prstGeom prst="flowChartExtra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cxnSp>
          <p:nvCxnSpPr>
            <p:cNvPr id="246" name="Straight Connector 245"/>
            <p:cNvCxnSpPr>
              <a:stCxn id="250" idx="6"/>
              <a:endCxn id="245" idx="0"/>
            </p:cNvCxnSpPr>
            <p:nvPr/>
          </p:nvCxnSpPr>
          <p:spPr>
            <a:xfrm flipV="1">
              <a:off x="2590800" y="5044852"/>
              <a:ext cx="457200" cy="38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Straight Connector 246"/>
            <p:cNvCxnSpPr>
              <a:stCxn id="243" idx="6"/>
              <a:endCxn id="250" idx="6"/>
            </p:cNvCxnSpPr>
            <p:nvPr/>
          </p:nvCxnSpPr>
          <p:spPr>
            <a:xfrm flipV="1">
              <a:off x="2459956" y="5048746"/>
              <a:ext cx="130844" cy="2529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8" name="Straight Connector 247"/>
            <p:cNvCxnSpPr>
              <a:stCxn id="243" idx="6"/>
              <a:endCxn id="251" idx="6"/>
            </p:cNvCxnSpPr>
            <p:nvPr/>
          </p:nvCxnSpPr>
          <p:spPr>
            <a:xfrm>
              <a:off x="2459956" y="5301666"/>
              <a:ext cx="130844" cy="2529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" name="Straight Connector 255"/>
            <p:cNvCxnSpPr>
              <a:stCxn id="243" idx="6"/>
              <a:endCxn id="253" idx="6"/>
            </p:cNvCxnSpPr>
            <p:nvPr/>
          </p:nvCxnSpPr>
          <p:spPr>
            <a:xfrm flipV="1">
              <a:off x="2459956" y="5251082"/>
              <a:ext cx="130844" cy="505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7" name="Straight Connector 256"/>
            <p:cNvCxnSpPr>
              <a:stCxn id="243" idx="6"/>
              <a:endCxn id="252" idx="6"/>
            </p:cNvCxnSpPr>
            <p:nvPr/>
          </p:nvCxnSpPr>
          <p:spPr>
            <a:xfrm flipV="1">
              <a:off x="2459956" y="5149914"/>
              <a:ext cx="130844" cy="1517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8" name="Straight Connector 257"/>
            <p:cNvCxnSpPr>
              <a:stCxn id="243" idx="6"/>
              <a:endCxn id="254" idx="6"/>
            </p:cNvCxnSpPr>
            <p:nvPr/>
          </p:nvCxnSpPr>
          <p:spPr>
            <a:xfrm>
              <a:off x="2459956" y="5301666"/>
              <a:ext cx="130844" cy="505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9" name="Straight Connector 258"/>
            <p:cNvCxnSpPr>
              <a:stCxn id="243" idx="6"/>
              <a:endCxn id="255" idx="6"/>
            </p:cNvCxnSpPr>
            <p:nvPr/>
          </p:nvCxnSpPr>
          <p:spPr>
            <a:xfrm>
              <a:off x="2459956" y="5301666"/>
              <a:ext cx="130844" cy="1517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" name="Straight Connector 262"/>
            <p:cNvCxnSpPr>
              <a:stCxn id="261" idx="6"/>
              <a:endCxn id="167" idx="1"/>
            </p:cNvCxnSpPr>
            <p:nvPr/>
          </p:nvCxnSpPr>
          <p:spPr>
            <a:xfrm flipV="1">
              <a:off x="1335248" y="4793071"/>
              <a:ext cx="188752" cy="26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" name="Straight Connector 270"/>
            <p:cNvCxnSpPr>
              <a:stCxn id="15" idx="6"/>
              <a:endCxn id="268" idx="6"/>
            </p:cNvCxnSpPr>
            <p:nvPr/>
          </p:nvCxnSpPr>
          <p:spPr>
            <a:xfrm flipV="1">
              <a:off x="1186541" y="3573801"/>
              <a:ext cx="148707" cy="2549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2" name="Straight Connector 271"/>
            <p:cNvCxnSpPr>
              <a:stCxn id="15" idx="6"/>
              <a:endCxn id="267" idx="6"/>
            </p:cNvCxnSpPr>
            <p:nvPr/>
          </p:nvCxnSpPr>
          <p:spPr>
            <a:xfrm flipV="1">
              <a:off x="1186541" y="3166507"/>
              <a:ext cx="148707" cy="662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" name="Straight Connector 272"/>
            <p:cNvCxnSpPr>
              <a:stCxn id="15" idx="6"/>
              <a:endCxn id="269" idx="6"/>
            </p:cNvCxnSpPr>
            <p:nvPr/>
          </p:nvCxnSpPr>
          <p:spPr>
            <a:xfrm>
              <a:off x="1186541" y="3828705"/>
              <a:ext cx="148707" cy="152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" name="Straight Connector 273"/>
            <p:cNvCxnSpPr>
              <a:stCxn id="15" idx="6"/>
              <a:endCxn id="270" idx="6"/>
            </p:cNvCxnSpPr>
            <p:nvPr/>
          </p:nvCxnSpPr>
          <p:spPr>
            <a:xfrm>
              <a:off x="1186541" y="3828705"/>
              <a:ext cx="148707" cy="5596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Text Box 57"/>
            <p:cNvSpPr txBox="1">
              <a:spLocks noChangeArrowheads="1"/>
            </p:cNvSpPr>
            <p:nvPr/>
          </p:nvSpPr>
          <p:spPr bwMode="auto">
            <a:xfrm>
              <a:off x="1676400" y="5086028"/>
              <a:ext cx="48923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200" kern="0" noProof="0" dirty="0" smtClean="0">
                  <a:solidFill>
                    <a:srgbClr val="000000"/>
                  </a:solidFill>
                </a:rPr>
                <a:t>t = 2</a:t>
              </a:r>
              <a:endParaRPr lang="en-US" altLang="en-US" sz="1200" kern="0" dirty="0">
                <a:solidFill>
                  <a:srgbClr val="000000"/>
                </a:solidFill>
              </a:endParaRPr>
            </a:p>
          </p:txBody>
        </p:sp>
        <p:sp>
          <p:nvSpPr>
            <p:cNvPr id="283" name="Text Box 57"/>
            <p:cNvSpPr txBox="1">
              <a:spLocks noChangeArrowheads="1"/>
            </p:cNvSpPr>
            <p:nvPr/>
          </p:nvSpPr>
          <p:spPr bwMode="auto">
            <a:xfrm>
              <a:off x="1676400" y="4052248"/>
              <a:ext cx="48923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200" kern="0" noProof="0" dirty="0" smtClean="0">
                  <a:solidFill>
                    <a:srgbClr val="000000"/>
                  </a:solidFill>
                </a:rPr>
                <a:t>t = 1</a:t>
              </a:r>
              <a:endParaRPr lang="en-US" altLang="en-US" sz="1200" kern="0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Box 288"/>
                <p:cNvSpPr txBox="1"/>
                <p:nvPr/>
              </p:nvSpPr>
              <p:spPr>
                <a:xfrm>
                  <a:off x="4203026" y="3880946"/>
                  <a:ext cx="512897" cy="7631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i="1" smtClean="0">
                                    <a:latin typeface="Cambria Math"/>
                                  </a:rPr>
                                </m:ctrlPr>
                              </m:eqArrPr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89" name="TextBox 2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3026" y="3880946"/>
                  <a:ext cx="512897" cy="763158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TextBox 289"/>
                <p:cNvSpPr txBox="1"/>
                <p:nvPr/>
              </p:nvSpPr>
              <p:spPr>
                <a:xfrm>
                  <a:off x="4203026" y="4914633"/>
                  <a:ext cx="512897" cy="7631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i="1" smtClean="0">
                                    <a:latin typeface="Cambria Math"/>
                                  </a:rPr>
                                </m:ctrlPr>
                              </m:eqArrPr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0" name="TextBox 2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3026" y="4914633"/>
                  <a:ext cx="512897" cy="763158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TextBox 292"/>
                <p:cNvSpPr txBox="1"/>
                <p:nvPr/>
              </p:nvSpPr>
              <p:spPr>
                <a:xfrm>
                  <a:off x="5543157" y="4165046"/>
                  <a:ext cx="572015" cy="12443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i="1" smtClean="0">
                                    <a:latin typeface="Cambria Math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3" name="TextBox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3157" y="4165046"/>
                  <a:ext cx="572015" cy="124431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6971785" y="1305580"/>
            <a:ext cx="2172215" cy="3551375"/>
            <a:chOff x="6971785" y="1305580"/>
            <a:chExt cx="2172215" cy="35513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7566721" y="1305580"/>
                  <a:ext cx="1247457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2"/>
                      </a:solidFill>
                    </a14:hiddenFill>
                  </a:ext>
                  <a:ext uri="{91240B29-F687-4F45-9708-019B960494DF}">
                    <a14:hiddenLine w="19050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en-US" sz="1400" b="1" kern="0" dirty="0" smtClean="0">
                      <a:solidFill>
                        <a:srgbClr val="000000"/>
                      </a:solidFill>
                    </a:rPr>
                    <a:t>Expectation </a:t>
                  </a:r>
                  <a:br>
                    <a:rPr lang="en-US" altLang="en-US" sz="1400" b="1" kern="0" dirty="0" smtClean="0">
                      <a:solidFill>
                        <a:srgbClr val="000000"/>
                      </a:solidFill>
                    </a:rPr>
                  </a:br>
                  <a:r>
                    <a:rPr lang="en-US" altLang="en-US" sz="1400" b="1" kern="0" dirty="0" smtClean="0">
                      <a:solidFill>
                        <a:srgbClr val="000000"/>
                      </a:solidFill>
                    </a:rPr>
                    <a:t>over </a:t>
                  </a:r>
                  <a14:m>
                    <m:oMath xmlns:m="http://schemas.openxmlformats.org/officeDocument/2006/math">
                      <m:r>
                        <a:rPr lang="en-US" altLang="en-US" sz="1400" i="1" ker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𝜙</m:t>
                      </m:r>
                    </m:oMath>
                  </a14:m>
                  <a:endParaRPr lang="en-US" altLang="en-US" sz="1400" b="1" kern="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Text 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66721" y="1305580"/>
                  <a:ext cx="1247457" cy="523220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976" t="-1163" r="-976" b="-1046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338121" y="3539320"/>
                  <a:ext cx="1805879" cy="428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𝑡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US" alt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𝜓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en-US" alt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US" alt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alt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alt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  <m:r>
                                      <a:rPr lang="en-US" alt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121" y="3539320"/>
                  <a:ext cx="1805879" cy="428451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TextBox 293"/>
                <p:cNvSpPr txBox="1"/>
                <p:nvPr/>
              </p:nvSpPr>
              <p:spPr>
                <a:xfrm>
                  <a:off x="6971785" y="2650325"/>
                  <a:ext cx="572015" cy="22066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i="1" smtClean="0">
                                    <a:latin typeface="Cambria Math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4" name="TextBox 2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1785" y="2650325"/>
                  <a:ext cx="572015" cy="2206630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6" name="Rectangle 295"/>
          <p:cNvSpPr/>
          <p:nvPr/>
        </p:nvSpPr>
        <p:spPr>
          <a:xfrm>
            <a:off x="0" y="1351906"/>
            <a:ext cx="9067800" cy="506460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92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| Presentation Title | Presenter Name | Date | Subject | 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 of Perfect Information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55"/>
          <p:cNvSpPr>
            <a:spLocks noChangeArrowheads="1"/>
          </p:cNvSpPr>
          <p:nvPr/>
        </p:nvSpPr>
        <p:spPr bwMode="auto">
          <a:xfrm>
            <a:off x="0" y="4084555"/>
            <a:ext cx="304800" cy="304800"/>
          </a:xfrm>
          <a:prstGeom prst="rect">
            <a:avLst/>
          </a:prstGeom>
          <a:solidFill>
            <a:srgbClr val="FCAF17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9" name="Straight Connector 8"/>
          <p:cNvCxnSpPr>
            <a:stCxn id="8" idx="2"/>
            <a:endCxn id="51" idx="6"/>
          </p:cNvCxnSpPr>
          <p:nvPr/>
        </p:nvCxnSpPr>
        <p:spPr>
          <a:xfrm>
            <a:off x="152400" y="4389355"/>
            <a:ext cx="304800" cy="1026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>
            <a:stCxn id="51" idx="6"/>
            <a:endCxn id="69" idx="1"/>
          </p:cNvCxnSpPr>
          <p:nvPr/>
        </p:nvCxnSpPr>
        <p:spPr>
          <a:xfrm>
            <a:off x="457200" y="5415730"/>
            <a:ext cx="1065028" cy="2051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>
            <a:stCxn id="8" idx="0"/>
            <a:endCxn id="52" idx="6"/>
          </p:cNvCxnSpPr>
          <p:nvPr/>
        </p:nvCxnSpPr>
        <p:spPr>
          <a:xfrm flipV="1">
            <a:off x="152400" y="3058181"/>
            <a:ext cx="304800" cy="10263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57"/>
              <p:cNvSpPr txBox="1">
                <a:spLocks noChangeArrowheads="1"/>
              </p:cNvSpPr>
              <p:nvPr/>
            </p:nvSpPr>
            <p:spPr bwMode="auto">
              <a:xfrm>
                <a:off x="381000" y="2762592"/>
                <a:ext cx="667619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400" b="0" i="0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buy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en-US" sz="140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altLang="en-US" sz="14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Text 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762592"/>
                <a:ext cx="667619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7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54"/>
          <p:cNvSpPr>
            <a:spLocks noChangeArrowheads="1"/>
          </p:cNvSpPr>
          <p:nvPr/>
        </p:nvSpPr>
        <p:spPr bwMode="auto">
          <a:xfrm>
            <a:off x="1066800" y="2904193"/>
            <a:ext cx="304800" cy="307975"/>
          </a:xfrm>
          <a:prstGeom prst="ellipse">
            <a:avLst/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8" name="Straight Connector 17"/>
          <p:cNvCxnSpPr>
            <a:stCxn id="52" idx="6"/>
            <a:endCxn id="15" idx="2"/>
          </p:cNvCxnSpPr>
          <p:nvPr/>
        </p:nvCxnSpPr>
        <p:spPr>
          <a:xfrm>
            <a:off x="457200" y="3058181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Flowchart: Extract 39"/>
          <p:cNvSpPr/>
          <p:nvPr/>
        </p:nvSpPr>
        <p:spPr>
          <a:xfrm rot="16200000">
            <a:off x="3163094" y="4690269"/>
            <a:ext cx="300037" cy="225425"/>
          </a:xfrm>
          <a:prstGeom prst="flowChartExtra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cxnSp>
        <p:nvCxnSpPr>
          <p:cNvPr id="42" name="Straight Connector 41"/>
          <p:cNvCxnSpPr>
            <a:stCxn id="69" idx="0"/>
            <a:endCxn id="57" idx="6"/>
          </p:cNvCxnSpPr>
          <p:nvPr/>
        </p:nvCxnSpPr>
        <p:spPr>
          <a:xfrm flipV="1">
            <a:off x="1674628" y="4815639"/>
            <a:ext cx="154172" cy="46820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>
            <a:stCxn id="57" idx="6"/>
            <a:endCxn id="46" idx="2"/>
          </p:cNvCxnSpPr>
          <p:nvPr/>
        </p:nvCxnSpPr>
        <p:spPr>
          <a:xfrm flipV="1">
            <a:off x="1828800" y="4810788"/>
            <a:ext cx="339687" cy="485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>
            <a:stCxn id="69" idx="2"/>
            <a:endCxn id="58" idx="6"/>
          </p:cNvCxnSpPr>
          <p:nvPr/>
        </p:nvCxnSpPr>
        <p:spPr>
          <a:xfrm>
            <a:off x="1674628" y="5588644"/>
            <a:ext cx="154172" cy="4381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Oval 54"/>
          <p:cNvSpPr>
            <a:spLocks noChangeArrowheads="1"/>
          </p:cNvSpPr>
          <p:nvPr/>
        </p:nvSpPr>
        <p:spPr bwMode="auto">
          <a:xfrm>
            <a:off x="2168487" y="4656800"/>
            <a:ext cx="304800" cy="307975"/>
          </a:xfrm>
          <a:prstGeom prst="ellipse">
            <a:avLst/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49" name="Straight Connector 48"/>
          <p:cNvCxnSpPr>
            <a:stCxn id="46" idx="6"/>
            <a:endCxn id="40" idx="0"/>
          </p:cNvCxnSpPr>
          <p:nvPr/>
        </p:nvCxnSpPr>
        <p:spPr>
          <a:xfrm flipV="1">
            <a:off x="2473287" y="4802981"/>
            <a:ext cx="727113" cy="780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Rectangle 55"/>
          <p:cNvSpPr>
            <a:spLocks noChangeArrowheads="1"/>
          </p:cNvSpPr>
          <p:nvPr/>
        </p:nvSpPr>
        <p:spPr bwMode="auto">
          <a:xfrm>
            <a:off x="1522228" y="5283844"/>
            <a:ext cx="304800" cy="304800"/>
          </a:xfrm>
          <a:prstGeom prst="rect">
            <a:avLst/>
          </a:prstGeom>
          <a:solidFill>
            <a:srgbClr val="FCAF17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Flowchart: Extract 72"/>
          <p:cNvSpPr/>
          <p:nvPr/>
        </p:nvSpPr>
        <p:spPr>
          <a:xfrm rot="16200000">
            <a:off x="3165374" y="5909469"/>
            <a:ext cx="300037" cy="225425"/>
          </a:xfrm>
          <a:prstGeom prst="flowChartExtra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cxnSp>
        <p:nvCxnSpPr>
          <p:cNvPr id="74" name="Straight Connector 73"/>
          <p:cNvCxnSpPr>
            <a:stCxn id="58" idx="6"/>
            <a:endCxn id="76" idx="2"/>
          </p:cNvCxnSpPr>
          <p:nvPr/>
        </p:nvCxnSpPr>
        <p:spPr>
          <a:xfrm flipV="1">
            <a:off x="1828800" y="6025237"/>
            <a:ext cx="341967" cy="15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Oval 54"/>
          <p:cNvSpPr>
            <a:spLocks noChangeArrowheads="1"/>
          </p:cNvSpPr>
          <p:nvPr/>
        </p:nvSpPr>
        <p:spPr bwMode="auto">
          <a:xfrm>
            <a:off x="2170767" y="5871249"/>
            <a:ext cx="304800" cy="307975"/>
          </a:xfrm>
          <a:prstGeom prst="ellipse">
            <a:avLst/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79" name="Straight Connector 78"/>
          <p:cNvCxnSpPr>
            <a:stCxn id="76" idx="6"/>
            <a:endCxn id="73" idx="0"/>
          </p:cNvCxnSpPr>
          <p:nvPr/>
        </p:nvCxnSpPr>
        <p:spPr>
          <a:xfrm flipV="1">
            <a:off x="2475567" y="6022181"/>
            <a:ext cx="727113" cy="305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Flowchart: Extract 83"/>
          <p:cNvSpPr/>
          <p:nvPr/>
        </p:nvSpPr>
        <p:spPr>
          <a:xfrm rot="16200000">
            <a:off x="3303931" y="2631380"/>
            <a:ext cx="300037" cy="225425"/>
          </a:xfrm>
          <a:prstGeom prst="flowChartExtra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cxnSp>
        <p:nvCxnSpPr>
          <p:cNvPr id="86" name="Straight Connector 85"/>
          <p:cNvCxnSpPr>
            <a:stCxn id="15" idx="6"/>
            <a:endCxn id="120" idx="1"/>
          </p:cNvCxnSpPr>
          <p:nvPr/>
        </p:nvCxnSpPr>
        <p:spPr>
          <a:xfrm flipV="1">
            <a:off x="1371600" y="3045715"/>
            <a:ext cx="933432" cy="1246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Flowchart: Extract 87"/>
          <p:cNvSpPr/>
          <p:nvPr/>
        </p:nvSpPr>
        <p:spPr>
          <a:xfrm rot="16200000">
            <a:off x="3303931" y="3234992"/>
            <a:ext cx="300037" cy="225425"/>
          </a:xfrm>
          <a:prstGeom prst="flowChartExtra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cxnSp>
        <p:nvCxnSpPr>
          <p:cNvPr id="90" name="Straight Connector 89"/>
          <p:cNvCxnSpPr>
            <a:stCxn id="108" idx="6"/>
            <a:endCxn id="88" idx="0"/>
          </p:cNvCxnSpPr>
          <p:nvPr/>
        </p:nvCxnSpPr>
        <p:spPr>
          <a:xfrm flipV="1">
            <a:off x="2787616" y="3347704"/>
            <a:ext cx="553621" cy="78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Connector 90"/>
          <p:cNvCxnSpPr>
            <a:stCxn id="120" idx="0"/>
          </p:cNvCxnSpPr>
          <p:nvPr/>
        </p:nvCxnSpPr>
        <p:spPr>
          <a:xfrm flipV="1">
            <a:off x="2457432" y="2744092"/>
            <a:ext cx="330184" cy="14922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Connector 91"/>
          <p:cNvCxnSpPr>
            <a:stCxn id="96" idx="6"/>
            <a:endCxn id="84" idx="0"/>
          </p:cNvCxnSpPr>
          <p:nvPr/>
        </p:nvCxnSpPr>
        <p:spPr>
          <a:xfrm>
            <a:off x="2787616" y="2734191"/>
            <a:ext cx="553621" cy="990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Connector 96"/>
          <p:cNvCxnSpPr>
            <a:stCxn id="120" idx="2"/>
            <a:endCxn id="108" idx="6"/>
          </p:cNvCxnSpPr>
          <p:nvPr/>
        </p:nvCxnSpPr>
        <p:spPr>
          <a:xfrm>
            <a:off x="2457432" y="3198115"/>
            <a:ext cx="330184" cy="22831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4"/>
          <p:cNvSpPr>
            <a:spLocks noChangeArrowheads="1"/>
          </p:cNvSpPr>
          <p:nvPr/>
        </p:nvSpPr>
        <p:spPr bwMode="auto">
          <a:xfrm>
            <a:off x="152400" y="5261742"/>
            <a:ext cx="304800" cy="307975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Oval 54"/>
          <p:cNvSpPr>
            <a:spLocks noChangeArrowheads="1"/>
          </p:cNvSpPr>
          <p:nvPr/>
        </p:nvSpPr>
        <p:spPr bwMode="auto">
          <a:xfrm>
            <a:off x="152400" y="2904193"/>
            <a:ext cx="304800" cy="307975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" name="Oval 54"/>
          <p:cNvSpPr>
            <a:spLocks noChangeArrowheads="1"/>
          </p:cNvSpPr>
          <p:nvPr/>
        </p:nvSpPr>
        <p:spPr bwMode="auto">
          <a:xfrm>
            <a:off x="1524000" y="4661651"/>
            <a:ext cx="304800" cy="307975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" name="Oval 54"/>
          <p:cNvSpPr>
            <a:spLocks noChangeArrowheads="1"/>
          </p:cNvSpPr>
          <p:nvPr/>
        </p:nvSpPr>
        <p:spPr bwMode="auto">
          <a:xfrm>
            <a:off x="1524000" y="5872825"/>
            <a:ext cx="304800" cy="307975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" name="Oval 54"/>
          <p:cNvSpPr>
            <a:spLocks noChangeArrowheads="1"/>
          </p:cNvSpPr>
          <p:nvPr/>
        </p:nvSpPr>
        <p:spPr bwMode="auto">
          <a:xfrm>
            <a:off x="2482816" y="2580203"/>
            <a:ext cx="304800" cy="307975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2139194" y="4628547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i="1" ker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194" y="4628547"/>
                <a:ext cx="38536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2133600" y="5829206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i="1" ker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829206"/>
                <a:ext cx="38536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1023258" y="2879799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i="1" ker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58" y="2879799"/>
                <a:ext cx="38536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55"/>
          <p:cNvSpPr>
            <a:spLocks noChangeArrowheads="1"/>
          </p:cNvSpPr>
          <p:nvPr/>
        </p:nvSpPr>
        <p:spPr bwMode="auto">
          <a:xfrm>
            <a:off x="2305032" y="2893315"/>
            <a:ext cx="304800" cy="304800"/>
          </a:xfrm>
          <a:prstGeom prst="rect">
            <a:avLst/>
          </a:prstGeom>
          <a:solidFill>
            <a:srgbClr val="FCAF17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8" name="Text Box 57"/>
          <p:cNvSpPr txBox="1">
            <a:spLocks noChangeArrowheads="1"/>
          </p:cNvSpPr>
          <p:nvPr/>
        </p:nvSpPr>
        <p:spPr bwMode="auto">
          <a:xfrm>
            <a:off x="210372" y="1371599"/>
            <a:ext cx="5373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kern="0" noProof="0" dirty="0" smtClean="0">
                <a:solidFill>
                  <a:srgbClr val="000000"/>
                </a:solidFill>
              </a:rPr>
              <a:t>t = 1</a:t>
            </a:r>
            <a:endParaRPr lang="en-US" altLang="en-US" sz="1400" kern="0" dirty="0">
              <a:solidFill>
                <a:srgbClr val="000000"/>
              </a:solidFill>
            </a:endParaRPr>
          </a:p>
        </p:txBody>
      </p:sp>
      <p:sp>
        <p:nvSpPr>
          <p:cNvPr id="130" name="Text Box 57"/>
          <p:cNvSpPr txBox="1">
            <a:spLocks noChangeArrowheads="1"/>
          </p:cNvSpPr>
          <p:nvPr/>
        </p:nvSpPr>
        <p:spPr bwMode="auto">
          <a:xfrm>
            <a:off x="938332" y="1371600"/>
            <a:ext cx="5373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kern="0" noProof="0" dirty="0" smtClean="0">
                <a:solidFill>
                  <a:srgbClr val="000000"/>
                </a:solidFill>
              </a:rPr>
              <a:t>t = 2</a:t>
            </a:r>
            <a:endParaRPr lang="en-US" altLang="en-US" sz="1400" kern="0" dirty="0">
              <a:solidFill>
                <a:srgbClr val="000000"/>
              </a:solidFill>
            </a:endParaRPr>
          </a:p>
        </p:txBody>
      </p:sp>
      <p:sp>
        <p:nvSpPr>
          <p:cNvPr id="164" name="Text Box 57"/>
          <p:cNvSpPr txBox="1">
            <a:spLocks noChangeArrowheads="1"/>
          </p:cNvSpPr>
          <p:nvPr/>
        </p:nvSpPr>
        <p:spPr bwMode="auto">
          <a:xfrm>
            <a:off x="3802640" y="2362200"/>
            <a:ext cx="6815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b="1" kern="0" noProof="0" dirty="0" smtClean="0">
                <a:solidFill>
                  <a:srgbClr val="000000"/>
                </a:solidFill>
              </a:rPr>
              <a:t>Utility</a:t>
            </a:r>
            <a:endParaRPr lang="en-US" altLang="en-US" sz="1400" b="1" kern="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5486400" y="2879799"/>
                <a:ext cx="11628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400" b="0" i="0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en-US" sz="1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lim>
                        </m:limLow>
                      </m:fName>
                      <m:e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400" dirty="0" smtClean="0"/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879799"/>
                <a:ext cx="1162882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/>
              <p:cNvSpPr/>
              <p:nvPr/>
            </p:nvSpPr>
            <p:spPr>
              <a:xfrm>
                <a:off x="7239000" y="2818703"/>
                <a:ext cx="139050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400" b="0" i="0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E</m:t>
                            </m:r>
                            <m:r>
                              <a:rPr lang="en-US" altLang="en-US" sz="1400" b="0" i="0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altLang="en-US" sz="1400" b="0" i="0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en-US" sz="1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lim>
                        </m:limLow>
                      </m:fName>
                      <m:e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en-US" sz="1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  <m:r>
                      <a:rPr lang="en-US" altLang="en-US" sz="1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sz="1400" dirty="0" smtClean="0"/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173" name="Rectangle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818703"/>
                <a:ext cx="1390509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Oval 54"/>
          <p:cNvSpPr>
            <a:spLocks noChangeArrowheads="1"/>
          </p:cNvSpPr>
          <p:nvPr/>
        </p:nvSpPr>
        <p:spPr bwMode="auto">
          <a:xfrm>
            <a:off x="2482816" y="3272441"/>
            <a:ext cx="304800" cy="307975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 Box 57"/>
              <p:cNvSpPr txBox="1">
                <a:spLocks noChangeArrowheads="1"/>
              </p:cNvSpPr>
              <p:nvPr/>
            </p:nvSpPr>
            <p:spPr bwMode="auto">
              <a:xfrm>
                <a:off x="431908" y="5129956"/>
                <a:ext cx="1136721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en-US" sz="1400" b="0" i="0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Don</m:t>
                          </m:r>
                        </m:e>
                        <m:sup>
                          <m:r>
                            <a:rPr lang="en-US" altLang="en-US" sz="1400" b="0" i="0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en-US" sz="1400" b="0" i="0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t</m:t>
                      </m:r>
                      <m:r>
                        <a:rPr lang="en-US" altLang="en-US" sz="1400" b="0" i="0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1400" b="0" i="0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buy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en-US" sz="140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altLang="en-US" sz="14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9" name="Text 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908" y="5129956"/>
                <a:ext cx="1136721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1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 Box 57"/>
          <p:cNvSpPr txBox="1">
            <a:spLocks noChangeArrowheads="1"/>
          </p:cNvSpPr>
          <p:nvPr/>
        </p:nvSpPr>
        <p:spPr bwMode="auto">
          <a:xfrm>
            <a:off x="5486400" y="2373086"/>
            <a:ext cx="152638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b="1" kern="0" dirty="0" smtClean="0">
                <a:solidFill>
                  <a:srgbClr val="000000"/>
                </a:solidFill>
              </a:rPr>
              <a:t>Choose optimal</a:t>
            </a:r>
            <a:endParaRPr lang="en-US" altLang="en-US" sz="1400" b="1" kern="0" dirty="0">
              <a:solidFill>
                <a:srgbClr val="000000"/>
              </a:solidFill>
            </a:endParaRPr>
          </a:p>
        </p:txBody>
      </p:sp>
      <p:sp>
        <p:nvSpPr>
          <p:cNvPr id="121" name="Text Box 57"/>
          <p:cNvSpPr txBox="1">
            <a:spLocks noChangeArrowheads="1"/>
          </p:cNvSpPr>
          <p:nvPr/>
        </p:nvSpPr>
        <p:spPr bwMode="auto">
          <a:xfrm>
            <a:off x="6969346" y="2446907"/>
            <a:ext cx="21018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b="1" kern="0" dirty="0" smtClean="0">
                <a:solidFill>
                  <a:srgbClr val="000000"/>
                </a:solidFill>
              </a:rPr>
              <a:t>Expectation over theta</a:t>
            </a:r>
            <a:endParaRPr lang="en-US" altLang="en-US" sz="1400" b="1" kern="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3680507" y="2616638"/>
                <a:ext cx="107074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en-US" sz="1400" i="1" ker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507" y="2616638"/>
                <a:ext cx="1070741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3693878" y="3354647"/>
                <a:ext cx="107074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en-US" sz="1400" i="1" ker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878" y="3354647"/>
                <a:ext cx="1070741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3810000" y="4594765"/>
                <a:ext cx="107074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en-US" sz="1400" i="1" ker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594765"/>
                <a:ext cx="1070741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3824199" y="5788223"/>
                <a:ext cx="107074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en-US" sz="1400" i="1" ker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199" y="5788223"/>
                <a:ext cx="1070741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Text Box 57"/>
          <p:cNvSpPr txBox="1">
            <a:spLocks noChangeArrowheads="1"/>
          </p:cNvSpPr>
          <p:nvPr/>
        </p:nvSpPr>
        <p:spPr bwMode="auto">
          <a:xfrm>
            <a:off x="4996661" y="3996550"/>
            <a:ext cx="12474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b="1" kern="0" dirty="0" smtClean="0">
                <a:solidFill>
                  <a:srgbClr val="000000"/>
                </a:solidFill>
              </a:rPr>
              <a:t>Expectation </a:t>
            </a:r>
            <a:br>
              <a:rPr lang="en-US" altLang="en-US" sz="1400" b="1" kern="0" dirty="0" smtClean="0">
                <a:solidFill>
                  <a:srgbClr val="000000"/>
                </a:solidFill>
              </a:rPr>
            </a:br>
            <a:r>
              <a:rPr lang="en-US" altLang="en-US" sz="1400" b="1" kern="0" dirty="0" smtClean="0">
                <a:solidFill>
                  <a:srgbClr val="000000"/>
                </a:solidFill>
              </a:rPr>
              <a:t>over theta</a:t>
            </a:r>
            <a:endParaRPr lang="en-US" altLang="en-US" sz="1400" b="1" kern="0" dirty="0">
              <a:solidFill>
                <a:srgbClr val="000000"/>
              </a:solidFill>
            </a:endParaRPr>
          </a:p>
        </p:txBody>
      </p:sp>
      <p:sp>
        <p:nvSpPr>
          <p:cNvPr id="143" name="Text Box 57"/>
          <p:cNvSpPr txBox="1">
            <a:spLocks noChangeArrowheads="1"/>
          </p:cNvSpPr>
          <p:nvPr/>
        </p:nvSpPr>
        <p:spPr bwMode="auto">
          <a:xfrm>
            <a:off x="6502367" y="3996550"/>
            <a:ext cx="8899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b="1" kern="0" dirty="0" smtClean="0">
                <a:solidFill>
                  <a:srgbClr val="000000"/>
                </a:solidFill>
              </a:rPr>
              <a:t>Choose </a:t>
            </a:r>
            <a:br>
              <a:rPr lang="en-US" altLang="en-US" sz="1400" b="1" kern="0" dirty="0" smtClean="0">
                <a:solidFill>
                  <a:srgbClr val="000000"/>
                </a:solidFill>
              </a:rPr>
            </a:br>
            <a:r>
              <a:rPr lang="en-US" altLang="en-US" sz="1400" b="1" kern="0" dirty="0" smtClean="0">
                <a:solidFill>
                  <a:srgbClr val="000000"/>
                </a:solidFill>
              </a:rPr>
              <a:t>optimal</a:t>
            </a:r>
            <a:endParaRPr lang="en-US" altLang="en-US" sz="1400" b="1" kern="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/>
              <p:cNvSpPr/>
              <p:nvPr/>
            </p:nvSpPr>
            <p:spPr>
              <a:xfrm>
                <a:off x="4724400" y="4638308"/>
                <a:ext cx="139300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en-US" sz="1400" i="1" ker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638308"/>
                <a:ext cx="1393009" cy="307777"/>
              </a:xfrm>
              <a:prstGeom prst="rect">
                <a:avLst/>
              </a:prstGeom>
              <a:blipFill rotWithShape="1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/>
              <p:cNvSpPr/>
              <p:nvPr/>
            </p:nvSpPr>
            <p:spPr>
              <a:xfrm>
                <a:off x="4829121" y="5788223"/>
                <a:ext cx="139300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en-US" sz="14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en-US" sz="1400" i="1" ker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en-US" sz="1400" b="0" i="1" kern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2)]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5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121" y="5788223"/>
                <a:ext cx="1393009" cy="307777"/>
              </a:xfrm>
              <a:prstGeom prst="rect">
                <a:avLst/>
              </a:prstGeom>
              <a:blipFill rotWithShape="1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 Box 57"/>
          <p:cNvSpPr txBox="1">
            <a:spLocks noChangeArrowheads="1"/>
          </p:cNvSpPr>
          <p:nvPr/>
        </p:nvSpPr>
        <p:spPr bwMode="auto">
          <a:xfrm>
            <a:off x="3962400" y="4084913"/>
            <a:ext cx="6815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b="1" kern="0" noProof="0" dirty="0" smtClean="0">
                <a:solidFill>
                  <a:srgbClr val="000000"/>
                </a:solidFill>
              </a:rPr>
              <a:t>Utility</a:t>
            </a:r>
            <a:endParaRPr lang="en-US" altLang="en-US" sz="1400" b="1" kern="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6244118" y="5181600"/>
                <a:ext cx="1412951" cy="374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140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en-US" sz="140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en-US" sz="140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en-US" sz="14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en-US" sz="140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en-US" sz="14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en-US" sz="140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en-US" sz="140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altLang="en-US" sz="140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en-US" altLang="en-US" sz="140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en-US" sz="140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altLang="en-US" sz="140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en-US" sz="140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en-US" sz="1400" i="1" ker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118" y="5181600"/>
                <a:ext cx="1412951" cy="37420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346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vartis - No Image">
  <a:themeElements>
    <a:clrScheme name="NovartisWhit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FCAF17"/>
      </a:accent1>
      <a:accent2>
        <a:srgbClr val="EC8026"/>
      </a:accent2>
      <a:accent3>
        <a:srgbClr val="E44C16"/>
      </a:accent3>
      <a:accent4>
        <a:srgbClr val="923222"/>
      </a:accent4>
      <a:accent5>
        <a:srgbClr val="634329"/>
      </a:accent5>
      <a:accent6>
        <a:srgbClr val="000000"/>
      </a:accent6>
      <a:hlink>
        <a:srgbClr val="E44C16"/>
      </a:hlink>
      <a:folHlink>
        <a:srgbClr val="FCAF17"/>
      </a:folHlink>
    </a:clrScheme>
    <a:fontScheme name="Novart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Novart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vartis">
  <a:themeElements>
    <a:clrScheme name="Novartis">
      <a:dk1>
        <a:srgbClr val="917B69"/>
      </a:dk1>
      <a:lt1>
        <a:srgbClr val="FFFFFF"/>
      </a:lt1>
      <a:dk2>
        <a:srgbClr val="917B69"/>
      </a:dk2>
      <a:lt2>
        <a:srgbClr val="F8F8F8"/>
      </a:lt2>
      <a:accent1>
        <a:srgbClr val="FCAF17"/>
      </a:accent1>
      <a:accent2>
        <a:srgbClr val="EC8026"/>
      </a:accent2>
      <a:accent3>
        <a:srgbClr val="E44C16"/>
      </a:accent3>
      <a:accent4>
        <a:srgbClr val="923222"/>
      </a:accent4>
      <a:accent5>
        <a:srgbClr val="634329"/>
      </a:accent5>
      <a:accent6>
        <a:srgbClr val="000000"/>
      </a:accent6>
      <a:hlink>
        <a:srgbClr val="917B69"/>
      </a:hlink>
      <a:folHlink>
        <a:srgbClr val="917B69"/>
      </a:folHlink>
    </a:clrScheme>
    <a:fontScheme name="Novart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Novart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vartis">
  <a:themeElements>
    <a:clrScheme name="Novartis">
      <a:dk1>
        <a:srgbClr val="917B69"/>
      </a:dk1>
      <a:lt1>
        <a:srgbClr val="FFFFFF"/>
      </a:lt1>
      <a:dk2>
        <a:srgbClr val="917B69"/>
      </a:dk2>
      <a:lt2>
        <a:srgbClr val="F8F8F8"/>
      </a:lt2>
      <a:accent1>
        <a:srgbClr val="FCAF17"/>
      </a:accent1>
      <a:accent2>
        <a:srgbClr val="EC8026"/>
      </a:accent2>
      <a:accent3>
        <a:srgbClr val="E44C16"/>
      </a:accent3>
      <a:accent4>
        <a:srgbClr val="923222"/>
      </a:accent4>
      <a:accent5>
        <a:srgbClr val="634329"/>
      </a:accent5>
      <a:accent6>
        <a:srgbClr val="000000"/>
      </a:accent6>
      <a:hlink>
        <a:srgbClr val="917B69"/>
      </a:hlink>
      <a:folHlink>
        <a:srgbClr val="917B69"/>
      </a:folHlink>
    </a:clrScheme>
    <a:fontScheme name="Novart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Novart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Novartis - No Image</Template>
  <TotalTime>2957</TotalTime>
  <Words>1138</Words>
  <Application>Microsoft Office PowerPoint</Application>
  <PresentationFormat>On-screen Show (4:3)</PresentationFormat>
  <Paragraphs>261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Novartis - No Image</vt:lpstr>
      <vt:lpstr>PowerPoint Presentation</vt:lpstr>
      <vt:lpstr>PowerPoint Presentation</vt:lpstr>
      <vt:lpstr>Value of Perfect Information</vt:lpstr>
      <vt:lpstr>Expected Value of Perfect Information</vt:lpstr>
      <vt:lpstr>Expected Value of Perfect Information</vt:lpstr>
      <vt:lpstr>Expected Value of Perfect Partial Information</vt:lpstr>
      <vt:lpstr>Expected Value of Perfect Information</vt:lpstr>
    </vt:vector>
  </TitlesOfParts>
  <Company>Novartis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Nixon</dc:creator>
  <cp:lastModifiedBy>Richard Nixon</cp:lastModifiedBy>
  <cp:revision>57</cp:revision>
  <dcterms:created xsi:type="dcterms:W3CDTF">2013-12-19T09:43:01Z</dcterms:created>
  <dcterms:modified xsi:type="dcterms:W3CDTF">2014-02-25T17:31:54Z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viderSectionCount">
    <vt:lpwstr>12</vt:lpwstr>
  </property>
</Properties>
</file>