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7" r:id="rId3"/>
    <p:sldId id="278" r:id="rId4"/>
    <p:sldId id="300" r:id="rId5"/>
    <p:sldId id="297" r:id="rId6"/>
    <p:sldId id="280" r:id="rId7"/>
    <p:sldId id="279" r:id="rId8"/>
    <p:sldId id="298" r:id="rId9"/>
    <p:sldId id="281" r:id="rId10"/>
    <p:sldId id="299"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hansh\Desktop\MPQA%20Ap\MPQA%20MAP%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144010767160158E-2"/>
          <c:y val="5.128205128205128E-2"/>
          <c:w val="0.94885598923283987"/>
          <c:h val="0.84615384615384615"/>
        </c:manualLayout>
      </c:layout>
      <c:barChart>
        <c:barDir val="col"/>
        <c:grouping val="clustered"/>
        <c:varyColors val="1"/>
        <c:ser>
          <c:idx val="1"/>
          <c:order val="0"/>
          <c:tx>
            <c:strRef>
              <c:f>Sheet1!$A$2</c:f>
              <c:strCache>
                <c:ptCount val="1"/>
                <c:pt idx="0">
                  <c:v>AFP</c:v>
                </c:pt>
              </c:strCache>
            </c:strRef>
          </c:tx>
          <c:spPr>
            <a:solidFill>
              <a:srgbClr val="99CC00"/>
            </a:solidFill>
            <a:ln w="15590">
              <a:solidFill>
                <a:schemeClr val="tx1"/>
              </a:solidFill>
              <a:prstDash val="solid"/>
            </a:ln>
          </c:spPr>
          <c:invertIfNegative val="1"/>
          <c:cat>
            <c:strRef>
              <c:f>Sheet1!$B$1:$BD$1</c:f>
              <c:strCache>
                <c:ptCount val="55"/>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strCache>
            </c:strRef>
          </c:cat>
          <c:val>
            <c:numRef>
              <c:f>Sheet1!$B$2:$BD$2</c:f>
              <c:numCache>
                <c:formatCode>General</c:formatCode>
                <c:ptCount val="55"/>
                <c:pt idx="0">
                  <c:v>385</c:v>
                </c:pt>
                <c:pt idx="1">
                  <c:v>365</c:v>
                </c:pt>
                <c:pt idx="2">
                  <c:v>461</c:v>
                </c:pt>
                <c:pt idx="3">
                  <c:v>465</c:v>
                </c:pt>
                <c:pt idx="4">
                  <c:v>538</c:v>
                </c:pt>
                <c:pt idx="5">
                  <c:v>467</c:v>
                </c:pt>
                <c:pt idx="6">
                  <c:v>461</c:v>
                </c:pt>
                <c:pt idx="7">
                  <c:v>593</c:v>
                </c:pt>
                <c:pt idx="8">
                  <c:v>565</c:v>
                </c:pt>
                <c:pt idx="9">
                  <c:v>517</c:v>
                </c:pt>
                <c:pt idx="10">
                  <c:v>520</c:v>
                </c:pt>
                <c:pt idx="11">
                  <c:v>477</c:v>
                </c:pt>
                <c:pt idx="12">
                  <c:v>559</c:v>
                </c:pt>
                <c:pt idx="13">
                  <c:v>463</c:v>
                </c:pt>
                <c:pt idx="14">
                  <c:v>478</c:v>
                </c:pt>
                <c:pt idx="15">
                  <c:v>501</c:v>
                </c:pt>
                <c:pt idx="16">
                  <c:v>647</c:v>
                </c:pt>
                <c:pt idx="17">
                  <c:v>621</c:v>
                </c:pt>
                <c:pt idx="18">
                  <c:v>693</c:v>
                </c:pt>
                <c:pt idx="19">
                  <c:v>839</c:v>
                </c:pt>
                <c:pt idx="20">
                  <c:v>720</c:v>
                </c:pt>
                <c:pt idx="21">
                  <c:v>739</c:v>
                </c:pt>
                <c:pt idx="22">
                  <c:v>771</c:v>
                </c:pt>
                <c:pt idx="23">
                  <c:v>816</c:v>
                </c:pt>
                <c:pt idx="24">
                  <c:v>774</c:v>
                </c:pt>
                <c:pt idx="25">
                  <c:v>789</c:v>
                </c:pt>
                <c:pt idx="26">
                  <c:v>847</c:v>
                </c:pt>
                <c:pt idx="27">
                  <c:v>839</c:v>
                </c:pt>
                <c:pt idx="28">
                  <c:v>935</c:v>
                </c:pt>
                <c:pt idx="29">
                  <c:v>709</c:v>
                </c:pt>
                <c:pt idx="30">
                  <c:v>930</c:v>
                </c:pt>
                <c:pt idx="31">
                  <c:v>887</c:v>
                </c:pt>
                <c:pt idx="32">
                  <c:v>879</c:v>
                </c:pt>
                <c:pt idx="33">
                  <c:v>921</c:v>
                </c:pt>
                <c:pt idx="34">
                  <c:v>847</c:v>
                </c:pt>
                <c:pt idx="35">
                  <c:v>962</c:v>
                </c:pt>
                <c:pt idx="36">
                  <c:v>1051</c:v>
                </c:pt>
                <c:pt idx="37">
                  <c:v>920</c:v>
                </c:pt>
                <c:pt idx="38">
                  <c:v>1000</c:v>
                </c:pt>
                <c:pt idx="39">
                  <c:v>1024</c:v>
                </c:pt>
                <c:pt idx="40">
                  <c:v>1026</c:v>
                </c:pt>
                <c:pt idx="41">
                  <c:v>813</c:v>
                </c:pt>
                <c:pt idx="42">
                  <c:v>951</c:v>
                </c:pt>
                <c:pt idx="43">
                  <c:v>1022</c:v>
                </c:pt>
                <c:pt idx="44">
                  <c:v>1054</c:v>
                </c:pt>
                <c:pt idx="45">
                  <c:v>1064</c:v>
                </c:pt>
                <c:pt idx="46">
                  <c:v>1160</c:v>
                </c:pt>
                <c:pt idx="47">
                  <c:v>1190</c:v>
                </c:pt>
                <c:pt idx="48">
                  <c:v>1305</c:v>
                </c:pt>
                <c:pt idx="49">
                  <c:v>1096</c:v>
                </c:pt>
                <c:pt idx="50">
                  <c:v>1160</c:v>
                </c:pt>
                <c:pt idx="51">
                  <c:v>1082</c:v>
                </c:pt>
                <c:pt idx="52">
                  <c:v>1085</c:v>
                </c:pt>
                <c:pt idx="53">
                  <c:v>1071</c:v>
                </c:pt>
                <c:pt idx="54">
                  <c:v>79</c:v>
                </c:pt>
              </c:numCache>
            </c:numRef>
          </c:val>
          <c:extLst>
            <c:ext xmlns:c14="http://schemas.microsoft.com/office/drawing/2007/8/2/chart" uri="{6F2FDCE9-48DA-4B69-8628-5D25D57E5C99}">
              <c14:invertSolidFillFmt>
                <c14:spPr xmlns:c14="http://schemas.microsoft.com/office/drawing/2007/8/2/chart">
                  <a:solidFill>
                    <a:srgbClr val="FFFFFF"/>
                  </a:solidFill>
                  <a:ln w="15590">
                    <a:solidFill>
                      <a:schemeClr val="tx1"/>
                    </a:solidFill>
                    <a:prstDash val="solid"/>
                  </a:ln>
                </c14:spPr>
              </c14:invertSolidFillFmt>
            </c:ext>
            <c:ext xmlns:c16="http://schemas.microsoft.com/office/drawing/2014/chart" uri="{C3380CC4-5D6E-409C-BE32-E72D297353CC}">
              <c16:uniqueId val="{00000000-D879-43FD-A16E-64A33442B88B}"/>
            </c:ext>
          </c:extLst>
        </c:ser>
        <c:dLbls>
          <c:showLegendKey val="0"/>
          <c:showVal val="0"/>
          <c:showCatName val="0"/>
          <c:showSerName val="0"/>
          <c:showPercent val="0"/>
          <c:showBubbleSize val="0"/>
        </c:dLbls>
        <c:gapWidth val="0"/>
        <c:axId val="94904704"/>
        <c:axId val="94906240"/>
      </c:barChart>
      <c:catAx>
        <c:axId val="94904704"/>
        <c:scaling>
          <c:orientation val="minMax"/>
        </c:scaling>
        <c:delete val="0"/>
        <c:axPos val="b"/>
        <c:numFmt formatCode="General" sourceLinked="1"/>
        <c:majorTickMark val="out"/>
        <c:minorTickMark val="cross"/>
        <c:tickLblPos val="nextTo"/>
        <c:spPr>
          <a:ln w="3897">
            <a:solidFill>
              <a:schemeClr val="tx1"/>
            </a:solidFill>
            <a:prstDash val="solid"/>
          </a:ln>
        </c:spPr>
        <c:txPr>
          <a:bodyPr rot="-5400000" vert="horz"/>
          <a:lstStyle/>
          <a:p>
            <a:pPr>
              <a:defRPr sz="1200" b="0" i="0" u="none" strike="noStrike" baseline="0">
                <a:solidFill>
                  <a:schemeClr val="tx1"/>
                </a:solidFill>
                <a:latin typeface="Times New Roman"/>
                <a:ea typeface="Times New Roman"/>
                <a:cs typeface="Times New Roman"/>
              </a:defRPr>
            </a:pPr>
            <a:endParaRPr lang="en-US"/>
          </a:p>
        </c:txPr>
        <c:crossAx val="94906240"/>
        <c:crosses val="autoZero"/>
        <c:auto val="1"/>
        <c:lblAlgn val="ctr"/>
        <c:lblOffset val="100"/>
        <c:tickLblSkip val="2"/>
        <c:tickMarkSkip val="1"/>
        <c:noMultiLvlLbl val="1"/>
      </c:catAx>
      <c:valAx>
        <c:axId val="94906240"/>
        <c:scaling>
          <c:orientation val="minMax"/>
          <c:min val="0"/>
        </c:scaling>
        <c:delete val="0"/>
        <c:axPos val="l"/>
        <c:majorGridlines>
          <c:spPr>
            <a:ln w="3897">
              <a:solidFill>
                <a:schemeClr val="tx1"/>
              </a:solidFill>
              <a:prstDash val="solid"/>
            </a:ln>
          </c:spPr>
        </c:majorGridlines>
        <c:numFmt formatCode="General" sourceLinked="1"/>
        <c:majorTickMark val="out"/>
        <c:minorTickMark val="cross"/>
        <c:tickLblPos val="nextTo"/>
        <c:spPr>
          <a:ln w="3897">
            <a:solidFill>
              <a:schemeClr val="tx1"/>
            </a:solidFill>
            <a:prstDash val="solid"/>
          </a:ln>
        </c:spPr>
        <c:txPr>
          <a:bodyPr rot="0" vert="horz"/>
          <a:lstStyle/>
          <a:p>
            <a:pPr>
              <a:defRPr sz="1050" b="1" i="0" u="none" strike="noStrike" baseline="0">
                <a:solidFill>
                  <a:schemeClr val="tx1"/>
                </a:solidFill>
                <a:latin typeface="Times New Roman"/>
                <a:ea typeface="Times New Roman"/>
                <a:cs typeface="Times New Roman"/>
              </a:defRPr>
            </a:pPr>
            <a:endParaRPr lang="en-US"/>
          </a:p>
        </c:txPr>
        <c:crossAx val="94904704"/>
        <c:crosses val="autoZero"/>
        <c:crossBetween val="between"/>
        <c:majorUnit val="50"/>
      </c:valAx>
      <c:spPr>
        <a:noFill/>
        <a:ln w="15590">
          <a:solidFill>
            <a:schemeClr val="tx1"/>
          </a:solidFill>
          <a:prstDash val="solid"/>
        </a:ln>
      </c:spPr>
    </c:plotArea>
    <c:plotVisOnly val="1"/>
    <c:dispBlanksAs val="gap"/>
    <c:showDLblsOverMax val="1"/>
  </c:chart>
  <c:spPr>
    <a:noFill/>
    <a:ln>
      <a:noFill/>
    </a:ln>
  </c:spPr>
  <c:txPr>
    <a:bodyPr/>
    <a:lstStyle/>
    <a:p>
      <a:pPr>
        <a:defRPr sz="2025"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Sheet1!$D$3</c:f>
              <c:strCache>
                <c:ptCount val="1"/>
                <c:pt idx="0">
                  <c:v>Positive</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Sheet1!$B$4:$C$58</c:f>
              <c:multiLvlStrCache>
                <c:ptCount val="5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lvl>
                <c:lvl>
                  <c:pt idx="0">
                    <c:v>2015</c:v>
                  </c:pt>
                  <c:pt idx="12">
                    <c:v>2016</c:v>
                  </c:pt>
                  <c:pt idx="24">
                    <c:v>2017</c:v>
                  </c:pt>
                  <c:pt idx="36">
                    <c:v>2018</c:v>
                  </c:pt>
                  <c:pt idx="48">
                    <c:v>2019</c:v>
                  </c:pt>
                </c:lvl>
              </c:multiLvlStrCache>
            </c:multiLvlStrRef>
          </c:cat>
          <c:val>
            <c:numRef>
              <c:f>Sheet1!$D$4:$D$58</c:f>
              <c:numCache>
                <c:formatCode>General</c:formatCode>
                <c:ptCount val="55"/>
                <c:pt idx="0">
                  <c:v>15</c:v>
                </c:pt>
                <c:pt idx="1">
                  <c:v>8</c:v>
                </c:pt>
                <c:pt idx="2">
                  <c:v>7</c:v>
                </c:pt>
                <c:pt idx="3">
                  <c:v>3</c:v>
                </c:pt>
                <c:pt idx="4">
                  <c:v>6</c:v>
                </c:pt>
                <c:pt idx="5">
                  <c:v>3</c:v>
                </c:pt>
                <c:pt idx="6">
                  <c:v>4</c:v>
                </c:pt>
                <c:pt idx="7">
                  <c:v>11</c:v>
                </c:pt>
                <c:pt idx="8">
                  <c:v>7</c:v>
                </c:pt>
                <c:pt idx="9">
                  <c:v>8</c:v>
                </c:pt>
                <c:pt idx="10">
                  <c:v>6</c:v>
                </c:pt>
                <c:pt idx="11">
                  <c:v>6</c:v>
                </c:pt>
                <c:pt idx="12">
                  <c:v>6</c:v>
                </c:pt>
                <c:pt idx="13">
                  <c:v>7</c:v>
                </c:pt>
                <c:pt idx="14">
                  <c:v>5</c:v>
                </c:pt>
                <c:pt idx="15">
                  <c:v>2</c:v>
                </c:pt>
                <c:pt idx="16">
                  <c:v>1</c:v>
                </c:pt>
                <c:pt idx="18">
                  <c:v>5</c:v>
                </c:pt>
                <c:pt idx="19">
                  <c:v>8</c:v>
                </c:pt>
                <c:pt idx="20">
                  <c:v>6</c:v>
                </c:pt>
                <c:pt idx="21">
                  <c:v>6</c:v>
                </c:pt>
                <c:pt idx="22">
                  <c:v>10</c:v>
                </c:pt>
                <c:pt idx="23">
                  <c:v>6</c:v>
                </c:pt>
                <c:pt idx="24">
                  <c:v>10</c:v>
                </c:pt>
                <c:pt idx="25">
                  <c:v>9</c:v>
                </c:pt>
                <c:pt idx="26">
                  <c:v>8</c:v>
                </c:pt>
                <c:pt idx="27">
                  <c:v>12</c:v>
                </c:pt>
                <c:pt idx="28">
                  <c:v>7</c:v>
                </c:pt>
                <c:pt idx="29">
                  <c:v>3</c:v>
                </c:pt>
                <c:pt idx="30">
                  <c:v>10</c:v>
                </c:pt>
                <c:pt idx="31">
                  <c:v>9</c:v>
                </c:pt>
                <c:pt idx="32">
                  <c:v>10</c:v>
                </c:pt>
                <c:pt idx="33">
                  <c:v>12</c:v>
                </c:pt>
                <c:pt idx="34">
                  <c:v>7</c:v>
                </c:pt>
                <c:pt idx="35">
                  <c:v>9</c:v>
                </c:pt>
                <c:pt idx="36">
                  <c:v>7</c:v>
                </c:pt>
                <c:pt idx="37">
                  <c:v>7</c:v>
                </c:pt>
                <c:pt idx="38">
                  <c:v>8</c:v>
                </c:pt>
                <c:pt idx="39">
                  <c:v>6</c:v>
                </c:pt>
                <c:pt idx="40">
                  <c:v>8</c:v>
                </c:pt>
                <c:pt idx="41">
                  <c:v>7</c:v>
                </c:pt>
                <c:pt idx="42">
                  <c:v>10</c:v>
                </c:pt>
                <c:pt idx="43">
                  <c:v>13</c:v>
                </c:pt>
                <c:pt idx="44">
                  <c:v>22</c:v>
                </c:pt>
                <c:pt idx="45">
                  <c:v>16</c:v>
                </c:pt>
                <c:pt idx="46">
                  <c:v>17</c:v>
                </c:pt>
                <c:pt idx="47">
                  <c:v>18</c:v>
                </c:pt>
                <c:pt idx="48">
                  <c:v>27</c:v>
                </c:pt>
                <c:pt idx="49">
                  <c:v>27</c:v>
                </c:pt>
                <c:pt idx="50">
                  <c:v>28</c:v>
                </c:pt>
                <c:pt idx="51">
                  <c:v>31</c:v>
                </c:pt>
                <c:pt idx="52">
                  <c:v>31</c:v>
                </c:pt>
                <c:pt idx="53">
                  <c:v>21</c:v>
                </c:pt>
              </c:numCache>
            </c:numRef>
          </c:val>
          <c:extLst>
            <c:ext xmlns:c16="http://schemas.microsoft.com/office/drawing/2014/chart" uri="{C3380CC4-5D6E-409C-BE32-E72D297353CC}">
              <c16:uniqueId val="{00000000-2A56-4916-B428-715CE9808993}"/>
            </c:ext>
          </c:extLst>
        </c:ser>
        <c:ser>
          <c:idx val="1"/>
          <c:order val="1"/>
          <c:tx>
            <c:strRef>
              <c:f>Sheet1!$E$3</c:f>
              <c:strCache>
                <c:ptCount val="1"/>
                <c:pt idx="0">
                  <c:v>Negative</c:v>
                </c:pt>
              </c:strCache>
            </c:strRef>
          </c:tx>
          <c:spPr>
            <a:solidFill>
              <a:srgbClr val="92D05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Sheet1!$B$4:$C$58</c:f>
              <c:multiLvlStrCache>
                <c:ptCount val="5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lvl>
                <c:lvl>
                  <c:pt idx="0">
                    <c:v>2015</c:v>
                  </c:pt>
                  <c:pt idx="12">
                    <c:v>2016</c:v>
                  </c:pt>
                  <c:pt idx="24">
                    <c:v>2017</c:v>
                  </c:pt>
                  <c:pt idx="36">
                    <c:v>2018</c:v>
                  </c:pt>
                  <c:pt idx="48">
                    <c:v>2019</c:v>
                  </c:pt>
                </c:lvl>
              </c:multiLvlStrCache>
            </c:multiLvlStrRef>
          </c:cat>
          <c:val>
            <c:numRef>
              <c:f>Sheet1!$E$4:$E$58</c:f>
              <c:numCache>
                <c:formatCode>General</c:formatCode>
                <c:ptCount val="55"/>
                <c:pt idx="0">
                  <c:v>22</c:v>
                </c:pt>
                <c:pt idx="1">
                  <c:v>28</c:v>
                </c:pt>
                <c:pt idx="2">
                  <c:v>29</c:v>
                </c:pt>
                <c:pt idx="3">
                  <c:v>34</c:v>
                </c:pt>
                <c:pt idx="4">
                  <c:v>31</c:v>
                </c:pt>
                <c:pt idx="5">
                  <c:v>35</c:v>
                </c:pt>
                <c:pt idx="6">
                  <c:v>29</c:v>
                </c:pt>
                <c:pt idx="7">
                  <c:v>28</c:v>
                </c:pt>
                <c:pt idx="8">
                  <c:v>28</c:v>
                </c:pt>
                <c:pt idx="9">
                  <c:v>29</c:v>
                </c:pt>
                <c:pt idx="10">
                  <c:v>31</c:v>
                </c:pt>
                <c:pt idx="11">
                  <c:v>31</c:v>
                </c:pt>
                <c:pt idx="12">
                  <c:v>31</c:v>
                </c:pt>
                <c:pt idx="13">
                  <c:v>36</c:v>
                </c:pt>
                <c:pt idx="14">
                  <c:v>39</c:v>
                </c:pt>
                <c:pt idx="15">
                  <c:v>41</c:v>
                </c:pt>
                <c:pt idx="16">
                  <c:v>39</c:v>
                </c:pt>
                <c:pt idx="17">
                  <c:v>40</c:v>
                </c:pt>
                <c:pt idx="18">
                  <c:v>38</c:v>
                </c:pt>
                <c:pt idx="19">
                  <c:v>42</c:v>
                </c:pt>
                <c:pt idx="20">
                  <c:v>46</c:v>
                </c:pt>
                <c:pt idx="21">
                  <c:v>47</c:v>
                </c:pt>
                <c:pt idx="22">
                  <c:v>36</c:v>
                </c:pt>
                <c:pt idx="23">
                  <c:v>46</c:v>
                </c:pt>
                <c:pt idx="24">
                  <c:v>42</c:v>
                </c:pt>
                <c:pt idx="25">
                  <c:v>43</c:v>
                </c:pt>
                <c:pt idx="26">
                  <c:v>45</c:v>
                </c:pt>
                <c:pt idx="27">
                  <c:v>45</c:v>
                </c:pt>
                <c:pt idx="28">
                  <c:v>49</c:v>
                </c:pt>
                <c:pt idx="29">
                  <c:v>52</c:v>
                </c:pt>
                <c:pt idx="30">
                  <c:v>44</c:v>
                </c:pt>
                <c:pt idx="31">
                  <c:v>47</c:v>
                </c:pt>
                <c:pt idx="32">
                  <c:v>45</c:v>
                </c:pt>
                <c:pt idx="33">
                  <c:v>43</c:v>
                </c:pt>
                <c:pt idx="34">
                  <c:v>51</c:v>
                </c:pt>
                <c:pt idx="35">
                  <c:v>47</c:v>
                </c:pt>
                <c:pt idx="36">
                  <c:v>48</c:v>
                </c:pt>
                <c:pt idx="37">
                  <c:v>52</c:v>
                </c:pt>
                <c:pt idx="38">
                  <c:v>48</c:v>
                </c:pt>
                <c:pt idx="39">
                  <c:v>49</c:v>
                </c:pt>
                <c:pt idx="40">
                  <c:v>50</c:v>
                </c:pt>
                <c:pt idx="41">
                  <c:v>48</c:v>
                </c:pt>
                <c:pt idx="42">
                  <c:v>47</c:v>
                </c:pt>
                <c:pt idx="43">
                  <c:v>46</c:v>
                </c:pt>
                <c:pt idx="44">
                  <c:v>36</c:v>
                </c:pt>
                <c:pt idx="45">
                  <c:v>42</c:v>
                </c:pt>
                <c:pt idx="46">
                  <c:v>42</c:v>
                </c:pt>
                <c:pt idx="47">
                  <c:v>42</c:v>
                </c:pt>
                <c:pt idx="48">
                  <c:v>36</c:v>
                </c:pt>
                <c:pt idx="49">
                  <c:v>32</c:v>
                </c:pt>
                <c:pt idx="50">
                  <c:v>36</c:v>
                </c:pt>
                <c:pt idx="51">
                  <c:v>31</c:v>
                </c:pt>
                <c:pt idx="52">
                  <c:v>40</c:v>
                </c:pt>
                <c:pt idx="53">
                  <c:v>37</c:v>
                </c:pt>
              </c:numCache>
            </c:numRef>
          </c:val>
          <c:extLst>
            <c:ext xmlns:c16="http://schemas.microsoft.com/office/drawing/2014/chart" uri="{C3380CC4-5D6E-409C-BE32-E72D297353CC}">
              <c16:uniqueId val="{00000001-2A56-4916-B428-715CE9808993}"/>
            </c:ext>
          </c:extLst>
        </c:ser>
        <c:ser>
          <c:idx val="2"/>
          <c:order val="2"/>
          <c:tx>
            <c:strRef>
              <c:f>Sheet1!$F$3</c:f>
              <c:strCache>
                <c:ptCount val="1"/>
                <c:pt idx="0">
                  <c:v>Under Process</c:v>
                </c:pt>
              </c:strCache>
            </c:strRef>
          </c:tx>
          <c:spPr>
            <a:solidFill>
              <a:sysClr val="window" lastClr="FFFFFF">
                <a:lumMod val="7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Sheet1!$B$4:$C$58</c:f>
              <c:multiLvlStrCache>
                <c:ptCount val="5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lvl>
                <c:lvl>
                  <c:pt idx="0">
                    <c:v>2015</c:v>
                  </c:pt>
                  <c:pt idx="12">
                    <c:v>2016</c:v>
                  </c:pt>
                  <c:pt idx="24">
                    <c:v>2017</c:v>
                  </c:pt>
                  <c:pt idx="36">
                    <c:v>2018</c:v>
                  </c:pt>
                  <c:pt idx="48">
                    <c:v>2019</c:v>
                  </c:pt>
                </c:lvl>
              </c:multiLvlStrCache>
            </c:multiLvlStrRef>
          </c:cat>
          <c:val>
            <c:numRef>
              <c:f>Sheet1!$F$4:$F$58</c:f>
              <c:numCache>
                <c:formatCode>General</c:formatCode>
                <c:ptCount val="55"/>
                <c:pt idx="53">
                  <c:v>7</c:v>
                </c:pt>
                <c:pt idx="54">
                  <c:v>31</c:v>
                </c:pt>
              </c:numCache>
            </c:numRef>
          </c:val>
          <c:extLst>
            <c:ext xmlns:c16="http://schemas.microsoft.com/office/drawing/2014/chart" uri="{C3380CC4-5D6E-409C-BE32-E72D297353CC}">
              <c16:uniqueId val="{00000002-2A56-4916-B428-715CE9808993}"/>
            </c:ext>
          </c:extLst>
        </c:ser>
        <c:dLbls>
          <c:showLegendKey val="0"/>
          <c:showVal val="0"/>
          <c:showCatName val="0"/>
          <c:showSerName val="0"/>
          <c:showPercent val="0"/>
          <c:showBubbleSize val="0"/>
        </c:dLbls>
        <c:gapWidth val="51"/>
        <c:overlap val="100"/>
        <c:axId val="42668800"/>
        <c:axId val="42670336"/>
      </c:barChart>
      <c:catAx>
        <c:axId val="42668800"/>
        <c:scaling>
          <c:orientation val="minMax"/>
        </c:scaling>
        <c:delete val="0"/>
        <c:axPos val="b"/>
        <c:numFmt formatCode="General" sourceLinked="0"/>
        <c:majorTickMark val="out"/>
        <c:minorTickMark val="none"/>
        <c:tickLblPos val="nextTo"/>
        <c:txPr>
          <a:bodyPr/>
          <a:lstStyle/>
          <a:p>
            <a:pPr>
              <a:defRPr sz="1400"/>
            </a:pPr>
            <a:endParaRPr lang="en-US"/>
          </a:p>
        </c:txPr>
        <c:crossAx val="42670336"/>
        <c:crosses val="autoZero"/>
        <c:auto val="1"/>
        <c:lblAlgn val="ctr"/>
        <c:lblOffset val="100"/>
        <c:noMultiLvlLbl val="0"/>
      </c:catAx>
      <c:valAx>
        <c:axId val="42670336"/>
        <c:scaling>
          <c:orientation val="minMax"/>
        </c:scaling>
        <c:delete val="0"/>
        <c:axPos val="l"/>
        <c:majorGridlines/>
        <c:numFmt formatCode="0%" sourceLinked="1"/>
        <c:majorTickMark val="out"/>
        <c:minorTickMark val="none"/>
        <c:tickLblPos val="nextTo"/>
        <c:crossAx val="42668800"/>
        <c:crosses val="autoZero"/>
        <c:crossBetween val="between"/>
      </c:valAx>
    </c:plotArea>
    <c:legend>
      <c:legendPos val="b"/>
      <c:overlay val="0"/>
    </c:legend>
    <c:plotVisOnly val="1"/>
    <c:dispBlanksAs val="gap"/>
    <c:showDLblsOverMax val="0"/>
  </c:chart>
  <c:spPr>
    <a:ln>
      <a:solidFill>
        <a:sysClr val="window" lastClr="FFFFFF">
          <a:lumMod val="75000"/>
        </a:sysClr>
      </a:solidFill>
    </a:ln>
  </c:spPr>
  <c:txPr>
    <a:bodyPr/>
    <a:lstStyle/>
    <a:p>
      <a:pPr>
        <a:defRPr sz="14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536723163841809E-2"/>
          <c:y val="0"/>
          <c:w val="0.96892655367231639"/>
          <c:h val="0.80027998614033691"/>
        </c:manualLayout>
      </c:layout>
      <c:barChart>
        <c:barDir val="col"/>
        <c:grouping val="clustered"/>
        <c:varyColors val="0"/>
        <c:ser>
          <c:idx val="0"/>
          <c:order val="0"/>
          <c:tx>
            <c:strRef>
              <c:f>Sheet1!$C$1</c:f>
              <c:strCache>
                <c:ptCount val="1"/>
                <c:pt idx="0">
                  <c:v>Score</c:v>
                </c:pt>
              </c:strCache>
            </c:strRef>
          </c:tx>
          <c:spPr>
            <a:solidFill>
              <a:srgbClr val="92D050"/>
            </a:solidFill>
            <a:ln>
              <a:noFill/>
            </a:ln>
            <a:effectLst>
              <a:outerShdw blurRad="76200" dir="18900000" sy="23000" kx="-1200000" algn="bl" rotWithShape="0">
                <a:prstClr val="black">
                  <a:alpha val="20000"/>
                </a:prstClr>
              </a:outerShdw>
            </a:effectLst>
          </c:spPr>
          <c:invertIfNegative val="0"/>
          <c:dPt>
            <c:idx val="2"/>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EE8C-477E-A90E-3CF3B044066B}"/>
              </c:ext>
            </c:extLst>
          </c:dPt>
          <c:dPt>
            <c:idx val="5"/>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2-EE8C-477E-A90E-3CF3B044066B}"/>
              </c:ext>
            </c:extLst>
          </c:dPt>
          <c:dPt>
            <c:idx val="14"/>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EE8C-477E-A90E-3CF3B044066B}"/>
              </c:ext>
            </c:extLst>
          </c:dPt>
          <c:dPt>
            <c:idx val="15"/>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C-EE8C-477E-A90E-3CF3B044066B}"/>
              </c:ext>
            </c:extLst>
          </c:dPt>
          <c:dPt>
            <c:idx val="16"/>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B-EE8C-477E-A90E-3CF3B044066B}"/>
              </c:ext>
            </c:extLst>
          </c:dPt>
          <c:dPt>
            <c:idx val="21"/>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0-EE8C-477E-A90E-3CF3B044066B}"/>
              </c:ext>
            </c:extLst>
          </c:dPt>
          <c:dPt>
            <c:idx val="22"/>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1-EE8C-477E-A90E-3CF3B044066B}"/>
              </c:ext>
            </c:extLst>
          </c:dPt>
          <c:dPt>
            <c:idx val="23"/>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6-EE8C-477E-A90E-3CF3B044066B}"/>
              </c:ext>
            </c:extLst>
          </c:dPt>
          <c:dPt>
            <c:idx val="27"/>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7-EE8C-477E-A90E-3CF3B044066B}"/>
              </c:ext>
            </c:extLst>
          </c:dPt>
          <c:dPt>
            <c:idx val="35"/>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8-EE8C-477E-A90E-3CF3B044066B}"/>
              </c:ext>
            </c:extLst>
          </c:dPt>
          <c:dPt>
            <c:idx val="36"/>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9-EE8C-477E-A90E-3CF3B044066B}"/>
              </c:ext>
            </c:extLst>
          </c:dPt>
          <c:dPt>
            <c:idx val="45"/>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F-EE8C-477E-A90E-3CF3B044066B}"/>
              </c:ext>
            </c:extLst>
          </c:dPt>
          <c:dPt>
            <c:idx val="46"/>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E-EE8C-477E-A90E-3CF3B044066B}"/>
              </c:ext>
            </c:extLst>
          </c:dPt>
          <c:dPt>
            <c:idx val="47"/>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D-EE8C-477E-A90E-3CF3B044066B}"/>
              </c:ext>
            </c:extLst>
          </c:dPt>
          <c:dPt>
            <c:idx val="48"/>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A-EE8C-477E-A90E-3CF3B044066B}"/>
              </c:ext>
            </c:extLst>
          </c:dPt>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Sheet1!$A$2:$B$50</c:f>
              <c:multiLvlStrCache>
                <c:ptCount val="49"/>
                <c:lvl>
                  <c:pt idx="0">
                    <c:v> MIRPUR </c:v>
                  </c:pt>
                  <c:pt idx="1">
                    <c:v> MUZAFFARABAD </c:v>
                  </c:pt>
                  <c:pt idx="2">
                    <c:v> BHIMBER </c:v>
                  </c:pt>
                  <c:pt idx="3">
                    <c:v> ASTORE </c:v>
                  </c:pt>
                  <c:pt idx="4">
                    <c:v> GHANCHE </c:v>
                  </c:pt>
                  <c:pt idx="5">
                    <c:v> NAGAR </c:v>
                  </c:pt>
                  <c:pt idx="6">
                    <c:v>ISLAMABAD</c:v>
                  </c:pt>
                  <c:pt idx="7">
                    <c:v> QUETTA </c:v>
                  </c:pt>
                  <c:pt idx="8">
                    <c:v> PISHIN </c:v>
                  </c:pt>
                  <c:pt idx="9">
                    <c:v> ZHOB </c:v>
                  </c:pt>
                  <c:pt idx="10">
                    <c:v> DUKKI </c:v>
                  </c:pt>
                  <c:pt idx="11">
                    <c:v> KOHLU </c:v>
                  </c:pt>
                  <c:pt idx="12">
                    <c:v> KABDULAH </c:v>
                  </c:pt>
                  <c:pt idx="13">
                    <c:v> KECH </c:v>
                  </c:pt>
                  <c:pt idx="14">
                    <c:v> NSIRABAD </c:v>
                  </c:pt>
                  <c:pt idx="15">
                    <c:v> ZIARAT </c:v>
                  </c:pt>
                  <c:pt idx="16">
                    <c:v> LASBELA </c:v>
                  </c:pt>
                  <c:pt idx="17">
                    <c:v>NOWSHERA</c:v>
                  </c:pt>
                  <c:pt idx="18">
                    <c:v>PESHAWAR</c:v>
                  </c:pt>
                  <c:pt idx="19">
                    <c:v> HARIPUR </c:v>
                  </c:pt>
                  <c:pt idx="20">
                    <c:v>CHITRAL</c:v>
                  </c:pt>
                  <c:pt idx="21">
                    <c:v> SHANGLA </c:v>
                  </c:pt>
                  <c:pt idx="22">
                    <c:v>TANK</c:v>
                  </c:pt>
                  <c:pt idx="23">
                    <c:v>MALAKAND</c:v>
                  </c:pt>
                  <c:pt idx="24">
                    <c:v> BAJOUR </c:v>
                  </c:pt>
                  <c:pt idx="25">
                    <c:v> ORAKZAI </c:v>
                  </c:pt>
                  <c:pt idx="26">
                    <c:v>KHYBER</c:v>
                  </c:pt>
                  <c:pt idx="27">
                    <c:v> WAZIR-S </c:v>
                  </c:pt>
                  <c:pt idx="28">
                    <c:v> OKARA </c:v>
                  </c:pt>
                  <c:pt idx="29">
                    <c:v> CHINIOT </c:v>
                  </c:pt>
                  <c:pt idx="30">
                    <c:v> GUJRAT </c:v>
                  </c:pt>
                  <c:pt idx="31">
                    <c:v> RAWALPINDI </c:v>
                  </c:pt>
                  <c:pt idx="32">
                    <c:v> SAHIWAL </c:v>
                  </c:pt>
                  <c:pt idx="33">
                    <c:v> DGKHAN </c:v>
                  </c:pt>
                  <c:pt idx="34">
                    <c:v> KASUR </c:v>
                  </c:pt>
                  <c:pt idx="35">
                    <c:v> GUJRANWALA </c:v>
                  </c:pt>
                  <c:pt idx="36">
                    <c:v> BHAKKAR </c:v>
                  </c:pt>
                  <c:pt idx="37">
                    <c:v> KHIGIQBAL </c:v>
                  </c:pt>
                  <c:pt idx="38">
                    <c:v> MIRPURKHAS </c:v>
                  </c:pt>
                  <c:pt idx="39">
                    <c:v> TMKHAN </c:v>
                  </c:pt>
                  <c:pt idx="40">
                    <c:v> KHIJAMSHEED </c:v>
                  </c:pt>
                  <c:pt idx="41">
                    <c:v> SUJAWAL </c:v>
                  </c:pt>
                  <c:pt idx="42">
                    <c:v> KHILAYARI </c:v>
                  </c:pt>
                  <c:pt idx="43">
                    <c:v> MATIARI </c:v>
                  </c:pt>
                  <c:pt idx="44">
                    <c:v> KHIGADAP </c:v>
                  </c:pt>
                  <c:pt idx="45">
                    <c:v> KAMBAR </c:v>
                  </c:pt>
                  <c:pt idx="46">
                    <c:v> SANGHAR </c:v>
                  </c:pt>
                  <c:pt idx="47">
                    <c:v> KHAIRPUR </c:v>
                  </c:pt>
                  <c:pt idx="48">
                    <c:v> HYDERABAD </c:v>
                  </c:pt>
                </c:lvl>
                <c:lvl>
                  <c:pt idx="0">
                    <c:v>AJK </c:v>
                  </c:pt>
                  <c:pt idx="3">
                    <c:v>GB</c:v>
                  </c:pt>
                  <c:pt idx="6">
                    <c:v>.</c:v>
                  </c:pt>
                  <c:pt idx="7">
                    <c:v>BALOCHISTAN</c:v>
                  </c:pt>
                  <c:pt idx="17">
                    <c:v>KP</c:v>
                  </c:pt>
                  <c:pt idx="28">
                    <c:v>PUNJAB </c:v>
                  </c:pt>
                  <c:pt idx="37">
                    <c:v>SINDH </c:v>
                  </c:pt>
                </c:lvl>
              </c:multiLvlStrCache>
            </c:multiLvlStrRef>
          </c:cat>
          <c:val>
            <c:numRef>
              <c:f>Sheet1!$C$2:$C$50</c:f>
              <c:numCache>
                <c:formatCode>0%</c:formatCode>
                <c:ptCount val="49"/>
                <c:pt idx="0">
                  <c:v>0.9</c:v>
                </c:pt>
                <c:pt idx="1">
                  <c:v>0.85</c:v>
                </c:pt>
                <c:pt idx="2">
                  <c:v>0.72</c:v>
                </c:pt>
                <c:pt idx="3">
                  <c:v>0.94</c:v>
                </c:pt>
                <c:pt idx="4">
                  <c:v>0.75</c:v>
                </c:pt>
                <c:pt idx="5">
                  <c:v>0.68</c:v>
                </c:pt>
                <c:pt idx="6">
                  <c:v>0.87</c:v>
                </c:pt>
                <c:pt idx="7">
                  <c:v>0.96</c:v>
                </c:pt>
                <c:pt idx="8">
                  <c:v>0.93</c:v>
                </c:pt>
                <c:pt idx="9">
                  <c:v>0.82</c:v>
                </c:pt>
                <c:pt idx="10">
                  <c:v>0.8</c:v>
                </c:pt>
                <c:pt idx="11">
                  <c:v>0.79</c:v>
                </c:pt>
                <c:pt idx="12">
                  <c:v>0.78</c:v>
                </c:pt>
                <c:pt idx="13">
                  <c:v>0.78</c:v>
                </c:pt>
                <c:pt idx="14">
                  <c:v>0.65</c:v>
                </c:pt>
                <c:pt idx="15">
                  <c:v>0.56999999999999995</c:v>
                </c:pt>
                <c:pt idx="16">
                  <c:v>0.52</c:v>
                </c:pt>
                <c:pt idx="17">
                  <c:v>0.86</c:v>
                </c:pt>
                <c:pt idx="18">
                  <c:v>0.83</c:v>
                </c:pt>
                <c:pt idx="19">
                  <c:v>0.8</c:v>
                </c:pt>
                <c:pt idx="20">
                  <c:v>0.77</c:v>
                </c:pt>
                <c:pt idx="21">
                  <c:v>0.7</c:v>
                </c:pt>
                <c:pt idx="22">
                  <c:v>0.67</c:v>
                </c:pt>
                <c:pt idx="23">
                  <c:v>0.64</c:v>
                </c:pt>
                <c:pt idx="24">
                  <c:v>0.93</c:v>
                </c:pt>
                <c:pt idx="25">
                  <c:v>0.77</c:v>
                </c:pt>
                <c:pt idx="26">
                  <c:v>0.77</c:v>
                </c:pt>
                <c:pt idx="27">
                  <c:v>0.3</c:v>
                </c:pt>
                <c:pt idx="28">
                  <c:v>0.94</c:v>
                </c:pt>
                <c:pt idx="29">
                  <c:v>0.89</c:v>
                </c:pt>
                <c:pt idx="30">
                  <c:v>0.86</c:v>
                </c:pt>
                <c:pt idx="31">
                  <c:v>0.85</c:v>
                </c:pt>
                <c:pt idx="32">
                  <c:v>0.81</c:v>
                </c:pt>
                <c:pt idx="33">
                  <c:v>0.79</c:v>
                </c:pt>
                <c:pt idx="34">
                  <c:v>0.78</c:v>
                </c:pt>
                <c:pt idx="35">
                  <c:v>0.69</c:v>
                </c:pt>
                <c:pt idx="36">
                  <c:v>0.68</c:v>
                </c:pt>
                <c:pt idx="37">
                  <c:v>0.89</c:v>
                </c:pt>
                <c:pt idx="38">
                  <c:v>0.88</c:v>
                </c:pt>
                <c:pt idx="39">
                  <c:v>0.84</c:v>
                </c:pt>
                <c:pt idx="40">
                  <c:v>0.83</c:v>
                </c:pt>
                <c:pt idx="41">
                  <c:v>0.81</c:v>
                </c:pt>
                <c:pt idx="42">
                  <c:v>0.79</c:v>
                </c:pt>
                <c:pt idx="43">
                  <c:v>0.79</c:v>
                </c:pt>
                <c:pt idx="44">
                  <c:v>0.78</c:v>
                </c:pt>
                <c:pt idx="45">
                  <c:v>0.73</c:v>
                </c:pt>
                <c:pt idx="46">
                  <c:v>0.7</c:v>
                </c:pt>
                <c:pt idx="47">
                  <c:v>0.64</c:v>
                </c:pt>
                <c:pt idx="48">
                  <c:v>0.59</c:v>
                </c:pt>
              </c:numCache>
            </c:numRef>
          </c:val>
          <c:extLst>
            <c:ext xmlns:c16="http://schemas.microsoft.com/office/drawing/2014/chart" uri="{C3380CC4-5D6E-409C-BE32-E72D297353CC}">
              <c16:uniqueId val="{00000000-EE8C-477E-A90E-3CF3B044066B}"/>
            </c:ext>
          </c:extLst>
        </c:ser>
        <c:dLbls>
          <c:dLblPos val="inEnd"/>
          <c:showLegendKey val="0"/>
          <c:showVal val="1"/>
          <c:showCatName val="0"/>
          <c:showSerName val="0"/>
          <c:showPercent val="0"/>
          <c:showBubbleSize val="0"/>
        </c:dLbls>
        <c:gapWidth val="41"/>
        <c:axId val="94390912"/>
        <c:axId val="94399872"/>
      </c:barChart>
      <c:catAx>
        <c:axId val="943909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dk1">
                    <a:lumMod val="65000"/>
                    <a:lumOff val="35000"/>
                  </a:schemeClr>
                </a:solidFill>
                <a:effectLst/>
                <a:latin typeface="+mn-lt"/>
                <a:ea typeface="+mn-ea"/>
                <a:cs typeface="+mn-cs"/>
              </a:defRPr>
            </a:pPr>
            <a:endParaRPr lang="en-US"/>
          </a:p>
        </c:txPr>
        <c:crossAx val="94399872"/>
        <c:crosses val="autoZero"/>
        <c:auto val="1"/>
        <c:lblAlgn val="ctr"/>
        <c:lblOffset val="100"/>
        <c:noMultiLvlLbl val="0"/>
      </c:catAx>
      <c:valAx>
        <c:axId val="94399872"/>
        <c:scaling>
          <c:orientation val="minMax"/>
        </c:scaling>
        <c:delete val="1"/>
        <c:axPos val="l"/>
        <c:numFmt formatCode="0%" sourceLinked="1"/>
        <c:majorTickMark val="none"/>
        <c:minorTickMark val="none"/>
        <c:tickLblPos val="nextTo"/>
        <c:crossAx val="94390912"/>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44F28-E194-470D-A181-1C526E20D2AE}" type="datetimeFigureOut">
              <a:rPr lang="en-GB" smtClean="0"/>
              <a:t>12/09/2019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CD98B-F0BB-4E75-8CB3-10AE976ED5C2}" type="slidenum">
              <a:rPr lang="en-GB" smtClean="0"/>
              <a:t>‹#›</a:t>
            </a:fld>
            <a:endParaRPr lang="en-GB"/>
          </a:p>
        </p:txBody>
      </p:sp>
    </p:spTree>
    <p:extLst>
      <p:ext uri="{BB962C8B-B14F-4D97-AF65-F5344CB8AC3E}">
        <p14:creationId xmlns:p14="http://schemas.microsoft.com/office/powerpoint/2010/main" val="269465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5317" y="8685555"/>
            <a:ext cx="2971122" cy="456889"/>
          </a:xfrm>
          <a:prstGeom prst="rect">
            <a:avLst/>
          </a:prstGeom>
          <a:noFill/>
          <a:ln w="9525">
            <a:noFill/>
            <a:miter lim="800000"/>
            <a:headEnd/>
            <a:tailEnd/>
          </a:ln>
        </p:spPr>
        <p:txBody>
          <a:bodyPr lIns="94742" tIns="47371" rIns="94742" bIns="47371" anchor="b"/>
          <a:lstStyle/>
          <a:p>
            <a:pPr algn="r"/>
            <a:fld id="{74041B75-3701-41B3-BBC7-CD801F81A8DC}" type="slidenum">
              <a:rPr lang="en-US" sz="1200">
                <a:latin typeface="Arial" charset="0"/>
              </a:rPr>
              <a:pPr algn="r"/>
              <a:t>5</a:t>
            </a:fld>
            <a:endParaRPr lang="en-US" sz="1200">
              <a:latin typeface="Arial" charset="0"/>
            </a:endParaRPr>
          </a:p>
        </p:txBody>
      </p:sp>
      <p:sp>
        <p:nvSpPr>
          <p:cNvPr id="88067" name="Rectangle 2"/>
          <p:cNvSpPr>
            <a:spLocks noGrp="1" noRot="1" noChangeAspect="1" noChangeArrowheads="1" noTextEdit="1"/>
          </p:cNvSpPr>
          <p:nvPr>
            <p:ph type="sldImg"/>
          </p:nvPr>
        </p:nvSpPr>
        <p:spPr>
          <a:xfrm>
            <a:off x="379413" y="687388"/>
            <a:ext cx="6102350" cy="3433762"/>
          </a:xfrm>
          <a:ln/>
        </p:spPr>
      </p:sp>
      <p:sp>
        <p:nvSpPr>
          <p:cNvPr id="88068" name="Rectangle 3"/>
          <p:cNvSpPr>
            <a:spLocks noGrp="1" noChangeArrowheads="1"/>
          </p:cNvSpPr>
          <p:nvPr>
            <p:ph type="body" idx="1"/>
          </p:nvPr>
        </p:nvSpPr>
        <p:spPr>
          <a:xfrm>
            <a:off x="914193" y="4344337"/>
            <a:ext cx="5029619" cy="4113552"/>
          </a:xfrm>
          <a:noFill/>
          <a:ln/>
        </p:spPr>
        <p:txBody>
          <a:bodyPr lIns="94742" tIns="47371" rIns="94742" bIns="47371"/>
          <a:lstStyle/>
          <a:p>
            <a:endParaRPr lang="en-US" b="1"/>
          </a:p>
        </p:txBody>
      </p:sp>
    </p:spTree>
    <p:extLst>
      <p:ext uri="{BB962C8B-B14F-4D97-AF65-F5344CB8AC3E}">
        <p14:creationId xmlns:p14="http://schemas.microsoft.com/office/powerpoint/2010/main" val="31122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0F80-749A-49DB-9274-33DC7D9A14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F5C65B-FAFA-4786-8A8B-BA7E39B4A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69849C-B3D3-4B36-83CA-70C357BC8BCF}"/>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5" name="Footer Placeholder 4">
            <a:extLst>
              <a:ext uri="{FF2B5EF4-FFF2-40B4-BE49-F238E27FC236}">
                <a16:creationId xmlns:a16="http://schemas.microsoft.com/office/drawing/2014/main" id="{A04AA9BB-FE7D-4FF1-828D-E726FA1127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1ECF49-E680-44AA-A36B-FCA8CF3FED4A}"/>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95376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C77A-3E86-4E07-B7F5-28837C443F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280372-D456-43BB-9745-8570DC23A2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83F52C-E9F4-4159-97E7-B495A1EFCB4A}"/>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5" name="Footer Placeholder 4">
            <a:extLst>
              <a:ext uri="{FF2B5EF4-FFF2-40B4-BE49-F238E27FC236}">
                <a16:creationId xmlns:a16="http://schemas.microsoft.com/office/drawing/2014/main" id="{C279A07E-EDE3-448D-8585-7A5098FE58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26974-DFD2-4FE1-8599-56144B3D1A27}"/>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9299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EB3A1-93D0-45E3-8866-C94DC16EC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25D321-948D-489C-BB8C-6F5AFD606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9AE8A9-EF58-43B6-B8AA-75481187BA3F}"/>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5" name="Footer Placeholder 4">
            <a:extLst>
              <a:ext uri="{FF2B5EF4-FFF2-40B4-BE49-F238E27FC236}">
                <a16:creationId xmlns:a16="http://schemas.microsoft.com/office/drawing/2014/main" id="{71855322-4079-49D9-A292-639DE86B12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58639C-CFB6-4CFC-9AED-7298E155AE11}"/>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380414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3947-F4DA-4D7F-B215-04C76D2416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DE902-B9F2-4F48-8961-90E8F03C8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5571E2-A963-49A7-8F8E-7112F90881C8}"/>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5" name="Footer Placeholder 4">
            <a:extLst>
              <a:ext uri="{FF2B5EF4-FFF2-40B4-BE49-F238E27FC236}">
                <a16:creationId xmlns:a16="http://schemas.microsoft.com/office/drawing/2014/main" id="{86782179-67E4-4C41-8444-5062FC8919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E15CF1-9377-45C2-AF2C-3D0D25784586}"/>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320809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6438-B792-4082-9227-9D5AA2DA3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FAB97D-434D-46E0-AA05-908620283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14470-8A51-4DF2-BF58-B0E0A9AEDF7F}"/>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5" name="Footer Placeholder 4">
            <a:extLst>
              <a:ext uri="{FF2B5EF4-FFF2-40B4-BE49-F238E27FC236}">
                <a16:creationId xmlns:a16="http://schemas.microsoft.com/office/drawing/2014/main" id="{D1F427A7-708D-486A-A866-8FF029657F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BF0EA4-2A21-43BD-B9C1-2368EAD56F35}"/>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1048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7F23-C044-4FC2-969C-5F2930485C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E3E102-7A2F-46AB-AD64-A880A9DC58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1A2CC0-8259-415D-9958-D835DE51C7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DD3DA3-50A7-40FA-80A5-1DACC6B858BA}"/>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6" name="Footer Placeholder 5">
            <a:extLst>
              <a:ext uri="{FF2B5EF4-FFF2-40B4-BE49-F238E27FC236}">
                <a16:creationId xmlns:a16="http://schemas.microsoft.com/office/drawing/2014/main" id="{19EC35F2-9D99-4218-8813-0BDA8DC8AC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1480DA-9C9B-4849-95EF-FEB0D9B1C3BE}"/>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6059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BB3D-C1D0-4240-8C7E-6EB8F0D27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D18E0A-33BC-4447-8F06-0FC7E6C76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D6C6C-21B7-4066-8155-6152C94C8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1319FEC-2CC9-4EE6-9289-EFB5A76F3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D08E-1F42-4559-8F57-35481017B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B28FF0F-0B91-40B2-804B-8FEF05CEA6D3}"/>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8" name="Footer Placeholder 7">
            <a:extLst>
              <a:ext uri="{FF2B5EF4-FFF2-40B4-BE49-F238E27FC236}">
                <a16:creationId xmlns:a16="http://schemas.microsoft.com/office/drawing/2014/main" id="{33E8B879-6F82-481C-A360-F2B6FE09A2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D2E51D-D1D6-4DD0-BB21-3DCA6E61AF5D}"/>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406224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C220-F456-47D3-85DB-1AD21E4A4A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F92D8A-7732-4C86-BE16-AE40F55EB14B}"/>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4" name="Footer Placeholder 3">
            <a:extLst>
              <a:ext uri="{FF2B5EF4-FFF2-40B4-BE49-F238E27FC236}">
                <a16:creationId xmlns:a16="http://schemas.microsoft.com/office/drawing/2014/main" id="{C2AA8740-0C7E-45F7-97A0-276A20D9E5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092CE6-2FDF-4D8C-BC4A-5293CDC8A226}"/>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8459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1B2B3-A8C2-4967-8C6D-73F7E65FDA90}"/>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3" name="Footer Placeholder 2">
            <a:extLst>
              <a:ext uri="{FF2B5EF4-FFF2-40B4-BE49-F238E27FC236}">
                <a16:creationId xmlns:a16="http://schemas.microsoft.com/office/drawing/2014/main" id="{E949C8C3-B43C-480E-8FAB-0BF2433993D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98D461-9886-42BE-BE1F-97FE4131CC9C}"/>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342134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F737-B772-4472-ADD2-CFDD2D704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CB4CAD-CE7B-44BA-9154-72F44D037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15196D-A9FF-4F19-BEAA-EAB5AB769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EA28D-1A36-45FC-AA91-2EF18DE151D7}"/>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6" name="Footer Placeholder 5">
            <a:extLst>
              <a:ext uri="{FF2B5EF4-FFF2-40B4-BE49-F238E27FC236}">
                <a16:creationId xmlns:a16="http://schemas.microsoft.com/office/drawing/2014/main" id="{8FC00949-8C54-4BF9-B9B4-533E861737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4CCE7-BB8F-4AD0-8C22-70B2085F21D3}"/>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5632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E53A-2756-4025-9550-28D615566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97C054-85A6-4EAC-A56F-69498694B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04E58A-EBBC-46B4-BA9F-C57247ED1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EBC3D-5785-469B-A9AE-DA60C00F2FCC}"/>
              </a:ext>
            </a:extLst>
          </p:cNvPr>
          <p:cNvSpPr>
            <a:spLocks noGrp="1"/>
          </p:cNvSpPr>
          <p:nvPr>
            <p:ph type="dt" sz="half" idx="10"/>
          </p:nvPr>
        </p:nvSpPr>
        <p:spPr/>
        <p:txBody>
          <a:bodyPr/>
          <a:lstStyle/>
          <a:p>
            <a:fld id="{A6CB86E0-3870-46A6-8113-22913825A688}" type="datetimeFigureOut">
              <a:rPr lang="en-GB" smtClean="0"/>
              <a:t>12/09/2019</a:t>
            </a:fld>
            <a:endParaRPr lang="en-GB"/>
          </a:p>
        </p:txBody>
      </p:sp>
      <p:sp>
        <p:nvSpPr>
          <p:cNvPr id="6" name="Footer Placeholder 5">
            <a:extLst>
              <a:ext uri="{FF2B5EF4-FFF2-40B4-BE49-F238E27FC236}">
                <a16:creationId xmlns:a16="http://schemas.microsoft.com/office/drawing/2014/main" id="{37CC179D-035E-49F4-8233-7F4EAC2DEC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AB8AA5-4935-4275-A799-8487558F4497}"/>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49326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47A43-F3F3-49E4-AF1A-79A9DF983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4E2646-B867-4D85-8A7F-F27C5FE97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F568B9-EB28-4B6F-A58D-08EB884B7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B86E0-3870-46A6-8113-22913825A688}" type="datetimeFigureOut">
              <a:rPr lang="en-GB" smtClean="0"/>
              <a:t>12/09/2019</a:t>
            </a:fld>
            <a:endParaRPr lang="en-GB"/>
          </a:p>
        </p:txBody>
      </p:sp>
      <p:sp>
        <p:nvSpPr>
          <p:cNvPr id="5" name="Footer Placeholder 4">
            <a:extLst>
              <a:ext uri="{FF2B5EF4-FFF2-40B4-BE49-F238E27FC236}">
                <a16:creationId xmlns:a16="http://schemas.microsoft.com/office/drawing/2014/main" id="{A4151DD8-8AED-4BBF-A4B7-CBFD9AC01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2FCA35-BFEC-4113-8919-EE16A706E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28795-A928-4F3D-8789-63B37F55D8DA}" type="slidenum">
              <a:rPr lang="en-GB" smtClean="0"/>
              <a:t>‹#›</a:t>
            </a:fld>
            <a:endParaRPr lang="en-GB"/>
          </a:p>
        </p:txBody>
      </p:sp>
    </p:spTree>
    <p:extLst>
      <p:ext uri="{BB962C8B-B14F-4D97-AF65-F5344CB8AC3E}">
        <p14:creationId xmlns:p14="http://schemas.microsoft.com/office/powerpoint/2010/main" val="1634295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A19D-4FF8-41B0-8FB8-D61DC43A4700}"/>
              </a:ext>
            </a:extLst>
          </p:cNvPr>
          <p:cNvSpPr>
            <a:spLocks noGrp="1"/>
          </p:cNvSpPr>
          <p:nvPr>
            <p:ph type="ctrTitle"/>
          </p:nvPr>
        </p:nvSpPr>
        <p:spPr/>
        <p:txBody>
          <a:bodyPr/>
          <a:lstStyle/>
          <a:p>
            <a:r>
              <a:rPr lang="en-GB"/>
              <a:t>Introduction to plotting </a:t>
            </a:r>
            <a:r>
              <a:rPr lang="en-GB" dirty="0"/>
              <a:t>in R</a:t>
            </a:r>
          </a:p>
        </p:txBody>
      </p:sp>
      <p:sp>
        <p:nvSpPr>
          <p:cNvPr id="3" name="Subtitle 2">
            <a:extLst>
              <a:ext uri="{FF2B5EF4-FFF2-40B4-BE49-F238E27FC236}">
                <a16:creationId xmlns:a16="http://schemas.microsoft.com/office/drawing/2014/main" id="{505964BA-5F2D-47D9-B1EC-EB38BD14D26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7313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nvGraphicFramePr>
        <p:xfrm>
          <a:off x="704849" y="-1"/>
          <a:ext cx="10467975" cy="6781801"/>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a:spLocks noGrp="1"/>
          </p:cNvSpPr>
          <p:nvPr>
            <p:ph type="title"/>
          </p:nvPr>
        </p:nvSpPr>
        <p:spPr>
          <a:xfrm>
            <a:off x="1524000" y="-76200"/>
            <a:ext cx="9144000" cy="838201"/>
          </a:xfrm>
          <a:solidFill>
            <a:schemeClr val="bg1"/>
          </a:solidFill>
        </p:spPr>
        <p:txBody>
          <a:bodyPr>
            <a:normAutofit/>
          </a:bodyPr>
          <a:lstStyle/>
          <a:p>
            <a:r>
              <a:rPr lang="en-US" sz="3600" b="1" dirty="0"/>
              <a:t>Summary of MPQA results</a:t>
            </a:r>
          </a:p>
        </p:txBody>
      </p:sp>
      <p:sp>
        <p:nvSpPr>
          <p:cNvPr id="3" name="Rectangle 2"/>
          <p:cNvSpPr/>
          <p:nvPr/>
        </p:nvSpPr>
        <p:spPr>
          <a:xfrm>
            <a:off x="1551709" y="-228601"/>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SUMMARY OF MPQA RESULTS</a:t>
            </a:r>
          </a:p>
        </p:txBody>
      </p:sp>
      <p:sp>
        <p:nvSpPr>
          <p:cNvPr id="2" name="Rectangle 1"/>
          <p:cNvSpPr/>
          <p:nvPr/>
        </p:nvSpPr>
        <p:spPr>
          <a:xfrm>
            <a:off x="1524000" y="443346"/>
            <a:ext cx="9144000" cy="68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lumMod val="95000"/>
                    <a:lumOff val="5000"/>
                  </a:schemeClr>
                </a:solidFill>
              </a:rPr>
              <a:t>Micro Plans of Tier-1 Districts from Karachi town, Quetta Block and Peshawar/Khyber are passed</a:t>
            </a:r>
          </a:p>
          <a:p>
            <a:pPr marL="285750" indent="-285750">
              <a:buFont typeface="Arial" panose="020B0604020202020204" pitchFamily="34" charset="0"/>
              <a:buChar char="•"/>
            </a:pPr>
            <a:r>
              <a:rPr lang="en-US" sz="1400" dirty="0">
                <a:solidFill>
                  <a:schemeClr val="tx1">
                    <a:lumMod val="95000"/>
                    <a:lumOff val="5000"/>
                  </a:schemeClr>
                </a:solidFill>
              </a:rPr>
              <a:t>Substantial gaps identified primarily in </a:t>
            </a:r>
            <a:r>
              <a:rPr lang="en-US" sz="1400" dirty="0" err="1">
                <a:solidFill>
                  <a:schemeClr val="tx1">
                    <a:lumMod val="95000"/>
                    <a:lumOff val="5000"/>
                  </a:schemeClr>
                </a:solidFill>
              </a:rPr>
              <a:t>Balochistan</a:t>
            </a:r>
            <a:r>
              <a:rPr lang="en-US" sz="1400" dirty="0">
                <a:solidFill>
                  <a:schemeClr val="tx1">
                    <a:lumMod val="95000"/>
                    <a:lumOff val="5000"/>
                  </a:schemeClr>
                </a:solidFill>
              </a:rPr>
              <a:t> and pockets of KP and Sindh </a:t>
            </a:r>
          </a:p>
          <a:p>
            <a:endParaRPr lang="en-US" sz="1400" dirty="0">
              <a:solidFill>
                <a:schemeClr val="tx1">
                  <a:lumMod val="95000"/>
                  <a:lumOff val="5000"/>
                </a:schemeClr>
              </a:solidFill>
            </a:endParaRPr>
          </a:p>
        </p:txBody>
      </p:sp>
      <p:cxnSp>
        <p:nvCxnSpPr>
          <p:cNvPr id="11" name="Straight Connector 10"/>
          <p:cNvCxnSpPr/>
          <p:nvPr/>
        </p:nvCxnSpPr>
        <p:spPr>
          <a:xfrm>
            <a:off x="8229600" y="1129144"/>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29400"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48200"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95600"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33368"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90136" y="1143000"/>
            <a:ext cx="0" cy="56526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36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EFD5-94DA-459B-95A7-79F4E4604B00}"/>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F7583196-B4AE-4E76-BA9E-846AE1CF1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30" y="315912"/>
            <a:ext cx="11536739" cy="6176963"/>
          </a:xfrm>
        </p:spPr>
      </p:pic>
    </p:spTree>
    <p:extLst>
      <p:ext uri="{BB962C8B-B14F-4D97-AF65-F5344CB8AC3E}">
        <p14:creationId xmlns:p14="http://schemas.microsoft.com/office/powerpoint/2010/main" val="377697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0173-6457-484F-92CC-497D68404BF6}"/>
              </a:ext>
            </a:extLst>
          </p:cNvPr>
          <p:cNvSpPr>
            <a:spLocks noGrp="1"/>
          </p:cNvSpPr>
          <p:nvPr>
            <p:ph type="title"/>
          </p:nvPr>
        </p:nvSpPr>
        <p:spPr/>
        <p:txBody>
          <a:bodyPr/>
          <a:lstStyle/>
          <a:p>
            <a:r>
              <a:rPr lang="en-GB" dirty="0"/>
              <a:t>What plot?</a:t>
            </a:r>
          </a:p>
        </p:txBody>
      </p:sp>
      <p:graphicFrame>
        <p:nvGraphicFramePr>
          <p:cNvPr id="4" name="Table 4">
            <a:extLst>
              <a:ext uri="{FF2B5EF4-FFF2-40B4-BE49-F238E27FC236}">
                <a16:creationId xmlns:a16="http://schemas.microsoft.com/office/drawing/2014/main" id="{1D1E1878-5E31-4886-A4EB-F5F2D98C8980}"/>
              </a:ext>
            </a:extLst>
          </p:cNvPr>
          <p:cNvGraphicFramePr>
            <a:graphicFrameLocks noGrp="1"/>
          </p:cNvGraphicFramePr>
          <p:nvPr>
            <p:ph idx="1"/>
            <p:extLst>
              <p:ext uri="{D42A27DB-BD31-4B8C-83A1-F6EECF244321}">
                <p14:modId xmlns:p14="http://schemas.microsoft.com/office/powerpoint/2010/main" val="4236940550"/>
              </p:ext>
            </p:extLst>
          </p:nvPr>
        </p:nvGraphicFramePr>
        <p:xfrm>
          <a:off x="838200" y="1825625"/>
          <a:ext cx="78867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75950141"/>
                    </a:ext>
                  </a:extLst>
                </a:gridCol>
                <a:gridCol w="2628900">
                  <a:extLst>
                    <a:ext uri="{9D8B030D-6E8A-4147-A177-3AD203B41FA5}">
                      <a16:colId xmlns:a16="http://schemas.microsoft.com/office/drawing/2014/main" val="3415861856"/>
                    </a:ext>
                  </a:extLst>
                </a:gridCol>
                <a:gridCol w="2628900">
                  <a:extLst>
                    <a:ext uri="{9D8B030D-6E8A-4147-A177-3AD203B41FA5}">
                      <a16:colId xmlns:a16="http://schemas.microsoft.com/office/drawing/2014/main" val="1131764797"/>
                    </a:ext>
                  </a:extLst>
                </a:gridCol>
              </a:tblGrid>
              <a:tr h="370840">
                <a:tc>
                  <a:txBody>
                    <a:bodyPr/>
                    <a:lstStyle/>
                    <a:p>
                      <a:endParaRPr lang="en-GB"/>
                    </a:p>
                  </a:txBody>
                  <a:tcPr/>
                </a:tc>
                <a:tc>
                  <a:txBody>
                    <a:bodyPr/>
                    <a:lstStyle/>
                    <a:p>
                      <a:r>
                        <a:rPr lang="en-GB" dirty="0"/>
                        <a:t>January </a:t>
                      </a:r>
                    </a:p>
                  </a:txBody>
                  <a:tcPr/>
                </a:tc>
                <a:tc>
                  <a:txBody>
                    <a:bodyPr/>
                    <a:lstStyle/>
                    <a:p>
                      <a:r>
                        <a:rPr lang="en-GB" dirty="0"/>
                        <a:t>February</a:t>
                      </a:r>
                    </a:p>
                  </a:txBody>
                  <a:tcPr/>
                </a:tc>
                <a:extLst>
                  <a:ext uri="{0D108BD9-81ED-4DB2-BD59-A6C34878D82A}">
                    <a16:rowId xmlns:a16="http://schemas.microsoft.com/office/drawing/2014/main" val="2066027495"/>
                  </a:ext>
                </a:extLst>
              </a:tr>
              <a:tr h="370840">
                <a:tc>
                  <a:txBody>
                    <a:bodyPr/>
                    <a:lstStyle/>
                    <a:p>
                      <a:r>
                        <a:rPr lang="en-GB" dirty="0"/>
                        <a:t>North</a:t>
                      </a:r>
                    </a:p>
                  </a:txBody>
                  <a:tcPr/>
                </a:tc>
                <a:tc>
                  <a:txBody>
                    <a:bodyPr/>
                    <a:lstStyle/>
                    <a:p>
                      <a:r>
                        <a:rPr lang="en-GB" dirty="0"/>
                        <a:t>1</a:t>
                      </a:r>
                    </a:p>
                  </a:txBody>
                  <a:tcPr/>
                </a:tc>
                <a:tc>
                  <a:txBody>
                    <a:bodyPr/>
                    <a:lstStyle/>
                    <a:p>
                      <a:r>
                        <a:rPr lang="en-GB" dirty="0"/>
                        <a:t>2</a:t>
                      </a:r>
                    </a:p>
                  </a:txBody>
                  <a:tcPr/>
                </a:tc>
                <a:extLst>
                  <a:ext uri="{0D108BD9-81ED-4DB2-BD59-A6C34878D82A}">
                    <a16:rowId xmlns:a16="http://schemas.microsoft.com/office/drawing/2014/main" val="682902738"/>
                  </a:ext>
                </a:extLst>
              </a:tr>
              <a:tr h="370840">
                <a:tc>
                  <a:txBody>
                    <a:bodyPr/>
                    <a:lstStyle/>
                    <a:p>
                      <a:r>
                        <a:rPr lang="en-GB" dirty="0"/>
                        <a:t>South</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1448807036"/>
                  </a:ext>
                </a:extLst>
              </a:tr>
              <a:tr h="370840">
                <a:tc>
                  <a:txBody>
                    <a:bodyPr/>
                    <a:lstStyle/>
                    <a:p>
                      <a:r>
                        <a:rPr lang="en-GB" dirty="0"/>
                        <a:t>East</a:t>
                      </a:r>
                    </a:p>
                  </a:txBody>
                  <a:tcPr/>
                </a:tc>
                <a:tc>
                  <a:txBody>
                    <a:bodyPr/>
                    <a:lstStyle/>
                    <a:p>
                      <a:r>
                        <a:rPr lang="en-GB" dirty="0"/>
                        <a:t>3</a:t>
                      </a:r>
                    </a:p>
                  </a:txBody>
                  <a:tcPr/>
                </a:tc>
                <a:tc>
                  <a:txBody>
                    <a:bodyPr/>
                    <a:lstStyle/>
                    <a:p>
                      <a:r>
                        <a:rPr lang="en-GB" dirty="0"/>
                        <a:t>3</a:t>
                      </a:r>
                    </a:p>
                  </a:txBody>
                  <a:tcPr/>
                </a:tc>
                <a:extLst>
                  <a:ext uri="{0D108BD9-81ED-4DB2-BD59-A6C34878D82A}">
                    <a16:rowId xmlns:a16="http://schemas.microsoft.com/office/drawing/2014/main" val="4058419471"/>
                  </a:ext>
                </a:extLst>
              </a:tr>
              <a:tr h="370840">
                <a:tc>
                  <a:txBody>
                    <a:bodyPr/>
                    <a:lstStyle/>
                    <a:p>
                      <a:r>
                        <a:rPr lang="en-GB" dirty="0"/>
                        <a:t>West</a:t>
                      </a:r>
                    </a:p>
                  </a:txBody>
                  <a:tcPr/>
                </a:tc>
                <a:tc>
                  <a:txBody>
                    <a:bodyPr/>
                    <a:lstStyle/>
                    <a:p>
                      <a:r>
                        <a:rPr lang="en-GB" dirty="0"/>
                        <a:t>4</a:t>
                      </a:r>
                    </a:p>
                  </a:txBody>
                  <a:tcPr/>
                </a:tc>
                <a:tc>
                  <a:txBody>
                    <a:bodyPr/>
                    <a:lstStyle/>
                    <a:p>
                      <a:r>
                        <a:rPr lang="en-GB" dirty="0"/>
                        <a:t>3</a:t>
                      </a:r>
                    </a:p>
                  </a:txBody>
                  <a:tcPr/>
                </a:tc>
                <a:extLst>
                  <a:ext uri="{0D108BD9-81ED-4DB2-BD59-A6C34878D82A}">
                    <a16:rowId xmlns:a16="http://schemas.microsoft.com/office/drawing/2014/main" val="1399364909"/>
                  </a:ext>
                </a:extLst>
              </a:tr>
            </a:tbl>
          </a:graphicData>
        </a:graphic>
      </p:graphicFrame>
    </p:spTree>
    <p:extLst>
      <p:ext uri="{BB962C8B-B14F-4D97-AF65-F5344CB8AC3E}">
        <p14:creationId xmlns:p14="http://schemas.microsoft.com/office/powerpoint/2010/main" val="392799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1681-0FE8-463A-B9EB-D4228E2217B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59AF1A-C890-4EFC-A159-B0730CE096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8145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8391-D112-4173-9A18-4B2865CE4EB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0E74CB5-969C-46D2-9E04-123CCB1F239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7428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5F4F-6FEC-4C07-855A-519D30E42CF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C6EB253-BDF4-4459-A231-DC4CF0582E5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1984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0F76-F71D-406E-8C18-E7F03FB337D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0A85C3F-78DF-4372-A4F9-2D7DCC90142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8811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EC51-0A46-4908-A0EA-F2E72026CC0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9D42E44-399B-43EF-AAB0-953CBEBF043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8895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25BC-9B67-4EAB-80F3-5E39D7C5B5D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8B44445-F244-44A3-ADB6-DC2030216FD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2447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976-72F8-4CC3-9D43-7FDD8BF242A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994DF7-F689-48C6-86CC-82920CD56D4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3948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1EA3-D386-419F-ADA5-0D5011EB2A99}"/>
              </a:ext>
            </a:extLst>
          </p:cNvPr>
          <p:cNvSpPr>
            <a:spLocks noGrp="1"/>
          </p:cNvSpPr>
          <p:nvPr>
            <p:ph type="title"/>
          </p:nvPr>
        </p:nvSpPr>
        <p:spPr/>
        <p:txBody>
          <a:bodyPr/>
          <a:lstStyle/>
          <a:p>
            <a:r>
              <a:rPr lang="en-GB" dirty="0"/>
              <a:t>Get data</a:t>
            </a:r>
          </a:p>
        </p:txBody>
      </p:sp>
      <p:sp>
        <p:nvSpPr>
          <p:cNvPr id="3" name="Content Placeholder 2">
            <a:extLst>
              <a:ext uri="{FF2B5EF4-FFF2-40B4-BE49-F238E27FC236}">
                <a16:creationId xmlns:a16="http://schemas.microsoft.com/office/drawing/2014/main" id="{643D9114-2FD8-461F-8ABC-1917EDDB1481}"/>
              </a:ext>
            </a:extLst>
          </p:cNvPr>
          <p:cNvSpPr>
            <a:spLocks noGrp="1"/>
          </p:cNvSpPr>
          <p:nvPr>
            <p:ph idx="1"/>
          </p:nvPr>
        </p:nvSpPr>
        <p:spPr/>
        <p:txBody>
          <a:bodyPr>
            <a:normAutofit/>
          </a:bodyPr>
          <a:lstStyle/>
          <a:p>
            <a:r>
              <a:rPr lang="en-GB" dirty="0"/>
              <a:t>Download package with our data in</a:t>
            </a:r>
          </a:p>
          <a:p>
            <a:pPr marL="0" indent="0">
              <a:buNone/>
            </a:pPr>
            <a:r>
              <a:rPr lang="en-GB" dirty="0"/>
              <a:t>	</a:t>
            </a:r>
            <a:r>
              <a:rPr lang="en-GB" sz="2000" dirty="0" err="1">
                <a:latin typeface="Courier New" panose="02070309020205020404" pitchFamily="49" charset="0"/>
                <a:cs typeface="Courier New" panose="02070309020205020404" pitchFamily="49" charset="0"/>
              </a:rPr>
              <a:t>devtools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install_github</a:t>
            </a:r>
            <a:r>
              <a:rPr lang="en-GB" sz="2000" dirty="0">
                <a:latin typeface="Courier New" panose="02070309020205020404" pitchFamily="49" charset="0"/>
                <a:cs typeface="Courier New" panose="02070309020205020404" pitchFamily="49" charset="0"/>
              </a:rPr>
              <a:t>("n8thangreen/</a:t>
            </a:r>
            <a:r>
              <a:rPr lang="en-GB" sz="2000" dirty="0" err="1">
                <a:latin typeface="Courier New" panose="02070309020205020404" pitchFamily="49" charset="0"/>
                <a:cs typeface="Courier New" panose="02070309020205020404" pitchFamily="49" charset="0"/>
              </a:rPr>
              <a:t>dataPakistan</a:t>
            </a:r>
            <a:r>
              <a:rPr lang="en-GB" sz="2000"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endParaRPr lang="en-GB" dirty="0"/>
          </a:p>
          <a:p>
            <a:r>
              <a:rPr lang="en-GB" dirty="0"/>
              <a:t>Load the package with the data in</a:t>
            </a:r>
          </a:p>
          <a:p>
            <a:pPr marL="0" indent="0">
              <a:buNone/>
            </a:pPr>
            <a:r>
              <a:rPr lang="en-GB" dirty="0"/>
              <a:t>	</a:t>
            </a:r>
            <a:r>
              <a:rPr lang="en-GB" sz="2000" dirty="0">
                <a:latin typeface="Courier New" panose="02070309020205020404" pitchFamily="49" charset="0"/>
                <a:cs typeface="Courier New" panose="02070309020205020404" pitchFamily="49" charset="0"/>
              </a:rPr>
              <a:t>library(</a:t>
            </a:r>
            <a:r>
              <a:rPr lang="en-GB" sz="2000" dirty="0" err="1">
                <a:latin typeface="Courier New" panose="02070309020205020404" pitchFamily="49" charset="0"/>
                <a:cs typeface="Courier New" panose="02070309020205020404" pitchFamily="49" charset="0"/>
              </a:rPr>
              <a:t>dataPakistan</a:t>
            </a:r>
            <a:r>
              <a:rPr lang="en-GB" sz="2000" dirty="0">
                <a:latin typeface="Courier New" panose="02070309020205020404" pitchFamily="49" charset="0"/>
                <a:cs typeface="Courier New" panose="02070309020205020404" pitchFamily="49" charset="0"/>
              </a:rPr>
              <a:t>)</a:t>
            </a:r>
          </a:p>
          <a:p>
            <a:endParaRPr lang="en-GB" dirty="0"/>
          </a:p>
          <a:p>
            <a:r>
              <a:rPr lang="en-GB" dirty="0"/>
              <a:t>Take a look at what data is available</a:t>
            </a:r>
          </a:p>
          <a:p>
            <a:pPr marL="0" indent="0">
              <a:buNone/>
            </a:pPr>
            <a:r>
              <a:rPr lang="en-GB" dirty="0"/>
              <a:t>	</a:t>
            </a:r>
            <a:r>
              <a:rPr lang="en-GB" sz="2000" dirty="0" err="1">
                <a:latin typeface="Courier New" panose="02070309020205020404" pitchFamily="49" charset="0"/>
                <a:cs typeface="Courier New" panose="02070309020205020404" pitchFamily="49" charset="0"/>
              </a:rPr>
              <a:t>system.file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extdata</a:t>
            </a:r>
            <a:r>
              <a:rPr lang="en-GB" sz="2000" dirty="0">
                <a:latin typeface="Courier New" panose="02070309020205020404" pitchFamily="49" charset="0"/>
                <a:cs typeface="Courier New" panose="02070309020205020404" pitchFamily="49" charset="0"/>
              </a:rPr>
              <a:t>", package = "</a:t>
            </a:r>
            <a:r>
              <a:rPr lang="en-GB" sz="2000" dirty="0" err="1">
                <a:latin typeface="Courier New" panose="02070309020205020404" pitchFamily="49" charset="0"/>
                <a:cs typeface="Courier New" panose="02070309020205020404" pitchFamily="49" charset="0"/>
              </a:rPr>
              <a:t>dataPakistan</a:t>
            </a:r>
            <a:r>
              <a:rPr lang="en-GB" sz="2000"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166444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2D57-CCBF-4EDC-998F-C72B540C37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4AEFC55-265E-4FF8-BA7C-B46705CB55F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77933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2512-6428-4A0A-BB0A-100D2B95A8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9D1BF1-88D5-4AA7-9599-009A36935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850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9EA5-142C-45DC-B153-9D60BD29C42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95A0049-23F7-4BA8-BD2B-4135760B1B6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6278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42E8-99C9-4FF6-9A4F-10C8D52A03B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F7F715-EB1E-40E5-9560-8E2AC80F697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96392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28A9-A253-44C7-B639-45728FA3CC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D5194D5-3CC7-4821-A957-8710DAD756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0788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ECE8-81B3-42B3-A876-08FA56F262C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A2F5412-E037-4D71-83A1-73B12389904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87121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DC7E-EDE8-4F88-A277-B87BC8DF2154}"/>
              </a:ext>
            </a:extLst>
          </p:cNvPr>
          <p:cNvSpPr>
            <a:spLocks noGrp="1"/>
          </p:cNvSpPr>
          <p:nvPr>
            <p:ph type="title"/>
          </p:nvPr>
        </p:nvSpPr>
        <p:spPr/>
        <p:txBody>
          <a:bodyPr/>
          <a:lstStyle/>
          <a:p>
            <a:r>
              <a:rPr lang="en-GB" dirty="0"/>
              <a:t>Exporting (saving) figures in file</a:t>
            </a:r>
          </a:p>
        </p:txBody>
      </p:sp>
      <p:sp>
        <p:nvSpPr>
          <p:cNvPr id="3" name="Content Placeholder 2">
            <a:extLst>
              <a:ext uri="{FF2B5EF4-FFF2-40B4-BE49-F238E27FC236}">
                <a16:creationId xmlns:a16="http://schemas.microsoft.com/office/drawing/2014/main" id="{BC553207-7F88-4E7C-9E65-D5EF2F0FF598}"/>
              </a:ext>
            </a:extLst>
          </p:cNvPr>
          <p:cNvSpPr>
            <a:spLocks noGrp="1"/>
          </p:cNvSpPr>
          <p:nvPr>
            <p:ph idx="1"/>
          </p:nvPr>
        </p:nvSpPr>
        <p:spPr/>
        <p:txBody>
          <a:bodyPr>
            <a:normAutofit/>
          </a:bodyPr>
          <a:lstStyle/>
          <a:p>
            <a:r>
              <a:rPr lang="en-GB" dirty="0"/>
              <a:t>There are two ways in which figures and plots can be output to a file (rather than simply displaying on screen).</a:t>
            </a:r>
          </a:p>
          <a:p>
            <a:pPr marL="0" indent="0">
              <a:buNone/>
            </a:pPr>
            <a:r>
              <a:rPr lang="en-GB" dirty="0"/>
              <a:t>1. (easiest) is to export directly from the RStudio ‘Plots’ panel, by clicking on Export when the image is plotted. This will give you the option of </a:t>
            </a:r>
            <a:r>
              <a:rPr lang="en-GB" dirty="0" err="1"/>
              <a:t>png</a:t>
            </a:r>
            <a:r>
              <a:rPr lang="en-GB" dirty="0"/>
              <a:t> or pdf and selecting the directory to which you wish to save it to. It will also give you options to dictate the size and resolution of the output image.</a:t>
            </a:r>
          </a:p>
        </p:txBody>
      </p:sp>
    </p:spTree>
    <p:extLst>
      <p:ext uri="{BB962C8B-B14F-4D97-AF65-F5344CB8AC3E}">
        <p14:creationId xmlns:p14="http://schemas.microsoft.com/office/powerpoint/2010/main" val="132872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7C4-0479-4129-960B-467EC7C6076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21A5035-9B53-4F06-94D9-10814B285CDD}"/>
              </a:ext>
            </a:extLst>
          </p:cNvPr>
          <p:cNvSpPr>
            <a:spLocks noGrp="1"/>
          </p:cNvSpPr>
          <p:nvPr>
            <p:ph idx="1"/>
          </p:nvPr>
        </p:nvSpPr>
        <p:spPr/>
        <p:txBody>
          <a:bodyPr/>
          <a:lstStyle/>
          <a:p>
            <a:pPr marL="0" indent="0">
              <a:buNone/>
            </a:pPr>
            <a:r>
              <a:rPr lang="en-GB" dirty="0"/>
              <a:t>2. Use R functions and have the write to file hard-coded in to your script.</a:t>
            </a:r>
          </a:p>
          <a:p>
            <a:pPr marL="0" indent="0">
              <a:buNone/>
            </a:pPr>
            <a:r>
              <a:rPr lang="en-GB" dirty="0"/>
              <a:t>This would allow you to run the script from start to finish and automate the process (not requiring human point-and-click actions to save). In R’s terminology, output is directed to a particular output device and that dictates the output format that will be produced. A device must be created or “opened” in order to receive graphical output and, for devices that create a file on disk, the device must also be closed in order to complete the output.</a:t>
            </a:r>
          </a:p>
          <a:p>
            <a:endParaRPr lang="en-GB" dirty="0"/>
          </a:p>
        </p:txBody>
      </p:sp>
    </p:spTree>
    <p:extLst>
      <p:ext uri="{BB962C8B-B14F-4D97-AF65-F5344CB8AC3E}">
        <p14:creationId xmlns:p14="http://schemas.microsoft.com/office/powerpoint/2010/main" val="1294231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3060-83CA-4475-B412-EBB202948BA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8176B841-6050-413C-BDEE-EC894C74CF84}"/>
              </a:ext>
            </a:extLst>
          </p:cNvPr>
          <p:cNvSpPr>
            <a:spLocks noGrp="1"/>
          </p:cNvSpPr>
          <p:nvPr>
            <p:ph idx="1"/>
          </p:nvPr>
        </p:nvSpPr>
        <p:spPr/>
        <p:txBody>
          <a:bodyPr/>
          <a:lstStyle/>
          <a:p>
            <a:r>
              <a:rPr lang="en-GB" dirty="0"/>
              <a:t>1. initialize a plot using a function which specifies the graphical format you intend on creating i.e.pdf(), </a:t>
            </a:r>
            <a:r>
              <a:rPr lang="en-GB" dirty="0" err="1"/>
              <a:t>png</a:t>
            </a:r>
            <a:r>
              <a:rPr lang="en-GB" dirty="0"/>
              <a:t>(), tiff() etc. Within the function you will need to specify a name for your image, and the with and height (optional). This will open up the device that you wish to write to:</a:t>
            </a:r>
          </a:p>
        </p:txBody>
      </p:sp>
      <p:pic>
        <p:nvPicPr>
          <p:cNvPr id="4" name="Picture 3">
            <a:extLst>
              <a:ext uri="{FF2B5EF4-FFF2-40B4-BE49-F238E27FC236}">
                <a16:creationId xmlns:a16="http://schemas.microsoft.com/office/drawing/2014/main" id="{B1FFCB7A-ED4C-45B9-B515-62CF9142C075}"/>
              </a:ext>
            </a:extLst>
          </p:cNvPr>
          <p:cNvPicPr>
            <a:picLocks noChangeAspect="1"/>
          </p:cNvPicPr>
          <p:nvPr/>
        </p:nvPicPr>
        <p:blipFill>
          <a:blip r:embed="rId2"/>
          <a:stretch>
            <a:fillRect/>
          </a:stretch>
        </p:blipFill>
        <p:spPr>
          <a:xfrm>
            <a:off x="3314688" y="4105102"/>
            <a:ext cx="5562623" cy="1215044"/>
          </a:xfrm>
          <a:prstGeom prst="rect">
            <a:avLst/>
          </a:prstGeom>
        </p:spPr>
      </p:pic>
    </p:spTree>
    <p:extLst>
      <p:ext uri="{BB962C8B-B14F-4D97-AF65-F5344CB8AC3E}">
        <p14:creationId xmlns:p14="http://schemas.microsoft.com/office/powerpoint/2010/main" val="288374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A84-CD54-4396-8E82-33181C2D1FC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E2F96B-FCB9-4E84-B09F-F3FC8A4DA0AA}"/>
              </a:ext>
            </a:extLst>
          </p:cNvPr>
          <p:cNvSpPr>
            <a:spLocks noGrp="1"/>
          </p:cNvSpPr>
          <p:nvPr>
            <p:ph idx="1"/>
          </p:nvPr>
        </p:nvSpPr>
        <p:spPr/>
        <p:txBody>
          <a:bodyPr/>
          <a:lstStyle/>
          <a:p>
            <a:r>
              <a:rPr lang="en-GB" dirty="0"/>
              <a:t>If you wish to modify the size and resolution of the image you will need to add in the appropriate parameters as arguments to the function when you initialize. Then we plot the image to the device, using the </a:t>
            </a:r>
            <a:r>
              <a:rPr lang="en-GB" dirty="0" err="1"/>
              <a:t>ggplot</a:t>
            </a:r>
            <a:r>
              <a:rPr lang="en-GB" dirty="0"/>
              <a:t> scatterplot that we just created.</a:t>
            </a:r>
          </a:p>
          <a:p>
            <a:endParaRPr lang="en-GB" dirty="0"/>
          </a:p>
          <a:p>
            <a:r>
              <a:rPr lang="en-GB" dirty="0" err="1"/>
              <a:t>Eg</a:t>
            </a:r>
            <a:r>
              <a:rPr lang="en-GB" dirty="0"/>
              <a:t> plot(</a:t>
            </a:r>
            <a:r>
              <a:rPr lang="en-GB" dirty="0" err="1"/>
              <a:t>x,y</a:t>
            </a:r>
            <a:r>
              <a:rPr lang="en-GB" dirty="0"/>
              <a:t>)</a:t>
            </a:r>
          </a:p>
        </p:txBody>
      </p:sp>
    </p:spTree>
    <p:extLst>
      <p:ext uri="{BB962C8B-B14F-4D97-AF65-F5344CB8AC3E}">
        <p14:creationId xmlns:p14="http://schemas.microsoft.com/office/powerpoint/2010/main" val="29462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AA7B-8D7F-44C4-922F-16947F9016D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12D938D-4693-4BD7-93F2-72DE09BF8AEA}"/>
              </a:ext>
            </a:extLst>
          </p:cNvPr>
          <p:cNvSpPr>
            <a:spLocks noGrp="1"/>
          </p:cNvSpPr>
          <p:nvPr>
            <p:ph idx="1"/>
          </p:nvPr>
        </p:nvSpPr>
        <p:spPr>
          <a:xfrm>
            <a:off x="838200" y="1825625"/>
            <a:ext cx="11228294" cy="4351338"/>
          </a:xfrm>
        </p:spPr>
        <p:txBody>
          <a:bodyPr>
            <a:normAutofit/>
          </a:bodyPr>
          <a:lstStyle/>
          <a:p>
            <a:r>
              <a:rPr lang="en-GB" dirty="0"/>
              <a:t>Should look like this:</a:t>
            </a:r>
          </a:p>
          <a:p>
            <a:endParaRPr lang="en-GB" dirty="0"/>
          </a:p>
          <a:p>
            <a:pPr marL="0" indent="0">
              <a:buNone/>
            </a:pPr>
            <a:r>
              <a:rPr lang="en-GB" sz="1400" dirty="0"/>
              <a:t>[1] "Admin-datasheet-year2018.xlsx"                   "ICM-datasheet-year2018.xlsx"                          "List of AFP Cases 2015-2019.xlsx"                    </a:t>
            </a:r>
          </a:p>
          <a:p>
            <a:pPr marL="0" indent="0">
              <a:buNone/>
            </a:pPr>
            <a:r>
              <a:rPr lang="en-GB" sz="1400" dirty="0"/>
              <a:t>[4] "List of Env Samples 2015-2019.xlsx"             "List of NON POLIO AFP Cases 2015-2019.xlsx"           "LQAS %Pass _ District level_ Sep18-Mar19.xlsx"       </a:t>
            </a:r>
          </a:p>
          <a:p>
            <a:pPr marL="0" indent="0">
              <a:buNone/>
            </a:pPr>
            <a:r>
              <a:rPr lang="en-GB" sz="1400" dirty="0"/>
              <a:t>[7] "LQAS UC level_ Sep18-Mar19.xlsx"              "MPQA _March SNID.xlsx"                                "Population under 15-estimates 2018-19 as 190510.xlsx"</a:t>
            </a:r>
          </a:p>
        </p:txBody>
      </p:sp>
    </p:spTree>
    <p:extLst>
      <p:ext uri="{BB962C8B-B14F-4D97-AF65-F5344CB8AC3E}">
        <p14:creationId xmlns:p14="http://schemas.microsoft.com/office/powerpoint/2010/main" val="1728001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77A6-D14F-4C75-97EC-ED408F3D16E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CBD5801-D073-4ECF-8516-7D8FE0696E7D}"/>
              </a:ext>
            </a:extLst>
          </p:cNvPr>
          <p:cNvSpPr>
            <a:spLocks noGrp="1"/>
          </p:cNvSpPr>
          <p:nvPr>
            <p:ph idx="1"/>
          </p:nvPr>
        </p:nvSpPr>
        <p:spPr/>
        <p:txBody>
          <a:bodyPr/>
          <a:lstStyle/>
          <a:p>
            <a:r>
              <a:rPr lang="en-GB" dirty="0"/>
              <a:t>Finally, close the “device”, or file, using the </a:t>
            </a:r>
            <a:r>
              <a:rPr lang="en-GB" dirty="0" err="1"/>
              <a:t>dev.off</a:t>
            </a:r>
            <a:r>
              <a:rPr lang="en-GB" dirty="0"/>
              <a:t>() function. There are also bmp, tiff, and jpeg functions, though the jpeg function has proven less stable than the others.</a:t>
            </a:r>
          </a:p>
        </p:txBody>
      </p:sp>
      <p:pic>
        <p:nvPicPr>
          <p:cNvPr id="7" name="Picture 6">
            <a:extLst>
              <a:ext uri="{FF2B5EF4-FFF2-40B4-BE49-F238E27FC236}">
                <a16:creationId xmlns:a16="http://schemas.microsoft.com/office/drawing/2014/main" id="{DBB6A87D-6C14-4530-9BC4-BEC117D01A12}"/>
              </a:ext>
            </a:extLst>
          </p:cNvPr>
          <p:cNvPicPr>
            <a:picLocks noChangeAspect="1"/>
          </p:cNvPicPr>
          <p:nvPr/>
        </p:nvPicPr>
        <p:blipFill>
          <a:blip r:embed="rId2"/>
          <a:stretch>
            <a:fillRect/>
          </a:stretch>
        </p:blipFill>
        <p:spPr>
          <a:xfrm>
            <a:off x="4659977" y="3748953"/>
            <a:ext cx="2194750" cy="1005927"/>
          </a:xfrm>
          <a:prstGeom prst="rect">
            <a:avLst/>
          </a:prstGeom>
        </p:spPr>
      </p:pic>
    </p:spTree>
    <p:extLst>
      <p:ext uri="{BB962C8B-B14F-4D97-AF65-F5344CB8AC3E}">
        <p14:creationId xmlns:p14="http://schemas.microsoft.com/office/powerpoint/2010/main" val="218280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017C-F51C-4BF9-9317-5AF389E7138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BEB8B4B-D250-447D-87B3-DEE0007DC9F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34871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0CEA-927B-4128-8FAF-8CBFC836DA3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4FEFCD5-AC06-4DDE-827C-F984574BD89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0465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C7F5-423A-4193-A089-DF5C20E36FE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B25461-63A3-4373-8B93-180E2F24A83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70576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5B72-2CDC-4F52-A6D2-30823EA6E94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B8E866-D00E-43A8-AD8B-A7145AD8AB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9277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6903-58AB-4147-90F5-2FBC3295B8D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B6670EF-9E22-4A57-880D-A80EB08FA45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05390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E3A3-17B3-48AE-BFDB-89463D49F79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739A43F-F842-4D07-A7B8-9370D465699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33013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F082-1A94-48B1-B39C-4FDF9BD809D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1076BA0-5E58-436C-AE58-E61D4A34BD3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11547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BEAE-05A4-4EFC-A99A-FB458BD73FF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8C4B0D-4906-4542-AC78-ADA428949E4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1525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0045-43BA-4EBD-A52E-0968AA10047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BCD255-CDA3-40B4-A81A-3C2CA62EC67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9277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47E9-DA9C-41CC-BBCC-06D53CFF5FF2}"/>
              </a:ext>
            </a:extLst>
          </p:cNvPr>
          <p:cNvSpPr>
            <a:spLocks noGrp="1"/>
          </p:cNvSpPr>
          <p:nvPr>
            <p:ph type="title"/>
          </p:nvPr>
        </p:nvSpPr>
        <p:spPr/>
        <p:txBody>
          <a:bodyPr/>
          <a:lstStyle/>
          <a:p>
            <a:r>
              <a:rPr lang="en-GB" dirty="0"/>
              <a:t>Where we will get to…</a:t>
            </a:r>
          </a:p>
        </p:txBody>
      </p:sp>
      <p:sp>
        <p:nvSpPr>
          <p:cNvPr id="3" name="Content Placeholder 2">
            <a:extLst>
              <a:ext uri="{FF2B5EF4-FFF2-40B4-BE49-F238E27FC236}">
                <a16:creationId xmlns:a16="http://schemas.microsoft.com/office/drawing/2014/main" id="{D1A97173-20B5-4D63-BBDD-B046D5437AC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11373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66D5-3A5B-4A9D-953D-DCF6CF8B4E2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63F029-433D-448E-B3A5-6D2F7C99697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6077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97DB-63E6-406E-87F9-06ECECCE1E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289F1A2-FB42-4475-951D-E1602AAD05A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26690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5189-0148-4BCE-821B-D994C4E144F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26D35E3-0F20-4B01-AF74-40E680FF768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77559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2844-811F-4B01-9D88-8367BB84F04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F14720-B49F-40C2-A1E9-33AD4485626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67367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1636-F1AF-4E3F-841E-1701B5AC71C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43745DA-D5CD-4925-8E07-A1BA3A0750C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3760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819276" y="433537"/>
          <a:ext cx="8715374" cy="5491162"/>
        </p:xfrm>
        <a:graphic>
          <a:graphicData uri="http://schemas.openxmlformats.org/drawingml/2006/chart">
            <c:chart xmlns:c="http://schemas.openxmlformats.org/drawingml/2006/chart" xmlns:r="http://schemas.openxmlformats.org/officeDocument/2006/relationships" r:id="rId3"/>
          </a:graphicData>
        </a:graphic>
      </p:graphicFrame>
      <p:sp>
        <p:nvSpPr>
          <p:cNvPr id="5123" name="Text Box 3"/>
          <p:cNvSpPr txBox="1">
            <a:spLocks noChangeArrowheads="1"/>
          </p:cNvSpPr>
          <p:nvPr/>
        </p:nvSpPr>
        <p:spPr bwMode="auto">
          <a:xfrm>
            <a:off x="1851235" y="241897"/>
            <a:ext cx="8427521" cy="312737"/>
          </a:xfrm>
          <a:prstGeom prst="rect">
            <a:avLst/>
          </a:prstGeom>
          <a:noFill/>
          <a:ln w="9525">
            <a:noFill/>
            <a:miter lim="800000"/>
            <a:headEnd/>
            <a:tailEnd/>
          </a:ln>
        </p:spPr>
        <p:txBody>
          <a:bodyPr wrap="square">
            <a:spAutoFit/>
          </a:bodyPr>
          <a:lstStyle/>
          <a:p>
            <a:pPr algn="ctr">
              <a:lnSpc>
                <a:spcPct val="70000"/>
              </a:lnSpc>
              <a:spcBef>
                <a:spcPct val="45000"/>
              </a:spcBef>
            </a:pPr>
            <a:r>
              <a:rPr lang="en-US" sz="2000" b="1" dirty="0">
                <a:solidFill>
                  <a:srgbClr val="008000"/>
                </a:solidFill>
                <a:latin typeface="Arial" charset="0"/>
              </a:rPr>
              <a:t>Graph 1:Distribution of AFP Cases by Month, Pakistan 2015-2019*</a:t>
            </a:r>
          </a:p>
        </p:txBody>
      </p:sp>
      <p:sp>
        <p:nvSpPr>
          <p:cNvPr id="5124" name="Text Box 4"/>
          <p:cNvSpPr txBox="1">
            <a:spLocks noChangeArrowheads="1"/>
          </p:cNvSpPr>
          <p:nvPr/>
        </p:nvSpPr>
        <p:spPr bwMode="auto">
          <a:xfrm rot="16200000">
            <a:off x="691357" y="3388310"/>
            <a:ext cx="1981200" cy="338554"/>
          </a:xfrm>
          <a:prstGeom prst="rect">
            <a:avLst/>
          </a:prstGeom>
          <a:noFill/>
          <a:ln w="9525">
            <a:noFill/>
            <a:miter lim="800000"/>
            <a:headEnd/>
            <a:tailEnd/>
          </a:ln>
        </p:spPr>
        <p:txBody>
          <a:bodyPr>
            <a:spAutoFit/>
          </a:bodyPr>
          <a:lstStyle/>
          <a:p>
            <a:pPr>
              <a:spcBef>
                <a:spcPct val="50000"/>
              </a:spcBef>
            </a:pPr>
            <a:r>
              <a:rPr lang="en-US" sz="1600" b="1" dirty="0">
                <a:latin typeface="Arial" charset="0"/>
              </a:rPr>
              <a:t>           </a:t>
            </a:r>
            <a:r>
              <a:rPr lang="en-US" sz="1400" b="1" dirty="0">
                <a:latin typeface="Arial" charset="0"/>
              </a:rPr>
              <a:t>Cases (n)</a:t>
            </a:r>
          </a:p>
        </p:txBody>
      </p:sp>
      <p:sp>
        <p:nvSpPr>
          <p:cNvPr id="5131" name="Line 10"/>
          <p:cNvSpPr>
            <a:spLocks noChangeShapeType="1"/>
          </p:cNvSpPr>
          <p:nvPr/>
        </p:nvSpPr>
        <p:spPr bwMode="auto">
          <a:xfrm flipV="1">
            <a:off x="4051169" y="697819"/>
            <a:ext cx="0" cy="4690608"/>
          </a:xfrm>
          <a:prstGeom prst="line">
            <a:avLst/>
          </a:prstGeom>
          <a:noFill/>
          <a:ln w="38100">
            <a:solidFill>
              <a:schemeClr val="tx1"/>
            </a:solidFill>
            <a:miter lim="800000"/>
            <a:headEnd/>
            <a:tailEnd/>
          </a:ln>
        </p:spPr>
        <p:txBody>
          <a:bodyPr wrap="none"/>
          <a:lstStyle/>
          <a:p>
            <a:endParaRPr lang="en-US"/>
          </a:p>
        </p:txBody>
      </p:sp>
      <p:sp>
        <p:nvSpPr>
          <p:cNvPr id="15" name="Text Box 6"/>
          <p:cNvSpPr txBox="1">
            <a:spLocks noChangeArrowheads="1"/>
          </p:cNvSpPr>
          <p:nvPr/>
        </p:nvSpPr>
        <p:spPr bwMode="auto">
          <a:xfrm>
            <a:off x="1664653" y="6559101"/>
            <a:ext cx="2010487" cy="246221"/>
          </a:xfrm>
          <a:prstGeom prst="rect">
            <a:avLst/>
          </a:prstGeom>
          <a:noFill/>
          <a:ln w="9525">
            <a:noFill/>
            <a:miter lim="800000"/>
            <a:headEnd/>
            <a:tailEnd/>
          </a:ln>
        </p:spPr>
        <p:txBody>
          <a:bodyPr wrap="none">
            <a:spAutoFit/>
          </a:bodyPr>
          <a:lstStyle/>
          <a:p>
            <a:pPr eaLnBrk="0" hangingPunct="0"/>
            <a:r>
              <a:rPr lang="en-US" sz="1000" dirty="0">
                <a:latin typeface="Arial" charset="0"/>
              </a:rPr>
              <a:t>* </a:t>
            </a:r>
            <a:r>
              <a:rPr lang="en-US" sz="1000" dirty="0" err="1">
                <a:latin typeface="Arial" charset="0"/>
              </a:rPr>
              <a:t>Afp.rec</a:t>
            </a:r>
            <a:r>
              <a:rPr lang="en-US" sz="1000" dirty="0">
                <a:latin typeface="Arial" charset="0"/>
              </a:rPr>
              <a:t> Data as of  15-07-2019</a:t>
            </a:r>
          </a:p>
        </p:txBody>
      </p:sp>
      <p:sp>
        <p:nvSpPr>
          <p:cNvPr id="22" name="TextBox 21"/>
          <p:cNvSpPr txBox="1"/>
          <p:nvPr/>
        </p:nvSpPr>
        <p:spPr>
          <a:xfrm>
            <a:off x="2948312" y="5853123"/>
            <a:ext cx="550151" cy="307777"/>
          </a:xfrm>
          <a:prstGeom prst="rect">
            <a:avLst/>
          </a:prstGeom>
          <a:solidFill>
            <a:srgbClr val="336600"/>
          </a:solidFill>
        </p:spPr>
        <p:txBody>
          <a:bodyPr wrap="none" rtlCol="0">
            <a:spAutoFit/>
          </a:bodyPr>
          <a:lstStyle/>
          <a:p>
            <a:r>
              <a:rPr lang="en-US" sz="1400" b="1" dirty="0">
                <a:solidFill>
                  <a:schemeClr val="bg1"/>
                </a:solidFill>
              </a:rPr>
              <a:t>2015</a:t>
            </a:r>
          </a:p>
        </p:txBody>
      </p:sp>
      <p:sp>
        <p:nvSpPr>
          <p:cNvPr id="14" name="Line 17"/>
          <p:cNvSpPr>
            <a:spLocks noChangeShapeType="1"/>
          </p:cNvSpPr>
          <p:nvPr/>
        </p:nvSpPr>
        <p:spPr bwMode="auto">
          <a:xfrm flipV="1">
            <a:off x="5862576" y="723139"/>
            <a:ext cx="0" cy="4665289"/>
          </a:xfrm>
          <a:prstGeom prst="line">
            <a:avLst/>
          </a:prstGeom>
          <a:noFill/>
          <a:ln w="38100">
            <a:solidFill>
              <a:schemeClr val="tx1"/>
            </a:solidFill>
            <a:miter lim="800000"/>
            <a:headEnd/>
            <a:tailEnd/>
          </a:ln>
        </p:spPr>
        <p:txBody>
          <a:bodyPr wrap="none"/>
          <a:lstStyle/>
          <a:p>
            <a:endParaRPr lang="en-US"/>
          </a:p>
        </p:txBody>
      </p:sp>
      <p:sp>
        <p:nvSpPr>
          <p:cNvPr id="2" name="TextBox 1"/>
          <p:cNvSpPr txBox="1"/>
          <p:nvPr/>
        </p:nvSpPr>
        <p:spPr>
          <a:xfrm>
            <a:off x="4767814" y="5853123"/>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2016</a:t>
            </a:r>
          </a:p>
        </p:txBody>
      </p:sp>
      <p:sp>
        <p:nvSpPr>
          <p:cNvPr id="13" name="Line 17"/>
          <p:cNvSpPr>
            <a:spLocks noChangeShapeType="1"/>
          </p:cNvSpPr>
          <p:nvPr/>
        </p:nvSpPr>
        <p:spPr bwMode="auto">
          <a:xfrm flipV="1">
            <a:off x="7668475" y="723998"/>
            <a:ext cx="0" cy="4665289"/>
          </a:xfrm>
          <a:prstGeom prst="line">
            <a:avLst/>
          </a:prstGeom>
          <a:noFill/>
          <a:ln w="38100">
            <a:solidFill>
              <a:schemeClr val="tx1"/>
            </a:solidFill>
            <a:miter lim="800000"/>
            <a:headEnd/>
            <a:tailEnd/>
          </a:ln>
        </p:spPr>
        <p:txBody>
          <a:bodyPr wrap="none"/>
          <a:lstStyle/>
          <a:p>
            <a:endParaRPr lang="en-US"/>
          </a:p>
        </p:txBody>
      </p:sp>
      <p:sp>
        <p:nvSpPr>
          <p:cNvPr id="17" name="TextBox 16"/>
          <p:cNvSpPr txBox="1"/>
          <p:nvPr/>
        </p:nvSpPr>
        <p:spPr>
          <a:xfrm>
            <a:off x="6547660" y="5853123"/>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2017</a:t>
            </a:r>
          </a:p>
        </p:txBody>
      </p:sp>
      <p:sp>
        <p:nvSpPr>
          <p:cNvPr id="18" name="Line 17"/>
          <p:cNvSpPr>
            <a:spLocks noChangeShapeType="1"/>
          </p:cNvSpPr>
          <p:nvPr/>
        </p:nvSpPr>
        <p:spPr bwMode="auto">
          <a:xfrm flipV="1">
            <a:off x="9458166" y="709133"/>
            <a:ext cx="0" cy="4665289"/>
          </a:xfrm>
          <a:prstGeom prst="line">
            <a:avLst/>
          </a:prstGeom>
          <a:noFill/>
          <a:ln w="38100">
            <a:solidFill>
              <a:schemeClr val="tx1"/>
            </a:solidFill>
            <a:miter lim="800000"/>
            <a:headEnd/>
            <a:tailEnd/>
          </a:ln>
        </p:spPr>
        <p:txBody>
          <a:bodyPr wrap="none"/>
          <a:lstStyle/>
          <a:p>
            <a:endParaRPr lang="en-US"/>
          </a:p>
        </p:txBody>
      </p:sp>
      <p:sp>
        <p:nvSpPr>
          <p:cNvPr id="23" name="TextBox 22"/>
          <p:cNvSpPr txBox="1"/>
          <p:nvPr/>
        </p:nvSpPr>
        <p:spPr>
          <a:xfrm>
            <a:off x="8365920" y="5853123"/>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2018</a:t>
            </a:r>
          </a:p>
        </p:txBody>
      </p:sp>
      <p:sp>
        <p:nvSpPr>
          <p:cNvPr id="25" name="TextBox 24"/>
          <p:cNvSpPr txBox="1"/>
          <p:nvPr/>
        </p:nvSpPr>
        <p:spPr>
          <a:xfrm>
            <a:off x="9797154" y="5850775"/>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2019</a:t>
            </a:r>
          </a:p>
        </p:txBody>
      </p:sp>
    </p:spTree>
    <p:extLst>
      <p:ext uri="{BB962C8B-B14F-4D97-AF65-F5344CB8AC3E}">
        <p14:creationId xmlns:p14="http://schemas.microsoft.com/office/powerpoint/2010/main" val="37401077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BD6D9-2D21-4C5D-A5F2-2C18C88A2B42}"/>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1B51A3E1-CA14-44FE-AA4A-6B1D48D1D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10" y="365125"/>
            <a:ext cx="11444823" cy="6127750"/>
          </a:xfrm>
        </p:spPr>
      </p:pic>
    </p:spTree>
    <p:extLst>
      <p:ext uri="{BB962C8B-B14F-4D97-AF65-F5344CB8AC3E}">
        <p14:creationId xmlns:p14="http://schemas.microsoft.com/office/powerpoint/2010/main" val="238325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6E7-5506-4F62-8562-258DF222F415}"/>
              </a:ext>
            </a:extLst>
          </p:cNvPr>
          <p:cNvSpPr>
            <a:spLocks noGrp="1"/>
          </p:cNvSpPr>
          <p:nvPr>
            <p:ph type="title"/>
          </p:nvPr>
        </p:nvSpPr>
        <p:spPr/>
        <p:txBody>
          <a:bodyPr/>
          <a:lstStyle/>
          <a:p>
            <a:endParaRPr lang="en-GB"/>
          </a:p>
        </p:txBody>
      </p:sp>
      <p:pic>
        <p:nvPicPr>
          <p:cNvPr id="5" name="Content Placeholder 4" descr="A screenshot of a computer&#10;&#10;Description automatically generated">
            <a:extLst>
              <a:ext uri="{FF2B5EF4-FFF2-40B4-BE49-F238E27FC236}">
                <a16:creationId xmlns:a16="http://schemas.microsoft.com/office/drawing/2014/main" id="{DA595B23-71CE-4720-A56E-2C3C438B6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64" y="365125"/>
            <a:ext cx="11133071" cy="5960832"/>
          </a:xfrm>
        </p:spPr>
      </p:pic>
    </p:spTree>
    <p:extLst>
      <p:ext uri="{BB962C8B-B14F-4D97-AF65-F5344CB8AC3E}">
        <p14:creationId xmlns:p14="http://schemas.microsoft.com/office/powerpoint/2010/main" val="57056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nvSpPr>
        <p:spPr>
          <a:xfrm>
            <a:off x="1756229" y="50962"/>
            <a:ext cx="8723085" cy="660197"/>
          </a:xfrm>
          <a:prstGeom prst="rect">
            <a:avLst/>
          </a:prstGeom>
        </p:spPr>
        <p:txBody>
          <a:bodyPr vert="horz" lIns="91440" tIns="45720" rIns="91440" bIns="45720" rtlCol="0" anchor="ctr">
            <a:noAutofit/>
          </a:bodyPr>
          <a:lst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2400" dirty="0"/>
              <a:t>Environmental Sampling Results 2015-19*  </a:t>
            </a:r>
            <a:r>
              <a:rPr lang="en-US" sz="2400" dirty="0" err="1"/>
              <a:t>pakistan</a:t>
            </a:r>
            <a:endParaRPr lang="en-US" sz="2400" dirty="0"/>
          </a:p>
        </p:txBody>
      </p:sp>
      <p:graphicFrame>
        <p:nvGraphicFramePr>
          <p:cNvPr id="4" name="Chart 3"/>
          <p:cNvGraphicFramePr>
            <a:graphicFrameLocks/>
          </p:cNvGraphicFramePr>
          <p:nvPr/>
        </p:nvGraphicFramePr>
        <p:xfrm>
          <a:off x="1756228" y="711159"/>
          <a:ext cx="8606972" cy="6008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210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9695-59A0-4670-BDF7-850B8CFABA3A}"/>
              </a:ext>
            </a:extLst>
          </p:cNvPr>
          <p:cNvSpPr>
            <a:spLocks noGrp="1"/>
          </p:cNvSpPr>
          <p:nvPr>
            <p:ph type="title"/>
          </p:nvPr>
        </p:nvSpPr>
        <p:spPr/>
        <p:txBody>
          <a:bodyPr/>
          <a:lstStyle/>
          <a:p>
            <a:endParaRPr lang="en-GB"/>
          </a:p>
        </p:txBody>
      </p:sp>
      <p:pic>
        <p:nvPicPr>
          <p:cNvPr id="5" name="Content Placeholder 4" descr="A picture containing stationary, writing implement&#10;&#10;Description automatically generated">
            <a:extLst>
              <a:ext uri="{FF2B5EF4-FFF2-40B4-BE49-F238E27FC236}">
                <a16:creationId xmlns:a16="http://schemas.microsoft.com/office/drawing/2014/main" id="{5BD1A9F5-27BC-4E1D-96BC-6CC78F3F5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38" y="215495"/>
            <a:ext cx="11724287" cy="6277379"/>
          </a:xfrm>
        </p:spPr>
      </p:pic>
    </p:spTree>
    <p:extLst>
      <p:ext uri="{BB962C8B-B14F-4D97-AF65-F5344CB8AC3E}">
        <p14:creationId xmlns:p14="http://schemas.microsoft.com/office/powerpoint/2010/main" val="1049406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113</TotalTime>
  <Words>564</Words>
  <Application>Microsoft Office PowerPoint</Application>
  <PresentationFormat>Widescreen</PresentationFormat>
  <Paragraphs>55</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Open Sans</vt:lpstr>
      <vt:lpstr>Office Theme</vt:lpstr>
      <vt:lpstr>Introduction to plotting in R</vt:lpstr>
      <vt:lpstr>Get data</vt:lpstr>
      <vt:lpstr>PowerPoint Presentation</vt:lpstr>
      <vt:lpstr>Where we will get to…</vt:lpstr>
      <vt:lpstr>PowerPoint Presentation</vt:lpstr>
      <vt:lpstr>PowerPoint Presentation</vt:lpstr>
      <vt:lpstr>PowerPoint Presentation</vt:lpstr>
      <vt:lpstr>PowerPoint Presentation</vt:lpstr>
      <vt:lpstr>PowerPoint Presentation</vt:lpstr>
      <vt:lpstr>Summary of MPQA results</vt:lpstr>
      <vt:lpstr>PowerPoint Presentation</vt:lpstr>
      <vt:lpstr>What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Exporting (saving) figures in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Nathan Green</cp:lastModifiedBy>
  <cp:revision>25</cp:revision>
  <dcterms:created xsi:type="dcterms:W3CDTF">2019-09-07T16:19:54Z</dcterms:created>
  <dcterms:modified xsi:type="dcterms:W3CDTF">2019-09-12T20:30:28Z</dcterms:modified>
</cp:coreProperties>
</file>