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5638-E09B-47F1-8056-A31F715FB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A8C8-AECA-42C4-B62F-B07DB13D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9598-645A-4CE8-8709-28B4ADE1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44D2-3DC0-428C-AF54-0855132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0271-15B4-4764-BE2F-EA07A121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6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BCAB-5AF0-45C0-8153-B70C6283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15C8A-119B-468D-8F3F-6AF501566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767D-55F9-48E6-B3AE-E62D22E7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F005-BC3A-4BEC-8001-36D9F04A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65A4-B963-49A9-BE78-4741A6C7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009A4-BFB1-42FE-B7C9-9C1A7E524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6A38E-201E-4ADA-B644-0F2EF0DE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43AD-5DE5-4578-8412-BEE51E4D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0C15-B082-4B8C-AFB5-7119A999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056C-EB5C-4D13-81EF-F73F68C5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20D8-DC00-4103-AB4C-4569AAE5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EA89-5693-4D43-B9B8-3D992192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045-1EA0-48A5-BAFB-CF5D2688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8193-513C-43B9-9F30-89782C0A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340F-07E8-4E17-801C-96193B3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8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29E9-C86C-4969-BEF9-93F0227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4A9F-C2A7-44DA-AE39-ECDAA1F6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3FCD-460F-45E2-99EF-F9B4844B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46A8-0D16-4ADA-9B2C-F6E1EDA5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E187-21F4-4820-935B-F6B8A96B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6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E6D-4166-4F2B-9C15-E42BE7FD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D1C8-EEBB-48AE-B285-3461FB58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5CBB3-B20B-46AA-9071-D7D180414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B8694-F3F7-4CCD-A738-2F7435C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AC2B-A557-473D-B222-06A5FFC2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0EED-1416-4912-A939-7DF7670F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0DDD-080E-4927-9F66-5BDC1643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384F1-10BE-4C09-B94A-36E3C5BD6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3D895-8B74-418B-BF8F-F91ED4958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A2D50-F914-4C70-80AD-AB2ECE325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6083-2869-470D-AD7E-D52E779B3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9B4B-55D3-4D3C-97CD-DDF3CA4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4DA37-F9FB-43E7-A9A5-CA96A113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34A60-B914-4536-8D59-4F59C1B8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3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BBD-AE8A-4D94-880A-1BEB2D01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1D590-9225-4535-AC3D-26E706E7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752E9-4958-4BD5-B7BD-BCC7A496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08F3-55C6-4ACF-87EF-B48AF851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36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6394F-5ECD-4DE2-9896-89B54FEE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7659-DF5A-48DE-9594-57ED6CC5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C4A31-B09F-46A6-BB80-26F377FD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0D09-6CE0-458F-A5EA-6CF94E37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7F93-072A-47A2-B35E-0B8EE47F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4F32-C198-45B5-8C1E-7A3CDA98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797E7-BBCA-46A4-B29A-57BAD279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036FF-F019-4ADC-9963-9EB4F911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5A18-0F2E-4010-B1C3-3931AFE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A605-080E-4F65-A72B-ECECEFD6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57433-D20C-4E14-A063-0C1107CB3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5CC8-77E9-4BAE-8975-4344883D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7D12-0E22-413F-A102-CEA75814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F0C2-C636-4AC8-9C4A-B14FBD42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B81F-A494-4D66-AADC-B90A2878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A0CEB-18B5-4DDB-9EA8-2C22DC7E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0969-E9B3-435F-8CA7-F11CF4CA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4825-7BB7-4395-BF26-0A9AA10D6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AD3C-9D7A-4CF4-B0BD-5E83D5B33BCC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9519-79DC-4684-B869-DA06C9FE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63E4-E1DF-4713-9FD6-40B4E1878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C5EC-753F-420A-B439-A29DC3587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1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D50-4A40-4CFC-A26C-28CD0AB09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Joins and Melts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F0E76-93C3-46C5-8A8E-A445F39AD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1B94-2084-47D6-8E77-BD2961F1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function in </a:t>
            </a:r>
            <a:r>
              <a:rPr lang="en-GB" dirty="0" err="1"/>
              <a:t>dplyr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409F-F6C2-493C-B7D1-6F717DB7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equivalent joins to merge()</a:t>
            </a:r>
          </a:p>
          <a:p>
            <a:r>
              <a:rPr lang="en-GB" dirty="0"/>
              <a:t>And fills in the gaps with SQL joins</a:t>
            </a:r>
          </a:p>
        </p:txBody>
      </p:sp>
    </p:spTree>
    <p:extLst>
      <p:ext uri="{BB962C8B-B14F-4D97-AF65-F5344CB8AC3E}">
        <p14:creationId xmlns:p14="http://schemas.microsoft.com/office/powerpoint/2010/main" val="199881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26DB-46DA-4A89-B40F-465B2B67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semi_join</a:t>
            </a:r>
            <a:r>
              <a:rPr lang="en-GB" dirty="0"/>
              <a:t>()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9843-6B74-45DF-8423-A827B9C5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all rows from x where there are matching values in y, keeping just columns from x. A semi join differs from an inner join because an inner join will return one row of x for each matching row of y, where a semi join will never duplicate rows of x. This is a filtering join.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28C06-E247-4A7A-A5A6-67014C22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75" y="3678847"/>
            <a:ext cx="3175268" cy="22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6426-DDFB-4A82-B192-2AEFF37B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anti_join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8458-842B-4995-A2A7-C1E111AD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all rows from x where there are </a:t>
            </a:r>
            <a:r>
              <a:rPr lang="en-GB" dirty="0">
                <a:solidFill>
                  <a:srgbClr val="FF0000"/>
                </a:solidFill>
              </a:rPr>
              <a:t>not matching </a:t>
            </a:r>
            <a:r>
              <a:rPr lang="en-GB" dirty="0"/>
              <a:t>values in y, keeping just columns from x. This is a filtering join.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B8DF6-AF41-4336-B59A-4508C8F0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04" y="3235935"/>
            <a:ext cx="3471816" cy="22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99BD-2007-4C4E-B25C-A754BEAA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Melting and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2EFC-580E-41EA-95DF-F5DEBDCB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Changing the shape of the data set</a:t>
            </a:r>
          </a:p>
          <a:p>
            <a:r>
              <a:rPr lang="en-GB" dirty="0"/>
              <a:t>Useful for plotting in ggplot2 (requires ‘log’ data)</a:t>
            </a:r>
          </a:p>
          <a:p>
            <a:r>
              <a:rPr lang="en-GB" dirty="0"/>
              <a:t>Provides consistency</a:t>
            </a:r>
          </a:p>
          <a:p>
            <a:r>
              <a:rPr lang="en-GB" dirty="0"/>
              <a:t>Allows combining of data sets</a:t>
            </a:r>
          </a:p>
        </p:txBody>
      </p:sp>
    </p:spTree>
    <p:extLst>
      <p:ext uri="{BB962C8B-B14F-4D97-AF65-F5344CB8AC3E}">
        <p14:creationId xmlns:p14="http://schemas.microsoft.com/office/powerpoint/2010/main" val="179776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056-67F5-4AAB-A610-178EEDFB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melt()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DD35-A478-438A-83FF-739BE104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Takes data in wide format and stacks a set of columns into a single column of data.</a:t>
            </a:r>
          </a:p>
          <a:p>
            <a:r>
              <a:rPr lang="en-GB" dirty="0"/>
              <a:t>Specify a data frame, the id variables (which will be left at their settings) and the measured variables (columns of data) to be stacked. </a:t>
            </a:r>
          </a:p>
          <a:p>
            <a:r>
              <a:rPr lang="en-GB" dirty="0"/>
              <a:t>Default assumption on measured variables is that it is all columns that are not specified as id variables.</a:t>
            </a:r>
          </a:p>
        </p:txBody>
      </p:sp>
    </p:spTree>
    <p:extLst>
      <p:ext uri="{BB962C8B-B14F-4D97-AF65-F5344CB8AC3E}">
        <p14:creationId xmlns:p14="http://schemas.microsoft.com/office/powerpoint/2010/main" val="331522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53FB-FF0C-4355-8222-AD7B093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7E4F-B160-4769-9A0F-E3303484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B6DA2-36DD-4F82-9101-6211C491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21" y="2611855"/>
            <a:ext cx="6049430" cy="27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5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2D0F-6036-465F-BF88-057D8D28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cast() or </a:t>
            </a:r>
            <a:r>
              <a:rPr lang="en-GB" dirty="0" err="1"/>
              <a:t>dcast</a:t>
            </a:r>
            <a:r>
              <a:rPr lang="en-GB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F204-04C1-404A-A7DC-B3DFA3E4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Aggregation occurs when the combination of variables in the </a:t>
            </a:r>
            <a:r>
              <a:rPr lang="en-GB" b="1" dirty="0"/>
              <a:t>cast</a:t>
            </a:r>
            <a:r>
              <a:rPr lang="en-GB" dirty="0"/>
              <a:t> function does not identify Individual observations.</a:t>
            </a:r>
          </a:p>
          <a:p>
            <a:r>
              <a:rPr lang="en-GB" dirty="0"/>
              <a:t>In this case cast function reduces the multiple values to a single one by summing up the values in the </a:t>
            </a:r>
            <a:r>
              <a:rPr lang="en-GB" b="1" dirty="0"/>
              <a:t>value</a:t>
            </a:r>
            <a:r>
              <a:rPr lang="en-GB" dirty="0"/>
              <a:t> column.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92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84D-E119-48B8-8BB0-A375316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C250-D87F-4BF9-8A31-01549EDA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C43A-287B-4142-A7AE-2C010F75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20" y="2851986"/>
            <a:ext cx="7704759" cy="22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4FE-DC22-4D59-92CF-6772D09C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5956-4AD6-43F5-8849-A39560E3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Post image">
            <a:extLst>
              <a:ext uri="{FF2B5EF4-FFF2-40B4-BE49-F238E27FC236}">
                <a16:creationId xmlns:a16="http://schemas.microsoft.com/office/drawing/2014/main" id="{10DDE049-5D56-4D09-A13E-5A669300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0"/>
            <a:ext cx="872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C36-6DB1-4CA6-A4C2-2C015864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R: 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5361-10AF-44D5-8AE7-083C25C8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merge two data frames in R by using the merge() function.</a:t>
            </a:r>
          </a:p>
          <a:p>
            <a:r>
              <a:rPr lang="en-GB" dirty="0"/>
              <a:t>The data frames must have same column names on which the merging happens.</a:t>
            </a:r>
          </a:p>
          <a:p>
            <a:r>
              <a:rPr lang="en-GB" dirty="0"/>
              <a:t>merge() in R is similar to database join operation in SQL.</a:t>
            </a:r>
          </a:p>
          <a:p>
            <a:r>
              <a:rPr lang="en-GB" dirty="0"/>
              <a:t>The different arguments to merge() allow you to perform</a:t>
            </a:r>
          </a:p>
          <a:p>
            <a:pPr lvl="1"/>
            <a:r>
              <a:rPr lang="en-GB" dirty="0"/>
              <a:t>natural joins</a:t>
            </a:r>
          </a:p>
          <a:p>
            <a:pPr lvl="1"/>
            <a:r>
              <a:rPr lang="en-GB" dirty="0"/>
              <a:t>as well as left, right, and full outer joins</a:t>
            </a:r>
          </a:p>
        </p:txBody>
      </p:sp>
    </p:spTree>
    <p:extLst>
      <p:ext uri="{BB962C8B-B14F-4D97-AF65-F5344CB8AC3E}">
        <p14:creationId xmlns:p14="http://schemas.microsoft.com/office/powerpoint/2010/main" val="166546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9798-F3CD-4774-A519-4BDB3FB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merge()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5D30-DCCF-4249-8287-5DFA9AC5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x: </a:t>
            </a:r>
            <a:r>
              <a:rPr lang="en-GB" dirty="0"/>
              <a:t>data frame1.</a:t>
            </a:r>
          </a:p>
          <a:p>
            <a:r>
              <a:rPr lang="en-GB" b="1" dirty="0"/>
              <a:t>y: </a:t>
            </a:r>
            <a:r>
              <a:rPr lang="en-GB" dirty="0"/>
              <a:t>data frame2.</a:t>
            </a:r>
          </a:p>
          <a:p>
            <a:r>
              <a:rPr lang="en-GB" b="1" dirty="0" err="1"/>
              <a:t>by,x</a:t>
            </a:r>
            <a:r>
              <a:rPr lang="en-GB" b="1" dirty="0"/>
              <a:t>, </a:t>
            </a:r>
            <a:r>
              <a:rPr lang="en-GB" b="1" dirty="0" err="1"/>
              <a:t>by.y</a:t>
            </a:r>
            <a:r>
              <a:rPr lang="en-GB" b="1" dirty="0"/>
              <a:t>:</a:t>
            </a:r>
            <a:r>
              <a:rPr lang="en-GB" dirty="0"/>
              <a:t> The names of the columns that are common to both x and y. The default is to use the columns with common names between the two data frames.</a:t>
            </a:r>
          </a:p>
          <a:p>
            <a:r>
              <a:rPr lang="en-GB" b="1" dirty="0"/>
              <a:t>all, </a:t>
            </a:r>
            <a:r>
              <a:rPr lang="en-GB" b="1" dirty="0" err="1"/>
              <a:t>all.x</a:t>
            </a:r>
            <a:r>
              <a:rPr lang="en-GB" b="1" dirty="0"/>
              <a:t>, </a:t>
            </a:r>
            <a:r>
              <a:rPr lang="en-GB" b="1" dirty="0" err="1"/>
              <a:t>all.y</a:t>
            </a:r>
            <a:r>
              <a:rPr lang="en-GB" b="1" dirty="0"/>
              <a:t>: </a:t>
            </a:r>
            <a:r>
              <a:rPr lang="en-GB" dirty="0"/>
              <a:t>Logical values that specify the type of merge. The default value is all=FALSE (meaning that only the matching rows are returned).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F68F-D342-4DA5-8E03-8443DE63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different types of join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6A383-93BE-491B-9949-2D231365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F68F-D342-4DA5-8E03-8443DE63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38DD-5C61-4427-8742-16EC7DC9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To keep only rows that </a:t>
            </a:r>
            <a:r>
              <a:rPr lang="en-GB" dirty="0">
                <a:solidFill>
                  <a:srgbClr val="FF0000"/>
                </a:solidFill>
              </a:rPr>
              <a:t>match</a:t>
            </a:r>
            <a:r>
              <a:rPr lang="en-GB" dirty="0"/>
              <a:t> from the data frames, specify the argument all=FALSE.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3316D-733F-4402-97AD-F6934EDF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30" y="2993375"/>
            <a:ext cx="2937711" cy="33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1970-5EE9-4DF8-94D1-ECC7BFD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Full outer join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64FD-66C5-43E3-9E09-6E01E665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keep </a:t>
            </a:r>
            <a:r>
              <a:rPr lang="en-GB" dirty="0">
                <a:solidFill>
                  <a:srgbClr val="FF0000"/>
                </a:solidFill>
              </a:rPr>
              <a:t>all rows </a:t>
            </a:r>
            <a:r>
              <a:rPr lang="en-GB" dirty="0"/>
              <a:t>from both data frames, specify all=TRUE.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030FA-F63F-4521-9167-4E768AD9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276" y="2656722"/>
            <a:ext cx="2615448" cy="30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AE0D-D3C2-4907-BDE2-1EF03035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Left (right) outer join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E0FF-FC40-4008-821C-1A4753E0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include </a:t>
            </a:r>
            <a:r>
              <a:rPr lang="en-GB" dirty="0">
                <a:solidFill>
                  <a:srgbClr val="FF0000"/>
                </a:solidFill>
              </a:rPr>
              <a:t>all</a:t>
            </a:r>
            <a:r>
              <a:rPr lang="en-GB" dirty="0"/>
              <a:t> the rows of your data frame </a:t>
            </a:r>
            <a:r>
              <a:rPr lang="en-GB" dirty="0">
                <a:solidFill>
                  <a:srgbClr val="FF0000"/>
                </a:solidFill>
              </a:rPr>
              <a:t>x</a:t>
            </a:r>
          </a:p>
          <a:p>
            <a:r>
              <a:rPr lang="en-GB" dirty="0">
                <a:solidFill>
                  <a:srgbClr val="FF0000"/>
                </a:solidFill>
              </a:rPr>
              <a:t>Only</a:t>
            </a:r>
            <a:r>
              <a:rPr lang="en-GB" dirty="0"/>
              <a:t> those from </a:t>
            </a:r>
            <a:r>
              <a:rPr lang="en-GB" dirty="0">
                <a:solidFill>
                  <a:srgbClr val="FF0000"/>
                </a:solidFill>
              </a:rPr>
              <a:t>y that match</a:t>
            </a:r>
            <a:r>
              <a:rPr lang="en-GB" dirty="0"/>
              <a:t>, specify x=TRUE.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6166A-CA6D-4701-967A-B7DCBD88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64" y="2879372"/>
            <a:ext cx="2789071" cy="34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2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4E91-6EED-41A4-8A81-A687EBAA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075F1A-0A5C-417F-AA57-286A146A0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0116" y="1546702"/>
            <a:ext cx="6929141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data frame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df1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(id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(1:6), area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3),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3)))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# data frame 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df2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(id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(2, 4, 6), gender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2),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“f"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1)))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Df2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#</a:t>
            </a:r>
            <a:r>
              <a:rPr lang="en-US" altLang="en-US" sz="2000" dirty="0">
                <a:solidFill>
                  <a:srgbClr val="008200"/>
                </a:solidFill>
                <a:latin typeface="Monaco"/>
              </a:rPr>
              <a:t> inner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Monaco"/>
              </a:rPr>
              <a:t>merge(x=df1, y=df2, by=“id”)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4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398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Office Theme</vt:lpstr>
      <vt:lpstr>Joins and Melts</vt:lpstr>
      <vt:lpstr>PowerPoint Presentation</vt:lpstr>
      <vt:lpstr>Base R: merge()</vt:lpstr>
      <vt:lpstr>merge() arguments</vt:lpstr>
      <vt:lpstr>Understanding different types of join</vt:lpstr>
      <vt:lpstr>Natural join</vt:lpstr>
      <vt:lpstr>Full outer join</vt:lpstr>
      <vt:lpstr>Left (right) outer join</vt:lpstr>
      <vt:lpstr>Example</vt:lpstr>
      <vt:lpstr>Join function in dplyr</vt:lpstr>
      <vt:lpstr>semi_join() </vt:lpstr>
      <vt:lpstr>anti_join()</vt:lpstr>
      <vt:lpstr>Melting and Casting</vt:lpstr>
      <vt:lpstr>melt()</vt:lpstr>
      <vt:lpstr>PowerPoint Presentation</vt:lpstr>
      <vt:lpstr>cast() or dcast()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and Melts</dc:title>
  <dc:creator>Green, Nathan</dc:creator>
  <cp:lastModifiedBy>Green, Nathan</cp:lastModifiedBy>
  <cp:revision>24</cp:revision>
  <dcterms:created xsi:type="dcterms:W3CDTF">2019-09-15T07:22:52Z</dcterms:created>
  <dcterms:modified xsi:type="dcterms:W3CDTF">2019-09-15T08:05:42Z</dcterms:modified>
</cp:coreProperties>
</file>