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80" r:id="rId5"/>
    <p:sldId id="389" r:id="rId6"/>
    <p:sldId id="258" r:id="rId7"/>
    <p:sldId id="263" r:id="rId8"/>
    <p:sldId id="391" r:id="rId9"/>
    <p:sldId id="390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8FB5-472F-4DED-B254-6BC3E2B0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0A5EE-0E35-45A0-8C72-AB969EC3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F96B-E060-49B5-BB93-A09671E3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0227-473A-4FE3-9796-C6CF10CA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50E0-4253-44EC-B545-F3865551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1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7EAF-5F22-47DD-9DC0-4F3969AB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7887E-54F9-4E37-B46E-CBA2D0C8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9EA4-07F0-49B2-9397-2F80F9E2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82A6-DD29-4C73-B878-465DEDE6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7322-9606-4C84-847A-3C405A45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3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9A891-97F3-4D5C-B1CC-CA57F7CDC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71E3A-8C3A-4534-8200-ECF02B94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F818-C924-4795-8329-03FB1898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C30A-B075-4E8A-8A41-3B33A747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78C4-5012-4448-8BD3-942D130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44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42833"/>
            <a:ext cx="85344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96689"/>
            <a:ext cx="109728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8454185" y="800593"/>
            <a:ext cx="3128216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273581"/>
            <a:ext cx="85344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66137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45090"/>
            <a:ext cx="4801568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609600" y="1545983"/>
            <a:ext cx="4801568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22042"/>
            <a:ext cx="4801568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341535" y="1546226"/>
            <a:ext cx="5240867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9911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9186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09599" y="2346581"/>
            <a:ext cx="5267836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6314564" y="2346581"/>
            <a:ext cx="526783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33640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609599" y="2346581"/>
            <a:ext cx="5267836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487908"/>
            <a:ext cx="109728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14564" y="2346581"/>
            <a:ext cx="5267837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14018" y="5346526"/>
            <a:ext cx="5268383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736362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609599" y="2346581"/>
            <a:ext cx="5267836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487908"/>
            <a:ext cx="109728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14018" y="2346581"/>
            <a:ext cx="5268383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314018" y="5420144"/>
            <a:ext cx="5268383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717222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" y="1487909"/>
            <a:ext cx="109728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" y="5420144"/>
            <a:ext cx="5268383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244316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599" y="1487909"/>
            <a:ext cx="5268383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" y="5420144"/>
            <a:ext cx="5268383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314018" y="1487909"/>
            <a:ext cx="5268383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314018" y="4214645"/>
            <a:ext cx="5268383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4062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87D5-A99A-49DA-BEFC-7DFF5536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93B-192D-4443-8F9A-42075721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41E5-25C5-471D-8270-7E90EF65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FC0F-15DA-48C0-B997-D7A78869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1425-E2FF-497B-96DF-A158480D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326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54184" y="469901"/>
            <a:ext cx="3128216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460342" y="791392"/>
            <a:ext cx="2122060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10341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3100"/>
            <a:ext cx="49276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43100"/>
            <a:ext cx="49276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4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35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15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Front_Top_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IMP_Logo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52400"/>
            <a:ext cx="33528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1143000" y="3429000"/>
            <a:ext cx="1003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1pPr>
            <a:lvl2pPr marL="742950" indent="-28575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2pPr>
            <a:lvl3pPr marL="1143000" indent="-22860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3pPr>
            <a:lvl4pPr marL="1600200" indent="-22860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4pPr>
            <a:lvl5pPr marL="2057400" indent="-228600" eaLnBrk="0" hangingPunct="0"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rgbClr val="6E6E6F"/>
                </a:solidFill>
                <a:latin typeface="Verdana" pitchFamily="34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endParaRPr lang="en-US" altLang="en-US" sz="3900" i="0">
              <a:solidFill>
                <a:srgbClr val="C51538"/>
              </a:solidFill>
              <a:latin typeface="Impact" pitchFamily="34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17600" y="2438400"/>
            <a:ext cx="10058400" cy="533400"/>
          </a:xfrm>
        </p:spPr>
        <p:txBody>
          <a:bodyPr anchor="t"/>
          <a:lstStyle>
            <a:lvl1pPr>
              <a:defRPr sz="3900"/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17600" y="5562600"/>
            <a:ext cx="10058400" cy="228600"/>
          </a:xfrm>
        </p:spPr>
        <p:txBody>
          <a:bodyPr/>
          <a:lstStyle>
            <a:lvl1pPr>
              <a:defRPr sz="1600"/>
            </a:lvl1pPr>
          </a:lstStyle>
          <a:p>
            <a:r>
              <a:rPr lang="da-DK"/>
              <a:t>Name of speaker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117600" y="6553200"/>
            <a:ext cx="100584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 i="0">
                <a:solidFill>
                  <a:srgbClr val="6A6F77"/>
                </a:solidFill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/>
              <a:t>sdfgafgafga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1480800" y="6648450"/>
            <a:ext cx="558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09927F-36EA-4426-9159-A285A33946E7}" type="slidenum">
              <a:rPr lang="da-DK" altLang="en-US">
                <a:solidFill>
                  <a:srgbClr val="6C7070"/>
                </a:solidFill>
                <a:cs typeface="Times New Roman" panose="02020603050405020304" pitchFamily="18" charset="0"/>
              </a:rPr>
              <a:pPr>
                <a:defRPr/>
              </a:pPr>
              <a:t>‹#›</a:t>
            </a:fld>
            <a:endParaRPr lang="da-DK" altLang="en-US">
              <a:solidFill>
                <a:srgbClr val="6C707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4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27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000E-1724-43B2-ACDD-1F6C8849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DF8B-0EA5-4DB6-906E-AA9E4844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0AC51-B98E-4B27-AEB4-49C300BF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F025-57EB-4C0D-9B66-1DB3B2A3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E6F8-346F-497B-9B5A-C743219F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0DAC-29D1-44FF-B2B6-8F335E6F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A69E-500D-4175-AE3D-59CA1466B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D7D6C-1572-4CE4-B899-581F775FB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383BA-2C6B-4F5C-9AA7-BFF50E2D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04FC6-4E1A-4D40-9C8A-827FA3C0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21679-11BB-4F1B-A815-36176A54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7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DDC-59F8-4308-BC17-3EFEE0BE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59FCD-F7C5-41BD-BFCD-5BA240D2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EE10-CF85-428A-A74E-41AC91E52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0D58E-9B44-4446-847C-93C7543CF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25D1F-DD8D-4AA7-8433-154F27919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70FB4-4C1D-4687-A4FC-ADD2C9C6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D7C1D-AC53-4ADA-B35A-67FBD33C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7FE3E-0A2D-4CD3-AA1A-9EEC0786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7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A69C-C788-4098-9ECB-756A55BA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DE2A6-06B1-4B11-B6DF-77A2CA59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E3DB2-67A5-49F6-92A1-5CBBA0CA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EB039-6889-4401-969A-3EDDB732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00275-47E7-4EE5-AC41-ADF5274B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3A723-3B8E-43D8-BDA7-FBF5695E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A174B-3359-47A9-982B-78767233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E132-A25A-4129-806E-94EF3066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3EDD-17CD-4313-A80B-11126CCF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13CCC-131E-42E5-B5C0-CC222057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0820-9B4E-40FB-A94D-8B8755F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6C767-C79D-4D6C-81D6-88279D3D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B10E-1C60-4019-8CE1-969F9572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76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2AB-9847-4CBA-B702-9E7BC879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D58BE-9116-4CD6-B07A-C51618BBE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9B0A0-81CD-48BD-A2C1-69E97B24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338C-696B-4A6A-8DCF-B25E2DAE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D1736-52D1-47A8-BDE2-0E22A680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56415-695E-4A39-A2C6-ECB9EFAA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B1794-EC1D-4E8D-BC37-0E76D308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10FFF-47E4-4A32-A9B5-DA30B461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24B6-B48E-4993-8088-B37817A8B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8560-5568-47C2-9996-B64EEB68DDBD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3B90D-0076-4E8C-9F24-B0CDA1D5C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EC85-7C57-4F26-9C69-4D3281A55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FE0A-2203-47AC-919D-30EC328C1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46581"/>
            <a:ext cx="109728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487908"/>
            <a:ext cx="109728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8thangreen.github.io/Pakistan-workshop-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371F-CEA9-427C-9136-E3F55593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387"/>
            <a:ext cx="9144000" cy="2387600"/>
          </a:xfrm>
        </p:spPr>
        <p:txBody>
          <a:bodyPr/>
          <a:lstStyle/>
          <a:p>
            <a:r>
              <a:rPr lang="en-GB" dirty="0"/>
              <a:t>RADS Workshop</a:t>
            </a:r>
            <a:br>
              <a:rPr lang="en-GB" dirty="0"/>
            </a:br>
            <a:r>
              <a:rPr lang="en-GB" dirty="0" err="1"/>
              <a:t>Nathia</a:t>
            </a:r>
            <a:r>
              <a:rPr lang="en-GB" dirty="0"/>
              <a:t> </a:t>
            </a:r>
            <a:r>
              <a:rPr lang="en-GB" dirty="0" err="1"/>
              <a:t>Gali</a:t>
            </a:r>
            <a:r>
              <a:rPr lang="en-GB" dirty="0"/>
              <a:t>, Pakistan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77C08-BAA3-44B2-B4B7-4601E1424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023"/>
            <a:ext cx="9144000" cy="1655762"/>
          </a:xfrm>
        </p:spPr>
        <p:txBody>
          <a:bodyPr/>
          <a:lstStyle/>
          <a:p>
            <a:r>
              <a:rPr lang="en-GB" i="1" dirty="0"/>
              <a:t>Imperial College London</a:t>
            </a:r>
          </a:p>
          <a:p>
            <a:r>
              <a:rPr lang="en-GB" dirty="0"/>
              <a:t>Nathan Green, David </a:t>
            </a:r>
            <a:r>
              <a:rPr lang="en-GB" dirty="0" err="1"/>
              <a:t>Jorgesen</a:t>
            </a:r>
            <a:endParaRPr lang="en-GB" dirty="0"/>
          </a:p>
        </p:txBody>
      </p:sp>
      <p:pic>
        <p:nvPicPr>
          <p:cNvPr id="1028" name="Picture 4" descr="Image result for imperial college london logo">
            <a:extLst>
              <a:ext uri="{FF2B5EF4-FFF2-40B4-BE49-F238E27FC236}">
                <a16:creationId xmlns:a16="http://schemas.microsoft.com/office/drawing/2014/main" id="{0177DEBC-6265-458A-9F27-5608A1FAD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1" y="0"/>
            <a:ext cx="3626774" cy="18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 logo">
            <a:extLst>
              <a:ext uri="{FF2B5EF4-FFF2-40B4-BE49-F238E27FC236}">
                <a16:creationId xmlns:a16="http://schemas.microsoft.com/office/drawing/2014/main" id="{CA74CDB2-4100-4210-B071-42874B03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686" y="170582"/>
            <a:ext cx="1896043" cy="147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studio logo">
            <a:extLst>
              <a:ext uri="{FF2B5EF4-FFF2-40B4-BE49-F238E27FC236}">
                <a16:creationId xmlns:a16="http://schemas.microsoft.com/office/drawing/2014/main" id="{69FA4DC7-59E5-4293-A726-4AFDA2FC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52" y="345173"/>
            <a:ext cx="3197975" cy="112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ho logo">
            <a:extLst>
              <a:ext uri="{FF2B5EF4-FFF2-40B4-BE49-F238E27FC236}">
                <a16:creationId xmlns:a16="http://schemas.microsoft.com/office/drawing/2014/main" id="{51A476FF-F6DA-4389-8ECF-E5D83CBE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3725"/>
            <a:ext cx="4200352" cy="123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06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F50E-B545-48D3-9E91-4474520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0367-5016-4745-9C2A-DB99284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95C2F-E2A4-4F09-9799-3353BB01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16" y="0"/>
            <a:ext cx="3839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2C3F-BE2A-4D2A-8146-226D29DA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1712-A824-464D-AE89-E9615CDCE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ask questions</a:t>
            </a:r>
          </a:p>
          <a:p>
            <a:r>
              <a:rPr lang="en-GB" dirty="0"/>
              <a:t>Be curious</a:t>
            </a:r>
          </a:p>
          <a:p>
            <a:r>
              <a:rPr lang="en-GB" dirty="0"/>
              <a:t>Make mistakes</a:t>
            </a:r>
          </a:p>
          <a:p>
            <a:r>
              <a:rPr lang="en-GB" dirty="0"/>
              <a:t>Practices makes perfect</a:t>
            </a:r>
          </a:p>
          <a:p>
            <a:r>
              <a:rPr lang="en-GB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69542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ADE6-9D41-4C02-A446-933A47D6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C621-8A2F-42F4-A0EB-C39C288C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6AEEB-CAB0-4B5E-BC85-22E4EEED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06" y="170231"/>
            <a:ext cx="5126788" cy="63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84BE-CB30-4D6C-9DF8-53C741AF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6F0B-F998-4B78-8435-5ECD309F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56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E74"/>
                </a:solidFill>
              </a:rPr>
              <a:t>Our standing</a:t>
            </a:r>
            <a:endParaRPr lang="en-GB" dirty="0">
              <a:solidFill>
                <a:srgbClr val="003E7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437" y="2044765"/>
            <a:ext cx="7056784" cy="4283271"/>
          </a:xfrm>
        </p:spPr>
        <p:txBody>
          <a:bodyPr/>
          <a:lstStyle/>
          <a:p>
            <a:r>
              <a:rPr lang="en-GB" dirty="0"/>
              <a:t>Times Higher Education World University Rankings 2019: </a:t>
            </a:r>
            <a:br>
              <a:rPr lang="en-GB" dirty="0"/>
            </a:br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overall, 3</a:t>
            </a:r>
            <a:r>
              <a:rPr lang="en-GB" baseline="30000" dirty="0"/>
              <a:t>rd</a:t>
            </a:r>
            <a:r>
              <a:rPr lang="en-GB" dirty="0"/>
              <a:t> in UK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Times Higher Education World’s Most International Universities 2019: 9</a:t>
            </a:r>
            <a:r>
              <a:rPr lang="en-GB" baseline="30000" dirty="0"/>
              <a:t>th</a:t>
            </a:r>
            <a:r>
              <a:rPr lang="en-GB" dirty="0"/>
              <a:t> in the world 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dirty="0"/>
              <a:t>QS World University Rankings 2019: 8</a:t>
            </a:r>
            <a:r>
              <a:rPr lang="en-GB" baseline="30000" dirty="0"/>
              <a:t>th</a:t>
            </a:r>
            <a:r>
              <a:rPr lang="en-GB" dirty="0"/>
              <a:t> in the world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Research Excellence Framework (REF): 1</a:t>
            </a:r>
            <a:r>
              <a:rPr lang="en-GB" baseline="30000" dirty="0"/>
              <a:t>st</a:t>
            </a:r>
            <a:r>
              <a:rPr lang="en-GB" dirty="0"/>
              <a:t> for high impact research of any UK university 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Reuters Europe’s Most innovative universities 2019: 1</a:t>
            </a:r>
            <a:r>
              <a:rPr lang="en-GB" baseline="30000" dirty="0"/>
              <a:t>st</a:t>
            </a:r>
            <a:r>
              <a:rPr lang="en-GB" dirty="0"/>
              <a:t> in UK, 3</a:t>
            </a:r>
            <a:r>
              <a:rPr lang="en-GB" baseline="30000" dirty="0"/>
              <a:t>rd</a:t>
            </a:r>
            <a:r>
              <a:rPr lang="en-GB" dirty="0"/>
              <a:t> in Europe 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The Guardian University Guide 2019: 1</a:t>
            </a:r>
            <a:r>
              <a:rPr lang="en-GB" baseline="30000" dirty="0"/>
              <a:t>st</a:t>
            </a:r>
            <a:r>
              <a:rPr lang="en-GB" dirty="0"/>
              <a:t> for Career Prospects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222" y="4581127"/>
            <a:ext cx="1613267" cy="62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globaloutreachprogram.boun.edu.tr/sites/default/files/World-University-Rankings-R-1030x27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78" y="3945400"/>
            <a:ext cx="1608113" cy="42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bs.twimg.com/profile_images/603886703087120385/fe3KmFB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4" b="30469"/>
          <a:stretch/>
        </p:blipFill>
        <p:spPr bwMode="auto">
          <a:xfrm>
            <a:off x="8831169" y="2532174"/>
            <a:ext cx="1815033" cy="72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reuters.com/resources_v2/images/reuters_social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221" y="5295951"/>
            <a:ext cx="578270" cy="5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6" b="21590"/>
          <a:stretch>
            <a:fillRect/>
          </a:stretch>
        </p:blipFill>
        <p:spPr bwMode="auto">
          <a:xfrm>
            <a:off x="8851058" y="5955899"/>
            <a:ext cx="1637431" cy="37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20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1981200" y="2124361"/>
            <a:ext cx="4752528" cy="41824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b="1" dirty="0"/>
              <a:t>Students</a:t>
            </a:r>
          </a:p>
          <a:p>
            <a:pPr marL="0" indent="0">
              <a:buNone/>
              <a:defRPr/>
            </a:pPr>
            <a:r>
              <a:rPr lang="en-GB" dirty="0"/>
              <a:t>17,054</a:t>
            </a:r>
            <a:r>
              <a:rPr lang="en-GB" kern="0" dirty="0"/>
              <a:t> full-time (2017–18)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9,767 – undergraduate 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3,812 – taught postgraduate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3,475 – research postgraduate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Students from 132 countries</a:t>
            </a:r>
            <a:endParaRPr lang="en-GB" sz="1000" b="1" dirty="0"/>
          </a:p>
          <a:p>
            <a:pPr marL="0" indent="0">
              <a:buNone/>
              <a:defRPr/>
            </a:pPr>
            <a:r>
              <a:rPr lang="en-GB" b="1" dirty="0"/>
              <a:t>Staff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3,765 academic and research staff </a:t>
            </a:r>
          </a:p>
          <a:p>
            <a:pPr marL="252000" indent="-252000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kern="0" dirty="0"/>
              <a:t>3,940 support staff </a:t>
            </a:r>
            <a:endParaRPr lang="en-GB" sz="1000" b="1" dirty="0"/>
          </a:p>
          <a:p>
            <a:pPr marL="0" indent="0">
              <a:buNone/>
              <a:defRPr/>
            </a:pPr>
            <a:r>
              <a:rPr lang="en-GB" b="1" dirty="0"/>
              <a:t>Alumni</a:t>
            </a:r>
          </a:p>
          <a:p>
            <a:pPr marL="0" indent="0">
              <a:buNone/>
              <a:defRPr/>
            </a:pPr>
            <a:r>
              <a:rPr lang="en-GB" dirty="0"/>
              <a:t>Over 190,000 alumni</a:t>
            </a:r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1486800"/>
            <a:ext cx="8229600" cy="507556"/>
          </a:xfrm>
        </p:spPr>
        <p:txBody>
          <a:bodyPr/>
          <a:lstStyle/>
          <a:p>
            <a:r>
              <a:rPr lang="en-GB" dirty="0"/>
              <a:t>Our people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6" descr="Horizontal_images7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86"/>
          <a:stretch/>
        </p:blipFill>
        <p:spPr bwMode="auto">
          <a:xfrm>
            <a:off x="8495647" y="4866097"/>
            <a:ext cx="2032654" cy="141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Square_images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 b="8701"/>
          <a:stretch/>
        </p:blipFill>
        <p:spPr bwMode="auto">
          <a:xfrm>
            <a:off x="6356833" y="3186018"/>
            <a:ext cx="1671763" cy="155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Staff BBQ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3" r="9469"/>
          <a:stretch/>
        </p:blipFill>
        <p:spPr bwMode="auto">
          <a:xfrm>
            <a:off x="6370751" y="1616805"/>
            <a:ext cx="4157550" cy="14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ain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4"/>
          <a:stretch/>
        </p:blipFill>
        <p:spPr bwMode="auto">
          <a:xfrm>
            <a:off x="8182859" y="3186018"/>
            <a:ext cx="2345443" cy="155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in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32" y="4838438"/>
            <a:ext cx="2031804" cy="14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6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3CDA-116D-4A2F-8FA0-848D657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D829-4677-421A-B5EA-D47AE879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Comfortably use RStudio (a graphical interface for R)</a:t>
            </a:r>
          </a:p>
          <a:p>
            <a:r>
              <a:rPr lang="en-GB" dirty="0"/>
              <a:t>Fluently interact with R using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dirty="0"/>
              <a:t>Become familiar with R syntax </a:t>
            </a:r>
          </a:p>
          <a:p>
            <a:r>
              <a:rPr lang="en-GB" dirty="0"/>
              <a:t>Understand data structures in R</a:t>
            </a:r>
          </a:p>
          <a:p>
            <a:r>
              <a:rPr lang="en-GB" dirty="0"/>
              <a:t>Inspect and manipulate data structures</a:t>
            </a:r>
          </a:p>
          <a:p>
            <a:r>
              <a:rPr lang="en-GB" dirty="0"/>
              <a:t>Install packages and use simple functions in R</a:t>
            </a:r>
          </a:p>
          <a:p>
            <a:r>
              <a:rPr lang="en-GB" dirty="0"/>
              <a:t>Visualize data</a:t>
            </a:r>
          </a:p>
          <a:p>
            <a:pPr lvl="1"/>
            <a:r>
              <a:rPr lang="en-GB" dirty="0"/>
              <a:t>using ggplot2</a:t>
            </a:r>
          </a:p>
        </p:txBody>
      </p:sp>
    </p:spTree>
    <p:extLst>
      <p:ext uri="{BB962C8B-B14F-4D97-AF65-F5344CB8AC3E}">
        <p14:creationId xmlns:p14="http://schemas.microsoft.com/office/powerpoint/2010/main" val="235071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0A05-0BF0-4FD3-B026-7981BEDB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B1B1-FD68-4E68-B415-4CB28EC4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3480B-CE47-43ED-87EE-F7A6D404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33" y="1825625"/>
            <a:ext cx="9491338" cy="42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2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E6B6-5E15-4AAE-941C-39E4AAE2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3478-67C0-4BD3-B691-24243007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EE3A0-6BB8-4CAA-B848-1B913E22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96" y="1712662"/>
            <a:ext cx="10054407" cy="38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1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AE3A-85C1-48AF-B111-D6E67150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35CE-5856-4385-ABBE-78F3250E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E2E84-9FBD-48CF-867D-11E1C6AB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85" y="1825625"/>
            <a:ext cx="9925609" cy="37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2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3677-A158-495E-A4BE-0EE7280D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01E2-D5DF-48FE-9F1E-60BD72CF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846" y="3238789"/>
            <a:ext cx="9552709" cy="88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https://n8thangreen.github.io/Pakistan-workshop-site/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7684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Office Theme</vt:lpstr>
      <vt:lpstr>Imperial College London Theme</vt:lpstr>
      <vt:lpstr>RADS Workshop Nathia Gali, Pakistan</vt:lpstr>
      <vt:lpstr>Introductions</vt:lpstr>
      <vt:lpstr>Our standing</vt:lpstr>
      <vt:lpstr>Our people</vt:lpstr>
      <vt:lpstr>Workshop content</vt:lpstr>
      <vt:lpstr>Timetable</vt:lpstr>
      <vt:lpstr>PowerPoint Presentation</vt:lpstr>
      <vt:lpstr>PowerPoint Presentation</vt:lpstr>
      <vt:lpstr>Course website</vt:lpstr>
      <vt:lpstr>PowerPoint Presentation</vt:lpstr>
      <vt:lpstr>Code of conduct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Workshop, Pakistan</dc:title>
  <dc:creator>Nathan Green</dc:creator>
  <cp:lastModifiedBy>Green, Nathan</cp:lastModifiedBy>
  <cp:revision>20</cp:revision>
  <dcterms:created xsi:type="dcterms:W3CDTF">2019-09-07T15:38:57Z</dcterms:created>
  <dcterms:modified xsi:type="dcterms:W3CDTF">2019-09-16T03:08:35Z</dcterms:modified>
</cp:coreProperties>
</file>