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8" r:id="rId16"/>
    <p:sldId id="285" r:id="rId17"/>
    <p:sldId id="270" r:id="rId18"/>
    <p:sldId id="272" r:id="rId19"/>
    <p:sldId id="273" r:id="rId20"/>
    <p:sldId id="274" r:id="rId21"/>
    <p:sldId id="276" r:id="rId22"/>
    <p:sldId id="277" r:id="rId23"/>
    <p:sldId id="271" r:id="rId24"/>
    <p:sldId id="279" r:id="rId25"/>
    <p:sldId id="280" r:id="rId26"/>
    <p:sldId id="282" r:id="rId27"/>
    <p:sldId id="283" r:id="rId28"/>
    <p:sldId id="284" r:id="rId29"/>
    <p:sldId id="287" r:id="rId30"/>
    <p:sldId id="281" r:id="rId31"/>
    <p:sldId id="289" r:id="rId32"/>
    <p:sldId id="290" r:id="rId33"/>
    <p:sldId id="291" r:id="rId34"/>
    <p:sldId id="292" r:id="rId35"/>
    <p:sldId id="293" r:id="rId36"/>
    <p:sldId id="303" r:id="rId37"/>
    <p:sldId id="294" r:id="rId38"/>
    <p:sldId id="295" r:id="rId39"/>
    <p:sldId id="298" r:id="rId40"/>
    <p:sldId id="296" r:id="rId41"/>
    <p:sldId id="297" r:id="rId42"/>
    <p:sldId id="299" r:id="rId43"/>
    <p:sldId id="300" r:id="rId44"/>
    <p:sldId id="301" r:id="rId45"/>
    <p:sldId id="30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39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15T19:24:58.130"/>
    </inkml:context>
    <inkml:brush xml:id="br0">
      <inkml:brushProperty name="width" value="0.05" units="cm"/>
      <inkml:brushProperty name="height" value="0.05" units="cm"/>
    </inkml:brush>
  </inkml:definitions>
  <inkml:trace contextRef="#ctx0" brushRef="#br0">0 1 4001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15T19:24:58.874"/>
    </inkml:context>
    <inkml:brush xml:id="br0">
      <inkml:brushProperty name="width" value="0.05" units="cm"/>
      <inkml:brushProperty name="height" value="0.05" units="cm"/>
    </inkml:brush>
  </inkml:definitions>
  <inkml:trace contextRef="#ctx0" brushRef="#br0">1 1 1000,'185'566'-504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15T19:24:57.795"/>
    </inkml:context>
    <inkml:brush xml:id="br0">
      <inkml:brushProperty name="width" value="0.05" units="cm"/>
      <inkml:brushProperty name="height" value="0.05" units="cm"/>
    </inkml:brush>
  </inkml:definitions>
  <inkml:trace contextRef="#ctx0" brushRef="#br0">1 0 8010</inkml:trace>
  <inkml:trace contextRef="#ctx0" brushRef="#br0" timeOffset="750.752">2 31 2000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0EB3-AA90-4BCD-9B72-B2EE0415BB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7D4C581-9608-4BAA-B831-3473917D2B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7772F50-9DD9-489B-95DF-6510BAC2607F}"/>
              </a:ext>
            </a:extLst>
          </p:cNvPr>
          <p:cNvSpPr>
            <a:spLocks noGrp="1"/>
          </p:cNvSpPr>
          <p:nvPr>
            <p:ph type="dt" sz="half" idx="10"/>
          </p:nvPr>
        </p:nvSpPr>
        <p:spPr/>
        <p:txBody>
          <a:bodyPr/>
          <a:lstStyle/>
          <a:p>
            <a:fld id="{E0322ACE-C5EE-44B8-8572-3CE73068E740}" type="datetimeFigureOut">
              <a:rPr lang="en-GB" smtClean="0"/>
              <a:t>17/09/2019</a:t>
            </a:fld>
            <a:endParaRPr lang="en-GB"/>
          </a:p>
        </p:txBody>
      </p:sp>
      <p:sp>
        <p:nvSpPr>
          <p:cNvPr id="5" name="Footer Placeholder 4">
            <a:extLst>
              <a:ext uri="{FF2B5EF4-FFF2-40B4-BE49-F238E27FC236}">
                <a16:creationId xmlns:a16="http://schemas.microsoft.com/office/drawing/2014/main" id="{6D90A197-B44C-4883-B475-E21487E72C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9199F9-CDF8-45AB-97CB-B1099CF6B703}"/>
              </a:ext>
            </a:extLst>
          </p:cNvPr>
          <p:cNvSpPr>
            <a:spLocks noGrp="1"/>
          </p:cNvSpPr>
          <p:nvPr>
            <p:ph type="sldNum" sz="quarter" idx="12"/>
          </p:nvPr>
        </p:nvSpPr>
        <p:spPr/>
        <p:txBody>
          <a:bodyPr/>
          <a:lstStyle/>
          <a:p>
            <a:fld id="{4723DE81-3FEE-4EEC-BEA9-F0841E52450F}" type="slidenum">
              <a:rPr lang="en-GB" smtClean="0"/>
              <a:t>‹#›</a:t>
            </a:fld>
            <a:endParaRPr lang="en-GB"/>
          </a:p>
        </p:txBody>
      </p:sp>
    </p:spTree>
    <p:extLst>
      <p:ext uri="{BB962C8B-B14F-4D97-AF65-F5344CB8AC3E}">
        <p14:creationId xmlns:p14="http://schemas.microsoft.com/office/powerpoint/2010/main" val="2237188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B072D-394F-4B98-846C-9EBAD9B550B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E8EEE09-5A25-4F8C-92B7-09E7439E2F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BBCFEE-D551-44F2-A718-870C79905D77}"/>
              </a:ext>
            </a:extLst>
          </p:cNvPr>
          <p:cNvSpPr>
            <a:spLocks noGrp="1"/>
          </p:cNvSpPr>
          <p:nvPr>
            <p:ph type="dt" sz="half" idx="10"/>
          </p:nvPr>
        </p:nvSpPr>
        <p:spPr/>
        <p:txBody>
          <a:bodyPr/>
          <a:lstStyle/>
          <a:p>
            <a:fld id="{E0322ACE-C5EE-44B8-8572-3CE73068E740}" type="datetimeFigureOut">
              <a:rPr lang="en-GB" smtClean="0"/>
              <a:t>17/09/2019</a:t>
            </a:fld>
            <a:endParaRPr lang="en-GB"/>
          </a:p>
        </p:txBody>
      </p:sp>
      <p:sp>
        <p:nvSpPr>
          <p:cNvPr id="5" name="Footer Placeholder 4">
            <a:extLst>
              <a:ext uri="{FF2B5EF4-FFF2-40B4-BE49-F238E27FC236}">
                <a16:creationId xmlns:a16="http://schemas.microsoft.com/office/drawing/2014/main" id="{7AC6E05F-1264-4838-A536-67C2CDEB3A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287616-596B-4BDA-9EB0-5B6C46B5EA05}"/>
              </a:ext>
            </a:extLst>
          </p:cNvPr>
          <p:cNvSpPr>
            <a:spLocks noGrp="1"/>
          </p:cNvSpPr>
          <p:nvPr>
            <p:ph type="sldNum" sz="quarter" idx="12"/>
          </p:nvPr>
        </p:nvSpPr>
        <p:spPr/>
        <p:txBody>
          <a:bodyPr/>
          <a:lstStyle/>
          <a:p>
            <a:fld id="{4723DE81-3FEE-4EEC-BEA9-F0841E52450F}" type="slidenum">
              <a:rPr lang="en-GB" smtClean="0"/>
              <a:t>‹#›</a:t>
            </a:fld>
            <a:endParaRPr lang="en-GB"/>
          </a:p>
        </p:txBody>
      </p:sp>
    </p:spTree>
    <p:extLst>
      <p:ext uri="{BB962C8B-B14F-4D97-AF65-F5344CB8AC3E}">
        <p14:creationId xmlns:p14="http://schemas.microsoft.com/office/powerpoint/2010/main" val="410767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5310D5-B0A9-4041-AEA3-8A3056ED9A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0E010A9-AF7A-4FF1-9CC4-F410C52F91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92B8787-8926-4EEB-951A-A8BC71DDE536}"/>
              </a:ext>
            </a:extLst>
          </p:cNvPr>
          <p:cNvSpPr>
            <a:spLocks noGrp="1"/>
          </p:cNvSpPr>
          <p:nvPr>
            <p:ph type="dt" sz="half" idx="10"/>
          </p:nvPr>
        </p:nvSpPr>
        <p:spPr/>
        <p:txBody>
          <a:bodyPr/>
          <a:lstStyle/>
          <a:p>
            <a:fld id="{E0322ACE-C5EE-44B8-8572-3CE73068E740}" type="datetimeFigureOut">
              <a:rPr lang="en-GB" smtClean="0"/>
              <a:t>17/09/2019</a:t>
            </a:fld>
            <a:endParaRPr lang="en-GB"/>
          </a:p>
        </p:txBody>
      </p:sp>
      <p:sp>
        <p:nvSpPr>
          <p:cNvPr id="5" name="Footer Placeholder 4">
            <a:extLst>
              <a:ext uri="{FF2B5EF4-FFF2-40B4-BE49-F238E27FC236}">
                <a16:creationId xmlns:a16="http://schemas.microsoft.com/office/drawing/2014/main" id="{CF3BE023-768A-43E6-AD2F-AA629E19E3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EF28EE-DA71-476C-9A1C-A1220BD00413}"/>
              </a:ext>
            </a:extLst>
          </p:cNvPr>
          <p:cNvSpPr>
            <a:spLocks noGrp="1"/>
          </p:cNvSpPr>
          <p:nvPr>
            <p:ph type="sldNum" sz="quarter" idx="12"/>
          </p:nvPr>
        </p:nvSpPr>
        <p:spPr/>
        <p:txBody>
          <a:bodyPr/>
          <a:lstStyle/>
          <a:p>
            <a:fld id="{4723DE81-3FEE-4EEC-BEA9-F0841E52450F}" type="slidenum">
              <a:rPr lang="en-GB" smtClean="0"/>
              <a:t>‹#›</a:t>
            </a:fld>
            <a:endParaRPr lang="en-GB"/>
          </a:p>
        </p:txBody>
      </p:sp>
    </p:spTree>
    <p:extLst>
      <p:ext uri="{BB962C8B-B14F-4D97-AF65-F5344CB8AC3E}">
        <p14:creationId xmlns:p14="http://schemas.microsoft.com/office/powerpoint/2010/main" val="115276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861C1-ADBD-4C23-B723-F628B3BF541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707D223-1630-4C26-A085-B99F9674B0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41DB212-606B-4A58-B5C0-F75F85E1D89F}"/>
              </a:ext>
            </a:extLst>
          </p:cNvPr>
          <p:cNvSpPr>
            <a:spLocks noGrp="1"/>
          </p:cNvSpPr>
          <p:nvPr>
            <p:ph type="dt" sz="half" idx="10"/>
          </p:nvPr>
        </p:nvSpPr>
        <p:spPr/>
        <p:txBody>
          <a:bodyPr/>
          <a:lstStyle/>
          <a:p>
            <a:fld id="{E0322ACE-C5EE-44B8-8572-3CE73068E740}" type="datetimeFigureOut">
              <a:rPr lang="en-GB" smtClean="0"/>
              <a:t>17/09/2019</a:t>
            </a:fld>
            <a:endParaRPr lang="en-GB"/>
          </a:p>
        </p:txBody>
      </p:sp>
      <p:sp>
        <p:nvSpPr>
          <p:cNvPr id="5" name="Footer Placeholder 4">
            <a:extLst>
              <a:ext uri="{FF2B5EF4-FFF2-40B4-BE49-F238E27FC236}">
                <a16:creationId xmlns:a16="http://schemas.microsoft.com/office/drawing/2014/main" id="{194BB6FE-4C71-4CBF-87D8-D6EAC56C54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69D18E-633C-47F9-A710-2E5BEF84DB6C}"/>
              </a:ext>
            </a:extLst>
          </p:cNvPr>
          <p:cNvSpPr>
            <a:spLocks noGrp="1"/>
          </p:cNvSpPr>
          <p:nvPr>
            <p:ph type="sldNum" sz="quarter" idx="12"/>
          </p:nvPr>
        </p:nvSpPr>
        <p:spPr/>
        <p:txBody>
          <a:bodyPr/>
          <a:lstStyle/>
          <a:p>
            <a:fld id="{4723DE81-3FEE-4EEC-BEA9-F0841E52450F}" type="slidenum">
              <a:rPr lang="en-GB" smtClean="0"/>
              <a:t>‹#›</a:t>
            </a:fld>
            <a:endParaRPr lang="en-GB"/>
          </a:p>
        </p:txBody>
      </p:sp>
    </p:spTree>
    <p:extLst>
      <p:ext uri="{BB962C8B-B14F-4D97-AF65-F5344CB8AC3E}">
        <p14:creationId xmlns:p14="http://schemas.microsoft.com/office/powerpoint/2010/main" val="181537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83B4C-59E5-48B0-9D39-39A9E1F9BA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B73C596-C54F-40F6-A917-7739797BF0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4E5E5B-DA62-4F51-A0E4-8E2AF9754A72}"/>
              </a:ext>
            </a:extLst>
          </p:cNvPr>
          <p:cNvSpPr>
            <a:spLocks noGrp="1"/>
          </p:cNvSpPr>
          <p:nvPr>
            <p:ph type="dt" sz="half" idx="10"/>
          </p:nvPr>
        </p:nvSpPr>
        <p:spPr/>
        <p:txBody>
          <a:bodyPr/>
          <a:lstStyle/>
          <a:p>
            <a:fld id="{E0322ACE-C5EE-44B8-8572-3CE73068E740}" type="datetimeFigureOut">
              <a:rPr lang="en-GB" smtClean="0"/>
              <a:t>17/09/2019</a:t>
            </a:fld>
            <a:endParaRPr lang="en-GB"/>
          </a:p>
        </p:txBody>
      </p:sp>
      <p:sp>
        <p:nvSpPr>
          <p:cNvPr id="5" name="Footer Placeholder 4">
            <a:extLst>
              <a:ext uri="{FF2B5EF4-FFF2-40B4-BE49-F238E27FC236}">
                <a16:creationId xmlns:a16="http://schemas.microsoft.com/office/drawing/2014/main" id="{BD117328-C71A-48D2-A84C-439879F428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1DDC16-56ED-4779-AD7E-51F6E36ACB92}"/>
              </a:ext>
            </a:extLst>
          </p:cNvPr>
          <p:cNvSpPr>
            <a:spLocks noGrp="1"/>
          </p:cNvSpPr>
          <p:nvPr>
            <p:ph type="sldNum" sz="quarter" idx="12"/>
          </p:nvPr>
        </p:nvSpPr>
        <p:spPr/>
        <p:txBody>
          <a:bodyPr/>
          <a:lstStyle/>
          <a:p>
            <a:fld id="{4723DE81-3FEE-4EEC-BEA9-F0841E52450F}" type="slidenum">
              <a:rPr lang="en-GB" smtClean="0"/>
              <a:t>‹#›</a:t>
            </a:fld>
            <a:endParaRPr lang="en-GB"/>
          </a:p>
        </p:txBody>
      </p:sp>
    </p:spTree>
    <p:extLst>
      <p:ext uri="{BB962C8B-B14F-4D97-AF65-F5344CB8AC3E}">
        <p14:creationId xmlns:p14="http://schemas.microsoft.com/office/powerpoint/2010/main" val="755315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14FD6-7C7E-4475-B529-7C053B6B7FE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DDEC77B-B504-412B-9ADE-7817D13849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04C89E9-3A76-4C84-B41D-2E1016AEC6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DC5E337-BCAC-4110-A686-902EDE86917B}"/>
              </a:ext>
            </a:extLst>
          </p:cNvPr>
          <p:cNvSpPr>
            <a:spLocks noGrp="1"/>
          </p:cNvSpPr>
          <p:nvPr>
            <p:ph type="dt" sz="half" idx="10"/>
          </p:nvPr>
        </p:nvSpPr>
        <p:spPr/>
        <p:txBody>
          <a:bodyPr/>
          <a:lstStyle/>
          <a:p>
            <a:fld id="{E0322ACE-C5EE-44B8-8572-3CE73068E740}" type="datetimeFigureOut">
              <a:rPr lang="en-GB" smtClean="0"/>
              <a:t>17/09/2019</a:t>
            </a:fld>
            <a:endParaRPr lang="en-GB"/>
          </a:p>
        </p:txBody>
      </p:sp>
      <p:sp>
        <p:nvSpPr>
          <p:cNvPr id="6" name="Footer Placeholder 5">
            <a:extLst>
              <a:ext uri="{FF2B5EF4-FFF2-40B4-BE49-F238E27FC236}">
                <a16:creationId xmlns:a16="http://schemas.microsoft.com/office/drawing/2014/main" id="{EF662DD4-5E7C-43AC-B574-5DAF41911A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47FD16-DA6A-46EC-92D6-7BDDDA63B9F4}"/>
              </a:ext>
            </a:extLst>
          </p:cNvPr>
          <p:cNvSpPr>
            <a:spLocks noGrp="1"/>
          </p:cNvSpPr>
          <p:nvPr>
            <p:ph type="sldNum" sz="quarter" idx="12"/>
          </p:nvPr>
        </p:nvSpPr>
        <p:spPr/>
        <p:txBody>
          <a:bodyPr/>
          <a:lstStyle/>
          <a:p>
            <a:fld id="{4723DE81-3FEE-4EEC-BEA9-F0841E52450F}" type="slidenum">
              <a:rPr lang="en-GB" smtClean="0"/>
              <a:t>‹#›</a:t>
            </a:fld>
            <a:endParaRPr lang="en-GB"/>
          </a:p>
        </p:txBody>
      </p:sp>
    </p:spTree>
    <p:extLst>
      <p:ext uri="{BB962C8B-B14F-4D97-AF65-F5344CB8AC3E}">
        <p14:creationId xmlns:p14="http://schemas.microsoft.com/office/powerpoint/2010/main" val="1183486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D68B-50BE-4569-B060-C1C79FB9E87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1CE2BE7-FC64-451F-B474-53043F65E7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9700CB-9B34-415B-BAA8-FE7A0A7EED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7A9DCE6-0E0A-473E-89F0-E650EFD028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89EEF1-234F-4D05-AD69-8DE9F73FE5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B02A4AC-3436-4C1D-AA8D-26568CEBEC66}"/>
              </a:ext>
            </a:extLst>
          </p:cNvPr>
          <p:cNvSpPr>
            <a:spLocks noGrp="1"/>
          </p:cNvSpPr>
          <p:nvPr>
            <p:ph type="dt" sz="half" idx="10"/>
          </p:nvPr>
        </p:nvSpPr>
        <p:spPr/>
        <p:txBody>
          <a:bodyPr/>
          <a:lstStyle/>
          <a:p>
            <a:fld id="{E0322ACE-C5EE-44B8-8572-3CE73068E740}" type="datetimeFigureOut">
              <a:rPr lang="en-GB" smtClean="0"/>
              <a:t>17/09/2019</a:t>
            </a:fld>
            <a:endParaRPr lang="en-GB"/>
          </a:p>
        </p:txBody>
      </p:sp>
      <p:sp>
        <p:nvSpPr>
          <p:cNvPr id="8" name="Footer Placeholder 7">
            <a:extLst>
              <a:ext uri="{FF2B5EF4-FFF2-40B4-BE49-F238E27FC236}">
                <a16:creationId xmlns:a16="http://schemas.microsoft.com/office/drawing/2014/main" id="{EC714A1C-6DA2-4E69-906C-416B634DF45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229FFFB-EE05-4EC7-AF25-680DCBB84A5D}"/>
              </a:ext>
            </a:extLst>
          </p:cNvPr>
          <p:cNvSpPr>
            <a:spLocks noGrp="1"/>
          </p:cNvSpPr>
          <p:nvPr>
            <p:ph type="sldNum" sz="quarter" idx="12"/>
          </p:nvPr>
        </p:nvSpPr>
        <p:spPr/>
        <p:txBody>
          <a:bodyPr/>
          <a:lstStyle/>
          <a:p>
            <a:fld id="{4723DE81-3FEE-4EEC-BEA9-F0841E52450F}" type="slidenum">
              <a:rPr lang="en-GB" smtClean="0"/>
              <a:t>‹#›</a:t>
            </a:fld>
            <a:endParaRPr lang="en-GB"/>
          </a:p>
        </p:txBody>
      </p:sp>
    </p:spTree>
    <p:extLst>
      <p:ext uri="{BB962C8B-B14F-4D97-AF65-F5344CB8AC3E}">
        <p14:creationId xmlns:p14="http://schemas.microsoft.com/office/powerpoint/2010/main" val="1650677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4068D-3F6B-456E-BFB8-A9983FC98E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5B9F870-647B-4962-99BE-71CB86347EDF}"/>
              </a:ext>
            </a:extLst>
          </p:cNvPr>
          <p:cNvSpPr>
            <a:spLocks noGrp="1"/>
          </p:cNvSpPr>
          <p:nvPr>
            <p:ph type="dt" sz="half" idx="10"/>
          </p:nvPr>
        </p:nvSpPr>
        <p:spPr/>
        <p:txBody>
          <a:bodyPr/>
          <a:lstStyle/>
          <a:p>
            <a:fld id="{E0322ACE-C5EE-44B8-8572-3CE73068E740}" type="datetimeFigureOut">
              <a:rPr lang="en-GB" smtClean="0"/>
              <a:t>17/09/2019</a:t>
            </a:fld>
            <a:endParaRPr lang="en-GB"/>
          </a:p>
        </p:txBody>
      </p:sp>
      <p:sp>
        <p:nvSpPr>
          <p:cNvPr id="4" name="Footer Placeholder 3">
            <a:extLst>
              <a:ext uri="{FF2B5EF4-FFF2-40B4-BE49-F238E27FC236}">
                <a16:creationId xmlns:a16="http://schemas.microsoft.com/office/drawing/2014/main" id="{7DBC9662-A13F-434C-8EC0-0F50D5F9FFD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59E90BE-393A-4155-8305-A78B7F823554}"/>
              </a:ext>
            </a:extLst>
          </p:cNvPr>
          <p:cNvSpPr>
            <a:spLocks noGrp="1"/>
          </p:cNvSpPr>
          <p:nvPr>
            <p:ph type="sldNum" sz="quarter" idx="12"/>
          </p:nvPr>
        </p:nvSpPr>
        <p:spPr/>
        <p:txBody>
          <a:bodyPr/>
          <a:lstStyle/>
          <a:p>
            <a:fld id="{4723DE81-3FEE-4EEC-BEA9-F0841E52450F}" type="slidenum">
              <a:rPr lang="en-GB" smtClean="0"/>
              <a:t>‹#›</a:t>
            </a:fld>
            <a:endParaRPr lang="en-GB"/>
          </a:p>
        </p:txBody>
      </p:sp>
    </p:spTree>
    <p:extLst>
      <p:ext uri="{BB962C8B-B14F-4D97-AF65-F5344CB8AC3E}">
        <p14:creationId xmlns:p14="http://schemas.microsoft.com/office/powerpoint/2010/main" val="3072999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D3033F-5085-4094-A21F-6513A1D2714E}"/>
              </a:ext>
            </a:extLst>
          </p:cNvPr>
          <p:cNvSpPr>
            <a:spLocks noGrp="1"/>
          </p:cNvSpPr>
          <p:nvPr>
            <p:ph type="dt" sz="half" idx="10"/>
          </p:nvPr>
        </p:nvSpPr>
        <p:spPr/>
        <p:txBody>
          <a:bodyPr/>
          <a:lstStyle/>
          <a:p>
            <a:fld id="{E0322ACE-C5EE-44B8-8572-3CE73068E740}" type="datetimeFigureOut">
              <a:rPr lang="en-GB" smtClean="0"/>
              <a:t>17/09/2019</a:t>
            </a:fld>
            <a:endParaRPr lang="en-GB"/>
          </a:p>
        </p:txBody>
      </p:sp>
      <p:sp>
        <p:nvSpPr>
          <p:cNvPr id="3" name="Footer Placeholder 2">
            <a:extLst>
              <a:ext uri="{FF2B5EF4-FFF2-40B4-BE49-F238E27FC236}">
                <a16:creationId xmlns:a16="http://schemas.microsoft.com/office/drawing/2014/main" id="{8BA1C375-8218-4871-96D6-3E7EE5CC9B1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09A8AE3-806A-4E59-9461-04792A79B5BE}"/>
              </a:ext>
            </a:extLst>
          </p:cNvPr>
          <p:cNvSpPr>
            <a:spLocks noGrp="1"/>
          </p:cNvSpPr>
          <p:nvPr>
            <p:ph type="sldNum" sz="quarter" idx="12"/>
          </p:nvPr>
        </p:nvSpPr>
        <p:spPr/>
        <p:txBody>
          <a:bodyPr/>
          <a:lstStyle/>
          <a:p>
            <a:fld id="{4723DE81-3FEE-4EEC-BEA9-F0841E52450F}" type="slidenum">
              <a:rPr lang="en-GB" smtClean="0"/>
              <a:t>‹#›</a:t>
            </a:fld>
            <a:endParaRPr lang="en-GB"/>
          </a:p>
        </p:txBody>
      </p:sp>
    </p:spTree>
    <p:extLst>
      <p:ext uri="{BB962C8B-B14F-4D97-AF65-F5344CB8AC3E}">
        <p14:creationId xmlns:p14="http://schemas.microsoft.com/office/powerpoint/2010/main" val="1800607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8B39E-DB17-40E7-9681-CA7FE89AE0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E25A961-301C-44FA-8DB4-7F9D8D1189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94EB20-1E67-435B-A370-A6FC2A0312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7F970E-6C41-4AB6-AF46-0E6953531339}"/>
              </a:ext>
            </a:extLst>
          </p:cNvPr>
          <p:cNvSpPr>
            <a:spLocks noGrp="1"/>
          </p:cNvSpPr>
          <p:nvPr>
            <p:ph type="dt" sz="half" idx="10"/>
          </p:nvPr>
        </p:nvSpPr>
        <p:spPr/>
        <p:txBody>
          <a:bodyPr/>
          <a:lstStyle/>
          <a:p>
            <a:fld id="{E0322ACE-C5EE-44B8-8572-3CE73068E740}" type="datetimeFigureOut">
              <a:rPr lang="en-GB" smtClean="0"/>
              <a:t>17/09/2019</a:t>
            </a:fld>
            <a:endParaRPr lang="en-GB"/>
          </a:p>
        </p:txBody>
      </p:sp>
      <p:sp>
        <p:nvSpPr>
          <p:cNvPr id="6" name="Footer Placeholder 5">
            <a:extLst>
              <a:ext uri="{FF2B5EF4-FFF2-40B4-BE49-F238E27FC236}">
                <a16:creationId xmlns:a16="http://schemas.microsoft.com/office/drawing/2014/main" id="{ACA50177-03E7-4550-A3BD-21DD99E6F2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2715D5-3B61-4260-A95F-3C0A9EEF34CF}"/>
              </a:ext>
            </a:extLst>
          </p:cNvPr>
          <p:cNvSpPr>
            <a:spLocks noGrp="1"/>
          </p:cNvSpPr>
          <p:nvPr>
            <p:ph type="sldNum" sz="quarter" idx="12"/>
          </p:nvPr>
        </p:nvSpPr>
        <p:spPr/>
        <p:txBody>
          <a:bodyPr/>
          <a:lstStyle/>
          <a:p>
            <a:fld id="{4723DE81-3FEE-4EEC-BEA9-F0841E52450F}" type="slidenum">
              <a:rPr lang="en-GB" smtClean="0"/>
              <a:t>‹#›</a:t>
            </a:fld>
            <a:endParaRPr lang="en-GB"/>
          </a:p>
        </p:txBody>
      </p:sp>
    </p:spTree>
    <p:extLst>
      <p:ext uri="{BB962C8B-B14F-4D97-AF65-F5344CB8AC3E}">
        <p14:creationId xmlns:p14="http://schemas.microsoft.com/office/powerpoint/2010/main" val="3387112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DAFC-D230-4D5A-8BE4-3B8F7E2160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A196D2D-D556-4090-88FC-2AA1A508EF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12A7ABC-E8CA-4372-8FFE-423EABDF3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7C5E5C-E5EC-4FCA-BCF6-63F7C6F92454}"/>
              </a:ext>
            </a:extLst>
          </p:cNvPr>
          <p:cNvSpPr>
            <a:spLocks noGrp="1"/>
          </p:cNvSpPr>
          <p:nvPr>
            <p:ph type="dt" sz="half" idx="10"/>
          </p:nvPr>
        </p:nvSpPr>
        <p:spPr/>
        <p:txBody>
          <a:bodyPr/>
          <a:lstStyle/>
          <a:p>
            <a:fld id="{E0322ACE-C5EE-44B8-8572-3CE73068E740}" type="datetimeFigureOut">
              <a:rPr lang="en-GB" smtClean="0"/>
              <a:t>17/09/2019</a:t>
            </a:fld>
            <a:endParaRPr lang="en-GB"/>
          </a:p>
        </p:txBody>
      </p:sp>
      <p:sp>
        <p:nvSpPr>
          <p:cNvPr id="6" name="Footer Placeholder 5">
            <a:extLst>
              <a:ext uri="{FF2B5EF4-FFF2-40B4-BE49-F238E27FC236}">
                <a16:creationId xmlns:a16="http://schemas.microsoft.com/office/drawing/2014/main" id="{331070B5-3712-4D84-8EFA-A49015D65C3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B44C5EE-B2A0-4D56-92BE-5A07721E1126}"/>
              </a:ext>
            </a:extLst>
          </p:cNvPr>
          <p:cNvSpPr>
            <a:spLocks noGrp="1"/>
          </p:cNvSpPr>
          <p:nvPr>
            <p:ph type="sldNum" sz="quarter" idx="12"/>
          </p:nvPr>
        </p:nvSpPr>
        <p:spPr/>
        <p:txBody>
          <a:bodyPr/>
          <a:lstStyle/>
          <a:p>
            <a:fld id="{4723DE81-3FEE-4EEC-BEA9-F0841E52450F}" type="slidenum">
              <a:rPr lang="en-GB" smtClean="0"/>
              <a:t>‹#›</a:t>
            </a:fld>
            <a:endParaRPr lang="en-GB"/>
          </a:p>
        </p:txBody>
      </p:sp>
    </p:spTree>
    <p:extLst>
      <p:ext uri="{BB962C8B-B14F-4D97-AF65-F5344CB8AC3E}">
        <p14:creationId xmlns:p14="http://schemas.microsoft.com/office/powerpoint/2010/main" val="2741659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8C676F-477A-41DE-B0D9-A03E432084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7B09EBC-B59A-4361-A373-F70AB302F4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54D586-B438-4997-A8FB-48B5862E31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322ACE-C5EE-44B8-8572-3CE73068E740}" type="datetimeFigureOut">
              <a:rPr lang="en-GB" smtClean="0"/>
              <a:t>17/09/2019</a:t>
            </a:fld>
            <a:endParaRPr lang="en-GB"/>
          </a:p>
        </p:txBody>
      </p:sp>
      <p:sp>
        <p:nvSpPr>
          <p:cNvPr id="5" name="Footer Placeholder 4">
            <a:extLst>
              <a:ext uri="{FF2B5EF4-FFF2-40B4-BE49-F238E27FC236}">
                <a16:creationId xmlns:a16="http://schemas.microsoft.com/office/drawing/2014/main" id="{6C71C1F1-E05F-4916-93BD-ACDC191CB3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7F9F9E7-92B2-4E05-8064-B00CDE647D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23DE81-3FEE-4EEC-BEA9-F0841E52450F}" type="slidenum">
              <a:rPr lang="en-GB" smtClean="0"/>
              <a:t>‹#›</a:t>
            </a:fld>
            <a:endParaRPr lang="en-GB"/>
          </a:p>
        </p:txBody>
      </p:sp>
    </p:spTree>
    <p:extLst>
      <p:ext uri="{BB962C8B-B14F-4D97-AF65-F5344CB8AC3E}">
        <p14:creationId xmlns:p14="http://schemas.microsoft.com/office/powerpoint/2010/main" val="2909071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9.png"/><Relationship Id="rId4" Type="http://schemas.openxmlformats.org/officeDocument/2006/relationships/customXml" Target="../ink/ink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425A9-351E-42B1-AC49-98D0769DCB24}"/>
              </a:ext>
            </a:extLst>
          </p:cNvPr>
          <p:cNvSpPr>
            <a:spLocks noGrp="1"/>
          </p:cNvSpPr>
          <p:nvPr>
            <p:ph type="ctrTitle"/>
          </p:nvPr>
        </p:nvSpPr>
        <p:spPr/>
        <p:txBody>
          <a:bodyPr/>
          <a:lstStyle/>
          <a:p>
            <a:r>
              <a:rPr lang="en-GB" dirty="0"/>
              <a:t>Simple plots in R</a:t>
            </a:r>
          </a:p>
        </p:txBody>
      </p:sp>
      <p:sp>
        <p:nvSpPr>
          <p:cNvPr id="3" name="Subtitle 2">
            <a:extLst>
              <a:ext uri="{FF2B5EF4-FFF2-40B4-BE49-F238E27FC236}">
                <a16:creationId xmlns:a16="http://schemas.microsoft.com/office/drawing/2014/main" id="{4EEB0BC2-6679-48F6-BA8D-510427FCB84D}"/>
              </a:ext>
            </a:extLst>
          </p:cNvPr>
          <p:cNvSpPr>
            <a:spLocks noGrp="1"/>
          </p:cNvSpPr>
          <p:nvPr>
            <p:ph type="subTitle" idx="1"/>
          </p:nvPr>
        </p:nvSpPr>
        <p:spPr/>
        <p:txBody>
          <a:bodyPr>
            <a:normAutofit/>
          </a:bodyPr>
          <a:lstStyle/>
          <a:p>
            <a:r>
              <a:rPr lang="en-GB" dirty="0"/>
              <a:t>David Jorgensen</a:t>
            </a:r>
          </a:p>
          <a:p>
            <a:endParaRPr lang="en-GB" dirty="0"/>
          </a:p>
        </p:txBody>
      </p:sp>
    </p:spTree>
    <p:extLst>
      <p:ext uri="{BB962C8B-B14F-4D97-AF65-F5344CB8AC3E}">
        <p14:creationId xmlns:p14="http://schemas.microsoft.com/office/powerpoint/2010/main" val="1462925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EEC9E-F6DF-4F2F-9C87-1C15F5D0582B}"/>
              </a:ext>
            </a:extLst>
          </p:cNvPr>
          <p:cNvSpPr>
            <a:spLocks noGrp="1"/>
          </p:cNvSpPr>
          <p:nvPr>
            <p:ph type="title"/>
          </p:nvPr>
        </p:nvSpPr>
        <p:spPr/>
        <p:txBody>
          <a:bodyPr>
            <a:normAutofit/>
          </a:bodyPr>
          <a:lstStyle/>
          <a:p>
            <a:r>
              <a:rPr lang="en-GB" sz="3600" b="1" dirty="0"/>
              <a:t>Changing plot type</a:t>
            </a:r>
          </a:p>
        </p:txBody>
      </p:sp>
      <p:sp>
        <p:nvSpPr>
          <p:cNvPr id="3" name="Content Placeholder 2">
            <a:extLst>
              <a:ext uri="{FF2B5EF4-FFF2-40B4-BE49-F238E27FC236}">
                <a16:creationId xmlns:a16="http://schemas.microsoft.com/office/drawing/2014/main" id="{0B94A4E6-1975-4ED0-857E-CD28E5A040FB}"/>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7AD8594A-AE51-41E8-B04B-449FA8A85E39}"/>
              </a:ext>
            </a:extLst>
          </p:cNvPr>
          <p:cNvPicPr>
            <a:picLocks noChangeAspect="1"/>
          </p:cNvPicPr>
          <p:nvPr/>
        </p:nvPicPr>
        <p:blipFill rotWithShape="1">
          <a:blip r:embed="rId2"/>
          <a:srcRect t="-1" b="50443"/>
          <a:stretch/>
        </p:blipFill>
        <p:spPr>
          <a:xfrm>
            <a:off x="142875" y="1690689"/>
            <a:ext cx="11906250" cy="2223286"/>
          </a:xfrm>
          <a:prstGeom prst="rect">
            <a:avLst/>
          </a:prstGeom>
        </p:spPr>
      </p:pic>
      <p:sp>
        <p:nvSpPr>
          <p:cNvPr id="5" name="TextBox 4">
            <a:extLst>
              <a:ext uri="{FF2B5EF4-FFF2-40B4-BE49-F238E27FC236}">
                <a16:creationId xmlns:a16="http://schemas.microsoft.com/office/drawing/2014/main" id="{CB044F99-0623-442F-A676-513676E19833}"/>
              </a:ext>
            </a:extLst>
          </p:cNvPr>
          <p:cNvSpPr txBox="1"/>
          <p:nvPr/>
        </p:nvSpPr>
        <p:spPr>
          <a:xfrm>
            <a:off x="3948157" y="5211762"/>
            <a:ext cx="4111831" cy="461665"/>
          </a:xfrm>
          <a:prstGeom prst="rect">
            <a:avLst/>
          </a:prstGeom>
          <a:noFill/>
        </p:spPr>
        <p:txBody>
          <a:bodyPr wrap="none" rtlCol="0">
            <a:spAutoFit/>
          </a:bodyPr>
          <a:lstStyle/>
          <a:p>
            <a:r>
              <a:rPr lang="en-GB" sz="2400" dirty="0"/>
              <a:t>Try changing your plot to a line:</a:t>
            </a:r>
          </a:p>
        </p:txBody>
      </p:sp>
      <p:pic>
        <p:nvPicPr>
          <p:cNvPr id="6" name="Picture 5">
            <a:extLst>
              <a:ext uri="{FF2B5EF4-FFF2-40B4-BE49-F238E27FC236}">
                <a16:creationId xmlns:a16="http://schemas.microsoft.com/office/drawing/2014/main" id="{394945E2-53D7-498A-8571-6BFA3B42957C}"/>
              </a:ext>
            </a:extLst>
          </p:cNvPr>
          <p:cNvPicPr>
            <a:picLocks noChangeAspect="1"/>
          </p:cNvPicPr>
          <p:nvPr/>
        </p:nvPicPr>
        <p:blipFill rotWithShape="1">
          <a:blip r:embed="rId2"/>
          <a:srcRect l="614" t="78406" r="-614" b="1815"/>
          <a:stretch/>
        </p:blipFill>
        <p:spPr>
          <a:xfrm>
            <a:off x="219789" y="3913975"/>
            <a:ext cx="11906250" cy="887339"/>
          </a:xfrm>
          <a:prstGeom prst="rect">
            <a:avLst/>
          </a:prstGeom>
        </p:spPr>
      </p:pic>
    </p:spTree>
    <p:extLst>
      <p:ext uri="{BB962C8B-B14F-4D97-AF65-F5344CB8AC3E}">
        <p14:creationId xmlns:p14="http://schemas.microsoft.com/office/powerpoint/2010/main" val="3023736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EC1849-39D9-4691-A7AC-50E61C65CB52}"/>
              </a:ext>
            </a:extLst>
          </p:cNvPr>
          <p:cNvPicPr>
            <a:picLocks noGrp="1" noChangeAspect="1"/>
          </p:cNvPicPr>
          <p:nvPr>
            <p:ph idx="1"/>
          </p:nvPr>
        </p:nvPicPr>
        <p:blipFill>
          <a:blip r:embed="rId2"/>
          <a:stretch>
            <a:fillRect/>
          </a:stretch>
        </p:blipFill>
        <p:spPr>
          <a:xfrm>
            <a:off x="838200" y="690354"/>
            <a:ext cx="10515600" cy="2488103"/>
          </a:xfrm>
          <a:prstGeom prst="rect">
            <a:avLst/>
          </a:prstGeom>
        </p:spPr>
      </p:pic>
      <p:pic>
        <p:nvPicPr>
          <p:cNvPr id="5" name="Picture 4">
            <a:extLst>
              <a:ext uri="{FF2B5EF4-FFF2-40B4-BE49-F238E27FC236}">
                <a16:creationId xmlns:a16="http://schemas.microsoft.com/office/drawing/2014/main" id="{1EA929CE-BDD0-46B9-A02F-581A4E8E0F5A}"/>
              </a:ext>
            </a:extLst>
          </p:cNvPr>
          <p:cNvPicPr>
            <a:picLocks noChangeAspect="1"/>
          </p:cNvPicPr>
          <p:nvPr/>
        </p:nvPicPr>
        <p:blipFill>
          <a:blip r:embed="rId3"/>
          <a:stretch>
            <a:fillRect/>
          </a:stretch>
        </p:blipFill>
        <p:spPr>
          <a:xfrm>
            <a:off x="2604550" y="3141418"/>
            <a:ext cx="6982900" cy="3716582"/>
          </a:xfrm>
          <a:prstGeom prst="rect">
            <a:avLst/>
          </a:prstGeom>
        </p:spPr>
      </p:pic>
    </p:spTree>
    <p:extLst>
      <p:ext uri="{BB962C8B-B14F-4D97-AF65-F5344CB8AC3E}">
        <p14:creationId xmlns:p14="http://schemas.microsoft.com/office/powerpoint/2010/main" val="3618447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A30B9-0AD9-4F5F-918D-9C56FF26413D}"/>
              </a:ext>
            </a:extLst>
          </p:cNvPr>
          <p:cNvSpPr>
            <a:spLocks noGrp="1"/>
          </p:cNvSpPr>
          <p:nvPr>
            <p:ph type="title"/>
          </p:nvPr>
        </p:nvSpPr>
        <p:spPr/>
        <p:txBody>
          <a:bodyPr>
            <a:normAutofit/>
          </a:bodyPr>
          <a:lstStyle/>
          <a:p>
            <a:r>
              <a:rPr lang="en-GB" sz="3600" b="1" dirty="0"/>
              <a:t>Plotting multiple lines</a:t>
            </a:r>
          </a:p>
        </p:txBody>
      </p:sp>
      <p:sp>
        <p:nvSpPr>
          <p:cNvPr id="3" name="Content Placeholder 2">
            <a:extLst>
              <a:ext uri="{FF2B5EF4-FFF2-40B4-BE49-F238E27FC236}">
                <a16:creationId xmlns:a16="http://schemas.microsoft.com/office/drawing/2014/main" id="{050A7D43-0A3D-4992-AFFE-000B2628C17F}"/>
              </a:ext>
            </a:extLst>
          </p:cNvPr>
          <p:cNvSpPr>
            <a:spLocks noGrp="1"/>
          </p:cNvSpPr>
          <p:nvPr>
            <p:ph idx="1"/>
          </p:nvPr>
        </p:nvSpPr>
        <p:spPr/>
        <p:txBody>
          <a:bodyPr/>
          <a:lstStyle/>
          <a:p>
            <a:pPr marL="0" indent="0">
              <a:buNone/>
            </a:pPr>
            <a:r>
              <a:rPr lang="en-GB" dirty="0"/>
              <a:t>Calling plot multiple times will write over the current plot in the plots window:</a:t>
            </a:r>
          </a:p>
          <a:p>
            <a:pPr marL="0" indent="0">
              <a:buNone/>
            </a:pPr>
            <a:endParaRPr lang="en-GB" dirty="0"/>
          </a:p>
          <a:p>
            <a:pPr marL="0" indent="0">
              <a:buNone/>
            </a:pPr>
            <a:r>
              <a:rPr lang="en-GB" dirty="0">
                <a:latin typeface="Consolas" panose="020B0609020204030204" pitchFamily="49" charset="0"/>
              </a:rPr>
              <a:t>plot(x, sin(x))</a:t>
            </a:r>
          </a:p>
          <a:p>
            <a:pPr marL="0" indent="0">
              <a:buNone/>
            </a:pPr>
            <a:endParaRPr lang="en-GB" dirty="0"/>
          </a:p>
          <a:p>
            <a:pPr marL="0" indent="0">
              <a:buNone/>
            </a:pPr>
            <a:r>
              <a:rPr lang="en-GB" dirty="0">
                <a:latin typeface="Consolas" panose="020B0609020204030204" pitchFamily="49" charset="0"/>
              </a:rPr>
              <a:t>plot(x, cos(x))</a:t>
            </a:r>
          </a:p>
        </p:txBody>
      </p:sp>
      <p:pic>
        <p:nvPicPr>
          <p:cNvPr id="5" name="Picture 4">
            <a:extLst>
              <a:ext uri="{FF2B5EF4-FFF2-40B4-BE49-F238E27FC236}">
                <a16:creationId xmlns:a16="http://schemas.microsoft.com/office/drawing/2014/main" id="{AE6FB10B-E7FA-4FCB-BFEB-3523D39057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6463" y="2297398"/>
            <a:ext cx="5887280" cy="3857442"/>
          </a:xfrm>
          <a:prstGeom prst="rect">
            <a:avLst/>
          </a:prstGeom>
        </p:spPr>
      </p:pic>
      <p:sp>
        <p:nvSpPr>
          <p:cNvPr id="6" name="Arrow: Right 5">
            <a:extLst>
              <a:ext uri="{FF2B5EF4-FFF2-40B4-BE49-F238E27FC236}">
                <a16:creationId xmlns:a16="http://schemas.microsoft.com/office/drawing/2014/main" id="{1DDD7100-04B4-484C-A747-7EFC7FE09FC3}"/>
              </a:ext>
            </a:extLst>
          </p:cNvPr>
          <p:cNvSpPr/>
          <p:nvPr/>
        </p:nvSpPr>
        <p:spPr>
          <a:xfrm>
            <a:off x="4144710" y="3429000"/>
            <a:ext cx="1366950" cy="109138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892600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3F21B-314B-4FB4-8119-6DFFF30F7163}"/>
              </a:ext>
            </a:extLst>
          </p:cNvPr>
          <p:cNvSpPr>
            <a:spLocks noGrp="1"/>
          </p:cNvSpPr>
          <p:nvPr>
            <p:ph type="title"/>
          </p:nvPr>
        </p:nvSpPr>
        <p:spPr/>
        <p:txBody>
          <a:bodyPr/>
          <a:lstStyle/>
          <a:p>
            <a:r>
              <a:rPr lang="en-GB" dirty="0"/>
              <a:t>Plotting multiple lines</a:t>
            </a:r>
          </a:p>
        </p:txBody>
      </p:sp>
      <p:sp>
        <p:nvSpPr>
          <p:cNvPr id="3" name="Content Placeholder 2">
            <a:extLst>
              <a:ext uri="{FF2B5EF4-FFF2-40B4-BE49-F238E27FC236}">
                <a16:creationId xmlns:a16="http://schemas.microsoft.com/office/drawing/2014/main" id="{516831BC-603D-4BCE-8DA0-EFC6E19E483D}"/>
              </a:ext>
            </a:extLst>
          </p:cNvPr>
          <p:cNvSpPr>
            <a:spLocks noGrp="1"/>
          </p:cNvSpPr>
          <p:nvPr>
            <p:ph idx="1"/>
          </p:nvPr>
        </p:nvSpPr>
        <p:spPr/>
        <p:txBody>
          <a:bodyPr>
            <a:normAutofit fontScale="92500" lnSpcReduction="10000"/>
          </a:bodyPr>
          <a:lstStyle/>
          <a:p>
            <a:r>
              <a:rPr lang="en-GB" dirty="0"/>
              <a:t>We can use </a:t>
            </a:r>
            <a:r>
              <a:rPr lang="en-GB" dirty="0">
                <a:highlight>
                  <a:srgbClr val="C0C0C0"/>
                </a:highlight>
                <a:latin typeface="Consolas" panose="020B0609020204030204" pitchFamily="49" charset="0"/>
              </a:rPr>
              <a:t>lines()</a:t>
            </a:r>
            <a:r>
              <a:rPr lang="en-GB" dirty="0">
                <a:latin typeface="Consolas" panose="020B0609020204030204" pitchFamily="49" charset="0"/>
              </a:rPr>
              <a:t> </a:t>
            </a:r>
            <a:r>
              <a:rPr lang="en-GB" dirty="0"/>
              <a:t>rather than the plot function to add additional lines we want to plot to the graph:</a:t>
            </a:r>
          </a:p>
          <a:p>
            <a:endParaRPr lang="en-GB" dirty="0"/>
          </a:p>
          <a:p>
            <a:endParaRPr lang="en-GB" dirty="0"/>
          </a:p>
          <a:p>
            <a:endParaRPr lang="en-GB" dirty="0"/>
          </a:p>
          <a:p>
            <a:endParaRPr lang="en-GB" dirty="0"/>
          </a:p>
          <a:p>
            <a:endParaRPr lang="en-GB" dirty="0"/>
          </a:p>
          <a:p>
            <a:endParaRPr lang="en-GB" dirty="0"/>
          </a:p>
          <a:p>
            <a:r>
              <a:rPr lang="en-GB" dirty="0"/>
              <a:t>We can use points in a similar way to plot points over an existing plot, try the above code with </a:t>
            </a:r>
            <a:r>
              <a:rPr lang="en-GB" dirty="0">
                <a:highlight>
                  <a:srgbClr val="C0C0C0"/>
                </a:highlight>
                <a:latin typeface="Consolas" panose="020B0609020204030204" pitchFamily="49" charset="0"/>
              </a:rPr>
              <a:t>points()</a:t>
            </a:r>
            <a:r>
              <a:rPr lang="en-GB" dirty="0">
                <a:latin typeface="Consolas" panose="020B0609020204030204" pitchFamily="49" charset="0"/>
              </a:rPr>
              <a:t> </a:t>
            </a:r>
            <a:r>
              <a:rPr lang="en-GB" dirty="0"/>
              <a:t>rather than </a:t>
            </a:r>
            <a:r>
              <a:rPr lang="en-GB" dirty="0">
                <a:highlight>
                  <a:srgbClr val="C0C0C0"/>
                </a:highlight>
                <a:latin typeface="Consolas" panose="020B0609020204030204" pitchFamily="49" charset="0"/>
              </a:rPr>
              <a:t>lines()</a:t>
            </a:r>
          </a:p>
        </p:txBody>
      </p:sp>
      <p:sp>
        <p:nvSpPr>
          <p:cNvPr id="4" name="Rectangle 1">
            <a:extLst>
              <a:ext uri="{FF2B5EF4-FFF2-40B4-BE49-F238E27FC236}">
                <a16:creationId xmlns:a16="http://schemas.microsoft.com/office/drawing/2014/main" id="{F97928C5-076E-44E7-9E3F-FD7D4E277AB9}"/>
              </a:ext>
            </a:extLst>
          </p:cNvPr>
          <p:cNvSpPr>
            <a:spLocks noChangeArrowheads="1"/>
          </p:cNvSpPr>
          <p:nvPr/>
        </p:nvSpPr>
        <p:spPr bwMode="auto">
          <a:xfrm>
            <a:off x="3869820" y="2870129"/>
            <a:ext cx="4452359" cy="1873499"/>
          </a:xfrm>
          <a:prstGeom prst="rect">
            <a:avLst/>
          </a:prstGeom>
          <a:solidFill>
            <a:schemeClr val="bg2">
              <a:lumMod val="75000"/>
            </a:schemeClr>
          </a:solidFill>
          <a:ln>
            <a:noFill/>
          </a:ln>
          <a:effectLst/>
        </p:spPr>
        <p:txBody>
          <a:bodyPr vert="horz" wrap="square" lIns="91440" tIns="45720" rIns="91440" bIns="2856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52830"/>
                </a:solidFill>
                <a:effectLst/>
                <a:latin typeface="Consolas" panose="020B0609020204030204" pitchFamily="49" charset="0"/>
              </a:rPr>
              <a:t>plot(x, sin(x), main="Overlaying Graphs", </a:t>
            </a:r>
            <a:r>
              <a:rPr kumimoji="0" lang="en-US" altLang="en-US" sz="2000" b="0" i="0" u="none" strike="noStrike" cap="none" normalizeH="0" baseline="0" dirty="0" err="1">
                <a:ln>
                  <a:noFill/>
                </a:ln>
                <a:solidFill>
                  <a:srgbClr val="252830"/>
                </a:solidFill>
                <a:effectLst/>
                <a:latin typeface="Consolas" panose="020B0609020204030204" pitchFamily="49" charset="0"/>
              </a:rPr>
              <a:t>ylab</a:t>
            </a:r>
            <a:r>
              <a:rPr kumimoji="0" lang="en-US" altLang="en-US" sz="2000" b="0" i="0" u="none" strike="noStrike" cap="none" normalizeH="0" baseline="0" dirty="0">
                <a:ln>
                  <a:noFill/>
                </a:ln>
                <a:solidFill>
                  <a:srgbClr val="252830"/>
                </a:solidFill>
                <a:effectLst/>
                <a:latin typeface="Consolas" panose="020B0609020204030204" pitchFamily="49" charset="0"/>
              </a:rPr>
              <a:t>="", type="l", col="blue")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52830"/>
                </a:solidFill>
                <a:effectLst/>
                <a:latin typeface="Consolas" panose="020B0609020204030204" pitchFamily="49" charset="0"/>
              </a:rPr>
              <a:t>lines(</a:t>
            </a:r>
            <a:r>
              <a:rPr kumimoji="0" lang="en-US" altLang="en-US" sz="2000" b="0" i="0" u="none" strike="noStrike" cap="none" normalizeH="0" baseline="0" dirty="0" err="1">
                <a:ln>
                  <a:noFill/>
                </a:ln>
                <a:solidFill>
                  <a:srgbClr val="252830"/>
                </a:solidFill>
                <a:effectLst/>
                <a:latin typeface="Consolas" panose="020B0609020204030204" pitchFamily="49" charset="0"/>
              </a:rPr>
              <a:t>x,cos</a:t>
            </a:r>
            <a:r>
              <a:rPr kumimoji="0" lang="en-US" altLang="en-US" sz="2000" b="0" i="0" u="none" strike="noStrike" cap="none" normalizeH="0" baseline="0" dirty="0">
                <a:ln>
                  <a:noFill/>
                </a:ln>
                <a:solidFill>
                  <a:srgbClr val="252830"/>
                </a:solidFill>
                <a:effectLst/>
                <a:latin typeface="Consolas" panose="020B0609020204030204" pitchFamily="49" charset="0"/>
              </a:rPr>
              <a:t>(x), col="red")</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5978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5842386-5691-4615-A489-240D3ED7A4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0164" y="1150374"/>
            <a:ext cx="7731672" cy="5065918"/>
          </a:xfrm>
        </p:spPr>
      </p:pic>
    </p:spTree>
    <p:extLst>
      <p:ext uri="{BB962C8B-B14F-4D97-AF65-F5344CB8AC3E}">
        <p14:creationId xmlns:p14="http://schemas.microsoft.com/office/powerpoint/2010/main" val="730177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8CD6-CD08-4A63-8C13-3EC4807B29F6}"/>
              </a:ext>
            </a:extLst>
          </p:cNvPr>
          <p:cNvSpPr>
            <a:spLocks noGrp="1"/>
          </p:cNvSpPr>
          <p:nvPr>
            <p:ph type="title"/>
          </p:nvPr>
        </p:nvSpPr>
        <p:spPr/>
        <p:txBody>
          <a:bodyPr>
            <a:normAutofit/>
          </a:bodyPr>
          <a:lstStyle/>
          <a:p>
            <a:r>
              <a:rPr lang="en-GB" sz="3600" b="1" dirty="0"/>
              <a:t>Changing the </a:t>
            </a:r>
            <a:r>
              <a:rPr lang="en-GB" sz="3600" b="1" dirty="0" err="1"/>
              <a:t>linetype</a:t>
            </a:r>
            <a:endParaRPr lang="en-GB" sz="3600" b="1" dirty="0"/>
          </a:p>
        </p:txBody>
      </p:sp>
      <p:sp>
        <p:nvSpPr>
          <p:cNvPr id="3" name="Content Placeholder 2">
            <a:extLst>
              <a:ext uri="{FF2B5EF4-FFF2-40B4-BE49-F238E27FC236}">
                <a16:creationId xmlns:a16="http://schemas.microsoft.com/office/drawing/2014/main" id="{F04CB7BA-2F1D-475F-B0E7-EBC785C822AE}"/>
              </a:ext>
            </a:extLst>
          </p:cNvPr>
          <p:cNvSpPr>
            <a:spLocks noGrp="1"/>
          </p:cNvSpPr>
          <p:nvPr>
            <p:ph idx="1"/>
          </p:nvPr>
        </p:nvSpPr>
        <p:spPr>
          <a:xfrm>
            <a:off x="838200" y="1825625"/>
            <a:ext cx="6309852" cy="4351338"/>
          </a:xfrm>
        </p:spPr>
        <p:txBody>
          <a:bodyPr/>
          <a:lstStyle/>
          <a:p>
            <a:pPr marL="0" indent="0">
              <a:buNone/>
            </a:pPr>
            <a:r>
              <a:rPr lang="en-GB" dirty="0"/>
              <a:t>You can change the type of line plotted using the </a:t>
            </a:r>
            <a:r>
              <a:rPr lang="en-GB" dirty="0" err="1">
                <a:highlight>
                  <a:srgbClr val="C0C0C0"/>
                </a:highlight>
                <a:latin typeface="Consolas" panose="020B0609020204030204" pitchFamily="49" charset="0"/>
              </a:rPr>
              <a:t>lty</a:t>
            </a:r>
            <a:r>
              <a:rPr lang="en-GB" dirty="0"/>
              <a:t> argument in lines or plot, try changing your added points to a line and plotting with a different </a:t>
            </a:r>
            <a:r>
              <a:rPr lang="en-GB" dirty="0" err="1"/>
              <a:t>linetype</a:t>
            </a:r>
            <a:r>
              <a:rPr lang="en-GB" dirty="0"/>
              <a:t>.</a:t>
            </a:r>
          </a:p>
          <a:p>
            <a:endParaRPr lang="en-GB" dirty="0"/>
          </a:p>
        </p:txBody>
      </p:sp>
      <p:pic>
        <p:nvPicPr>
          <p:cNvPr id="7172" name="Picture 4" descr="Line types in R">
            <a:extLst>
              <a:ext uri="{FF2B5EF4-FFF2-40B4-BE49-F238E27FC236}">
                <a16:creationId xmlns:a16="http://schemas.microsoft.com/office/drawing/2014/main" id="{2923A4A7-E081-47FD-97C6-B56FD29F00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2180" y="1860602"/>
            <a:ext cx="4316361" cy="4316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603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F8157-16A8-4DAF-8446-828131754FBF}"/>
              </a:ext>
            </a:extLst>
          </p:cNvPr>
          <p:cNvSpPr>
            <a:spLocks noGrp="1"/>
          </p:cNvSpPr>
          <p:nvPr>
            <p:ph type="title"/>
          </p:nvPr>
        </p:nvSpPr>
        <p:spPr/>
        <p:txBody>
          <a:bodyPr>
            <a:normAutofit/>
          </a:bodyPr>
          <a:lstStyle/>
          <a:p>
            <a:r>
              <a:rPr lang="en-GB" sz="3600" b="1" dirty="0"/>
              <a:t>Add a legend to the plot</a:t>
            </a:r>
          </a:p>
        </p:txBody>
      </p:sp>
      <p:sp>
        <p:nvSpPr>
          <p:cNvPr id="3" name="Content Placeholder 2">
            <a:extLst>
              <a:ext uri="{FF2B5EF4-FFF2-40B4-BE49-F238E27FC236}">
                <a16:creationId xmlns:a16="http://schemas.microsoft.com/office/drawing/2014/main" id="{86793646-9119-4B2B-A468-60FD1A156F1E}"/>
              </a:ext>
            </a:extLst>
          </p:cNvPr>
          <p:cNvSpPr>
            <a:spLocks noGrp="1"/>
          </p:cNvSpPr>
          <p:nvPr>
            <p:ph idx="1"/>
          </p:nvPr>
        </p:nvSpPr>
        <p:spPr/>
        <p:txBody>
          <a:bodyPr/>
          <a:lstStyle/>
          <a:p>
            <a:endParaRPr lang="en-GB" dirty="0"/>
          </a:p>
        </p:txBody>
      </p:sp>
      <p:sp>
        <p:nvSpPr>
          <p:cNvPr id="5" name="Rectangle 1">
            <a:extLst>
              <a:ext uri="{FF2B5EF4-FFF2-40B4-BE49-F238E27FC236}">
                <a16:creationId xmlns:a16="http://schemas.microsoft.com/office/drawing/2014/main" id="{09E08234-7A6E-4CC7-B7C5-EA4DF5D2A7F7}"/>
              </a:ext>
            </a:extLst>
          </p:cNvPr>
          <p:cNvSpPr>
            <a:spLocks noChangeArrowheads="1"/>
          </p:cNvSpPr>
          <p:nvPr/>
        </p:nvSpPr>
        <p:spPr bwMode="auto">
          <a:xfrm>
            <a:off x="949295" y="1893662"/>
            <a:ext cx="4452359" cy="3720158"/>
          </a:xfrm>
          <a:prstGeom prst="rect">
            <a:avLst/>
          </a:prstGeom>
          <a:solidFill>
            <a:schemeClr val="bg2">
              <a:lumMod val="75000"/>
            </a:schemeClr>
          </a:solidFill>
          <a:ln>
            <a:noFill/>
          </a:ln>
          <a:effectLst/>
        </p:spPr>
        <p:txBody>
          <a:bodyPr vert="horz" wrap="square" lIns="91440" tIns="45720" rIns="91440" bIns="2856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52830"/>
                </a:solidFill>
                <a:effectLst/>
                <a:latin typeface="Consolas" panose="020B0609020204030204" pitchFamily="49" charset="0"/>
              </a:rPr>
              <a:t>plot(x, sin(x), main="Overlaying Graphs", </a:t>
            </a:r>
            <a:r>
              <a:rPr kumimoji="0" lang="en-US" altLang="en-US" sz="2000" b="0" i="0" u="none" strike="noStrike" cap="none" normalizeH="0" baseline="0" dirty="0" err="1">
                <a:ln>
                  <a:noFill/>
                </a:ln>
                <a:solidFill>
                  <a:srgbClr val="252830"/>
                </a:solidFill>
                <a:effectLst/>
                <a:latin typeface="Consolas" panose="020B0609020204030204" pitchFamily="49" charset="0"/>
              </a:rPr>
              <a:t>ylab</a:t>
            </a:r>
            <a:r>
              <a:rPr kumimoji="0" lang="en-US" altLang="en-US" sz="2000" b="0" i="0" u="none" strike="noStrike" cap="none" normalizeH="0" baseline="0" dirty="0">
                <a:ln>
                  <a:noFill/>
                </a:ln>
                <a:solidFill>
                  <a:srgbClr val="252830"/>
                </a:solidFill>
                <a:effectLst/>
                <a:latin typeface="Consolas" panose="020B0609020204030204" pitchFamily="49" charset="0"/>
              </a:rPr>
              <a:t>="", type="l", col="blue")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25283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52830"/>
                </a:solidFill>
                <a:effectLst/>
                <a:latin typeface="Consolas" panose="020B0609020204030204" pitchFamily="49" charset="0"/>
              </a:rPr>
              <a:t>lines(</a:t>
            </a:r>
            <a:r>
              <a:rPr kumimoji="0" lang="en-US" altLang="en-US" sz="2000" b="0" i="0" u="none" strike="noStrike" cap="none" normalizeH="0" baseline="0" dirty="0" err="1">
                <a:ln>
                  <a:noFill/>
                </a:ln>
                <a:solidFill>
                  <a:srgbClr val="252830"/>
                </a:solidFill>
                <a:effectLst/>
                <a:latin typeface="Consolas" panose="020B0609020204030204" pitchFamily="49" charset="0"/>
              </a:rPr>
              <a:t>x,cos</a:t>
            </a:r>
            <a:r>
              <a:rPr kumimoji="0" lang="en-US" altLang="en-US" sz="2000" b="0" i="0" u="none" strike="noStrike" cap="none" normalizeH="0" baseline="0" dirty="0">
                <a:ln>
                  <a:noFill/>
                </a:ln>
                <a:solidFill>
                  <a:srgbClr val="252830"/>
                </a:solidFill>
                <a:effectLst/>
                <a:latin typeface="Consolas" panose="020B0609020204030204" pitchFamily="49" charset="0"/>
              </a:rPr>
              <a:t>(x), col=“red</a:t>
            </a:r>
            <a:r>
              <a:rPr lang="en-US" altLang="en-US" sz="2000" dirty="0">
                <a:solidFill>
                  <a:srgbClr val="252830"/>
                </a:solidFill>
                <a:latin typeface="Consolas" panose="020B0609020204030204" pitchFamily="49" charset="0"/>
              </a:rPr>
              <a:t>”</a:t>
            </a:r>
            <a:r>
              <a:rPr kumimoji="0" lang="en-US" altLang="en-US" sz="2000" b="0" i="0" u="none" strike="noStrike" cap="none" normalizeH="0" baseline="0" dirty="0">
                <a:ln>
                  <a:noFill/>
                </a:ln>
                <a:solidFill>
                  <a:srgbClr val="252830"/>
                </a:solidFill>
                <a:effectLst/>
                <a:latin typeface="Consolas" panose="020B0609020204030204" pitchFamily="49" charset="0"/>
              </a:rPr>
              <a:t>, </a:t>
            </a:r>
            <a:r>
              <a:rPr kumimoji="0" lang="en-US" altLang="en-US" sz="2000" b="0" i="0" u="none" strike="noStrike" cap="none" normalizeH="0" baseline="0" dirty="0" err="1">
                <a:ln>
                  <a:noFill/>
                </a:ln>
                <a:solidFill>
                  <a:srgbClr val="252830"/>
                </a:solidFill>
                <a:effectLst/>
                <a:latin typeface="Consolas" panose="020B0609020204030204" pitchFamily="49" charset="0"/>
              </a:rPr>
              <a:t>lty</a:t>
            </a:r>
            <a:r>
              <a:rPr kumimoji="0" lang="en-US" altLang="en-US" sz="2000" b="0" i="0" u="none" strike="noStrike" cap="none" normalizeH="0" baseline="0" dirty="0">
                <a:ln>
                  <a:noFill/>
                </a:ln>
                <a:solidFill>
                  <a:srgbClr val="252830"/>
                </a:solidFill>
                <a:effectLst/>
                <a:latin typeface="Consolas" panose="020B0609020204030204" pitchFamily="49" charset="0"/>
              </a:rPr>
              <a:t>=2)</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252830"/>
              </a:solidFill>
              <a:latin typeface="Consolas" panose="020B0609020204030204" pitchFamily="49" charset="0"/>
            </a:endParaRPr>
          </a:p>
          <a:p>
            <a:pPr lvl="0" eaLnBrk="0" fontAlgn="base" hangingPunct="0">
              <a:spcBef>
                <a:spcPct val="0"/>
              </a:spcBef>
              <a:spcAft>
                <a:spcPct val="0"/>
              </a:spcAft>
            </a:pPr>
            <a:r>
              <a:rPr lang="en-US" altLang="en-US" sz="2000" dirty="0">
                <a:solidFill>
                  <a:srgbClr val="252830"/>
                </a:solidFill>
                <a:latin typeface="Consolas" panose="020B0609020204030204" pitchFamily="49" charset="0"/>
              </a:rPr>
              <a:t>l</a:t>
            </a:r>
            <a:r>
              <a:rPr kumimoji="0" lang="en-US" altLang="en-US" sz="2000" b="0" i="0" u="none" strike="noStrike" cap="none" normalizeH="0" baseline="0" dirty="0">
                <a:ln>
                  <a:noFill/>
                </a:ln>
                <a:solidFill>
                  <a:srgbClr val="252830"/>
                </a:solidFill>
                <a:effectLst/>
                <a:latin typeface="Consolas" panose="020B0609020204030204" pitchFamily="49" charset="0"/>
              </a:rPr>
              <a:t>egend(“</a:t>
            </a:r>
            <a:r>
              <a:rPr kumimoji="0" lang="en-US" altLang="en-US" sz="2000" b="0" i="0" u="none" strike="noStrike" cap="none" normalizeH="0" baseline="0" dirty="0" err="1">
                <a:ln>
                  <a:noFill/>
                </a:ln>
                <a:solidFill>
                  <a:srgbClr val="252830"/>
                </a:solidFill>
                <a:effectLst/>
                <a:latin typeface="Consolas" panose="020B0609020204030204" pitchFamily="49" charset="0"/>
              </a:rPr>
              <a:t>topleft</a:t>
            </a:r>
            <a:r>
              <a:rPr kumimoji="0" lang="en-US" altLang="en-US" sz="2000" b="0" i="0" u="none" strike="noStrike" cap="none" normalizeH="0" baseline="0" dirty="0">
                <a:ln>
                  <a:noFill/>
                </a:ln>
                <a:solidFill>
                  <a:srgbClr val="252830"/>
                </a:solidFill>
                <a:effectLst/>
                <a:latin typeface="Consolas" panose="020B0609020204030204" pitchFamily="49" charset="0"/>
              </a:rPr>
              <a:t>”, legend=c(“sin(x)”,“cos(x)”),</a:t>
            </a:r>
          </a:p>
          <a:p>
            <a:pPr lvl="0" eaLnBrk="0" fontAlgn="base" hangingPunct="0">
              <a:spcBef>
                <a:spcPct val="0"/>
              </a:spcBef>
              <a:spcAft>
                <a:spcPct val="0"/>
              </a:spcAft>
            </a:pPr>
            <a:r>
              <a:rPr lang="en-US" altLang="en-US" sz="2000" dirty="0">
                <a:solidFill>
                  <a:srgbClr val="252830"/>
                </a:solidFill>
                <a:latin typeface="Consolas" panose="020B0609020204030204" pitchFamily="49" charset="0"/>
              </a:rPr>
              <a:t>c</a:t>
            </a:r>
            <a:r>
              <a:rPr kumimoji="0" lang="en-US" altLang="en-US" sz="2000" b="0" i="0" u="none" strike="noStrike" cap="none" normalizeH="0" baseline="0" dirty="0">
                <a:ln>
                  <a:noFill/>
                </a:ln>
                <a:solidFill>
                  <a:srgbClr val="252830"/>
                </a:solidFill>
                <a:effectLst/>
                <a:latin typeface="Consolas" panose="020B0609020204030204" pitchFamily="49" charset="0"/>
              </a:rPr>
              <a:t>ol=c(“blue”, “red”),</a:t>
            </a:r>
          </a:p>
          <a:p>
            <a:pPr lvl="0" eaLnBrk="0" fontAlgn="base" hangingPunct="0">
              <a:spcBef>
                <a:spcPct val="0"/>
              </a:spcBef>
              <a:spcAft>
                <a:spcPct val="0"/>
              </a:spcAft>
            </a:pPr>
            <a:r>
              <a:rPr lang="en-US" altLang="en-US" sz="2000" dirty="0" err="1">
                <a:solidFill>
                  <a:srgbClr val="252830"/>
                </a:solidFill>
                <a:latin typeface="Consolas" panose="020B0609020204030204" pitchFamily="49" charset="0"/>
              </a:rPr>
              <a:t>lty</a:t>
            </a:r>
            <a:r>
              <a:rPr lang="en-US" altLang="en-US" sz="2000" dirty="0">
                <a:solidFill>
                  <a:srgbClr val="252830"/>
                </a:solidFill>
                <a:latin typeface="Consolas" panose="020B0609020204030204" pitchFamily="49" charset="0"/>
              </a:rPr>
              <a:t>=c(1,2)</a:t>
            </a:r>
            <a:endParaRPr kumimoji="0" lang="en-US" altLang="en-US" sz="2000" b="0" i="0" u="none" strike="noStrike" cap="none" normalizeH="0" baseline="0" dirty="0">
              <a:ln>
                <a:noFill/>
              </a:ln>
              <a:solidFill>
                <a:srgbClr val="252830"/>
              </a:solidFill>
              <a:effectLst/>
              <a:latin typeface="Consolas" panose="020B0609020204030204" pitchFamily="49" charset="0"/>
            </a:endParaRPr>
          </a:p>
        </p:txBody>
      </p:sp>
      <p:pic>
        <p:nvPicPr>
          <p:cNvPr id="14338" name="Picture 2" descr="R legend : tutorial on how add legends to plots using R software">
            <a:extLst>
              <a:ext uri="{FF2B5EF4-FFF2-40B4-BE49-F238E27FC236}">
                <a16:creationId xmlns:a16="http://schemas.microsoft.com/office/drawing/2014/main" id="{C1747662-9DAD-4343-98F8-0C1780FFEF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2373" y="1800258"/>
            <a:ext cx="4651761" cy="3488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658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42B28-DA69-4B4E-82DC-0E7822FD50D4}"/>
              </a:ext>
            </a:extLst>
          </p:cNvPr>
          <p:cNvSpPr>
            <a:spLocks noGrp="1"/>
          </p:cNvSpPr>
          <p:nvPr>
            <p:ph type="title"/>
          </p:nvPr>
        </p:nvSpPr>
        <p:spPr/>
        <p:txBody>
          <a:bodyPr>
            <a:normAutofit/>
          </a:bodyPr>
          <a:lstStyle/>
          <a:p>
            <a:r>
              <a:rPr lang="en-GB" sz="3600" b="1" dirty="0"/>
              <a:t>More plotting functions</a:t>
            </a:r>
          </a:p>
        </p:txBody>
      </p:sp>
      <p:sp>
        <p:nvSpPr>
          <p:cNvPr id="3" name="Content Placeholder 2">
            <a:extLst>
              <a:ext uri="{FF2B5EF4-FFF2-40B4-BE49-F238E27FC236}">
                <a16:creationId xmlns:a16="http://schemas.microsoft.com/office/drawing/2014/main" id="{E39AC27B-C60B-4696-A762-33DD591A8DD2}"/>
              </a:ext>
            </a:extLst>
          </p:cNvPr>
          <p:cNvSpPr>
            <a:spLocks noGrp="1"/>
          </p:cNvSpPr>
          <p:nvPr>
            <p:ph idx="1"/>
          </p:nvPr>
        </p:nvSpPr>
        <p:spPr/>
        <p:txBody>
          <a:bodyPr/>
          <a:lstStyle/>
          <a:p>
            <a:r>
              <a:rPr lang="en-GB" dirty="0"/>
              <a:t>We will use the </a:t>
            </a:r>
            <a:r>
              <a:rPr lang="en-GB" dirty="0" err="1">
                <a:highlight>
                  <a:srgbClr val="C0C0C0"/>
                </a:highlight>
                <a:latin typeface="Consolas" panose="020B0609020204030204" pitchFamily="49" charset="0"/>
              </a:rPr>
              <a:t>mtcars</a:t>
            </a:r>
            <a:r>
              <a:rPr lang="en-GB" dirty="0"/>
              <a:t> sample dataset in R to try out some more plotting functions.</a:t>
            </a:r>
          </a:p>
          <a:p>
            <a:r>
              <a:rPr lang="en-GB" dirty="0"/>
              <a:t>Run </a:t>
            </a:r>
            <a:r>
              <a:rPr lang="en-GB" dirty="0">
                <a:highlight>
                  <a:srgbClr val="C0C0C0"/>
                </a:highlight>
                <a:latin typeface="Consolas" panose="020B0609020204030204" pitchFamily="49" charset="0"/>
              </a:rPr>
              <a:t>View(</a:t>
            </a:r>
            <a:r>
              <a:rPr lang="en-GB" dirty="0" err="1">
                <a:highlight>
                  <a:srgbClr val="C0C0C0"/>
                </a:highlight>
                <a:latin typeface="Consolas" panose="020B0609020204030204" pitchFamily="49" charset="0"/>
              </a:rPr>
              <a:t>mtcars</a:t>
            </a:r>
            <a:r>
              <a:rPr lang="en-GB" dirty="0">
                <a:highlight>
                  <a:srgbClr val="C0C0C0"/>
                </a:highlight>
                <a:latin typeface="Consolas" panose="020B0609020204030204" pitchFamily="49" charset="0"/>
              </a:rPr>
              <a:t>)</a:t>
            </a:r>
            <a:r>
              <a:rPr lang="en-GB" dirty="0">
                <a:latin typeface="Consolas" panose="020B0609020204030204" pitchFamily="49" charset="0"/>
              </a:rPr>
              <a:t> </a:t>
            </a:r>
            <a:r>
              <a:rPr lang="en-GB" dirty="0"/>
              <a:t>to see the data in </a:t>
            </a:r>
            <a:r>
              <a:rPr lang="en-GB" dirty="0" err="1"/>
              <a:t>Rstudio</a:t>
            </a:r>
            <a:endParaRPr lang="en-GB" dirty="0"/>
          </a:p>
        </p:txBody>
      </p:sp>
    </p:spTree>
    <p:extLst>
      <p:ext uri="{BB962C8B-B14F-4D97-AF65-F5344CB8AC3E}">
        <p14:creationId xmlns:p14="http://schemas.microsoft.com/office/powerpoint/2010/main" val="1484191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E4167-94FD-4220-85D2-0A705ADA0885}"/>
              </a:ext>
            </a:extLst>
          </p:cNvPr>
          <p:cNvSpPr>
            <a:spLocks noGrp="1"/>
          </p:cNvSpPr>
          <p:nvPr>
            <p:ph type="title"/>
          </p:nvPr>
        </p:nvSpPr>
        <p:spPr/>
        <p:txBody>
          <a:bodyPr>
            <a:normAutofit/>
          </a:bodyPr>
          <a:lstStyle/>
          <a:p>
            <a:r>
              <a:rPr lang="en-GB" sz="3600" b="1" dirty="0"/>
              <a:t>Changing point shape</a:t>
            </a:r>
          </a:p>
        </p:txBody>
      </p:sp>
      <p:sp>
        <p:nvSpPr>
          <p:cNvPr id="3" name="Content Placeholder 2">
            <a:extLst>
              <a:ext uri="{FF2B5EF4-FFF2-40B4-BE49-F238E27FC236}">
                <a16:creationId xmlns:a16="http://schemas.microsoft.com/office/drawing/2014/main" id="{AF622537-738C-42DA-9C88-66DCB44009E5}"/>
              </a:ext>
            </a:extLst>
          </p:cNvPr>
          <p:cNvSpPr>
            <a:spLocks noGrp="1"/>
          </p:cNvSpPr>
          <p:nvPr>
            <p:ph idx="1"/>
          </p:nvPr>
        </p:nvSpPr>
        <p:spPr>
          <a:xfrm>
            <a:off x="838200" y="1825625"/>
            <a:ext cx="10515600" cy="4351338"/>
          </a:xfrm>
        </p:spPr>
        <p:txBody>
          <a:bodyPr/>
          <a:lstStyle/>
          <a:p>
            <a:pPr marL="0" indent="0">
              <a:buNone/>
            </a:pPr>
            <a:r>
              <a:rPr lang="en-GB" dirty="0"/>
              <a:t>Plot </a:t>
            </a:r>
            <a:r>
              <a:rPr lang="en-GB" dirty="0" err="1">
                <a:highlight>
                  <a:srgbClr val="C0C0C0"/>
                </a:highlight>
                <a:latin typeface="Consolas" panose="020B0609020204030204" pitchFamily="49" charset="0"/>
              </a:rPr>
              <a:t>mtcars$mpg</a:t>
            </a:r>
            <a:r>
              <a:rPr lang="en-GB" dirty="0">
                <a:latin typeface="Consolas" panose="020B0609020204030204" pitchFamily="49" charset="0"/>
              </a:rPr>
              <a:t> </a:t>
            </a:r>
            <a:r>
              <a:rPr lang="en-GB" dirty="0"/>
              <a:t>against</a:t>
            </a:r>
            <a:r>
              <a:rPr lang="en-GB" dirty="0">
                <a:latin typeface="Consolas" panose="020B0609020204030204" pitchFamily="49" charset="0"/>
              </a:rPr>
              <a:t> </a:t>
            </a:r>
            <a:r>
              <a:rPr lang="en-GB" dirty="0" err="1">
                <a:highlight>
                  <a:srgbClr val="C0C0C0"/>
                </a:highlight>
                <a:latin typeface="Consolas" panose="020B0609020204030204" pitchFamily="49" charset="0"/>
              </a:rPr>
              <a:t>mtcars$disp</a:t>
            </a:r>
            <a:r>
              <a:rPr lang="en-GB" dirty="0">
                <a:latin typeface="Consolas" panose="020B0609020204030204" pitchFamily="49" charset="0"/>
              </a:rPr>
              <a:t> </a:t>
            </a:r>
            <a:r>
              <a:rPr lang="en-GB" dirty="0"/>
              <a:t>in R, it should look like this:</a:t>
            </a:r>
          </a:p>
        </p:txBody>
      </p:sp>
      <p:pic>
        <p:nvPicPr>
          <p:cNvPr id="5" name="Picture 4">
            <a:extLst>
              <a:ext uri="{FF2B5EF4-FFF2-40B4-BE49-F238E27FC236}">
                <a16:creationId xmlns:a16="http://schemas.microsoft.com/office/drawing/2014/main" id="{365789E2-D2AE-47CF-9556-A43F397D8D9B}"/>
              </a:ext>
            </a:extLst>
          </p:cNvPr>
          <p:cNvPicPr>
            <a:picLocks noChangeAspect="1"/>
          </p:cNvPicPr>
          <p:nvPr/>
        </p:nvPicPr>
        <p:blipFill rotWithShape="1">
          <a:blip r:embed="rId2">
            <a:extLst>
              <a:ext uri="{28A0092B-C50C-407E-A947-70E740481C1C}">
                <a14:useLocalDpi xmlns:a14="http://schemas.microsoft.com/office/drawing/2010/main" val="0"/>
              </a:ext>
            </a:extLst>
          </a:blip>
          <a:srcRect t="9117"/>
          <a:stretch/>
        </p:blipFill>
        <p:spPr>
          <a:xfrm>
            <a:off x="2352152" y="2409914"/>
            <a:ext cx="7487695" cy="4458768"/>
          </a:xfrm>
          <a:prstGeom prst="rect">
            <a:avLst/>
          </a:prstGeom>
        </p:spPr>
      </p:pic>
    </p:spTree>
    <p:extLst>
      <p:ext uri="{BB962C8B-B14F-4D97-AF65-F5344CB8AC3E}">
        <p14:creationId xmlns:p14="http://schemas.microsoft.com/office/powerpoint/2010/main" val="1135718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2DE09-630A-47B6-A4E5-DC3F1DF782EC}"/>
              </a:ext>
            </a:extLst>
          </p:cNvPr>
          <p:cNvSpPr>
            <a:spLocks noGrp="1"/>
          </p:cNvSpPr>
          <p:nvPr>
            <p:ph type="title"/>
          </p:nvPr>
        </p:nvSpPr>
        <p:spPr/>
        <p:txBody>
          <a:bodyPr>
            <a:normAutofit/>
          </a:bodyPr>
          <a:lstStyle/>
          <a:p>
            <a:r>
              <a:rPr lang="en-GB" sz="3600" b="1" dirty="0"/>
              <a:t>Changing point shape</a:t>
            </a:r>
          </a:p>
        </p:txBody>
      </p:sp>
      <p:sp>
        <p:nvSpPr>
          <p:cNvPr id="3" name="Content Placeholder 2">
            <a:extLst>
              <a:ext uri="{FF2B5EF4-FFF2-40B4-BE49-F238E27FC236}">
                <a16:creationId xmlns:a16="http://schemas.microsoft.com/office/drawing/2014/main" id="{883D5499-25EF-48EE-9119-0D20324139CC}"/>
              </a:ext>
            </a:extLst>
          </p:cNvPr>
          <p:cNvSpPr>
            <a:spLocks noGrp="1"/>
          </p:cNvSpPr>
          <p:nvPr>
            <p:ph idx="1"/>
          </p:nvPr>
        </p:nvSpPr>
        <p:spPr/>
        <p:txBody>
          <a:bodyPr>
            <a:normAutofit fontScale="92500" lnSpcReduction="10000"/>
          </a:bodyPr>
          <a:lstStyle/>
          <a:p>
            <a:pPr marL="0" indent="0">
              <a:buNone/>
            </a:pPr>
            <a:r>
              <a:rPr lang="en-GB" dirty="0"/>
              <a:t>we can change the shape of the points using the </a:t>
            </a:r>
            <a:r>
              <a:rPr lang="en-GB" dirty="0" err="1">
                <a:highlight>
                  <a:srgbClr val="C0C0C0"/>
                </a:highlight>
                <a:latin typeface="Consolas" panose="020B0609020204030204" pitchFamily="49" charset="0"/>
              </a:rPr>
              <a:t>pch</a:t>
            </a:r>
            <a:r>
              <a:rPr lang="en-GB" dirty="0"/>
              <a:t> argument in the plot function, the point shapes are specified by numbers:</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Try changing the shape of the points in your data</a:t>
            </a:r>
          </a:p>
          <a:p>
            <a:pPr marL="0" indent="0">
              <a:buNone/>
            </a:pPr>
            <a:endParaRPr lang="en-GB" dirty="0">
              <a:latin typeface="Consolas" panose="020B0609020204030204" pitchFamily="49" charset="0"/>
            </a:endParaRPr>
          </a:p>
        </p:txBody>
      </p:sp>
      <p:pic>
        <p:nvPicPr>
          <p:cNvPr id="3074" name="Picture 2" descr="R plot pch symbols">
            <a:extLst>
              <a:ext uri="{FF2B5EF4-FFF2-40B4-BE49-F238E27FC236}">
                <a16:creationId xmlns:a16="http://schemas.microsoft.com/office/drawing/2014/main" id="{A7736004-B50A-48F0-9FC5-145BAE787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730" y="2516423"/>
            <a:ext cx="3109292" cy="3109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706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D3E7-80D1-43A4-B6C7-6F386843F61A}"/>
              </a:ext>
            </a:extLst>
          </p:cNvPr>
          <p:cNvSpPr>
            <a:spLocks noGrp="1"/>
          </p:cNvSpPr>
          <p:nvPr>
            <p:ph type="title"/>
          </p:nvPr>
        </p:nvSpPr>
        <p:spPr/>
        <p:txBody>
          <a:bodyPr>
            <a:normAutofit/>
          </a:bodyPr>
          <a:lstStyle/>
          <a:p>
            <a:r>
              <a:rPr lang="en-GB" sz="3600" b="1" dirty="0"/>
              <a:t>R plot function	</a:t>
            </a:r>
          </a:p>
        </p:txBody>
      </p:sp>
      <p:sp>
        <p:nvSpPr>
          <p:cNvPr id="3" name="Content Placeholder 2">
            <a:extLst>
              <a:ext uri="{FF2B5EF4-FFF2-40B4-BE49-F238E27FC236}">
                <a16:creationId xmlns:a16="http://schemas.microsoft.com/office/drawing/2014/main" id="{33FA91CA-516C-4237-90E2-D5359BC625AB}"/>
              </a:ext>
            </a:extLst>
          </p:cNvPr>
          <p:cNvSpPr>
            <a:spLocks noGrp="1"/>
          </p:cNvSpPr>
          <p:nvPr>
            <p:ph idx="1"/>
          </p:nvPr>
        </p:nvSpPr>
        <p:spPr/>
        <p:txBody>
          <a:bodyPr/>
          <a:lstStyle/>
          <a:p>
            <a:r>
              <a:rPr lang="en-GB" dirty="0"/>
              <a:t>The most used plotting function in R is </a:t>
            </a:r>
            <a:r>
              <a:rPr lang="en-GB" b="1" dirty="0">
                <a:latin typeface="MS UI Gothic" panose="020B0600070205080204" pitchFamily="34" charset="-128"/>
                <a:ea typeface="MS UI Gothic" panose="020B0600070205080204" pitchFamily="34" charset="-128"/>
              </a:rPr>
              <a:t>plot()</a:t>
            </a:r>
          </a:p>
          <a:p>
            <a:r>
              <a:rPr lang="en-GB" b="1" dirty="0">
                <a:latin typeface="+mj-lt"/>
                <a:ea typeface="MS UI Gothic" panose="020B0600070205080204" pitchFamily="34" charset="-128"/>
              </a:rPr>
              <a:t>It can produce many types of plots depending on the data passed to the function</a:t>
            </a:r>
          </a:p>
          <a:p>
            <a:endParaRPr lang="en-GB" b="1" dirty="0">
              <a:latin typeface="+mj-lt"/>
              <a:ea typeface="MS UI Gothic" panose="020B0600070205080204" pitchFamily="34" charset="-128"/>
            </a:endParaRPr>
          </a:p>
        </p:txBody>
      </p:sp>
    </p:spTree>
    <p:extLst>
      <p:ext uri="{BB962C8B-B14F-4D97-AF65-F5344CB8AC3E}">
        <p14:creationId xmlns:p14="http://schemas.microsoft.com/office/powerpoint/2010/main" val="3114012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FC260-0F5D-4F5D-8156-373BF1162AE9}"/>
              </a:ext>
            </a:extLst>
          </p:cNvPr>
          <p:cNvSpPr>
            <a:spLocks noGrp="1"/>
          </p:cNvSpPr>
          <p:nvPr>
            <p:ph type="title"/>
          </p:nvPr>
        </p:nvSpPr>
        <p:spPr/>
        <p:txBody>
          <a:bodyPr>
            <a:normAutofit/>
          </a:bodyPr>
          <a:lstStyle/>
          <a:p>
            <a:r>
              <a:rPr lang="en-GB" sz="3600" b="1" dirty="0"/>
              <a:t>Colour by a factor</a:t>
            </a:r>
          </a:p>
        </p:txBody>
      </p:sp>
      <p:sp>
        <p:nvSpPr>
          <p:cNvPr id="3" name="Content Placeholder 2">
            <a:extLst>
              <a:ext uri="{FF2B5EF4-FFF2-40B4-BE49-F238E27FC236}">
                <a16:creationId xmlns:a16="http://schemas.microsoft.com/office/drawing/2014/main" id="{340B3297-6270-40DC-9104-BD8DFCC3D724}"/>
              </a:ext>
            </a:extLst>
          </p:cNvPr>
          <p:cNvSpPr>
            <a:spLocks noGrp="1"/>
          </p:cNvSpPr>
          <p:nvPr>
            <p:ph idx="1"/>
          </p:nvPr>
        </p:nvSpPr>
        <p:spPr>
          <a:xfrm>
            <a:off x="838200" y="1329970"/>
            <a:ext cx="10515600" cy="4351338"/>
          </a:xfrm>
        </p:spPr>
        <p:txBody>
          <a:bodyPr/>
          <a:lstStyle/>
          <a:p>
            <a:pPr marL="0" indent="0">
              <a:buNone/>
            </a:pPr>
            <a:r>
              <a:rPr lang="en-GB" dirty="0"/>
              <a:t>Using the col argument we can colour the points by other columns in our data, for example:</a:t>
            </a:r>
          </a:p>
          <a:p>
            <a:pPr marL="0" indent="0" algn="ctr">
              <a:buNone/>
            </a:pPr>
            <a:r>
              <a:rPr lang="en-GB" dirty="0">
                <a:highlight>
                  <a:srgbClr val="C0C0C0"/>
                </a:highlight>
                <a:latin typeface="Consolas" panose="020B0609020204030204" pitchFamily="49" charset="0"/>
              </a:rPr>
              <a:t>plot(</a:t>
            </a:r>
            <a:r>
              <a:rPr lang="en-GB" dirty="0" err="1">
                <a:highlight>
                  <a:srgbClr val="C0C0C0"/>
                </a:highlight>
                <a:latin typeface="Consolas" panose="020B0609020204030204" pitchFamily="49" charset="0"/>
              </a:rPr>
              <a:t>mtcars$mpg</a:t>
            </a:r>
            <a:r>
              <a:rPr lang="en-GB" dirty="0">
                <a:highlight>
                  <a:srgbClr val="C0C0C0"/>
                </a:highlight>
                <a:latin typeface="Consolas" panose="020B0609020204030204" pitchFamily="49" charset="0"/>
              </a:rPr>
              <a:t>, </a:t>
            </a:r>
            <a:r>
              <a:rPr lang="en-GB" dirty="0" err="1">
                <a:highlight>
                  <a:srgbClr val="C0C0C0"/>
                </a:highlight>
                <a:latin typeface="Consolas" panose="020B0609020204030204" pitchFamily="49" charset="0"/>
              </a:rPr>
              <a:t>mtcars$disp</a:t>
            </a:r>
            <a:r>
              <a:rPr lang="en-GB" dirty="0">
                <a:highlight>
                  <a:srgbClr val="C0C0C0"/>
                </a:highlight>
                <a:latin typeface="Consolas" panose="020B0609020204030204" pitchFamily="49" charset="0"/>
              </a:rPr>
              <a:t>, col=</a:t>
            </a:r>
            <a:r>
              <a:rPr lang="en-GB" dirty="0" err="1">
                <a:highlight>
                  <a:srgbClr val="C0C0C0"/>
                </a:highlight>
                <a:latin typeface="Consolas" panose="020B0609020204030204" pitchFamily="49" charset="0"/>
              </a:rPr>
              <a:t>mtcars$gear</a:t>
            </a:r>
            <a:r>
              <a:rPr lang="en-GB" dirty="0">
                <a:highlight>
                  <a:srgbClr val="C0C0C0"/>
                </a:highlight>
                <a:latin typeface="Consolas" panose="020B0609020204030204" pitchFamily="49" charset="0"/>
              </a:rPr>
              <a:t>)</a:t>
            </a:r>
            <a:endParaRPr lang="en-GB" dirty="0">
              <a:highlight>
                <a:srgbClr val="C0C0C0"/>
              </a:highlight>
            </a:endParaRPr>
          </a:p>
        </p:txBody>
      </p:sp>
      <p:pic>
        <p:nvPicPr>
          <p:cNvPr id="8" name="Picture 7">
            <a:extLst>
              <a:ext uri="{FF2B5EF4-FFF2-40B4-BE49-F238E27FC236}">
                <a16:creationId xmlns:a16="http://schemas.microsoft.com/office/drawing/2014/main" id="{3666AA27-6ECC-4D96-BE24-78D14466CBAA}"/>
              </a:ext>
            </a:extLst>
          </p:cNvPr>
          <p:cNvPicPr>
            <a:picLocks noChangeAspect="1"/>
          </p:cNvPicPr>
          <p:nvPr/>
        </p:nvPicPr>
        <p:blipFill rotWithShape="1">
          <a:blip r:embed="rId2">
            <a:extLst>
              <a:ext uri="{28A0092B-C50C-407E-A947-70E740481C1C}">
                <a14:useLocalDpi xmlns:a14="http://schemas.microsoft.com/office/drawing/2010/main" val="0"/>
              </a:ext>
            </a:extLst>
          </a:blip>
          <a:srcRect t="11307"/>
          <a:stretch/>
        </p:blipFill>
        <p:spPr>
          <a:xfrm>
            <a:off x="2352152" y="2692915"/>
            <a:ext cx="7487695" cy="4351339"/>
          </a:xfrm>
          <a:prstGeom prst="rect">
            <a:avLst/>
          </a:prstGeom>
        </p:spPr>
      </p:pic>
    </p:spTree>
    <p:extLst>
      <p:ext uri="{BB962C8B-B14F-4D97-AF65-F5344CB8AC3E}">
        <p14:creationId xmlns:p14="http://schemas.microsoft.com/office/powerpoint/2010/main" val="1810212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FC260-0F5D-4F5D-8156-373BF1162AE9}"/>
              </a:ext>
            </a:extLst>
          </p:cNvPr>
          <p:cNvSpPr>
            <a:spLocks noGrp="1"/>
          </p:cNvSpPr>
          <p:nvPr>
            <p:ph type="title"/>
          </p:nvPr>
        </p:nvSpPr>
        <p:spPr/>
        <p:txBody>
          <a:bodyPr>
            <a:normAutofit/>
          </a:bodyPr>
          <a:lstStyle/>
          <a:p>
            <a:r>
              <a:rPr lang="en-GB" sz="3600" b="1" dirty="0"/>
              <a:t>Shape by a factor </a:t>
            </a:r>
          </a:p>
        </p:txBody>
      </p:sp>
      <p:sp>
        <p:nvSpPr>
          <p:cNvPr id="3" name="Content Placeholder 2">
            <a:extLst>
              <a:ext uri="{FF2B5EF4-FFF2-40B4-BE49-F238E27FC236}">
                <a16:creationId xmlns:a16="http://schemas.microsoft.com/office/drawing/2014/main" id="{340B3297-6270-40DC-9104-BD8DFCC3D724}"/>
              </a:ext>
            </a:extLst>
          </p:cNvPr>
          <p:cNvSpPr>
            <a:spLocks noGrp="1"/>
          </p:cNvSpPr>
          <p:nvPr>
            <p:ph idx="1"/>
          </p:nvPr>
        </p:nvSpPr>
        <p:spPr>
          <a:xfrm>
            <a:off x="838200" y="1329970"/>
            <a:ext cx="10515600" cy="4351338"/>
          </a:xfrm>
        </p:spPr>
        <p:txBody>
          <a:bodyPr/>
          <a:lstStyle/>
          <a:p>
            <a:pPr marL="0" indent="0" algn="ctr">
              <a:buNone/>
            </a:pPr>
            <a:r>
              <a:rPr lang="en-GB" dirty="0">
                <a:highlight>
                  <a:srgbClr val="C0C0C0"/>
                </a:highlight>
                <a:latin typeface="Consolas" panose="020B0609020204030204" pitchFamily="49" charset="0"/>
              </a:rPr>
              <a:t>plot(</a:t>
            </a:r>
            <a:r>
              <a:rPr lang="en-GB" dirty="0" err="1">
                <a:highlight>
                  <a:srgbClr val="C0C0C0"/>
                </a:highlight>
                <a:latin typeface="Consolas" panose="020B0609020204030204" pitchFamily="49" charset="0"/>
              </a:rPr>
              <a:t>mtcars$mpg</a:t>
            </a:r>
            <a:r>
              <a:rPr lang="en-GB" dirty="0">
                <a:highlight>
                  <a:srgbClr val="C0C0C0"/>
                </a:highlight>
                <a:latin typeface="Consolas" panose="020B0609020204030204" pitchFamily="49" charset="0"/>
              </a:rPr>
              <a:t>, </a:t>
            </a:r>
            <a:r>
              <a:rPr lang="en-GB" dirty="0" err="1">
                <a:highlight>
                  <a:srgbClr val="C0C0C0"/>
                </a:highlight>
                <a:latin typeface="Consolas" panose="020B0609020204030204" pitchFamily="49" charset="0"/>
              </a:rPr>
              <a:t>mtcars$disp</a:t>
            </a:r>
            <a:r>
              <a:rPr lang="en-GB" dirty="0">
                <a:highlight>
                  <a:srgbClr val="C0C0C0"/>
                </a:highlight>
                <a:latin typeface="Consolas" panose="020B0609020204030204" pitchFamily="49" charset="0"/>
              </a:rPr>
              <a:t>, col=</a:t>
            </a:r>
            <a:r>
              <a:rPr lang="en-GB" dirty="0" err="1">
                <a:highlight>
                  <a:srgbClr val="C0C0C0"/>
                </a:highlight>
                <a:latin typeface="Consolas" panose="020B0609020204030204" pitchFamily="49" charset="0"/>
              </a:rPr>
              <a:t>mtcars$gear</a:t>
            </a:r>
            <a:r>
              <a:rPr lang="en-GB" dirty="0">
                <a:highlight>
                  <a:srgbClr val="C0C0C0"/>
                </a:highlight>
                <a:latin typeface="Consolas" panose="020B0609020204030204" pitchFamily="49" charset="0"/>
              </a:rPr>
              <a:t>)</a:t>
            </a:r>
          </a:p>
          <a:p>
            <a:pPr marL="0" indent="0" algn="ctr">
              <a:buNone/>
            </a:pPr>
            <a:r>
              <a:rPr lang="en-GB" dirty="0"/>
              <a:t>Use the </a:t>
            </a:r>
            <a:r>
              <a:rPr lang="en-GB" dirty="0" err="1"/>
              <a:t>pch</a:t>
            </a:r>
            <a:r>
              <a:rPr lang="en-GB" dirty="0"/>
              <a:t> and col arguments to produce a plot coloured by </a:t>
            </a:r>
            <a:r>
              <a:rPr lang="en-GB" dirty="0">
                <a:latin typeface="Consolas" panose="020B0609020204030204" pitchFamily="49" charset="0"/>
              </a:rPr>
              <a:t>gear</a:t>
            </a:r>
            <a:r>
              <a:rPr lang="en-GB" dirty="0"/>
              <a:t> with point shapes from </a:t>
            </a:r>
            <a:r>
              <a:rPr lang="en-GB" dirty="0">
                <a:latin typeface="Consolas" panose="020B0609020204030204" pitchFamily="49" charset="0"/>
              </a:rPr>
              <a:t>vs:</a:t>
            </a:r>
          </a:p>
        </p:txBody>
      </p:sp>
      <p:pic>
        <p:nvPicPr>
          <p:cNvPr id="5" name="Picture 4">
            <a:extLst>
              <a:ext uri="{FF2B5EF4-FFF2-40B4-BE49-F238E27FC236}">
                <a16:creationId xmlns:a16="http://schemas.microsoft.com/office/drawing/2014/main" id="{6F5EDB7D-EBAE-4831-8914-F1AC825BC5A8}"/>
              </a:ext>
            </a:extLst>
          </p:cNvPr>
          <p:cNvPicPr>
            <a:picLocks noChangeAspect="1"/>
          </p:cNvPicPr>
          <p:nvPr/>
        </p:nvPicPr>
        <p:blipFill rotWithShape="1">
          <a:blip r:embed="rId2">
            <a:extLst>
              <a:ext uri="{28A0092B-C50C-407E-A947-70E740481C1C}">
                <a14:useLocalDpi xmlns:a14="http://schemas.microsoft.com/office/drawing/2010/main" val="0"/>
              </a:ext>
            </a:extLst>
          </a:blip>
          <a:srcRect t="12810"/>
          <a:stretch/>
        </p:blipFill>
        <p:spPr>
          <a:xfrm>
            <a:off x="2352152" y="2655533"/>
            <a:ext cx="7487695" cy="4277630"/>
          </a:xfrm>
          <a:prstGeom prst="rect">
            <a:avLst/>
          </a:prstGeom>
        </p:spPr>
      </p:pic>
    </p:spTree>
    <p:extLst>
      <p:ext uri="{BB962C8B-B14F-4D97-AF65-F5344CB8AC3E}">
        <p14:creationId xmlns:p14="http://schemas.microsoft.com/office/powerpoint/2010/main" val="535337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89007-F037-4564-9D11-8315D6720FA5}"/>
              </a:ext>
            </a:extLst>
          </p:cNvPr>
          <p:cNvSpPr>
            <a:spLocks noGrp="1"/>
          </p:cNvSpPr>
          <p:nvPr>
            <p:ph type="title"/>
          </p:nvPr>
        </p:nvSpPr>
        <p:spPr/>
        <p:txBody>
          <a:bodyPr>
            <a:normAutofit/>
          </a:bodyPr>
          <a:lstStyle/>
          <a:p>
            <a:r>
              <a:rPr lang="en-GB" sz="4000" b="1" dirty="0"/>
              <a:t>Label the plot</a:t>
            </a:r>
          </a:p>
        </p:txBody>
      </p:sp>
      <p:sp>
        <p:nvSpPr>
          <p:cNvPr id="3" name="Content Placeholder 2">
            <a:extLst>
              <a:ext uri="{FF2B5EF4-FFF2-40B4-BE49-F238E27FC236}">
                <a16:creationId xmlns:a16="http://schemas.microsoft.com/office/drawing/2014/main" id="{B3A88BFA-6E74-4740-87A7-3E427D30F23C}"/>
              </a:ext>
            </a:extLst>
          </p:cNvPr>
          <p:cNvSpPr>
            <a:spLocks noGrp="1"/>
          </p:cNvSpPr>
          <p:nvPr>
            <p:ph idx="1"/>
          </p:nvPr>
        </p:nvSpPr>
        <p:spPr/>
        <p:txBody>
          <a:bodyPr/>
          <a:lstStyle/>
          <a:p>
            <a:pPr marL="0" indent="0">
              <a:buNone/>
            </a:pPr>
            <a:r>
              <a:rPr lang="en-GB" dirty="0"/>
              <a:t>Use </a:t>
            </a:r>
            <a:r>
              <a:rPr lang="en-GB" dirty="0" err="1"/>
              <a:t>xlab</a:t>
            </a:r>
            <a:r>
              <a:rPr lang="en-GB" dirty="0"/>
              <a:t> and </a:t>
            </a:r>
            <a:r>
              <a:rPr lang="en-GB" dirty="0" err="1"/>
              <a:t>ylab</a:t>
            </a:r>
            <a:r>
              <a:rPr lang="en-GB" dirty="0"/>
              <a:t> to label your axes miles per gallon and displacement</a:t>
            </a:r>
          </a:p>
          <a:p>
            <a:pPr marL="0" indent="0">
              <a:buNone/>
            </a:pPr>
            <a:endParaRPr lang="en-GB" dirty="0"/>
          </a:p>
          <a:p>
            <a:pPr marL="0" indent="0">
              <a:buNone/>
            </a:pPr>
            <a:endParaRPr lang="en-GB" dirty="0"/>
          </a:p>
        </p:txBody>
      </p:sp>
      <p:sp>
        <p:nvSpPr>
          <p:cNvPr id="4" name="AutoShape 2" descr="R legend : tutorial on how add legends to plots using R software">
            <a:extLst>
              <a:ext uri="{FF2B5EF4-FFF2-40B4-BE49-F238E27FC236}">
                <a16:creationId xmlns:a16="http://schemas.microsoft.com/office/drawing/2014/main" id="{7C59C0F9-0C1E-458A-95C7-05E10D4B651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240734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AF769-7236-4B11-B1AE-D8D4CF307DCE}"/>
              </a:ext>
            </a:extLst>
          </p:cNvPr>
          <p:cNvSpPr>
            <a:spLocks noGrp="1"/>
          </p:cNvSpPr>
          <p:nvPr>
            <p:ph type="title"/>
          </p:nvPr>
        </p:nvSpPr>
        <p:spPr/>
        <p:txBody>
          <a:bodyPr/>
          <a:lstStyle/>
          <a:p>
            <a:r>
              <a:rPr lang="en-GB" dirty="0" err="1">
                <a:highlight>
                  <a:srgbClr val="C0C0C0"/>
                </a:highlight>
                <a:latin typeface="Consolas" panose="020B0609020204030204" pitchFamily="49" charset="0"/>
              </a:rPr>
              <a:t>hist</a:t>
            </a:r>
            <a:r>
              <a:rPr lang="en-GB" dirty="0">
                <a:highlight>
                  <a:srgbClr val="C0C0C0"/>
                </a:highlight>
                <a:latin typeface="Consolas" panose="020B0609020204030204" pitchFamily="49" charset="0"/>
              </a:rPr>
              <a:t>()</a:t>
            </a:r>
          </a:p>
        </p:txBody>
      </p:sp>
      <p:sp>
        <p:nvSpPr>
          <p:cNvPr id="3" name="Content Placeholder 2">
            <a:extLst>
              <a:ext uri="{FF2B5EF4-FFF2-40B4-BE49-F238E27FC236}">
                <a16:creationId xmlns:a16="http://schemas.microsoft.com/office/drawing/2014/main" id="{7D7A8823-702A-4BD0-93EF-1B6B53046CD7}"/>
              </a:ext>
            </a:extLst>
          </p:cNvPr>
          <p:cNvSpPr>
            <a:spLocks noGrp="1"/>
          </p:cNvSpPr>
          <p:nvPr>
            <p:ph idx="1"/>
          </p:nvPr>
        </p:nvSpPr>
        <p:spPr>
          <a:xfrm>
            <a:off x="838200" y="1825624"/>
            <a:ext cx="10515600" cy="4831549"/>
          </a:xfrm>
        </p:spPr>
        <p:txBody>
          <a:bodyPr>
            <a:normAutofit fontScale="85000" lnSpcReduction="20000"/>
          </a:bodyPr>
          <a:lstStyle/>
          <a:p>
            <a:r>
              <a:rPr lang="en-GB" dirty="0"/>
              <a:t>The </a:t>
            </a:r>
            <a:r>
              <a:rPr lang="en-GB" dirty="0" err="1">
                <a:highlight>
                  <a:srgbClr val="C0C0C0"/>
                </a:highlight>
                <a:latin typeface="Consolas" panose="020B0609020204030204" pitchFamily="49" charset="0"/>
              </a:rPr>
              <a:t>hist</a:t>
            </a:r>
            <a:r>
              <a:rPr lang="en-GB" dirty="0"/>
              <a:t> function can be used to plot simple histograms of the frequency of a parameter in your dataset or a vector.</a:t>
            </a:r>
          </a:p>
          <a:p>
            <a:r>
              <a:rPr lang="en-GB" dirty="0"/>
              <a:t>Choose a column in </a:t>
            </a:r>
            <a:r>
              <a:rPr lang="en-GB" dirty="0" err="1"/>
              <a:t>mtcars</a:t>
            </a:r>
            <a:r>
              <a:rPr lang="en-GB" dirty="0"/>
              <a:t> and plot it with the </a:t>
            </a:r>
            <a:r>
              <a:rPr lang="en-GB" dirty="0" err="1">
                <a:highlight>
                  <a:srgbClr val="C0C0C0"/>
                </a:highlight>
                <a:latin typeface="Consolas" panose="020B0609020204030204" pitchFamily="49" charset="0"/>
              </a:rPr>
              <a:t>hist</a:t>
            </a:r>
            <a:r>
              <a:rPr lang="en-GB" dirty="0"/>
              <a:t> function</a:t>
            </a:r>
          </a:p>
          <a:p>
            <a:r>
              <a:rPr lang="en-GB" dirty="0" err="1"/>
              <a:t>Hist</a:t>
            </a:r>
            <a:r>
              <a:rPr lang="en-GB" dirty="0"/>
              <a:t> automatically bins your data in to groups with similar values which are then summed in to a single bar. To change the number or position of these bins we can use the breaks argument in </a:t>
            </a:r>
            <a:r>
              <a:rPr lang="en-GB" dirty="0" err="1"/>
              <a:t>hist</a:t>
            </a:r>
            <a:r>
              <a:rPr lang="en-GB" dirty="0"/>
              <a:t>:</a:t>
            </a:r>
          </a:p>
          <a:p>
            <a:endParaRPr lang="en-GB" dirty="0"/>
          </a:p>
          <a:p>
            <a:pPr marL="0" indent="0" algn="ctr">
              <a:buNone/>
            </a:pPr>
            <a:r>
              <a:rPr lang="en-GB" sz="2400" dirty="0" err="1">
                <a:highlight>
                  <a:srgbClr val="C0C0C0"/>
                </a:highlight>
                <a:latin typeface="Consolas" panose="020B0609020204030204" pitchFamily="49" charset="0"/>
              </a:rPr>
              <a:t>hist</a:t>
            </a:r>
            <a:r>
              <a:rPr lang="en-GB" sz="2400" dirty="0">
                <a:highlight>
                  <a:srgbClr val="C0C0C0"/>
                </a:highlight>
                <a:latin typeface="Consolas" panose="020B0609020204030204" pitchFamily="49" charset="0"/>
              </a:rPr>
              <a:t>(</a:t>
            </a:r>
            <a:r>
              <a:rPr lang="en-GB" sz="2400" dirty="0" err="1">
                <a:highlight>
                  <a:srgbClr val="C0C0C0"/>
                </a:highlight>
                <a:latin typeface="Consolas" panose="020B0609020204030204" pitchFamily="49" charset="0"/>
              </a:rPr>
              <a:t>mtcars$drat</a:t>
            </a:r>
            <a:r>
              <a:rPr lang="en-GB" sz="2400" dirty="0">
                <a:highlight>
                  <a:srgbClr val="C0C0C0"/>
                </a:highlight>
                <a:latin typeface="Consolas" panose="020B0609020204030204" pitchFamily="49" charset="0"/>
              </a:rPr>
              <a:t>, breaks=10)</a:t>
            </a:r>
          </a:p>
          <a:p>
            <a:pPr marL="0" indent="0" algn="ctr">
              <a:buNone/>
            </a:pPr>
            <a:endParaRPr lang="en-GB" sz="2400" dirty="0">
              <a:latin typeface="Consolas" panose="020B0609020204030204" pitchFamily="49" charset="0"/>
            </a:endParaRPr>
          </a:p>
          <a:p>
            <a:pPr marL="0" indent="0" algn="ctr">
              <a:buNone/>
            </a:pPr>
            <a:r>
              <a:rPr kumimoji="0" lang="en-US" altLang="en-US" sz="2400" i="0" u="none" strike="noStrike" cap="none" normalizeH="0" baseline="0" dirty="0">
                <a:ln>
                  <a:noFill/>
                </a:ln>
                <a:effectLst/>
                <a:highlight>
                  <a:srgbClr val="C0C0C0"/>
                </a:highlight>
                <a:latin typeface="Consolas" panose="020B0609020204030204" pitchFamily="49" charset="0"/>
              </a:rPr>
              <a:t>hist(</a:t>
            </a:r>
            <a:r>
              <a:rPr kumimoji="0" lang="en-US" altLang="en-US" sz="2400" i="0" u="none" strike="noStrike" cap="none" normalizeH="0" baseline="0" dirty="0" err="1">
                <a:ln>
                  <a:noFill/>
                </a:ln>
                <a:effectLst/>
                <a:highlight>
                  <a:srgbClr val="C0C0C0"/>
                </a:highlight>
                <a:latin typeface="Consolas" panose="020B0609020204030204" pitchFamily="49" charset="0"/>
              </a:rPr>
              <a:t>mtcars$drat</a:t>
            </a:r>
            <a:r>
              <a:rPr kumimoji="0" lang="en-US" altLang="en-US" sz="2400" i="0" u="none" strike="noStrike" cap="none" normalizeH="0" baseline="0" dirty="0">
                <a:ln>
                  <a:noFill/>
                </a:ln>
                <a:effectLst/>
                <a:highlight>
                  <a:srgbClr val="C0C0C0"/>
                </a:highlight>
                <a:latin typeface="Consolas" panose="020B0609020204030204" pitchFamily="49" charset="0"/>
              </a:rPr>
              <a:t>, breaks=c(min(</a:t>
            </a:r>
            <a:r>
              <a:rPr kumimoji="0" lang="en-US" altLang="en-US" sz="2400" i="0" u="none" strike="noStrike" cap="none" normalizeH="0" baseline="0" dirty="0" err="1">
                <a:ln>
                  <a:noFill/>
                </a:ln>
                <a:effectLst/>
                <a:highlight>
                  <a:srgbClr val="C0C0C0"/>
                </a:highlight>
                <a:latin typeface="Consolas" panose="020B0609020204030204" pitchFamily="49" charset="0"/>
              </a:rPr>
              <a:t>mtcars$drat</a:t>
            </a:r>
            <a:r>
              <a:rPr kumimoji="0" lang="en-US" altLang="en-US" sz="2400" i="0" u="none" strike="noStrike" cap="none" normalizeH="0" baseline="0" dirty="0">
                <a:ln>
                  <a:noFill/>
                </a:ln>
                <a:effectLst/>
                <a:highlight>
                  <a:srgbClr val="C0C0C0"/>
                </a:highlight>
                <a:latin typeface="Consolas" panose="020B0609020204030204" pitchFamily="49" charset="0"/>
              </a:rPr>
              <a:t>),4.0,4.5, 5.0, max(</a:t>
            </a:r>
            <a:r>
              <a:rPr kumimoji="0" lang="en-US" altLang="en-US" sz="2400" i="0" u="none" strike="noStrike" cap="none" normalizeH="0" baseline="0" dirty="0" err="1">
                <a:ln>
                  <a:noFill/>
                </a:ln>
                <a:effectLst/>
                <a:highlight>
                  <a:srgbClr val="C0C0C0"/>
                </a:highlight>
                <a:latin typeface="Consolas" panose="020B0609020204030204" pitchFamily="49" charset="0"/>
              </a:rPr>
              <a:t>mtcars$drat</a:t>
            </a:r>
            <a:r>
              <a:rPr kumimoji="0" lang="en-US" altLang="en-US" sz="2400" i="0" u="none" strike="noStrike" cap="none" normalizeH="0" baseline="0" dirty="0">
                <a:ln>
                  <a:noFill/>
                </a:ln>
                <a:effectLst/>
                <a:highlight>
                  <a:srgbClr val="C0C0C0"/>
                </a:highlight>
                <a:latin typeface="Consolas" panose="020B0609020204030204" pitchFamily="49" charset="0"/>
              </a:rPr>
              <a:t>))))</a:t>
            </a:r>
          </a:p>
          <a:p>
            <a:pPr marL="0" indent="0" algn="ctr">
              <a:buNone/>
            </a:pPr>
            <a:endParaRPr lang="en-GB" sz="2400" dirty="0">
              <a:solidFill>
                <a:srgbClr val="002060"/>
              </a:solidFill>
              <a:latin typeface="Consolas" panose="020B0609020204030204" pitchFamily="49" charset="0"/>
            </a:endParaRPr>
          </a:p>
          <a:p>
            <a:pPr marL="0" indent="0" algn="ctr">
              <a:buNone/>
            </a:pPr>
            <a:r>
              <a:rPr lang="en-GB" sz="2600" dirty="0"/>
              <a:t>Try running this code in R, see how changing the values in the breaks argument changes the position of the break points</a:t>
            </a:r>
          </a:p>
        </p:txBody>
      </p:sp>
    </p:spTree>
    <p:extLst>
      <p:ext uri="{BB962C8B-B14F-4D97-AF65-F5344CB8AC3E}">
        <p14:creationId xmlns:p14="http://schemas.microsoft.com/office/powerpoint/2010/main" val="2671312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8ED6-0177-4A3C-AA5C-34EFBB2F33EB}"/>
              </a:ext>
            </a:extLst>
          </p:cNvPr>
          <p:cNvSpPr>
            <a:spLocks noGrp="1"/>
          </p:cNvSpPr>
          <p:nvPr>
            <p:ph type="title"/>
          </p:nvPr>
        </p:nvSpPr>
        <p:spPr/>
        <p:txBody>
          <a:bodyPr>
            <a:normAutofit/>
          </a:bodyPr>
          <a:lstStyle/>
          <a:p>
            <a:r>
              <a:rPr lang="en-GB" sz="3600" b="1" dirty="0"/>
              <a:t>Arguments to </a:t>
            </a:r>
            <a:r>
              <a:rPr lang="en-GB" sz="3600" b="1" dirty="0" err="1"/>
              <a:t>hist</a:t>
            </a:r>
            <a:r>
              <a:rPr lang="en-GB" sz="3600" b="1" dirty="0"/>
              <a:t>()</a:t>
            </a:r>
          </a:p>
        </p:txBody>
      </p:sp>
      <p:pic>
        <p:nvPicPr>
          <p:cNvPr id="5" name="Picture 4">
            <a:extLst>
              <a:ext uri="{FF2B5EF4-FFF2-40B4-BE49-F238E27FC236}">
                <a16:creationId xmlns:a16="http://schemas.microsoft.com/office/drawing/2014/main" id="{F6BFC1D0-7B95-4BEB-A463-2BEF8BC35C5D}"/>
              </a:ext>
            </a:extLst>
          </p:cNvPr>
          <p:cNvPicPr>
            <a:picLocks noChangeAspect="1"/>
          </p:cNvPicPr>
          <p:nvPr/>
        </p:nvPicPr>
        <p:blipFill rotWithShape="1">
          <a:blip r:embed="rId2">
            <a:extLst>
              <a:ext uri="{28A0092B-C50C-407E-A947-70E740481C1C}">
                <a14:useLocalDpi xmlns:a14="http://schemas.microsoft.com/office/drawing/2010/main" val="0"/>
              </a:ext>
            </a:extLst>
          </a:blip>
          <a:srcRect t="4422" b="-1394"/>
          <a:stretch/>
        </p:blipFill>
        <p:spPr>
          <a:xfrm>
            <a:off x="2352152" y="2196269"/>
            <a:ext cx="7487695" cy="4757529"/>
          </a:xfrm>
          <a:prstGeom prst="rect">
            <a:avLst/>
          </a:prstGeom>
        </p:spPr>
      </p:pic>
      <p:sp>
        <p:nvSpPr>
          <p:cNvPr id="3" name="Content Placeholder 2">
            <a:extLst>
              <a:ext uri="{FF2B5EF4-FFF2-40B4-BE49-F238E27FC236}">
                <a16:creationId xmlns:a16="http://schemas.microsoft.com/office/drawing/2014/main" id="{42A028E6-E1B3-4E87-948F-A5AD5084F2DE}"/>
              </a:ext>
            </a:extLst>
          </p:cNvPr>
          <p:cNvSpPr>
            <a:spLocks noGrp="1"/>
          </p:cNvSpPr>
          <p:nvPr>
            <p:ph idx="1"/>
          </p:nvPr>
        </p:nvSpPr>
        <p:spPr>
          <a:xfrm>
            <a:off x="838200" y="1577796"/>
            <a:ext cx="10515600" cy="4351338"/>
          </a:xfrm>
        </p:spPr>
        <p:txBody>
          <a:bodyPr/>
          <a:lstStyle/>
          <a:p>
            <a:pPr marL="0" indent="0">
              <a:buNone/>
            </a:pPr>
            <a:r>
              <a:rPr lang="en-GB" dirty="0"/>
              <a:t>Using col and </a:t>
            </a:r>
            <a:r>
              <a:rPr lang="en-GB" dirty="0" err="1"/>
              <a:t>lty</a:t>
            </a:r>
            <a:r>
              <a:rPr lang="en-GB" dirty="0"/>
              <a:t> plot a histogram of </a:t>
            </a:r>
            <a:r>
              <a:rPr lang="en-GB" dirty="0" err="1"/>
              <a:t>mtcars$disp</a:t>
            </a:r>
            <a:r>
              <a:rPr lang="en-GB" dirty="0"/>
              <a:t> with red bars and dotted lines, </a:t>
            </a:r>
          </a:p>
        </p:txBody>
      </p:sp>
    </p:spTree>
    <p:extLst>
      <p:ext uri="{BB962C8B-B14F-4D97-AF65-F5344CB8AC3E}">
        <p14:creationId xmlns:p14="http://schemas.microsoft.com/office/powerpoint/2010/main" val="2327616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4DF3-B797-4403-878C-E856D248FEBF}"/>
              </a:ext>
            </a:extLst>
          </p:cNvPr>
          <p:cNvSpPr>
            <a:spLocks noGrp="1"/>
          </p:cNvSpPr>
          <p:nvPr>
            <p:ph type="title"/>
          </p:nvPr>
        </p:nvSpPr>
        <p:spPr/>
        <p:txBody>
          <a:bodyPr>
            <a:normAutofit/>
          </a:bodyPr>
          <a:lstStyle/>
          <a:p>
            <a:r>
              <a:rPr lang="en-GB" sz="3600" b="1" dirty="0" err="1"/>
              <a:t>Barplots</a:t>
            </a:r>
            <a:endParaRPr lang="en-GB" sz="3600" b="1" dirty="0"/>
          </a:p>
        </p:txBody>
      </p:sp>
      <p:sp>
        <p:nvSpPr>
          <p:cNvPr id="3" name="Content Placeholder 2">
            <a:extLst>
              <a:ext uri="{FF2B5EF4-FFF2-40B4-BE49-F238E27FC236}">
                <a16:creationId xmlns:a16="http://schemas.microsoft.com/office/drawing/2014/main" id="{365D7594-6703-4956-992D-FAC3AF4F417A}"/>
              </a:ext>
            </a:extLst>
          </p:cNvPr>
          <p:cNvSpPr>
            <a:spLocks noGrp="1"/>
          </p:cNvSpPr>
          <p:nvPr>
            <p:ph idx="1"/>
          </p:nvPr>
        </p:nvSpPr>
        <p:spPr/>
        <p:txBody>
          <a:bodyPr/>
          <a:lstStyle/>
          <a:p>
            <a:pPr marL="0" indent="0">
              <a:buNone/>
            </a:pPr>
            <a:r>
              <a:rPr lang="en-GB" dirty="0"/>
              <a:t>We will make a simple </a:t>
            </a:r>
            <a:r>
              <a:rPr lang="en-GB" dirty="0" err="1"/>
              <a:t>barplot</a:t>
            </a:r>
            <a:r>
              <a:rPr lang="en-GB" dirty="0"/>
              <a:t> of the counts of the number of cars with different numbers of gears:</a:t>
            </a:r>
          </a:p>
          <a:p>
            <a:pPr marL="0" indent="0" algn="ctr">
              <a:buNone/>
            </a:pPr>
            <a:r>
              <a:rPr lang="en-US" sz="2400" dirty="0">
                <a:highlight>
                  <a:srgbClr val="C0C0C0"/>
                </a:highlight>
                <a:latin typeface="Consolas" panose="020B0609020204030204" pitchFamily="49" charset="0"/>
              </a:rPr>
              <a:t>counts &lt;- table(</a:t>
            </a:r>
            <a:r>
              <a:rPr lang="en-US" sz="2400" dirty="0" err="1">
                <a:highlight>
                  <a:srgbClr val="C0C0C0"/>
                </a:highlight>
                <a:latin typeface="Consolas" panose="020B0609020204030204" pitchFamily="49" charset="0"/>
              </a:rPr>
              <a:t>mtcars$gear</a:t>
            </a:r>
            <a:r>
              <a:rPr lang="en-US" sz="2400" dirty="0">
                <a:highlight>
                  <a:srgbClr val="C0C0C0"/>
                </a:highlight>
                <a:latin typeface="Consolas" panose="020B0609020204030204" pitchFamily="49" charset="0"/>
              </a:rPr>
              <a:t>)</a:t>
            </a:r>
            <a:br>
              <a:rPr lang="en-US" sz="2400" dirty="0">
                <a:highlight>
                  <a:srgbClr val="C0C0C0"/>
                </a:highlight>
                <a:latin typeface="Consolas" panose="020B0609020204030204" pitchFamily="49" charset="0"/>
              </a:rPr>
            </a:br>
            <a:r>
              <a:rPr lang="en-US" sz="2400" dirty="0" err="1">
                <a:highlight>
                  <a:srgbClr val="C0C0C0"/>
                </a:highlight>
                <a:latin typeface="Consolas" panose="020B0609020204030204" pitchFamily="49" charset="0"/>
              </a:rPr>
              <a:t>barplot</a:t>
            </a:r>
            <a:r>
              <a:rPr lang="en-US" sz="2400" dirty="0">
                <a:highlight>
                  <a:srgbClr val="C0C0C0"/>
                </a:highlight>
                <a:latin typeface="Consolas" panose="020B0609020204030204" pitchFamily="49" charset="0"/>
              </a:rPr>
              <a:t>(counts, main="Car Distribution",</a:t>
            </a:r>
            <a:br>
              <a:rPr lang="en-US" sz="2400" dirty="0">
                <a:highlight>
                  <a:srgbClr val="C0C0C0"/>
                </a:highlight>
                <a:latin typeface="Consolas" panose="020B0609020204030204" pitchFamily="49" charset="0"/>
              </a:rPr>
            </a:br>
            <a:r>
              <a:rPr lang="en-US" sz="2400" dirty="0">
                <a:highlight>
                  <a:srgbClr val="C0C0C0"/>
                </a:highlight>
                <a:latin typeface="Consolas" panose="020B0609020204030204" pitchFamily="49" charset="0"/>
              </a:rPr>
              <a:t>   </a:t>
            </a:r>
            <a:r>
              <a:rPr lang="en-US" sz="2400" dirty="0" err="1">
                <a:highlight>
                  <a:srgbClr val="C0C0C0"/>
                </a:highlight>
                <a:latin typeface="Consolas" panose="020B0609020204030204" pitchFamily="49" charset="0"/>
              </a:rPr>
              <a:t>xlab</a:t>
            </a:r>
            <a:r>
              <a:rPr lang="en-US" sz="2400" dirty="0">
                <a:highlight>
                  <a:srgbClr val="C0C0C0"/>
                </a:highlight>
                <a:latin typeface="Consolas" panose="020B0609020204030204" pitchFamily="49" charset="0"/>
              </a:rPr>
              <a:t>="Number of Gears")</a:t>
            </a:r>
            <a:endParaRPr lang="en-GB" sz="2400" dirty="0">
              <a:highlight>
                <a:srgbClr val="C0C0C0"/>
              </a:highlight>
              <a:latin typeface="Consolas" panose="020B0609020204030204" pitchFamily="49" charset="0"/>
            </a:endParaRPr>
          </a:p>
        </p:txBody>
      </p:sp>
    </p:spTree>
    <p:extLst>
      <p:ext uri="{BB962C8B-B14F-4D97-AF65-F5344CB8AC3E}">
        <p14:creationId xmlns:p14="http://schemas.microsoft.com/office/powerpoint/2010/main" val="3475114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4DF3-B797-4403-878C-E856D248FEBF}"/>
              </a:ext>
            </a:extLst>
          </p:cNvPr>
          <p:cNvSpPr>
            <a:spLocks noGrp="1"/>
          </p:cNvSpPr>
          <p:nvPr>
            <p:ph type="title"/>
          </p:nvPr>
        </p:nvSpPr>
        <p:spPr>
          <a:xfrm>
            <a:off x="838200" y="365125"/>
            <a:ext cx="10515600" cy="1325563"/>
          </a:xfrm>
        </p:spPr>
        <p:txBody>
          <a:bodyPr>
            <a:normAutofit/>
          </a:bodyPr>
          <a:lstStyle/>
          <a:p>
            <a:r>
              <a:rPr lang="en-GB" b="1" err="1"/>
              <a:t>Barplots</a:t>
            </a:r>
            <a:endParaRPr lang="en-GB" b="1"/>
          </a:p>
        </p:txBody>
      </p:sp>
      <p:sp>
        <p:nvSpPr>
          <p:cNvPr id="3" name="Content Placeholder 2">
            <a:extLst>
              <a:ext uri="{FF2B5EF4-FFF2-40B4-BE49-F238E27FC236}">
                <a16:creationId xmlns:a16="http://schemas.microsoft.com/office/drawing/2014/main" id="{365D7594-6703-4956-992D-FAC3AF4F417A}"/>
              </a:ext>
            </a:extLst>
          </p:cNvPr>
          <p:cNvSpPr>
            <a:spLocks noGrp="1"/>
          </p:cNvSpPr>
          <p:nvPr>
            <p:ph idx="1"/>
          </p:nvPr>
        </p:nvSpPr>
        <p:spPr>
          <a:xfrm>
            <a:off x="838200" y="1825625"/>
            <a:ext cx="4332006" cy="4351338"/>
          </a:xfrm>
        </p:spPr>
        <p:txBody>
          <a:bodyPr>
            <a:normAutofit/>
          </a:bodyPr>
          <a:lstStyle/>
          <a:p>
            <a:pPr marL="0" indent="0">
              <a:buNone/>
            </a:pPr>
            <a:r>
              <a:rPr lang="en-GB" sz="2400" dirty="0"/>
              <a:t>We can change this to a horizontal bar plot using the argument </a:t>
            </a:r>
            <a:r>
              <a:rPr lang="en-GB" sz="2400" dirty="0" err="1"/>
              <a:t>horiz</a:t>
            </a:r>
            <a:r>
              <a:rPr lang="en-GB" sz="2400" dirty="0"/>
              <a:t>=TRUE, add this to your bar plot, remember to change the x axis label as we are switching the axes.</a:t>
            </a:r>
          </a:p>
          <a:p>
            <a:pPr marL="0" indent="0">
              <a:buNone/>
            </a:pPr>
            <a:endParaRPr lang="en-GB" sz="2000" dirty="0"/>
          </a:p>
        </p:txBody>
      </p:sp>
      <p:pic>
        <p:nvPicPr>
          <p:cNvPr id="5" name="Picture 4">
            <a:extLst>
              <a:ext uri="{FF2B5EF4-FFF2-40B4-BE49-F238E27FC236}">
                <a16:creationId xmlns:a16="http://schemas.microsoft.com/office/drawing/2014/main" id="{FC907AE0-4DCF-4286-917B-703C22F4029C}"/>
              </a:ext>
            </a:extLst>
          </p:cNvPr>
          <p:cNvPicPr>
            <a:picLocks noChangeAspect="1"/>
          </p:cNvPicPr>
          <p:nvPr/>
        </p:nvPicPr>
        <p:blipFill rotWithShape="1">
          <a:blip r:embed="rId2">
            <a:extLst>
              <a:ext uri="{28A0092B-C50C-407E-A947-70E740481C1C}">
                <a14:useLocalDpi xmlns:a14="http://schemas.microsoft.com/office/drawing/2010/main" val="0"/>
              </a:ext>
            </a:extLst>
          </a:blip>
          <a:srcRect l="103" r="2274" b="-6"/>
          <a:stretch/>
        </p:blipFill>
        <p:spPr>
          <a:xfrm>
            <a:off x="5435125" y="1904281"/>
            <a:ext cx="6365630" cy="4272681"/>
          </a:xfrm>
          <a:prstGeom prst="rect">
            <a:avLst/>
          </a:prstGeom>
        </p:spPr>
      </p:pic>
    </p:spTree>
    <p:extLst>
      <p:ext uri="{BB962C8B-B14F-4D97-AF65-F5344CB8AC3E}">
        <p14:creationId xmlns:p14="http://schemas.microsoft.com/office/powerpoint/2010/main" val="325590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4DF3-B797-4403-878C-E856D248FEBF}"/>
              </a:ext>
            </a:extLst>
          </p:cNvPr>
          <p:cNvSpPr>
            <a:spLocks noGrp="1"/>
          </p:cNvSpPr>
          <p:nvPr>
            <p:ph type="title"/>
          </p:nvPr>
        </p:nvSpPr>
        <p:spPr/>
        <p:txBody>
          <a:bodyPr>
            <a:normAutofit/>
          </a:bodyPr>
          <a:lstStyle/>
          <a:p>
            <a:r>
              <a:rPr lang="en-GB" sz="3600" b="1" dirty="0"/>
              <a:t>Stacked </a:t>
            </a:r>
            <a:r>
              <a:rPr lang="en-GB" sz="3600" b="1" dirty="0" err="1"/>
              <a:t>barplots</a:t>
            </a:r>
            <a:endParaRPr lang="en-GB" sz="3600" b="1" dirty="0"/>
          </a:p>
        </p:txBody>
      </p:sp>
      <p:sp>
        <p:nvSpPr>
          <p:cNvPr id="3" name="Content Placeholder 2">
            <a:extLst>
              <a:ext uri="{FF2B5EF4-FFF2-40B4-BE49-F238E27FC236}">
                <a16:creationId xmlns:a16="http://schemas.microsoft.com/office/drawing/2014/main" id="{365D7594-6703-4956-992D-FAC3AF4F417A}"/>
              </a:ext>
            </a:extLst>
          </p:cNvPr>
          <p:cNvSpPr>
            <a:spLocks noGrp="1"/>
          </p:cNvSpPr>
          <p:nvPr>
            <p:ph idx="1"/>
          </p:nvPr>
        </p:nvSpPr>
        <p:spPr/>
        <p:txBody>
          <a:bodyPr/>
          <a:lstStyle/>
          <a:p>
            <a:pPr marL="0" indent="0">
              <a:buNone/>
            </a:pPr>
            <a:r>
              <a:rPr lang="en-GB" sz="2400" dirty="0"/>
              <a:t>Calculate counts by gears and vs using </a:t>
            </a:r>
            <a:r>
              <a:rPr lang="en-GB" sz="2400" dirty="0">
                <a:highlight>
                  <a:srgbClr val="C0C0C0"/>
                </a:highlight>
                <a:latin typeface="Consolas" panose="020B0609020204030204" pitchFamily="49" charset="0"/>
              </a:rPr>
              <a:t>table()</a:t>
            </a:r>
            <a:r>
              <a:rPr lang="en-GB" sz="2400" dirty="0">
                <a:latin typeface="Consolas" panose="020B0609020204030204" pitchFamily="49" charset="0"/>
              </a:rPr>
              <a:t> </a:t>
            </a:r>
            <a:r>
              <a:rPr lang="en-GB" sz="2400" dirty="0"/>
              <a:t>as before, separate the two columns of interest with a comma.</a:t>
            </a:r>
          </a:p>
          <a:p>
            <a:pPr marL="0" indent="0">
              <a:buNone/>
            </a:pPr>
            <a:endParaRPr lang="en-GB" sz="2400" dirty="0"/>
          </a:p>
          <a:p>
            <a:pPr marL="0" indent="0">
              <a:buNone/>
            </a:pPr>
            <a:r>
              <a:rPr lang="en-GB" sz="2400" dirty="0"/>
              <a:t>We can then plot a stacked </a:t>
            </a:r>
            <a:r>
              <a:rPr lang="en-GB" sz="2400" dirty="0" err="1"/>
              <a:t>barplot</a:t>
            </a:r>
            <a:r>
              <a:rPr lang="en-GB" sz="2400" dirty="0"/>
              <a:t> of gears coloured by vs</a:t>
            </a:r>
          </a:p>
          <a:p>
            <a:pPr marL="0" indent="0">
              <a:buNone/>
            </a:pPr>
            <a:endParaRPr lang="en-GB" sz="2400" dirty="0"/>
          </a:p>
          <a:p>
            <a:pPr marL="0" indent="0" algn="ctr">
              <a:buNone/>
            </a:pPr>
            <a:r>
              <a:rPr lang="en-US" sz="2000" dirty="0" err="1">
                <a:highlight>
                  <a:srgbClr val="C0C0C0"/>
                </a:highlight>
                <a:latin typeface="Consolas" panose="020B0609020204030204" pitchFamily="49" charset="0"/>
              </a:rPr>
              <a:t>barplot</a:t>
            </a:r>
            <a:r>
              <a:rPr lang="en-US" sz="2000" dirty="0">
                <a:highlight>
                  <a:srgbClr val="C0C0C0"/>
                </a:highlight>
                <a:latin typeface="Consolas" panose="020B0609020204030204" pitchFamily="49" charset="0"/>
              </a:rPr>
              <a:t>(counts, main="Car Distribution",</a:t>
            </a:r>
            <a:br>
              <a:rPr lang="en-US" sz="1800" dirty="0">
                <a:highlight>
                  <a:srgbClr val="C0C0C0"/>
                </a:highlight>
                <a:latin typeface="Consolas" panose="020B0609020204030204" pitchFamily="49" charset="0"/>
              </a:rPr>
            </a:br>
            <a:r>
              <a:rPr lang="en-US" sz="2000" dirty="0">
                <a:highlight>
                  <a:srgbClr val="C0C0C0"/>
                </a:highlight>
                <a:latin typeface="Consolas" panose="020B0609020204030204" pitchFamily="49" charset="0"/>
              </a:rPr>
              <a:t>  </a:t>
            </a:r>
            <a:r>
              <a:rPr lang="en-US" sz="2000" dirty="0" err="1">
                <a:highlight>
                  <a:srgbClr val="C0C0C0"/>
                </a:highlight>
                <a:latin typeface="Consolas" panose="020B0609020204030204" pitchFamily="49" charset="0"/>
              </a:rPr>
              <a:t>xlab</a:t>
            </a:r>
            <a:r>
              <a:rPr lang="en-US" sz="2000" dirty="0">
                <a:highlight>
                  <a:srgbClr val="C0C0C0"/>
                </a:highlight>
                <a:latin typeface="Consolas" panose="020B0609020204030204" pitchFamily="49" charset="0"/>
              </a:rPr>
              <a:t>="Number of Gears", col=c("</a:t>
            </a:r>
            <a:r>
              <a:rPr lang="en-US" sz="2000" dirty="0" err="1">
                <a:highlight>
                  <a:srgbClr val="C0C0C0"/>
                </a:highlight>
                <a:latin typeface="Consolas" panose="020B0609020204030204" pitchFamily="49" charset="0"/>
              </a:rPr>
              <a:t>darkblue</a:t>
            </a:r>
            <a:r>
              <a:rPr lang="en-US" sz="2000" dirty="0">
                <a:highlight>
                  <a:srgbClr val="C0C0C0"/>
                </a:highlight>
                <a:latin typeface="Consolas" panose="020B0609020204030204" pitchFamily="49" charset="0"/>
              </a:rPr>
              <a:t>","red"),</a:t>
            </a:r>
            <a:br>
              <a:rPr lang="en-US" sz="1800" dirty="0">
                <a:highlight>
                  <a:srgbClr val="C0C0C0"/>
                </a:highlight>
                <a:latin typeface="Consolas" panose="020B0609020204030204" pitchFamily="49" charset="0"/>
              </a:rPr>
            </a:br>
            <a:r>
              <a:rPr lang="en-US" sz="2000" dirty="0">
                <a:highlight>
                  <a:srgbClr val="C0C0C0"/>
                </a:highlight>
                <a:latin typeface="Consolas" panose="020B0609020204030204" pitchFamily="49" charset="0"/>
              </a:rPr>
              <a:t>  legend = </a:t>
            </a:r>
            <a:r>
              <a:rPr lang="en-US" sz="2000" dirty="0" err="1">
                <a:highlight>
                  <a:srgbClr val="C0C0C0"/>
                </a:highlight>
                <a:latin typeface="Consolas" panose="020B0609020204030204" pitchFamily="49" charset="0"/>
              </a:rPr>
              <a:t>rownames</a:t>
            </a:r>
            <a:r>
              <a:rPr lang="en-US" sz="2000" dirty="0">
                <a:highlight>
                  <a:srgbClr val="C0C0C0"/>
                </a:highlight>
                <a:latin typeface="Consolas" panose="020B0609020204030204" pitchFamily="49" charset="0"/>
              </a:rPr>
              <a:t>(counts))</a:t>
            </a:r>
          </a:p>
          <a:p>
            <a:pPr marL="0" indent="0" algn="ctr">
              <a:buNone/>
            </a:pPr>
            <a:endParaRPr lang="en-US" sz="2000" dirty="0">
              <a:latin typeface="Consolas" panose="020B0609020204030204" pitchFamily="49" charset="0"/>
            </a:endParaRPr>
          </a:p>
          <a:p>
            <a:pPr marL="0" indent="0">
              <a:buNone/>
            </a:pPr>
            <a:r>
              <a:rPr lang="en-US" sz="2000" dirty="0"/>
              <a:t>Change this stacked </a:t>
            </a:r>
            <a:r>
              <a:rPr lang="en-US" sz="2000" dirty="0" err="1"/>
              <a:t>barplot</a:t>
            </a:r>
            <a:r>
              <a:rPr lang="en-US" sz="2000" dirty="0"/>
              <a:t> to a grouped </a:t>
            </a:r>
            <a:r>
              <a:rPr lang="en-US" sz="2000" dirty="0" err="1"/>
              <a:t>barplot</a:t>
            </a:r>
            <a:r>
              <a:rPr lang="en-US" sz="2000" dirty="0"/>
              <a:t> using the argument beside=TRUE</a:t>
            </a:r>
          </a:p>
          <a:p>
            <a:pPr marL="0" indent="0">
              <a:buNone/>
            </a:pPr>
            <a:endParaRPr lang="en-GB" sz="1800" dirty="0">
              <a:highlight>
                <a:srgbClr val="C0C0C0"/>
              </a:highlight>
              <a:latin typeface="Consolas" panose="020B0609020204030204" pitchFamily="49" charset="0"/>
            </a:endParaRPr>
          </a:p>
          <a:p>
            <a:pPr marL="0" indent="0" algn="ctr">
              <a:buNone/>
            </a:pPr>
            <a:endParaRPr lang="en-GB" sz="2400" dirty="0"/>
          </a:p>
        </p:txBody>
      </p:sp>
    </p:spTree>
    <p:extLst>
      <p:ext uri="{BB962C8B-B14F-4D97-AF65-F5344CB8AC3E}">
        <p14:creationId xmlns:p14="http://schemas.microsoft.com/office/powerpoint/2010/main" val="415724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4DF3-B797-4403-878C-E856D248FEBF}"/>
              </a:ext>
            </a:extLst>
          </p:cNvPr>
          <p:cNvSpPr>
            <a:spLocks noGrp="1"/>
          </p:cNvSpPr>
          <p:nvPr>
            <p:ph type="title"/>
          </p:nvPr>
        </p:nvSpPr>
        <p:spPr/>
        <p:txBody>
          <a:bodyPr>
            <a:normAutofit/>
          </a:bodyPr>
          <a:lstStyle/>
          <a:p>
            <a:r>
              <a:rPr lang="en-GB" sz="3600" b="1" dirty="0"/>
              <a:t>Boxplots</a:t>
            </a:r>
          </a:p>
        </p:txBody>
      </p:sp>
      <p:sp>
        <p:nvSpPr>
          <p:cNvPr id="3" name="Content Placeholder 2">
            <a:extLst>
              <a:ext uri="{FF2B5EF4-FFF2-40B4-BE49-F238E27FC236}">
                <a16:creationId xmlns:a16="http://schemas.microsoft.com/office/drawing/2014/main" id="{365D7594-6703-4956-992D-FAC3AF4F417A}"/>
              </a:ext>
            </a:extLst>
          </p:cNvPr>
          <p:cNvSpPr>
            <a:spLocks noGrp="1"/>
          </p:cNvSpPr>
          <p:nvPr>
            <p:ph idx="1"/>
          </p:nvPr>
        </p:nvSpPr>
        <p:spPr/>
        <p:txBody>
          <a:bodyPr>
            <a:normAutofit fontScale="92500"/>
          </a:bodyPr>
          <a:lstStyle/>
          <a:p>
            <a:pPr marL="0" indent="0">
              <a:buNone/>
            </a:pPr>
            <a:r>
              <a:rPr lang="en-GB" sz="2400" dirty="0"/>
              <a:t>Boxplots are used to show a central estimate and range of data, in R a standard boxplot shows the median and IQR of the data with whiskers extending 1.5x IQR further out</a:t>
            </a:r>
          </a:p>
          <a:p>
            <a:pPr marL="0" indent="0">
              <a:buNone/>
            </a:pPr>
            <a:endParaRPr lang="en-GB" sz="2400" dirty="0"/>
          </a:p>
          <a:p>
            <a:pPr marL="0" indent="0">
              <a:buNone/>
            </a:pPr>
            <a:r>
              <a:rPr lang="en-GB" sz="2400" dirty="0"/>
              <a:t>Plot a boxplot of mpg against </a:t>
            </a:r>
            <a:r>
              <a:rPr lang="en-GB" sz="2400" dirty="0" err="1"/>
              <a:t>cyl</a:t>
            </a:r>
            <a:r>
              <a:rPr lang="en-GB" sz="2400" dirty="0"/>
              <a:t>:</a:t>
            </a:r>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r>
              <a:rPr lang="en-GB" sz="2400" dirty="0"/>
              <a:t>This also introduces a different syntax you can use for plotting by specifying your data using the data argument and using ~ to show which data columns you want to plot against </a:t>
            </a:r>
            <a:r>
              <a:rPr lang="en-GB" sz="2400" dirty="0" err="1"/>
              <a:t>eachother</a:t>
            </a:r>
            <a:endParaRPr lang="en-GB" sz="2400" dirty="0"/>
          </a:p>
          <a:p>
            <a:pPr marL="0" indent="0">
              <a:buNone/>
            </a:pPr>
            <a:endParaRPr lang="en-GB" sz="2400" dirty="0"/>
          </a:p>
          <a:p>
            <a:pPr marL="0" indent="0">
              <a:buNone/>
            </a:pPr>
            <a:endParaRPr lang="en-GB" sz="2400" dirty="0"/>
          </a:p>
          <a:p>
            <a:pPr marL="0" indent="0">
              <a:buNone/>
            </a:pPr>
            <a:endParaRPr lang="en-GB" sz="2400" dirty="0"/>
          </a:p>
        </p:txBody>
      </p:sp>
      <p:sp>
        <p:nvSpPr>
          <p:cNvPr id="4" name="Rectangle 1">
            <a:extLst>
              <a:ext uri="{FF2B5EF4-FFF2-40B4-BE49-F238E27FC236}">
                <a16:creationId xmlns:a16="http://schemas.microsoft.com/office/drawing/2014/main" id="{829003CD-B343-4777-9636-F48EE853F910}"/>
              </a:ext>
            </a:extLst>
          </p:cNvPr>
          <p:cNvSpPr>
            <a:spLocks noChangeArrowheads="1"/>
          </p:cNvSpPr>
          <p:nvPr/>
        </p:nvSpPr>
        <p:spPr bwMode="auto">
          <a:xfrm>
            <a:off x="3676107" y="3574608"/>
            <a:ext cx="4839786" cy="1245223"/>
          </a:xfrm>
          <a:prstGeom prst="rect">
            <a:avLst/>
          </a:prstGeom>
          <a:solidFill>
            <a:schemeClr val="bg2">
              <a:lumMod val="75000"/>
            </a:schemeClr>
          </a:solidFill>
          <a:ln>
            <a:noFill/>
          </a:ln>
          <a:effectLst/>
        </p:spPr>
        <p:txBody>
          <a:bodyPr vert="horz" wrap="non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nsolas" panose="020B0609020204030204" pitchFamily="49" charset="0"/>
                <a:cs typeface="Courier New" panose="02070309020205020404" pitchFamily="49" charset="0"/>
              </a:rPr>
              <a:t>boxplot(mpg ~ </a:t>
            </a:r>
            <a:r>
              <a:rPr kumimoji="0" lang="en-US" altLang="en-US" sz="2000" b="0" i="0" u="none" strike="noStrike" cap="none" normalizeH="0" baseline="0" dirty="0" err="1">
                <a:ln>
                  <a:noFill/>
                </a:ln>
                <a:effectLst/>
                <a:latin typeface="Consolas" panose="020B0609020204030204" pitchFamily="49" charset="0"/>
                <a:cs typeface="Courier New" panose="02070309020205020404" pitchFamily="49" charset="0"/>
              </a:rPr>
              <a:t>cyl</a:t>
            </a:r>
            <a:r>
              <a:rPr kumimoji="0" lang="en-US" altLang="en-US" sz="2000" b="0" i="0" u="none" strike="noStrike" cap="none" normalizeH="0" baseline="0" dirty="0">
                <a:ln>
                  <a:noFill/>
                </a:ln>
                <a:effectLst/>
                <a:latin typeface="Consolas" panose="020B0609020204030204" pitchFamily="49" charset="0"/>
                <a:cs typeface="Courier New" panose="02070309020205020404" pitchFamily="49" charset="0"/>
              </a:rPr>
              <a:t>, data = </a:t>
            </a:r>
            <a:r>
              <a:rPr kumimoji="0" lang="en-US" altLang="en-US" sz="2000" b="0" i="0" u="none" strike="noStrike" cap="none" normalizeH="0" baseline="0" dirty="0" err="1">
                <a:ln>
                  <a:noFill/>
                </a:ln>
                <a:effectLst/>
                <a:latin typeface="Consolas" panose="020B0609020204030204" pitchFamily="49" charset="0"/>
                <a:cs typeface="Courier New" panose="02070309020205020404" pitchFamily="49" charset="0"/>
              </a:rPr>
              <a:t>mtcars</a:t>
            </a:r>
            <a:r>
              <a:rPr kumimoji="0" lang="en-US" altLang="en-US" sz="2000" b="0" i="0" u="none" strike="noStrike" cap="none" normalizeH="0" baseline="0" dirty="0">
                <a:ln>
                  <a:noFill/>
                </a:ln>
                <a:effectLst/>
                <a:latin typeface="Consolas" panose="020B060902020403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nsolas" panose="020B0609020204030204" pitchFamily="49" charset="0"/>
                <a:cs typeface="Courier New" panose="02070309020205020404" pitchFamily="49" charset="0"/>
              </a:rPr>
              <a:t> </a:t>
            </a:r>
            <a:r>
              <a:rPr kumimoji="0" lang="en-US" altLang="en-US" sz="2000" b="0" i="0" u="none" strike="noStrike" cap="none" normalizeH="0" baseline="0" dirty="0" err="1">
                <a:ln>
                  <a:noFill/>
                </a:ln>
                <a:effectLst/>
                <a:latin typeface="Consolas" panose="020B0609020204030204" pitchFamily="49" charset="0"/>
                <a:cs typeface="Courier New" panose="02070309020205020404" pitchFamily="49" charset="0"/>
              </a:rPr>
              <a:t>xlab</a:t>
            </a:r>
            <a:r>
              <a:rPr kumimoji="0" lang="en-US" altLang="en-US" sz="2000" b="0" i="0" u="none" strike="noStrike" cap="none" normalizeH="0" baseline="0" dirty="0">
                <a:ln>
                  <a:noFill/>
                </a:ln>
                <a:effectLst/>
                <a:latin typeface="Consolas" panose="020B0609020204030204" pitchFamily="49" charset="0"/>
                <a:cs typeface="Courier New" panose="02070309020205020404" pitchFamily="49" charset="0"/>
              </a:rPr>
              <a:t> = "Number of Cylinders",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nsolas" panose="020B0609020204030204" pitchFamily="49" charset="0"/>
                <a:cs typeface="Courier New" panose="02070309020205020404" pitchFamily="49" charset="0"/>
              </a:rPr>
              <a:t> </a:t>
            </a:r>
            <a:r>
              <a:rPr kumimoji="0" lang="en-US" altLang="en-US" sz="2000" b="0" i="0" u="none" strike="noStrike" cap="none" normalizeH="0" baseline="0" dirty="0" err="1">
                <a:ln>
                  <a:noFill/>
                </a:ln>
                <a:effectLst/>
                <a:latin typeface="Consolas" panose="020B0609020204030204" pitchFamily="49" charset="0"/>
                <a:cs typeface="Courier New" panose="02070309020205020404" pitchFamily="49" charset="0"/>
              </a:rPr>
              <a:t>ylab</a:t>
            </a:r>
            <a:r>
              <a:rPr kumimoji="0" lang="en-US" altLang="en-US" sz="2000" b="0" i="0" u="none" strike="noStrike" cap="none" normalizeH="0" baseline="0" dirty="0">
                <a:ln>
                  <a:noFill/>
                </a:ln>
                <a:effectLst/>
                <a:latin typeface="Consolas" panose="020B0609020204030204" pitchFamily="49" charset="0"/>
                <a:cs typeface="Courier New" panose="02070309020205020404" pitchFamily="49" charset="0"/>
              </a:rPr>
              <a:t> = "Miles Per Gallon",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nsolas" panose="020B0609020204030204" pitchFamily="49" charset="0"/>
                <a:cs typeface="Courier New" panose="02070309020205020404" pitchFamily="49" charset="0"/>
              </a:rPr>
              <a:t> main = "Mileage Data")</a:t>
            </a:r>
            <a:r>
              <a:rPr kumimoji="0" lang="en-US" altLang="en-US" sz="2000" b="0" i="0" u="none" strike="noStrike" cap="none" normalizeH="0" baseline="0" dirty="0">
                <a:ln>
                  <a:noFill/>
                </a:ln>
                <a:effectLst/>
                <a:latin typeface="Consolas" panose="020B0609020204030204" pitchFamily="49" charset="0"/>
              </a:rPr>
              <a:t> </a:t>
            </a:r>
          </a:p>
        </p:txBody>
      </p:sp>
    </p:spTree>
    <p:extLst>
      <p:ext uri="{BB962C8B-B14F-4D97-AF65-F5344CB8AC3E}">
        <p14:creationId xmlns:p14="http://schemas.microsoft.com/office/powerpoint/2010/main" val="3767563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4DF3-B797-4403-878C-E856D248FEBF}"/>
              </a:ext>
            </a:extLst>
          </p:cNvPr>
          <p:cNvSpPr>
            <a:spLocks noGrp="1"/>
          </p:cNvSpPr>
          <p:nvPr>
            <p:ph type="title"/>
          </p:nvPr>
        </p:nvSpPr>
        <p:spPr/>
        <p:txBody>
          <a:bodyPr>
            <a:normAutofit/>
          </a:bodyPr>
          <a:lstStyle/>
          <a:p>
            <a:r>
              <a:rPr lang="en-GB" sz="3600" b="1" dirty="0"/>
              <a:t>Boxplots</a:t>
            </a:r>
          </a:p>
        </p:txBody>
      </p:sp>
      <p:sp>
        <p:nvSpPr>
          <p:cNvPr id="3" name="Content Placeholder 2">
            <a:extLst>
              <a:ext uri="{FF2B5EF4-FFF2-40B4-BE49-F238E27FC236}">
                <a16:creationId xmlns:a16="http://schemas.microsoft.com/office/drawing/2014/main" id="{365D7594-6703-4956-992D-FAC3AF4F417A}"/>
              </a:ext>
            </a:extLst>
          </p:cNvPr>
          <p:cNvSpPr>
            <a:spLocks noGrp="1"/>
          </p:cNvSpPr>
          <p:nvPr>
            <p:ph idx="1"/>
          </p:nvPr>
        </p:nvSpPr>
        <p:spPr/>
        <p:txBody>
          <a:bodyPr>
            <a:normAutofit/>
          </a:bodyPr>
          <a:lstStyle/>
          <a:p>
            <a:pPr marL="0" indent="0">
              <a:buNone/>
            </a:pPr>
            <a:r>
              <a:rPr lang="en-GB" sz="2400" dirty="0"/>
              <a:t>Change the colour of you boxplots using col to set them to green, blue and yellow (Hint: you can use c() with col)</a:t>
            </a:r>
          </a:p>
          <a:p>
            <a:pPr marL="0" indent="0">
              <a:buNone/>
            </a:pPr>
            <a:endParaRPr lang="en-GB" sz="2400" dirty="0"/>
          </a:p>
          <a:p>
            <a:pPr marL="0" indent="0">
              <a:buNone/>
            </a:pPr>
            <a:endParaRPr lang="en-GB" sz="2400" dirty="0"/>
          </a:p>
        </p:txBody>
      </p:sp>
      <p:pic>
        <p:nvPicPr>
          <p:cNvPr id="6" name="Picture 5">
            <a:extLst>
              <a:ext uri="{FF2B5EF4-FFF2-40B4-BE49-F238E27FC236}">
                <a16:creationId xmlns:a16="http://schemas.microsoft.com/office/drawing/2014/main" id="{436EFBC1-102F-4EBE-B4B3-87FBE8E062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9462" y="2538738"/>
            <a:ext cx="5552708" cy="3638225"/>
          </a:xfrm>
          <a:prstGeom prst="rect">
            <a:avLst/>
          </a:prstGeom>
        </p:spPr>
      </p:pic>
    </p:spTree>
    <p:extLst>
      <p:ext uri="{BB962C8B-B14F-4D97-AF65-F5344CB8AC3E}">
        <p14:creationId xmlns:p14="http://schemas.microsoft.com/office/powerpoint/2010/main" val="3262536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34A2A-5FFC-4321-ACAC-11176DABF265}"/>
              </a:ext>
            </a:extLst>
          </p:cNvPr>
          <p:cNvSpPr>
            <a:spLocks noGrp="1"/>
          </p:cNvSpPr>
          <p:nvPr>
            <p:ph type="title"/>
          </p:nvPr>
        </p:nvSpPr>
        <p:spPr/>
        <p:txBody>
          <a:bodyPr>
            <a:normAutofit/>
          </a:bodyPr>
          <a:lstStyle/>
          <a:p>
            <a:r>
              <a:rPr lang="en-GB" sz="3600" b="1" dirty="0"/>
              <a:t>Simple case – plotting a vector</a:t>
            </a:r>
          </a:p>
        </p:txBody>
      </p:sp>
      <p:sp>
        <p:nvSpPr>
          <p:cNvPr id="3" name="Content Placeholder 2">
            <a:extLst>
              <a:ext uri="{FF2B5EF4-FFF2-40B4-BE49-F238E27FC236}">
                <a16:creationId xmlns:a16="http://schemas.microsoft.com/office/drawing/2014/main" id="{11B4BC40-6097-4C0B-B18C-ECF2503823BD}"/>
              </a:ext>
            </a:extLst>
          </p:cNvPr>
          <p:cNvSpPr>
            <a:spLocks noGrp="1"/>
          </p:cNvSpPr>
          <p:nvPr>
            <p:ph idx="1"/>
          </p:nvPr>
        </p:nvSpPr>
        <p:spPr/>
        <p:txBody>
          <a:bodyPr/>
          <a:lstStyle/>
          <a:p>
            <a:pPr marL="0" indent="0">
              <a:buNone/>
            </a:pPr>
            <a:r>
              <a:rPr lang="en-GB" dirty="0"/>
              <a:t>Make a vector </a:t>
            </a:r>
            <a:r>
              <a:rPr lang="en-GB" dirty="0">
                <a:highlight>
                  <a:srgbClr val="C0C0C0"/>
                </a:highlight>
              </a:rPr>
              <a:t>c(1,1,2,3,4,5,6,2,1) </a:t>
            </a:r>
            <a:r>
              <a:rPr lang="en-GB" dirty="0"/>
              <a:t>and pass it to the plot function in R</a:t>
            </a:r>
          </a:p>
          <a:p>
            <a:pPr marL="0" indent="0">
              <a:buNone/>
            </a:pPr>
            <a:endParaRPr lang="en-GB" dirty="0"/>
          </a:p>
          <a:p>
            <a:pPr marL="0" indent="0">
              <a:buNone/>
            </a:pPr>
            <a:r>
              <a:rPr lang="en-GB" dirty="0"/>
              <a:t>What do you get?</a:t>
            </a:r>
          </a:p>
        </p:txBody>
      </p:sp>
    </p:spTree>
    <p:extLst>
      <p:ext uri="{BB962C8B-B14F-4D97-AF65-F5344CB8AC3E}">
        <p14:creationId xmlns:p14="http://schemas.microsoft.com/office/powerpoint/2010/main" val="2827958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EBE35-1358-4988-A887-225E0694312E}"/>
              </a:ext>
            </a:extLst>
          </p:cNvPr>
          <p:cNvSpPr>
            <a:spLocks noGrp="1"/>
          </p:cNvSpPr>
          <p:nvPr>
            <p:ph type="title"/>
          </p:nvPr>
        </p:nvSpPr>
        <p:spPr/>
        <p:txBody>
          <a:bodyPr>
            <a:normAutofit/>
          </a:bodyPr>
          <a:lstStyle/>
          <a:p>
            <a:r>
              <a:rPr lang="en-GB" sz="3600" b="1" dirty="0"/>
              <a:t>Multiple plots together</a:t>
            </a:r>
          </a:p>
        </p:txBody>
      </p:sp>
      <p:sp>
        <p:nvSpPr>
          <p:cNvPr id="3" name="Content Placeholder 2">
            <a:extLst>
              <a:ext uri="{FF2B5EF4-FFF2-40B4-BE49-F238E27FC236}">
                <a16:creationId xmlns:a16="http://schemas.microsoft.com/office/drawing/2014/main" id="{736F80E2-0665-434C-8410-8D50B082D7FA}"/>
              </a:ext>
            </a:extLst>
          </p:cNvPr>
          <p:cNvSpPr>
            <a:spLocks noGrp="1"/>
          </p:cNvSpPr>
          <p:nvPr>
            <p:ph idx="1"/>
          </p:nvPr>
        </p:nvSpPr>
        <p:spPr/>
        <p:txBody>
          <a:bodyPr/>
          <a:lstStyle/>
          <a:p>
            <a:pPr marL="0" indent="0">
              <a:buNone/>
            </a:pPr>
            <a:r>
              <a:rPr lang="en-GB" dirty="0"/>
              <a:t>We can adjust the plotting area in R using the par() function.</a:t>
            </a:r>
          </a:p>
          <a:p>
            <a:pPr marL="0" indent="0">
              <a:buNone/>
            </a:pPr>
            <a:endParaRPr lang="en-GB" dirty="0"/>
          </a:p>
          <a:p>
            <a:pPr marL="0" indent="0">
              <a:buNone/>
            </a:pPr>
            <a:r>
              <a:rPr lang="en-GB" dirty="0"/>
              <a:t>par(</a:t>
            </a:r>
            <a:r>
              <a:rPr lang="en-GB" dirty="0" err="1"/>
              <a:t>mfrow</a:t>
            </a:r>
            <a:r>
              <a:rPr lang="en-GB" dirty="0"/>
              <a:t>=c(2,3) gives a plot area for 6 plots arranged in 2 rows and 3 columns.</a:t>
            </a:r>
          </a:p>
          <a:p>
            <a:pPr marL="0" indent="0">
              <a:buNone/>
            </a:pPr>
            <a:endParaRPr lang="en-GB" dirty="0"/>
          </a:p>
          <a:p>
            <a:pPr marL="0" indent="0">
              <a:buNone/>
            </a:pPr>
            <a:r>
              <a:rPr lang="en-GB" dirty="0"/>
              <a:t>Write your own code to plot 2 of the plots you have made previously side by side (2 columns). You need to run par before you start plotting.</a:t>
            </a:r>
          </a:p>
          <a:p>
            <a:pPr marL="0" indent="0">
              <a:buNone/>
            </a:pPr>
            <a:endParaRPr lang="en-GB" dirty="0"/>
          </a:p>
        </p:txBody>
      </p:sp>
    </p:spTree>
    <p:extLst>
      <p:ext uri="{BB962C8B-B14F-4D97-AF65-F5344CB8AC3E}">
        <p14:creationId xmlns:p14="http://schemas.microsoft.com/office/powerpoint/2010/main" val="2238690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70E98-2C5E-49E3-9A36-81BC6449556A}"/>
              </a:ext>
            </a:extLst>
          </p:cNvPr>
          <p:cNvSpPr>
            <a:spLocks noGrp="1"/>
          </p:cNvSpPr>
          <p:nvPr>
            <p:ph type="title"/>
          </p:nvPr>
        </p:nvSpPr>
        <p:spPr/>
        <p:txBody>
          <a:bodyPr>
            <a:normAutofit/>
          </a:bodyPr>
          <a:lstStyle/>
          <a:p>
            <a:r>
              <a:rPr lang="en-GB" sz="3600" b="1" dirty="0"/>
              <a:t>Saving plots to file</a:t>
            </a:r>
          </a:p>
        </p:txBody>
      </p:sp>
      <p:sp>
        <p:nvSpPr>
          <p:cNvPr id="3" name="Content Placeholder 2">
            <a:extLst>
              <a:ext uri="{FF2B5EF4-FFF2-40B4-BE49-F238E27FC236}">
                <a16:creationId xmlns:a16="http://schemas.microsoft.com/office/drawing/2014/main" id="{67691823-D10B-4408-BF38-AC1E39E63BDA}"/>
              </a:ext>
            </a:extLst>
          </p:cNvPr>
          <p:cNvSpPr>
            <a:spLocks noGrp="1"/>
          </p:cNvSpPr>
          <p:nvPr>
            <p:ph idx="1"/>
          </p:nvPr>
        </p:nvSpPr>
        <p:spPr/>
        <p:txBody>
          <a:bodyPr/>
          <a:lstStyle/>
          <a:p>
            <a:pPr marL="0" indent="0">
              <a:buNone/>
            </a:pPr>
            <a:r>
              <a:rPr lang="en-GB" dirty="0"/>
              <a:t>In </a:t>
            </a:r>
            <a:r>
              <a:rPr lang="en-GB" dirty="0" err="1"/>
              <a:t>Rstudio</a:t>
            </a:r>
            <a:r>
              <a:rPr lang="en-GB" dirty="0"/>
              <a:t> you can save plots that are shown in the plot window to file by clicking export and selecting a file type. </a:t>
            </a:r>
          </a:p>
          <a:p>
            <a:pPr marL="0" indent="0">
              <a:buNone/>
            </a:pPr>
            <a:endParaRPr lang="en-GB" dirty="0"/>
          </a:p>
          <a:p>
            <a:pPr marL="0" indent="0">
              <a:buNone/>
            </a:pPr>
            <a:r>
              <a:rPr lang="en-GB" dirty="0"/>
              <a:t>You can also save plots directly in R to be more accurate with the final size and resolution. R supports PNG, JPG, SVG and PDF plotting directly from the console</a:t>
            </a:r>
          </a:p>
        </p:txBody>
      </p:sp>
    </p:spTree>
    <p:extLst>
      <p:ext uri="{BB962C8B-B14F-4D97-AF65-F5344CB8AC3E}">
        <p14:creationId xmlns:p14="http://schemas.microsoft.com/office/powerpoint/2010/main" val="1784039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70E98-2C5E-49E3-9A36-81BC6449556A}"/>
              </a:ext>
            </a:extLst>
          </p:cNvPr>
          <p:cNvSpPr>
            <a:spLocks noGrp="1"/>
          </p:cNvSpPr>
          <p:nvPr>
            <p:ph type="title"/>
          </p:nvPr>
        </p:nvSpPr>
        <p:spPr/>
        <p:txBody>
          <a:bodyPr>
            <a:normAutofit/>
          </a:bodyPr>
          <a:lstStyle/>
          <a:p>
            <a:r>
              <a:rPr lang="en-GB" sz="3600" b="1" dirty="0"/>
              <a:t>Saving plots to file</a:t>
            </a:r>
          </a:p>
        </p:txBody>
      </p:sp>
      <p:sp>
        <p:nvSpPr>
          <p:cNvPr id="3" name="Content Placeholder 2">
            <a:extLst>
              <a:ext uri="{FF2B5EF4-FFF2-40B4-BE49-F238E27FC236}">
                <a16:creationId xmlns:a16="http://schemas.microsoft.com/office/drawing/2014/main" id="{67691823-D10B-4408-BF38-AC1E39E63BDA}"/>
              </a:ext>
            </a:extLst>
          </p:cNvPr>
          <p:cNvSpPr>
            <a:spLocks noGrp="1"/>
          </p:cNvSpPr>
          <p:nvPr>
            <p:ph idx="1"/>
          </p:nvPr>
        </p:nvSpPr>
        <p:spPr/>
        <p:txBody>
          <a:bodyPr>
            <a:normAutofit fontScale="85000" lnSpcReduction="20000"/>
          </a:bodyPr>
          <a:lstStyle/>
          <a:p>
            <a:pPr marL="0" indent="0">
              <a:buNone/>
            </a:pPr>
            <a:r>
              <a:rPr lang="en-GB" sz="2400" dirty="0"/>
              <a:t>To save to file you will need to give a file name within the </a:t>
            </a:r>
            <a:r>
              <a:rPr lang="en-GB" sz="2400" dirty="0" err="1"/>
              <a:t>png</a:t>
            </a:r>
            <a:r>
              <a:rPr lang="en-GB" sz="2400" dirty="0"/>
              <a:t> function:</a:t>
            </a:r>
          </a:p>
          <a:p>
            <a:pPr marL="0" indent="0">
              <a:buNone/>
            </a:pPr>
            <a:endParaRPr lang="en-GB" dirty="0"/>
          </a:p>
          <a:p>
            <a:pPr marL="0" indent="0">
              <a:buNone/>
            </a:pPr>
            <a:r>
              <a:rPr lang="en-GB" sz="2400" dirty="0" err="1">
                <a:highlight>
                  <a:srgbClr val="C0C0C0"/>
                </a:highlight>
                <a:latin typeface="Consolas" panose="020B0609020204030204" pitchFamily="49" charset="0"/>
                <a:ea typeface="MS UI Gothic" panose="020B0600070205080204" pitchFamily="34" charset="-128"/>
              </a:rPr>
              <a:t>png</a:t>
            </a:r>
            <a:r>
              <a:rPr lang="en-GB" sz="2400" dirty="0">
                <a:highlight>
                  <a:srgbClr val="C0C0C0"/>
                </a:highlight>
                <a:latin typeface="Consolas" panose="020B0609020204030204" pitchFamily="49" charset="0"/>
                <a:ea typeface="MS UI Gothic" panose="020B0600070205080204" pitchFamily="34" charset="-128"/>
              </a:rPr>
              <a:t>(“plot.png”)</a:t>
            </a:r>
          </a:p>
          <a:p>
            <a:pPr marL="0" indent="0">
              <a:buNone/>
            </a:pPr>
            <a:endParaRPr lang="en-GB" sz="2000" dirty="0">
              <a:latin typeface="Consolas" panose="020B0609020204030204" pitchFamily="49" charset="0"/>
              <a:ea typeface="MS UI Gothic" panose="020B0600070205080204" pitchFamily="34" charset="-128"/>
            </a:endParaRPr>
          </a:p>
          <a:p>
            <a:pPr marL="0" indent="0">
              <a:buNone/>
            </a:pPr>
            <a:r>
              <a:rPr lang="en-GB" sz="2400" dirty="0">
                <a:ea typeface="MS UI Gothic" panose="020B0600070205080204" pitchFamily="34" charset="-128"/>
              </a:rPr>
              <a:t>Followed by your plot:</a:t>
            </a:r>
          </a:p>
          <a:p>
            <a:pPr marL="0" indent="0">
              <a:buNone/>
            </a:pPr>
            <a:endParaRPr lang="en-GB" sz="2000" dirty="0">
              <a:latin typeface="Consolas" panose="020B0609020204030204" pitchFamily="49" charset="0"/>
              <a:ea typeface="MS UI Gothic" panose="020B0600070205080204" pitchFamily="34" charset="-128"/>
            </a:endParaRPr>
          </a:p>
          <a:p>
            <a:pPr marL="0" indent="0">
              <a:buNone/>
            </a:pPr>
            <a:endParaRPr lang="en-GB" sz="2000" dirty="0">
              <a:latin typeface="Consolas" panose="020B0609020204030204" pitchFamily="49" charset="0"/>
              <a:ea typeface="MS UI Gothic" panose="020B0600070205080204" pitchFamily="34" charset="-128"/>
            </a:endParaRPr>
          </a:p>
          <a:p>
            <a:pPr marL="0" indent="0">
              <a:buNone/>
            </a:pPr>
            <a:endParaRPr lang="en-GB" sz="2000" dirty="0">
              <a:latin typeface="Consolas" panose="020B0609020204030204" pitchFamily="49" charset="0"/>
              <a:ea typeface="MS UI Gothic" panose="020B0600070205080204" pitchFamily="34" charset="-128"/>
            </a:endParaRPr>
          </a:p>
          <a:p>
            <a:pPr marL="0" indent="0">
              <a:buNone/>
            </a:pPr>
            <a:endParaRPr lang="en-GB" sz="2000" dirty="0">
              <a:latin typeface="Consolas" panose="020B0609020204030204" pitchFamily="49" charset="0"/>
              <a:ea typeface="MS UI Gothic" panose="020B0600070205080204" pitchFamily="34" charset="-128"/>
            </a:endParaRPr>
          </a:p>
          <a:p>
            <a:pPr marL="0" indent="0">
              <a:buNone/>
            </a:pPr>
            <a:endParaRPr lang="en-GB" sz="2000" dirty="0">
              <a:latin typeface="Consolas" panose="020B0609020204030204" pitchFamily="49" charset="0"/>
              <a:ea typeface="MS UI Gothic" panose="020B0600070205080204" pitchFamily="34" charset="-128"/>
            </a:endParaRPr>
          </a:p>
          <a:p>
            <a:pPr marL="0" indent="0">
              <a:buNone/>
            </a:pPr>
            <a:r>
              <a:rPr lang="en-GB" sz="2400" dirty="0">
                <a:ea typeface="MS UI Gothic" panose="020B0600070205080204" pitchFamily="34" charset="-128"/>
              </a:rPr>
              <a:t>And then:</a:t>
            </a:r>
          </a:p>
          <a:p>
            <a:pPr marL="0" indent="0">
              <a:buNone/>
            </a:pPr>
            <a:endParaRPr lang="en-GB" sz="2000" dirty="0">
              <a:latin typeface="Consolas" panose="020B0609020204030204" pitchFamily="49" charset="0"/>
              <a:ea typeface="MS UI Gothic" panose="020B0600070205080204" pitchFamily="34" charset="-128"/>
            </a:endParaRPr>
          </a:p>
          <a:p>
            <a:pPr marL="0" indent="0">
              <a:buNone/>
            </a:pPr>
            <a:r>
              <a:rPr lang="en-GB" sz="2400" dirty="0" err="1">
                <a:highlight>
                  <a:srgbClr val="C0C0C0"/>
                </a:highlight>
                <a:latin typeface="Consolas" panose="020B0609020204030204" pitchFamily="49" charset="0"/>
                <a:ea typeface="MS UI Gothic" panose="020B0600070205080204" pitchFamily="34" charset="-128"/>
              </a:rPr>
              <a:t>dev.off</a:t>
            </a:r>
            <a:r>
              <a:rPr lang="en-GB" sz="2400" dirty="0">
                <a:highlight>
                  <a:srgbClr val="C0C0C0"/>
                </a:highlight>
                <a:latin typeface="Consolas" panose="020B0609020204030204" pitchFamily="49" charset="0"/>
                <a:ea typeface="MS UI Gothic" panose="020B0600070205080204" pitchFamily="34" charset="-128"/>
              </a:rPr>
              <a:t>()</a:t>
            </a:r>
          </a:p>
          <a:p>
            <a:pPr marL="0" indent="0">
              <a:buNone/>
            </a:pPr>
            <a:endParaRPr lang="en-GB" sz="2000" dirty="0">
              <a:latin typeface="Consolas" panose="020B0609020204030204" pitchFamily="49" charset="0"/>
              <a:ea typeface="MS UI Gothic" panose="020B0600070205080204" pitchFamily="34" charset="-128"/>
            </a:endParaRPr>
          </a:p>
          <a:p>
            <a:pPr marL="0" indent="0">
              <a:buNone/>
            </a:pPr>
            <a:endParaRPr lang="en-GB" sz="2000" dirty="0">
              <a:latin typeface="Consolas" panose="020B0609020204030204" pitchFamily="49" charset="0"/>
              <a:ea typeface="MS UI Gothic" panose="020B0600070205080204" pitchFamily="34" charset="-128"/>
            </a:endParaRPr>
          </a:p>
        </p:txBody>
      </p:sp>
      <p:sp>
        <p:nvSpPr>
          <p:cNvPr id="6" name="Rectangle 1">
            <a:extLst>
              <a:ext uri="{FF2B5EF4-FFF2-40B4-BE49-F238E27FC236}">
                <a16:creationId xmlns:a16="http://schemas.microsoft.com/office/drawing/2014/main" id="{53221334-2298-42B8-85F9-0FA6F3A021C1}"/>
              </a:ext>
            </a:extLst>
          </p:cNvPr>
          <p:cNvSpPr>
            <a:spLocks noChangeArrowheads="1"/>
          </p:cNvSpPr>
          <p:nvPr/>
        </p:nvSpPr>
        <p:spPr bwMode="auto">
          <a:xfrm>
            <a:off x="838200" y="3625877"/>
            <a:ext cx="4839786" cy="1245223"/>
          </a:xfrm>
          <a:prstGeom prst="rect">
            <a:avLst/>
          </a:prstGeom>
          <a:solidFill>
            <a:schemeClr val="bg2">
              <a:lumMod val="75000"/>
            </a:schemeClr>
          </a:solidFill>
          <a:ln>
            <a:noFill/>
          </a:ln>
          <a:effectLst/>
        </p:spPr>
        <p:txBody>
          <a:bodyPr vert="horz" wrap="non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nsolas" panose="020B0609020204030204" pitchFamily="49" charset="0"/>
                <a:cs typeface="Courier New" panose="02070309020205020404" pitchFamily="49" charset="0"/>
              </a:rPr>
              <a:t>boxplot(mpg ~ </a:t>
            </a:r>
            <a:r>
              <a:rPr kumimoji="0" lang="en-US" altLang="en-US" sz="2000" b="0" i="0" u="none" strike="noStrike" cap="none" normalizeH="0" baseline="0" dirty="0" err="1">
                <a:ln>
                  <a:noFill/>
                </a:ln>
                <a:effectLst/>
                <a:latin typeface="Consolas" panose="020B0609020204030204" pitchFamily="49" charset="0"/>
                <a:cs typeface="Courier New" panose="02070309020205020404" pitchFamily="49" charset="0"/>
              </a:rPr>
              <a:t>cyl</a:t>
            </a:r>
            <a:r>
              <a:rPr kumimoji="0" lang="en-US" altLang="en-US" sz="2000" b="0" i="0" u="none" strike="noStrike" cap="none" normalizeH="0" baseline="0" dirty="0">
                <a:ln>
                  <a:noFill/>
                </a:ln>
                <a:effectLst/>
                <a:latin typeface="Consolas" panose="020B0609020204030204" pitchFamily="49" charset="0"/>
                <a:cs typeface="Courier New" panose="02070309020205020404" pitchFamily="49" charset="0"/>
              </a:rPr>
              <a:t>, data = </a:t>
            </a:r>
            <a:r>
              <a:rPr kumimoji="0" lang="en-US" altLang="en-US" sz="2000" b="0" i="0" u="none" strike="noStrike" cap="none" normalizeH="0" baseline="0" dirty="0" err="1">
                <a:ln>
                  <a:noFill/>
                </a:ln>
                <a:effectLst/>
                <a:latin typeface="Consolas" panose="020B0609020204030204" pitchFamily="49" charset="0"/>
                <a:cs typeface="Courier New" panose="02070309020205020404" pitchFamily="49" charset="0"/>
              </a:rPr>
              <a:t>mtcars</a:t>
            </a:r>
            <a:r>
              <a:rPr kumimoji="0" lang="en-US" altLang="en-US" sz="2000" b="0" i="0" u="none" strike="noStrike" cap="none" normalizeH="0" baseline="0" dirty="0">
                <a:ln>
                  <a:noFill/>
                </a:ln>
                <a:effectLst/>
                <a:latin typeface="Consolas" panose="020B060902020403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nsolas" panose="020B0609020204030204" pitchFamily="49" charset="0"/>
                <a:cs typeface="Courier New" panose="02070309020205020404" pitchFamily="49" charset="0"/>
              </a:rPr>
              <a:t> </a:t>
            </a:r>
            <a:r>
              <a:rPr kumimoji="0" lang="en-US" altLang="en-US" sz="2000" b="0" i="0" u="none" strike="noStrike" cap="none" normalizeH="0" baseline="0" dirty="0" err="1">
                <a:ln>
                  <a:noFill/>
                </a:ln>
                <a:effectLst/>
                <a:latin typeface="Consolas" panose="020B0609020204030204" pitchFamily="49" charset="0"/>
                <a:cs typeface="Courier New" panose="02070309020205020404" pitchFamily="49" charset="0"/>
              </a:rPr>
              <a:t>xlab</a:t>
            </a:r>
            <a:r>
              <a:rPr kumimoji="0" lang="en-US" altLang="en-US" sz="2000" b="0" i="0" u="none" strike="noStrike" cap="none" normalizeH="0" baseline="0" dirty="0">
                <a:ln>
                  <a:noFill/>
                </a:ln>
                <a:effectLst/>
                <a:latin typeface="Consolas" panose="020B0609020204030204" pitchFamily="49" charset="0"/>
                <a:cs typeface="Courier New" panose="02070309020205020404" pitchFamily="49" charset="0"/>
              </a:rPr>
              <a:t> = "Number of Cylinders",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nsolas" panose="020B0609020204030204" pitchFamily="49" charset="0"/>
                <a:cs typeface="Courier New" panose="02070309020205020404" pitchFamily="49" charset="0"/>
              </a:rPr>
              <a:t> </a:t>
            </a:r>
            <a:r>
              <a:rPr kumimoji="0" lang="en-US" altLang="en-US" sz="2000" b="0" i="0" u="none" strike="noStrike" cap="none" normalizeH="0" baseline="0" dirty="0" err="1">
                <a:ln>
                  <a:noFill/>
                </a:ln>
                <a:effectLst/>
                <a:latin typeface="Consolas" panose="020B0609020204030204" pitchFamily="49" charset="0"/>
                <a:cs typeface="Courier New" panose="02070309020205020404" pitchFamily="49" charset="0"/>
              </a:rPr>
              <a:t>ylab</a:t>
            </a:r>
            <a:r>
              <a:rPr kumimoji="0" lang="en-US" altLang="en-US" sz="2000" b="0" i="0" u="none" strike="noStrike" cap="none" normalizeH="0" baseline="0" dirty="0">
                <a:ln>
                  <a:noFill/>
                </a:ln>
                <a:effectLst/>
                <a:latin typeface="Consolas" panose="020B0609020204030204" pitchFamily="49" charset="0"/>
                <a:cs typeface="Courier New" panose="02070309020205020404" pitchFamily="49" charset="0"/>
              </a:rPr>
              <a:t> = "Miles Per Gallon",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nsolas" panose="020B0609020204030204" pitchFamily="49" charset="0"/>
                <a:cs typeface="Courier New" panose="02070309020205020404" pitchFamily="49" charset="0"/>
              </a:rPr>
              <a:t> main = "Mileage Data")</a:t>
            </a:r>
            <a:r>
              <a:rPr kumimoji="0" lang="en-US" altLang="en-US" sz="2000" b="0" i="0" u="none" strike="noStrike" cap="none" normalizeH="0" baseline="0" dirty="0">
                <a:ln>
                  <a:noFill/>
                </a:ln>
                <a:effectLst/>
                <a:latin typeface="Consolas" panose="020B0609020204030204" pitchFamily="49" charset="0"/>
              </a:rPr>
              <a:t> </a:t>
            </a:r>
          </a:p>
        </p:txBody>
      </p:sp>
    </p:spTree>
    <p:extLst>
      <p:ext uri="{BB962C8B-B14F-4D97-AF65-F5344CB8AC3E}">
        <p14:creationId xmlns:p14="http://schemas.microsoft.com/office/powerpoint/2010/main" val="1057543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9A8D1-A382-4DA1-B767-69BAB7452D28}"/>
              </a:ext>
            </a:extLst>
          </p:cNvPr>
          <p:cNvSpPr>
            <a:spLocks noGrp="1"/>
          </p:cNvSpPr>
          <p:nvPr>
            <p:ph type="title"/>
          </p:nvPr>
        </p:nvSpPr>
        <p:spPr/>
        <p:txBody>
          <a:bodyPr>
            <a:normAutofit/>
          </a:bodyPr>
          <a:lstStyle/>
          <a:p>
            <a:r>
              <a:rPr lang="en-GB" sz="3600" b="1" dirty="0"/>
              <a:t>Saving plots to file</a:t>
            </a:r>
          </a:p>
        </p:txBody>
      </p:sp>
      <p:sp>
        <p:nvSpPr>
          <p:cNvPr id="3" name="Content Placeholder 2">
            <a:extLst>
              <a:ext uri="{FF2B5EF4-FFF2-40B4-BE49-F238E27FC236}">
                <a16:creationId xmlns:a16="http://schemas.microsoft.com/office/drawing/2014/main" id="{A57AC011-ACFF-4A41-B005-4BB20B2DCAEA}"/>
              </a:ext>
            </a:extLst>
          </p:cNvPr>
          <p:cNvSpPr>
            <a:spLocks noGrp="1"/>
          </p:cNvSpPr>
          <p:nvPr>
            <p:ph idx="1"/>
          </p:nvPr>
        </p:nvSpPr>
        <p:spPr/>
        <p:txBody>
          <a:bodyPr/>
          <a:lstStyle/>
          <a:p>
            <a:pPr marL="0" indent="0">
              <a:buNone/>
            </a:pPr>
            <a:r>
              <a:rPr lang="en-GB" dirty="0"/>
              <a:t>Within this function you can specify the size and resolution of your plot with </a:t>
            </a:r>
            <a:r>
              <a:rPr lang="en-GB" dirty="0">
                <a:highlight>
                  <a:srgbClr val="C0C0C0"/>
                </a:highlight>
                <a:latin typeface="Consolas" panose="020B0609020204030204" pitchFamily="49" charset="0"/>
              </a:rPr>
              <a:t>width</a:t>
            </a:r>
            <a:r>
              <a:rPr lang="en-GB" dirty="0"/>
              <a:t>, </a:t>
            </a:r>
            <a:r>
              <a:rPr lang="en-GB" dirty="0">
                <a:highlight>
                  <a:srgbClr val="C0C0C0"/>
                </a:highlight>
                <a:latin typeface="Consolas" panose="020B0609020204030204" pitchFamily="49" charset="0"/>
              </a:rPr>
              <a:t>height</a:t>
            </a:r>
            <a:r>
              <a:rPr lang="en-GB" dirty="0"/>
              <a:t> and </a:t>
            </a:r>
            <a:r>
              <a:rPr lang="en-GB" dirty="0">
                <a:highlight>
                  <a:srgbClr val="C0C0C0"/>
                </a:highlight>
                <a:latin typeface="Consolas" panose="020B0609020204030204" pitchFamily="49" charset="0"/>
              </a:rPr>
              <a:t>res</a:t>
            </a:r>
            <a:r>
              <a:rPr lang="en-GB" dirty="0"/>
              <a:t>. The default width and height are in pixels. This can be changed with the </a:t>
            </a:r>
            <a:r>
              <a:rPr lang="en-GB" dirty="0">
                <a:latin typeface="Consolas" panose="020B0609020204030204" pitchFamily="49" charset="0"/>
              </a:rPr>
              <a:t>units</a:t>
            </a:r>
            <a:r>
              <a:rPr lang="en-GB" dirty="0"/>
              <a:t> argument to </a:t>
            </a:r>
            <a:r>
              <a:rPr lang="en-GB" dirty="0">
                <a:highlight>
                  <a:srgbClr val="C0C0C0"/>
                </a:highlight>
                <a:latin typeface="Consolas" panose="020B0609020204030204" pitchFamily="49" charset="0"/>
              </a:rPr>
              <a:t>“in”</a:t>
            </a:r>
            <a:r>
              <a:rPr lang="en-GB" dirty="0">
                <a:latin typeface="Consolas" panose="020B0609020204030204" pitchFamily="49" charset="0"/>
              </a:rPr>
              <a:t> </a:t>
            </a:r>
            <a:r>
              <a:rPr lang="en-GB" dirty="0"/>
              <a:t>(inches) </a:t>
            </a:r>
            <a:r>
              <a:rPr lang="en-GB" dirty="0">
                <a:highlight>
                  <a:srgbClr val="C0C0C0"/>
                </a:highlight>
                <a:latin typeface="Consolas" panose="020B0609020204030204" pitchFamily="49" charset="0"/>
              </a:rPr>
              <a:t>“cm”</a:t>
            </a:r>
            <a:r>
              <a:rPr lang="en-GB" dirty="0">
                <a:latin typeface="Consolas" panose="020B0609020204030204" pitchFamily="49" charset="0"/>
              </a:rPr>
              <a:t> </a:t>
            </a:r>
            <a:r>
              <a:rPr lang="en-GB" dirty="0"/>
              <a:t>centimetres or </a:t>
            </a:r>
            <a:r>
              <a:rPr lang="en-GB" dirty="0">
                <a:highlight>
                  <a:srgbClr val="C0C0C0"/>
                </a:highlight>
                <a:latin typeface="Consolas" panose="020B0609020204030204" pitchFamily="49" charset="0"/>
              </a:rPr>
              <a:t>“mm”</a:t>
            </a:r>
            <a:r>
              <a:rPr lang="en-GB" dirty="0">
                <a:latin typeface="Consolas" panose="020B0609020204030204" pitchFamily="49" charset="0"/>
              </a:rPr>
              <a:t> </a:t>
            </a:r>
            <a:r>
              <a:rPr lang="en-GB" dirty="0"/>
              <a:t>millimetres.</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6439301B-8A38-469B-9B3F-AE1CF37B99CB}"/>
                  </a:ext>
                </a:extLst>
              </p14:cNvPr>
              <p14:cNvContentPartPr/>
              <p14:nvPr/>
            </p14:nvContentPartPr>
            <p14:xfrm>
              <a:off x="7831184" y="4233119"/>
              <a:ext cx="360" cy="360"/>
            </p14:xfrm>
          </p:contentPart>
        </mc:Choice>
        <mc:Fallback xmlns="">
          <p:pic>
            <p:nvPicPr>
              <p:cNvPr id="5" name="Ink 4">
                <a:extLst>
                  <a:ext uri="{FF2B5EF4-FFF2-40B4-BE49-F238E27FC236}">
                    <a16:creationId xmlns:a16="http://schemas.microsoft.com/office/drawing/2014/main" id="{6439301B-8A38-469B-9B3F-AE1CF37B99CB}"/>
                  </a:ext>
                </a:extLst>
              </p:cNvPr>
              <p:cNvPicPr/>
              <p:nvPr/>
            </p:nvPicPr>
            <p:blipFill>
              <a:blip r:embed="rId3"/>
              <a:stretch>
                <a:fillRect/>
              </a:stretch>
            </p:blipFill>
            <p:spPr>
              <a:xfrm>
                <a:off x="7822184" y="422447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79B7F23A-2131-49C3-B135-EF4E855473F5}"/>
                  </a:ext>
                </a:extLst>
              </p14:cNvPr>
              <p14:cNvContentPartPr/>
              <p14:nvPr/>
            </p14:nvContentPartPr>
            <p14:xfrm>
              <a:off x="7963304" y="4158239"/>
              <a:ext cx="66960" cy="204120"/>
            </p14:xfrm>
          </p:contentPart>
        </mc:Choice>
        <mc:Fallback xmlns="">
          <p:pic>
            <p:nvPicPr>
              <p:cNvPr id="7" name="Ink 6">
                <a:extLst>
                  <a:ext uri="{FF2B5EF4-FFF2-40B4-BE49-F238E27FC236}">
                    <a16:creationId xmlns:a16="http://schemas.microsoft.com/office/drawing/2014/main" id="{79B7F23A-2131-49C3-B135-EF4E855473F5}"/>
                  </a:ext>
                </a:extLst>
              </p:cNvPr>
              <p:cNvPicPr/>
              <p:nvPr/>
            </p:nvPicPr>
            <p:blipFill>
              <a:blip r:embed="rId5"/>
              <a:stretch>
                <a:fillRect/>
              </a:stretch>
            </p:blipFill>
            <p:spPr>
              <a:xfrm>
                <a:off x="7954664" y="4149599"/>
                <a:ext cx="8460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9777B760-089A-47D8-82A0-237CF60CA42B}"/>
                  </a:ext>
                </a:extLst>
              </p14:cNvPr>
              <p14:cNvContentPartPr/>
              <p14:nvPr/>
            </p14:nvContentPartPr>
            <p14:xfrm>
              <a:off x="7830464" y="4118279"/>
              <a:ext cx="1080" cy="11520"/>
            </p14:xfrm>
          </p:contentPart>
        </mc:Choice>
        <mc:Fallback xmlns="">
          <p:pic>
            <p:nvPicPr>
              <p:cNvPr id="8" name="Ink 7">
                <a:extLst>
                  <a:ext uri="{FF2B5EF4-FFF2-40B4-BE49-F238E27FC236}">
                    <a16:creationId xmlns:a16="http://schemas.microsoft.com/office/drawing/2014/main" id="{9777B760-089A-47D8-82A0-237CF60CA42B}"/>
                  </a:ext>
                </a:extLst>
              </p:cNvPr>
              <p:cNvPicPr/>
              <p:nvPr/>
            </p:nvPicPr>
            <p:blipFill>
              <a:blip r:embed="rId7"/>
              <a:stretch>
                <a:fillRect/>
              </a:stretch>
            </p:blipFill>
            <p:spPr>
              <a:xfrm>
                <a:off x="7821824" y="4109279"/>
                <a:ext cx="18720" cy="29160"/>
              </a:xfrm>
              <a:prstGeom prst="rect">
                <a:avLst/>
              </a:prstGeom>
            </p:spPr>
          </p:pic>
        </mc:Fallback>
      </mc:AlternateContent>
    </p:spTree>
    <p:extLst>
      <p:ext uri="{BB962C8B-B14F-4D97-AF65-F5344CB8AC3E}">
        <p14:creationId xmlns:p14="http://schemas.microsoft.com/office/powerpoint/2010/main" val="3563862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337C8-1261-45CD-B98A-B887527E96A8}"/>
              </a:ext>
            </a:extLst>
          </p:cNvPr>
          <p:cNvSpPr>
            <a:spLocks noGrp="1"/>
          </p:cNvSpPr>
          <p:nvPr>
            <p:ph type="title"/>
          </p:nvPr>
        </p:nvSpPr>
        <p:spPr/>
        <p:txBody>
          <a:bodyPr>
            <a:normAutofit/>
          </a:bodyPr>
          <a:lstStyle/>
          <a:p>
            <a:r>
              <a:rPr lang="en-GB" sz="3600" b="1" dirty="0"/>
              <a:t>Plotting some polio data</a:t>
            </a:r>
          </a:p>
        </p:txBody>
      </p:sp>
      <p:sp>
        <p:nvSpPr>
          <p:cNvPr id="3" name="Content Placeholder 2">
            <a:extLst>
              <a:ext uri="{FF2B5EF4-FFF2-40B4-BE49-F238E27FC236}">
                <a16:creationId xmlns:a16="http://schemas.microsoft.com/office/drawing/2014/main" id="{6A57E267-1731-47D3-B91C-C167D4FC484D}"/>
              </a:ext>
            </a:extLst>
          </p:cNvPr>
          <p:cNvSpPr>
            <a:spLocks noGrp="1"/>
          </p:cNvSpPr>
          <p:nvPr>
            <p:ph idx="1"/>
          </p:nvPr>
        </p:nvSpPr>
        <p:spPr/>
        <p:txBody>
          <a:bodyPr/>
          <a:lstStyle/>
          <a:p>
            <a:pPr marL="0" indent="0">
              <a:buNone/>
            </a:pPr>
            <a:r>
              <a:rPr lang="en-GB" dirty="0"/>
              <a:t>The built in plot functions in R are good for quickly visualising data.</a:t>
            </a:r>
          </a:p>
          <a:p>
            <a:pPr marL="0" indent="0">
              <a:buNone/>
            </a:pPr>
            <a:endParaRPr lang="en-GB" dirty="0"/>
          </a:p>
          <a:p>
            <a:pPr marL="0" indent="0">
              <a:buNone/>
            </a:pPr>
            <a:r>
              <a:rPr lang="en-GB" dirty="0"/>
              <a:t>We will load in the non-polio AFP data from 2015 to mid 2019 and use this to demonstrate some plotting</a:t>
            </a:r>
          </a:p>
        </p:txBody>
      </p:sp>
    </p:spTree>
    <p:extLst>
      <p:ext uri="{BB962C8B-B14F-4D97-AF65-F5344CB8AC3E}">
        <p14:creationId xmlns:p14="http://schemas.microsoft.com/office/powerpoint/2010/main" val="24113605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60B9-9B92-4BE2-BC9E-6F4070F830AA}"/>
              </a:ext>
            </a:extLst>
          </p:cNvPr>
          <p:cNvSpPr>
            <a:spLocks noGrp="1"/>
          </p:cNvSpPr>
          <p:nvPr>
            <p:ph type="title"/>
          </p:nvPr>
        </p:nvSpPr>
        <p:spPr/>
        <p:txBody>
          <a:bodyPr>
            <a:normAutofit/>
          </a:bodyPr>
          <a:lstStyle/>
          <a:p>
            <a:r>
              <a:rPr lang="en-GB" sz="3600" b="1" dirty="0"/>
              <a:t>Importing the data</a:t>
            </a:r>
          </a:p>
        </p:txBody>
      </p:sp>
      <p:sp>
        <p:nvSpPr>
          <p:cNvPr id="3" name="Content Placeholder 2">
            <a:extLst>
              <a:ext uri="{FF2B5EF4-FFF2-40B4-BE49-F238E27FC236}">
                <a16:creationId xmlns:a16="http://schemas.microsoft.com/office/drawing/2014/main" id="{F5EEDE90-8519-4F19-AA6D-9B854BD17BB8}"/>
              </a:ext>
            </a:extLst>
          </p:cNvPr>
          <p:cNvSpPr>
            <a:spLocks noGrp="1"/>
          </p:cNvSpPr>
          <p:nvPr>
            <p:ph idx="1"/>
          </p:nvPr>
        </p:nvSpPr>
        <p:spPr/>
        <p:txBody>
          <a:bodyPr>
            <a:normAutofit fontScale="92500"/>
          </a:bodyPr>
          <a:lstStyle/>
          <a:p>
            <a:pPr marL="0" indent="0">
              <a:buNone/>
            </a:pPr>
            <a:r>
              <a:rPr lang="en-GB" dirty="0"/>
              <a:t>library(</a:t>
            </a:r>
            <a:r>
              <a:rPr lang="en-GB" dirty="0" err="1"/>
              <a:t>dplyr</a:t>
            </a:r>
            <a:r>
              <a:rPr lang="en-GB" dirty="0"/>
              <a:t>)</a:t>
            </a:r>
          </a:p>
          <a:p>
            <a:pPr marL="0" indent="0">
              <a:buNone/>
            </a:pPr>
            <a:r>
              <a:rPr lang="en-GB" dirty="0"/>
              <a:t>library(</a:t>
            </a:r>
            <a:r>
              <a:rPr lang="en-GB" dirty="0" err="1"/>
              <a:t>dataPakistan</a:t>
            </a:r>
            <a:r>
              <a:rPr lang="en-GB" dirty="0"/>
              <a:t>)</a:t>
            </a:r>
          </a:p>
          <a:p>
            <a:pPr marL="0" indent="0">
              <a:buNone/>
            </a:pPr>
            <a:endParaRPr lang="en-GB" dirty="0"/>
          </a:p>
          <a:p>
            <a:pPr marL="0" indent="0">
              <a:buNone/>
            </a:pPr>
            <a:r>
              <a:rPr lang="en-GB" dirty="0" err="1"/>
              <a:t>data_name</a:t>
            </a:r>
            <a:r>
              <a:rPr lang="en-GB" dirty="0"/>
              <a:t> &lt;- </a:t>
            </a:r>
            <a:r>
              <a:rPr lang="en-GB" dirty="0" err="1"/>
              <a:t>system.file</a:t>
            </a:r>
            <a:r>
              <a:rPr lang="en-GB" dirty="0"/>
              <a:t>(package = "</a:t>
            </a:r>
            <a:r>
              <a:rPr lang="en-GB" dirty="0" err="1"/>
              <a:t>dataPakistan</a:t>
            </a:r>
            <a:r>
              <a:rPr lang="en-GB" dirty="0"/>
              <a:t>", "</a:t>
            </a:r>
            <a:r>
              <a:rPr lang="en-GB" dirty="0" err="1"/>
              <a:t>extdata</a:t>
            </a:r>
            <a:r>
              <a:rPr lang="en-GB" dirty="0"/>
              <a:t>") %&gt;% </a:t>
            </a:r>
            <a:r>
              <a:rPr lang="en-GB" dirty="0" err="1"/>
              <a:t>dir</a:t>
            </a:r>
            <a:r>
              <a:rPr lang="en-GB" dirty="0"/>
              <a:t>(</a:t>
            </a:r>
            <a:r>
              <a:rPr lang="en-GB" dirty="0" err="1"/>
              <a:t>full.names</a:t>
            </a:r>
            <a:r>
              <a:rPr lang="en-GB" dirty="0"/>
              <a:t> = TRUE) %&gt;% .[5]</a:t>
            </a:r>
          </a:p>
          <a:p>
            <a:pPr marL="0" indent="0">
              <a:buNone/>
            </a:pPr>
            <a:endParaRPr lang="en-GB" dirty="0"/>
          </a:p>
          <a:p>
            <a:pPr marL="0" indent="0">
              <a:buNone/>
            </a:pPr>
            <a:r>
              <a:rPr lang="en-US" dirty="0"/>
              <a:t>NPAFP &lt;- </a:t>
            </a:r>
            <a:r>
              <a:rPr lang="en-US" dirty="0" err="1"/>
              <a:t>readxl</a:t>
            </a:r>
            <a:r>
              <a:rPr lang="en-US" dirty="0"/>
              <a:t>::</a:t>
            </a:r>
            <a:r>
              <a:rPr lang="en-US" dirty="0" err="1"/>
              <a:t>read_excel</a:t>
            </a:r>
            <a:r>
              <a:rPr lang="en-US" dirty="0"/>
              <a:t>(</a:t>
            </a:r>
            <a:r>
              <a:rPr lang="en-US" dirty="0" err="1"/>
              <a:t>data_name</a:t>
            </a:r>
            <a:r>
              <a:rPr lang="en-US" dirty="0"/>
              <a:t>, sheet = 1) %&gt;% </a:t>
            </a:r>
            <a:r>
              <a:rPr lang="en-US" dirty="0" err="1"/>
              <a:t>as.data.frame</a:t>
            </a:r>
            <a:r>
              <a:rPr lang="en-US" dirty="0"/>
              <a:t>()</a:t>
            </a:r>
          </a:p>
          <a:p>
            <a:pPr marL="0" indent="0">
              <a:buNone/>
            </a:pPr>
            <a:endParaRPr lang="en-US" dirty="0"/>
          </a:p>
          <a:p>
            <a:pPr marL="0" indent="0">
              <a:buNone/>
            </a:pPr>
            <a:r>
              <a:rPr lang="en-GB" dirty="0">
                <a:solidFill>
                  <a:srgbClr val="FF0000"/>
                </a:solidFill>
              </a:rPr>
              <a:t>YOU WILL GET WARNINGS, THESE ARE OK TO IGNORE!</a:t>
            </a:r>
            <a:r>
              <a:rPr lang="en-GB" dirty="0"/>
              <a:t> </a:t>
            </a:r>
          </a:p>
        </p:txBody>
      </p:sp>
    </p:spTree>
    <p:extLst>
      <p:ext uri="{BB962C8B-B14F-4D97-AF65-F5344CB8AC3E}">
        <p14:creationId xmlns:p14="http://schemas.microsoft.com/office/powerpoint/2010/main" val="24308042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CB049-C6B2-4119-A2C8-821995664CB5}"/>
              </a:ext>
            </a:extLst>
          </p:cNvPr>
          <p:cNvSpPr>
            <a:spLocks noGrp="1"/>
          </p:cNvSpPr>
          <p:nvPr>
            <p:ph type="title"/>
          </p:nvPr>
        </p:nvSpPr>
        <p:spPr/>
        <p:txBody>
          <a:bodyPr>
            <a:normAutofit/>
          </a:bodyPr>
          <a:lstStyle/>
          <a:p>
            <a:r>
              <a:rPr lang="en-GB" sz="3600" b="1" dirty="0"/>
              <a:t>OR</a:t>
            </a:r>
          </a:p>
        </p:txBody>
      </p:sp>
      <p:sp>
        <p:nvSpPr>
          <p:cNvPr id="3" name="Content Placeholder 2">
            <a:extLst>
              <a:ext uri="{FF2B5EF4-FFF2-40B4-BE49-F238E27FC236}">
                <a16:creationId xmlns:a16="http://schemas.microsoft.com/office/drawing/2014/main" id="{51B17E6B-2262-43E8-AF23-CC4CA53CAA3D}"/>
              </a:ext>
            </a:extLst>
          </p:cNvPr>
          <p:cNvSpPr>
            <a:spLocks noGrp="1"/>
          </p:cNvSpPr>
          <p:nvPr>
            <p:ph idx="1"/>
          </p:nvPr>
        </p:nvSpPr>
        <p:spPr/>
        <p:txBody>
          <a:bodyPr/>
          <a:lstStyle/>
          <a:p>
            <a:pPr marL="0" indent="0">
              <a:buNone/>
            </a:pPr>
            <a:r>
              <a:rPr lang="en-GB" dirty="0"/>
              <a:t>Use the built in </a:t>
            </a:r>
            <a:r>
              <a:rPr lang="en-GB" dirty="0" err="1"/>
              <a:t>Rstudio</a:t>
            </a:r>
            <a:r>
              <a:rPr lang="en-GB" dirty="0"/>
              <a:t> file browser to select the file if you have saved the data from the memory  stick</a:t>
            </a:r>
          </a:p>
          <a:p>
            <a:pPr marL="0" indent="0">
              <a:buNone/>
            </a:pPr>
            <a:endParaRPr lang="en-GB" dirty="0"/>
          </a:p>
          <a:p>
            <a:pPr marL="0" indent="0">
              <a:buNone/>
            </a:pPr>
            <a:r>
              <a:rPr lang="en-GB" dirty="0"/>
              <a:t>It is in data/</a:t>
            </a:r>
            <a:r>
              <a:rPr lang="en-GB" dirty="0" err="1"/>
              <a:t>ExcelData</a:t>
            </a:r>
            <a:endParaRPr lang="en-GB" dirty="0"/>
          </a:p>
        </p:txBody>
      </p:sp>
    </p:spTree>
    <p:extLst>
      <p:ext uri="{BB962C8B-B14F-4D97-AF65-F5344CB8AC3E}">
        <p14:creationId xmlns:p14="http://schemas.microsoft.com/office/powerpoint/2010/main" val="22506629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1D988-5399-4151-87A0-214AE1F81DBA}"/>
              </a:ext>
            </a:extLst>
          </p:cNvPr>
          <p:cNvSpPr>
            <a:spLocks noGrp="1"/>
          </p:cNvSpPr>
          <p:nvPr>
            <p:ph type="title"/>
          </p:nvPr>
        </p:nvSpPr>
        <p:spPr/>
        <p:txBody>
          <a:bodyPr>
            <a:normAutofit/>
          </a:bodyPr>
          <a:lstStyle/>
          <a:p>
            <a:r>
              <a:rPr lang="en-GB" sz="3600" b="1" dirty="0"/>
              <a:t>The </a:t>
            </a:r>
            <a:r>
              <a:rPr lang="en-GB" sz="3600" b="1" dirty="0">
                <a:highlight>
                  <a:srgbClr val="C0C0C0"/>
                </a:highlight>
                <a:latin typeface="Consolas" panose="020B0609020204030204" pitchFamily="49" charset="0"/>
              </a:rPr>
              <a:t>table()</a:t>
            </a:r>
            <a:r>
              <a:rPr lang="en-GB" sz="3600" b="1" dirty="0">
                <a:latin typeface="Consolas" panose="020B0609020204030204" pitchFamily="49" charset="0"/>
              </a:rPr>
              <a:t> </a:t>
            </a:r>
            <a:r>
              <a:rPr lang="en-GB" sz="3600" b="1" dirty="0"/>
              <a:t>function</a:t>
            </a:r>
          </a:p>
        </p:txBody>
      </p:sp>
      <p:sp>
        <p:nvSpPr>
          <p:cNvPr id="3" name="Content Placeholder 2">
            <a:extLst>
              <a:ext uri="{FF2B5EF4-FFF2-40B4-BE49-F238E27FC236}">
                <a16:creationId xmlns:a16="http://schemas.microsoft.com/office/drawing/2014/main" id="{03A00460-A218-411F-ACF2-95A838A0DC6D}"/>
              </a:ext>
            </a:extLst>
          </p:cNvPr>
          <p:cNvSpPr>
            <a:spLocks noGrp="1"/>
          </p:cNvSpPr>
          <p:nvPr>
            <p:ph idx="1"/>
          </p:nvPr>
        </p:nvSpPr>
        <p:spPr/>
        <p:txBody>
          <a:bodyPr>
            <a:normAutofit fontScale="92500" lnSpcReduction="10000"/>
          </a:bodyPr>
          <a:lstStyle/>
          <a:p>
            <a:pPr marL="0" indent="0">
              <a:buNone/>
            </a:pPr>
            <a:r>
              <a:rPr lang="en-GB" dirty="0"/>
              <a:t>Table will calculate the number of times each character string or number occurs in a column of data or simple vector.</a:t>
            </a:r>
          </a:p>
          <a:p>
            <a:pPr marL="0" indent="0">
              <a:buNone/>
            </a:pPr>
            <a:endParaRPr lang="en-GB" dirty="0"/>
          </a:p>
          <a:p>
            <a:pPr marL="0" indent="0">
              <a:buNone/>
            </a:pPr>
            <a:r>
              <a:rPr lang="en-GB" dirty="0"/>
              <a:t>Try: 			</a:t>
            </a:r>
            <a:r>
              <a:rPr lang="en-GB" dirty="0">
                <a:highlight>
                  <a:srgbClr val="C0C0C0"/>
                </a:highlight>
                <a:latin typeface="Consolas" panose="020B0609020204030204" pitchFamily="49" charset="0"/>
              </a:rPr>
              <a:t>table(c(2012,2012,2013,2014))</a:t>
            </a:r>
          </a:p>
          <a:p>
            <a:pPr marL="0" indent="0">
              <a:buNone/>
            </a:pPr>
            <a:endParaRPr lang="en-GB" dirty="0">
              <a:highlight>
                <a:srgbClr val="C0C0C0"/>
              </a:highlight>
              <a:latin typeface="Consolas" panose="020B0609020204030204" pitchFamily="49" charset="0"/>
            </a:endParaRPr>
          </a:p>
          <a:p>
            <a:pPr marL="0" indent="0">
              <a:buNone/>
            </a:pPr>
            <a:r>
              <a:rPr lang="en-GB" dirty="0"/>
              <a:t>You will receive a table with the counts of each of these years.</a:t>
            </a:r>
          </a:p>
          <a:p>
            <a:pPr marL="0" indent="0">
              <a:buNone/>
            </a:pPr>
            <a:endParaRPr lang="en-GB" dirty="0"/>
          </a:p>
          <a:p>
            <a:pPr marL="0" indent="0">
              <a:buNone/>
            </a:pPr>
            <a:r>
              <a:rPr lang="en-GB" dirty="0"/>
              <a:t>We will now apply this to the years column in the NPAFP dataset</a:t>
            </a:r>
          </a:p>
          <a:p>
            <a:pPr marL="0" indent="0">
              <a:buNone/>
            </a:pPr>
            <a:endParaRPr lang="en-GB" dirty="0"/>
          </a:p>
          <a:p>
            <a:pPr marL="0" indent="0" algn="ctr">
              <a:buNone/>
            </a:pPr>
            <a:r>
              <a:rPr lang="en-GB" dirty="0">
                <a:highlight>
                  <a:srgbClr val="C0C0C0"/>
                </a:highlight>
                <a:latin typeface="Consolas" panose="020B0609020204030204" pitchFamily="49" charset="0"/>
              </a:rPr>
              <a:t>table(NPAFP$YRONSET)</a:t>
            </a:r>
          </a:p>
        </p:txBody>
      </p:sp>
    </p:spTree>
    <p:extLst>
      <p:ext uri="{BB962C8B-B14F-4D97-AF65-F5344CB8AC3E}">
        <p14:creationId xmlns:p14="http://schemas.microsoft.com/office/powerpoint/2010/main" val="20652696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225C78-0FF4-4115-9E89-57188C7A4AA3}"/>
              </a:ext>
            </a:extLst>
          </p:cNvPr>
          <p:cNvSpPr>
            <a:spLocks noGrp="1"/>
          </p:cNvSpPr>
          <p:nvPr>
            <p:ph idx="1"/>
          </p:nvPr>
        </p:nvSpPr>
        <p:spPr>
          <a:xfrm>
            <a:off x="838200" y="452927"/>
            <a:ext cx="10515600" cy="5724036"/>
          </a:xfrm>
        </p:spPr>
        <p:txBody>
          <a:bodyPr/>
          <a:lstStyle/>
          <a:p>
            <a:pPr marL="0" indent="0">
              <a:buNone/>
            </a:pPr>
            <a:r>
              <a:rPr lang="en-GB" dirty="0"/>
              <a:t>Save this table to an object NPAFP_YR using &lt;- or =</a:t>
            </a:r>
          </a:p>
          <a:p>
            <a:pPr marL="0" indent="0">
              <a:buNone/>
            </a:pPr>
            <a:endParaRPr lang="en-GB" dirty="0"/>
          </a:p>
          <a:p>
            <a:pPr marL="0" indent="0">
              <a:buNone/>
            </a:pPr>
            <a:r>
              <a:rPr lang="en-GB" dirty="0"/>
              <a:t>If we plot  this object using </a:t>
            </a:r>
            <a:r>
              <a:rPr lang="en-GB" dirty="0">
                <a:highlight>
                  <a:srgbClr val="C0C0C0"/>
                </a:highlight>
                <a:latin typeface="Consolas" panose="020B0609020204030204" pitchFamily="49" charset="0"/>
              </a:rPr>
              <a:t>plot()</a:t>
            </a:r>
            <a:r>
              <a:rPr lang="en-GB" dirty="0">
                <a:latin typeface="Consolas" panose="020B0609020204030204" pitchFamily="49" charset="0"/>
              </a:rPr>
              <a:t> </a:t>
            </a:r>
            <a:r>
              <a:rPr lang="en-GB" dirty="0"/>
              <a:t>we will get the following output:</a:t>
            </a:r>
          </a:p>
          <a:p>
            <a:pPr marL="0" indent="0">
              <a:buNone/>
            </a:pPr>
            <a:endParaRPr lang="en-GB" dirty="0"/>
          </a:p>
        </p:txBody>
      </p:sp>
      <p:pic>
        <p:nvPicPr>
          <p:cNvPr id="7" name="Picture 6">
            <a:extLst>
              <a:ext uri="{FF2B5EF4-FFF2-40B4-BE49-F238E27FC236}">
                <a16:creationId xmlns:a16="http://schemas.microsoft.com/office/drawing/2014/main" id="{D334BEDE-52AB-4F5E-8943-6B6EF6782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3965" y="1960486"/>
            <a:ext cx="7487695" cy="4906060"/>
          </a:xfrm>
          <a:prstGeom prst="rect">
            <a:avLst/>
          </a:prstGeom>
        </p:spPr>
      </p:pic>
    </p:spTree>
    <p:extLst>
      <p:ext uri="{BB962C8B-B14F-4D97-AF65-F5344CB8AC3E}">
        <p14:creationId xmlns:p14="http://schemas.microsoft.com/office/powerpoint/2010/main" val="1257089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C51A1B-DE0C-42C8-A8F9-4284594625C0}"/>
              </a:ext>
            </a:extLst>
          </p:cNvPr>
          <p:cNvSpPr>
            <a:spLocks noGrp="1"/>
          </p:cNvSpPr>
          <p:nvPr>
            <p:ph idx="1"/>
          </p:nvPr>
        </p:nvSpPr>
        <p:spPr>
          <a:xfrm>
            <a:off x="838200" y="299103"/>
            <a:ext cx="10515600" cy="5877860"/>
          </a:xfrm>
        </p:spPr>
        <p:txBody>
          <a:bodyPr/>
          <a:lstStyle/>
          <a:p>
            <a:pPr marL="0" indent="0">
              <a:buNone/>
            </a:pPr>
            <a:r>
              <a:rPr lang="en-GB" dirty="0"/>
              <a:t>This is a simple </a:t>
            </a:r>
            <a:r>
              <a:rPr lang="en-GB" dirty="0" err="1"/>
              <a:t>barplot</a:t>
            </a:r>
            <a:r>
              <a:rPr lang="en-GB" dirty="0"/>
              <a:t> created using the </a:t>
            </a:r>
            <a:r>
              <a:rPr lang="en-GB" dirty="0">
                <a:highlight>
                  <a:srgbClr val="C0C0C0"/>
                </a:highlight>
                <a:latin typeface="Consolas" panose="020B0609020204030204" pitchFamily="49" charset="0"/>
              </a:rPr>
              <a:t>plot()</a:t>
            </a:r>
            <a:r>
              <a:rPr lang="en-GB" dirty="0">
                <a:latin typeface="Consolas" panose="020B0609020204030204" pitchFamily="49" charset="0"/>
              </a:rPr>
              <a:t> </a:t>
            </a:r>
            <a:r>
              <a:rPr lang="en-GB" dirty="0"/>
              <a:t>function. To make this look nicer we can change </a:t>
            </a:r>
            <a:r>
              <a:rPr lang="en-GB" dirty="0">
                <a:highlight>
                  <a:srgbClr val="C0C0C0"/>
                </a:highlight>
                <a:latin typeface="Consolas" panose="020B0609020204030204" pitchFamily="49" charset="0"/>
              </a:rPr>
              <a:t>plot()</a:t>
            </a:r>
            <a:r>
              <a:rPr lang="en-GB" dirty="0">
                <a:latin typeface="Consolas" panose="020B0609020204030204" pitchFamily="49" charset="0"/>
              </a:rPr>
              <a:t> </a:t>
            </a:r>
            <a:r>
              <a:rPr lang="en-GB" dirty="0"/>
              <a:t>for </a:t>
            </a:r>
            <a:r>
              <a:rPr lang="en-GB" dirty="0" err="1">
                <a:highlight>
                  <a:srgbClr val="C0C0C0"/>
                </a:highlight>
                <a:latin typeface="Consolas" panose="020B0609020204030204" pitchFamily="49" charset="0"/>
              </a:rPr>
              <a:t>barplot</a:t>
            </a:r>
            <a:r>
              <a:rPr lang="en-GB" dirty="0">
                <a:highlight>
                  <a:srgbClr val="C0C0C0"/>
                </a:highlight>
                <a:latin typeface="Consolas" panose="020B0609020204030204" pitchFamily="49" charset="0"/>
              </a:rPr>
              <a:t>()</a:t>
            </a:r>
          </a:p>
          <a:p>
            <a:pPr marL="0" indent="0">
              <a:buNone/>
            </a:pPr>
            <a:endParaRPr lang="en-GB" dirty="0">
              <a:highlight>
                <a:srgbClr val="C0C0C0"/>
              </a:highlight>
              <a:latin typeface="Consolas" panose="020B0609020204030204" pitchFamily="49" charset="0"/>
            </a:endParaRPr>
          </a:p>
          <a:p>
            <a:pPr marL="0" indent="0">
              <a:buNone/>
            </a:pPr>
            <a:endParaRPr lang="en-GB" dirty="0">
              <a:highlight>
                <a:srgbClr val="C0C0C0"/>
              </a:highlight>
              <a:latin typeface="Consolas" panose="020B0609020204030204" pitchFamily="49" charset="0"/>
            </a:endParaRPr>
          </a:p>
        </p:txBody>
      </p:sp>
      <p:pic>
        <p:nvPicPr>
          <p:cNvPr id="5" name="Picture 4">
            <a:extLst>
              <a:ext uri="{FF2B5EF4-FFF2-40B4-BE49-F238E27FC236}">
                <a16:creationId xmlns:a16="http://schemas.microsoft.com/office/drawing/2014/main" id="{7EB6DCBC-7B9B-4CDC-BCA9-3D1F0654B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152" y="1629336"/>
            <a:ext cx="7487695" cy="4906060"/>
          </a:xfrm>
          <a:prstGeom prst="rect">
            <a:avLst/>
          </a:prstGeom>
        </p:spPr>
      </p:pic>
    </p:spTree>
    <p:extLst>
      <p:ext uri="{BB962C8B-B14F-4D97-AF65-F5344CB8AC3E}">
        <p14:creationId xmlns:p14="http://schemas.microsoft.com/office/powerpoint/2010/main" val="408511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091A-A3A8-4A49-8B8C-29C92740F0B2}"/>
              </a:ext>
            </a:extLst>
          </p:cNvPr>
          <p:cNvSpPr>
            <a:spLocks noGrp="1"/>
          </p:cNvSpPr>
          <p:nvPr>
            <p:ph type="title"/>
          </p:nvPr>
        </p:nvSpPr>
        <p:spPr/>
        <p:txBody>
          <a:bodyPr>
            <a:normAutofit/>
          </a:bodyPr>
          <a:lstStyle/>
          <a:p>
            <a:r>
              <a:rPr lang="en-GB" sz="3600" b="1" dirty="0"/>
              <a:t>Should look like this:</a:t>
            </a:r>
          </a:p>
        </p:txBody>
      </p:sp>
      <p:pic>
        <p:nvPicPr>
          <p:cNvPr id="5" name="Content Placeholder 4">
            <a:extLst>
              <a:ext uri="{FF2B5EF4-FFF2-40B4-BE49-F238E27FC236}">
                <a16:creationId xmlns:a16="http://schemas.microsoft.com/office/drawing/2014/main" id="{BBF4F5F9-436B-4CDB-BA76-2F0C7E3797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5146" y="1455174"/>
            <a:ext cx="7821707" cy="5124911"/>
          </a:xfrm>
        </p:spPr>
      </p:pic>
    </p:spTree>
    <p:extLst>
      <p:ext uri="{BB962C8B-B14F-4D97-AF65-F5344CB8AC3E}">
        <p14:creationId xmlns:p14="http://schemas.microsoft.com/office/powerpoint/2010/main" val="38337367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4D15B9-94A2-407E-9A47-5F9A0F0090EF}"/>
              </a:ext>
            </a:extLst>
          </p:cNvPr>
          <p:cNvSpPr>
            <a:spLocks noGrp="1"/>
          </p:cNvSpPr>
          <p:nvPr>
            <p:ph idx="1"/>
          </p:nvPr>
        </p:nvSpPr>
        <p:spPr>
          <a:xfrm>
            <a:off x="838200" y="170916"/>
            <a:ext cx="10515600" cy="6006047"/>
          </a:xfrm>
        </p:spPr>
        <p:txBody>
          <a:bodyPr/>
          <a:lstStyle/>
          <a:p>
            <a:pPr marL="0" indent="0">
              <a:buNone/>
            </a:pPr>
            <a:r>
              <a:rPr lang="en-GB" dirty="0"/>
              <a:t>Add x and y axis labels to your plot using </a:t>
            </a:r>
            <a:r>
              <a:rPr lang="en-GB" dirty="0" err="1">
                <a:highlight>
                  <a:srgbClr val="C0C0C0"/>
                </a:highlight>
                <a:latin typeface="Consolas" panose="020B0609020204030204" pitchFamily="49" charset="0"/>
              </a:rPr>
              <a:t>xlab</a:t>
            </a:r>
            <a:r>
              <a:rPr lang="en-GB" dirty="0">
                <a:highlight>
                  <a:srgbClr val="C0C0C0"/>
                </a:highlight>
                <a:latin typeface="Consolas" panose="020B0609020204030204" pitchFamily="49" charset="0"/>
              </a:rPr>
              <a:t>=</a:t>
            </a:r>
            <a:r>
              <a:rPr lang="en-GB" dirty="0"/>
              <a:t> and </a:t>
            </a:r>
            <a:r>
              <a:rPr lang="en-GB" dirty="0" err="1">
                <a:highlight>
                  <a:srgbClr val="C0C0C0"/>
                </a:highlight>
                <a:latin typeface="Consolas" panose="020B0609020204030204" pitchFamily="49" charset="0"/>
              </a:rPr>
              <a:t>ylab</a:t>
            </a:r>
            <a:r>
              <a:rPr lang="en-GB" dirty="0">
                <a:highlight>
                  <a:srgbClr val="C0C0C0"/>
                </a:highlight>
                <a:latin typeface="Consolas" panose="020B0609020204030204" pitchFamily="49" charset="0"/>
              </a:rPr>
              <a:t>=</a:t>
            </a:r>
            <a:r>
              <a:rPr lang="en-GB" dirty="0"/>
              <a:t> as we saw earlier.</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7347799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CB00CA-0136-4B1C-A80B-E5DADE42709B}"/>
              </a:ext>
            </a:extLst>
          </p:cNvPr>
          <p:cNvSpPr>
            <a:spLocks noGrp="1"/>
          </p:cNvSpPr>
          <p:nvPr>
            <p:ph idx="1"/>
          </p:nvPr>
        </p:nvSpPr>
        <p:spPr>
          <a:xfrm>
            <a:off x="838200" y="478564"/>
            <a:ext cx="10515600" cy="5698399"/>
          </a:xfrm>
        </p:spPr>
        <p:txBody>
          <a:bodyPr/>
          <a:lstStyle/>
          <a:p>
            <a:pPr marL="0" indent="0">
              <a:buNone/>
            </a:pPr>
            <a:r>
              <a:rPr lang="en-GB" dirty="0" err="1">
                <a:latin typeface="Consolas" panose="020B0609020204030204" pitchFamily="49" charset="0"/>
              </a:rPr>
              <a:t>barplot</a:t>
            </a:r>
            <a:r>
              <a:rPr lang="en-GB" dirty="0">
                <a:latin typeface="Consolas" panose="020B0609020204030204" pitchFamily="49" charset="0"/>
              </a:rPr>
              <a:t>(NPAFP_YR, </a:t>
            </a:r>
            <a:r>
              <a:rPr lang="en-GB" dirty="0" err="1">
                <a:latin typeface="Consolas" panose="020B0609020204030204" pitchFamily="49" charset="0"/>
              </a:rPr>
              <a:t>xlab</a:t>
            </a:r>
            <a:r>
              <a:rPr lang="en-GB" dirty="0">
                <a:latin typeface="Consolas" panose="020B0609020204030204" pitchFamily="49" charset="0"/>
              </a:rPr>
              <a:t>=“Year”, </a:t>
            </a:r>
            <a:r>
              <a:rPr lang="en-GB" dirty="0" err="1">
                <a:latin typeface="Consolas" panose="020B0609020204030204" pitchFamily="49" charset="0"/>
              </a:rPr>
              <a:t>ylab</a:t>
            </a:r>
            <a:r>
              <a:rPr lang="en-GB" dirty="0">
                <a:latin typeface="Consolas" panose="020B0609020204030204" pitchFamily="49" charset="0"/>
              </a:rPr>
              <a:t>=“NPAFP cases”) </a:t>
            </a:r>
          </a:p>
        </p:txBody>
      </p:sp>
      <p:pic>
        <p:nvPicPr>
          <p:cNvPr id="5" name="Picture 4">
            <a:extLst>
              <a:ext uri="{FF2B5EF4-FFF2-40B4-BE49-F238E27FC236}">
                <a16:creationId xmlns:a16="http://schemas.microsoft.com/office/drawing/2014/main" id="{CA2E8856-9946-4C19-8345-8FFF939F4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152" y="1270903"/>
            <a:ext cx="7487695" cy="4906060"/>
          </a:xfrm>
          <a:prstGeom prst="rect">
            <a:avLst/>
          </a:prstGeom>
        </p:spPr>
      </p:pic>
    </p:spTree>
    <p:extLst>
      <p:ext uri="{BB962C8B-B14F-4D97-AF65-F5344CB8AC3E}">
        <p14:creationId xmlns:p14="http://schemas.microsoft.com/office/powerpoint/2010/main" val="14354813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D47B7-5BA6-4866-91C8-7D102554A02C}"/>
              </a:ext>
            </a:extLst>
          </p:cNvPr>
          <p:cNvSpPr>
            <a:spLocks noGrp="1"/>
          </p:cNvSpPr>
          <p:nvPr>
            <p:ph type="title"/>
          </p:nvPr>
        </p:nvSpPr>
        <p:spPr/>
        <p:txBody>
          <a:bodyPr>
            <a:normAutofit/>
          </a:bodyPr>
          <a:lstStyle/>
          <a:p>
            <a:r>
              <a:rPr lang="en-GB" sz="3600" b="1" dirty="0" err="1"/>
              <a:t>Subsetting</a:t>
            </a:r>
            <a:r>
              <a:rPr lang="en-GB" sz="3600" b="1" dirty="0"/>
              <a:t> data to plot</a:t>
            </a:r>
          </a:p>
        </p:txBody>
      </p:sp>
      <p:sp>
        <p:nvSpPr>
          <p:cNvPr id="3" name="Content Placeholder 2">
            <a:extLst>
              <a:ext uri="{FF2B5EF4-FFF2-40B4-BE49-F238E27FC236}">
                <a16:creationId xmlns:a16="http://schemas.microsoft.com/office/drawing/2014/main" id="{A04E6019-7403-4234-92A0-0F5E45433C91}"/>
              </a:ext>
            </a:extLst>
          </p:cNvPr>
          <p:cNvSpPr>
            <a:spLocks noGrp="1"/>
          </p:cNvSpPr>
          <p:nvPr>
            <p:ph idx="1"/>
          </p:nvPr>
        </p:nvSpPr>
        <p:spPr/>
        <p:txBody>
          <a:bodyPr/>
          <a:lstStyle/>
          <a:p>
            <a:pPr marL="0" indent="0">
              <a:buNone/>
            </a:pPr>
            <a:r>
              <a:rPr lang="en-GB" dirty="0"/>
              <a:t>Making subsets of your data in R is straightforward, remember referencing inside data frames:</a:t>
            </a:r>
          </a:p>
          <a:p>
            <a:pPr marL="0" indent="0">
              <a:buNone/>
            </a:pPr>
            <a:endParaRPr lang="en-GB" dirty="0"/>
          </a:p>
          <a:p>
            <a:pPr marL="0" indent="0">
              <a:buNone/>
            </a:pPr>
            <a:r>
              <a:rPr lang="en-GB" dirty="0">
                <a:latin typeface="Consolas" panose="020B0609020204030204" pitchFamily="49" charset="0"/>
              </a:rPr>
              <a:t>data[</a:t>
            </a:r>
            <a:r>
              <a:rPr lang="en-GB" dirty="0" err="1">
                <a:latin typeface="Consolas" panose="020B0609020204030204" pitchFamily="49" charset="0"/>
              </a:rPr>
              <a:t>row,column</a:t>
            </a:r>
            <a:r>
              <a:rPr lang="en-GB" dirty="0">
                <a:latin typeface="Consolas" panose="020B0609020204030204" pitchFamily="49" charset="0"/>
              </a:rPr>
              <a:t>]</a:t>
            </a:r>
          </a:p>
          <a:p>
            <a:pPr marL="0" indent="0">
              <a:buNone/>
            </a:pPr>
            <a:endParaRPr lang="en-GB" dirty="0"/>
          </a:p>
          <a:p>
            <a:pPr marL="0" indent="0">
              <a:buNone/>
            </a:pPr>
            <a:r>
              <a:rPr lang="en-GB" dirty="0"/>
              <a:t>And using == to determine if something is equal</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3855245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0FFA-4EDE-4026-8731-CD515DEB3ADC}"/>
              </a:ext>
            </a:extLst>
          </p:cNvPr>
          <p:cNvSpPr>
            <a:spLocks noGrp="1"/>
          </p:cNvSpPr>
          <p:nvPr>
            <p:ph type="title"/>
          </p:nvPr>
        </p:nvSpPr>
        <p:spPr/>
        <p:txBody>
          <a:bodyPr>
            <a:normAutofit/>
          </a:bodyPr>
          <a:lstStyle/>
          <a:p>
            <a:r>
              <a:rPr lang="en-GB" sz="3600" b="1" dirty="0" err="1"/>
              <a:t>Subsetting</a:t>
            </a:r>
            <a:r>
              <a:rPr lang="en-GB" sz="3600" b="1" dirty="0"/>
              <a:t> data to plot</a:t>
            </a:r>
          </a:p>
        </p:txBody>
      </p:sp>
      <p:sp>
        <p:nvSpPr>
          <p:cNvPr id="3" name="Content Placeholder 2">
            <a:extLst>
              <a:ext uri="{FF2B5EF4-FFF2-40B4-BE49-F238E27FC236}">
                <a16:creationId xmlns:a16="http://schemas.microsoft.com/office/drawing/2014/main" id="{AECF6D03-634D-4A8F-8C29-765F030A5823}"/>
              </a:ext>
            </a:extLst>
          </p:cNvPr>
          <p:cNvSpPr>
            <a:spLocks noGrp="1"/>
          </p:cNvSpPr>
          <p:nvPr>
            <p:ph idx="1"/>
          </p:nvPr>
        </p:nvSpPr>
        <p:spPr/>
        <p:txBody>
          <a:bodyPr>
            <a:normAutofit lnSpcReduction="10000"/>
          </a:bodyPr>
          <a:lstStyle/>
          <a:p>
            <a:pPr marL="0" indent="0">
              <a:buNone/>
            </a:pPr>
            <a:r>
              <a:rPr lang="en-GB" dirty="0"/>
              <a:t>Looking at your data file with View() you will see that there is a PROVINCE column in this data. To return all of the unique values in this column we can use the function </a:t>
            </a:r>
            <a:r>
              <a:rPr lang="en-GB" dirty="0">
                <a:highlight>
                  <a:srgbClr val="C0C0C0"/>
                </a:highlight>
                <a:latin typeface="Consolas" panose="020B0609020204030204" pitchFamily="49" charset="0"/>
              </a:rPr>
              <a:t>unique()</a:t>
            </a:r>
            <a:r>
              <a:rPr lang="en-GB" dirty="0">
                <a:latin typeface="Calibri" panose="020F0502020204030204" pitchFamily="34" charset="0"/>
                <a:cs typeface="Calibri" panose="020F0502020204030204" pitchFamily="34" charset="0"/>
              </a:rPr>
              <a:t>:</a:t>
            </a:r>
          </a:p>
          <a:p>
            <a:pPr marL="0" indent="0">
              <a:buNone/>
            </a:pPr>
            <a:endParaRPr lang="en-GB" dirty="0">
              <a:latin typeface="Calibri" panose="020F0502020204030204" pitchFamily="34" charset="0"/>
              <a:cs typeface="Calibri" panose="020F0502020204030204" pitchFamily="34" charset="0"/>
            </a:endParaRPr>
          </a:p>
          <a:p>
            <a:pPr marL="0" indent="0" algn="ctr">
              <a:buNone/>
            </a:pPr>
            <a:r>
              <a:rPr lang="en-GB" dirty="0">
                <a:highlight>
                  <a:srgbClr val="C0C0C0"/>
                </a:highlight>
                <a:latin typeface="Consolas" panose="020B0609020204030204" pitchFamily="49" charset="0"/>
                <a:cs typeface="Calibri" panose="020F0502020204030204" pitchFamily="34" charset="0"/>
              </a:rPr>
              <a:t>unique(NPAFP$PROVINCE)</a:t>
            </a:r>
          </a:p>
          <a:p>
            <a:pPr marL="0" indent="0">
              <a:buNone/>
            </a:pPr>
            <a:endParaRPr lang="en-GB" dirty="0">
              <a:latin typeface="Calibri" panose="020F0502020204030204" pitchFamily="34" charset="0"/>
              <a:cs typeface="Calibri" panose="020F0502020204030204" pitchFamily="34" charset="0"/>
            </a:endParaRPr>
          </a:p>
          <a:p>
            <a:pPr marL="0" indent="0">
              <a:buNone/>
            </a:pPr>
            <a:r>
              <a:rPr lang="en-GB" dirty="0">
                <a:latin typeface="Calibri" panose="020F0502020204030204" pitchFamily="34" charset="0"/>
                <a:cs typeface="Calibri" panose="020F0502020204030204" pitchFamily="34" charset="0"/>
              </a:rPr>
              <a:t>This returns all of the province names included in this dataset.</a:t>
            </a:r>
          </a:p>
          <a:p>
            <a:pPr marL="0" indent="0">
              <a:buNone/>
            </a:pPr>
            <a:endParaRPr lang="en-GB" dirty="0">
              <a:latin typeface="Calibri" panose="020F0502020204030204" pitchFamily="34" charset="0"/>
              <a:cs typeface="Calibri" panose="020F0502020204030204" pitchFamily="34" charset="0"/>
            </a:endParaRPr>
          </a:p>
          <a:p>
            <a:pPr marL="0" indent="0">
              <a:buNone/>
            </a:pPr>
            <a:r>
              <a:rPr lang="en-GB" dirty="0">
                <a:latin typeface="Calibri" panose="020F0502020204030204" pitchFamily="34" charset="0"/>
                <a:cs typeface="Calibri" panose="020F0502020204030204" pitchFamily="34" charset="0"/>
              </a:rPr>
              <a:t>This is useful as the dataset is long and scrolling through to see which provinces are included would be laborious.           </a:t>
            </a:r>
          </a:p>
        </p:txBody>
      </p:sp>
    </p:spTree>
    <p:extLst>
      <p:ext uri="{BB962C8B-B14F-4D97-AF65-F5344CB8AC3E}">
        <p14:creationId xmlns:p14="http://schemas.microsoft.com/office/powerpoint/2010/main" val="30503683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B3450-55B1-4423-B3DD-BE0C12C6FA89}"/>
              </a:ext>
            </a:extLst>
          </p:cNvPr>
          <p:cNvSpPr>
            <a:spLocks noGrp="1"/>
          </p:cNvSpPr>
          <p:nvPr>
            <p:ph type="title"/>
          </p:nvPr>
        </p:nvSpPr>
        <p:spPr/>
        <p:txBody>
          <a:bodyPr>
            <a:normAutofit/>
          </a:bodyPr>
          <a:lstStyle/>
          <a:p>
            <a:r>
              <a:rPr lang="en-GB" sz="3600" b="1" dirty="0" err="1"/>
              <a:t>Subsetting</a:t>
            </a:r>
            <a:r>
              <a:rPr lang="en-GB" sz="3600" b="1" dirty="0"/>
              <a:t> data to plot</a:t>
            </a:r>
          </a:p>
        </p:txBody>
      </p:sp>
      <p:sp>
        <p:nvSpPr>
          <p:cNvPr id="3" name="Content Placeholder 2">
            <a:extLst>
              <a:ext uri="{FF2B5EF4-FFF2-40B4-BE49-F238E27FC236}">
                <a16:creationId xmlns:a16="http://schemas.microsoft.com/office/drawing/2014/main" id="{B9FA5E48-E750-4AFF-8F15-BE743073C3C4}"/>
              </a:ext>
            </a:extLst>
          </p:cNvPr>
          <p:cNvSpPr>
            <a:spLocks noGrp="1"/>
          </p:cNvSpPr>
          <p:nvPr>
            <p:ph idx="1"/>
          </p:nvPr>
        </p:nvSpPr>
        <p:spPr>
          <a:xfrm>
            <a:off x="843185" y="1825625"/>
            <a:ext cx="10515600" cy="4351338"/>
          </a:xfrm>
        </p:spPr>
        <p:txBody>
          <a:bodyPr/>
          <a:lstStyle/>
          <a:p>
            <a:pPr marL="0" indent="0">
              <a:buNone/>
            </a:pPr>
            <a:r>
              <a:rPr lang="en-GB" dirty="0"/>
              <a:t>If we want to select data from only one of these provinces, for example AJK, we can use the name of the province and run the following command. We will save this to a new object NPAFP_AJK:</a:t>
            </a:r>
          </a:p>
          <a:p>
            <a:pPr marL="0" indent="0">
              <a:buNone/>
            </a:pPr>
            <a:endParaRPr lang="en-GB" dirty="0"/>
          </a:p>
          <a:p>
            <a:pPr marL="0" indent="0" algn="ctr">
              <a:buNone/>
            </a:pPr>
            <a:r>
              <a:rPr lang="en-GB" dirty="0">
                <a:highlight>
                  <a:srgbClr val="C0C0C0"/>
                </a:highlight>
                <a:latin typeface="Consolas" panose="020B0609020204030204" pitchFamily="49" charset="0"/>
              </a:rPr>
              <a:t>NPAFP_AJK&lt;-NPAFP[NPAFP$PROVINCE==“AJK”,]</a:t>
            </a:r>
          </a:p>
          <a:p>
            <a:pPr marL="0" indent="0" algn="ctr">
              <a:buNone/>
            </a:pPr>
            <a:endParaRPr lang="en-GB" dirty="0">
              <a:latin typeface="Consolas" panose="020B0609020204030204" pitchFamily="49" charset="0"/>
            </a:endParaRPr>
          </a:p>
          <a:p>
            <a:pPr marL="0" indent="0" algn="ctr">
              <a:buNone/>
            </a:pPr>
            <a:endParaRPr lang="en-GB" dirty="0">
              <a:latin typeface="Consolas" panose="020B0609020204030204" pitchFamily="49" charset="0"/>
            </a:endParaRPr>
          </a:p>
          <a:p>
            <a:pPr marL="0" indent="0" algn="ctr">
              <a:buNone/>
            </a:pPr>
            <a:r>
              <a:rPr lang="en-GB" dirty="0"/>
              <a:t>Try extracting a different province from the dataset, use one of the names given by </a:t>
            </a:r>
            <a:r>
              <a:rPr lang="en-GB" dirty="0">
                <a:highlight>
                  <a:srgbClr val="C0C0C0"/>
                </a:highlight>
                <a:latin typeface="Consolas" panose="020B0609020204030204" pitchFamily="49" charset="0"/>
              </a:rPr>
              <a:t>unique(NPAFP$PROVINCE)</a:t>
            </a:r>
          </a:p>
        </p:txBody>
      </p:sp>
      <p:sp>
        <p:nvSpPr>
          <p:cNvPr id="4" name="TextBox 3">
            <a:extLst>
              <a:ext uri="{FF2B5EF4-FFF2-40B4-BE49-F238E27FC236}">
                <a16:creationId xmlns:a16="http://schemas.microsoft.com/office/drawing/2014/main" id="{6D9E436F-565E-40CF-A9AF-888DB146DABF}"/>
              </a:ext>
            </a:extLst>
          </p:cNvPr>
          <p:cNvSpPr txBox="1"/>
          <p:nvPr/>
        </p:nvSpPr>
        <p:spPr>
          <a:xfrm>
            <a:off x="5580404" y="4322791"/>
            <a:ext cx="5484065" cy="400110"/>
          </a:xfrm>
          <a:prstGeom prst="rect">
            <a:avLst/>
          </a:prstGeom>
          <a:noFill/>
        </p:spPr>
        <p:txBody>
          <a:bodyPr wrap="none" rtlCol="0">
            <a:spAutoFit/>
          </a:bodyPr>
          <a:lstStyle/>
          <a:p>
            <a:r>
              <a:rPr lang="en-GB" sz="2000" dirty="0">
                <a:solidFill>
                  <a:srgbClr val="FF0000"/>
                </a:solidFill>
              </a:rPr>
              <a:t>All rows where the column province is equal to AJK</a:t>
            </a:r>
          </a:p>
        </p:txBody>
      </p:sp>
      <p:sp>
        <p:nvSpPr>
          <p:cNvPr id="5" name="TextBox 4">
            <a:extLst>
              <a:ext uri="{FF2B5EF4-FFF2-40B4-BE49-F238E27FC236}">
                <a16:creationId xmlns:a16="http://schemas.microsoft.com/office/drawing/2014/main" id="{24E35E19-78F4-4B10-9B02-AD5C4FECF892}"/>
              </a:ext>
            </a:extLst>
          </p:cNvPr>
          <p:cNvSpPr txBox="1"/>
          <p:nvPr/>
        </p:nvSpPr>
        <p:spPr>
          <a:xfrm flipH="1">
            <a:off x="3179033" y="3083665"/>
            <a:ext cx="9012966" cy="400110"/>
          </a:xfrm>
          <a:prstGeom prst="rect">
            <a:avLst/>
          </a:prstGeom>
          <a:noFill/>
        </p:spPr>
        <p:txBody>
          <a:bodyPr wrap="square" rtlCol="0">
            <a:spAutoFit/>
          </a:bodyPr>
          <a:lstStyle/>
          <a:p>
            <a:r>
              <a:rPr lang="en-GB" sz="2000" dirty="0">
                <a:solidFill>
                  <a:srgbClr val="FF0000"/>
                </a:solidFill>
              </a:rPr>
              <a:t>Still need this comma, leaving the space after the comma blank will keep all columns</a:t>
            </a:r>
          </a:p>
        </p:txBody>
      </p:sp>
      <p:cxnSp>
        <p:nvCxnSpPr>
          <p:cNvPr id="7" name="Straight Arrow Connector 6">
            <a:extLst>
              <a:ext uri="{FF2B5EF4-FFF2-40B4-BE49-F238E27FC236}">
                <a16:creationId xmlns:a16="http://schemas.microsoft.com/office/drawing/2014/main" id="{D0C1BBB2-677F-4198-96A3-DA7BBB3727FC}"/>
              </a:ext>
            </a:extLst>
          </p:cNvPr>
          <p:cNvCxnSpPr>
            <a:cxnSpLocks/>
          </p:cNvCxnSpPr>
          <p:nvPr/>
        </p:nvCxnSpPr>
        <p:spPr>
          <a:xfrm>
            <a:off x="9562744" y="3483775"/>
            <a:ext cx="153824" cy="3361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Left Brace 7">
            <a:extLst>
              <a:ext uri="{FF2B5EF4-FFF2-40B4-BE49-F238E27FC236}">
                <a16:creationId xmlns:a16="http://schemas.microsoft.com/office/drawing/2014/main" id="{05FEECAF-C92F-4C6F-AC8B-7B21F012942B}"/>
              </a:ext>
            </a:extLst>
          </p:cNvPr>
          <p:cNvSpPr/>
          <p:nvPr/>
        </p:nvSpPr>
        <p:spPr>
          <a:xfrm rot="16200000">
            <a:off x="7449055" y="2203797"/>
            <a:ext cx="168126" cy="3905427"/>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413939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D959-74B7-460C-A78C-90EEB8B2B150}"/>
              </a:ext>
            </a:extLst>
          </p:cNvPr>
          <p:cNvSpPr>
            <a:spLocks noGrp="1"/>
          </p:cNvSpPr>
          <p:nvPr>
            <p:ph type="title"/>
          </p:nvPr>
        </p:nvSpPr>
        <p:spPr/>
        <p:txBody>
          <a:bodyPr>
            <a:normAutofit/>
          </a:bodyPr>
          <a:lstStyle/>
          <a:p>
            <a:r>
              <a:rPr lang="en-GB" sz="3600" b="1" dirty="0"/>
              <a:t>Plotting a </a:t>
            </a:r>
            <a:r>
              <a:rPr lang="en-GB" sz="3600" b="1" dirty="0" err="1"/>
              <a:t>barchart</a:t>
            </a:r>
            <a:r>
              <a:rPr lang="en-GB" sz="3600" b="1" dirty="0"/>
              <a:t> for AJK</a:t>
            </a:r>
          </a:p>
        </p:txBody>
      </p:sp>
      <p:sp>
        <p:nvSpPr>
          <p:cNvPr id="3" name="Content Placeholder 2">
            <a:extLst>
              <a:ext uri="{FF2B5EF4-FFF2-40B4-BE49-F238E27FC236}">
                <a16:creationId xmlns:a16="http://schemas.microsoft.com/office/drawing/2014/main" id="{E64DBED9-F33C-4001-98C8-1659A2D21E3E}"/>
              </a:ext>
            </a:extLst>
          </p:cNvPr>
          <p:cNvSpPr>
            <a:spLocks noGrp="1"/>
          </p:cNvSpPr>
          <p:nvPr>
            <p:ph idx="1"/>
          </p:nvPr>
        </p:nvSpPr>
        <p:spPr/>
        <p:txBody>
          <a:bodyPr/>
          <a:lstStyle/>
          <a:p>
            <a:pPr marL="0" indent="0">
              <a:buNone/>
            </a:pPr>
            <a:r>
              <a:rPr lang="en-GB" dirty="0"/>
              <a:t>Use the </a:t>
            </a:r>
            <a:r>
              <a:rPr lang="en-GB" dirty="0">
                <a:highlight>
                  <a:srgbClr val="C0C0C0"/>
                </a:highlight>
                <a:latin typeface="Consolas" panose="020B0609020204030204" pitchFamily="49" charset="0"/>
              </a:rPr>
              <a:t>table()</a:t>
            </a:r>
            <a:r>
              <a:rPr lang="en-GB" dirty="0">
                <a:latin typeface="Consolas" panose="020B0609020204030204" pitchFamily="49" charset="0"/>
              </a:rPr>
              <a:t> </a:t>
            </a:r>
            <a:r>
              <a:rPr lang="en-GB" dirty="0"/>
              <a:t>function to create year totals for AJK in the same way as for the full dataset. </a:t>
            </a:r>
          </a:p>
          <a:p>
            <a:pPr marL="0" indent="0">
              <a:buNone/>
            </a:pPr>
            <a:endParaRPr lang="en-GB" dirty="0"/>
          </a:p>
          <a:p>
            <a:pPr marL="0" indent="0">
              <a:buNone/>
            </a:pPr>
            <a:endParaRPr lang="en-GB" dirty="0"/>
          </a:p>
          <a:p>
            <a:pPr marL="0" indent="0">
              <a:buNone/>
            </a:pPr>
            <a:r>
              <a:rPr lang="en-GB" dirty="0"/>
              <a:t>Now make the </a:t>
            </a:r>
            <a:r>
              <a:rPr lang="en-GB" dirty="0" err="1"/>
              <a:t>barplot</a:t>
            </a:r>
            <a:r>
              <a:rPr lang="en-GB" dirty="0"/>
              <a:t> for AJK by modifying your code from plotting the full dataset.</a:t>
            </a:r>
          </a:p>
        </p:txBody>
      </p:sp>
    </p:spTree>
    <p:extLst>
      <p:ext uri="{BB962C8B-B14F-4D97-AF65-F5344CB8AC3E}">
        <p14:creationId xmlns:p14="http://schemas.microsoft.com/office/powerpoint/2010/main" val="1441478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974C8-8F57-46C3-8E1B-4258F3431EE4}"/>
              </a:ext>
            </a:extLst>
          </p:cNvPr>
          <p:cNvSpPr>
            <a:spLocks noGrp="1"/>
          </p:cNvSpPr>
          <p:nvPr>
            <p:ph type="title"/>
          </p:nvPr>
        </p:nvSpPr>
        <p:spPr/>
        <p:txBody>
          <a:bodyPr>
            <a:normAutofit/>
          </a:bodyPr>
          <a:lstStyle/>
          <a:p>
            <a:r>
              <a:rPr lang="en-GB" sz="3600" b="1" dirty="0"/>
              <a:t>Plotting 2 vectors:</a:t>
            </a:r>
          </a:p>
        </p:txBody>
      </p:sp>
      <p:sp>
        <p:nvSpPr>
          <p:cNvPr id="3" name="Content Placeholder 2">
            <a:extLst>
              <a:ext uri="{FF2B5EF4-FFF2-40B4-BE49-F238E27FC236}">
                <a16:creationId xmlns:a16="http://schemas.microsoft.com/office/drawing/2014/main" id="{687DB0B0-9309-4785-A81B-7A279E15AC05}"/>
              </a:ext>
            </a:extLst>
          </p:cNvPr>
          <p:cNvSpPr>
            <a:spLocks noGrp="1"/>
          </p:cNvSpPr>
          <p:nvPr>
            <p:ph idx="1"/>
          </p:nvPr>
        </p:nvSpPr>
        <p:spPr/>
        <p:txBody>
          <a:bodyPr/>
          <a:lstStyle/>
          <a:p>
            <a:pPr marL="0" indent="0">
              <a:buNone/>
            </a:pPr>
            <a:r>
              <a:rPr lang="en-GB" dirty="0"/>
              <a:t>Try </a:t>
            </a:r>
            <a:r>
              <a:rPr lang="en-GB" dirty="0">
                <a:highlight>
                  <a:srgbClr val="C0C0C0"/>
                </a:highlight>
              </a:rPr>
              <a:t>plot(c(1,2,2,3,4), c(5,4,3,3,2))</a:t>
            </a:r>
          </a:p>
          <a:p>
            <a:pPr marL="0" indent="0">
              <a:buNone/>
            </a:pPr>
            <a:endParaRPr lang="en-GB" dirty="0"/>
          </a:p>
          <a:p>
            <a:pPr marL="0" indent="0">
              <a:buNone/>
            </a:pPr>
            <a:r>
              <a:rPr lang="en-GB" dirty="0"/>
              <a:t>You should get a plot of one vector against the other where the position of each number determines the number it is plotted against:</a:t>
            </a:r>
          </a:p>
        </p:txBody>
      </p:sp>
    </p:spTree>
    <p:extLst>
      <p:ext uri="{BB962C8B-B14F-4D97-AF65-F5344CB8AC3E}">
        <p14:creationId xmlns:p14="http://schemas.microsoft.com/office/powerpoint/2010/main" val="619899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56D513B-9AE8-42EB-92DA-D91E9272F5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214" y="521294"/>
            <a:ext cx="8592630" cy="5630032"/>
          </a:xfrm>
        </p:spPr>
      </p:pic>
    </p:spTree>
    <p:extLst>
      <p:ext uri="{BB962C8B-B14F-4D97-AF65-F5344CB8AC3E}">
        <p14:creationId xmlns:p14="http://schemas.microsoft.com/office/powerpoint/2010/main" val="1065423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FADC-24BB-4730-BD93-3BF48777AE29}"/>
              </a:ext>
            </a:extLst>
          </p:cNvPr>
          <p:cNvSpPr>
            <a:spLocks noGrp="1"/>
          </p:cNvSpPr>
          <p:nvPr>
            <p:ph type="title"/>
          </p:nvPr>
        </p:nvSpPr>
        <p:spPr/>
        <p:txBody>
          <a:bodyPr>
            <a:normAutofit/>
          </a:bodyPr>
          <a:lstStyle/>
          <a:p>
            <a:r>
              <a:rPr lang="en-GB" sz="3600" b="1" dirty="0"/>
              <a:t>Creating some data to plot</a:t>
            </a:r>
          </a:p>
        </p:txBody>
      </p:sp>
      <p:sp>
        <p:nvSpPr>
          <p:cNvPr id="3" name="Content Placeholder 2">
            <a:extLst>
              <a:ext uri="{FF2B5EF4-FFF2-40B4-BE49-F238E27FC236}">
                <a16:creationId xmlns:a16="http://schemas.microsoft.com/office/drawing/2014/main" id="{63BB3025-1A89-44C7-AFEE-1B68F9796FBA}"/>
              </a:ext>
            </a:extLst>
          </p:cNvPr>
          <p:cNvSpPr>
            <a:spLocks noGrp="1"/>
          </p:cNvSpPr>
          <p:nvPr>
            <p:ph idx="1"/>
          </p:nvPr>
        </p:nvSpPr>
        <p:spPr/>
        <p:txBody>
          <a:bodyPr/>
          <a:lstStyle/>
          <a:p>
            <a:pPr marL="0" indent="0">
              <a:buNone/>
            </a:pPr>
            <a:r>
              <a:rPr lang="en-GB" dirty="0"/>
              <a:t>We will use the </a:t>
            </a:r>
            <a:r>
              <a:rPr lang="en-GB" dirty="0" err="1"/>
              <a:t>seq</a:t>
            </a:r>
            <a:r>
              <a:rPr lang="en-GB" dirty="0"/>
              <a:t>() and sin() functions to create a sine curve between -3 and 3 which we can plot. </a:t>
            </a:r>
          </a:p>
          <a:p>
            <a:pPr marL="0" indent="0">
              <a:buNone/>
            </a:pPr>
            <a:endParaRPr lang="en-GB" dirty="0"/>
          </a:p>
          <a:p>
            <a:pPr marL="0" indent="0">
              <a:buNone/>
            </a:pPr>
            <a:r>
              <a:rPr lang="en-GB" dirty="0"/>
              <a:t>Create an object named x with a sequence from -3 to 3 with increments of 0.1</a:t>
            </a:r>
          </a:p>
        </p:txBody>
      </p:sp>
    </p:spTree>
    <p:extLst>
      <p:ext uri="{BB962C8B-B14F-4D97-AF65-F5344CB8AC3E}">
        <p14:creationId xmlns:p14="http://schemas.microsoft.com/office/powerpoint/2010/main" val="328949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3B547E-CA34-4A6A-9D14-2229B8465F95}"/>
              </a:ext>
            </a:extLst>
          </p:cNvPr>
          <p:cNvSpPr>
            <a:spLocks noGrp="1"/>
          </p:cNvSpPr>
          <p:nvPr>
            <p:ph idx="1"/>
          </p:nvPr>
        </p:nvSpPr>
        <p:spPr/>
        <p:txBody>
          <a:bodyPr/>
          <a:lstStyle/>
          <a:p>
            <a:pPr marL="0" indent="0">
              <a:buNone/>
            </a:pPr>
            <a:r>
              <a:rPr lang="en-GB" dirty="0">
                <a:highlight>
                  <a:srgbClr val="C0C0C0"/>
                </a:highlight>
              </a:rPr>
              <a:t>x &lt;- </a:t>
            </a:r>
            <a:r>
              <a:rPr lang="en-GB" dirty="0" err="1">
                <a:highlight>
                  <a:srgbClr val="C0C0C0"/>
                </a:highlight>
              </a:rPr>
              <a:t>seq</a:t>
            </a:r>
            <a:r>
              <a:rPr lang="en-GB" dirty="0">
                <a:highlight>
                  <a:srgbClr val="C0C0C0"/>
                </a:highlight>
              </a:rPr>
              <a:t>(-3,3,0.1)</a:t>
            </a:r>
          </a:p>
          <a:p>
            <a:pPr marL="0" indent="0">
              <a:buNone/>
            </a:pPr>
            <a:endParaRPr lang="en-GB" dirty="0"/>
          </a:p>
          <a:p>
            <a:pPr marL="0" indent="0">
              <a:buNone/>
            </a:pPr>
            <a:r>
              <a:rPr lang="en-GB" dirty="0"/>
              <a:t>We will now plot a sine curve at these points using plot:</a:t>
            </a:r>
          </a:p>
          <a:p>
            <a:pPr marL="0" indent="0">
              <a:buNone/>
            </a:pPr>
            <a:endParaRPr lang="en-GB" dirty="0"/>
          </a:p>
          <a:p>
            <a:pPr marL="0" indent="0">
              <a:buNone/>
            </a:pPr>
            <a:r>
              <a:rPr lang="en-GB" dirty="0">
                <a:highlight>
                  <a:srgbClr val="C0C0C0"/>
                </a:highlight>
              </a:rPr>
              <a:t>plot(x, sin(x))</a:t>
            </a:r>
          </a:p>
        </p:txBody>
      </p:sp>
    </p:spTree>
    <p:extLst>
      <p:ext uri="{BB962C8B-B14F-4D97-AF65-F5344CB8AC3E}">
        <p14:creationId xmlns:p14="http://schemas.microsoft.com/office/powerpoint/2010/main" val="479980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5EEDE-129E-48AA-B0D7-F656A2E78B3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B474DDF-6B7B-4656-957E-B3EB8E5E4514}"/>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48D02F21-C6DC-4A82-B2D5-0B9D69C4D746}"/>
              </a:ext>
            </a:extLst>
          </p:cNvPr>
          <p:cNvPicPr>
            <a:picLocks noChangeAspect="1"/>
          </p:cNvPicPr>
          <p:nvPr/>
        </p:nvPicPr>
        <p:blipFill>
          <a:blip r:embed="rId2"/>
          <a:stretch>
            <a:fillRect/>
          </a:stretch>
        </p:blipFill>
        <p:spPr>
          <a:xfrm>
            <a:off x="1233286" y="35470"/>
            <a:ext cx="9725427" cy="6858000"/>
          </a:xfrm>
          <a:prstGeom prst="rect">
            <a:avLst/>
          </a:prstGeom>
        </p:spPr>
      </p:pic>
    </p:spTree>
    <p:extLst>
      <p:ext uri="{BB962C8B-B14F-4D97-AF65-F5344CB8AC3E}">
        <p14:creationId xmlns:p14="http://schemas.microsoft.com/office/powerpoint/2010/main" val="3471028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1795</Words>
  <Application>Microsoft Office PowerPoint</Application>
  <PresentationFormat>Widescreen</PresentationFormat>
  <Paragraphs>208</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MS UI Gothic</vt:lpstr>
      <vt:lpstr>Arial</vt:lpstr>
      <vt:lpstr>Calibri</vt:lpstr>
      <vt:lpstr>Calibri Light</vt:lpstr>
      <vt:lpstr>Consolas</vt:lpstr>
      <vt:lpstr>Office Theme</vt:lpstr>
      <vt:lpstr>Simple plots in R</vt:lpstr>
      <vt:lpstr>R plot function </vt:lpstr>
      <vt:lpstr>Simple case – plotting a vector</vt:lpstr>
      <vt:lpstr>Should look like this:</vt:lpstr>
      <vt:lpstr>Plotting 2 vectors:</vt:lpstr>
      <vt:lpstr>PowerPoint Presentation</vt:lpstr>
      <vt:lpstr>Creating some data to plot</vt:lpstr>
      <vt:lpstr>PowerPoint Presentation</vt:lpstr>
      <vt:lpstr>PowerPoint Presentation</vt:lpstr>
      <vt:lpstr>Changing plot type</vt:lpstr>
      <vt:lpstr>PowerPoint Presentation</vt:lpstr>
      <vt:lpstr>Plotting multiple lines</vt:lpstr>
      <vt:lpstr>Plotting multiple lines</vt:lpstr>
      <vt:lpstr>PowerPoint Presentation</vt:lpstr>
      <vt:lpstr>Changing the linetype</vt:lpstr>
      <vt:lpstr>Add a legend to the plot</vt:lpstr>
      <vt:lpstr>More plotting functions</vt:lpstr>
      <vt:lpstr>Changing point shape</vt:lpstr>
      <vt:lpstr>Changing point shape</vt:lpstr>
      <vt:lpstr>Colour by a factor</vt:lpstr>
      <vt:lpstr>Shape by a factor </vt:lpstr>
      <vt:lpstr>Label the plot</vt:lpstr>
      <vt:lpstr>hist()</vt:lpstr>
      <vt:lpstr>Arguments to hist()</vt:lpstr>
      <vt:lpstr>Barplots</vt:lpstr>
      <vt:lpstr>Barplots</vt:lpstr>
      <vt:lpstr>Stacked barplots</vt:lpstr>
      <vt:lpstr>Boxplots</vt:lpstr>
      <vt:lpstr>Boxplots</vt:lpstr>
      <vt:lpstr>Multiple plots together</vt:lpstr>
      <vt:lpstr>Saving plots to file</vt:lpstr>
      <vt:lpstr>Saving plots to file</vt:lpstr>
      <vt:lpstr>Saving plots to file</vt:lpstr>
      <vt:lpstr>Plotting some polio data</vt:lpstr>
      <vt:lpstr>Importing the data</vt:lpstr>
      <vt:lpstr>OR</vt:lpstr>
      <vt:lpstr>The table() function</vt:lpstr>
      <vt:lpstr>PowerPoint Presentation</vt:lpstr>
      <vt:lpstr>PowerPoint Presentation</vt:lpstr>
      <vt:lpstr>PowerPoint Presentation</vt:lpstr>
      <vt:lpstr>PowerPoint Presentation</vt:lpstr>
      <vt:lpstr>Subsetting data to plot</vt:lpstr>
      <vt:lpstr>Subsetting data to plot</vt:lpstr>
      <vt:lpstr>Subsetting data to plot</vt:lpstr>
      <vt:lpstr>Plotting a barchart for AJK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plots in R</dc:title>
  <dc:creator>David Jorgensen</dc:creator>
  <cp:lastModifiedBy>David Jorgensen</cp:lastModifiedBy>
  <cp:revision>21</cp:revision>
  <dcterms:created xsi:type="dcterms:W3CDTF">2019-09-15T18:29:59Z</dcterms:created>
  <dcterms:modified xsi:type="dcterms:W3CDTF">2019-09-17T18:56:33Z</dcterms:modified>
</cp:coreProperties>
</file>