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1" r:id="rId4"/>
    <p:sldId id="298" r:id="rId5"/>
    <p:sldId id="318" r:id="rId6"/>
    <p:sldId id="275" r:id="rId7"/>
    <p:sldId id="296" r:id="rId8"/>
    <p:sldId id="302" r:id="rId9"/>
    <p:sldId id="320" r:id="rId10"/>
    <p:sldId id="299" r:id="rId11"/>
    <p:sldId id="295" r:id="rId12"/>
    <p:sldId id="260" r:id="rId13"/>
    <p:sldId id="286" r:id="rId14"/>
    <p:sldId id="287" r:id="rId15"/>
    <p:sldId id="294" r:id="rId16"/>
    <p:sldId id="263" r:id="rId17"/>
    <p:sldId id="264" r:id="rId18"/>
    <p:sldId id="289" r:id="rId19"/>
    <p:sldId id="265" r:id="rId20"/>
    <p:sldId id="266" r:id="rId21"/>
    <p:sldId id="267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3" autoAdjust="0"/>
    <p:restoredTop sz="94660"/>
  </p:normalViewPr>
  <p:slideViewPr>
    <p:cSldViewPr>
      <p:cViewPr varScale="1">
        <p:scale>
          <a:sx n="67" d="100"/>
          <a:sy n="67" d="100"/>
        </p:scale>
        <p:origin x="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ECC6-B4FC-4708-A3A7-5CC81EDF2896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9F54-C99B-4D93-872D-89D88F8FF98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.uk/education/guid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stat.org/sections/srms/proceedings/y2012/files/304068_72402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blog/an-introduction-to-cleaning-data-in-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penRefine/OpenRefine/wiki/Documentation-For-Us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4544" y="2132856"/>
            <a:ext cx="7772400" cy="1470025"/>
          </a:xfrm>
        </p:spPr>
        <p:txBody>
          <a:bodyPr/>
          <a:lstStyle/>
          <a:p>
            <a:r>
              <a:rPr lang="en-GB" dirty="0"/>
              <a:t>Introduction to data</a:t>
            </a:r>
            <a:br>
              <a:rPr lang="en-GB" dirty="0"/>
            </a:br>
            <a:r>
              <a:rPr lang="en-GB" dirty="0"/>
              <a:t>cleaning 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Dr N Green</a:t>
            </a:r>
          </a:p>
          <a:p>
            <a:r>
              <a:rPr lang="en-GB" sz="2400" dirty="0"/>
              <a:t>Imperial College London</a:t>
            </a:r>
          </a:p>
        </p:txBody>
      </p:sp>
      <p:pic>
        <p:nvPicPr>
          <p:cNvPr id="31746" name="Picture 2" descr="https://www.r-project.org/R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132856"/>
            <a:ext cx="1905000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basic characteristics</a:t>
            </a:r>
          </a:p>
          <a:p>
            <a:r>
              <a:rPr lang="en-GB" dirty="0"/>
              <a:t>Validate with another (external) data source if possible</a:t>
            </a:r>
          </a:p>
          <a:p>
            <a:r>
              <a:rPr lang="en-GB" dirty="0"/>
              <a:t>Make a simple plot (boxplot, (paired) scatter plot,…)</a:t>
            </a:r>
          </a:p>
        </p:txBody>
      </p:sp>
    </p:spTree>
    <p:extLst>
      <p:ext uri="{BB962C8B-B14F-4D97-AF65-F5344CB8AC3E}">
        <p14:creationId xmlns:p14="http://schemas.microsoft.com/office/powerpoint/2010/main" val="82530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231074"/>
              </p:ext>
            </p:extLst>
          </p:nvPr>
        </p:nvGraphicFramePr>
        <p:xfrm>
          <a:off x="1" y="26166"/>
          <a:ext cx="9144000" cy="619032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207">
                <a:tc>
                  <a:txBody>
                    <a:bodyPr/>
                    <a:lstStyle/>
                    <a:p>
                      <a:pPr fontAlgn="ctr"/>
                      <a:r>
                        <a:rPr lang="en-GB" sz="1600" b="1" dirty="0">
                          <a:solidFill>
                            <a:srgbClr val="446677"/>
                          </a:solidFill>
                          <a:effectLst/>
                          <a:latin typeface="inherit"/>
                        </a:rPr>
                        <a:t>Validation type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5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 b="1">
                          <a:solidFill>
                            <a:srgbClr val="446677"/>
                          </a:solidFill>
                          <a:effectLst/>
                          <a:latin typeface="inherit"/>
                        </a:rPr>
                        <a:t>How it works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5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 b="1">
                          <a:solidFill>
                            <a:srgbClr val="446677"/>
                          </a:solidFill>
                          <a:effectLst/>
                          <a:latin typeface="inherit"/>
                        </a:rPr>
                        <a:t>Example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61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Check digit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The last couple of digits can be used as a 'check sum' that can detect if errors have occurred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Bar code readers in shops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70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Type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Checks the data is in the right format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Numbers in currency cell must be a monetary value with two decimal points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79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Length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the data is an acceptable length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 PIN for online banking needs to be four (or six) characters long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79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Lookup table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the value provided matches an item in a set list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 limited set of values, such as the seven days of the week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88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Presence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Checks that data has been entered into a field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In most databases a key field cannot be left blank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Range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a value falls within the specified range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An online gift certificate purchase must be more than or equal to £5 but less than or equal to £50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770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Spell check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Looks up words in a dictionary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A search engine often recommends a correct spelling if a word is spelt wrong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1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Input mask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data has been entered with the correct amount of characters and/or numbers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National insurance numbers need to be in the format: YY XX </a:t>
                      </a:r>
                      <a:r>
                        <a:rPr lang="en-GB" sz="1600" dirty="0" err="1">
                          <a:effectLst/>
                          <a:latin typeface="inherit"/>
                        </a:rPr>
                        <a:t>XX</a:t>
                      </a:r>
                      <a:r>
                        <a:rPr lang="en-GB" sz="1600" dirty="0">
                          <a:effectLst/>
                          <a:latin typeface="inherit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inherit"/>
                        </a:rPr>
                        <a:t>XX</a:t>
                      </a:r>
                      <a:r>
                        <a:rPr lang="en-GB" sz="1600" dirty="0">
                          <a:effectLst/>
                          <a:latin typeface="inherit"/>
                        </a:rPr>
                        <a:t> Y, where Y = letter and X = number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88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Duplicate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  <a:latin typeface="inherit"/>
                        </a:rPr>
                        <a:t>Checks that a value has not been repeated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  <a:latin typeface="inherit"/>
                        </a:rPr>
                        <a:t>A primary key value can only be entered once</a:t>
                      </a:r>
                    </a:p>
                  </a:txBody>
                  <a:tcPr marL="16908" marR="16908" marT="16908" marB="169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8024" y="646032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http://www.bbc.co.uk/education/guides/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76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Variables types and indexing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numeric</a:t>
            </a:r>
            <a:r>
              <a:rPr lang="en-GB" dirty="0"/>
              <a:t> </a:t>
            </a:r>
            <a:r>
              <a:rPr lang="en-GB" dirty="0" err="1"/>
              <a:t>Numeric</a:t>
            </a:r>
            <a:r>
              <a:rPr lang="en-GB" dirty="0"/>
              <a:t> data (approximations of the real numbers, ℝ)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GB" dirty="0"/>
              <a:t> </a:t>
            </a:r>
            <a:r>
              <a:rPr lang="en-GB" dirty="0" err="1"/>
              <a:t>Integer</a:t>
            </a:r>
            <a:r>
              <a:rPr lang="en-GB" dirty="0"/>
              <a:t> data (whole numbers, ℤ)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-GB" dirty="0"/>
              <a:t> Categorical data (simple classifications, like gender)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ordered</a:t>
            </a:r>
            <a:r>
              <a:rPr lang="en-GB" dirty="0"/>
              <a:t> Ordinal data (ordered classifications, like educational level)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GB" dirty="0"/>
              <a:t> </a:t>
            </a:r>
            <a:r>
              <a:rPr lang="en-GB" dirty="0" err="1"/>
              <a:t>Character</a:t>
            </a:r>
            <a:r>
              <a:rPr lang="en-GB" dirty="0"/>
              <a:t> data (strings)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raw</a:t>
            </a:r>
            <a:r>
              <a:rPr lang="en-GB" dirty="0"/>
              <a:t> Binary data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 # what is it?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length()  # how long is it? What about two dimensional objects?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attributes()  # does it have any metadata?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Example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x &lt;- "dataset"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attributes(x)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y &lt;- 1:10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length(y)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attributes(y)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z &lt;- c(1L, 2L, 3L)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(z)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cs typeface="Courier New" pitchFamily="49" charset="0"/>
              </a:rPr>
              <a:t>Useful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head() - </a:t>
            </a:r>
            <a:r>
              <a:rPr lang="en-GB" dirty="0">
                <a:latin typeface="+mj-lt"/>
                <a:cs typeface="Courier New" pitchFamily="49" charset="0"/>
              </a:rPr>
              <a:t>see first 6 rows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tail() - </a:t>
            </a:r>
            <a:r>
              <a:rPr lang="en-GB" dirty="0">
                <a:latin typeface="+mj-lt"/>
                <a:cs typeface="Courier New" pitchFamily="49" charset="0"/>
              </a:rPr>
              <a:t>see last 6 rows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dim() - </a:t>
            </a:r>
            <a:r>
              <a:rPr lang="en-GB" dirty="0">
                <a:latin typeface="+mj-lt"/>
                <a:cs typeface="Courier New" pitchFamily="49" charset="0"/>
              </a:rPr>
              <a:t>see dimensions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 - </a:t>
            </a:r>
            <a:r>
              <a:rPr lang="en-GB" dirty="0">
                <a:latin typeface="+mj-lt"/>
                <a:cs typeface="Courier New" pitchFamily="49" charset="0"/>
              </a:rPr>
              <a:t>number of rows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 - </a:t>
            </a:r>
            <a:r>
              <a:rPr lang="en-GB" dirty="0">
                <a:latin typeface="+mj-lt"/>
                <a:cs typeface="Courier New" pitchFamily="49" charset="0"/>
              </a:rPr>
              <a:t>number of columns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 - </a:t>
            </a:r>
            <a:r>
              <a:rPr lang="en-GB" dirty="0">
                <a:latin typeface="+mj-lt"/>
                <a:cs typeface="Courier New" pitchFamily="49" charset="0"/>
              </a:rPr>
              <a:t>structure of each column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names() - </a:t>
            </a:r>
            <a:r>
              <a:rPr lang="en-GB" dirty="0">
                <a:latin typeface="+mj-lt"/>
                <a:cs typeface="Courier New" pitchFamily="49" charset="0"/>
              </a:rPr>
              <a:t>will list the names attribute for a data frame (or any object really), which gives the column names.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table()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unique(); duplicated()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83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stringr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str_trim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 hello world 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world"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str_trim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 hello world ", side = "left")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 "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str_trim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 hello world ", side = "right")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 hello world“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WORLD"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World")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"hello world"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String matching (regular expressions)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gender &lt;- c("M", "male ", "Female", "fem.")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gender)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FALSE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gender)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2 3 4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gender,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ignore.case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("m",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(gender))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grepl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("^m", gender,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ignore.case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TRUE) 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TRUE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FALSE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GB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text &lt;- "We want to develop new regular expression."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grep("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want|develop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", text, value=TRUE)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"We want to develop new regular expression."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Missing values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itchFamily="49" charset="0"/>
                <a:cs typeface="Courier New" pitchFamily="49" charset="0"/>
              </a:rPr>
              <a:t>age &lt;- c(23, 16, NA)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itchFamily="49" charset="0"/>
                <a:cs typeface="Courier New" pitchFamily="49" charset="0"/>
              </a:rPr>
              <a:t>mean(age)</a:t>
            </a:r>
          </a:p>
          <a:p>
            <a:pPr marL="457200" lvl="1" indent="0">
              <a:buNone/>
            </a:pPr>
            <a:r>
              <a:rPr lang="en-GB" sz="2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NA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itchFamily="49" charset="0"/>
                <a:cs typeface="Courier New" pitchFamily="49" charset="0"/>
              </a:rPr>
              <a:t>mean(age, </a:t>
            </a:r>
            <a:r>
              <a:rPr lang="en-GB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na.rm = TRUE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2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 [1] 19.5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Checks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is.na()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is.nan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/>
            <a:r>
              <a:rPr lang="en-GB" sz="2100" dirty="0" err="1">
                <a:latin typeface="Courier New" pitchFamily="49" charset="0"/>
                <a:cs typeface="Courier New" pitchFamily="49" charset="0"/>
              </a:rPr>
              <a:t>na.omit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/>
            <a:r>
              <a:rPr lang="en-GB" sz="2100" dirty="0" err="1">
                <a:latin typeface="Courier New" pitchFamily="49" charset="0"/>
                <a:cs typeface="Courier New" pitchFamily="49" charset="0"/>
              </a:rPr>
              <a:t>complete.cases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(x)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3.amazonaws.com/media.wbur.org/wordpress/11/files/2014/12/1209_kondo-bookCo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0539"/>
            <a:ext cx="4392488" cy="629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9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Outliers</a:t>
            </a:r>
          </a:p>
          <a:p>
            <a:pPr lvl="1"/>
            <a:r>
              <a:rPr lang="en-GB" dirty="0"/>
              <a:t>What’s realistic? Permissible (integrity)?</a:t>
            </a:r>
          </a:p>
          <a:p>
            <a:pPr marL="457200" lvl="1" indent="0">
              <a:buNone/>
            </a:pPr>
            <a:r>
              <a:rPr lang="en-GB" dirty="0"/>
              <a:t>(</a:t>
            </a:r>
            <a:r>
              <a:rPr lang="en-GB" i="1" dirty="0"/>
              <a:t>Outliers: An Evaluation of Methodologies</a:t>
            </a:r>
            <a:r>
              <a:rPr lang="en-GB" dirty="0"/>
              <a:t>, </a:t>
            </a:r>
            <a:r>
              <a:rPr lang="en-GB" dirty="0" err="1"/>
              <a:t>Dhiren</a:t>
            </a:r>
            <a:r>
              <a:rPr lang="en-GB" dirty="0"/>
              <a:t> Ghosh, Andrew Vogt, </a:t>
            </a:r>
            <a:r>
              <a:rPr lang="en-GB" dirty="0">
                <a:hlinkClick r:id="rId2"/>
              </a:rPr>
              <a:t>https://www.amstat.org/sections/srms/proceedings/y2012/files/304068_72402.pdf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What to do?</a:t>
            </a:r>
          </a:p>
          <a:p>
            <a:pPr lvl="1"/>
            <a:r>
              <a:rPr lang="en-GB" dirty="0"/>
              <a:t>Imputation: substitution mean, logistic regression prediction, matching</a:t>
            </a:r>
          </a:p>
          <a:p>
            <a:pPr lvl="1"/>
            <a:r>
              <a:rPr lang="en-GB" dirty="0"/>
              <a:t>Truncation, removal, </a:t>
            </a:r>
            <a:r>
              <a:rPr lang="en-GB" dirty="0" err="1"/>
              <a:t>Winsorising</a:t>
            </a:r>
            <a:r>
              <a:rPr lang="en-GB" dirty="0"/>
              <a:t>, scaling, judgement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Subsetting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X[1]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x[-c(1, 5)]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x[c(TRUE, TRUE, FALSE, FALSE)]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x[which(x &gt; 3)]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z[c("a", "d")]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(x=1:3, y=3:1, z=letters[1:3])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df$x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== 2, 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“Tidy”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Happy families are all alike; every unhappy family is unhappy in its own way </a:t>
            </a:r>
            <a:r>
              <a:rPr lang="en-GB" dirty="0"/>
              <a:t>[Leo Tolstoy]</a:t>
            </a:r>
          </a:p>
          <a:p>
            <a:endParaRPr lang="en-GB" dirty="0"/>
          </a:p>
          <a:p>
            <a:r>
              <a:rPr lang="en-GB" dirty="0"/>
              <a:t>A dataset is said to be </a:t>
            </a:r>
            <a:r>
              <a:rPr lang="en-GB" i="1" dirty="0"/>
              <a:t>tidy</a:t>
            </a:r>
            <a:r>
              <a:rPr lang="en-GB" dirty="0"/>
              <a:t> if it satisfies the following conditions</a:t>
            </a:r>
          </a:p>
          <a:p>
            <a:pPr lvl="1"/>
            <a:r>
              <a:rPr lang="en-GB" dirty="0"/>
              <a:t>observations are in rows</a:t>
            </a:r>
          </a:p>
          <a:p>
            <a:pPr lvl="1"/>
            <a:r>
              <a:rPr lang="en-GB" dirty="0"/>
              <a:t>variables are in columns</a:t>
            </a:r>
          </a:p>
          <a:p>
            <a:pPr lvl="1"/>
            <a:r>
              <a:rPr lang="en-GB" dirty="0"/>
              <a:t>contained in a single dataset.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Names for the early steps of “Data Science”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</a:t>
            </a:r>
            <a:r>
              <a:rPr lang="en-GB" i="1" dirty="0"/>
              <a:t>munging</a:t>
            </a:r>
          </a:p>
          <a:p>
            <a:r>
              <a:rPr lang="en-GB" dirty="0"/>
              <a:t>Data </a:t>
            </a:r>
            <a:r>
              <a:rPr lang="en-GB" i="1" dirty="0"/>
              <a:t>wrangling</a:t>
            </a:r>
          </a:p>
          <a:p>
            <a:r>
              <a:rPr lang="en-GB" dirty="0"/>
              <a:t>Web </a:t>
            </a:r>
            <a:r>
              <a:rPr lang="en-GB" i="1" dirty="0"/>
              <a:t>scraping</a:t>
            </a:r>
          </a:p>
          <a:p>
            <a:r>
              <a:rPr lang="en-GB" dirty="0"/>
              <a:t>Data </a:t>
            </a:r>
            <a:r>
              <a:rPr lang="en-GB" i="1" dirty="0"/>
              <a:t>pulling</a:t>
            </a:r>
          </a:p>
          <a:p>
            <a:r>
              <a:rPr lang="en-GB" i="1" dirty="0"/>
              <a:t>Pre-processing</a:t>
            </a:r>
          </a:p>
          <a:p>
            <a:r>
              <a:rPr lang="en-GB" dirty="0"/>
              <a:t>Data </a:t>
            </a:r>
            <a:r>
              <a:rPr lang="en-GB" i="1" dirty="0"/>
              <a:t>cleansing</a:t>
            </a:r>
          </a:p>
          <a:p>
            <a:r>
              <a:rPr lang="en-GB" dirty="0"/>
              <a:t>Data </a:t>
            </a:r>
            <a:r>
              <a:rPr lang="en-GB" i="1" dirty="0"/>
              <a:t>harmonising</a:t>
            </a:r>
          </a:p>
          <a:p>
            <a:r>
              <a:rPr lang="en-GB" dirty="0"/>
              <a:t>Data </a:t>
            </a:r>
            <a:r>
              <a:rPr lang="en-GB" i="1" dirty="0"/>
              <a:t>cleaning</a:t>
            </a:r>
          </a:p>
          <a:p>
            <a:endParaRPr lang="en-GB" i="1" dirty="0"/>
          </a:p>
          <a:p>
            <a:r>
              <a:rPr lang="en-GB" i="1" dirty="0">
                <a:hlinkClick r:id="rId2"/>
              </a:rPr>
              <a:t>https://www.datacamp.com/community/blog/an-introduction-to-cleaning-data-in-r</a:t>
            </a:r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242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Epicycle of Analysis</a:t>
            </a:r>
            <a:br>
              <a:rPr lang="en-GB" dirty="0"/>
            </a:br>
            <a:r>
              <a:rPr lang="en-GB" dirty="0"/>
              <a:t>(</a:t>
            </a:r>
            <a:r>
              <a:rPr lang="en-GB" i="1" dirty="0"/>
              <a:t>Art of Data Science</a:t>
            </a:r>
            <a:r>
              <a:rPr lang="en-GB" dirty="0"/>
              <a:t>, Peng)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469441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5 core activities of data analysis:</a:t>
            </a:r>
          </a:p>
          <a:p>
            <a:pPr lvl="1"/>
            <a:r>
              <a:rPr lang="en-GB" dirty="0"/>
              <a:t>Stating and refining the question</a:t>
            </a:r>
          </a:p>
          <a:p>
            <a:pPr lvl="1"/>
            <a:r>
              <a:rPr lang="en-GB" dirty="0"/>
              <a:t>Exploring the data (EDA)</a:t>
            </a:r>
          </a:p>
          <a:p>
            <a:pPr lvl="1"/>
            <a:r>
              <a:rPr lang="en-GB" dirty="0"/>
              <a:t>Building formal statistical models</a:t>
            </a:r>
          </a:p>
          <a:p>
            <a:pPr lvl="1"/>
            <a:r>
              <a:rPr lang="en-GB" dirty="0"/>
              <a:t>Interpreting the results</a:t>
            </a:r>
          </a:p>
          <a:p>
            <a:pPr lvl="1"/>
            <a:r>
              <a:rPr lang="en-GB" dirty="0"/>
              <a:t>Communicating the results</a:t>
            </a:r>
          </a:p>
          <a:p>
            <a:endParaRPr lang="en-GB" dirty="0"/>
          </a:p>
        </p:txBody>
      </p:sp>
      <p:pic>
        <p:nvPicPr>
          <p:cNvPr id="1026" name="Picture 2" descr="http://csep10.phys.utk.edu/astr161/lect/retrograde/epicycle-epi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3630149" cy="27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9632" y="3789040"/>
            <a:ext cx="33843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Epicycle of Analysis</a:t>
            </a:r>
            <a:br>
              <a:rPr lang="en-GB" dirty="0"/>
            </a:br>
            <a:r>
              <a:rPr lang="en-GB" dirty="0"/>
              <a:t>(</a:t>
            </a:r>
            <a:r>
              <a:rPr lang="en-GB" i="1" dirty="0"/>
              <a:t>Art of Data Science</a:t>
            </a:r>
            <a:r>
              <a:rPr lang="en-GB" dirty="0"/>
              <a:t>, Peng)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469441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5 core activities of data analysis:</a:t>
            </a:r>
          </a:p>
          <a:p>
            <a:pPr lvl="1"/>
            <a:r>
              <a:rPr lang="en-GB" dirty="0"/>
              <a:t>Stating and refining the question</a:t>
            </a:r>
          </a:p>
          <a:p>
            <a:pPr lvl="1"/>
            <a:r>
              <a:rPr lang="en-GB" dirty="0"/>
              <a:t>Exploring the data (EDA)</a:t>
            </a:r>
          </a:p>
          <a:p>
            <a:pPr lvl="1"/>
            <a:r>
              <a:rPr lang="en-GB" dirty="0"/>
              <a:t>Building formal statistical models</a:t>
            </a:r>
          </a:p>
          <a:p>
            <a:pPr lvl="1"/>
            <a:r>
              <a:rPr lang="en-GB" dirty="0"/>
              <a:t>Interpreting the results</a:t>
            </a:r>
          </a:p>
          <a:p>
            <a:pPr lvl="1"/>
            <a:r>
              <a:rPr lang="en-GB" dirty="0"/>
              <a:t>Communicating the results</a:t>
            </a:r>
          </a:p>
          <a:p>
            <a:endParaRPr lang="en-GB" dirty="0"/>
          </a:p>
        </p:txBody>
      </p:sp>
      <p:pic>
        <p:nvPicPr>
          <p:cNvPr id="1026" name="Picture 2" descr="http://csep10.phys.utk.edu/astr161/lect/retrograde/epicycle-epi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3630149" cy="27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9632" y="5661248"/>
            <a:ext cx="37444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“</a:t>
            </a:r>
            <a:r>
              <a:rPr lang="en-GB" sz="2800" i="1" dirty="0"/>
              <a:t>There are no routine statistical questions, only questionable statistical routines</a:t>
            </a:r>
            <a:r>
              <a:rPr lang="en-GB" sz="2800" dirty="0"/>
              <a:t>.”—Sir David Cox</a:t>
            </a:r>
          </a:p>
          <a:p>
            <a:endParaRPr lang="en-GB" sz="2800" dirty="0"/>
          </a:p>
          <a:p>
            <a:r>
              <a:rPr lang="en-GB" sz="2800" dirty="0"/>
              <a:t>“</a:t>
            </a:r>
            <a:r>
              <a:rPr lang="en-GB" sz="2800" i="1" dirty="0"/>
              <a:t>Far better an approximate answer to the right question, which is often vague, than an exact answer to the wrong question, which can always be made precise</a:t>
            </a:r>
            <a:r>
              <a:rPr lang="en-GB" sz="2800" dirty="0"/>
              <a:t>.”—John </a:t>
            </a:r>
            <a:r>
              <a:rPr lang="en-GB" sz="2800" dirty="0" err="1"/>
              <a:t>Tukey</a:t>
            </a:r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(From </a:t>
            </a:r>
            <a:r>
              <a:rPr lang="en-GB" i="1" dirty="0"/>
              <a:t>Art of Data Science</a:t>
            </a:r>
            <a:r>
              <a:rPr lang="en-GB" dirty="0"/>
              <a:t>) Formulate your question:</a:t>
            </a:r>
          </a:p>
          <a:p>
            <a:pPr lvl="1"/>
            <a:r>
              <a:rPr lang="en-GB" dirty="0"/>
              <a:t>Read in your data</a:t>
            </a:r>
          </a:p>
          <a:p>
            <a:pPr lvl="1"/>
            <a:r>
              <a:rPr lang="en-GB" dirty="0"/>
              <a:t>Look at the top and the bottom of your data</a:t>
            </a:r>
          </a:p>
          <a:p>
            <a:pPr lvl="1"/>
            <a:r>
              <a:rPr lang="en-GB" dirty="0"/>
              <a:t>Check your "</a:t>
            </a:r>
            <a:r>
              <a:rPr lang="en-GB" dirty="0" err="1"/>
              <a:t>n"s</a:t>
            </a:r>
            <a:endParaRPr lang="en-GB" dirty="0"/>
          </a:p>
          <a:p>
            <a:pPr lvl="1"/>
            <a:r>
              <a:rPr lang="en-GB" dirty="0"/>
              <a:t>Validate (with at least one external data source)</a:t>
            </a:r>
          </a:p>
          <a:p>
            <a:pPr lvl="1"/>
            <a:r>
              <a:rPr lang="en-GB" dirty="0"/>
              <a:t>Make a plot</a:t>
            </a:r>
          </a:p>
          <a:p>
            <a:pPr lvl="1"/>
            <a:r>
              <a:rPr lang="en-GB" dirty="0"/>
              <a:t>Try the </a:t>
            </a:r>
            <a:r>
              <a:rPr lang="en-GB" i="1" dirty="0"/>
              <a:t>easy</a:t>
            </a:r>
            <a:r>
              <a:rPr lang="en-GB" dirty="0"/>
              <a:t> solution first</a:t>
            </a:r>
          </a:p>
          <a:p>
            <a:pPr lvl="1"/>
            <a:r>
              <a:rPr lang="en-GB" dirty="0"/>
              <a:t>Follow up…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23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Mise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place”!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(list=ls())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("&lt;location of your dataset&gt;")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Rpofile</a:t>
            </a:r>
            <a:r>
              <a:rPr lang="en-GB" dirty="0"/>
              <a:t>: file for customising start-up</a:t>
            </a:r>
          </a:p>
        </p:txBody>
      </p:sp>
    </p:spTree>
    <p:extLst>
      <p:ext uri="{BB962C8B-B14F-4D97-AF65-F5344CB8AC3E}">
        <p14:creationId xmlns:p14="http://schemas.microsoft.com/office/powerpoint/2010/main" val="369882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BB23-4190-48DD-A13F-32CB5C32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OpenRefine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172B-6B4B-4C3D-B0FA-D8AC2751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28" y="6237312"/>
            <a:ext cx="8229600" cy="248891"/>
          </a:xfrm>
        </p:spPr>
        <p:txBody>
          <a:bodyPr>
            <a:normAutofit fontScale="62500" lnSpcReduction="20000"/>
          </a:bodyPr>
          <a:lstStyle/>
          <a:p>
            <a:r>
              <a:rPr lang="en-GB" sz="1800" dirty="0">
                <a:hlinkClick r:id="rId2"/>
              </a:rPr>
              <a:t>https://github.com/OpenRefine/OpenRefine/wiki/Documentation-For-Users</a:t>
            </a:r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D0FA4-5D06-43B3-A440-00BEE632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40768"/>
            <a:ext cx="4357024" cy="4395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61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1150</Words>
  <Application>Microsoft Office PowerPoint</Application>
  <PresentationFormat>On-screen Show (4:3)</PresentationFormat>
  <Paragraphs>186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inherit</vt:lpstr>
      <vt:lpstr>Office Theme</vt:lpstr>
      <vt:lpstr>Introduction to data cleaning in</vt:lpstr>
      <vt:lpstr>PowerPoint Presentation</vt:lpstr>
      <vt:lpstr>Names for the early steps of “Data Science”</vt:lpstr>
      <vt:lpstr>Epicycle of Analysis (Art of Data Science, Peng) </vt:lpstr>
      <vt:lpstr>Epicycle of Analysis (Art of Data Science, Peng) </vt:lpstr>
      <vt:lpstr>EDA</vt:lpstr>
      <vt:lpstr>Exploratory Data Analysis</vt:lpstr>
      <vt:lpstr>“Mise en place”!</vt:lpstr>
      <vt:lpstr>OpenRefine</vt:lpstr>
      <vt:lpstr>Validation</vt:lpstr>
      <vt:lpstr>PowerPoint Presentation</vt:lpstr>
      <vt:lpstr>Variables types and indexing </vt:lpstr>
      <vt:lpstr>PowerPoint Presentation</vt:lpstr>
      <vt:lpstr>Useful functions</vt:lpstr>
      <vt:lpstr>Dates</vt:lpstr>
      <vt:lpstr>String normalisation</vt:lpstr>
      <vt:lpstr>String matching (regular expressions)</vt:lpstr>
      <vt:lpstr>PowerPoint Presentation</vt:lpstr>
      <vt:lpstr>Consistent data</vt:lpstr>
      <vt:lpstr>PowerPoint Presentation</vt:lpstr>
      <vt:lpstr>Subsetting</vt:lpstr>
      <vt:lpstr>“Tidy” data</vt:lpstr>
    </vt:vector>
  </TitlesOfParts>
  <Company>HPA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Nathan Green</dc:creator>
  <cp:lastModifiedBy>Green, Nathan</cp:lastModifiedBy>
  <cp:revision>252</cp:revision>
  <dcterms:created xsi:type="dcterms:W3CDTF">2016-06-10T14:28:35Z</dcterms:created>
  <dcterms:modified xsi:type="dcterms:W3CDTF">2019-09-18T03:07:56Z</dcterms:modified>
</cp:coreProperties>
</file>