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03" autoAdjust="0"/>
    <p:restoredTop sz="76834" autoAdjust="0"/>
  </p:normalViewPr>
  <p:slideViewPr>
    <p:cSldViewPr snapToGrid="0">
      <p:cViewPr varScale="1">
        <p:scale>
          <a:sx n="57" d="100"/>
          <a:sy n="57" d="100"/>
        </p:scale>
        <p:origin x="108"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A67767-274C-405E-BA5E-D6986B80EB91}" type="datetimeFigureOut">
              <a:rPr lang="en-GB" smtClean="0"/>
              <a:t>12/09/2019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95292F-E2C1-4F6E-A47C-15525CAADA43}" type="slidenum">
              <a:rPr lang="en-GB" smtClean="0"/>
              <a:t>‹#›</a:t>
            </a:fld>
            <a:endParaRPr lang="en-GB"/>
          </a:p>
        </p:txBody>
      </p:sp>
    </p:spTree>
    <p:extLst>
      <p:ext uri="{BB962C8B-B14F-4D97-AF65-F5344CB8AC3E}">
        <p14:creationId xmlns:p14="http://schemas.microsoft.com/office/powerpoint/2010/main" val="676784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Packages in R are basically sets of additional functions that let you do more stuff. The functions we’ve been using so far, like str() or </a:t>
            </a:r>
            <a:r>
              <a:rPr lang="en-GB" sz="1200" b="0" i="0" kern="1200" dirty="0" err="1">
                <a:solidFill>
                  <a:schemeClr val="tx1"/>
                </a:solidFill>
                <a:effectLst/>
                <a:latin typeface="+mn-lt"/>
                <a:ea typeface="+mn-ea"/>
                <a:cs typeface="+mn-cs"/>
              </a:rPr>
              <a:t>data.frame</a:t>
            </a:r>
            <a:r>
              <a:rPr lang="en-GB" sz="1200" b="0" i="0" kern="1200" dirty="0">
                <a:solidFill>
                  <a:schemeClr val="tx1"/>
                </a:solidFill>
                <a:effectLst/>
                <a:latin typeface="+mn-lt"/>
                <a:ea typeface="+mn-ea"/>
                <a:cs typeface="+mn-cs"/>
              </a:rPr>
              <a:t>(), come built into R; packages give you access to more of them. Before you use a package for the first time you need to install it on your machine, and then you should import it in every subsequent R session when you need it. You should already have installed the </a:t>
            </a:r>
            <a:r>
              <a:rPr lang="en-GB" sz="1200" b="1" i="0" kern="1200" dirty="0" err="1">
                <a:solidFill>
                  <a:schemeClr val="tx1"/>
                </a:solidFill>
                <a:effectLst/>
                <a:latin typeface="+mn-lt"/>
                <a:ea typeface="+mn-ea"/>
                <a:cs typeface="+mn-cs"/>
              </a:rPr>
              <a:t>tidyverse</a:t>
            </a:r>
            <a:r>
              <a:rPr lang="en-GB" sz="1200" b="0" i="0" kern="1200" dirty="0">
                <a:solidFill>
                  <a:schemeClr val="tx1"/>
                </a:solidFill>
                <a:effectLst/>
                <a:latin typeface="+mn-lt"/>
                <a:ea typeface="+mn-ea"/>
                <a:cs typeface="+mn-cs"/>
              </a:rPr>
              <a:t> package. This is an “umbrella-package” that installs several packages useful for data analysis which work together well such as </a:t>
            </a:r>
            <a:r>
              <a:rPr lang="en-GB" sz="1200" b="1" i="0" kern="1200" dirty="0" err="1">
                <a:solidFill>
                  <a:schemeClr val="tx1"/>
                </a:solidFill>
                <a:effectLst/>
                <a:latin typeface="+mn-lt"/>
                <a:ea typeface="+mn-ea"/>
                <a:cs typeface="+mn-cs"/>
              </a:rPr>
              <a:t>tidyr</a:t>
            </a:r>
            <a:r>
              <a:rPr lang="en-GB" sz="1200" b="0" i="0" kern="1200" dirty="0">
                <a:solidFill>
                  <a:schemeClr val="tx1"/>
                </a:solidFill>
                <a:effectLst/>
                <a:latin typeface="+mn-lt"/>
                <a:ea typeface="+mn-ea"/>
                <a:cs typeface="+mn-cs"/>
              </a:rPr>
              <a:t>, </a:t>
            </a:r>
            <a:r>
              <a:rPr lang="en-GB" sz="1200" b="1" i="0" kern="1200" dirty="0" err="1">
                <a:solidFill>
                  <a:schemeClr val="tx1"/>
                </a:solidFill>
                <a:effectLst/>
                <a:latin typeface="+mn-lt"/>
                <a:ea typeface="+mn-ea"/>
                <a:cs typeface="+mn-cs"/>
              </a:rPr>
              <a:t>dplyr</a:t>
            </a:r>
            <a:r>
              <a:rPr lang="en-GB" sz="1200" b="0" i="0" kern="1200" dirty="0">
                <a:solidFill>
                  <a:schemeClr val="tx1"/>
                </a:solidFill>
                <a:effectLst/>
                <a:latin typeface="+mn-lt"/>
                <a:ea typeface="+mn-ea"/>
                <a:cs typeface="+mn-cs"/>
              </a:rPr>
              <a:t>, </a:t>
            </a:r>
            <a:r>
              <a:rPr lang="en-GB" sz="1200" b="1" i="0" kern="1200" dirty="0">
                <a:solidFill>
                  <a:schemeClr val="tx1"/>
                </a:solidFill>
                <a:effectLst/>
                <a:latin typeface="+mn-lt"/>
                <a:ea typeface="+mn-ea"/>
                <a:cs typeface="+mn-cs"/>
              </a:rPr>
              <a:t>ggplot2</a:t>
            </a:r>
            <a:r>
              <a:rPr lang="en-GB" sz="1200" b="0" i="0" kern="1200" dirty="0">
                <a:solidFill>
                  <a:schemeClr val="tx1"/>
                </a:solidFill>
                <a:effectLst/>
                <a:latin typeface="+mn-lt"/>
                <a:ea typeface="+mn-ea"/>
                <a:cs typeface="+mn-cs"/>
              </a:rPr>
              <a:t>, </a:t>
            </a:r>
            <a:r>
              <a:rPr lang="en-GB" sz="1200" b="1" i="0" kern="1200" dirty="0" err="1">
                <a:solidFill>
                  <a:schemeClr val="tx1"/>
                </a:solidFill>
                <a:effectLst/>
                <a:latin typeface="+mn-lt"/>
                <a:ea typeface="+mn-ea"/>
                <a:cs typeface="+mn-cs"/>
              </a:rPr>
              <a:t>tibble</a:t>
            </a:r>
            <a:r>
              <a:rPr lang="en-GB" sz="1200" b="0" i="0" kern="1200" dirty="0">
                <a:solidFill>
                  <a:schemeClr val="tx1"/>
                </a:solidFill>
                <a:effectLst/>
                <a:latin typeface="+mn-lt"/>
                <a:ea typeface="+mn-ea"/>
                <a:cs typeface="+mn-cs"/>
              </a:rPr>
              <a:t>, etc.</a:t>
            </a:r>
          </a:p>
          <a:p>
            <a:r>
              <a:rPr lang="en-GB" sz="1200" b="0" i="0" kern="1200" dirty="0">
                <a:solidFill>
                  <a:schemeClr val="tx1"/>
                </a:solidFill>
                <a:effectLst/>
                <a:latin typeface="+mn-lt"/>
                <a:ea typeface="+mn-ea"/>
                <a:cs typeface="+mn-cs"/>
              </a:rPr>
              <a:t>The </a:t>
            </a:r>
            <a:r>
              <a:rPr lang="en-GB" sz="1200" b="1" i="0" kern="1200" dirty="0" err="1">
                <a:solidFill>
                  <a:schemeClr val="tx1"/>
                </a:solidFill>
                <a:effectLst/>
                <a:latin typeface="+mn-lt"/>
                <a:ea typeface="+mn-ea"/>
                <a:cs typeface="+mn-cs"/>
              </a:rPr>
              <a:t>tidyverse</a:t>
            </a:r>
            <a:r>
              <a:rPr lang="en-GB" sz="1200" b="0" i="0" kern="1200" dirty="0">
                <a:solidFill>
                  <a:schemeClr val="tx1"/>
                </a:solidFill>
                <a:effectLst/>
                <a:latin typeface="+mn-lt"/>
                <a:ea typeface="+mn-ea"/>
                <a:cs typeface="+mn-cs"/>
              </a:rPr>
              <a:t> package tries to address 3 common issues that arise when doing data analysis with some of the functions that come with R:</a:t>
            </a:r>
          </a:p>
          <a:p>
            <a:r>
              <a:rPr lang="en-GB" sz="1200" b="0" i="0" kern="1200" dirty="0">
                <a:solidFill>
                  <a:schemeClr val="tx1"/>
                </a:solidFill>
                <a:effectLst/>
                <a:latin typeface="+mn-lt"/>
                <a:ea typeface="+mn-ea"/>
                <a:cs typeface="+mn-cs"/>
              </a:rPr>
              <a:t>The results from a base R function sometimes depend on the type of data.</a:t>
            </a:r>
          </a:p>
          <a:p>
            <a:r>
              <a:rPr lang="en-GB" sz="1200" b="0" i="0" kern="1200" dirty="0">
                <a:solidFill>
                  <a:schemeClr val="tx1"/>
                </a:solidFill>
                <a:effectLst/>
                <a:latin typeface="+mn-lt"/>
                <a:ea typeface="+mn-ea"/>
                <a:cs typeface="+mn-cs"/>
              </a:rPr>
              <a:t>Using R expressions in a non standard way, which can be confusing for new learners.</a:t>
            </a:r>
          </a:p>
          <a:p>
            <a:r>
              <a:rPr lang="en-GB" sz="1200" b="0" i="0" kern="1200" dirty="0">
                <a:solidFill>
                  <a:schemeClr val="tx1"/>
                </a:solidFill>
                <a:effectLst/>
                <a:latin typeface="+mn-lt"/>
                <a:ea typeface="+mn-ea"/>
                <a:cs typeface="+mn-cs"/>
              </a:rPr>
              <a:t>Hidden arguments, having default operations that new learners are not aware of.</a:t>
            </a:r>
          </a:p>
          <a:p>
            <a:endParaRPr lang="en-GB" dirty="0"/>
          </a:p>
        </p:txBody>
      </p:sp>
      <p:sp>
        <p:nvSpPr>
          <p:cNvPr id="4" name="Slide Number Placeholder 3"/>
          <p:cNvSpPr>
            <a:spLocks noGrp="1"/>
          </p:cNvSpPr>
          <p:nvPr>
            <p:ph type="sldNum" sz="quarter" idx="5"/>
          </p:nvPr>
        </p:nvSpPr>
        <p:spPr/>
        <p:txBody>
          <a:bodyPr/>
          <a:lstStyle/>
          <a:p>
            <a:fld id="{1E95292F-E2C1-4F6E-A47C-15525CAADA43}" type="slidenum">
              <a:rPr lang="en-GB" smtClean="0"/>
              <a:t>3</a:t>
            </a:fld>
            <a:endParaRPr lang="en-GB"/>
          </a:p>
        </p:txBody>
      </p:sp>
    </p:spTree>
    <p:extLst>
      <p:ext uri="{BB962C8B-B14F-4D97-AF65-F5344CB8AC3E}">
        <p14:creationId xmlns:p14="http://schemas.microsoft.com/office/powerpoint/2010/main" val="3570357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This is readable, but can clutter up your workspace with lots of objects that you have to name individually. With multiple steps, that can be hard to keep track of.</a:t>
            </a:r>
            <a:endParaRPr lang="en-GB" dirty="0"/>
          </a:p>
        </p:txBody>
      </p:sp>
      <p:sp>
        <p:nvSpPr>
          <p:cNvPr id="4" name="Slide Number Placeholder 3"/>
          <p:cNvSpPr>
            <a:spLocks noGrp="1"/>
          </p:cNvSpPr>
          <p:nvPr>
            <p:ph type="sldNum" sz="quarter" idx="5"/>
          </p:nvPr>
        </p:nvSpPr>
        <p:spPr/>
        <p:txBody>
          <a:bodyPr/>
          <a:lstStyle/>
          <a:p>
            <a:fld id="{1E95292F-E2C1-4F6E-A47C-15525CAADA43}" type="slidenum">
              <a:rPr lang="en-GB" smtClean="0"/>
              <a:t>9</a:t>
            </a:fld>
            <a:endParaRPr lang="en-GB"/>
          </a:p>
        </p:txBody>
      </p:sp>
    </p:spTree>
    <p:extLst>
      <p:ext uri="{BB962C8B-B14F-4D97-AF65-F5344CB8AC3E}">
        <p14:creationId xmlns:p14="http://schemas.microsoft.com/office/powerpoint/2010/main" val="790765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This is handy, but can be difficult to read if too many functions are nested, as R evaluates the expression from the inside out (in this case, filtering, then selecting).</a:t>
            </a:r>
          </a:p>
          <a:p>
            <a:endParaRPr lang="en-GB" sz="1200" b="0" i="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1E95292F-E2C1-4F6E-A47C-15525CAADA43}" type="slidenum">
              <a:rPr lang="en-GB" smtClean="0"/>
              <a:t>10</a:t>
            </a:fld>
            <a:endParaRPr lang="en-GB"/>
          </a:p>
        </p:txBody>
      </p:sp>
    </p:spTree>
    <p:extLst>
      <p:ext uri="{BB962C8B-B14F-4D97-AF65-F5344CB8AC3E}">
        <p14:creationId xmlns:p14="http://schemas.microsoft.com/office/powerpoint/2010/main" val="2136563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the above code, we use the pipe to send the surveys dataset first through filter() to keep rows where weight is less than 5, then through select() to keep only the </a:t>
            </a:r>
            <a:r>
              <a:rPr lang="en-GB" sz="1200" b="0" i="0" kern="1200" dirty="0" err="1">
                <a:solidFill>
                  <a:schemeClr val="tx1"/>
                </a:solidFill>
                <a:effectLst/>
                <a:latin typeface="+mn-lt"/>
                <a:ea typeface="+mn-ea"/>
                <a:cs typeface="+mn-cs"/>
              </a:rPr>
              <a:t>species_id</a:t>
            </a:r>
            <a:r>
              <a:rPr lang="en-GB" sz="1200" b="0" i="0" kern="1200" dirty="0">
                <a:solidFill>
                  <a:schemeClr val="tx1"/>
                </a:solidFill>
                <a:effectLst/>
                <a:latin typeface="+mn-lt"/>
                <a:ea typeface="+mn-ea"/>
                <a:cs typeface="+mn-cs"/>
              </a:rPr>
              <a:t>, sex, and weight columns. Since %&gt;% takes the object on its left and passes it as the first argument to the function on its right, we don’t need to explicitly include the data frame as an argument to the filter() and select() functions any more.</a:t>
            </a:r>
          </a:p>
          <a:p>
            <a:r>
              <a:rPr lang="en-GB" sz="1200" b="0" i="0" kern="1200" dirty="0">
                <a:solidFill>
                  <a:schemeClr val="tx1"/>
                </a:solidFill>
                <a:effectLst/>
                <a:latin typeface="+mn-lt"/>
                <a:ea typeface="+mn-ea"/>
                <a:cs typeface="+mn-cs"/>
              </a:rPr>
              <a:t>Some may find it helpful to read the pipe like the word “then”. For instance, in the above example, we took the data frame surveys, </a:t>
            </a:r>
            <a:r>
              <a:rPr lang="en-GB" sz="1200" b="0" i="1" kern="1200" dirty="0">
                <a:solidFill>
                  <a:schemeClr val="tx1"/>
                </a:solidFill>
                <a:effectLst/>
                <a:latin typeface="+mn-lt"/>
                <a:ea typeface="+mn-ea"/>
                <a:cs typeface="+mn-cs"/>
              </a:rPr>
              <a:t>then</a:t>
            </a:r>
            <a:r>
              <a:rPr lang="en-GB" sz="1200" b="0" i="0" kern="1200" dirty="0">
                <a:solidFill>
                  <a:schemeClr val="tx1"/>
                </a:solidFill>
                <a:effectLst/>
                <a:latin typeface="+mn-lt"/>
                <a:ea typeface="+mn-ea"/>
                <a:cs typeface="+mn-cs"/>
              </a:rPr>
              <a:t> we filtered for rows with weight &lt; 5, </a:t>
            </a:r>
            <a:r>
              <a:rPr lang="en-GB" sz="1200" b="0" i="1" kern="1200" dirty="0">
                <a:solidFill>
                  <a:schemeClr val="tx1"/>
                </a:solidFill>
                <a:effectLst/>
                <a:latin typeface="+mn-lt"/>
                <a:ea typeface="+mn-ea"/>
                <a:cs typeface="+mn-cs"/>
              </a:rPr>
              <a:t>then</a:t>
            </a:r>
            <a:r>
              <a:rPr lang="en-GB" sz="1200" b="0" i="0" kern="1200" dirty="0">
                <a:solidFill>
                  <a:schemeClr val="tx1"/>
                </a:solidFill>
                <a:effectLst/>
                <a:latin typeface="+mn-lt"/>
                <a:ea typeface="+mn-ea"/>
                <a:cs typeface="+mn-cs"/>
              </a:rPr>
              <a:t> we selected columns </a:t>
            </a:r>
            <a:r>
              <a:rPr lang="en-GB" sz="1200" b="0" i="0" kern="1200" dirty="0" err="1">
                <a:solidFill>
                  <a:schemeClr val="tx1"/>
                </a:solidFill>
                <a:effectLst/>
                <a:latin typeface="+mn-lt"/>
                <a:ea typeface="+mn-ea"/>
                <a:cs typeface="+mn-cs"/>
              </a:rPr>
              <a:t>species_id</a:t>
            </a:r>
            <a:r>
              <a:rPr lang="en-GB" sz="1200" b="0" i="0" kern="1200" dirty="0">
                <a:solidFill>
                  <a:schemeClr val="tx1"/>
                </a:solidFill>
                <a:effectLst/>
                <a:latin typeface="+mn-lt"/>
                <a:ea typeface="+mn-ea"/>
                <a:cs typeface="+mn-cs"/>
              </a:rPr>
              <a:t>, sex, and weight. The </a:t>
            </a:r>
            <a:r>
              <a:rPr lang="en-GB" sz="1200" b="1" i="0" kern="1200" dirty="0" err="1">
                <a:solidFill>
                  <a:schemeClr val="tx1"/>
                </a:solidFill>
                <a:effectLst/>
                <a:latin typeface="+mn-lt"/>
                <a:ea typeface="+mn-ea"/>
                <a:cs typeface="+mn-cs"/>
              </a:rPr>
              <a:t>dplyr</a:t>
            </a:r>
            <a:r>
              <a:rPr lang="en-GB" sz="1200" b="0" i="0" kern="1200" dirty="0">
                <a:solidFill>
                  <a:schemeClr val="tx1"/>
                </a:solidFill>
                <a:effectLst/>
                <a:latin typeface="+mn-lt"/>
                <a:ea typeface="+mn-ea"/>
                <a:cs typeface="+mn-cs"/>
              </a:rPr>
              <a:t> functions by themselves are somewhat simple, but by combining them into linear workflows with the pipe, we can accomplish more complex manipulations of data frames.</a:t>
            </a:r>
          </a:p>
          <a:p>
            <a:r>
              <a:rPr lang="en-GB" sz="1200" b="0" i="0" kern="1200" dirty="0">
                <a:solidFill>
                  <a:schemeClr val="tx1"/>
                </a:solidFill>
                <a:effectLst/>
                <a:latin typeface="+mn-lt"/>
                <a:ea typeface="+mn-ea"/>
                <a:cs typeface="+mn-cs"/>
              </a:rPr>
              <a:t>If we want to create a new object with this smaller version of the data, we can assign it a new name:</a:t>
            </a:r>
          </a:p>
          <a:p>
            <a:endParaRPr lang="en-GB" dirty="0"/>
          </a:p>
        </p:txBody>
      </p:sp>
      <p:sp>
        <p:nvSpPr>
          <p:cNvPr id="4" name="Slide Number Placeholder 3"/>
          <p:cNvSpPr>
            <a:spLocks noGrp="1"/>
          </p:cNvSpPr>
          <p:nvPr>
            <p:ph type="sldNum" sz="quarter" idx="5"/>
          </p:nvPr>
        </p:nvSpPr>
        <p:spPr/>
        <p:txBody>
          <a:bodyPr/>
          <a:lstStyle/>
          <a:p>
            <a:fld id="{1E95292F-E2C1-4F6E-A47C-15525CAADA43}" type="slidenum">
              <a:rPr lang="en-GB" smtClean="0"/>
              <a:t>12</a:t>
            </a:fld>
            <a:endParaRPr lang="en-GB"/>
          </a:p>
        </p:txBody>
      </p:sp>
    </p:spTree>
    <p:extLst>
      <p:ext uri="{BB962C8B-B14F-4D97-AF65-F5344CB8AC3E}">
        <p14:creationId xmlns:p14="http://schemas.microsoft.com/office/powerpoint/2010/main" val="756871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7D830-7B34-46DF-9297-3A7EC29CE6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2C61339-C444-4859-AA39-0660344395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86633DC-6D4C-49AC-AE02-3EAD8516AC44}"/>
              </a:ext>
            </a:extLst>
          </p:cNvPr>
          <p:cNvSpPr>
            <a:spLocks noGrp="1"/>
          </p:cNvSpPr>
          <p:nvPr>
            <p:ph type="dt" sz="half" idx="10"/>
          </p:nvPr>
        </p:nvSpPr>
        <p:spPr/>
        <p:txBody>
          <a:bodyPr/>
          <a:lstStyle/>
          <a:p>
            <a:fld id="{AD31528F-EEB9-4A77-A235-F4D0D6BB2415}" type="datetimeFigureOut">
              <a:rPr lang="en-GB" smtClean="0"/>
              <a:t>12/09/2019</a:t>
            </a:fld>
            <a:endParaRPr lang="en-GB"/>
          </a:p>
        </p:txBody>
      </p:sp>
      <p:sp>
        <p:nvSpPr>
          <p:cNvPr id="5" name="Footer Placeholder 4">
            <a:extLst>
              <a:ext uri="{FF2B5EF4-FFF2-40B4-BE49-F238E27FC236}">
                <a16:creationId xmlns:a16="http://schemas.microsoft.com/office/drawing/2014/main" id="{DB070999-6EFE-4353-AEFE-B25F70F75BB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783A2E6-9546-47A9-8329-F5BBBC74AFFB}"/>
              </a:ext>
            </a:extLst>
          </p:cNvPr>
          <p:cNvSpPr>
            <a:spLocks noGrp="1"/>
          </p:cNvSpPr>
          <p:nvPr>
            <p:ph type="sldNum" sz="quarter" idx="12"/>
          </p:nvPr>
        </p:nvSpPr>
        <p:spPr/>
        <p:txBody>
          <a:bodyPr/>
          <a:lstStyle/>
          <a:p>
            <a:fld id="{D3CE7405-CFCB-46FE-9EA9-D5860C8D0F8E}" type="slidenum">
              <a:rPr lang="en-GB" smtClean="0"/>
              <a:t>‹#›</a:t>
            </a:fld>
            <a:endParaRPr lang="en-GB"/>
          </a:p>
        </p:txBody>
      </p:sp>
    </p:spTree>
    <p:extLst>
      <p:ext uri="{BB962C8B-B14F-4D97-AF65-F5344CB8AC3E}">
        <p14:creationId xmlns:p14="http://schemas.microsoft.com/office/powerpoint/2010/main" val="3527765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47348-3312-46F1-8547-F29825E8C4F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F7C0C0D-0BBB-4436-B51C-23177BA4FB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1C92A66-1C9B-4AF5-9345-38F993881987}"/>
              </a:ext>
            </a:extLst>
          </p:cNvPr>
          <p:cNvSpPr>
            <a:spLocks noGrp="1"/>
          </p:cNvSpPr>
          <p:nvPr>
            <p:ph type="dt" sz="half" idx="10"/>
          </p:nvPr>
        </p:nvSpPr>
        <p:spPr/>
        <p:txBody>
          <a:bodyPr/>
          <a:lstStyle/>
          <a:p>
            <a:fld id="{AD31528F-EEB9-4A77-A235-F4D0D6BB2415}" type="datetimeFigureOut">
              <a:rPr lang="en-GB" smtClean="0"/>
              <a:t>12/09/2019</a:t>
            </a:fld>
            <a:endParaRPr lang="en-GB"/>
          </a:p>
        </p:txBody>
      </p:sp>
      <p:sp>
        <p:nvSpPr>
          <p:cNvPr id="5" name="Footer Placeholder 4">
            <a:extLst>
              <a:ext uri="{FF2B5EF4-FFF2-40B4-BE49-F238E27FC236}">
                <a16:creationId xmlns:a16="http://schemas.microsoft.com/office/drawing/2014/main" id="{B48969FC-6A66-4D8E-9B4E-B4552E6D72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9D1253D-6607-4351-A2EA-EEFC15072E94}"/>
              </a:ext>
            </a:extLst>
          </p:cNvPr>
          <p:cNvSpPr>
            <a:spLocks noGrp="1"/>
          </p:cNvSpPr>
          <p:nvPr>
            <p:ph type="sldNum" sz="quarter" idx="12"/>
          </p:nvPr>
        </p:nvSpPr>
        <p:spPr/>
        <p:txBody>
          <a:bodyPr/>
          <a:lstStyle/>
          <a:p>
            <a:fld id="{D3CE7405-CFCB-46FE-9EA9-D5860C8D0F8E}" type="slidenum">
              <a:rPr lang="en-GB" smtClean="0"/>
              <a:t>‹#›</a:t>
            </a:fld>
            <a:endParaRPr lang="en-GB"/>
          </a:p>
        </p:txBody>
      </p:sp>
    </p:spTree>
    <p:extLst>
      <p:ext uri="{BB962C8B-B14F-4D97-AF65-F5344CB8AC3E}">
        <p14:creationId xmlns:p14="http://schemas.microsoft.com/office/powerpoint/2010/main" val="2159096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34735A-02AD-42C2-AFD3-C28AF5250CC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229FC6A-9584-4AC9-A0D4-B6F5CD8853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05F355-6F3E-4374-B22D-C91B22AC8801}"/>
              </a:ext>
            </a:extLst>
          </p:cNvPr>
          <p:cNvSpPr>
            <a:spLocks noGrp="1"/>
          </p:cNvSpPr>
          <p:nvPr>
            <p:ph type="dt" sz="half" idx="10"/>
          </p:nvPr>
        </p:nvSpPr>
        <p:spPr/>
        <p:txBody>
          <a:bodyPr/>
          <a:lstStyle/>
          <a:p>
            <a:fld id="{AD31528F-EEB9-4A77-A235-F4D0D6BB2415}" type="datetimeFigureOut">
              <a:rPr lang="en-GB" smtClean="0"/>
              <a:t>12/09/2019</a:t>
            </a:fld>
            <a:endParaRPr lang="en-GB"/>
          </a:p>
        </p:txBody>
      </p:sp>
      <p:sp>
        <p:nvSpPr>
          <p:cNvPr id="5" name="Footer Placeholder 4">
            <a:extLst>
              <a:ext uri="{FF2B5EF4-FFF2-40B4-BE49-F238E27FC236}">
                <a16:creationId xmlns:a16="http://schemas.microsoft.com/office/drawing/2014/main" id="{596CEEA1-445E-42ED-B1B8-2E92E4E106B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AD7699-4A00-4152-9DB3-8BF56EADFC20}"/>
              </a:ext>
            </a:extLst>
          </p:cNvPr>
          <p:cNvSpPr>
            <a:spLocks noGrp="1"/>
          </p:cNvSpPr>
          <p:nvPr>
            <p:ph type="sldNum" sz="quarter" idx="12"/>
          </p:nvPr>
        </p:nvSpPr>
        <p:spPr/>
        <p:txBody>
          <a:bodyPr/>
          <a:lstStyle/>
          <a:p>
            <a:fld id="{D3CE7405-CFCB-46FE-9EA9-D5860C8D0F8E}" type="slidenum">
              <a:rPr lang="en-GB" smtClean="0"/>
              <a:t>‹#›</a:t>
            </a:fld>
            <a:endParaRPr lang="en-GB"/>
          </a:p>
        </p:txBody>
      </p:sp>
    </p:spTree>
    <p:extLst>
      <p:ext uri="{BB962C8B-B14F-4D97-AF65-F5344CB8AC3E}">
        <p14:creationId xmlns:p14="http://schemas.microsoft.com/office/powerpoint/2010/main" val="367477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5822A-922F-4709-99B4-BCCD7A1928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BCCF06B-E3F4-4724-A531-7D532E39FE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83CB13A-C4E6-4F45-B1E2-D946C197D606}"/>
              </a:ext>
            </a:extLst>
          </p:cNvPr>
          <p:cNvSpPr>
            <a:spLocks noGrp="1"/>
          </p:cNvSpPr>
          <p:nvPr>
            <p:ph type="dt" sz="half" idx="10"/>
          </p:nvPr>
        </p:nvSpPr>
        <p:spPr/>
        <p:txBody>
          <a:bodyPr/>
          <a:lstStyle/>
          <a:p>
            <a:fld id="{AD31528F-EEB9-4A77-A235-F4D0D6BB2415}" type="datetimeFigureOut">
              <a:rPr lang="en-GB" smtClean="0"/>
              <a:t>12/09/2019</a:t>
            </a:fld>
            <a:endParaRPr lang="en-GB"/>
          </a:p>
        </p:txBody>
      </p:sp>
      <p:sp>
        <p:nvSpPr>
          <p:cNvPr id="5" name="Footer Placeholder 4">
            <a:extLst>
              <a:ext uri="{FF2B5EF4-FFF2-40B4-BE49-F238E27FC236}">
                <a16:creationId xmlns:a16="http://schemas.microsoft.com/office/drawing/2014/main" id="{3B82EAE6-17B5-42E7-9E6F-AA58D12F52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C3721E5-A683-4899-9BC4-60D3E41E280D}"/>
              </a:ext>
            </a:extLst>
          </p:cNvPr>
          <p:cNvSpPr>
            <a:spLocks noGrp="1"/>
          </p:cNvSpPr>
          <p:nvPr>
            <p:ph type="sldNum" sz="quarter" idx="12"/>
          </p:nvPr>
        </p:nvSpPr>
        <p:spPr/>
        <p:txBody>
          <a:bodyPr/>
          <a:lstStyle/>
          <a:p>
            <a:fld id="{D3CE7405-CFCB-46FE-9EA9-D5860C8D0F8E}" type="slidenum">
              <a:rPr lang="en-GB" smtClean="0"/>
              <a:t>‹#›</a:t>
            </a:fld>
            <a:endParaRPr lang="en-GB"/>
          </a:p>
        </p:txBody>
      </p:sp>
    </p:spTree>
    <p:extLst>
      <p:ext uri="{BB962C8B-B14F-4D97-AF65-F5344CB8AC3E}">
        <p14:creationId xmlns:p14="http://schemas.microsoft.com/office/powerpoint/2010/main" val="1100665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3AD44-595A-475F-BD70-75F268828C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5D0AB6E-4582-4EFE-B5F9-AD56FD6104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2E4DA9-6256-4577-B3F8-D6055B4B1067}"/>
              </a:ext>
            </a:extLst>
          </p:cNvPr>
          <p:cNvSpPr>
            <a:spLocks noGrp="1"/>
          </p:cNvSpPr>
          <p:nvPr>
            <p:ph type="dt" sz="half" idx="10"/>
          </p:nvPr>
        </p:nvSpPr>
        <p:spPr/>
        <p:txBody>
          <a:bodyPr/>
          <a:lstStyle/>
          <a:p>
            <a:fld id="{AD31528F-EEB9-4A77-A235-F4D0D6BB2415}" type="datetimeFigureOut">
              <a:rPr lang="en-GB" smtClean="0"/>
              <a:t>12/09/2019</a:t>
            </a:fld>
            <a:endParaRPr lang="en-GB"/>
          </a:p>
        </p:txBody>
      </p:sp>
      <p:sp>
        <p:nvSpPr>
          <p:cNvPr id="5" name="Footer Placeholder 4">
            <a:extLst>
              <a:ext uri="{FF2B5EF4-FFF2-40B4-BE49-F238E27FC236}">
                <a16:creationId xmlns:a16="http://schemas.microsoft.com/office/drawing/2014/main" id="{3A3C11BE-B8F0-4AED-AD6B-BF17C9ED38A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9105A5F-9E79-48A9-AE09-BBCBA87BA187}"/>
              </a:ext>
            </a:extLst>
          </p:cNvPr>
          <p:cNvSpPr>
            <a:spLocks noGrp="1"/>
          </p:cNvSpPr>
          <p:nvPr>
            <p:ph type="sldNum" sz="quarter" idx="12"/>
          </p:nvPr>
        </p:nvSpPr>
        <p:spPr/>
        <p:txBody>
          <a:bodyPr/>
          <a:lstStyle/>
          <a:p>
            <a:fld id="{D3CE7405-CFCB-46FE-9EA9-D5860C8D0F8E}" type="slidenum">
              <a:rPr lang="en-GB" smtClean="0"/>
              <a:t>‹#›</a:t>
            </a:fld>
            <a:endParaRPr lang="en-GB"/>
          </a:p>
        </p:txBody>
      </p:sp>
    </p:spTree>
    <p:extLst>
      <p:ext uri="{BB962C8B-B14F-4D97-AF65-F5344CB8AC3E}">
        <p14:creationId xmlns:p14="http://schemas.microsoft.com/office/powerpoint/2010/main" val="1247668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3C85D-B699-4BF6-BF7E-BE85B1106EE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62024EE-1517-4C18-97DB-17030D4916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5329BC4-94FC-4326-91C8-DB2A583EE3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5A53B86-997B-4D28-82AE-E9667486336B}"/>
              </a:ext>
            </a:extLst>
          </p:cNvPr>
          <p:cNvSpPr>
            <a:spLocks noGrp="1"/>
          </p:cNvSpPr>
          <p:nvPr>
            <p:ph type="dt" sz="half" idx="10"/>
          </p:nvPr>
        </p:nvSpPr>
        <p:spPr/>
        <p:txBody>
          <a:bodyPr/>
          <a:lstStyle/>
          <a:p>
            <a:fld id="{AD31528F-EEB9-4A77-A235-F4D0D6BB2415}" type="datetimeFigureOut">
              <a:rPr lang="en-GB" smtClean="0"/>
              <a:t>12/09/2019</a:t>
            </a:fld>
            <a:endParaRPr lang="en-GB"/>
          </a:p>
        </p:txBody>
      </p:sp>
      <p:sp>
        <p:nvSpPr>
          <p:cNvPr id="6" name="Footer Placeholder 5">
            <a:extLst>
              <a:ext uri="{FF2B5EF4-FFF2-40B4-BE49-F238E27FC236}">
                <a16:creationId xmlns:a16="http://schemas.microsoft.com/office/drawing/2014/main" id="{40650DF2-1BBD-460C-B134-CBF64B3A06C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3D729A4-1EB9-44B0-B7E4-547CA8F3DA51}"/>
              </a:ext>
            </a:extLst>
          </p:cNvPr>
          <p:cNvSpPr>
            <a:spLocks noGrp="1"/>
          </p:cNvSpPr>
          <p:nvPr>
            <p:ph type="sldNum" sz="quarter" idx="12"/>
          </p:nvPr>
        </p:nvSpPr>
        <p:spPr/>
        <p:txBody>
          <a:bodyPr/>
          <a:lstStyle/>
          <a:p>
            <a:fld id="{D3CE7405-CFCB-46FE-9EA9-D5860C8D0F8E}" type="slidenum">
              <a:rPr lang="en-GB" smtClean="0"/>
              <a:t>‹#›</a:t>
            </a:fld>
            <a:endParaRPr lang="en-GB"/>
          </a:p>
        </p:txBody>
      </p:sp>
    </p:spTree>
    <p:extLst>
      <p:ext uri="{BB962C8B-B14F-4D97-AF65-F5344CB8AC3E}">
        <p14:creationId xmlns:p14="http://schemas.microsoft.com/office/powerpoint/2010/main" val="3115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EC38C-3559-46D8-B9D1-7A622DF2040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C70E223-E918-488E-B22F-A331966E3B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513686-E3A8-4346-B98E-80B7E73FF4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B77ED18-CA93-42D1-9E34-8FC9D0A40F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1CE8E4-E3B5-4B4D-AC4D-A2E783E3C1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CA3568B-A576-4D47-9AAD-7C77FB6D3AE7}"/>
              </a:ext>
            </a:extLst>
          </p:cNvPr>
          <p:cNvSpPr>
            <a:spLocks noGrp="1"/>
          </p:cNvSpPr>
          <p:nvPr>
            <p:ph type="dt" sz="half" idx="10"/>
          </p:nvPr>
        </p:nvSpPr>
        <p:spPr/>
        <p:txBody>
          <a:bodyPr/>
          <a:lstStyle/>
          <a:p>
            <a:fld id="{AD31528F-EEB9-4A77-A235-F4D0D6BB2415}" type="datetimeFigureOut">
              <a:rPr lang="en-GB" smtClean="0"/>
              <a:t>12/09/2019</a:t>
            </a:fld>
            <a:endParaRPr lang="en-GB"/>
          </a:p>
        </p:txBody>
      </p:sp>
      <p:sp>
        <p:nvSpPr>
          <p:cNvPr id="8" name="Footer Placeholder 7">
            <a:extLst>
              <a:ext uri="{FF2B5EF4-FFF2-40B4-BE49-F238E27FC236}">
                <a16:creationId xmlns:a16="http://schemas.microsoft.com/office/drawing/2014/main" id="{C8E88FB8-522F-4901-A2F8-54F23EA455F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2D93964-775B-4BB5-AB3C-DFCF2E5FEDAD}"/>
              </a:ext>
            </a:extLst>
          </p:cNvPr>
          <p:cNvSpPr>
            <a:spLocks noGrp="1"/>
          </p:cNvSpPr>
          <p:nvPr>
            <p:ph type="sldNum" sz="quarter" idx="12"/>
          </p:nvPr>
        </p:nvSpPr>
        <p:spPr/>
        <p:txBody>
          <a:bodyPr/>
          <a:lstStyle/>
          <a:p>
            <a:fld id="{D3CE7405-CFCB-46FE-9EA9-D5860C8D0F8E}" type="slidenum">
              <a:rPr lang="en-GB" smtClean="0"/>
              <a:t>‹#›</a:t>
            </a:fld>
            <a:endParaRPr lang="en-GB"/>
          </a:p>
        </p:txBody>
      </p:sp>
    </p:spTree>
    <p:extLst>
      <p:ext uri="{BB962C8B-B14F-4D97-AF65-F5344CB8AC3E}">
        <p14:creationId xmlns:p14="http://schemas.microsoft.com/office/powerpoint/2010/main" val="1467832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664CF-EDC9-4299-BACC-A4EBE4817AE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85C4433-0CC3-42DB-A277-AA1864687379}"/>
              </a:ext>
            </a:extLst>
          </p:cNvPr>
          <p:cNvSpPr>
            <a:spLocks noGrp="1"/>
          </p:cNvSpPr>
          <p:nvPr>
            <p:ph type="dt" sz="half" idx="10"/>
          </p:nvPr>
        </p:nvSpPr>
        <p:spPr/>
        <p:txBody>
          <a:bodyPr/>
          <a:lstStyle/>
          <a:p>
            <a:fld id="{AD31528F-EEB9-4A77-A235-F4D0D6BB2415}" type="datetimeFigureOut">
              <a:rPr lang="en-GB" smtClean="0"/>
              <a:t>12/09/2019</a:t>
            </a:fld>
            <a:endParaRPr lang="en-GB"/>
          </a:p>
        </p:txBody>
      </p:sp>
      <p:sp>
        <p:nvSpPr>
          <p:cNvPr id="4" name="Footer Placeholder 3">
            <a:extLst>
              <a:ext uri="{FF2B5EF4-FFF2-40B4-BE49-F238E27FC236}">
                <a16:creationId xmlns:a16="http://schemas.microsoft.com/office/drawing/2014/main" id="{23AEAF22-4573-4489-8BE5-058F2BD79D4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1C884FD-D0A0-489D-A63F-97C82CB7FC37}"/>
              </a:ext>
            </a:extLst>
          </p:cNvPr>
          <p:cNvSpPr>
            <a:spLocks noGrp="1"/>
          </p:cNvSpPr>
          <p:nvPr>
            <p:ph type="sldNum" sz="quarter" idx="12"/>
          </p:nvPr>
        </p:nvSpPr>
        <p:spPr/>
        <p:txBody>
          <a:bodyPr/>
          <a:lstStyle/>
          <a:p>
            <a:fld id="{D3CE7405-CFCB-46FE-9EA9-D5860C8D0F8E}" type="slidenum">
              <a:rPr lang="en-GB" smtClean="0"/>
              <a:t>‹#›</a:t>
            </a:fld>
            <a:endParaRPr lang="en-GB"/>
          </a:p>
        </p:txBody>
      </p:sp>
    </p:spTree>
    <p:extLst>
      <p:ext uri="{BB962C8B-B14F-4D97-AF65-F5344CB8AC3E}">
        <p14:creationId xmlns:p14="http://schemas.microsoft.com/office/powerpoint/2010/main" val="2914977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4170BE-9CEE-4C6E-B6C8-B4C87D416682}"/>
              </a:ext>
            </a:extLst>
          </p:cNvPr>
          <p:cNvSpPr>
            <a:spLocks noGrp="1"/>
          </p:cNvSpPr>
          <p:nvPr>
            <p:ph type="dt" sz="half" idx="10"/>
          </p:nvPr>
        </p:nvSpPr>
        <p:spPr/>
        <p:txBody>
          <a:bodyPr/>
          <a:lstStyle/>
          <a:p>
            <a:fld id="{AD31528F-EEB9-4A77-A235-F4D0D6BB2415}" type="datetimeFigureOut">
              <a:rPr lang="en-GB" smtClean="0"/>
              <a:t>12/09/2019</a:t>
            </a:fld>
            <a:endParaRPr lang="en-GB"/>
          </a:p>
        </p:txBody>
      </p:sp>
      <p:sp>
        <p:nvSpPr>
          <p:cNvPr id="3" name="Footer Placeholder 2">
            <a:extLst>
              <a:ext uri="{FF2B5EF4-FFF2-40B4-BE49-F238E27FC236}">
                <a16:creationId xmlns:a16="http://schemas.microsoft.com/office/drawing/2014/main" id="{5D118021-078C-45C2-B8D4-2BC7583A3CD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8EEB9FC-0B08-4867-9391-4A6A86828405}"/>
              </a:ext>
            </a:extLst>
          </p:cNvPr>
          <p:cNvSpPr>
            <a:spLocks noGrp="1"/>
          </p:cNvSpPr>
          <p:nvPr>
            <p:ph type="sldNum" sz="quarter" idx="12"/>
          </p:nvPr>
        </p:nvSpPr>
        <p:spPr/>
        <p:txBody>
          <a:bodyPr/>
          <a:lstStyle/>
          <a:p>
            <a:fld id="{D3CE7405-CFCB-46FE-9EA9-D5860C8D0F8E}" type="slidenum">
              <a:rPr lang="en-GB" smtClean="0"/>
              <a:t>‹#›</a:t>
            </a:fld>
            <a:endParaRPr lang="en-GB"/>
          </a:p>
        </p:txBody>
      </p:sp>
    </p:spTree>
    <p:extLst>
      <p:ext uri="{BB962C8B-B14F-4D97-AF65-F5344CB8AC3E}">
        <p14:creationId xmlns:p14="http://schemas.microsoft.com/office/powerpoint/2010/main" val="573183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FA2B2-F125-4CBE-8B61-498F54E5AE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960A816-8F45-4AFE-B6BF-FF43A64A5B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6CE240C-9F42-4009-9C06-E15DF173FE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9B65A4-062D-47A8-933F-E150FFC43F67}"/>
              </a:ext>
            </a:extLst>
          </p:cNvPr>
          <p:cNvSpPr>
            <a:spLocks noGrp="1"/>
          </p:cNvSpPr>
          <p:nvPr>
            <p:ph type="dt" sz="half" idx="10"/>
          </p:nvPr>
        </p:nvSpPr>
        <p:spPr/>
        <p:txBody>
          <a:bodyPr/>
          <a:lstStyle/>
          <a:p>
            <a:fld id="{AD31528F-EEB9-4A77-A235-F4D0D6BB2415}" type="datetimeFigureOut">
              <a:rPr lang="en-GB" smtClean="0"/>
              <a:t>12/09/2019</a:t>
            </a:fld>
            <a:endParaRPr lang="en-GB"/>
          </a:p>
        </p:txBody>
      </p:sp>
      <p:sp>
        <p:nvSpPr>
          <p:cNvPr id="6" name="Footer Placeholder 5">
            <a:extLst>
              <a:ext uri="{FF2B5EF4-FFF2-40B4-BE49-F238E27FC236}">
                <a16:creationId xmlns:a16="http://schemas.microsoft.com/office/drawing/2014/main" id="{A64B551A-CEF5-4E0C-94CF-A18E4C7B2A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CC7339-52A6-488A-AA0B-048B25A05B18}"/>
              </a:ext>
            </a:extLst>
          </p:cNvPr>
          <p:cNvSpPr>
            <a:spLocks noGrp="1"/>
          </p:cNvSpPr>
          <p:nvPr>
            <p:ph type="sldNum" sz="quarter" idx="12"/>
          </p:nvPr>
        </p:nvSpPr>
        <p:spPr/>
        <p:txBody>
          <a:bodyPr/>
          <a:lstStyle/>
          <a:p>
            <a:fld id="{D3CE7405-CFCB-46FE-9EA9-D5860C8D0F8E}" type="slidenum">
              <a:rPr lang="en-GB" smtClean="0"/>
              <a:t>‹#›</a:t>
            </a:fld>
            <a:endParaRPr lang="en-GB"/>
          </a:p>
        </p:txBody>
      </p:sp>
    </p:spTree>
    <p:extLst>
      <p:ext uri="{BB962C8B-B14F-4D97-AF65-F5344CB8AC3E}">
        <p14:creationId xmlns:p14="http://schemas.microsoft.com/office/powerpoint/2010/main" val="1800315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C6054-C01E-4C9B-A049-3CC9B7747E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A943B20-66B7-445A-9FF2-F704998BD5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F1CF97D-6591-4936-BC7D-6D415823FB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EDEB6-8CE3-4E00-BE57-73E47D6B34B2}"/>
              </a:ext>
            </a:extLst>
          </p:cNvPr>
          <p:cNvSpPr>
            <a:spLocks noGrp="1"/>
          </p:cNvSpPr>
          <p:nvPr>
            <p:ph type="dt" sz="half" idx="10"/>
          </p:nvPr>
        </p:nvSpPr>
        <p:spPr/>
        <p:txBody>
          <a:bodyPr/>
          <a:lstStyle/>
          <a:p>
            <a:fld id="{AD31528F-EEB9-4A77-A235-F4D0D6BB2415}" type="datetimeFigureOut">
              <a:rPr lang="en-GB" smtClean="0"/>
              <a:t>12/09/2019</a:t>
            </a:fld>
            <a:endParaRPr lang="en-GB"/>
          </a:p>
        </p:txBody>
      </p:sp>
      <p:sp>
        <p:nvSpPr>
          <p:cNvPr id="6" name="Footer Placeholder 5">
            <a:extLst>
              <a:ext uri="{FF2B5EF4-FFF2-40B4-BE49-F238E27FC236}">
                <a16:creationId xmlns:a16="http://schemas.microsoft.com/office/drawing/2014/main" id="{61CB7356-0A1F-4A55-AF46-78168640C3E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B591233-3150-44BC-97B5-C2EA0B0E12F4}"/>
              </a:ext>
            </a:extLst>
          </p:cNvPr>
          <p:cNvSpPr>
            <a:spLocks noGrp="1"/>
          </p:cNvSpPr>
          <p:nvPr>
            <p:ph type="sldNum" sz="quarter" idx="12"/>
          </p:nvPr>
        </p:nvSpPr>
        <p:spPr/>
        <p:txBody>
          <a:bodyPr/>
          <a:lstStyle/>
          <a:p>
            <a:fld id="{D3CE7405-CFCB-46FE-9EA9-D5860C8D0F8E}" type="slidenum">
              <a:rPr lang="en-GB" smtClean="0"/>
              <a:t>‹#›</a:t>
            </a:fld>
            <a:endParaRPr lang="en-GB"/>
          </a:p>
        </p:txBody>
      </p:sp>
    </p:spTree>
    <p:extLst>
      <p:ext uri="{BB962C8B-B14F-4D97-AF65-F5344CB8AC3E}">
        <p14:creationId xmlns:p14="http://schemas.microsoft.com/office/powerpoint/2010/main" val="3130126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225D87-A585-413A-8889-646ACD4373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36FD83A-4A0D-4D2C-8D95-B7388C2DC8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D4C9739-033D-4DF1-A85A-B601724B4F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31528F-EEB9-4A77-A235-F4D0D6BB2415}" type="datetimeFigureOut">
              <a:rPr lang="en-GB" smtClean="0"/>
              <a:t>12/09/2019</a:t>
            </a:fld>
            <a:endParaRPr lang="en-GB"/>
          </a:p>
        </p:txBody>
      </p:sp>
      <p:sp>
        <p:nvSpPr>
          <p:cNvPr id="5" name="Footer Placeholder 4">
            <a:extLst>
              <a:ext uri="{FF2B5EF4-FFF2-40B4-BE49-F238E27FC236}">
                <a16:creationId xmlns:a16="http://schemas.microsoft.com/office/drawing/2014/main" id="{2F09A82E-BE27-4EC5-A75D-CA4E16E2C7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ED62496-4876-4F9A-9C95-442562ECE5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CE7405-CFCB-46FE-9EA9-D5860C8D0F8E}" type="slidenum">
              <a:rPr lang="en-GB" smtClean="0"/>
              <a:t>‹#›</a:t>
            </a:fld>
            <a:endParaRPr lang="en-GB"/>
          </a:p>
        </p:txBody>
      </p:sp>
    </p:spTree>
    <p:extLst>
      <p:ext uri="{BB962C8B-B14F-4D97-AF65-F5344CB8AC3E}">
        <p14:creationId xmlns:p14="http://schemas.microsoft.com/office/powerpoint/2010/main" val="4199063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0B1B0-D864-47A6-9C01-8191109ED3A0}"/>
              </a:ext>
            </a:extLst>
          </p:cNvPr>
          <p:cNvSpPr>
            <a:spLocks noGrp="1"/>
          </p:cNvSpPr>
          <p:nvPr>
            <p:ph type="ctrTitle"/>
          </p:nvPr>
        </p:nvSpPr>
        <p:spPr/>
        <p:txBody>
          <a:bodyPr/>
          <a:lstStyle/>
          <a:p>
            <a:r>
              <a:rPr lang="en-GB" dirty="0"/>
              <a:t>Data manipulation in R</a:t>
            </a:r>
            <a:br>
              <a:rPr lang="en-GB" dirty="0"/>
            </a:br>
            <a:r>
              <a:rPr lang="en-GB" dirty="0"/>
              <a:t>(using </a:t>
            </a:r>
            <a:r>
              <a:rPr lang="en-GB" i="1" dirty="0" err="1"/>
              <a:t>dplyr</a:t>
            </a:r>
            <a:r>
              <a:rPr lang="en-GB" dirty="0"/>
              <a:t>)</a:t>
            </a:r>
          </a:p>
        </p:txBody>
      </p:sp>
      <p:sp>
        <p:nvSpPr>
          <p:cNvPr id="3" name="Subtitle 2">
            <a:extLst>
              <a:ext uri="{FF2B5EF4-FFF2-40B4-BE49-F238E27FC236}">
                <a16:creationId xmlns:a16="http://schemas.microsoft.com/office/drawing/2014/main" id="{16966036-F617-471C-A3C5-DD9D157FA10D}"/>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856197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3D25C-EFE5-4606-A468-1E26A8775CB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878811C-0CEF-4335-B5CB-ACB72F43A57E}"/>
              </a:ext>
            </a:extLst>
          </p:cNvPr>
          <p:cNvSpPr>
            <a:spLocks noGrp="1"/>
          </p:cNvSpPr>
          <p:nvPr>
            <p:ph idx="1"/>
          </p:nvPr>
        </p:nvSpPr>
        <p:spPr/>
        <p:txBody>
          <a:bodyPr/>
          <a:lstStyle/>
          <a:p>
            <a:r>
              <a:rPr lang="en-GB" dirty="0"/>
              <a:t>Nested functions</a:t>
            </a:r>
          </a:p>
        </p:txBody>
      </p:sp>
      <p:pic>
        <p:nvPicPr>
          <p:cNvPr id="4" name="Picture 3">
            <a:extLst>
              <a:ext uri="{FF2B5EF4-FFF2-40B4-BE49-F238E27FC236}">
                <a16:creationId xmlns:a16="http://schemas.microsoft.com/office/drawing/2014/main" id="{1279EC8A-6536-4E4F-9FE3-43C53F13F9ED}"/>
              </a:ext>
            </a:extLst>
          </p:cNvPr>
          <p:cNvPicPr>
            <a:picLocks noChangeAspect="1"/>
          </p:cNvPicPr>
          <p:nvPr/>
        </p:nvPicPr>
        <p:blipFill>
          <a:blip r:embed="rId3"/>
          <a:stretch>
            <a:fillRect/>
          </a:stretch>
        </p:blipFill>
        <p:spPr>
          <a:xfrm>
            <a:off x="2512767" y="2404329"/>
            <a:ext cx="7793497" cy="690563"/>
          </a:xfrm>
          <a:prstGeom prst="rect">
            <a:avLst/>
          </a:prstGeom>
        </p:spPr>
      </p:pic>
    </p:spTree>
    <p:extLst>
      <p:ext uri="{BB962C8B-B14F-4D97-AF65-F5344CB8AC3E}">
        <p14:creationId xmlns:p14="http://schemas.microsoft.com/office/powerpoint/2010/main" val="2026764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A8C20-8DB0-4324-968C-6FF0B762ED57}"/>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5011557-8E40-40F9-A0D1-5B69FB025DAF}"/>
              </a:ext>
            </a:extLst>
          </p:cNvPr>
          <p:cNvSpPr>
            <a:spLocks noGrp="1"/>
          </p:cNvSpPr>
          <p:nvPr>
            <p:ph idx="1"/>
          </p:nvPr>
        </p:nvSpPr>
        <p:spPr/>
        <p:txBody>
          <a:bodyPr/>
          <a:lstStyle/>
          <a:p>
            <a:r>
              <a:rPr lang="en-GB" dirty="0"/>
              <a:t>Pipes let you take the output of one function and send it directly to the next</a:t>
            </a:r>
          </a:p>
          <a:p>
            <a:r>
              <a:rPr lang="en-GB" dirty="0"/>
              <a:t>Useful when you need to do many things to the same dataset</a:t>
            </a:r>
          </a:p>
          <a:p>
            <a:r>
              <a:rPr lang="en-GB" dirty="0"/>
              <a:t>Pipes in R look like %&gt;% and are made available via the </a:t>
            </a:r>
            <a:r>
              <a:rPr lang="en-GB" dirty="0" err="1"/>
              <a:t>magrittr</a:t>
            </a:r>
            <a:r>
              <a:rPr lang="en-GB" dirty="0"/>
              <a:t> package, installed automatically with </a:t>
            </a:r>
            <a:r>
              <a:rPr lang="en-GB" dirty="0" err="1"/>
              <a:t>dplyr</a:t>
            </a:r>
            <a:r>
              <a:rPr lang="en-GB" dirty="0"/>
              <a:t>.</a:t>
            </a:r>
          </a:p>
          <a:p>
            <a:r>
              <a:rPr lang="en-GB" dirty="0"/>
              <a:t>Keyboard shortcut is</a:t>
            </a:r>
          </a:p>
        </p:txBody>
      </p:sp>
      <p:pic>
        <p:nvPicPr>
          <p:cNvPr id="4" name="Picture 3">
            <a:extLst>
              <a:ext uri="{FF2B5EF4-FFF2-40B4-BE49-F238E27FC236}">
                <a16:creationId xmlns:a16="http://schemas.microsoft.com/office/drawing/2014/main" id="{451D4BDF-E73A-4E98-8358-0E98C6F55321}"/>
              </a:ext>
            </a:extLst>
          </p:cNvPr>
          <p:cNvPicPr>
            <a:picLocks noChangeAspect="1"/>
          </p:cNvPicPr>
          <p:nvPr/>
        </p:nvPicPr>
        <p:blipFill>
          <a:blip r:embed="rId2"/>
          <a:stretch>
            <a:fillRect/>
          </a:stretch>
        </p:blipFill>
        <p:spPr>
          <a:xfrm>
            <a:off x="4806665" y="4980476"/>
            <a:ext cx="2578669" cy="435586"/>
          </a:xfrm>
          <a:prstGeom prst="rect">
            <a:avLst/>
          </a:prstGeom>
        </p:spPr>
      </p:pic>
    </p:spTree>
    <p:extLst>
      <p:ext uri="{BB962C8B-B14F-4D97-AF65-F5344CB8AC3E}">
        <p14:creationId xmlns:p14="http://schemas.microsoft.com/office/powerpoint/2010/main" val="1312691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CEAAF-7518-4076-87E2-543208EB8A8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AB7F6A6-FE6E-46A9-989D-F930B2562A54}"/>
              </a:ext>
            </a:extLst>
          </p:cNvPr>
          <p:cNvSpPr>
            <a:spLocks noGrp="1"/>
          </p:cNvSpPr>
          <p:nvPr>
            <p:ph idx="1"/>
          </p:nvPr>
        </p:nvSpPr>
        <p:spPr/>
        <p:txBody>
          <a:bodyPr/>
          <a:lstStyle/>
          <a:p>
            <a:r>
              <a:rPr lang="en-GB" dirty="0" err="1"/>
              <a:t>Eg</a:t>
            </a:r>
            <a:endParaRPr lang="en-GB" dirty="0"/>
          </a:p>
          <a:p>
            <a:endParaRPr lang="en-GB" dirty="0"/>
          </a:p>
        </p:txBody>
      </p:sp>
      <p:pic>
        <p:nvPicPr>
          <p:cNvPr id="4" name="Picture 3">
            <a:extLst>
              <a:ext uri="{FF2B5EF4-FFF2-40B4-BE49-F238E27FC236}">
                <a16:creationId xmlns:a16="http://schemas.microsoft.com/office/drawing/2014/main" id="{1D760E55-BD07-41DC-8A57-F4756D36F922}"/>
              </a:ext>
            </a:extLst>
          </p:cNvPr>
          <p:cNvPicPr>
            <a:picLocks noChangeAspect="1"/>
          </p:cNvPicPr>
          <p:nvPr/>
        </p:nvPicPr>
        <p:blipFill>
          <a:blip r:embed="rId3"/>
          <a:stretch>
            <a:fillRect/>
          </a:stretch>
        </p:blipFill>
        <p:spPr>
          <a:xfrm>
            <a:off x="2131923" y="2452320"/>
            <a:ext cx="7302956" cy="1310787"/>
          </a:xfrm>
          <a:prstGeom prst="rect">
            <a:avLst/>
          </a:prstGeom>
        </p:spPr>
      </p:pic>
    </p:spTree>
    <p:extLst>
      <p:ext uri="{BB962C8B-B14F-4D97-AF65-F5344CB8AC3E}">
        <p14:creationId xmlns:p14="http://schemas.microsoft.com/office/powerpoint/2010/main" val="3253701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B394B-BCBF-4294-92DF-601308A6A7DE}"/>
              </a:ext>
            </a:extLst>
          </p:cNvPr>
          <p:cNvSpPr>
            <a:spLocks noGrp="1"/>
          </p:cNvSpPr>
          <p:nvPr>
            <p:ph type="title"/>
          </p:nvPr>
        </p:nvSpPr>
        <p:spPr/>
        <p:txBody>
          <a:bodyPr/>
          <a:lstStyle/>
          <a:p>
            <a:r>
              <a:rPr lang="en-GB" dirty="0"/>
              <a:t>Mutate</a:t>
            </a:r>
          </a:p>
        </p:txBody>
      </p:sp>
      <p:sp>
        <p:nvSpPr>
          <p:cNvPr id="3" name="Content Placeholder 2">
            <a:extLst>
              <a:ext uri="{FF2B5EF4-FFF2-40B4-BE49-F238E27FC236}">
                <a16:creationId xmlns:a16="http://schemas.microsoft.com/office/drawing/2014/main" id="{F5F00AC4-2674-4CFB-9FA9-4ED340BD0B4A}"/>
              </a:ext>
            </a:extLst>
          </p:cNvPr>
          <p:cNvSpPr>
            <a:spLocks noGrp="1"/>
          </p:cNvSpPr>
          <p:nvPr>
            <p:ph idx="1"/>
          </p:nvPr>
        </p:nvSpPr>
        <p:spPr/>
        <p:txBody>
          <a:bodyPr/>
          <a:lstStyle/>
          <a:p>
            <a:r>
              <a:rPr lang="en-GB" dirty="0"/>
              <a:t>Frequently you’ll want to create new columns based on the values in existing columns, for example to do unit conversions, or to find the ratio of values in two columns</a:t>
            </a:r>
          </a:p>
          <a:p>
            <a:r>
              <a:rPr lang="en-GB" dirty="0"/>
              <a:t>In base R we could use </a:t>
            </a:r>
            <a:r>
              <a:rPr lang="en-GB" dirty="0" err="1"/>
              <a:t>cbind</a:t>
            </a:r>
            <a:r>
              <a:rPr lang="en-GB" dirty="0"/>
              <a:t>() or </a:t>
            </a:r>
            <a:r>
              <a:rPr lang="en-GB" dirty="0" err="1"/>
              <a:t>data.frame</a:t>
            </a:r>
            <a:r>
              <a:rPr lang="en-GB" dirty="0"/>
              <a:t>()</a:t>
            </a:r>
          </a:p>
          <a:p>
            <a:r>
              <a:rPr lang="en-GB" dirty="0"/>
              <a:t>In </a:t>
            </a:r>
            <a:r>
              <a:rPr lang="en-GB" dirty="0" err="1"/>
              <a:t>dplyr</a:t>
            </a:r>
            <a:r>
              <a:rPr lang="en-GB" dirty="0"/>
              <a:t> we’ll use mutate()</a:t>
            </a:r>
          </a:p>
          <a:p>
            <a:r>
              <a:rPr lang="en-GB" dirty="0"/>
              <a:t>E.g.</a:t>
            </a:r>
          </a:p>
          <a:p>
            <a:endParaRPr lang="en-GB" dirty="0"/>
          </a:p>
        </p:txBody>
      </p:sp>
      <p:pic>
        <p:nvPicPr>
          <p:cNvPr id="5" name="Picture 4">
            <a:extLst>
              <a:ext uri="{FF2B5EF4-FFF2-40B4-BE49-F238E27FC236}">
                <a16:creationId xmlns:a16="http://schemas.microsoft.com/office/drawing/2014/main" id="{811C2CA0-80E6-4AEF-9B02-7ECF5C207D69}"/>
              </a:ext>
            </a:extLst>
          </p:cNvPr>
          <p:cNvPicPr>
            <a:picLocks noChangeAspect="1"/>
          </p:cNvPicPr>
          <p:nvPr/>
        </p:nvPicPr>
        <p:blipFill>
          <a:blip r:embed="rId2"/>
          <a:stretch>
            <a:fillRect/>
          </a:stretch>
        </p:blipFill>
        <p:spPr>
          <a:xfrm>
            <a:off x="2520921" y="4530602"/>
            <a:ext cx="7150157" cy="1325075"/>
          </a:xfrm>
          <a:prstGeom prst="rect">
            <a:avLst/>
          </a:prstGeom>
        </p:spPr>
      </p:pic>
    </p:spTree>
    <p:extLst>
      <p:ext uri="{BB962C8B-B14F-4D97-AF65-F5344CB8AC3E}">
        <p14:creationId xmlns:p14="http://schemas.microsoft.com/office/powerpoint/2010/main" val="3327422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67DFB-6ADA-4890-9B39-3DFDD88A40DB}"/>
              </a:ext>
            </a:extLst>
          </p:cNvPr>
          <p:cNvSpPr>
            <a:spLocks noGrp="1"/>
          </p:cNvSpPr>
          <p:nvPr>
            <p:ph type="title"/>
          </p:nvPr>
        </p:nvSpPr>
        <p:spPr/>
        <p:txBody>
          <a:bodyPr/>
          <a:lstStyle/>
          <a:p>
            <a:r>
              <a:rPr lang="en-GB" dirty="0"/>
              <a:t>Split-apply-combine data analysis and the summarize() function</a:t>
            </a:r>
          </a:p>
        </p:txBody>
      </p:sp>
      <p:sp>
        <p:nvSpPr>
          <p:cNvPr id="3" name="Content Placeholder 2">
            <a:extLst>
              <a:ext uri="{FF2B5EF4-FFF2-40B4-BE49-F238E27FC236}">
                <a16:creationId xmlns:a16="http://schemas.microsoft.com/office/drawing/2014/main" id="{95624312-14E1-46D3-A0D5-6F1A53A8F8DA}"/>
              </a:ext>
            </a:extLst>
          </p:cNvPr>
          <p:cNvSpPr>
            <a:spLocks noGrp="1"/>
          </p:cNvSpPr>
          <p:nvPr>
            <p:ph idx="1"/>
          </p:nvPr>
        </p:nvSpPr>
        <p:spPr/>
        <p:txBody>
          <a:bodyPr/>
          <a:lstStyle/>
          <a:p>
            <a:r>
              <a:rPr lang="en-GB" dirty="0"/>
              <a:t>Strategy in which</a:t>
            </a:r>
          </a:p>
          <a:p>
            <a:pPr marL="514350" indent="-514350">
              <a:buFont typeface="+mj-lt"/>
              <a:buAutoNum type="arabicPeriod"/>
            </a:pPr>
            <a:r>
              <a:rPr lang="en-GB" dirty="0"/>
              <a:t>Split: Split the data into groups based on some criteria thereby creating a </a:t>
            </a:r>
            <a:r>
              <a:rPr lang="en-GB" dirty="0" err="1"/>
              <a:t>GroupBy</a:t>
            </a:r>
            <a:r>
              <a:rPr lang="en-GB" dirty="0"/>
              <a:t> object. (We can use the column or a combination of columns to split the data into groups)</a:t>
            </a:r>
          </a:p>
          <a:p>
            <a:pPr marL="514350" indent="-514350">
              <a:buFont typeface="+mj-lt"/>
              <a:buAutoNum type="arabicPeriod"/>
            </a:pPr>
            <a:r>
              <a:rPr lang="en-GB" dirty="0"/>
              <a:t>Apply: Apply a function to each group independently. (Aggregate, Transform, or Filter the data in this step)</a:t>
            </a:r>
          </a:p>
          <a:p>
            <a:pPr marL="514350" indent="-514350">
              <a:buFont typeface="+mj-lt"/>
              <a:buAutoNum type="arabicPeriod"/>
            </a:pPr>
            <a:r>
              <a:rPr lang="en-GB" dirty="0"/>
              <a:t>Combine: Combine the results into a data structure</a:t>
            </a:r>
          </a:p>
          <a:p>
            <a:pPr marL="0" indent="0">
              <a:buNone/>
            </a:pPr>
            <a:endParaRPr lang="en-GB" dirty="0"/>
          </a:p>
        </p:txBody>
      </p:sp>
    </p:spTree>
    <p:extLst>
      <p:ext uri="{BB962C8B-B14F-4D97-AF65-F5344CB8AC3E}">
        <p14:creationId xmlns:p14="http://schemas.microsoft.com/office/powerpoint/2010/main" val="786872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F94DA-B57E-4381-86CC-E0FC955F655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D7AA47F-4BBF-43B9-BE0A-9723802E8537}"/>
              </a:ext>
            </a:extLst>
          </p:cNvPr>
          <p:cNvSpPr>
            <a:spLocks noGrp="1"/>
          </p:cNvSpPr>
          <p:nvPr>
            <p:ph idx="1"/>
          </p:nvPr>
        </p:nvSpPr>
        <p:spPr/>
        <p:txBody>
          <a:bodyPr/>
          <a:lstStyle/>
          <a:p>
            <a:endParaRPr lang="en-GB"/>
          </a:p>
        </p:txBody>
      </p:sp>
      <p:pic>
        <p:nvPicPr>
          <p:cNvPr id="2050" name="Picture 2">
            <a:extLst>
              <a:ext uri="{FF2B5EF4-FFF2-40B4-BE49-F238E27FC236}">
                <a16:creationId xmlns:a16="http://schemas.microsoft.com/office/drawing/2014/main" id="{D3D50C18-3ACD-4F9A-B023-81C5A4097A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769" y="975152"/>
            <a:ext cx="8900462" cy="4351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109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14C4C-5374-4A06-8A4E-4BFA8609E0A4}"/>
              </a:ext>
            </a:extLst>
          </p:cNvPr>
          <p:cNvSpPr>
            <a:spLocks noGrp="1"/>
          </p:cNvSpPr>
          <p:nvPr>
            <p:ph type="title"/>
          </p:nvPr>
        </p:nvSpPr>
        <p:spPr/>
        <p:txBody>
          <a:bodyPr/>
          <a:lstStyle/>
          <a:p>
            <a:r>
              <a:rPr lang="en-GB" dirty="0"/>
              <a:t>Summarise function</a:t>
            </a:r>
          </a:p>
        </p:txBody>
      </p:sp>
      <p:sp>
        <p:nvSpPr>
          <p:cNvPr id="3" name="Content Placeholder 2">
            <a:extLst>
              <a:ext uri="{FF2B5EF4-FFF2-40B4-BE49-F238E27FC236}">
                <a16:creationId xmlns:a16="http://schemas.microsoft.com/office/drawing/2014/main" id="{B9472F54-9247-4C6F-9B38-106690B18142}"/>
              </a:ext>
            </a:extLst>
          </p:cNvPr>
          <p:cNvSpPr>
            <a:spLocks noGrp="1"/>
          </p:cNvSpPr>
          <p:nvPr>
            <p:ph idx="1"/>
          </p:nvPr>
        </p:nvSpPr>
        <p:spPr/>
        <p:txBody>
          <a:bodyPr/>
          <a:lstStyle/>
          <a:p>
            <a:r>
              <a:rPr lang="en-GB" dirty="0" err="1"/>
              <a:t>group_by</a:t>
            </a:r>
            <a:r>
              <a:rPr lang="en-GB" dirty="0"/>
              <a:t>() is often used together with summarize(), which collapses each group into a single-row summary of that group.</a:t>
            </a:r>
          </a:p>
          <a:p>
            <a:r>
              <a:rPr lang="en-GB" dirty="0" err="1"/>
              <a:t>group_by</a:t>
            </a:r>
            <a:r>
              <a:rPr lang="en-GB" dirty="0"/>
              <a:t>() takes as arguments the column names that contain the categorical variables for which you want to calculate the summary statistics.</a:t>
            </a:r>
          </a:p>
          <a:p>
            <a:r>
              <a:rPr lang="en-GB" dirty="0"/>
              <a:t>So to compute the mean weight by sex:</a:t>
            </a:r>
          </a:p>
        </p:txBody>
      </p:sp>
      <p:pic>
        <p:nvPicPr>
          <p:cNvPr id="5" name="Picture 4">
            <a:extLst>
              <a:ext uri="{FF2B5EF4-FFF2-40B4-BE49-F238E27FC236}">
                <a16:creationId xmlns:a16="http://schemas.microsoft.com/office/drawing/2014/main" id="{A0E250C7-34E4-435A-ADA7-4E9C610EB5C0}"/>
              </a:ext>
            </a:extLst>
          </p:cNvPr>
          <p:cNvPicPr>
            <a:picLocks noChangeAspect="1"/>
          </p:cNvPicPr>
          <p:nvPr/>
        </p:nvPicPr>
        <p:blipFill>
          <a:blip r:embed="rId2"/>
          <a:stretch>
            <a:fillRect/>
          </a:stretch>
        </p:blipFill>
        <p:spPr>
          <a:xfrm>
            <a:off x="2504751" y="4588119"/>
            <a:ext cx="7182497" cy="1320312"/>
          </a:xfrm>
          <a:prstGeom prst="rect">
            <a:avLst/>
          </a:prstGeom>
        </p:spPr>
      </p:pic>
    </p:spTree>
    <p:extLst>
      <p:ext uri="{BB962C8B-B14F-4D97-AF65-F5344CB8AC3E}">
        <p14:creationId xmlns:p14="http://schemas.microsoft.com/office/powerpoint/2010/main" val="4278116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F25D7-9356-4061-8C0D-3735BE57BF2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496D329-E8F7-4453-821B-D49F8AED2EF7}"/>
              </a:ext>
            </a:extLst>
          </p:cNvPr>
          <p:cNvSpPr>
            <a:spLocks noGrp="1"/>
          </p:cNvSpPr>
          <p:nvPr>
            <p:ph idx="1"/>
          </p:nvPr>
        </p:nvSpPr>
        <p:spPr/>
        <p:txBody>
          <a:bodyPr/>
          <a:lstStyle/>
          <a:p>
            <a:r>
              <a:rPr lang="en-GB" dirty="0"/>
              <a:t>You can also group by multiple columns, subset and control how the output is printed:</a:t>
            </a:r>
          </a:p>
        </p:txBody>
      </p:sp>
      <p:pic>
        <p:nvPicPr>
          <p:cNvPr id="5" name="Picture 4">
            <a:extLst>
              <a:ext uri="{FF2B5EF4-FFF2-40B4-BE49-F238E27FC236}">
                <a16:creationId xmlns:a16="http://schemas.microsoft.com/office/drawing/2014/main" id="{F4303032-F9A7-4F59-A1F2-0C88958920C1}"/>
              </a:ext>
            </a:extLst>
          </p:cNvPr>
          <p:cNvPicPr>
            <a:picLocks noChangeAspect="1"/>
          </p:cNvPicPr>
          <p:nvPr/>
        </p:nvPicPr>
        <p:blipFill>
          <a:blip r:embed="rId2"/>
          <a:stretch>
            <a:fillRect/>
          </a:stretch>
        </p:blipFill>
        <p:spPr>
          <a:xfrm>
            <a:off x="1942909" y="3197102"/>
            <a:ext cx="7709213" cy="1972775"/>
          </a:xfrm>
          <a:prstGeom prst="rect">
            <a:avLst/>
          </a:prstGeom>
        </p:spPr>
      </p:pic>
    </p:spTree>
    <p:extLst>
      <p:ext uri="{BB962C8B-B14F-4D97-AF65-F5344CB8AC3E}">
        <p14:creationId xmlns:p14="http://schemas.microsoft.com/office/powerpoint/2010/main" val="2486414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2527F-A371-441F-9DC8-D12E26482D3A}"/>
              </a:ext>
            </a:extLst>
          </p:cNvPr>
          <p:cNvSpPr>
            <a:spLocks noGrp="1"/>
          </p:cNvSpPr>
          <p:nvPr>
            <p:ph type="title"/>
          </p:nvPr>
        </p:nvSpPr>
        <p:spPr/>
        <p:txBody>
          <a:bodyPr/>
          <a:lstStyle/>
          <a:p>
            <a:r>
              <a:rPr lang="en-GB" dirty="0"/>
              <a:t>Rearranging columns</a:t>
            </a:r>
          </a:p>
        </p:txBody>
      </p:sp>
      <p:sp>
        <p:nvSpPr>
          <p:cNvPr id="3" name="Content Placeholder 2">
            <a:extLst>
              <a:ext uri="{FF2B5EF4-FFF2-40B4-BE49-F238E27FC236}">
                <a16:creationId xmlns:a16="http://schemas.microsoft.com/office/drawing/2014/main" id="{0B7BD402-2BC3-43C9-B21C-2979F1196DCE}"/>
              </a:ext>
            </a:extLst>
          </p:cNvPr>
          <p:cNvSpPr>
            <a:spLocks noGrp="1"/>
          </p:cNvSpPr>
          <p:nvPr>
            <p:ph idx="1"/>
          </p:nvPr>
        </p:nvSpPr>
        <p:spPr>
          <a:xfrm>
            <a:off x="838200" y="1878379"/>
            <a:ext cx="10515600" cy="4351338"/>
          </a:xfrm>
        </p:spPr>
        <p:txBody>
          <a:bodyPr/>
          <a:lstStyle/>
          <a:p>
            <a:r>
              <a:rPr lang="en-GB" dirty="0"/>
              <a:t>It is sometimes useful to rearrange the result of a query to inspect the values.</a:t>
            </a:r>
          </a:p>
          <a:p>
            <a:r>
              <a:rPr lang="en-GB" dirty="0"/>
              <a:t>To sort in descending order, we need to add the </a:t>
            </a:r>
            <a:r>
              <a:rPr lang="en-GB" dirty="0" err="1"/>
              <a:t>desc</a:t>
            </a:r>
            <a:r>
              <a:rPr lang="en-GB" dirty="0"/>
              <a:t>() function. If we want to sort the results by decreasing order of mean weight.</a:t>
            </a:r>
          </a:p>
        </p:txBody>
      </p:sp>
      <p:pic>
        <p:nvPicPr>
          <p:cNvPr id="5" name="Picture 4">
            <a:extLst>
              <a:ext uri="{FF2B5EF4-FFF2-40B4-BE49-F238E27FC236}">
                <a16:creationId xmlns:a16="http://schemas.microsoft.com/office/drawing/2014/main" id="{15A36478-B140-493D-BAC0-EB5091A7F263}"/>
              </a:ext>
            </a:extLst>
          </p:cNvPr>
          <p:cNvPicPr>
            <a:picLocks noChangeAspect="1"/>
          </p:cNvPicPr>
          <p:nvPr/>
        </p:nvPicPr>
        <p:blipFill>
          <a:blip r:embed="rId2"/>
          <a:stretch>
            <a:fillRect/>
          </a:stretch>
        </p:blipFill>
        <p:spPr>
          <a:xfrm>
            <a:off x="2515332" y="3845169"/>
            <a:ext cx="6524625" cy="1905000"/>
          </a:xfrm>
          <a:prstGeom prst="rect">
            <a:avLst/>
          </a:prstGeom>
        </p:spPr>
      </p:pic>
    </p:spTree>
    <p:extLst>
      <p:ext uri="{BB962C8B-B14F-4D97-AF65-F5344CB8AC3E}">
        <p14:creationId xmlns:p14="http://schemas.microsoft.com/office/powerpoint/2010/main" val="3052659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0ABA2-1FFB-4ECC-A7E8-00174CB67BA3}"/>
              </a:ext>
            </a:extLst>
          </p:cNvPr>
          <p:cNvSpPr>
            <a:spLocks noGrp="1"/>
          </p:cNvSpPr>
          <p:nvPr>
            <p:ph type="title"/>
          </p:nvPr>
        </p:nvSpPr>
        <p:spPr/>
        <p:txBody>
          <a:bodyPr/>
          <a:lstStyle/>
          <a:p>
            <a:r>
              <a:rPr lang="en-GB" dirty="0"/>
              <a:t>Counting</a:t>
            </a:r>
          </a:p>
        </p:txBody>
      </p:sp>
      <p:sp>
        <p:nvSpPr>
          <p:cNvPr id="3" name="Content Placeholder 2">
            <a:extLst>
              <a:ext uri="{FF2B5EF4-FFF2-40B4-BE49-F238E27FC236}">
                <a16:creationId xmlns:a16="http://schemas.microsoft.com/office/drawing/2014/main" id="{1E9308CE-4E6D-4F64-9AD1-3C5B8A0C5D60}"/>
              </a:ext>
            </a:extLst>
          </p:cNvPr>
          <p:cNvSpPr>
            <a:spLocks noGrp="1"/>
          </p:cNvSpPr>
          <p:nvPr>
            <p:ph idx="1"/>
          </p:nvPr>
        </p:nvSpPr>
        <p:spPr/>
        <p:txBody>
          <a:bodyPr/>
          <a:lstStyle/>
          <a:p>
            <a:r>
              <a:rPr lang="en-GB" dirty="0"/>
              <a:t>When working with data, we often want to know the number of observations found for each factor or combination of factors.</a:t>
            </a:r>
          </a:p>
          <a:p>
            <a:r>
              <a:rPr lang="en-GB" dirty="0"/>
              <a:t>For this task, </a:t>
            </a:r>
            <a:r>
              <a:rPr lang="en-GB" dirty="0" err="1"/>
              <a:t>dplyr</a:t>
            </a:r>
            <a:r>
              <a:rPr lang="en-GB" dirty="0"/>
              <a:t> provides count().</a:t>
            </a:r>
          </a:p>
          <a:p>
            <a:r>
              <a:rPr lang="en-GB" dirty="0"/>
              <a:t>For example, if we wanted to count the number of rows of data for each sex, we would do:</a:t>
            </a:r>
          </a:p>
          <a:p>
            <a:endParaRPr lang="en-GB" dirty="0"/>
          </a:p>
          <a:p>
            <a:endParaRPr lang="en-GB" dirty="0"/>
          </a:p>
          <a:p>
            <a:r>
              <a:rPr lang="en-GB" dirty="0"/>
              <a:t>Same as</a:t>
            </a:r>
          </a:p>
        </p:txBody>
      </p:sp>
      <p:pic>
        <p:nvPicPr>
          <p:cNvPr id="5" name="Picture 4">
            <a:extLst>
              <a:ext uri="{FF2B5EF4-FFF2-40B4-BE49-F238E27FC236}">
                <a16:creationId xmlns:a16="http://schemas.microsoft.com/office/drawing/2014/main" id="{134C86D1-4ADF-4654-A02C-5F9200B00684}"/>
              </a:ext>
            </a:extLst>
          </p:cNvPr>
          <p:cNvPicPr>
            <a:picLocks noChangeAspect="1"/>
          </p:cNvPicPr>
          <p:nvPr/>
        </p:nvPicPr>
        <p:blipFill>
          <a:blip r:embed="rId2"/>
          <a:stretch>
            <a:fillRect/>
          </a:stretch>
        </p:blipFill>
        <p:spPr>
          <a:xfrm>
            <a:off x="2225580" y="4001294"/>
            <a:ext cx="7740839" cy="1070098"/>
          </a:xfrm>
          <a:prstGeom prst="rect">
            <a:avLst/>
          </a:prstGeom>
        </p:spPr>
      </p:pic>
      <p:pic>
        <p:nvPicPr>
          <p:cNvPr id="6" name="Picture 5">
            <a:extLst>
              <a:ext uri="{FF2B5EF4-FFF2-40B4-BE49-F238E27FC236}">
                <a16:creationId xmlns:a16="http://schemas.microsoft.com/office/drawing/2014/main" id="{3AFDA786-307C-4AEC-B482-CBCB8A0A3771}"/>
              </a:ext>
            </a:extLst>
          </p:cNvPr>
          <p:cNvPicPr>
            <a:picLocks noChangeAspect="1"/>
          </p:cNvPicPr>
          <p:nvPr/>
        </p:nvPicPr>
        <p:blipFill>
          <a:blip r:embed="rId3"/>
          <a:stretch>
            <a:fillRect/>
          </a:stretch>
        </p:blipFill>
        <p:spPr>
          <a:xfrm>
            <a:off x="2475766" y="5367673"/>
            <a:ext cx="7911627" cy="1362075"/>
          </a:xfrm>
          <a:prstGeom prst="rect">
            <a:avLst/>
          </a:prstGeom>
        </p:spPr>
      </p:pic>
    </p:spTree>
    <p:extLst>
      <p:ext uri="{BB962C8B-B14F-4D97-AF65-F5344CB8AC3E}">
        <p14:creationId xmlns:p14="http://schemas.microsoft.com/office/powerpoint/2010/main" val="4086982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7EC25-ADDB-41D6-A279-7246E1283DF9}"/>
              </a:ext>
            </a:extLst>
          </p:cNvPr>
          <p:cNvSpPr>
            <a:spLocks noGrp="1"/>
          </p:cNvSpPr>
          <p:nvPr>
            <p:ph type="title"/>
          </p:nvPr>
        </p:nvSpPr>
        <p:spPr/>
        <p:txBody>
          <a:bodyPr/>
          <a:lstStyle/>
          <a:p>
            <a:r>
              <a:rPr lang="en-GB" dirty="0"/>
              <a:t>Outline</a:t>
            </a:r>
          </a:p>
        </p:txBody>
      </p:sp>
      <p:sp>
        <p:nvSpPr>
          <p:cNvPr id="3" name="Content Placeholder 2">
            <a:extLst>
              <a:ext uri="{FF2B5EF4-FFF2-40B4-BE49-F238E27FC236}">
                <a16:creationId xmlns:a16="http://schemas.microsoft.com/office/drawing/2014/main" id="{635620C6-A4E9-459B-BBA1-0EC5C3753DC4}"/>
              </a:ext>
            </a:extLst>
          </p:cNvPr>
          <p:cNvSpPr>
            <a:spLocks noGrp="1"/>
          </p:cNvSpPr>
          <p:nvPr>
            <p:ph idx="1"/>
          </p:nvPr>
        </p:nvSpPr>
        <p:spPr/>
        <p:txBody>
          <a:bodyPr>
            <a:normAutofit/>
          </a:bodyPr>
          <a:lstStyle/>
          <a:p>
            <a:r>
              <a:rPr lang="en-GB" dirty="0"/>
              <a:t>Describe the purpose of the </a:t>
            </a:r>
            <a:r>
              <a:rPr lang="en-GB" dirty="0" err="1"/>
              <a:t>dplyr</a:t>
            </a:r>
            <a:r>
              <a:rPr lang="en-GB" dirty="0"/>
              <a:t> and </a:t>
            </a:r>
            <a:r>
              <a:rPr lang="en-GB" dirty="0" err="1"/>
              <a:t>tidyr</a:t>
            </a:r>
            <a:r>
              <a:rPr lang="en-GB" dirty="0"/>
              <a:t> packages.</a:t>
            </a:r>
          </a:p>
          <a:p>
            <a:r>
              <a:rPr lang="en-GB" dirty="0"/>
              <a:t>Select certain columns in a data frame with the </a:t>
            </a:r>
            <a:r>
              <a:rPr lang="en-GB" dirty="0" err="1"/>
              <a:t>dplyr</a:t>
            </a:r>
            <a:r>
              <a:rPr lang="en-GB" dirty="0"/>
              <a:t> function select.</a:t>
            </a:r>
          </a:p>
          <a:p>
            <a:r>
              <a:rPr lang="en-GB" dirty="0"/>
              <a:t>Select certain rows in a data frame according to filtering conditions with the </a:t>
            </a:r>
            <a:r>
              <a:rPr lang="en-GB" dirty="0" err="1"/>
              <a:t>dplyr</a:t>
            </a:r>
            <a:r>
              <a:rPr lang="en-GB" dirty="0"/>
              <a:t> function filter .</a:t>
            </a:r>
          </a:p>
          <a:p>
            <a:r>
              <a:rPr lang="en-GB" dirty="0"/>
              <a:t>Link the output of one </a:t>
            </a:r>
            <a:r>
              <a:rPr lang="en-GB" dirty="0" err="1"/>
              <a:t>dplyr</a:t>
            </a:r>
            <a:r>
              <a:rPr lang="en-GB" dirty="0"/>
              <a:t> function to the input of another function with the ‘pipe’ operator %&gt;%.</a:t>
            </a:r>
          </a:p>
          <a:p>
            <a:r>
              <a:rPr lang="en-GB" dirty="0"/>
              <a:t>Add new columns to a data frame that are functions of existing columns with </a:t>
            </a:r>
            <a:r>
              <a:rPr lang="en-GB"/>
              <a:t>mutate.</a:t>
            </a:r>
            <a:endParaRPr lang="en-GB" dirty="0"/>
          </a:p>
        </p:txBody>
      </p:sp>
    </p:spTree>
    <p:extLst>
      <p:ext uri="{BB962C8B-B14F-4D97-AF65-F5344CB8AC3E}">
        <p14:creationId xmlns:p14="http://schemas.microsoft.com/office/powerpoint/2010/main" val="1709918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FF8F1-3ADF-42E6-8FF9-9DC85292AE2E}"/>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CBB94741-924E-4C33-8B51-FF30057B4D3F}"/>
              </a:ext>
            </a:extLst>
          </p:cNvPr>
          <p:cNvSpPr>
            <a:spLocks noGrp="1"/>
          </p:cNvSpPr>
          <p:nvPr>
            <p:ph idx="1"/>
          </p:nvPr>
        </p:nvSpPr>
        <p:spPr/>
        <p:txBody>
          <a:bodyPr/>
          <a:lstStyle/>
          <a:p>
            <a:r>
              <a:rPr lang="en-GB" dirty="0"/>
              <a:t>Also works for combinations of factors</a:t>
            </a:r>
          </a:p>
          <a:p>
            <a:r>
              <a:rPr lang="en-GB" dirty="0" err="1"/>
              <a:t>Eg</a:t>
            </a:r>
            <a:endParaRPr lang="en-GB" dirty="0"/>
          </a:p>
          <a:p>
            <a:endParaRPr lang="en-GB" dirty="0"/>
          </a:p>
          <a:p>
            <a:endParaRPr lang="en-GB" dirty="0"/>
          </a:p>
        </p:txBody>
      </p:sp>
      <p:pic>
        <p:nvPicPr>
          <p:cNvPr id="4" name="Picture 3">
            <a:extLst>
              <a:ext uri="{FF2B5EF4-FFF2-40B4-BE49-F238E27FC236}">
                <a16:creationId xmlns:a16="http://schemas.microsoft.com/office/drawing/2014/main" id="{11F40A36-674B-41CA-AD0B-EA4C1D5162B5}"/>
              </a:ext>
            </a:extLst>
          </p:cNvPr>
          <p:cNvPicPr>
            <a:picLocks noChangeAspect="1"/>
          </p:cNvPicPr>
          <p:nvPr/>
        </p:nvPicPr>
        <p:blipFill>
          <a:blip r:embed="rId2"/>
          <a:stretch>
            <a:fillRect/>
          </a:stretch>
        </p:blipFill>
        <p:spPr>
          <a:xfrm>
            <a:off x="2389161" y="2957146"/>
            <a:ext cx="6511585" cy="943708"/>
          </a:xfrm>
          <a:prstGeom prst="rect">
            <a:avLst/>
          </a:prstGeom>
        </p:spPr>
      </p:pic>
    </p:spTree>
    <p:extLst>
      <p:ext uri="{BB962C8B-B14F-4D97-AF65-F5344CB8AC3E}">
        <p14:creationId xmlns:p14="http://schemas.microsoft.com/office/powerpoint/2010/main" val="2714834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00EC4-056C-4FC4-8693-353A9789FC63}"/>
              </a:ext>
            </a:extLst>
          </p:cNvPr>
          <p:cNvSpPr>
            <a:spLocks noGrp="1"/>
          </p:cNvSpPr>
          <p:nvPr>
            <p:ph type="title"/>
          </p:nvPr>
        </p:nvSpPr>
        <p:spPr/>
        <p:txBody>
          <a:bodyPr/>
          <a:lstStyle/>
          <a:p>
            <a:r>
              <a:rPr lang="en-GB" dirty="0"/>
              <a:t>Exporting data (the </a:t>
            </a:r>
            <a:r>
              <a:rPr lang="en-GB" dirty="0" err="1"/>
              <a:t>dplyr</a:t>
            </a:r>
            <a:r>
              <a:rPr lang="en-GB" dirty="0"/>
              <a:t> way!)</a:t>
            </a:r>
          </a:p>
        </p:txBody>
      </p:sp>
      <p:sp>
        <p:nvSpPr>
          <p:cNvPr id="3" name="Content Placeholder 2">
            <a:extLst>
              <a:ext uri="{FF2B5EF4-FFF2-40B4-BE49-F238E27FC236}">
                <a16:creationId xmlns:a16="http://schemas.microsoft.com/office/drawing/2014/main" id="{A8AF0C85-857B-4007-836D-0D2672251AC0}"/>
              </a:ext>
            </a:extLst>
          </p:cNvPr>
          <p:cNvSpPr>
            <a:spLocks noGrp="1"/>
          </p:cNvSpPr>
          <p:nvPr>
            <p:ph idx="1"/>
          </p:nvPr>
        </p:nvSpPr>
        <p:spPr/>
        <p:txBody>
          <a:bodyPr/>
          <a:lstStyle/>
          <a:p>
            <a:r>
              <a:rPr lang="en-GB" dirty="0"/>
              <a:t>Similar to write.csv() use </a:t>
            </a:r>
            <a:r>
              <a:rPr lang="en-GB" dirty="0" err="1"/>
              <a:t>write_csv</a:t>
            </a:r>
            <a:r>
              <a:rPr lang="en-GB" dirty="0"/>
              <a:t>()</a:t>
            </a:r>
          </a:p>
          <a:p>
            <a:endParaRPr lang="en-GB" dirty="0"/>
          </a:p>
          <a:p>
            <a:r>
              <a:rPr lang="en-GB" dirty="0"/>
              <a:t>We can create new directories to save our data to from inside of R</a:t>
            </a:r>
          </a:p>
          <a:p>
            <a:r>
              <a:rPr lang="en-GB" dirty="0"/>
              <a:t>First check whether it already exist or not</a:t>
            </a:r>
          </a:p>
          <a:p>
            <a:pPr marL="0" indent="0">
              <a:buNone/>
            </a:pPr>
            <a:r>
              <a:rPr lang="en-GB" dirty="0"/>
              <a:t>			</a:t>
            </a:r>
            <a:r>
              <a:rPr lang="en-GB" dirty="0" err="1"/>
              <a:t>dir.exists</a:t>
            </a:r>
            <a:r>
              <a:rPr lang="en-GB" dirty="0"/>
              <a:t>(paths)</a:t>
            </a:r>
          </a:p>
          <a:p>
            <a:r>
              <a:rPr lang="en-GB" dirty="0"/>
              <a:t>Then create a new folder</a:t>
            </a:r>
          </a:p>
          <a:p>
            <a:pPr marL="0" indent="0">
              <a:buNone/>
            </a:pPr>
            <a:r>
              <a:rPr lang="en-GB" dirty="0"/>
              <a:t>		</a:t>
            </a:r>
            <a:r>
              <a:rPr lang="en-GB" dirty="0" err="1"/>
              <a:t>dir.create</a:t>
            </a:r>
            <a:r>
              <a:rPr lang="en-GB" dirty="0"/>
              <a:t>(path)</a:t>
            </a:r>
          </a:p>
          <a:p>
            <a:endParaRPr lang="en-GB" dirty="0"/>
          </a:p>
        </p:txBody>
      </p:sp>
    </p:spTree>
    <p:extLst>
      <p:ext uri="{BB962C8B-B14F-4D97-AF65-F5344CB8AC3E}">
        <p14:creationId xmlns:p14="http://schemas.microsoft.com/office/powerpoint/2010/main" val="2328779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9E8CC-3C7E-448B-B76E-C722C72B3BBF}"/>
              </a:ext>
            </a:extLst>
          </p:cNvPr>
          <p:cNvSpPr>
            <a:spLocks noGrp="1"/>
          </p:cNvSpPr>
          <p:nvPr>
            <p:ph type="title"/>
          </p:nvPr>
        </p:nvSpPr>
        <p:spPr/>
        <p:txBody>
          <a:bodyPr/>
          <a:lstStyle/>
          <a:p>
            <a:r>
              <a:rPr lang="en-GB" dirty="0"/>
              <a:t>Melt and cast in reshape2 package</a:t>
            </a:r>
          </a:p>
        </p:txBody>
      </p:sp>
      <p:sp>
        <p:nvSpPr>
          <p:cNvPr id="3" name="Content Placeholder 2">
            <a:extLst>
              <a:ext uri="{FF2B5EF4-FFF2-40B4-BE49-F238E27FC236}">
                <a16:creationId xmlns:a16="http://schemas.microsoft.com/office/drawing/2014/main" id="{3E2B9DD0-CD44-4E41-8A00-B6B6D3A1683A}"/>
              </a:ext>
            </a:extLst>
          </p:cNvPr>
          <p:cNvSpPr>
            <a:spLocks noGrp="1"/>
          </p:cNvSpPr>
          <p:nvPr>
            <p:ph idx="1"/>
          </p:nvPr>
        </p:nvSpPr>
        <p:spPr/>
        <p:txBody>
          <a:bodyPr/>
          <a:lstStyle/>
          <a:p>
            <a:r>
              <a:rPr lang="en-GB" dirty="0"/>
              <a:t>Equivalent to gather and spread in </a:t>
            </a:r>
            <a:r>
              <a:rPr lang="en-GB" dirty="0" err="1"/>
              <a:t>dplyr</a:t>
            </a:r>
            <a:endParaRPr lang="en-GB" dirty="0"/>
          </a:p>
        </p:txBody>
      </p:sp>
    </p:spTree>
    <p:extLst>
      <p:ext uri="{BB962C8B-B14F-4D97-AF65-F5344CB8AC3E}">
        <p14:creationId xmlns:p14="http://schemas.microsoft.com/office/powerpoint/2010/main" val="262534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F6E54-D317-4A2B-B6E3-2EDB12DA076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223F3FD-9AF2-479A-A1BF-5436A681D93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388982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EFD70-3B80-4ED5-8223-361C59B2305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E4E5E22-762A-4DE5-9169-4F5121834E30}"/>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848038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8AF99-C720-4F2E-9B0A-95EF2278D67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214A893-37F5-40F7-9B05-800E4E02674F}"/>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427619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19741-061F-42A0-A2CC-9085A5F468D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7F5C1C8-7B5A-4347-953A-7D9B501D4B32}"/>
              </a:ext>
            </a:extLst>
          </p:cNvPr>
          <p:cNvSpPr>
            <a:spLocks noGrp="1"/>
          </p:cNvSpPr>
          <p:nvPr>
            <p:ph idx="1"/>
          </p:nvPr>
        </p:nvSpPr>
        <p:spPr/>
        <p:txBody>
          <a:bodyPr/>
          <a:lstStyle/>
          <a:p>
            <a:r>
              <a:rPr lang="en-GB" dirty="0"/>
              <a:t>Bracket </a:t>
            </a:r>
            <a:r>
              <a:rPr lang="en-GB" dirty="0" err="1"/>
              <a:t>subsetting</a:t>
            </a:r>
            <a:r>
              <a:rPr lang="en-GB" dirty="0"/>
              <a:t> is handy, but it can be cumbersome and difficult to read, especially for complicated operations.</a:t>
            </a:r>
          </a:p>
          <a:p>
            <a:r>
              <a:rPr lang="en-GB" dirty="0" err="1"/>
              <a:t>dplyr</a:t>
            </a:r>
            <a:r>
              <a:rPr lang="en-GB" dirty="0"/>
              <a:t> is a package for making tabular data manipulation easier.</a:t>
            </a:r>
          </a:p>
          <a:p>
            <a:r>
              <a:rPr lang="en-GB" dirty="0"/>
              <a:t>It pairs nicely with </a:t>
            </a:r>
            <a:r>
              <a:rPr lang="en-GB" dirty="0" err="1"/>
              <a:t>tidyr</a:t>
            </a:r>
            <a:r>
              <a:rPr lang="en-GB" dirty="0"/>
              <a:t> which enables you to swiftly convert between different data formats for plotting and analysis.</a:t>
            </a:r>
          </a:p>
          <a:p>
            <a:r>
              <a:rPr lang="en-GB" dirty="0"/>
              <a:t>This is not the only way to do these things.</a:t>
            </a:r>
          </a:p>
        </p:txBody>
      </p:sp>
    </p:spTree>
    <p:extLst>
      <p:ext uri="{BB962C8B-B14F-4D97-AF65-F5344CB8AC3E}">
        <p14:creationId xmlns:p14="http://schemas.microsoft.com/office/powerpoint/2010/main" val="4030295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69F04-E991-427F-A4E7-9E28F4158040}"/>
              </a:ext>
            </a:extLst>
          </p:cNvPr>
          <p:cNvSpPr>
            <a:spLocks noGrp="1"/>
          </p:cNvSpPr>
          <p:nvPr>
            <p:ph type="title"/>
          </p:nvPr>
        </p:nvSpPr>
        <p:spPr/>
        <p:txBody>
          <a:bodyPr/>
          <a:lstStyle/>
          <a:p>
            <a:r>
              <a:rPr lang="en-GB" dirty="0"/>
              <a:t>Different dataset ‘shapes’</a:t>
            </a:r>
          </a:p>
        </p:txBody>
      </p:sp>
      <p:sp>
        <p:nvSpPr>
          <p:cNvPr id="3" name="Content Placeholder 2">
            <a:extLst>
              <a:ext uri="{FF2B5EF4-FFF2-40B4-BE49-F238E27FC236}">
                <a16:creationId xmlns:a16="http://schemas.microsoft.com/office/drawing/2014/main" id="{D5A7C009-E79A-4833-B416-9FEAE2ADBD27}"/>
              </a:ext>
            </a:extLst>
          </p:cNvPr>
          <p:cNvSpPr>
            <a:spLocks noGrp="1"/>
          </p:cNvSpPr>
          <p:nvPr>
            <p:ph idx="1"/>
          </p:nvPr>
        </p:nvSpPr>
        <p:spPr/>
        <p:txBody>
          <a:bodyPr/>
          <a:lstStyle/>
          <a:p>
            <a:r>
              <a:rPr lang="en-GB" dirty="0"/>
              <a:t>The package </a:t>
            </a:r>
            <a:r>
              <a:rPr lang="en-GB" dirty="0" err="1"/>
              <a:t>tidyr</a:t>
            </a:r>
            <a:r>
              <a:rPr lang="en-GB" dirty="0"/>
              <a:t> addresses the common problem of wanting to reshape your data for plotting and use by different R functions</a:t>
            </a:r>
          </a:p>
          <a:p>
            <a:r>
              <a:rPr lang="en-GB" dirty="0"/>
              <a:t> Sometimes we want data sets where we have one row per measurement. Sometimes we want a data frame where each measurement type has its own column, and rows are instead more aggregated groups.</a:t>
            </a:r>
          </a:p>
          <a:p>
            <a:r>
              <a:rPr lang="en-GB" dirty="0"/>
              <a:t>Moving back and forth between these formats is nontrivial, and </a:t>
            </a:r>
            <a:r>
              <a:rPr lang="en-GB" dirty="0" err="1"/>
              <a:t>tidyr</a:t>
            </a:r>
            <a:r>
              <a:rPr lang="en-GB" dirty="0"/>
              <a:t> gives you tools for this and more sophisticated data manipulation.</a:t>
            </a:r>
          </a:p>
        </p:txBody>
      </p:sp>
    </p:spTree>
    <p:extLst>
      <p:ext uri="{BB962C8B-B14F-4D97-AF65-F5344CB8AC3E}">
        <p14:creationId xmlns:p14="http://schemas.microsoft.com/office/powerpoint/2010/main" val="2463768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B7D67-CA98-49BD-98E1-BC696F9D024B}"/>
              </a:ext>
            </a:extLst>
          </p:cNvPr>
          <p:cNvSpPr>
            <a:spLocks noGrp="1"/>
          </p:cNvSpPr>
          <p:nvPr>
            <p:ph type="title"/>
          </p:nvPr>
        </p:nvSpPr>
        <p:spPr/>
        <p:txBody>
          <a:bodyPr/>
          <a:lstStyle/>
          <a:p>
            <a:r>
              <a:rPr lang="en-GB" dirty="0"/>
              <a:t>Reading-in data</a:t>
            </a:r>
          </a:p>
        </p:txBody>
      </p:sp>
      <p:sp>
        <p:nvSpPr>
          <p:cNvPr id="3" name="Content Placeholder 2">
            <a:extLst>
              <a:ext uri="{FF2B5EF4-FFF2-40B4-BE49-F238E27FC236}">
                <a16:creationId xmlns:a16="http://schemas.microsoft.com/office/drawing/2014/main" id="{D415A6C1-EE01-420B-9E8F-31EB7F7E10E5}"/>
              </a:ext>
            </a:extLst>
          </p:cNvPr>
          <p:cNvSpPr>
            <a:spLocks noGrp="1"/>
          </p:cNvSpPr>
          <p:nvPr>
            <p:ph idx="1"/>
          </p:nvPr>
        </p:nvSpPr>
        <p:spPr/>
        <p:txBody>
          <a:bodyPr/>
          <a:lstStyle/>
          <a:p>
            <a:r>
              <a:rPr lang="en-GB" dirty="0"/>
              <a:t>Instead of the base R read.csv (with a dot), we’ll use the </a:t>
            </a:r>
            <a:r>
              <a:rPr lang="en-GB" dirty="0" err="1"/>
              <a:t>read_csv</a:t>
            </a:r>
            <a:r>
              <a:rPr lang="en-GB" dirty="0"/>
              <a:t> (with underscore)</a:t>
            </a:r>
          </a:p>
          <a:p>
            <a:r>
              <a:rPr lang="en-GB" dirty="0" err="1"/>
              <a:t>Eg</a:t>
            </a:r>
            <a:endParaRPr lang="en-GB" dirty="0"/>
          </a:p>
          <a:p>
            <a:endParaRPr lang="en-GB" dirty="0"/>
          </a:p>
        </p:txBody>
      </p:sp>
      <p:pic>
        <p:nvPicPr>
          <p:cNvPr id="4" name="Picture 3">
            <a:extLst>
              <a:ext uri="{FF2B5EF4-FFF2-40B4-BE49-F238E27FC236}">
                <a16:creationId xmlns:a16="http://schemas.microsoft.com/office/drawing/2014/main" id="{F2F6F206-2ADA-464D-94BE-F8720BEF4D61}"/>
              </a:ext>
            </a:extLst>
          </p:cNvPr>
          <p:cNvPicPr>
            <a:picLocks noChangeAspect="1"/>
          </p:cNvPicPr>
          <p:nvPr/>
        </p:nvPicPr>
        <p:blipFill>
          <a:blip r:embed="rId2"/>
          <a:stretch>
            <a:fillRect/>
          </a:stretch>
        </p:blipFill>
        <p:spPr>
          <a:xfrm>
            <a:off x="4240823" y="2223721"/>
            <a:ext cx="5894290" cy="4634279"/>
          </a:xfrm>
          <a:prstGeom prst="rect">
            <a:avLst/>
          </a:prstGeom>
        </p:spPr>
      </p:pic>
    </p:spTree>
    <p:extLst>
      <p:ext uri="{BB962C8B-B14F-4D97-AF65-F5344CB8AC3E}">
        <p14:creationId xmlns:p14="http://schemas.microsoft.com/office/powerpoint/2010/main" val="3592629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C8DC1-AB37-474B-A942-F739385D1633}"/>
              </a:ext>
            </a:extLst>
          </p:cNvPr>
          <p:cNvSpPr>
            <a:spLocks noGrp="1"/>
          </p:cNvSpPr>
          <p:nvPr>
            <p:ph type="title"/>
          </p:nvPr>
        </p:nvSpPr>
        <p:spPr/>
        <p:txBody>
          <a:bodyPr/>
          <a:lstStyle/>
          <a:p>
            <a:r>
              <a:rPr lang="en-GB" dirty="0"/>
              <a:t>Tibbles</a:t>
            </a:r>
          </a:p>
        </p:txBody>
      </p:sp>
      <p:sp>
        <p:nvSpPr>
          <p:cNvPr id="3" name="Content Placeholder 2">
            <a:extLst>
              <a:ext uri="{FF2B5EF4-FFF2-40B4-BE49-F238E27FC236}">
                <a16:creationId xmlns:a16="http://schemas.microsoft.com/office/drawing/2014/main" id="{B9BD546B-07F7-4C5A-A822-0897E6152828}"/>
              </a:ext>
            </a:extLst>
          </p:cNvPr>
          <p:cNvSpPr>
            <a:spLocks noGrp="1"/>
          </p:cNvSpPr>
          <p:nvPr>
            <p:ph idx="1"/>
          </p:nvPr>
        </p:nvSpPr>
        <p:spPr/>
        <p:txBody>
          <a:bodyPr/>
          <a:lstStyle/>
          <a:p>
            <a:r>
              <a:rPr lang="en-GB" dirty="0"/>
              <a:t>Tibbles tweak some of the behaviours of the data frame objects we introduced in the previous episode.</a:t>
            </a:r>
          </a:p>
          <a:p>
            <a:r>
              <a:rPr lang="en-GB" dirty="0"/>
              <a:t>The data structure is very similar to a data frame. For our purposes the only differences are that:</a:t>
            </a:r>
          </a:p>
          <a:p>
            <a:pPr marL="514350" indent="-514350">
              <a:buFont typeface="+mj-lt"/>
              <a:buAutoNum type="arabicPeriod"/>
            </a:pPr>
            <a:r>
              <a:rPr lang="en-GB" dirty="0"/>
              <a:t>In addition to displaying the data type of each column under its name, it only prints the first few rows of data and only as many columns as fit on one screen.</a:t>
            </a:r>
          </a:p>
          <a:p>
            <a:pPr marL="514350" indent="-514350">
              <a:buFont typeface="+mj-lt"/>
              <a:buAutoNum type="arabicPeriod"/>
            </a:pPr>
            <a:r>
              <a:rPr lang="en-GB" dirty="0"/>
              <a:t>Columns of class character are never converted into factors.</a:t>
            </a:r>
          </a:p>
        </p:txBody>
      </p:sp>
    </p:spTree>
    <p:extLst>
      <p:ext uri="{BB962C8B-B14F-4D97-AF65-F5344CB8AC3E}">
        <p14:creationId xmlns:p14="http://schemas.microsoft.com/office/powerpoint/2010/main" val="611482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3F547-2AE5-47C8-BE5F-2CABA3868540}"/>
              </a:ext>
            </a:extLst>
          </p:cNvPr>
          <p:cNvSpPr>
            <a:spLocks noGrp="1"/>
          </p:cNvSpPr>
          <p:nvPr>
            <p:ph type="title"/>
          </p:nvPr>
        </p:nvSpPr>
        <p:spPr/>
        <p:txBody>
          <a:bodyPr/>
          <a:lstStyle/>
          <a:p>
            <a:r>
              <a:rPr lang="en-GB" dirty="0"/>
              <a:t>Selecting columns</a:t>
            </a:r>
          </a:p>
        </p:txBody>
      </p:sp>
      <p:sp>
        <p:nvSpPr>
          <p:cNvPr id="3" name="Content Placeholder 2">
            <a:extLst>
              <a:ext uri="{FF2B5EF4-FFF2-40B4-BE49-F238E27FC236}">
                <a16:creationId xmlns:a16="http://schemas.microsoft.com/office/drawing/2014/main" id="{980024DF-86D5-44C7-90E6-D94AF067F6EE}"/>
              </a:ext>
            </a:extLst>
          </p:cNvPr>
          <p:cNvSpPr>
            <a:spLocks noGrp="1"/>
          </p:cNvSpPr>
          <p:nvPr>
            <p:ph idx="1"/>
          </p:nvPr>
        </p:nvSpPr>
        <p:spPr/>
        <p:txBody>
          <a:bodyPr/>
          <a:lstStyle/>
          <a:p>
            <a:r>
              <a:rPr lang="en-GB" dirty="0"/>
              <a:t>In base R we can select column by integer index or name</a:t>
            </a:r>
          </a:p>
          <a:p>
            <a:r>
              <a:rPr lang="en-GB" dirty="0"/>
              <a:t>In </a:t>
            </a:r>
            <a:r>
              <a:rPr lang="en-GB" dirty="0" err="1"/>
              <a:t>dplyr</a:t>
            </a:r>
            <a:r>
              <a:rPr lang="en-GB" dirty="0"/>
              <a:t>, to select columns of a data frame, use select().</a:t>
            </a:r>
          </a:p>
          <a:p>
            <a:r>
              <a:rPr lang="en-GB" dirty="0"/>
              <a:t>The first argument to this function is the data frame, and the subsequent arguments are the columns to keep.</a:t>
            </a:r>
          </a:p>
          <a:p>
            <a:endParaRPr lang="en-GB" dirty="0"/>
          </a:p>
          <a:p>
            <a:endParaRPr lang="en-GB" dirty="0"/>
          </a:p>
          <a:p>
            <a:r>
              <a:rPr lang="en-GB" dirty="0"/>
              <a:t>To select all </a:t>
            </a:r>
            <a:r>
              <a:rPr lang="en-GB" i="1" dirty="0"/>
              <a:t>except</a:t>
            </a:r>
            <a:r>
              <a:rPr lang="en-GB" dirty="0"/>
              <a:t> certain ones, use ‘-’</a:t>
            </a:r>
          </a:p>
        </p:txBody>
      </p:sp>
      <p:pic>
        <p:nvPicPr>
          <p:cNvPr id="4" name="Picture 3">
            <a:extLst>
              <a:ext uri="{FF2B5EF4-FFF2-40B4-BE49-F238E27FC236}">
                <a16:creationId xmlns:a16="http://schemas.microsoft.com/office/drawing/2014/main" id="{2AE5496E-D850-4B69-96A2-D741767D994C}"/>
              </a:ext>
            </a:extLst>
          </p:cNvPr>
          <p:cNvPicPr>
            <a:picLocks noChangeAspect="1"/>
          </p:cNvPicPr>
          <p:nvPr/>
        </p:nvPicPr>
        <p:blipFill>
          <a:blip r:embed="rId2"/>
          <a:stretch>
            <a:fillRect/>
          </a:stretch>
        </p:blipFill>
        <p:spPr>
          <a:xfrm>
            <a:off x="2203518" y="3772694"/>
            <a:ext cx="8253854" cy="842230"/>
          </a:xfrm>
          <a:prstGeom prst="rect">
            <a:avLst/>
          </a:prstGeom>
        </p:spPr>
      </p:pic>
      <p:pic>
        <p:nvPicPr>
          <p:cNvPr id="5" name="Picture 4">
            <a:extLst>
              <a:ext uri="{FF2B5EF4-FFF2-40B4-BE49-F238E27FC236}">
                <a16:creationId xmlns:a16="http://schemas.microsoft.com/office/drawing/2014/main" id="{FBBA2013-7EA9-46A0-AC8E-DD0DAADC50B6}"/>
              </a:ext>
            </a:extLst>
          </p:cNvPr>
          <p:cNvPicPr>
            <a:picLocks noChangeAspect="1"/>
          </p:cNvPicPr>
          <p:nvPr/>
        </p:nvPicPr>
        <p:blipFill>
          <a:blip r:embed="rId3"/>
          <a:stretch>
            <a:fillRect/>
          </a:stretch>
        </p:blipFill>
        <p:spPr>
          <a:xfrm>
            <a:off x="2203518" y="5342731"/>
            <a:ext cx="8372656" cy="834232"/>
          </a:xfrm>
          <a:prstGeom prst="rect">
            <a:avLst/>
          </a:prstGeom>
        </p:spPr>
      </p:pic>
    </p:spTree>
    <p:extLst>
      <p:ext uri="{BB962C8B-B14F-4D97-AF65-F5344CB8AC3E}">
        <p14:creationId xmlns:p14="http://schemas.microsoft.com/office/powerpoint/2010/main" val="3798668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EF9CE-0C92-4E6C-B88C-5C78C5F43534}"/>
              </a:ext>
            </a:extLst>
          </p:cNvPr>
          <p:cNvSpPr>
            <a:spLocks noGrp="1"/>
          </p:cNvSpPr>
          <p:nvPr>
            <p:ph type="title"/>
          </p:nvPr>
        </p:nvSpPr>
        <p:spPr/>
        <p:txBody>
          <a:bodyPr/>
          <a:lstStyle/>
          <a:p>
            <a:r>
              <a:rPr lang="en-GB" dirty="0"/>
              <a:t>Selecting rows</a:t>
            </a:r>
          </a:p>
        </p:txBody>
      </p:sp>
      <p:sp>
        <p:nvSpPr>
          <p:cNvPr id="3" name="Content Placeholder 2">
            <a:extLst>
              <a:ext uri="{FF2B5EF4-FFF2-40B4-BE49-F238E27FC236}">
                <a16:creationId xmlns:a16="http://schemas.microsoft.com/office/drawing/2014/main" id="{6BD037A3-E19E-4844-B21F-1BBA702CC9DA}"/>
              </a:ext>
            </a:extLst>
          </p:cNvPr>
          <p:cNvSpPr>
            <a:spLocks noGrp="1"/>
          </p:cNvSpPr>
          <p:nvPr>
            <p:ph idx="1"/>
          </p:nvPr>
        </p:nvSpPr>
        <p:spPr/>
        <p:txBody>
          <a:bodyPr/>
          <a:lstStyle/>
          <a:p>
            <a:r>
              <a:rPr lang="en-GB" dirty="0"/>
              <a:t>In base R, we select rows by index</a:t>
            </a:r>
          </a:p>
          <a:p>
            <a:r>
              <a:rPr lang="en-GB" dirty="0"/>
              <a:t>In </a:t>
            </a:r>
            <a:r>
              <a:rPr lang="en-GB" dirty="0" err="1"/>
              <a:t>dplyr</a:t>
            </a:r>
            <a:r>
              <a:rPr lang="en-GB" dirty="0"/>
              <a:t>, we choose a row by specific criteria using filter</a:t>
            </a:r>
          </a:p>
          <a:p>
            <a:r>
              <a:rPr lang="en-GB" dirty="0" err="1"/>
              <a:t>Eg</a:t>
            </a:r>
            <a:endParaRPr lang="en-GB" dirty="0"/>
          </a:p>
          <a:p>
            <a:endParaRPr lang="en-GB" dirty="0"/>
          </a:p>
        </p:txBody>
      </p:sp>
      <p:pic>
        <p:nvPicPr>
          <p:cNvPr id="4" name="Picture 3">
            <a:extLst>
              <a:ext uri="{FF2B5EF4-FFF2-40B4-BE49-F238E27FC236}">
                <a16:creationId xmlns:a16="http://schemas.microsoft.com/office/drawing/2014/main" id="{5EBB6CD7-CE09-401E-A36A-D0C3E8FC9CBA}"/>
              </a:ext>
            </a:extLst>
          </p:cNvPr>
          <p:cNvPicPr>
            <a:picLocks noChangeAspect="1"/>
          </p:cNvPicPr>
          <p:nvPr/>
        </p:nvPicPr>
        <p:blipFill>
          <a:blip r:embed="rId2"/>
          <a:stretch>
            <a:fillRect/>
          </a:stretch>
        </p:blipFill>
        <p:spPr>
          <a:xfrm>
            <a:off x="2282336" y="3781058"/>
            <a:ext cx="8133225" cy="878865"/>
          </a:xfrm>
          <a:prstGeom prst="rect">
            <a:avLst/>
          </a:prstGeom>
        </p:spPr>
      </p:pic>
    </p:spTree>
    <p:extLst>
      <p:ext uri="{BB962C8B-B14F-4D97-AF65-F5344CB8AC3E}">
        <p14:creationId xmlns:p14="http://schemas.microsoft.com/office/powerpoint/2010/main" val="1087094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4ED28-EC98-4614-BACD-70023B4F5B58}"/>
              </a:ext>
            </a:extLst>
          </p:cNvPr>
          <p:cNvSpPr>
            <a:spLocks noGrp="1"/>
          </p:cNvSpPr>
          <p:nvPr>
            <p:ph type="title"/>
          </p:nvPr>
        </p:nvSpPr>
        <p:spPr/>
        <p:txBody>
          <a:bodyPr/>
          <a:lstStyle/>
          <a:p>
            <a:r>
              <a:rPr lang="en-GB" dirty="0"/>
              <a:t>Pipes</a:t>
            </a:r>
          </a:p>
        </p:txBody>
      </p:sp>
      <p:sp>
        <p:nvSpPr>
          <p:cNvPr id="3" name="Content Placeholder 2">
            <a:extLst>
              <a:ext uri="{FF2B5EF4-FFF2-40B4-BE49-F238E27FC236}">
                <a16:creationId xmlns:a16="http://schemas.microsoft.com/office/drawing/2014/main" id="{343F5D02-843E-470C-9DAE-70CB3A29BAE3}"/>
              </a:ext>
            </a:extLst>
          </p:cNvPr>
          <p:cNvSpPr>
            <a:spLocks noGrp="1"/>
          </p:cNvSpPr>
          <p:nvPr>
            <p:ph idx="1"/>
          </p:nvPr>
        </p:nvSpPr>
        <p:spPr/>
        <p:txBody>
          <a:bodyPr/>
          <a:lstStyle/>
          <a:p>
            <a:r>
              <a:rPr lang="en-GB" dirty="0"/>
              <a:t>What if you want to select and filter at the same time?</a:t>
            </a:r>
          </a:p>
          <a:p>
            <a:r>
              <a:rPr lang="en-GB" dirty="0"/>
              <a:t>There are three ways to do this:</a:t>
            </a:r>
          </a:p>
          <a:p>
            <a:pPr lvl="1"/>
            <a:r>
              <a:rPr lang="en-GB" dirty="0"/>
              <a:t>use intermediate steps</a:t>
            </a:r>
          </a:p>
          <a:p>
            <a:pPr lvl="1"/>
            <a:r>
              <a:rPr lang="en-GB" dirty="0"/>
              <a:t>nested functions</a:t>
            </a:r>
          </a:p>
          <a:p>
            <a:pPr lvl="1"/>
            <a:r>
              <a:rPr lang="en-GB" dirty="0"/>
              <a:t>pipes</a:t>
            </a:r>
          </a:p>
          <a:p>
            <a:r>
              <a:rPr lang="en-GB" dirty="0"/>
              <a:t>With intermediate steps, you create a temporary data frame and use that as input to the next function, like this:</a:t>
            </a:r>
          </a:p>
          <a:p>
            <a:endParaRPr lang="en-GB" dirty="0"/>
          </a:p>
        </p:txBody>
      </p:sp>
      <p:pic>
        <p:nvPicPr>
          <p:cNvPr id="1026" name="Picture 2" descr="Image result for pipes this is not a pipe in r">
            <a:extLst>
              <a:ext uri="{FF2B5EF4-FFF2-40B4-BE49-F238E27FC236}">
                <a16:creationId xmlns:a16="http://schemas.microsoft.com/office/drawing/2014/main" id="{1865674B-AD0C-44A2-ABFC-BED3AC1453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9462" y="188302"/>
            <a:ext cx="2104292" cy="243747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ECF4AFAC-A77D-4832-958A-5F61CFE16A9F}"/>
              </a:ext>
            </a:extLst>
          </p:cNvPr>
          <p:cNvPicPr>
            <a:picLocks noChangeAspect="1"/>
          </p:cNvPicPr>
          <p:nvPr/>
        </p:nvPicPr>
        <p:blipFill>
          <a:blip r:embed="rId4"/>
          <a:stretch>
            <a:fillRect/>
          </a:stretch>
        </p:blipFill>
        <p:spPr>
          <a:xfrm>
            <a:off x="2299916" y="5142035"/>
            <a:ext cx="7459546" cy="1034928"/>
          </a:xfrm>
          <a:prstGeom prst="rect">
            <a:avLst/>
          </a:prstGeom>
        </p:spPr>
      </p:pic>
    </p:spTree>
    <p:extLst>
      <p:ext uri="{BB962C8B-B14F-4D97-AF65-F5344CB8AC3E}">
        <p14:creationId xmlns:p14="http://schemas.microsoft.com/office/powerpoint/2010/main" val="131638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1009</Words>
  <Application>Microsoft Office PowerPoint</Application>
  <PresentationFormat>Widescreen</PresentationFormat>
  <Paragraphs>98</Paragraphs>
  <Slides>25</Slides>
  <Notes>4</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Data manipulation in R (using dplyr)</vt:lpstr>
      <vt:lpstr>Outline</vt:lpstr>
      <vt:lpstr>PowerPoint Presentation</vt:lpstr>
      <vt:lpstr>Different dataset ‘shapes’</vt:lpstr>
      <vt:lpstr>Reading-in data</vt:lpstr>
      <vt:lpstr>Tibbles</vt:lpstr>
      <vt:lpstr>Selecting columns</vt:lpstr>
      <vt:lpstr>Selecting rows</vt:lpstr>
      <vt:lpstr>Pipes</vt:lpstr>
      <vt:lpstr>PowerPoint Presentation</vt:lpstr>
      <vt:lpstr>PowerPoint Presentation</vt:lpstr>
      <vt:lpstr>PowerPoint Presentation</vt:lpstr>
      <vt:lpstr>Mutate</vt:lpstr>
      <vt:lpstr>Split-apply-combine data analysis and the summarize() function</vt:lpstr>
      <vt:lpstr>PowerPoint Presentation</vt:lpstr>
      <vt:lpstr>Summarise function</vt:lpstr>
      <vt:lpstr>PowerPoint Presentation</vt:lpstr>
      <vt:lpstr>Rearranging columns</vt:lpstr>
      <vt:lpstr>Counting</vt:lpstr>
      <vt:lpstr>PowerPoint Presentation</vt:lpstr>
      <vt:lpstr>Exporting data (the dplyr way!)</vt:lpstr>
      <vt:lpstr>Melt and cast in reshape2 package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 Green</dc:creator>
  <cp:lastModifiedBy>Nathan Green</cp:lastModifiedBy>
  <cp:revision>50</cp:revision>
  <dcterms:created xsi:type="dcterms:W3CDTF">2019-09-08T10:23:57Z</dcterms:created>
  <dcterms:modified xsi:type="dcterms:W3CDTF">2019-09-12T20:10:27Z</dcterms:modified>
</cp:coreProperties>
</file>