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67" r:id="rId17"/>
    <p:sldId id="271" r:id="rId18"/>
    <p:sldId id="272" r:id="rId19"/>
    <p:sldId id="273" r:id="rId20"/>
    <p:sldId id="274"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16" autoAdjust="0"/>
  </p:normalViewPr>
  <p:slideViewPr>
    <p:cSldViewPr snapToGrid="0">
      <p:cViewPr>
        <p:scale>
          <a:sx n="75" d="100"/>
          <a:sy n="75" d="100"/>
        </p:scale>
        <p:origin x="5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D9F9F-3D49-4A66-B62A-003742FB5B72}" type="datetimeFigureOut">
              <a:rPr lang="en-GB" smtClean="0"/>
              <a:t>12/09/2019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3DB84-7945-4BEB-BACB-BE23C1DC16FC}" type="slidenum">
              <a:rPr lang="en-GB" smtClean="0"/>
              <a:t>‹#›</a:t>
            </a:fld>
            <a:endParaRPr lang="en-GB"/>
          </a:p>
        </p:txBody>
      </p:sp>
    </p:spTree>
    <p:extLst>
      <p:ext uri="{BB962C8B-B14F-4D97-AF65-F5344CB8AC3E}">
        <p14:creationId xmlns:p14="http://schemas.microsoft.com/office/powerpoint/2010/main" val="85155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R’s memory, these factors are represented by integers (1, 2, 3), but are more informative than integers because factors are self describing: </a:t>
            </a:r>
            <a:r>
              <a:rPr lang="en-GB" dirty="0"/>
              <a:t>"female"</a:t>
            </a:r>
            <a:r>
              <a:rPr lang="en-GB" sz="1200" b="0" i="0" kern="1200" dirty="0">
                <a:solidFill>
                  <a:schemeClr val="tx1"/>
                </a:solidFill>
                <a:effectLst/>
                <a:latin typeface="+mn-lt"/>
                <a:ea typeface="+mn-ea"/>
                <a:cs typeface="+mn-cs"/>
              </a:rPr>
              <a:t>, </a:t>
            </a:r>
            <a:r>
              <a:rPr lang="en-GB" dirty="0"/>
              <a:t>"male"</a:t>
            </a:r>
            <a:r>
              <a:rPr lang="en-GB" sz="1200" b="0" i="0" kern="1200" dirty="0">
                <a:solidFill>
                  <a:schemeClr val="tx1"/>
                </a:solidFill>
                <a:effectLst/>
                <a:latin typeface="+mn-lt"/>
                <a:ea typeface="+mn-ea"/>
                <a:cs typeface="+mn-cs"/>
              </a:rPr>
              <a:t> is more descriptive than </a:t>
            </a:r>
            <a:r>
              <a:rPr lang="en-GB" dirty="0"/>
              <a:t>1</a:t>
            </a:r>
            <a:r>
              <a:rPr lang="en-GB" sz="1200" b="0" i="0" kern="1200" dirty="0">
                <a:solidFill>
                  <a:schemeClr val="tx1"/>
                </a:solidFill>
                <a:effectLst/>
                <a:latin typeface="+mn-lt"/>
                <a:ea typeface="+mn-ea"/>
                <a:cs typeface="+mn-cs"/>
              </a:rPr>
              <a:t>, </a:t>
            </a:r>
            <a:r>
              <a:rPr lang="en-GB" dirty="0"/>
              <a:t>2</a:t>
            </a:r>
            <a:r>
              <a:rPr lang="en-GB" sz="1200" b="0" i="0" kern="1200" dirty="0">
                <a:solidFill>
                  <a:schemeClr val="tx1"/>
                </a:solidFill>
                <a:effectLst/>
                <a:latin typeface="+mn-lt"/>
                <a:ea typeface="+mn-ea"/>
                <a:cs typeface="+mn-cs"/>
              </a:rPr>
              <a:t>. Which one is “male”? You wouldn’t be able to tell just from the integer data. Factors, on the other hand, have this information built in. It is particularly helpful when there are many levels (like the species names in our example dataset)</a:t>
            </a:r>
            <a:endParaRPr lang="en-GB" dirty="0"/>
          </a:p>
        </p:txBody>
      </p:sp>
      <p:sp>
        <p:nvSpPr>
          <p:cNvPr id="4" name="Slide Number Placeholder 3"/>
          <p:cNvSpPr>
            <a:spLocks noGrp="1"/>
          </p:cNvSpPr>
          <p:nvPr>
            <p:ph type="sldNum" sz="quarter" idx="5"/>
          </p:nvPr>
        </p:nvSpPr>
        <p:spPr/>
        <p:txBody>
          <a:bodyPr/>
          <a:lstStyle/>
          <a:p>
            <a:fld id="{8FD3DB84-7945-4BEB-BACB-BE23C1DC16FC}" type="slidenum">
              <a:rPr lang="en-GB" smtClean="0"/>
              <a:t>18</a:t>
            </a:fld>
            <a:endParaRPr lang="en-GB"/>
          </a:p>
        </p:txBody>
      </p:sp>
    </p:spTree>
    <p:extLst>
      <p:ext uri="{BB962C8B-B14F-4D97-AF65-F5344CB8AC3E}">
        <p14:creationId xmlns:p14="http://schemas.microsoft.com/office/powerpoint/2010/main" val="360630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6C11-2230-4C61-B7DF-CE9E188FE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5369064-202D-49AA-BD26-1B5A90D33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19B59D-A26D-40F6-8CEF-FBC31A454418}"/>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5" name="Footer Placeholder 4">
            <a:extLst>
              <a:ext uri="{FF2B5EF4-FFF2-40B4-BE49-F238E27FC236}">
                <a16:creationId xmlns:a16="http://schemas.microsoft.com/office/drawing/2014/main" id="{F250BE69-F64B-4D48-89E2-F5ACAE74A5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6578E8-0AEA-4F07-964D-2FDD4C54E5A1}"/>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77704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68CA-B492-40CA-8B02-172208F6AD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76C74F-E909-47C8-98AD-6E6EC3736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EE6FB0-3E18-47DE-B3BB-A239786EDBB9}"/>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5" name="Footer Placeholder 4">
            <a:extLst>
              <a:ext uri="{FF2B5EF4-FFF2-40B4-BE49-F238E27FC236}">
                <a16:creationId xmlns:a16="http://schemas.microsoft.com/office/drawing/2014/main" id="{76AB3CC0-A635-4EDF-A122-3FC52992C7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C8A437-FFA3-4B3D-AA21-0250C2ACC65A}"/>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77442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9229E-11F5-4559-8D87-988126FFFD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3F7815-F3A3-4426-B543-781B4AACE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2EC40C-B188-455C-B7C3-A92C7064FB7C}"/>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5" name="Footer Placeholder 4">
            <a:extLst>
              <a:ext uri="{FF2B5EF4-FFF2-40B4-BE49-F238E27FC236}">
                <a16:creationId xmlns:a16="http://schemas.microsoft.com/office/drawing/2014/main" id="{6D3639B8-A5DA-421D-A02D-EB4071E8CB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4A7748-4CDB-4F8C-BBCC-B9935F880A71}"/>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381262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884B-0897-4280-BCC2-D74A8C8260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0D649E-A774-4702-94E1-FAD844C13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BF4926-C041-4242-8379-107578404955}"/>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5" name="Footer Placeholder 4">
            <a:extLst>
              <a:ext uri="{FF2B5EF4-FFF2-40B4-BE49-F238E27FC236}">
                <a16:creationId xmlns:a16="http://schemas.microsoft.com/office/drawing/2014/main" id="{FDD1B976-B5C9-4F29-B942-B084F719BF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5F245D-C3FB-4013-B57E-F76C699BE11A}"/>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269272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017F-93C7-43C5-A9A6-C8E2EB74B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23A035-2828-4CE7-83E1-F5C68C8B45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9E9D9-9E9D-475A-922A-9B886E7D446C}"/>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5" name="Footer Placeholder 4">
            <a:extLst>
              <a:ext uri="{FF2B5EF4-FFF2-40B4-BE49-F238E27FC236}">
                <a16:creationId xmlns:a16="http://schemas.microsoft.com/office/drawing/2014/main" id="{5625A73E-92D0-4435-A7FA-1373EC8FC0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70C38D-F826-41B7-859F-BB794A9904C3}"/>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261536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5415-EC44-4795-8283-9BC277180C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3DE94F-7228-4765-8D05-104CED8EC7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773F35-C88D-409B-924E-9B5932FF1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04CF7C-CC80-4E8E-B146-3D40D59DCAAB}"/>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6" name="Footer Placeholder 5">
            <a:extLst>
              <a:ext uri="{FF2B5EF4-FFF2-40B4-BE49-F238E27FC236}">
                <a16:creationId xmlns:a16="http://schemas.microsoft.com/office/drawing/2014/main" id="{A5AEC7FB-84CF-4697-A444-3F09553572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10F33A-D56B-4EBC-A721-CCFFD34A21E5}"/>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297751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D710-663E-4B65-B26C-2EEA40D568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B9685B-BA0F-4C68-B8B6-797E5EA56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2EB0AC-80E1-43D8-A5E3-B6EE7DA9C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8F3B26-E7D4-442E-BE0C-E53923B18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6FFED-92E1-476D-A986-B8DD89C87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7AA30C-41E9-4DA2-9498-0994B0AD8BEA}"/>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8" name="Footer Placeholder 7">
            <a:extLst>
              <a:ext uri="{FF2B5EF4-FFF2-40B4-BE49-F238E27FC236}">
                <a16:creationId xmlns:a16="http://schemas.microsoft.com/office/drawing/2014/main" id="{0AF2DBB1-4A84-4E5F-B725-0789244FA3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88CB4E-18F5-4263-9DE1-D269A25CA20C}"/>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364603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FAD8-4F4F-4290-88F3-4E92D201D0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E216B2-7814-457B-B24D-2DF6F6E56CFE}"/>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4" name="Footer Placeholder 3">
            <a:extLst>
              <a:ext uri="{FF2B5EF4-FFF2-40B4-BE49-F238E27FC236}">
                <a16:creationId xmlns:a16="http://schemas.microsoft.com/office/drawing/2014/main" id="{C604891F-AEF7-4D0C-A00B-9FAC7FE389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E38F65-F201-4C3A-8738-747859B2AB56}"/>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69993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2FBAE-1418-40BB-9265-D21B16291B84}"/>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3" name="Footer Placeholder 2">
            <a:extLst>
              <a:ext uri="{FF2B5EF4-FFF2-40B4-BE49-F238E27FC236}">
                <a16:creationId xmlns:a16="http://schemas.microsoft.com/office/drawing/2014/main" id="{645FCC45-8E7C-4330-A2B5-C6F92028E6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3AA635-2FDF-4423-9D45-EAC19927E235}"/>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48389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6973-EDE5-4398-8ABE-AD3412B49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B150B7-D29C-47DA-A344-6E973DF02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B53168-8107-429B-8A0D-BF8E5D738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1CDF9-0812-4AF9-A825-107AD950D9DE}"/>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6" name="Footer Placeholder 5">
            <a:extLst>
              <a:ext uri="{FF2B5EF4-FFF2-40B4-BE49-F238E27FC236}">
                <a16:creationId xmlns:a16="http://schemas.microsoft.com/office/drawing/2014/main" id="{FDB27E1D-D7DA-4500-AEB9-76E672B027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F1D4DD-A2DA-4A8F-9438-21408191B4E2}"/>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37514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E3AD-CE9E-4C71-9824-CE8BCF493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F142B1F-0AA2-4C2F-87D2-9D3EB2FCF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B5162F8-10F1-48D3-A19D-FF97B6057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52072-075F-4A9D-9B0C-3D205A7B83D6}"/>
              </a:ext>
            </a:extLst>
          </p:cNvPr>
          <p:cNvSpPr>
            <a:spLocks noGrp="1"/>
          </p:cNvSpPr>
          <p:nvPr>
            <p:ph type="dt" sz="half" idx="10"/>
          </p:nvPr>
        </p:nvSpPr>
        <p:spPr/>
        <p:txBody>
          <a:bodyPr/>
          <a:lstStyle/>
          <a:p>
            <a:fld id="{0ED2A479-1468-4D92-AB2B-169C23DB5AAF}" type="datetimeFigureOut">
              <a:rPr lang="en-GB" smtClean="0"/>
              <a:t>12/09/2019</a:t>
            </a:fld>
            <a:endParaRPr lang="en-GB"/>
          </a:p>
        </p:txBody>
      </p:sp>
      <p:sp>
        <p:nvSpPr>
          <p:cNvPr id="6" name="Footer Placeholder 5">
            <a:extLst>
              <a:ext uri="{FF2B5EF4-FFF2-40B4-BE49-F238E27FC236}">
                <a16:creationId xmlns:a16="http://schemas.microsoft.com/office/drawing/2014/main" id="{29F2E573-6614-40E0-A891-29B9902EC5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8E5E43-6556-4BFA-896F-4CABCDB9933A}"/>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61044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F71DF-7AE7-4410-9006-A99A93144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8C908A-5B14-4F71-9948-A330C3391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A0B98B-FCD4-4DA9-B18B-94447F0EA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2A479-1468-4D92-AB2B-169C23DB5AAF}" type="datetimeFigureOut">
              <a:rPr lang="en-GB" smtClean="0"/>
              <a:t>12/09/2019</a:t>
            </a:fld>
            <a:endParaRPr lang="en-GB"/>
          </a:p>
        </p:txBody>
      </p:sp>
      <p:sp>
        <p:nvSpPr>
          <p:cNvPr id="5" name="Footer Placeholder 4">
            <a:extLst>
              <a:ext uri="{FF2B5EF4-FFF2-40B4-BE49-F238E27FC236}">
                <a16:creationId xmlns:a16="http://schemas.microsoft.com/office/drawing/2014/main" id="{FBF7FE48-5896-437E-8D48-E33D75FC4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75EB06-DC77-4C41-A0CF-498B18CE8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5C1E1-4D63-45BA-BE77-F5316962EF3E}" type="slidenum">
              <a:rPr lang="en-GB" smtClean="0"/>
              <a:t>‹#›</a:t>
            </a:fld>
            <a:endParaRPr lang="en-GB"/>
          </a:p>
        </p:txBody>
      </p:sp>
    </p:spTree>
    <p:extLst>
      <p:ext uri="{BB962C8B-B14F-4D97-AF65-F5344CB8AC3E}">
        <p14:creationId xmlns:p14="http://schemas.microsoft.com/office/powerpoint/2010/main" val="262481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881-DED5-44E6-99F8-2E646CD6EB7D}"/>
              </a:ext>
            </a:extLst>
          </p:cNvPr>
          <p:cNvSpPr>
            <a:spLocks noGrp="1"/>
          </p:cNvSpPr>
          <p:nvPr>
            <p:ph type="ctrTitle"/>
          </p:nvPr>
        </p:nvSpPr>
        <p:spPr/>
        <p:txBody>
          <a:bodyPr/>
          <a:lstStyle/>
          <a:p>
            <a:r>
              <a:rPr lang="en-GB" dirty="0" err="1"/>
              <a:t>Subsetting</a:t>
            </a:r>
            <a:r>
              <a:rPr lang="en-GB" dirty="0"/>
              <a:t>, missing values </a:t>
            </a:r>
            <a:r>
              <a:rPr lang="en-GB"/>
              <a:t>and dates in </a:t>
            </a:r>
            <a:r>
              <a:rPr lang="en-GB" dirty="0"/>
              <a:t>R</a:t>
            </a:r>
          </a:p>
        </p:txBody>
      </p:sp>
      <p:sp>
        <p:nvSpPr>
          <p:cNvPr id="3" name="Subtitle 2">
            <a:extLst>
              <a:ext uri="{FF2B5EF4-FFF2-40B4-BE49-F238E27FC236}">
                <a16:creationId xmlns:a16="http://schemas.microsoft.com/office/drawing/2014/main" id="{D83109FD-5D3F-4AF8-881D-8BC7799BB22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1881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17ED-C0F3-4350-8A8B-48E50D097A93}"/>
              </a:ext>
            </a:extLst>
          </p:cNvPr>
          <p:cNvSpPr>
            <a:spLocks noGrp="1"/>
          </p:cNvSpPr>
          <p:nvPr>
            <p:ph type="title"/>
          </p:nvPr>
        </p:nvSpPr>
        <p:spPr/>
        <p:txBody>
          <a:bodyPr/>
          <a:lstStyle/>
          <a:p>
            <a:r>
              <a:rPr lang="en-GB" dirty="0"/>
              <a:t>Using logical operators</a:t>
            </a:r>
          </a:p>
        </p:txBody>
      </p:sp>
      <p:sp>
        <p:nvSpPr>
          <p:cNvPr id="3" name="Content Placeholder 2">
            <a:extLst>
              <a:ext uri="{FF2B5EF4-FFF2-40B4-BE49-F238E27FC236}">
                <a16:creationId xmlns:a16="http://schemas.microsoft.com/office/drawing/2014/main" id="{F2DF3DD9-18C5-4E8E-AFA0-B521834854E1}"/>
              </a:ext>
            </a:extLst>
          </p:cNvPr>
          <p:cNvSpPr>
            <a:spLocks noGrp="1"/>
          </p:cNvSpPr>
          <p:nvPr>
            <p:ph idx="1"/>
          </p:nvPr>
        </p:nvSpPr>
        <p:spPr/>
        <p:txBody>
          <a:bodyPr/>
          <a:lstStyle/>
          <a:p>
            <a:r>
              <a:rPr lang="en-GB" dirty="0"/>
              <a:t>We can also use indices with logical operators. Logical operators include greater than (&gt;), less than (&lt;), and equal to (==). A full list of logical operators in R is displayed below:</a:t>
            </a:r>
          </a:p>
        </p:txBody>
      </p:sp>
      <p:pic>
        <p:nvPicPr>
          <p:cNvPr id="4" name="Picture 3">
            <a:extLst>
              <a:ext uri="{FF2B5EF4-FFF2-40B4-BE49-F238E27FC236}">
                <a16:creationId xmlns:a16="http://schemas.microsoft.com/office/drawing/2014/main" id="{5F687260-C5D5-4CC4-8CEA-A9C9A4C5FFBE}"/>
              </a:ext>
            </a:extLst>
          </p:cNvPr>
          <p:cNvPicPr>
            <a:picLocks noChangeAspect="1"/>
          </p:cNvPicPr>
          <p:nvPr/>
        </p:nvPicPr>
        <p:blipFill>
          <a:blip r:embed="rId2"/>
          <a:stretch>
            <a:fillRect/>
          </a:stretch>
        </p:blipFill>
        <p:spPr>
          <a:xfrm>
            <a:off x="7212416" y="2823123"/>
            <a:ext cx="3552825" cy="3838575"/>
          </a:xfrm>
          <a:prstGeom prst="rect">
            <a:avLst/>
          </a:prstGeom>
        </p:spPr>
      </p:pic>
    </p:spTree>
    <p:extLst>
      <p:ext uri="{BB962C8B-B14F-4D97-AF65-F5344CB8AC3E}">
        <p14:creationId xmlns:p14="http://schemas.microsoft.com/office/powerpoint/2010/main" val="195064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A066-4717-4F65-989A-BA9D5160140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E071444-BCAB-4884-9FD4-DAA3FF7343E7}"/>
              </a:ext>
            </a:extLst>
          </p:cNvPr>
          <p:cNvSpPr>
            <a:spLocks noGrp="1"/>
          </p:cNvSpPr>
          <p:nvPr>
            <p:ph idx="1"/>
          </p:nvPr>
        </p:nvSpPr>
        <p:spPr/>
        <p:txBody>
          <a:bodyPr/>
          <a:lstStyle/>
          <a:p>
            <a:r>
              <a:rPr lang="en-GB" dirty="0"/>
              <a:t>If we want to know if each element in our vector is, say greater than 50, we can write</a:t>
            </a:r>
          </a:p>
          <a:p>
            <a:r>
              <a:rPr lang="en-GB" dirty="0"/>
              <a:t> </a:t>
            </a:r>
            <a:r>
              <a:rPr lang="en-GB" dirty="0" err="1"/>
              <a:t>vec</a:t>
            </a:r>
            <a:r>
              <a:rPr lang="en-GB" dirty="0"/>
              <a:t> &gt; 50</a:t>
            </a:r>
          </a:p>
          <a:p>
            <a:r>
              <a:rPr lang="en-GB" dirty="0"/>
              <a:t>Which would return</a:t>
            </a:r>
          </a:p>
          <a:p>
            <a:endParaRPr lang="en-GB" dirty="0"/>
          </a:p>
          <a:p>
            <a:endParaRPr lang="en-GB" dirty="0"/>
          </a:p>
          <a:p>
            <a:r>
              <a:rPr lang="en-GB" dirty="0"/>
              <a:t>We can extend this to multiple logical conditions such as</a:t>
            </a:r>
          </a:p>
          <a:p>
            <a:endParaRPr lang="en-GB" dirty="0"/>
          </a:p>
        </p:txBody>
      </p:sp>
      <p:pic>
        <p:nvPicPr>
          <p:cNvPr id="4" name="Picture 3">
            <a:extLst>
              <a:ext uri="{FF2B5EF4-FFF2-40B4-BE49-F238E27FC236}">
                <a16:creationId xmlns:a16="http://schemas.microsoft.com/office/drawing/2014/main" id="{44AD52E5-6DBE-4003-BA0D-D29DD178065B}"/>
              </a:ext>
            </a:extLst>
          </p:cNvPr>
          <p:cNvPicPr>
            <a:picLocks noChangeAspect="1"/>
          </p:cNvPicPr>
          <p:nvPr/>
        </p:nvPicPr>
        <p:blipFill>
          <a:blip r:embed="rId2"/>
          <a:stretch>
            <a:fillRect/>
          </a:stretch>
        </p:blipFill>
        <p:spPr>
          <a:xfrm>
            <a:off x="4090987" y="4001294"/>
            <a:ext cx="4010025" cy="590550"/>
          </a:xfrm>
          <a:prstGeom prst="rect">
            <a:avLst/>
          </a:prstGeom>
        </p:spPr>
      </p:pic>
      <p:pic>
        <p:nvPicPr>
          <p:cNvPr id="5" name="Picture 4">
            <a:extLst>
              <a:ext uri="{FF2B5EF4-FFF2-40B4-BE49-F238E27FC236}">
                <a16:creationId xmlns:a16="http://schemas.microsoft.com/office/drawing/2014/main" id="{9CACF45A-EB8F-4460-9D4E-18E16DB4918B}"/>
              </a:ext>
            </a:extLst>
          </p:cNvPr>
          <p:cNvPicPr>
            <a:picLocks noChangeAspect="1"/>
          </p:cNvPicPr>
          <p:nvPr/>
        </p:nvPicPr>
        <p:blipFill>
          <a:blip r:embed="rId3"/>
          <a:stretch>
            <a:fillRect/>
          </a:stretch>
        </p:blipFill>
        <p:spPr>
          <a:xfrm>
            <a:off x="9479712" y="4797425"/>
            <a:ext cx="2409825" cy="1514475"/>
          </a:xfrm>
          <a:prstGeom prst="rect">
            <a:avLst/>
          </a:prstGeom>
        </p:spPr>
      </p:pic>
    </p:spTree>
    <p:extLst>
      <p:ext uri="{BB962C8B-B14F-4D97-AF65-F5344CB8AC3E}">
        <p14:creationId xmlns:p14="http://schemas.microsoft.com/office/powerpoint/2010/main" val="82900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E460-FC00-4E71-BFB5-BAC1561C533A}"/>
              </a:ext>
            </a:extLst>
          </p:cNvPr>
          <p:cNvSpPr>
            <a:spLocks noGrp="1"/>
          </p:cNvSpPr>
          <p:nvPr>
            <p:ph type="title"/>
          </p:nvPr>
        </p:nvSpPr>
        <p:spPr/>
        <p:txBody>
          <a:bodyPr/>
          <a:lstStyle/>
          <a:p>
            <a:r>
              <a:rPr lang="en-GB" dirty="0"/>
              <a:t>Indexing with logical operators using the which() function</a:t>
            </a:r>
          </a:p>
        </p:txBody>
      </p:sp>
      <p:sp>
        <p:nvSpPr>
          <p:cNvPr id="3" name="Content Placeholder 2">
            <a:extLst>
              <a:ext uri="{FF2B5EF4-FFF2-40B4-BE49-F238E27FC236}">
                <a16:creationId xmlns:a16="http://schemas.microsoft.com/office/drawing/2014/main" id="{C7A02EB1-C02A-4B68-ACE5-EF222A3C6FCA}"/>
              </a:ext>
            </a:extLst>
          </p:cNvPr>
          <p:cNvSpPr>
            <a:spLocks noGrp="1"/>
          </p:cNvSpPr>
          <p:nvPr>
            <p:ph idx="1"/>
          </p:nvPr>
        </p:nvSpPr>
        <p:spPr/>
        <p:txBody>
          <a:bodyPr/>
          <a:lstStyle/>
          <a:p>
            <a:r>
              <a:rPr lang="en-GB" dirty="0"/>
              <a:t>While logical expressions will return a vector of TRUE and FALSE values of the same length, we could use the which() function to output the indices where the values are TRUE. Indexing with either method generates the same results, and personal preference determines which method you choose to use. For example:</a:t>
            </a:r>
          </a:p>
        </p:txBody>
      </p:sp>
      <p:pic>
        <p:nvPicPr>
          <p:cNvPr id="5" name="Picture 4">
            <a:extLst>
              <a:ext uri="{FF2B5EF4-FFF2-40B4-BE49-F238E27FC236}">
                <a16:creationId xmlns:a16="http://schemas.microsoft.com/office/drawing/2014/main" id="{50E234CD-D0E7-4C09-8F01-99CD443F5585}"/>
              </a:ext>
            </a:extLst>
          </p:cNvPr>
          <p:cNvPicPr>
            <a:picLocks noChangeAspect="1"/>
          </p:cNvPicPr>
          <p:nvPr/>
        </p:nvPicPr>
        <p:blipFill>
          <a:blip r:embed="rId2"/>
          <a:stretch>
            <a:fillRect/>
          </a:stretch>
        </p:blipFill>
        <p:spPr>
          <a:xfrm>
            <a:off x="2533736" y="3960957"/>
            <a:ext cx="7362164" cy="2350943"/>
          </a:xfrm>
          <a:prstGeom prst="rect">
            <a:avLst/>
          </a:prstGeom>
        </p:spPr>
      </p:pic>
    </p:spTree>
    <p:extLst>
      <p:ext uri="{BB962C8B-B14F-4D97-AF65-F5344CB8AC3E}">
        <p14:creationId xmlns:p14="http://schemas.microsoft.com/office/powerpoint/2010/main" val="369355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6FC-2FDB-4DBD-BC67-F9C98E709990}"/>
              </a:ext>
            </a:extLst>
          </p:cNvPr>
          <p:cNvSpPr>
            <a:spLocks noGrp="1"/>
          </p:cNvSpPr>
          <p:nvPr>
            <p:ph type="title"/>
          </p:nvPr>
        </p:nvSpPr>
        <p:spPr/>
        <p:txBody>
          <a:bodyPr/>
          <a:lstStyle/>
          <a:p>
            <a:r>
              <a:rPr lang="en-GB" dirty="0"/>
              <a:t>Missing data</a:t>
            </a:r>
          </a:p>
        </p:txBody>
      </p:sp>
      <p:sp>
        <p:nvSpPr>
          <p:cNvPr id="3" name="Content Placeholder 2">
            <a:extLst>
              <a:ext uri="{FF2B5EF4-FFF2-40B4-BE49-F238E27FC236}">
                <a16:creationId xmlns:a16="http://schemas.microsoft.com/office/drawing/2014/main" id="{54780624-D033-4231-A8C1-9FDD987BC82D}"/>
              </a:ext>
            </a:extLst>
          </p:cNvPr>
          <p:cNvSpPr>
            <a:spLocks noGrp="1"/>
          </p:cNvSpPr>
          <p:nvPr>
            <p:ph idx="1"/>
          </p:nvPr>
        </p:nvSpPr>
        <p:spPr/>
        <p:txBody>
          <a:bodyPr>
            <a:normAutofit/>
          </a:bodyPr>
          <a:lstStyle/>
          <a:p>
            <a:r>
              <a:rPr lang="en-GB" dirty="0"/>
              <a:t>As R was designed to analyse datasets, it includes the concept of missing data (which is uncommon in other programming languages)</a:t>
            </a:r>
          </a:p>
          <a:p>
            <a:r>
              <a:rPr lang="en-GB" dirty="0"/>
              <a:t>Missing data are represented in vectors as NA.</a:t>
            </a:r>
          </a:p>
          <a:p>
            <a:r>
              <a:rPr lang="en-GB" dirty="0"/>
              <a:t>When doing operations on numbers, most functions will return NA if the data you are working with include missing values.</a:t>
            </a:r>
          </a:p>
          <a:p>
            <a:r>
              <a:rPr lang="en-GB" dirty="0"/>
              <a:t>This feature makes it harder to overlook the cases where you are dealing with missing data.</a:t>
            </a:r>
          </a:p>
          <a:p>
            <a:r>
              <a:rPr lang="en-GB" dirty="0"/>
              <a:t>You can add the argument </a:t>
            </a:r>
            <a:r>
              <a:rPr lang="en-GB" b="1" i="1" dirty="0"/>
              <a:t>na.rm = TRUE</a:t>
            </a:r>
            <a:r>
              <a:rPr lang="en-GB" dirty="0"/>
              <a:t> to calculate the result while ignoring the missing values.</a:t>
            </a:r>
          </a:p>
          <a:p>
            <a:endParaRPr lang="en-GB" dirty="0"/>
          </a:p>
        </p:txBody>
      </p:sp>
    </p:spTree>
    <p:extLst>
      <p:ext uri="{BB962C8B-B14F-4D97-AF65-F5344CB8AC3E}">
        <p14:creationId xmlns:p14="http://schemas.microsoft.com/office/powerpoint/2010/main" val="111882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B8E5-8D16-49A8-B89F-2C7E66689F1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099A209-E8CE-4CD6-A09D-6C98C767A471}"/>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B85DB7F-629F-44E1-A802-810C7CB97AE2}"/>
              </a:ext>
            </a:extLst>
          </p:cNvPr>
          <p:cNvPicPr>
            <a:picLocks noChangeAspect="1"/>
          </p:cNvPicPr>
          <p:nvPr/>
        </p:nvPicPr>
        <p:blipFill>
          <a:blip r:embed="rId2"/>
          <a:stretch>
            <a:fillRect/>
          </a:stretch>
        </p:blipFill>
        <p:spPr>
          <a:xfrm>
            <a:off x="1851692" y="2280631"/>
            <a:ext cx="8488616" cy="2296737"/>
          </a:xfrm>
          <a:prstGeom prst="rect">
            <a:avLst/>
          </a:prstGeom>
        </p:spPr>
      </p:pic>
    </p:spTree>
    <p:extLst>
      <p:ext uri="{BB962C8B-B14F-4D97-AF65-F5344CB8AC3E}">
        <p14:creationId xmlns:p14="http://schemas.microsoft.com/office/powerpoint/2010/main" val="363605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A771-8BE9-4C2F-B1FB-1DA96325F384}"/>
              </a:ext>
            </a:extLst>
          </p:cNvPr>
          <p:cNvSpPr>
            <a:spLocks noGrp="1"/>
          </p:cNvSpPr>
          <p:nvPr>
            <p:ph type="title"/>
          </p:nvPr>
        </p:nvSpPr>
        <p:spPr/>
        <p:txBody>
          <a:bodyPr/>
          <a:lstStyle/>
          <a:p>
            <a:r>
              <a:rPr lang="en-GB" dirty="0"/>
              <a:t>Useful NA functions</a:t>
            </a:r>
          </a:p>
        </p:txBody>
      </p:sp>
      <p:sp>
        <p:nvSpPr>
          <p:cNvPr id="3" name="Content Placeholder 2">
            <a:extLst>
              <a:ext uri="{FF2B5EF4-FFF2-40B4-BE49-F238E27FC236}">
                <a16:creationId xmlns:a16="http://schemas.microsoft.com/office/drawing/2014/main" id="{3643B34C-E1CD-4B92-AE1E-455E745023E7}"/>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E4F8687C-E120-448A-AA5A-8A14B489CF05}"/>
              </a:ext>
            </a:extLst>
          </p:cNvPr>
          <p:cNvPicPr>
            <a:picLocks noChangeAspect="1"/>
          </p:cNvPicPr>
          <p:nvPr/>
        </p:nvPicPr>
        <p:blipFill>
          <a:blip r:embed="rId2"/>
          <a:stretch>
            <a:fillRect/>
          </a:stretch>
        </p:blipFill>
        <p:spPr>
          <a:xfrm>
            <a:off x="1762604" y="2014536"/>
            <a:ext cx="7680654" cy="4147553"/>
          </a:xfrm>
          <a:prstGeom prst="rect">
            <a:avLst/>
          </a:prstGeom>
        </p:spPr>
      </p:pic>
    </p:spTree>
    <p:extLst>
      <p:ext uri="{BB962C8B-B14F-4D97-AF65-F5344CB8AC3E}">
        <p14:creationId xmlns:p14="http://schemas.microsoft.com/office/powerpoint/2010/main" val="233135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CDF0-4CB9-4D83-9093-EDD0DAD46814}"/>
              </a:ext>
            </a:extLst>
          </p:cNvPr>
          <p:cNvSpPr>
            <a:spLocks noGrp="1"/>
          </p:cNvSpPr>
          <p:nvPr>
            <p:ph type="title"/>
          </p:nvPr>
        </p:nvSpPr>
        <p:spPr/>
        <p:txBody>
          <a:bodyPr/>
          <a:lstStyle/>
          <a:p>
            <a:r>
              <a:rPr lang="en-GB" dirty="0"/>
              <a:t>Factors</a:t>
            </a:r>
          </a:p>
        </p:txBody>
      </p:sp>
      <p:sp>
        <p:nvSpPr>
          <p:cNvPr id="3" name="Content Placeholder 2">
            <a:extLst>
              <a:ext uri="{FF2B5EF4-FFF2-40B4-BE49-F238E27FC236}">
                <a16:creationId xmlns:a16="http://schemas.microsoft.com/office/drawing/2014/main" id="{A820A743-6C59-471D-8CD8-99AE6D3E47FC}"/>
              </a:ext>
            </a:extLst>
          </p:cNvPr>
          <p:cNvSpPr>
            <a:spLocks noGrp="1"/>
          </p:cNvSpPr>
          <p:nvPr>
            <p:ph idx="1"/>
          </p:nvPr>
        </p:nvSpPr>
        <p:spPr/>
        <p:txBody>
          <a:bodyPr>
            <a:normAutofit/>
          </a:bodyPr>
          <a:lstStyle/>
          <a:p>
            <a:r>
              <a:rPr lang="en-GB" dirty="0"/>
              <a:t>Factors are very useful and actually contribute to making R particularly well suited to working with data. So we are going to spend a little time introducing them.</a:t>
            </a:r>
          </a:p>
          <a:p>
            <a:r>
              <a:rPr lang="en-GB" dirty="0"/>
              <a:t>Factors represent categorical data. They are stored as integers associated with labels and they can be ordered or unordered.</a:t>
            </a:r>
          </a:p>
          <a:p>
            <a:r>
              <a:rPr lang="en-GB" dirty="0"/>
              <a:t>While factors look (and often behave) like character vectors, they are actually treated as integer vectors by R. So you need to be very careful when treating them as strings</a:t>
            </a:r>
          </a:p>
          <a:p>
            <a:r>
              <a:rPr lang="en-GB" dirty="0"/>
              <a:t>Once created, factors can only contain a pre-defined set of values, known as </a:t>
            </a:r>
            <a:r>
              <a:rPr lang="en-GB" i="1" dirty="0"/>
              <a:t>levels</a:t>
            </a:r>
            <a:r>
              <a:rPr lang="en-GB" dirty="0"/>
              <a:t>. By default, R always sorts levels in alphabetical order.</a:t>
            </a:r>
          </a:p>
        </p:txBody>
      </p:sp>
    </p:spTree>
    <p:extLst>
      <p:ext uri="{BB962C8B-B14F-4D97-AF65-F5344CB8AC3E}">
        <p14:creationId xmlns:p14="http://schemas.microsoft.com/office/powerpoint/2010/main" val="293559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2E3D-F624-40C0-8FBF-A8BC3CE54F6A}"/>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3ABBE127-FB26-47C6-B477-C1F860D81E7C}"/>
              </a:ext>
            </a:extLst>
          </p:cNvPr>
          <p:cNvSpPr>
            <a:spLocks noGrp="1"/>
          </p:cNvSpPr>
          <p:nvPr>
            <p:ph idx="1"/>
          </p:nvPr>
        </p:nvSpPr>
        <p:spPr/>
        <p:txBody>
          <a:bodyPr/>
          <a:lstStyle/>
          <a:p>
            <a:endParaRPr lang="en-GB" dirty="0"/>
          </a:p>
          <a:p>
            <a:endParaRPr lang="en-GB" dirty="0"/>
          </a:p>
          <a:p>
            <a:r>
              <a:rPr lang="en-GB" dirty="0"/>
              <a:t>R will assign 1 to the level "female" and 2 to the level "male" (because f comes before m, even though the first element in this vector is "male"). You can see this by using the function levels() and you can find the number of levels using </a:t>
            </a:r>
            <a:r>
              <a:rPr lang="en-GB" dirty="0" err="1">
                <a:latin typeface="Courier New" panose="02070309020205020404" pitchFamily="49" charset="0"/>
                <a:cs typeface="Courier New" panose="02070309020205020404" pitchFamily="49" charset="0"/>
              </a:rPr>
              <a:t>nlevels</a:t>
            </a:r>
            <a:r>
              <a:rPr lang="en-GB" dirty="0">
                <a:latin typeface="Courier New" panose="02070309020205020404" pitchFamily="49" charset="0"/>
                <a:cs typeface="Courier New" panose="02070309020205020404" pitchFamily="49" charset="0"/>
              </a:rPr>
              <a:t>():</a:t>
            </a:r>
          </a:p>
          <a:p>
            <a:endParaRPr lang="en-GB" dirty="0"/>
          </a:p>
        </p:txBody>
      </p:sp>
      <p:pic>
        <p:nvPicPr>
          <p:cNvPr id="4" name="Picture 3">
            <a:extLst>
              <a:ext uri="{FF2B5EF4-FFF2-40B4-BE49-F238E27FC236}">
                <a16:creationId xmlns:a16="http://schemas.microsoft.com/office/drawing/2014/main" id="{E0E079FA-92BA-49B5-A7F3-89DCD19032BD}"/>
              </a:ext>
            </a:extLst>
          </p:cNvPr>
          <p:cNvPicPr>
            <a:picLocks noChangeAspect="1"/>
          </p:cNvPicPr>
          <p:nvPr/>
        </p:nvPicPr>
        <p:blipFill>
          <a:blip r:embed="rId2"/>
          <a:stretch>
            <a:fillRect/>
          </a:stretch>
        </p:blipFill>
        <p:spPr>
          <a:xfrm>
            <a:off x="2084882" y="1690688"/>
            <a:ext cx="7730024" cy="815947"/>
          </a:xfrm>
          <a:prstGeom prst="rect">
            <a:avLst/>
          </a:prstGeom>
        </p:spPr>
      </p:pic>
      <p:pic>
        <p:nvPicPr>
          <p:cNvPr id="6" name="Picture 5">
            <a:extLst>
              <a:ext uri="{FF2B5EF4-FFF2-40B4-BE49-F238E27FC236}">
                <a16:creationId xmlns:a16="http://schemas.microsoft.com/office/drawing/2014/main" id="{750F166B-6F98-4099-A9B9-0931B5238A71}"/>
              </a:ext>
            </a:extLst>
          </p:cNvPr>
          <p:cNvPicPr>
            <a:picLocks noChangeAspect="1"/>
          </p:cNvPicPr>
          <p:nvPr/>
        </p:nvPicPr>
        <p:blipFill>
          <a:blip r:embed="rId3"/>
          <a:stretch>
            <a:fillRect/>
          </a:stretch>
        </p:blipFill>
        <p:spPr>
          <a:xfrm>
            <a:off x="2711854" y="4586980"/>
            <a:ext cx="7433425" cy="1148802"/>
          </a:xfrm>
          <a:prstGeom prst="rect">
            <a:avLst/>
          </a:prstGeom>
        </p:spPr>
      </p:pic>
    </p:spTree>
    <p:extLst>
      <p:ext uri="{BB962C8B-B14F-4D97-AF65-F5344CB8AC3E}">
        <p14:creationId xmlns:p14="http://schemas.microsoft.com/office/powerpoint/2010/main" val="266241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71C6-389F-4D56-9DF1-B0CA89048469}"/>
              </a:ext>
            </a:extLst>
          </p:cNvPr>
          <p:cNvSpPr>
            <a:spLocks noGrp="1"/>
          </p:cNvSpPr>
          <p:nvPr>
            <p:ph type="title"/>
          </p:nvPr>
        </p:nvSpPr>
        <p:spPr/>
        <p:txBody>
          <a:bodyPr/>
          <a:lstStyle/>
          <a:p>
            <a:r>
              <a:rPr lang="en-GB" dirty="0"/>
              <a:t>Level order</a:t>
            </a:r>
          </a:p>
        </p:txBody>
      </p:sp>
      <p:sp>
        <p:nvSpPr>
          <p:cNvPr id="3" name="Content Placeholder 2">
            <a:extLst>
              <a:ext uri="{FF2B5EF4-FFF2-40B4-BE49-F238E27FC236}">
                <a16:creationId xmlns:a16="http://schemas.microsoft.com/office/drawing/2014/main" id="{A8F186F4-1282-450D-AE04-1AAF385D240B}"/>
              </a:ext>
            </a:extLst>
          </p:cNvPr>
          <p:cNvSpPr>
            <a:spLocks noGrp="1"/>
          </p:cNvSpPr>
          <p:nvPr>
            <p:ph idx="1"/>
          </p:nvPr>
        </p:nvSpPr>
        <p:spPr/>
        <p:txBody>
          <a:bodyPr/>
          <a:lstStyle/>
          <a:p>
            <a:r>
              <a:rPr lang="en-GB" dirty="0"/>
              <a:t>Sometimes, the order of the factors does not matter, other times you might want to specify the order because it is meaningful (e.g., “low”, “medium”, “high”), it improves your visualization, or it is required by a particular type of analysis. Here, one way to reorder our levels in the sex vector would be:</a:t>
            </a:r>
          </a:p>
        </p:txBody>
      </p:sp>
      <p:pic>
        <p:nvPicPr>
          <p:cNvPr id="4" name="Picture 3">
            <a:extLst>
              <a:ext uri="{FF2B5EF4-FFF2-40B4-BE49-F238E27FC236}">
                <a16:creationId xmlns:a16="http://schemas.microsoft.com/office/drawing/2014/main" id="{B385ED96-AB1F-454F-BE9D-184BFBB7D97F}"/>
              </a:ext>
            </a:extLst>
          </p:cNvPr>
          <p:cNvPicPr>
            <a:picLocks noChangeAspect="1"/>
          </p:cNvPicPr>
          <p:nvPr/>
        </p:nvPicPr>
        <p:blipFill>
          <a:blip r:embed="rId3"/>
          <a:stretch>
            <a:fillRect/>
          </a:stretch>
        </p:blipFill>
        <p:spPr>
          <a:xfrm>
            <a:off x="4659457" y="3535477"/>
            <a:ext cx="5245422" cy="2776423"/>
          </a:xfrm>
          <a:prstGeom prst="rect">
            <a:avLst/>
          </a:prstGeom>
        </p:spPr>
      </p:pic>
    </p:spTree>
    <p:extLst>
      <p:ext uri="{BB962C8B-B14F-4D97-AF65-F5344CB8AC3E}">
        <p14:creationId xmlns:p14="http://schemas.microsoft.com/office/powerpoint/2010/main" val="377627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D871-DE93-4326-9223-E6CD7D57903D}"/>
              </a:ext>
            </a:extLst>
          </p:cNvPr>
          <p:cNvSpPr>
            <a:spLocks noGrp="1"/>
          </p:cNvSpPr>
          <p:nvPr>
            <p:ph type="title"/>
          </p:nvPr>
        </p:nvSpPr>
        <p:spPr/>
        <p:txBody>
          <a:bodyPr/>
          <a:lstStyle/>
          <a:p>
            <a:r>
              <a:rPr lang="en-GB" dirty="0"/>
              <a:t>Converting factors</a:t>
            </a:r>
          </a:p>
        </p:txBody>
      </p:sp>
      <p:sp>
        <p:nvSpPr>
          <p:cNvPr id="3" name="Content Placeholder 2">
            <a:extLst>
              <a:ext uri="{FF2B5EF4-FFF2-40B4-BE49-F238E27FC236}">
                <a16:creationId xmlns:a16="http://schemas.microsoft.com/office/drawing/2014/main" id="{7777C95C-5E42-43BD-BBAF-B0CCE606B28B}"/>
              </a:ext>
            </a:extLst>
          </p:cNvPr>
          <p:cNvSpPr>
            <a:spLocks noGrp="1"/>
          </p:cNvSpPr>
          <p:nvPr>
            <p:ph idx="1"/>
          </p:nvPr>
        </p:nvSpPr>
        <p:spPr/>
        <p:txBody>
          <a:bodyPr>
            <a:normAutofit fontScale="85000" lnSpcReduction="20000"/>
          </a:bodyPr>
          <a:lstStyle/>
          <a:p>
            <a:r>
              <a:rPr lang="en-GB" dirty="0"/>
              <a:t>To convert to a character vector use</a:t>
            </a:r>
          </a:p>
          <a:p>
            <a:endParaRPr lang="en-GB" dirty="0"/>
          </a:p>
          <a:p>
            <a:endParaRPr lang="en-GB" dirty="0"/>
          </a:p>
          <a:p>
            <a:r>
              <a:rPr lang="en-GB" dirty="0"/>
              <a:t>In some cases, you may have to convert factors where the levels appear as numbers (such as concentration levels or years) to a numeric vector.</a:t>
            </a:r>
          </a:p>
          <a:p>
            <a:r>
              <a:rPr lang="en-GB" dirty="0" err="1"/>
              <a:t>eg</a:t>
            </a:r>
            <a:r>
              <a:rPr lang="en-GB" dirty="0"/>
              <a:t>, in one part of your analysis the years might need to be encoded as factors (e.g., comparing average weights across years) but in another part of your analysis they may need to be stored as numeric values (e.g., doing math operations on the years).</a:t>
            </a:r>
          </a:p>
          <a:p>
            <a:r>
              <a:rPr lang="en-GB" dirty="0" err="1">
                <a:latin typeface="Courier New" panose="02070309020205020404" pitchFamily="49" charset="0"/>
                <a:cs typeface="Courier New" panose="02070309020205020404" pitchFamily="49" charset="0"/>
              </a:rPr>
              <a:t>as.numeric</a:t>
            </a:r>
            <a:r>
              <a:rPr lang="en-GB" dirty="0">
                <a:latin typeface="Courier New" panose="02070309020205020404" pitchFamily="49" charset="0"/>
                <a:cs typeface="Courier New" panose="02070309020205020404" pitchFamily="49" charset="0"/>
              </a:rPr>
              <a:t>() </a:t>
            </a:r>
            <a:r>
              <a:rPr lang="en-GB" dirty="0"/>
              <a:t>returns the index values of the factor, not its levels, so it will result in an entirely new (and unwanted in this case) set of numbers.</a:t>
            </a:r>
          </a:p>
          <a:p>
            <a:r>
              <a:rPr lang="en-GB" dirty="0"/>
              <a:t>One method to avoid this is to convert factors to characters, and then to numbers.</a:t>
            </a:r>
          </a:p>
        </p:txBody>
      </p:sp>
      <p:pic>
        <p:nvPicPr>
          <p:cNvPr id="4" name="Picture 3">
            <a:extLst>
              <a:ext uri="{FF2B5EF4-FFF2-40B4-BE49-F238E27FC236}">
                <a16:creationId xmlns:a16="http://schemas.microsoft.com/office/drawing/2014/main" id="{3FC8BCAD-3313-4CEA-AEAA-477CE12CC28B}"/>
              </a:ext>
            </a:extLst>
          </p:cNvPr>
          <p:cNvPicPr>
            <a:picLocks noChangeAspect="1"/>
          </p:cNvPicPr>
          <p:nvPr/>
        </p:nvPicPr>
        <p:blipFill>
          <a:blip r:embed="rId2"/>
          <a:stretch>
            <a:fillRect/>
          </a:stretch>
        </p:blipFill>
        <p:spPr>
          <a:xfrm>
            <a:off x="2429135" y="2183129"/>
            <a:ext cx="8016019" cy="863485"/>
          </a:xfrm>
          <a:prstGeom prst="rect">
            <a:avLst/>
          </a:prstGeom>
        </p:spPr>
      </p:pic>
    </p:spTree>
    <p:extLst>
      <p:ext uri="{BB962C8B-B14F-4D97-AF65-F5344CB8AC3E}">
        <p14:creationId xmlns:p14="http://schemas.microsoft.com/office/powerpoint/2010/main" val="300854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8228-09C2-47E3-B985-7F8413A8CA78}"/>
              </a:ext>
            </a:extLst>
          </p:cNvPr>
          <p:cNvSpPr>
            <a:spLocks noGrp="1"/>
          </p:cNvSpPr>
          <p:nvPr>
            <p:ph type="title"/>
          </p:nvPr>
        </p:nvSpPr>
        <p:spPr/>
        <p:txBody>
          <a:bodyPr/>
          <a:lstStyle/>
          <a:p>
            <a:r>
              <a:rPr lang="en-GB" dirty="0"/>
              <a:t>From assignment to selection</a:t>
            </a:r>
          </a:p>
        </p:txBody>
      </p:sp>
      <p:sp>
        <p:nvSpPr>
          <p:cNvPr id="3" name="Content Placeholder 2">
            <a:extLst>
              <a:ext uri="{FF2B5EF4-FFF2-40B4-BE49-F238E27FC236}">
                <a16:creationId xmlns:a16="http://schemas.microsoft.com/office/drawing/2014/main" id="{41FA5170-29D8-4907-81A3-F470DCD92EFA}"/>
              </a:ext>
            </a:extLst>
          </p:cNvPr>
          <p:cNvSpPr>
            <a:spLocks noGrp="1"/>
          </p:cNvSpPr>
          <p:nvPr>
            <p:ph idx="1"/>
          </p:nvPr>
        </p:nvSpPr>
        <p:spPr/>
        <p:txBody>
          <a:bodyPr/>
          <a:lstStyle/>
          <a:p>
            <a:r>
              <a:rPr lang="en-GB" dirty="0"/>
              <a:t>Remembering vectors such as</a:t>
            </a:r>
          </a:p>
          <a:p>
            <a:endParaRPr lang="en-GB" dirty="0"/>
          </a:p>
          <a:p>
            <a:pPr marL="0" indent="0">
              <a:buNone/>
            </a:pPr>
            <a:r>
              <a:rPr lang="en-GB" dirty="0">
                <a:latin typeface="Courier New" panose="02070309020205020404" pitchFamily="49" charset="0"/>
                <a:cs typeface="Courier New" panose="02070309020205020404" pitchFamily="49" charset="0"/>
              </a:rPr>
              <a:t>        X &lt;- c(1,2,3,4)</a:t>
            </a:r>
          </a:p>
          <a:p>
            <a:endParaRPr lang="en-GB" dirty="0"/>
          </a:p>
          <a:p>
            <a:r>
              <a:rPr lang="en-GB" dirty="0"/>
              <a:t>How do we access some of X?</a:t>
            </a:r>
          </a:p>
          <a:p>
            <a:r>
              <a:rPr lang="en-GB" dirty="0"/>
              <a:t>E.g. if we only want the 3</a:t>
            </a:r>
            <a:r>
              <a:rPr lang="en-GB" baseline="30000" dirty="0"/>
              <a:t>rd</a:t>
            </a:r>
            <a:r>
              <a:rPr lang="en-GB" dirty="0"/>
              <a:t> element?</a:t>
            </a:r>
          </a:p>
          <a:p>
            <a:r>
              <a:rPr lang="en-GB" dirty="0"/>
              <a:t>ANSWER: </a:t>
            </a:r>
            <a:r>
              <a:rPr lang="en-GB" dirty="0" err="1">
                <a:solidFill>
                  <a:srgbClr val="FF0000"/>
                </a:solidFill>
              </a:rPr>
              <a:t>subsetting</a:t>
            </a:r>
            <a:r>
              <a:rPr lang="en-GB" dirty="0">
                <a:solidFill>
                  <a:srgbClr val="FF0000"/>
                </a:solidFill>
              </a:rPr>
              <a:t>!</a:t>
            </a:r>
          </a:p>
        </p:txBody>
      </p:sp>
    </p:spTree>
    <p:extLst>
      <p:ext uri="{BB962C8B-B14F-4D97-AF65-F5344CB8AC3E}">
        <p14:creationId xmlns:p14="http://schemas.microsoft.com/office/powerpoint/2010/main" val="455680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37FA-70EC-4F80-B0EB-54E790397880}"/>
              </a:ext>
            </a:extLst>
          </p:cNvPr>
          <p:cNvSpPr>
            <a:spLocks noGrp="1"/>
          </p:cNvSpPr>
          <p:nvPr>
            <p:ph type="title"/>
          </p:nvPr>
        </p:nvSpPr>
        <p:spPr/>
        <p:txBody>
          <a:bodyPr/>
          <a:lstStyle/>
          <a:p>
            <a:r>
              <a:rPr lang="en-GB" dirty="0"/>
              <a:t>Renaming factors</a:t>
            </a:r>
          </a:p>
        </p:txBody>
      </p:sp>
      <p:sp>
        <p:nvSpPr>
          <p:cNvPr id="3" name="Content Placeholder 2">
            <a:extLst>
              <a:ext uri="{FF2B5EF4-FFF2-40B4-BE49-F238E27FC236}">
                <a16:creationId xmlns:a16="http://schemas.microsoft.com/office/drawing/2014/main" id="{F986703A-8490-4C79-8AF8-1B488B4D2AAB}"/>
              </a:ext>
            </a:extLst>
          </p:cNvPr>
          <p:cNvSpPr>
            <a:spLocks noGrp="1"/>
          </p:cNvSpPr>
          <p:nvPr>
            <p:ph idx="1"/>
          </p:nvPr>
        </p:nvSpPr>
        <p:spPr>
          <a:xfrm>
            <a:off x="838200" y="1825625"/>
            <a:ext cx="5564418" cy="4351338"/>
          </a:xfrm>
        </p:spPr>
        <p:txBody>
          <a:bodyPr/>
          <a:lstStyle/>
          <a:p>
            <a:r>
              <a:rPr lang="en-GB" dirty="0"/>
              <a:t>When your data is stored as a factor, you can use the </a:t>
            </a:r>
            <a:r>
              <a:rPr lang="en-GB" dirty="0">
                <a:latin typeface="Courier New" panose="02070309020205020404" pitchFamily="49" charset="0"/>
                <a:cs typeface="Courier New" panose="02070309020205020404" pitchFamily="49" charset="0"/>
              </a:rPr>
              <a:t>plot() </a:t>
            </a:r>
            <a:r>
              <a:rPr lang="en-GB" dirty="0"/>
              <a:t>function to get a quick glance at the number of observations represented by each factor level.</a:t>
            </a:r>
          </a:p>
          <a:p>
            <a:r>
              <a:rPr lang="en-GB" dirty="0"/>
              <a:t>Example</a:t>
            </a:r>
          </a:p>
          <a:p>
            <a:endParaRPr lang="en-GB" dirty="0"/>
          </a:p>
          <a:p>
            <a:endParaRPr lang="en-GB" dirty="0"/>
          </a:p>
        </p:txBody>
      </p:sp>
      <p:pic>
        <p:nvPicPr>
          <p:cNvPr id="4" name="Picture 3">
            <a:extLst>
              <a:ext uri="{FF2B5EF4-FFF2-40B4-BE49-F238E27FC236}">
                <a16:creationId xmlns:a16="http://schemas.microsoft.com/office/drawing/2014/main" id="{F687AC96-35AE-407B-8E20-160B21FF5B54}"/>
              </a:ext>
            </a:extLst>
          </p:cNvPr>
          <p:cNvPicPr>
            <a:picLocks noChangeAspect="1"/>
          </p:cNvPicPr>
          <p:nvPr/>
        </p:nvPicPr>
        <p:blipFill>
          <a:blip r:embed="rId2"/>
          <a:stretch>
            <a:fillRect/>
          </a:stretch>
        </p:blipFill>
        <p:spPr>
          <a:xfrm>
            <a:off x="6402618" y="615950"/>
            <a:ext cx="5305425" cy="5876925"/>
          </a:xfrm>
          <a:prstGeom prst="rect">
            <a:avLst/>
          </a:prstGeom>
        </p:spPr>
      </p:pic>
    </p:spTree>
    <p:extLst>
      <p:ext uri="{BB962C8B-B14F-4D97-AF65-F5344CB8AC3E}">
        <p14:creationId xmlns:p14="http://schemas.microsoft.com/office/powerpoint/2010/main" val="61532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F2FF-3F97-421A-AD06-7C516D68E5E3}"/>
              </a:ext>
            </a:extLst>
          </p:cNvPr>
          <p:cNvSpPr>
            <a:spLocks noGrp="1"/>
          </p:cNvSpPr>
          <p:nvPr>
            <p:ph type="title"/>
          </p:nvPr>
        </p:nvSpPr>
        <p:spPr/>
        <p:txBody>
          <a:bodyPr/>
          <a:lstStyle/>
          <a:p>
            <a:r>
              <a:rPr lang="en-GB" dirty="0"/>
              <a:t>Dates</a:t>
            </a:r>
          </a:p>
        </p:txBody>
      </p:sp>
      <p:sp>
        <p:nvSpPr>
          <p:cNvPr id="3" name="Content Placeholder 2">
            <a:extLst>
              <a:ext uri="{FF2B5EF4-FFF2-40B4-BE49-F238E27FC236}">
                <a16:creationId xmlns:a16="http://schemas.microsoft.com/office/drawing/2014/main" id="{1EC12B7B-91A5-4522-8619-FAD876C42287}"/>
              </a:ext>
            </a:extLst>
          </p:cNvPr>
          <p:cNvSpPr>
            <a:spLocks noGrp="1"/>
          </p:cNvSpPr>
          <p:nvPr>
            <p:ph idx="1"/>
          </p:nvPr>
        </p:nvSpPr>
        <p:spPr/>
        <p:txBody>
          <a:bodyPr/>
          <a:lstStyle/>
          <a:p>
            <a:r>
              <a:rPr lang="en-GB" dirty="0"/>
              <a:t>One of the most common issues that new (and experienced!) R users have is converting date and time information into a variable that is appropriate and usable during analyses. </a:t>
            </a:r>
          </a:p>
          <a:p>
            <a:r>
              <a:rPr lang="en-GB" dirty="0"/>
              <a:t>Simple practice for dealing with date data is to ensure that each component of your date is stored as a separate variable.</a:t>
            </a:r>
          </a:p>
          <a:p>
            <a:r>
              <a:rPr lang="en-GB" dirty="0"/>
              <a:t>Using str(), we can confirm that our data frame has a separate column for day, month, and year, and that each contains integer values</a:t>
            </a:r>
          </a:p>
        </p:txBody>
      </p:sp>
    </p:spTree>
    <p:extLst>
      <p:ext uri="{BB962C8B-B14F-4D97-AF65-F5344CB8AC3E}">
        <p14:creationId xmlns:p14="http://schemas.microsoft.com/office/powerpoint/2010/main" val="3931287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C95C-22E4-4244-92FB-BA5C5C955F5E}"/>
              </a:ext>
            </a:extLst>
          </p:cNvPr>
          <p:cNvSpPr>
            <a:spLocks noGrp="1"/>
          </p:cNvSpPr>
          <p:nvPr>
            <p:ph type="title"/>
          </p:nvPr>
        </p:nvSpPr>
        <p:spPr/>
        <p:txBody>
          <a:bodyPr/>
          <a:lstStyle/>
          <a:p>
            <a:r>
              <a:rPr lang="en-GB" dirty="0" err="1"/>
              <a:t>Lubridate</a:t>
            </a:r>
            <a:endParaRPr lang="en-GB" dirty="0"/>
          </a:p>
        </p:txBody>
      </p:sp>
      <p:sp>
        <p:nvSpPr>
          <p:cNvPr id="3" name="Content Placeholder 2">
            <a:extLst>
              <a:ext uri="{FF2B5EF4-FFF2-40B4-BE49-F238E27FC236}">
                <a16:creationId xmlns:a16="http://schemas.microsoft.com/office/drawing/2014/main" id="{25B02877-ED4D-4504-B607-A01C65A1B4EF}"/>
              </a:ext>
            </a:extLst>
          </p:cNvPr>
          <p:cNvSpPr>
            <a:spLocks noGrp="1"/>
          </p:cNvSpPr>
          <p:nvPr>
            <p:ph idx="1"/>
          </p:nvPr>
        </p:nvSpPr>
        <p:spPr/>
        <p:txBody>
          <a:bodyPr/>
          <a:lstStyle/>
          <a:p>
            <a:r>
              <a:rPr lang="en-GB" dirty="0"/>
              <a:t>We are going to use the </a:t>
            </a:r>
            <a:r>
              <a:rPr lang="en-GB" dirty="0" err="1"/>
              <a:t>ymd</a:t>
            </a:r>
            <a:r>
              <a:rPr lang="en-GB" dirty="0"/>
              <a:t>() function from the package </a:t>
            </a:r>
            <a:r>
              <a:rPr lang="en-GB" dirty="0" err="1"/>
              <a:t>lubridate</a:t>
            </a:r>
            <a:r>
              <a:rPr lang="en-GB" dirty="0"/>
              <a:t> (which belongs to the </a:t>
            </a:r>
            <a:r>
              <a:rPr lang="en-GB" dirty="0" err="1"/>
              <a:t>tidyverse</a:t>
            </a:r>
            <a:r>
              <a:rPr lang="en-GB" dirty="0"/>
              <a:t>; learn more here).</a:t>
            </a:r>
          </a:p>
          <a:p>
            <a:r>
              <a:rPr lang="en-GB" dirty="0" err="1"/>
              <a:t>lubridate</a:t>
            </a:r>
            <a:r>
              <a:rPr lang="en-GB" dirty="0"/>
              <a:t> gets installed as part as the </a:t>
            </a:r>
            <a:r>
              <a:rPr lang="en-GB" dirty="0" err="1"/>
              <a:t>tidyverse</a:t>
            </a:r>
            <a:r>
              <a:rPr lang="en-GB" dirty="0"/>
              <a:t> installation.</a:t>
            </a:r>
          </a:p>
          <a:p>
            <a:r>
              <a:rPr lang="en-GB" dirty="0"/>
              <a:t>When you load the </a:t>
            </a:r>
            <a:r>
              <a:rPr lang="en-GB" dirty="0" err="1"/>
              <a:t>tidyverse</a:t>
            </a:r>
            <a:r>
              <a:rPr lang="en-GB" dirty="0"/>
              <a:t> (library(</a:t>
            </a:r>
            <a:r>
              <a:rPr lang="en-GB" dirty="0" err="1"/>
              <a:t>tidyverse</a:t>
            </a:r>
            <a:r>
              <a:rPr lang="en-GB" dirty="0"/>
              <a:t>)), the core packages (the packages used in most data analyses) get loaded.</a:t>
            </a:r>
          </a:p>
          <a:p>
            <a:r>
              <a:rPr lang="en-GB" dirty="0" err="1"/>
              <a:t>lubridate</a:t>
            </a:r>
            <a:r>
              <a:rPr lang="en-GB" dirty="0"/>
              <a:t> however does not belong to the core </a:t>
            </a:r>
            <a:r>
              <a:rPr lang="en-GB" dirty="0" err="1"/>
              <a:t>tidyverse</a:t>
            </a:r>
            <a:r>
              <a:rPr lang="en-GB" dirty="0"/>
              <a:t>, so you have to load it explicitly with library(</a:t>
            </a:r>
            <a:r>
              <a:rPr lang="en-GB" dirty="0" err="1"/>
              <a:t>lubridate</a:t>
            </a:r>
            <a:r>
              <a:rPr lang="en-GB" dirty="0"/>
              <a:t>)</a:t>
            </a:r>
          </a:p>
          <a:p>
            <a:endParaRPr lang="en-GB" dirty="0"/>
          </a:p>
          <a:p>
            <a:endParaRPr lang="en-GB" dirty="0"/>
          </a:p>
        </p:txBody>
      </p:sp>
    </p:spTree>
    <p:extLst>
      <p:ext uri="{BB962C8B-B14F-4D97-AF65-F5344CB8AC3E}">
        <p14:creationId xmlns:p14="http://schemas.microsoft.com/office/powerpoint/2010/main" val="2388282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9277-E117-4242-B834-D74050152E48}"/>
              </a:ext>
            </a:extLst>
          </p:cNvPr>
          <p:cNvSpPr>
            <a:spLocks noGrp="1"/>
          </p:cNvSpPr>
          <p:nvPr>
            <p:ph type="title"/>
          </p:nvPr>
        </p:nvSpPr>
        <p:spPr/>
        <p:txBody>
          <a:bodyPr/>
          <a:lstStyle/>
          <a:p>
            <a:r>
              <a:rPr lang="en-GB" dirty="0"/>
              <a:t>Date formats</a:t>
            </a:r>
          </a:p>
        </p:txBody>
      </p:sp>
      <p:sp>
        <p:nvSpPr>
          <p:cNvPr id="3" name="Content Placeholder 2">
            <a:extLst>
              <a:ext uri="{FF2B5EF4-FFF2-40B4-BE49-F238E27FC236}">
                <a16:creationId xmlns:a16="http://schemas.microsoft.com/office/drawing/2014/main" id="{B3FD251F-20DB-4073-A66D-C30F6A933A13}"/>
              </a:ext>
            </a:extLst>
          </p:cNvPr>
          <p:cNvSpPr>
            <a:spLocks noGrp="1"/>
          </p:cNvSpPr>
          <p:nvPr>
            <p:ph idx="1"/>
          </p:nvPr>
        </p:nvSpPr>
        <p:spPr/>
        <p:txBody>
          <a:bodyPr/>
          <a:lstStyle/>
          <a:p>
            <a:r>
              <a:rPr lang="en-GB" dirty="0" err="1">
                <a:latin typeface="Courier New" panose="02070309020205020404" pitchFamily="49" charset="0"/>
                <a:cs typeface="Courier New" panose="02070309020205020404" pitchFamily="49" charset="0"/>
              </a:rPr>
              <a:t>ymd</a:t>
            </a:r>
            <a:r>
              <a:rPr lang="en-GB" dirty="0">
                <a:latin typeface="Courier New" panose="02070309020205020404" pitchFamily="49" charset="0"/>
                <a:cs typeface="Courier New" panose="02070309020205020404" pitchFamily="49" charset="0"/>
              </a:rPr>
              <a:t>() </a:t>
            </a:r>
            <a:r>
              <a:rPr lang="en-GB" dirty="0"/>
              <a:t>takes a vector representing year, month, and day, and converts it to a Date vector.</a:t>
            </a:r>
          </a:p>
          <a:p>
            <a:r>
              <a:rPr lang="en-GB" dirty="0"/>
              <a:t>Date is a class of data recognized by R as being a date and can be manipulated as such.</a:t>
            </a:r>
          </a:p>
          <a:p>
            <a:r>
              <a:rPr lang="en-GB" dirty="0"/>
              <a:t>The argument that the function requires is flexible, but, as a best practice, is a character vector formatted as “YYYY-MM-DD”.</a:t>
            </a:r>
          </a:p>
          <a:p>
            <a:r>
              <a:rPr lang="en-GB" dirty="0"/>
              <a:t>Alternatives are YYYY/MM/DD or YYYY/DD/MM etc</a:t>
            </a:r>
          </a:p>
        </p:txBody>
      </p:sp>
    </p:spTree>
    <p:extLst>
      <p:ext uri="{BB962C8B-B14F-4D97-AF65-F5344CB8AC3E}">
        <p14:creationId xmlns:p14="http://schemas.microsoft.com/office/powerpoint/2010/main" val="1200050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EAB7-0174-4992-8589-4841FE512D3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B2F712-6505-4C7C-ACCD-1B3CAF6C4286}"/>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E5CDD4F2-AFAD-4B85-A493-BD5FFB619AE8}"/>
              </a:ext>
            </a:extLst>
          </p:cNvPr>
          <p:cNvPicPr>
            <a:picLocks noChangeAspect="1"/>
          </p:cNvPicPr>
          <p:nvPr/>
        </p:nvPicPr>
        <p:blipFill>
          <a:blip r:embed="rId2"/>
          <a:stretch>
            <a:fillRect/>
          </a:stretch>
        </p:blipFill>
        <p:spPr>
          <a:xfrm>
            <a:off x="1677545" y="1690688"/>
            <a:ext cx="7788314" cy="4129088"/>
          </a:xfrm>
          <a:prstGeom prst="rect">
            <a:avLst/>
          </a:prstGeom>
        </p:spPr>
      </p:pic>
    </p:spTree>
    <p:extLst>
      <p:ext uri="{BB962C8B-B14F-4D97-AF65-F5344CB8AC3E}">
        <p14:creationId xmlns:p14="http://schemas.microsoft.com/office/powerpoint/2010/main" val="149125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54FE-F361-4DC1-8FB7-98CD5510F2C0}"/>
              </a:ext>
            </a:extLst>
          </p:cNvPr>
          <p:cNvSpPr>
            <a:spLocks noGrp="1"/>
          </p:cNvSpPr>
          <p:nvPr>
            <p:ph type="title"/>
          </p:nvPr>
        </p:nvSpPr>
        <p:spPr/>
        <p:txBody>
          <a:bodyPr/>
          <a:lstStyle/>
          <a:p>
            <a:r>
              <a:rPr lang="en-GB" dirty="0"/>
              <a:t>This is an example from </a:t>
            </a:r>
            <a:r>
              <a:rPr lang="en-GB" dirty="0" err="1"/>
              <a:t>Rstudio</a:t>
            </a:r>
            <a:r>
              <a:rPr lang="en-GB" dirty="0"/>
              <a:t> team</a:t>
            </a:r>
          </a:p>
        </p:txBody>
      </p:sp>
      <p:sp>
        <p:nvSpPr>
          <p:cNvPr id="3" name="Content Placeholder 2">
            <a:extLst>
              <a:ext uri="{FF2B5EF4-FFF2-40B4-BE49-F238E27FC236}">
                <a16:creationId xmlns:a16="http://schemas.microsoft.com/office/drawing/2014/main" id="{C84BF651-94B2-4C03-84FA-2F24A4BBF93C}"/>
              </a:ext>
            </a:extLst>
          </p:cNvPr>
          <p:cNvSpPr>
            <a:spLocks noGrp="1"/>
          </p:cNvSpPr>
          <p:nvPr>
            <p:ph idx="1"/>
          </p:nvPr>
        </p:nvSpPr>
        <p:spPr/>
        <p:txBody>
          <a:bodyPr/>
          <a:lstStyle/>
          <a:p>
            <a:r>
              <a:rPr lang="en-GB" dirty="0"/>
              <a:t>Run the following code in your head:</a:t>
            </a:r>
          </a:p>
        </p:txBody>
      </p:sp>
      <p:pic>
        <p:nvPicPr>
          <p:cNvPr id="5" name="Picture 4">
            <a:extLst>
              <a:ext uri="{FF2B5EF4-FFF2-40B4-BE49-F238E27FC236}">
                <a16:creationId xmlns:a16="http://schemas.microsoft.com/office/drawing/2014/main" id="{CA9D429E-2355-442E-9FDA-2573BC70E9DD}"/>
              </a:ext>
            </a:extLst>
          </p:cNvPr>
          <p:cNvPicPr>
            <a:picLocks noChangeAspect="1"/>
          </p:cNvPicPr>
          <p:nvPr/>
        </p:nvPicPr>
        <p:blipFill>
          <a:blip r:embed="rId2"/>
          <a:stretch>
            <a:fillRect/>
          </a:stretch>
        </p:blipFill>
        <p:spPr>
          <a:xfrm>
            <a:off x="1091219" y="3690851"/>
            <a:ext cx="7189209" cy="2300547"/>
          </a:xfrm>
          <a:prstGeom prst="rect">
            <a:avLst/>
          </a:prstGeom>
        </p:spPr>
      </p:pic>
    </p:spTree>
    <p:extLst>
      <p:ext uri="{BB962C8B-B14F-4D97-AF65-F5344CB8AC3E}">
        <p14:creationId xmlns:p14="http://schemas.microsoft.com/office/powerpoint/2010/main" val="109715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B957-5D4E-4996-BF76-788206F783B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9D24E2F-3702-4FAA-8A58-184530DE365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B19DBDE1-D549-4609-A432-E840312645D0}"/>
              </a:ext>
            </a:extLst>
          </p:cNvPr>
          <p:cNvPicPr>
            <a:picLocks noChangeAspect="1"/>
          </p:cNvPicPr>
          <p:nvPr/>
        </p:nvPicPr>
        <p:blipFill>
          <a:blip r:embed="rId2"/>
          <a:stretch>
            <a:fillRect/>
          </a:stretch>
        </p:blipFill>
        <p:spPr>
          <a:xfrm>
            <a:off x="3086100" y="1252537"/>
            <a:ext cx="6019800" cy="4352925"/>
          </a:xfrm>
          <a:prstGeom prst="rect">
            <a:avLst/>
          </a:prstGeom>
        </p:spPr>
      </p:pic>
    </p:spTree>
    <p:extLst>
      <p:ext uri="{BB962C8B-B14F-4D97-AF65-F5344CB8AC3E}">
        <p14:creationId xmlns:p14="http://schemas.microsoft.com/office/powerpoint/2010/main" val="89032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7727-A6C8-4A34-A02D-D024F874C04A}"/>
              </a:ext>
            </a:extLst>
          </p:cNvPr>
          <p:cNvSpPr>
            <a:spLocks noGrp="1"/>
          </p:cNvSpPr>
          <p:nvPr>
            <p:ph type="title"/>
          </p:nvPr>
        </p:nvSpPr>
        <p:spPr/>
        <p:txBody>
          <a:bodyPr/>
          <a:lstStyle/>
          <a:p>
            <a:r>
              <a:rPr lang="en-GB" dirty="0"/>
              <a:t>Subset notation</a:t>
            </a:r>
          </a:p>
        </p:txBody>
      </p:sp>
      <p:pic>
        <p:nvPicPr>
          <p:cNvPr id="4" name="Content Placeholder 3">
            <a:extLst>
              <a:ext uri="{FF2B5EF4-FFF2-40B4-BE49-F238E27FC236}">
                <a16:creationId xmlns:a16="http://schemas.microsoft.com/office/drawing/2014/main" id="{BF0FFA34-B4D9-449B-8E40-B8437A42DE38}"/>
              </a:ext>
            </a:extLst>
          </p:cNvPr>
          <p:cNvPicPr>
            <a:picLocks noGrp="1" noChangeAspect="1"/>
          </p:cNvPicPr>
          <p:nvPr>
            <p:ph idx="1"/>
          </p:nvPr>
        </p:nvPicPr>
        <p:blipFill>
          <a:blip r:embed="rId2"/>
          <a:stretch>
            <a:fillRect/>
          </a:stretch>
        </p:blipFill>
        <p:spPr>
          <a:xfrm>
            <a:off x="4176712" y="2467769"/>
            <a:ext cx="3838575" cy="3067050"/>
          </a:xfrm>
          <a:prstGeom prst="rect">
            <a:avLst/>
          </a:prstGeom>
        </p:spPr>
      </p:pic>
    </p:spTree>
    <p:extLst>
      <p:ext uri="{BB962C8B-B14F-4D97-AF65-F5344CB8AC3E}">
        <p14:creationId xmlns:p14="http://schemas.microsoft.com/office/powerpoint/2010/main" val="422847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3039-56F5-4652-B398-4E1A0122630F}"/>
              </a:ext>
            </a:extLst>
          </p:cNvPr>
          <p:cNvSpPr>
            <a:spLocks noGrp="1"/>
          </p:cNvSpPr>
          <p:nvPr>
            <p:ph type="title"/>
          </p:nvPr>
        </p:nvSpPr>
        <p:spPr/>
        <p:txBody>
          <a:bodyPr/>
          <a:lstStyle/>
          <a:p>
            <a:r>
              <a:rPr lang="en-GB" dirty="0"/>
              <a:t>Each dimension needs it own index</a:t>
            </a:r>
          </a:p>
        </p:txBody>
      </p:sp>
      <p:pic>
        <p:nvPicPr>
          <p:cNvPr id="5" name="Content Placeholder 4">
            <a:extLst>
              <a:ext uri="{FF2B5EF4-FFF2-40B4-BE49-F238E27FC236}">
                <a16:creationId xmlns:a16="http://schemas.microsoft.com/office/drawing/2014/main" id="{59E95904-5DD6-40C8-A53C-BD99578EFF75}"/>
              </a:ext>
            </a:extLst>
          </p:cNvPr>
          <p:cNvPicPr>
            <a:picLocks noGrp="1" noChangeAspect="1"/>
          </p:cNvPicPr>
          <p:nvPr>
            <p:ph idx="1"/>
          </p:nvPr>
        </p:nvPicPr>
        <p:blipFill>
          <a:blip r:embed="rId2"/>
          <a:stretch>
            <a:fillRect/>
          </a:stretch>
        </p:blipFill>
        <p:spPr>
          <a:xfrm>
            <a:off x="2740083" y="3227574"/>
            <a:ext cx="5476875" cy="2000250"/>
          </a:xfrm>
          <a:prstGeom prst="rect">
            <a:avLst/>
          </a:prstGeom>
        </p:spPr>
      </p:pic>
      <p:pic>
        <p:nvPicPr>
          <p:cNvPr id="4" name="Picture 3">
            <a:extLst>
              <a:ext uri="{FF2B5EF4-FFF2-40B4-BE49-F238E27FC236}">
                <a16:creationId xmlns:a16="http://schemas.microsoft.com/office/drawing/2014/main" id="{B1ACFCDF-0A0C-4B0B-AEF7-C4B881FD354B}"/>
              </a:ext>
            </a:extLst>
          </p:cNvPr>
          <p:cNvPicPr>
            <a:picLocks noChangeAspect="1"/>
          </p:cNvPicPr>
          <p:nvPr/>
        </p:nvPicPr>
        <p:blipFill>
          <a:blip r:embed="rId3"/>
          <a:stretch>
            <a:fillRect/>
          </a:stretch>
        </p:blipFill>
        <p:spPr>
          <a:xfrm>
            <a:off x="3072592" y="1960490"/>
            <a:ext cx="5448300" cy="1085850"/>
          </a:xfrm>
          <a:prstGeom prst="rect">
            <a:avLst/>
          </a:prstGeom>
        </p:spPr>
      </p:pic>
    </p:spTree>
    <p:extLst>
      <p:ext uri="{BB962C8B-B14F-4D97-AF65-F5344CB8AC3E}">
        <p14:creationId xmlns:p14="http://schemas.microsoft.com/office/powerpoint/2010/main" val="332009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6B33-B645-491E-A301-C1009250150A}"/>
              </a:ext>
            </a:extLst>
          </p:cNvPr>
          <p:cNvSpPr>
            <a:spLocks noGrp="1"/>
          </p:cNvSpPr>
          <p:nvPr>
            <p:ph type="title"/>
          </p:nvPr>
        </p:nvSpPr>
        <p:spPr/>
        <p:txBody>
          <a:bodyPr/>
          <a:lstStyle/>
          <a:p>
            <a:r>
              <a:rPr lang="en-GB" dirty="0"/>
              <a:t>Four ways to subset in R</a:t>
            </a:r>
          </a:p>
        </p:txBody>
      </p:sp>
      <p:sp>
        <p:nvSpPr>
          <p:cNvPr id="3" name="Content Placeholder 2">
            <a:extLst>
              <a:ext uri="{FF2B5EF4-FFF2-40B4-BE49-F238E27FC236}">
                <a16:creationId xmlns:a16="http://schemas.microsoft.com/office/drawing/2014/main" id="{27033C68-032D-474B-9270-5470ECFB3B1B}"/>
              </a:ext>
            </a:extLst>
          </p:cNvPr>
          <p:cNvSpPr>
            <a:spLocks noGrp="1"/>
          </p:cNvSpPr>
          <p:nvPr>
            <p:ph idx="1"/>
          </p:nvPr>
        </p:nvSpPr>
        <p:spPr/>
        <p:txBody>
          <a:bodyPr/>
          <a:lstStyle/>
          <a:p>
            <a:r>
              <a:rPr lang="en-GB" dirty="0"/>
              <a:t>Integers</a:t>
            </a:r>
          </a:p>
          <a:p>
            <a:r>
              <a:rPr lang="en-GB" dirty="0"/>
              <a:t>Blank spaces</a:t>
            </a:r>
          </a:p>
          <a:p>
            <a:r>
              <a:rPr lang="en-GB" dirty="0"/>
              <a:t>Names</a:t>
            </a:r>
          </a:p>
          <a:p>
            <a:r>
              <a:rPr lang="en-GB" dirty="0"/>
              <a:t>Logical vectors (i.e. TRUE/FALSE)</a:t>
            </a:r>
          </a:p>
        </p:txBody>
      </p:sp>
    </p:spTree>
    <p:extLst>
      <p:ext uri="{BB962C8B-B14F-4D97-AF65-F5344CB8AC3E}">
        <p14:creationId xmlns:p14="http://schemas.microsoft.com/office/powerpoint/2010/main" val="218008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A431-5B97-42C5-83F4-DB3496D29A97}"/>
              </a:ext>
            </a:extLst>
          </p:cNvPr>
          <p:cNvSpPr>
            <a:spLocks noGrp="1"/>
          </p:cNvSpPr>
          <p:nvPr>
            <p:ph type="title"/>
          </p:nvPr>
        </p:nvSpPr>
        <p:spPr/>
        <p:txBody>
          <a:bodyPr/>
          <a:lstStyle/>
          <a:p>
            <a:r>
              <a:rPr lang="en-GB" dirty="0"/>
              <a:t>Integers</a:t>
            </a:r>
          </a:p>
        </p:txBody>
      </p:sp>
      <p:sp>
        <p:nvSpPr>
          <p:cNvPr id="3" name="Content Placeholder 2">
            <a:extLst>
              <a:ext uri="{FF2B5EF4-FFF2-40B4-BE49-F238E27FC236}">
                <a16:creationId xmlns:a16="http://schemas.microsoft.com/office/drawing/2014/main" id="{63302B93-1815-4A21-9CDD-4D24FCCB35C9}"/>
              </a:ext>
            </a:extLst>
          </p:cNvPr>
          <p:cNvSpPr>
            <a:spLocks noGrp="1"/>
          </p:cNvSpPr>
          <p:nvPr>
            <p:ph idx="1"/>
          </p:nvPr>
        </p:nvSpPr>
        <p:spPr/>
        <p:txBody>
          <a:bodyPr/>
          <a:lstStyle/>
          <a:p>
            <a:r>
              <a:rPr lang="en-GB" dirty="0"/>
              <a:t>Just like </a:t>
            </a:r>
            <a:r>
              <a:rPr lang="en-GB" dirty="0" err="1"/>
              <a:t>ij</a:t>
            </a:r>
            <a:r>
              <a:rPr lang="en-GB" dirty="0"/>
              <a:t> notation from linear algebra</a:t>
            </a:r>
          </a:p>
          <a:p>
            <a:endParaRPr lang="en-GB" dirty="0"/>
          </a:p>
          <a:p>
            <a:endParaRPr lang="en-GB" dirty="0"/>
          </a:p>
          <a:p>
            <a:endParaRPr lang="en-GB" dirty="0"/>
          </a:p>
          <a:p>
            <a:endParaRPr lang="en-GB" dirty="0"/>
          </a:p>
          <a:p>
            <a:r>
              <a:rPr lang="en-GB" dirty="0"/>
              <a:t>Can pass more than on index</a:t>
            </a:r>
          </a:p>
        </p:txBody>
      </p:sp>
      <p:pic>
        <p:nvPicPr>
          <p:cNvPr id="4" name="Picture 3">
            <a:extLst>
              <a:ext uri="{FF2B5EF4-FFF2-40B4-BE49-F238E27FC236}">
                <a16:creationId xmlns:a16="http://schemas.microsoft.com/office/drawing/2014/main" id="{2AEDD2EA-46B5-4430-BF60-8B7DB41F923B}"/>
              </a:ext>
            </a:extLst>
          </p:cNvPr>
          <p:cNvPicPr>
            <a:picLocks noChangeAspect="1"/>
          </p:cNvPicPr>
          <p:nvPr/>
        </p:nvPicPr>
        <p:blipFill>
          <a:blip r:embed="rId2"/>
          <a:stretch>
            <a:fillRect/>
          </a:stretch>
        </p:blipFill>
        <p:spPr>
          <a:xfrm>
            <a:off x="3619500" y="2447925"/>
            <a:ext cx="4953000" cy="1962150"/>
          </a:xfrm>
          <a:prstGeom prst="rect">
            <a:avLst/>
          </a:prstGeom>
        </p:spPr>
      </p:pic>
      <p:pic>
        <p:nvPicPr>
          <p:cNvPr id="6" name="Picture 5">
            <a:extLst>
              <a:ext uri="{FF2B5EF4-FFF2-40B4-BE49-F238E27FC236}">
                <a16:creationId xmlns:a16="http://schemas.microsoft.com/office/drawing/2014/main" id="{3008A9FF-F568-4C62-8FE4-C6FD86C2D80A}"/>
              </a:ext>
            </a:extLst>
          </p:cNvPr>
          <p:cNvPicPr>
            <a:picLocks noChangeAspect="1"/>
          </p:cNvPicPr>
          <p:nvPr/>
        </p:nvPicPr>
        <p:blipFill>
          <a:blip r:embed="rId3"/>
          <a:stretch>
            <a:fillRect/>
          </a:stretch>
        </p:blipFill>
        <p:spPr>
          <a:xfrm>
            <a:off x="3492904" y="4761085"/>
            <a:ext cx="5505450" cy="1781175"/>
          </a:xfrm>
          <a:prstGeom prst="rect">
            <a:avLst/>
          </a:prstGeom>
        </p:spPr>
      </p:pic>
    </p:spTree>
    <p:extLst>
      <p:ext uri="{BB962C8B-B14F-4D97-AF65-F5344CB8AC3E}">
        <p14:creationId xmlns:p14="http://schemas.microsoft.com/office/powerpoint/2010/main" val="399588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C69D4-AE15-4399-A107-F5293C484428}"/>
              </a:ext>
            </a:extLst>
          </p:cNvPr>
          <p:cNvSpPr>
            <a:spLocks noGrp="1"/>
          </p:cNvSpPr>
          <p:nvPr>
            <p:ph type="title"/>
          </p:nvPr>
        </p:nvSpPr>
        <p:spPr/>
        <p:txBody>
          <a:bodyPr/>
          <a:lstStyle/>
          <a:p>
            <a:r>
              <a:rPr lang="en-GB" dirty="0"/>
              <a:t>Special cases</a:t>
            </a:r>
          </a:p>
        </p:txBody>
      </p:sp>
      <p:sp>
        <p:nvSpPr>
          <p:cNvPr id="3" name="Content Placeholder 2">
            <a:extLst>
              <a:ext uri="{FF2B5EF4-FFF2-40B4-BE49-F238E27FC236}">
                <a16:creationId xmlns:a16="http://schemas.microsoft.com/office/drawing/2014/main" id="{12D88405-6854-46E4-8850-FFA9EAAAD8D3}"/>
              </a:ext>
            </a:extLst>
          </p:cNvPr>
          <p:cNvSpPr>
            <a:spLocks noGrp="1"/>
          </p:cNvSpPr>
          <p:nvPr>
            <p:ph idx="1"/>
          </p:nvPr>
        </p:nvSpPr>
        <p:spPr/>
        <p:txBody>
          <a:bodyPr/>
          <a:lstStyle/>
          <a:p>
            <a:r>
              <a:rPr lang="en-GB" dirty="0"/>
              <a:t>Colons</a:t>
            </a:r>
          </a:p>
          <a:p>
            <a:pPr lvl="1"/>
            <a:r>
              <a:rPr lang="en-GB" dirty="0"/>
              <a:t>These give a range from i to j is i:j</a:t>
            </a:r>
          </a:p>
          <a:p>
            <a:pPr lvl="1"/>
            <a:r>
              <a:rPr lang="en-GB" dirty="0"/>
              <a:t>Useful for creating vectors and repeating outputs</a:t>
            </a:r>
          </a:p>
          <a:p>
            <a:pPr lvl="1"/>
            <a:endParaRPr lang="en-GB" dirty="0"/>
          </a:p>
          <a:p>
            <a:pPr lvl="1"/>
            <a:endParaRPr lang="en-GB" dirty="0"/>
          </a:p>
          <a:p>
            <a:r>
              <a:rPr lang="en-GB" dirty="0"/>
              <a:t>Zero</a:t>
            </a:r>
          </a:p>
          <a:p>
            <a:pPr lvl="1"/>
            <a:r>
              <a:rPr lang="en-GB" dirty="0"/>
              <a:t>Returns nothing so empty object</a:t>
            </a:r>
          </a:p>
          <a:p>
            <a:pPr lvl="1"/>
            <a:endParaRPr lang="en-GB" dirty="0"/>
          </a:p>
          <a:p>
            <a:r>
              <a:rPr lang="en-GB" dirty="0"/>
              <a:t>Negative integer</a:t>
            </a:r>
          </a:p>
          <a:p>
            <a:pPr lvl="1"/>
            <a:r>
              <a:rPr lang="en-GB" dirty="0"/>
              <a:t>Returns everything EXCEPT the index specified</a:t>
            </a:r>
          </a:p>
          <a:p>
            <a:pPr lvl="2"/>
            <a:endParaRPr lang="en-GB" dirty="0"/>
          </a:p>
        </p:txBody>
      </p:sp>
      <p:pic>
        <p:nvPicPr>
          <p:cNvPr id="4" name="Picture 3">
            <a:extLst>
              <a:ext uri="{FF2B5EF4-FFF2-40B4-BE49-F238E27FC236}">
                <a16:creationId xmlns:a16="http://schemas.microsoft.com/office/drawing/2014/main" id="{AC7B7A29-51B5-4762-9E49-F444E56C5AF3}"/>
              </a:ext>
            </a:extLst>
          </p:cNvPr>
          <p:cNvPicPr>
            <a:picLocks noChangeAspect="1"/>
          </p:cNvPicPr>
          <p:nvPr/>
        </p:nvPicPr>
        <p:blipFill rotWithShape="1">
          <a:blip r:embed="rId2"/>
          <a:srcRect t="7491"/>
          <a:stretch/>
        </p:blipFill>
        <p:spPr>
          <a:xfrm>
            <a:off x="4752975" y="3429000"/>
            <a:ext cx="2686050" cy="378891"/>
          </a:xfrm>
          <a:prstGeom prst="rect">
            <a:avLst/>
          </a:prstGeom>
        </p:spPr>
      </p:pic>
      <p:pic>
        <p:nvPicPr>
          <p:cNvPr id="6" name="Picture 5">
            <a:extLst>
              <a:ext uri="{FF2B5EF4-FFF2-40B4-BE49-F238E27FC236}">
                <a16:creationId xmlns:a16="http://schemas.microsoft.com/office/drawing/2014/main" id="{71742AF2-5796-4671-BA60-1E99EC6FB1EC}"/>
              </a:ext>
            </a:extLst>
          </p:cNvPr>
          <p:cNvPicPr>
            <a:picLocks noChangeAspect="1"/>
          </p:cNvPicPr>
          <p:nvPr/>
        </p:nvPicPr>
        <p:blipFill>
          <a:blip r:embed="rId3"/>
          <a:stretch>
            <a:fillRect/>
          </a:stretch>
        </p:blipFill>
        <p:spPr>
          <a:xfrm>
            <a:off x="6565150" y="4371512"/>
            <a:ext cx="2243470" cy="832255"/>
          </a:xfrm>
          <a:prstGeom prst="rect">
            <a:avLst/>
          </a:prstGeom>
        </p:spPr>
      </p:pic>
    </p:spTree>
    <p:extLst>
      <p:ext uri="{BB962C8B-B14F-4D97-AF65-F5344CB8AC3E}">
        <p14:creationId xmlns:p14="http://schemas.microsoft.com/office/powerpoint/2010/main" val="3680602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1069</Words>
  <Application>Microsoft Office PowerPoint</Application>
  <PresentationFormat>Widescreen</PresentationFormat>
  <Paragraphs>91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 New</vt:lpstr>
      <vt:lpstr>Office Theme</vt:lpstr>
      <vt:lpstr>Subsetting, missing values and dates in R</vt:lpstr>
      <vt:lpstr>From assignment to selection</vt:lpstr>
      <vt:lpstr>This is an example from Rstudio team</vt:lpstr>
      <vt:lpstr>PowerPoint Presentation</vt:lpstr>
      <vt:lpstr>Subset notation</vt:lpstr>
      <vt:lpstr>Each dimension needs it own index</vt:lpstr>
      <vt:lpstr>Four ways to subset in R</vt:lpstr>
      <vt:lpstr>Integers</vt:lpstr>
      <vt:lpstr>Special cases</vt:lpstr>
      <vt:lpstr>Using logical operators</vt:lpstr>
      <vt:lpstr>PowerPoint Presentation</vt:lpstr>
      <vt:lpstr>Indexing with logical operators using the which() function</vt:lpstr>
      <vt:lpstr>Missing data</vt:lpstr>
      <vt:lpstr>PowerPoint Presentation</vt:lpstr>
      <vt:lpstr>Useful NA functions</vt:lpstr>
      <vt:lpstr>Factors</vt:lpstr>
      <vt:lpstr>Examples</vt:lpstr>
      <vt:lpstr>Level order</vt:lpstr>
      <vt:lpstr>Converting factors</vt:lpstr>
      <vt:lpstr>Renaming factors</vt:lpstr>
      <vt:lpstr>Dates</vt:lpstr>
      <vt:lpstr>Lubridate</vt:lpstr>
      <vt:lpstr>Date formats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Green</dc:creator>
  <cp:lastModifiedBy>Nathan Green</cp:lastModifiedBy>
  <cp:revision>44</cp:revision>
  <dcterms:created xsi:type="dcterms:W3CDTF">2019-09-07T15:13:55Z</dcterms:created>
  <dcterms:modified xsi:type="dcterms:W3CDTF">2019-09-12T20:22:34Z</dcterms:modified>
</cp:coreProperties>
</file>