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80" r:id="rId25"/>
    <p:sldId id="278" r:id="rId26"/>
    <p:sldId id="281" r:id="rId27"/>
    <p:sldId id="282" r:id="rId28"/>
    <p:sldId id="283" r:id="rId29"/>
    <p:sldId id="286" r:id="rId30"/>
    <p:sldId id="284" r:id="rId31"/>
    <p:sldId id="285" r:id="rId32"/>
    <p:sldId id="294" r:id="rId33"/>
    <p:sldId id="287" r:id="rId34"/>
    <p:sldId id="288" r:id="rId35"/>
    <p:sldId id="289" r:id="rId36"/>
    <p:sldId id="290" r:id="rId37"/>
    <p:sldId id="291" r:id="rId38"/>
    <p:sldId id="303" r:id="rId39"/>
    <p:sldId id="292" r:id="rId40"/>
    <p:sldId id="293" r:id="rId41"/>
    <p:sldId id="295" r:id="rId42"/>
    <p:sldId id="296" r:id="rId43"/>
    <p:sldId id="297" r:id="rId44"/>
    <p:sldId id="298" r:id="rId45"/>
    <p:sldId id="299" r:id="rId46"/>
    <p:sldId id="300" r:id="rId47"/>
    <p:sldId id="301" r:id="rId48"/>
    <p:sldId id="302"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78" autoAdjust="0"/>
    <p:restoredTop sz="94660"/>
  </p:normalViewPr>
  <p:slideViewPr>
    <p:cSldViewPr snapToGrid="0">
      <p:cViewPr varScale="1">
        <p:scale>
          <a:sx n="49" d="100"/>
          <a:sy n="49" d="100"/>
        </p:scale>
        <p:origin x="4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D291-9B93-492E-9446-C95035BB9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6C655D-231D-4722-BA07-BD5F8B2DF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F7E6D3-5CB1-4461-8DF4-6CEC3446A66F}"/>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5" name="Footer Placeholder 4">
            <a:extLst>
              <a:ext uri="{FF2B5EF4-FFF2-40B4-BE49-F238E27FC236}">
                <a16:creationId xmlns:a16="http://schemas.microsoft.com/office/drawing/2014/main" id="{58B2BE1A-B9F2-4406-9B0F-7BCDC4BA52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B6E283-2A26-47F9-BA7E-12E726D84DE1}"/>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1822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F628-2596-4F64-A6C2-B74B3715B9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D5F487-BCE0-4BAD-B06A-790848881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1D468E-8DBC-4481-9F37-A96A3F347E02}"/>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5" name="Footer Placeholder 4">
            <a:extLst>
              <a:ext uri="{FF2B5EF4-FFF2-40B4-BE49-F238E27FC236}">
                <a16:creationId xmlns:a16="http://schemas.microsoft.com/office/drawing/2014/main" id="{02FAD0FD-40DF-4459-AB6F-F7ECA7AE2C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977D6A-885D-4E4C-A951-A3D82FE94703}"/>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339409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FC24C-2CA7-4C81-A716-D5A5B95ED5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F807D4-D553-412A-A9C3-2C5CA830C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58737B-1499-4EE0-8F63-16E862EEAD4F}"/>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5" name="Footer Placeholder 4">
            <a:extLst>
              <a:ext uri="{FF2B5EF4-FFF2-40B4-BE49-F238E27FC236}">
                <a16:creationId xmlns:a16="http://schemas.microsoft.com/office/drawing/2014/main" id="{9E6592A2-D212-4FAD-A739-04F1ADCFD9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CC5C97-DD71-42A5-80BF-B2C7D5104442}"/>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318387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D475-484B-49B6-A18D-D29C1C4119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A5CEB7-C254-4912-958D-834403FBA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9C3DCF-9896-4BF0-9132-B6D4CFB5770D}"/>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5" name="Footer Placeholder 4">
            <a:extLst>
              <a:ext uri="{FF2B5EF4-FFF2-40B4-BE49-F238E27FC236}">
                <a16:creationId xmlns:a16="http://schemas.microsoft.com/office/drawing/2014/main" id="{F97FA370-F964-4E61-BF8B-6C282A3A9F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C6AA8F-A80B-4D08-8523-96CC368102A4}"/>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7714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CFF-1B8E-4904-B95E-9134A9094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97C993-23F2-4FAF-A93A-C749E0127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AA204-997F-4794-B489-B372495FAEC1}"/>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5" name="Footer Placeholder 4">
            <a:extLst>
              <a:ext uri="{FF2B5EF4-FFF2-40B4-BE49-F238E27FC236}">
                <a16:creationId xmlns:a16="http://schemas.microsoft.com/office/drawing/2014/main" id="{2DAC9F9B-C0B2-4121-BF2F-907911377F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22BC8D-2EAD-4D4A-81A7-30726EB85B89}"/>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383915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B04D-BF7D-4D84-99F4-0CA803A1D0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DAF46B-ACA1-4411-B083-4A2939344A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6885AE-7D76-4C0D-893E-3884EA929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674725-59E0-45F9-AF96-035FA778F109}"/>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6" name="Footer Placeholder 5">
            <a:extLst>
              <a:ext uri="{FF2B5EF4-FFF2-40B4-BE49-F238E27FC236}">
                <a16:creationId xmlns:a16="http://schemas.microsoft.com/office/drawing/2014/main" id="{A1A9908C-71A7-437C-A3FD-1F24420BDA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77992B-AD49-4892-8C5F-D112C42540E7}"/>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384105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26F4-F144-44D4-988C-CEAE95C4514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9BF62E-2F3D-4E00-8030-0B1A34DA7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6B2976-CF35-483A-A284-3D3E8C60E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BD52E1-1267-4256-BEDF-07CD1FD8C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35614-BD02-404C-A939-CF1A0222A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EE69A72-CAD3-4160-A30E-28F0BB14D2EE}"/>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8" name="Footer Placeholder 7">
            <a:extLst>
              <a:ext uri="{FF2B5EF4-FFF2-40B4-BE49-F238E27FC236}">
                <a16:creationId xmlns:a16="http://schemas.microsoft.com/office/drawing/2014/main" id="{E4B16FF2-E099-4FE9-BC2E-9C2CB19998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5A80F3-8D4E-49F5-84E9-C42A564F2C51}"/>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106567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0874-AB01-4D54-8FEE-CE1FF3D1F3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7B8D80-E3D6-44CF-94D1-684BA4D0FB92}"/>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4" name="Footer Placeholder 3">
            <a:extLst>
              <a:ext uri="{FF2B5EF4-FFF2-40B4-BE49-F238E27FC236}">
                <a16:creationId xmlns:a16="http://schemas.microsoft.com/office/drawing/2014/main" id="{9BE73422-FE87-49F6-AB5E-2227FEBB79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D9134B5-DAD1-4547-944E-FC70690528C7}"/>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69778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73712-B7F8-4AA8-96B8-B60EF47DC4DC}"/>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3" name="Footer Placeholder 2">
            <a:extLst>
              <a:ext uri="{FF2B5EF4-FFF2-40B4-BE49-F238E27FC236}">
                <a16:creationId xmlns:a16="http://schemas.microsoft.com/office/drawing/2014/main" id="{F256B047-FF8F-4BA2-A50D-3A09E6FA96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AC995CB-D884-493E-9211-D39F3CE60D48}"/>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225935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702F-2189-4CE4-A4FC-09FC14E35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BA9279F-4CB0-4665-9D82-95C6D2171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922DF-6E40-4A74-B777-96630858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DD25A-276A-4241-A926-4905D6A04B0F}"/>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6" name="Footer Placeholder 5">
            <a:extLst>
              <a:ext uri="{FF2B5EF4-FFF2-40B4-BE49-F238E27FC236}">
                <a16:creationId xmlns:a16="http://schemas.microsoft.com/office/drawing/2014/main" id="{0F1240CD-69C4-4904-B401-A0BD794F63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72D8DC-48D0-4558-A8F7-521AE4379B44}"/>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5731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CBD3-D022-4364-8F07-97F005756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7F600D-6D10-4A1A-A74E-1AC65DCDD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B33BC9-EE27-4700-A56B-A85A2BD53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A1DD3-28FE-41F0-82FE-90DBCF9FF20C}"/>
              </a:ext>
            </a:extLst>
          </p:cNvPr>
          <p:cNvSpPr>
            <a:spLocks noGrp="1"/>
          </p:cNvSpPr>
          <p:nvPr>
            <p:ph type="dt" sz="half" idx="10"/>
          </p:nvPr>
        </p:nvSpPr>
        <p:spPr/>
        <p:txBody>
          <a:bodyPr/>
          <a:lstStyle/>
          <a:p>
            <a:fld id="{A5BD5548-A939-441C-80D5-2C62536AEEF3}" type="datetimeFigureOut">
              <a:rPr lang="en-GB" smtClean="0"/>
              <a:t>12/09/2019</a:t>
            </a:fld>
            <a:endParaRPr lang="en-GB"/>
          </a:p>
        </p:txBody>
      </p:sp>
      <p:sp>
        <p:nvSpPr>
          <p:cNvPr id="6" name="Footer Placeholder 5">
            <a:extLst>
              <a:ext uri="{FF2B5EF4-FFF2-40B4-BE49-F238E27FC236}">
                <a16:creationId xmlns:a16="http://schemas.microsoft.com/office/drawing/2014/main" id="{0E066E87-026E-4B96-A46D-BC9E62EB71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E4B1E9-C4A6-4B17-92E8-7C169A2DDF37}"/>
              </a:ext>
            </a:extLst>
          </p:cNvPr>
          <p:cNvSpPr>
            <a:spLocks noGrp="1"/>
          </p:cNvSpPr>
          <p:nvPr>
            <p:ph type="sldNum" sz="quarter" idx="12"/>
          </p:nvPr>
        </p:nvSpPr>
        <p:spPr/>
        <p:txBody>
          <a:bodyPr/>
          <a:lstStyle/>
          <a:p>
            <a:fld id="{098659AE-4DF4-473D-A756-EE9A81247F24}" type="slidenum">
              <a:rPr lang="en-GB" smtClean="0"/>
              <a:t>‹#›</a:t>
            </a:fld>
            <a:endParaRPr lang="en-GB"/>
          </a:p>
        </p:txBody>
      </p:sp>
    </p:spTree>
    <p:extLst>
      <p:ext uri="{BB962C8B-B14F-4D97-AF65-F5344CB8AC3E}">
        <p14:creationId xmlns:p14="http://schemas.microsoft.com/office/powerpoint/2010/main" val="202788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40EA5-E03F-492C-9987-DB3345F1D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B2908A-41C2-4BB9-A2B6-A029EDAB4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8F2B3-0A6C-4B4E-B38F-AA3EAD6A1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D5548-A939-441C-80D5-2C62536AEEF3}" type="datetimeFigureOut">
              <a:rPr lang="en-GB" smtClean="0"/>
              <a:t>12/09/2019</a:t>
            </a:fld>
            <a:endParaRPr lang="en-GB"/>
          </a:p>
        </p:txBody>
      </p:sp>
      <p:sp>
        <p:nvSpPr>
          <p:cNvPr id="5" name="Footer Placeholder 4">
            <a:extLst>
              <a:ext uri="{FF2B5EF4-FFF2-40B4-BE49-F238E27FC236}">
                <a16:creationId xmlns:a16="http://schemas.microsoft.com/office/drawing/2014/main" id="{20B64AA5-AAC4-4706-9CBB-D57650A3A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804770-1CE6-4100-ADE6-F3055979A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659AE-4DF4-473D-A756-EE9A81247F24}" type="slidenum">
              <a:rPr lang="en-GB" smtClean="0"/>
              <a:t>‹#›</a:t>
            </a:fld>
            <a:endParaRPr lang="en-GB"/>
          </a:p>
        </p:txBody>
      </p:sp>
    </p:spTree>
    <p:extLst>
      <p:ext uri="{BB962C8B-B14F-4D97-AF65-F5344CB8AC3E}">
        <p14:creationId xmlns:p14="http://schemas.microsoft.com/office/powerpoint/2010/main" val="70309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CE24-D0B5-49E8-92F9-D28E21094505}"/>
              </a:ext>
            </a:extLst>
          </p:cNvPr>
          <p:cNvSpPr>
            <a:spLocks noGrp="1"/>
          </p:cNvSpPr>
          <p:nvPr>
            <p:ph type="ctrTitle"/>
          </p:nvPr>
        </p:nvSpPr>
        <p:spPr/>
        <p:txBody>
          <a:bodyPr/>
          <a:lstStyle/>
          <a:p>
            <a:r>
              <a:rPr lang="en-GB" dirty="0"/>
              <a:t>Plotting with ggplot2 in R</a:t>
            </a:r>
          </a:p>
        </p:txBody>
      </p:sp>
      <p:sp>
        <p:nvSpPr>
          <p:cNvPr id="3" name="Subtitle 2">
            <a:extLst>
              <a:ext uri="{FF2B5EF4-FFF2-40B4-BE49-F238E27FC236}">
                <a16:creationId xmlns:a16="http://schemas.microsoft.com/office/drawing/2014/main" id="{15A76971-2F93-4A38-A16A-FE5F8CB6593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7569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05EB-BD9C-4DBF-B784-C73781CC66FF}"/>
              </a:ext>
            </a:extLst>
          </p:cNvPr>
          <p:cNvSpPr>
            <a:spLocks noGrp="1"/>
          </p:cNvSpPr>
          <p:nvPr>
            <p:ph type="title"/>
          </p:nvPr>
        </p:nvSpPr>
        <p:spPr/>
        <p:txBody>
          <a:bodyPr/>
          <a:lstStyle/>
          <a:p>
            <a:r>
              <a:rPr lang="en-GB" dirty="0"/>
              <a:t>+ operator</a:t>
            </a:r>
          </a:p>
        </p:txBody>
      </p:sp>
      <p:sp>
        <p:nvSpPr>
          <p:cNvPr id="3" name="Content Placeholder 2">
            <a:extLst>
              <a:ext uri="{FF2B5EF4-FFF2-40B4-BE49-F238E27FC236}">
                <a16:creationId xmlns:a16="http://schemas.microsoft.com/office/drawing/2014/main" id="{C2E66432-F606-489F-9569-C7644CC65A1B}"/>
              </a:ext>
            </a:extLst>
          </p:cNvPr>
          <p:cNvSpPr>
            <a:spLocks noGrp="1"/>
          </p:cNvSpPr>
          <p:nvPr>
            <p:ph idx="1"/>
          </p:nvPr>
        </p:nvSpPr>
        <p:spPr/>
        <p:txBody>
          <a:bodyPr/>
          <a:lstStyle/>
          <a:p>
            <a:r>
              <a:rPr lang="en-GB" dirty="0"/>
              <a:t>To add a </a:t>
            </a:r>
            <a:r>
              <a:rPr lang="en-GB" dirty="0" err="1"/>
              <a:t>geom</a:t>
            </a:r>
            <a:r>
              <a:rPr lang="en-GB" dirty="0"/>
              <a:t> to the plot use the + operator</a:t>
            </a:r>
          </a:p>
          <a:p>
            <a:r>
              <a:rPr lang="en-GB" dirty="0"/>
              <a:t>Because we have two continuous variables, let’s use </a:t>
            </a:r>
            <a:r>
              <a:rPr lang="en-GB" dirty="0" err="1"/>
              <a:t>geom_point</a:t>
            </a:r>
            <a:r>
              <a:rPr lang="en-GB" dirty="0"/>
              <a:t>() first:</a:t>
            </a:r>
          </a:p>
        </p:txBody>
      </p:sp>
      <p:pic>
        <p:nvPicPr>
          <p:cNvPr id="5" name="Picture 4">
            <a:extLst>
              <a:ext uri="{FF2B5EF4-FFF2-40B4-BE49-F238E27FC236}">
                <a16:creationId xmlns:a16="http://schemas.microsoft.com/office/drawing/2014/main" id="{FAE8FC75-A518-49EA-BB57-F59DD1236A47}"/>
              </a:ext>
            </a:extLst>
          </p:cNvPr>
          <p:cNvPicPr>
            <a:picLocks noChangeAspect="1"/>
          </p:cNvPicPr>
          <p:nvPr/>
        </p:nvPicPr>
        <p:blipFill>
          <a:blip r:embed="rId2"/>
          <a:stretch>
            <a:fillRect/>
          </a:stretch>
        </p:blipFill>
        <p:spPr>
          <a:xfrm>
            <a:off x="1109948" y="3429000"/>
            <a:ext cx="9972103" cy="670906"/>
          </a:xfrm>
          <a:prstGeom prst="rect">
            <a:avLst/>
          </a:prstGeom>
        </p:spPr>
      </p:pic>
    </p:spTree>
    <p:extLst>
      <p:ext uri="{BB962C8B-B14F-4D97-AF65-F5344CB8AC3E}">
        <p14:creationId xmlns:p14="http://schemas.microsoft.com/office/powerpoint/2010/main" val="370721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9732-717B-458A-87F7-7423D8713D7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F7508D3-29E9-44D0-B0FE-E8ABC3564E20}"/>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5E7D4A48-3B80-4471-9C79-774BB4262C74}"/>
              </a:ext>
            </a:extLst>
          </p:cNvPr>
          <p:cNvPicPr>
            <a:picLocks noChangeAspect="1"/>
          </p:cNvPicPr>
          <p:nvPr/>
        </p:nvPicPr>
        <p:blipFill>
          <a:blip r:embed="rId2"/>
          <a:stretch>
            <a:fillRect/>
          </a:stretch>
        </p:blipFill>
        <p:spPr>
          <a:xfrm>
            <a:off x="2700762" y="333762"/>
            <a:ext cx="6790476" cy="6190476"/>
          </a:xfrm>
          <a:prstGeom prst="rect">
            <a:avLst/>
          </a:prstGeom>
        </p:spPr>
      </p:pic>
    </p:spTree>
    <p:extLst>
      <p:ext uri="{BB962C8B-B14F-4D97-AF65-F5344CB8AC3E}">
        <p14:creationId xmlns:p14="http://schemas.microsoft.com/office/powerpoint/2010/main" val="177344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65F3-359A-4634-B453-931AEBE3969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EB22E0D-4780-4ABE-8F51-2556EAAFF20D}"/>
              </a:ext>
            </a:extLst>
          </p:cNvPr>
          <p:cNvSpPr>
            <a:spLocks noGrp="1"/>
          </p:cNvSpPr>
          <p:nvPr>
            <p:ph idx="1"/>
          </p:nvPr>
        </p:nvSpPr>
        <p:spPr/>
        <p:txBody>
          <a:bodyPr/>
          <a:lstStyle/>
          <a:p>
            <a:r>
              <a:rPr lang="en-GB" dirty="0"/>
              <a:t>The + in the ggplot2 package is particularly useful because it allows you to modify existing </a:t>
            </a:r>
            <a:r>
              <a:rPr lang="en-GB" dirty="0" err="1"/>
              <a:t>ggplot</a:t>
            </a:r>
            <a:r>
              <a:rPr lang="en-GB" dirty="0"/>
              <a:t> objects.</a:t>
            </a:r>
          </a:p>
          <a:p>
            <a:r>
              <a:rPr lang="en-GB" dirty="0"/>
              <a:t>This means you can easily set up plot templates and conveniently explore different types of plots, so the above plot can also be generated with code like this:</a:t>
            </a:r>
          </a:p>
          <a:p>
            <a:pPr marL="0" indent="0">
              <a:buNone/>
            </a:pPr>
            <a:r>
              <a:rPr lang="en-GB" dirty="0" err="1"/>
              <a:t>my_plot</a:t>
            </a:r>
            <a:r>
              <a:rPr lang="en-GB" dirty="0"/>
              <a:t> &lt;- </a:t>
            </a:r>
            <a:r>
              <a:rPr lang="en-GB" dirty="0" err="1"/>
              <a:t>ggplot</a:t>
            </a:r>
            <a:r>
              <a:rPr lang="en-GB" dirty="0"/>
              <a:t>(data = </a:t>
            </a:r>
            <a:r>
              <a:rPr lang="en-GB" dirty="0" err="1"/>
              <a:t>dat</a:t>
            </a:r>
            <a:r>
              <a:rPr lang="en-GB" dirty="0"/>
              <a:t>, mapping = </a:t>
            </a:r>
            <a:r>
              <a:rPr lang="en-GB" dirty="0" err="1"/>
              <a:t>aes</a:t>
            </a:r>
            <a:r>
              <a:rPr lang="en-GB" dirty="0"/>
              <a:t>(x = `Coverage at </a:t>
            </a:r>
            <a:r>
              <a:rPr lang="en-GB" dirty="0" err="1"/>
              <a:t>Hosehold</a:t>
            </a:r>
            <a:r>
              <a:rPr lang="en-GB" dirty="0"/>
              <a:t> (n)`, y = `Coverage at </a:t>
            </a:r>
            <a:r>
              <a:rPr lang="en-GB" dirty="0" err="1"/>
              <a:t>Hosehold</a:t>
            </a:r>
            <a:r>
              <a:rPr lang="en-GB" dirty="0"/>
              <a:t> (%)`))</a:t>
            </a:r>
          </a:p>
          <a:p>
            <a:endParaRPr lang="en-GB" dirty="0"/>
          </a:p>
          <a:p>
            <a:pPr marL="0" indent="0">
              <a:buNone/>
            </a:pPr>
            <a:r>
              <a:rPr lang="en-GB" dirty="0" err="1"/>
              <a:t>my_plot</a:t>
            </a:r>
            <a:r>
              <a:rPr lang="en-GB" dirty="0"/>
              <a:t> + </a:t>
            </a:r>
            <a:r>
              <a:rPr lang="en-GB" dirty="0" err="1"/>
              <a:t>geom_point</a:t>
            </a:r>
            <a:r>
              <a:rPr lang="en-GB" dirty="0"/>
              <a:t>() + </a:t>
            </a:r>
            <a:r>
              <a:rPr lang="en-GB" dirty="0" err="1"/>
              <a:t>xlim</a:t>
            </a:r>
            <a:r>
              <a:rPr lang="en-GB" dirty="0"/>
              <a:t>(0, 1e+6)</a:t>
            </a:r>
          </a:p>
        </p:txBody>
      </p:sp>
    </p:spTree>
    <p:extLst>
      <p:ext uri="{BB962C8B-B14F-4D97-AF65-F5344CB8AC3E}">
        <p14:creationId xmlns:p14="http://schemas.microsoft.com/office/powerpoint/2010/main" val="228837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AE90-7097-4A08-AEE3-A1DCC57B944A}"/>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3768E357-87E2-4C5F-A28E-A1A4B797B5E6}"/>
              </a:ext>
            </a:extLst>
          </p:cNvPr>
          <p:cNvSpPr>
            <a:spLocks noGrp="1"/>
          </p:cNvSpPr>
          <p:nvPr>
            <p:ph idx="1"/>
          </p:nvPr>
        </p:nvSpPr>
        <p:spPr/>
        <p:txBody>
          <a:bodyPr/>
          <a:lstStyle/>
          <a:p>
            <a:r>
              <a:rPr lang="en-GB" dirty="0"/>
              <a:t>Anything you put in the </a:t>
            </a:r>
            <a:r>
              <a:rPr lang="en-GB" dirty="0" err="1"/>
              <a:t>ggplot</a:t>
            </a:r>
            <a:r>
              <a:rPr lang="en-GB" dirty="0"/>
              <a:t>() function can be seen by any </a:t>
            </a:r>
            <a:r>
              <a:rPr lang="en-GB" dirty="0" err="1"/>
              <a:t>geom</a:t>
            </a:r>
            <a:r>
              <a:rPr lang="en-GB" dirty="0"/>
              <a:t> layers that you add (i.e., these are universal plot settings). This includes the x- and y-axis mapping you set up in </a:t>
            </a:r>
            <a:r>
              <a:rPr lang="en-GB" dirty="0" err="1"/>
              <a:t>aes</a:t>
            </a:r>
            <a:r>
              <a:rPr lang="en-GB" dirty="0"/>
              <a:t>().</a:t>
            </a:r>
          </a:p>
          <a:p>
            <a:r>
              <a:rPr lang="en-GB" dirty="0"/>
              <a:t>You can also specify mappings for a given </a:t>
            </a:r>
            <a:r>
              <a:rPr lang="en-GB" dirty="0" err="1"/>
              <a:t>geom</a:t>
            </a:r>
            <a:r>
              <a:rPr lang="en-GB" dirty="0"/>
              <a:t> independently of the mappings defined globally in the </a:t>
            </a:r>
            <a:r>
              <a:rPr lang="en-GB" dirty="0" err="1"/>
              <a:t>ggplot</a:t>
            </a:r>
            <a:r>
              <a:rPr lang="en-GB" dirty="0"/>
              <a:t>() function.</a:t>
            </a:r>
          </a:p>
          <a:p>
            <a:r>
              <a:rPr lang="en-GB" dirty="0"/>
              <a:t>The + sign used to add new layers must be placed at the end of the line containing the previous layer. If, instead, the + sign is added at the beginning of the line containing the new layer, ggplot2 will not add the new layer and will return an error message.</a:t>
            </a:r>
          </a:p>
        </p:txBody>
      </p:sp>
    </p:spTree>
    <p:extLst>
      <p:ext uri="{BB962C8B-B14F-4D97-AF65-F5344CB8AC3E}">
        <p14:creationId xmlns:p14="http://schemas.microsoft.com/office/powerpoint/2010/main" val="382183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2DCC-570E-4D1F-9247-71DBDA8C5D8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ED6C243-F562-470B-B289-9DE4F517C626}"/>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E03F8A3C-29F4-4B77-BE59-FCAB587BFB15}"/>
              </a:ext>
            </a:extLst>
          </p:cNvPr>
          <p:cNvPicPr>
            <a:picLocks noChangeAspect="1"/>
          </p:cNvPicPr>
          <p:nvPr/>
        </p:nvPicPr>
        <p:blipFill>
          <a:blip r:embed="rId2"/>
          <a:stretch>
            <a:fillRect/>
          </a:stretch>
        </p:blipFill>
        <p:spPr>
          <a:xfrm>
            <a:off x="2489662" y="2094487"/>
            <a:ext cx="8244320" cy="2669025"/>
          </a:xfrm>
          <a:prstGeom prst="rect">
            <a:avLst/>
          </a:prstGeom>
        </p:spPr>
      </p:pic>
    </p:spTree>
    <p:extLst>
      <p:ext uri="{BB962C8B-B14F-4D97-AF65-F5344CB8AC3E}">
        <p14:creationId xmlns:p14="http://schemas.microsoft.com/office/powerpoint/2010/main" val="2447193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A860-A5AB-4A13-8BD7-CB9F642DF218}"/>
              </a:ext>
            </a:extLst>
          </p:cNvPr>
          <p:cNvSpPr>
            <a:spLocks noGrp="1"/>
          </p:cNvSpPr>
          <p:nvPr>
            <p:ph type="title"/>
          </p:nvPr>
        </p:nvSpPr>
        <p:spPr/>
        <p:txBody>
          <a:bodyPr/>
          <a:lstStyle/>
          <a:p>
            <a:r>
              <a:rPr lang="en-GB" dirty="0" err="1"/>
              <a:t>hexbin</a:t>
            </a:r>
            <a:endParaRPr lang="en-GB" dirty="0"/>
          </a:p>
        </p:txBody>
      </p:sp>
      <p:sp>
        <p:nvSpPr>
          <p:cNvPr id="3" name="Content Placeholder 2">
            <a:extLst>
              <a:ext uri="{FF2B5EF4-FFF2-40B4-BE49-F238E27FC236}">
                <a16:creationId xmlns:a16="http://schemas.microsoft.com/office/drawing/2014/main" id="{87769134-4207-4A89-B236-F8DA9E63B4CE}"/>
              </a:ext>
            </a:extLst>
          </p:cNvPr>
          <p:cNvSpPr>
            <a:spLocks noGrp="1"/>
          </p:cNvSpPr>
          <p:nvPr>
            <p:ph idx="1"/>
          </p:nvPr>
        </p:nvSpPr>
        <p:spPr/>
        <p:txBody>
          <a:bodyPr/>
          <a:lstStyle/>
          <a:p>
            <a:r>
              <a:rPr lang="en-GB" dirty="0"/>
              <a:t>Scatter plots can be useful exploratory tools for small datasets. For data sets with large numbers of </a:t>
            </a:r>
            <a:r>
              <a:rPr lang="en-GB" dirty="0" err="1"/>
              <a:t>observations,overplotting</a:t>
            </a:r>
            <a:r>
              <a:rPr lang="en-GB" dirty="0"/>
              <a:t> of points can be a limitation of scatter plots. One strategy for handling such settings is to use hexagonal binning of observations. The plot space is tessellated into hexagons. Each hexagon is assigned a colour based on the number of observations that fall within its boundaries. To use hexagonal binning with ggplot2, first install the R package </a:t>
            </a:r>
            <a:r>
              <a:rPr lang="en-GB" dirty="0" err="1"/>
              <a:t>hexbin</a:t>
            </a:r>
            <a:r>
              <a:rPr lang="en-GB" dirty="0"/>
              <a:t> from CRAN:</a:t>
            </a:r>
          </a:p>
        </p:txBody>
      </p:sp>
      <p:pic>
        <p:nvPicPr>
          <p:cNvPr id="4" name="Picture 3">
            <a:extLst>
              <a:ext uri="{FF2B5EF4-FFF2-40B4-BE49-F238E27FC236}">
                <a16:creationId xmlns:a16="http://schemas.microsoft.com/office/drawing/2014/main" id="{94E0E8DB-4420-4050-8CFB-E7475DBC02F5}"/>
              </a:ext>
            </a:extLst>
          </p:cNvPr>
          <p:cNvPicPr>
            <a:picLocks noChangeAspect="1"/>
          </p:cNvPicPr>
          <p:nvPr/>
        </p:nvPicPr>
        <p:blipFill>
          <a:blip r:embed="rId2"/>
          <a:stretch>
            <a:fillRect/>
          </a:stretch>
        </p:blipFill>
        <p:spPr>
          <a:xfrm>
            <a:off x="2428936" y="5312150"/>
            <a:ext cx="7063074" cy="1325563"/>
          </a:xfrm>
          <a:prstGeom prst="rect">
            <a:avLst/>
          </a:prstGeom>
        </p:spPr>
      </p:pic>
    </p:spTree>
    <p:extLst>
      <p:ext uri="{BB962C8B-B14F-4D97-AF65-F5344CB8AC3E}">
        <p14:creationId xmlns:p14="http://schemas.microsoft.com/office/powerpoint/2010/main" val="352026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23AA-DDCB-402C-AC83-D7E75A33082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31D1E0E-AE15-491F-9060-30878B1356BF}"/>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57FBB4B-C29A-4800-B201-92BBA0AACB0D}"/>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1833975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5B3A-1BD0-4473-8944-EBF780B5BC9A}"/>
              </a:ext>
            </a:extLst>
          </p:cNvPr>
          <p:cNvSpPr>
            <a:spLocks noGrp="1"/>
          </p:cNvSpPr>
          <p:nvPr>
            <p:ph type="title"/>
          </p:nvPr>
        </p:nvSpPr>
        <p:spPr/>
        <p:txBody>
          <a:bodyPr/>
          <a:lstStyle/>
          <a:p>
            <a:r>
              <a:rPr lang="en-GB" dirty="0"/>
              <a:t>Building plots iteratively</a:t>
            </a:r>
          </a:p>
        </p:txBody>
      </p:sp>
      <p:sp>
        <p:nvSpPr>
          <p:cNvPr id="3" name="Content Placeholder 2">
            <a:extLst>
              <a:ext uri="{FF2B5EF4-FFF2-40B4-BE49-F238E27FC236}">
                <a16:creationId xmlns:a16="http://schemas.microsoft.com/office/drawing/2014/main" id="{AFB7456F-9116-4E49-A5C3-19FC94332AD0}"/>
              </a:ext>
            </a:extLst>
          </p:cNvPr>
          <p:cNvSpPr>
            <a:spLocks noGrp="1"/>
          </p:cNvSpPr>
          <p:nvPr>
            <p:ph idx="1"/>
          </p:nvPr>
        </p:nvSpPr>
        <p:spPr/>
        <p:txBody>
          <a:bodyPr/>
          <a:lstStyle/>
          <a:p>
            <a:r>
              <a:rPr lang="en-GB" dirty="0"/>
              <a:t>Building plots with ggplot2 is typically an iterative process. We start by defining the dataset we’ll use, lay out the axes, and choose a geom.</a:t>
            </a:r>
          </a:p>
          <a:p>
            <a:r>
              <a:rPr lang="en-GB" dirty="0"/>
              <a:t>Then, we start modifying this plot to extract more information from it. For instance, we can add transparency (alpha) to avoid </a:t>
            </a:r>
            <a:r>
              <a:rPr lang="en-GB" dirty="0" err="1"/>
              <a:t>overplotting</a:t>
            </a:r>
            <a:r>
              <a:rPr lang="en-GB" dirty="0"/>
              <a:t>:</a:t>
            </a:r>
          </a:p>
        </p:txBody>
      </p:sp>
      <p:pic>
        <p:nvPicPr>
          <p:cNvPr id="6" name="Picture 5">
            <a:extLst>
              <a:ext uri="{FF2B5EF4-FFF2-40B4-BE49-F238E27FC236}">
                <a16:creationId xmlns:a16="http://schemas.microsoft.com/office/drawing/2014/main" id="{100684EF-2289-4367-AEE2-AB49E3CF9C7F}"/>
              </a:ext>
            </a:extLst>
          </p:cNvPr>
          <p:cNvPicPr>
            <a:picLocks noChangeAspect="1"/>
          </p:cNvPicPr>
          <p:nvPr/>
        </p:nvPicPr>
        <p:blipFill>
          <a:blip r:embed="rId2"/>
          <a:stretch>
            <a:fillRect/>
          </a:stretch>
        </p:blipFill>
        <p:spPr>
          <a:xfrm>
            <a:off x="2133038" y="4457007"/>
            <a:ext cx="7163967" cy="680258"/>
          </a:xfrm>
          <a:prstGeom prst="rect">
            <a:avLst/>
          </a:prstGeom>
        </p:spPr>
      </p:pic>
    </p:spTree>
    <p:extLst>
      <p:ext uri="{BB962C8B-B14F-4D97-AF65-F5344CB8AC3E}">
        <p14:creationId xmlns:p14="http://schemas.microsoft.com/office/powerpoint/2010/main" val="277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5361-81CC-4595-BBC0-220A0FA01C0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068F0FB-CFD8-465D-9363-E2E4E32FC40C}"/>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971D064A-F7AC-41A1-9FB3-A03EC7455841}"/>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150381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66B1-3FCC-42DB-A165-067E2AEAA4ED}"/>
              </a:ext>
            </a:extLst>
          </p:cNvPr>
          <p:cNvSpPr>
            <a:spLocks noGrp="1"/>
          </p:cNvSpPr>
          <p:nvPr>
            <p:ph type="title"/>
          </p:nvPr>
        </p:nvSpPr>
        <p:spPr/>
        <p:txBody>
          <a:bodyPr/>
          <a:lstStyle/>
          <a:p>
            <a:r>
              <a:rPr lang="en-GB" dirty="0"/>
              <a:t>Colours </a:t>
            </a:r>
          </a:p>
        </p:txBody>
      </p:sp>
      <p:sp>
        <p:nvSpPr>
          <p:cNvPr id="3" name="Content Placeholder 2">
            <a:extLst>
              <a:ext uri="{FF2B5EF4-FFF2-40B4-BE49-F238E27FC236}">
                <a16:creationId xmlns:a16="http://schemas.microsoft.com/office/drawing/2014/main" id="{17D869D1-951B-418B-B813-C74F68925240}"/>
              </a:ext>
            </a:extLst>
          </p:cNvPr>
          <p:cNvSpPr>
            <a:spLocks noGrp="1"/>
          </p:cNvSpPr>
          <p:nvPr>
            <p:ph idx="1"/>
          </p:nvPr>
        </p:nvSpPr>
        <p:spPr>
          <a:xfrm>
            <a:off x="838200" y="1825625"/>
            <a:ext cx="4631575" cy="4351338"/>
          </a:xfrm>
        </p:spPr>
        <p:txBody>
          <a:bodyPr/>
          <a:lstStyle/>
          <a:p>
            <a:r>
              <a:rPr lang="en-GB" dirty="0"/>
              <a:t>We can also add colours for all the points:</a:t>
            </a:r>
          </a:p>
        </p:txBody>
      </p:sp>
      <p:pic>
        <p:nvPicPr>
          <p:cNvPr id="5" name="Picture 4">
            <a:extLst>
              <a:ext uri="{FF2B5EF4-FFF2-40B4-BE49-F238E27FC236}">
                <a16:creationId xmlns:a16="http://schemas.microsoft.com/office/drawing/2014/main" id="{329E3CBF-518C-434D-94E7-38ED05EC1A37}"/>
              </a:ext>
            </a:extLst>
          </p:cNvPr>
          <p:cNvPicPr>
            <a:picLocks noChangeAspect="1"/>
          </p:cNvPicPr>
          <p:nvPr/>
        </p:nvPicPr>
        <p:blipFill>
          <a:blip r:embed="rId2"/>
          <a:stretch>
            <a:fillRect/>
          </a:stretch>
        </p:blipFill>
        <p:spPr>
          <a:xfrm>
            <a:off x="5596728" y="1262671"/>
            <a:ext cx="6595272" cy="5230204"/>
          </a:xfrm>
          <a:prstGeom prst="rect">
            <a:avLst/>
          </a:prstGeom>
        </p:spPr>
      </p:pic>
      <p:pic>
        <p:nvPicPr>
          <p:cNvPr id="6" name="Picture 5">
            <a:extLst>
              <a:ext uri="{FF2B5EF4-FFF2-40B4-BE49-F238E27FC236}">
                <a16:creationId xmlns:a16="http://schemas.microsoft.com/office/drawing/2014/main" id="{B55C6C89-1AA0-45E7-9C54-2B2AA19C2E66}"/>
              </a:ext>
            </a:extLst>
          </p:cNvPr>
          <p:cNvPicPr>
            <a:picLocks noChangeAspect="1"/>
          </p:cNvPicPr>
          <p:nvPr/>
        </p:nvPicPr>
        <p:blipFill>
          <a:blip r:embed="rId3"/>
          <a:stretch>
            <a:fillRect/>
          </a:stretch>
        </p:blipFill>
        <p:spPr>
          <a:xfrm>
            <a:off x="462821" y="4592667"/>
            <a:ext cx="6882166" cy="328467"/>
          </a:xfrm>
          <a:prstGeom prst="rect">
            <a:avLst/>
          </a:prstGeom>
        </p:spPr>
      </p:pic>
    </p:spTree>
    <p:extLst>
      <p:ext uri="{BB962C8B-B14F-4D97-AF65-F5344CB8AC3E}">
        <p14:creationId xmlns:p14="http://schemas.microsoft.com/office/powerpoint/2010/main" val="151264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FA9B-0A65-4A01-9B3B-B7B8BA4B9D1C}"/>
              </a:ext>
            </a:extLst>
          </p:cNvPr>
          <p:cNvSpPr>
            <a:spLocks noGrp="1"/>
          </p:cNvSpPr>
          <p:nvPr>
            <p:ph type="title"/>
          </p:nvPr>
        </p:nvSpPr>
        <p:spPr/>
        <p:txBody>
          <a:bodyPr/>
          <a:lstStyle/>
          <a:p>
            <a:r>
              <a:rPr lang="en-GB"/>
              <a:t>Content</a:t>
            </a:r>
          </a:p>
        </p:txBody>
      </p:sp>
      <p:sp>
        <p:nvSpPr>
          <p:cNvPr id="3" name="Content Placeholder 2">
            <a:extLst>
              <a:ext uri="{FF2B5EF4-FFF2-40B4-BE49-F238E27FC236}">
                <a16:creationId xmlns:a16="http://schemas.microsoft.com/office/drawing/2014/main" id="{D4DF4E40-A7C5-480B-8C38-795ADD355178}"/>
              </a:ext>
            </a:extLst>
          </p:cNvPr>
          <p:cNvSpPr>
            <a:spLocks noGrp="1"/>
          </p:cNvSpPr>
          <p:nvPr>
            <p:ph idx="1"/>
          </p:nvPr>
        </p:nvSpPr>
        <p:spPr/>
        <p:txBody>
          <a:bodyPr/>
          <a:lstStyle/>
          <a:p>
            <a:r>
              <a:rPr lang="en-GB" dirty="0"/>
              <a:t>Produce scatter plots, boxplots, and time series plots using </a:t>
            </a:r>
            <a:r>
              <a:rPr lang="en-GB" dirty="0" err="1"/>
              <a:t>ggplot</a:t>
            </a:r>
            <a:r>
              <a:rPr lang="en-GB" dirty="0"/>
              <a:t>.</a:t>
            </a:r>
          </a:p>
          <a:p>
            <a:r>
              <a:rPr lang="en-GB" dirty="0"/>
              <a:t>Set universal plot settings.</a:t>
            </a:r>
          </a:p>
          <a:p>
            <a:r>
              <a:rPr lang="en-GB" dirty="0"/>
              <a:t>Describe what faceting is and apply faceting in </a:t>
            </a:r>
            <a:r>
              <a:rPr lang="en-GB" dirty="0" err="1"/>
              <a:t>ggplot</a:t>
            </a:r>
            <a:r>
              <a:rPr lang="en-GB" dirty="0"/>
              <a:t>.</a:t>
            </a:r>
          </a:p>
          <a:p>
            <a:r>
              <a:rPr lang="en-GB" dirty="0"/>
              <a:t>Modify the aesthetics of an existing </a:t>
            </a:r>
            <a:r>
              <a:rPr lang="en-GB" dirty="0" err="1"/>
              <a:t>ggplot</a:t>
            </a:r>
            <a:r>
              <a:rPr lang="en-GB" dirty="0"/>
              <a:t> plot (including axis labels and colour).</a:t>
            </a:r>
          </a:p>
          <a:p>
            <a:r>
              <a:rPr lang="en-GB" dirty="0"/>
              <a:t>Build complex and customized plots from data in a data frame.</a:t>
            </a:r>
          </a:p>
          <a:p>
            <a:endParaRPr lang="en-GB" dirty="0"/>
          </a:p>
        </p:txBody>
      </p:sp>
    </p:spTree>
    <p:extLst>
      <p:ext uri="{BB962C8B-B14F-4D97-AF65-F5344CB8AC3E}">
        <p14:creationId xmlns:p14="http://schemas.microsoft.com/office/powerpoint/2010/main" val="1452704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7BD9-CC25-4873-9C88-DF9E9022EE3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95E9EB6-0752-4485-BB3D-377205924355}"/>
              </a:ext>
            </a:extLst>
          </p:cNvPr>
          <p:cNvSpPr>
            <a:spLocks noGrp="1"/>
          </p:cNvSpPr>
          <p:nvPr>
            <p:ph idx="1"/>
          </p:nvPr>
        </p:nvSpPr>
        <p:spPr/>
        <p:txBody>
          <a:bodyPr/>
          <a:lstStyle/>
          <a:p>
            <a:r>
              <a:rPr lang="en-GB" dirty="0"/>
              <a:t>Or to colour each species in the plot differently, you could use a vector as an input to the argument colour.</a:t>
            </a:r>
          </a:p>
          <a:p>
            <a:r>
              <a:rPr lang="en-GB" dirty="0"/>
              <a:t>ggplot2 will provide a different colour corresponding to different values in the vector.</a:t>
            </a:r>
          </a:p>
          <a:p>
            <a:r>
              <a:rPr lang="en-GB" dirty="0"/>
              <a:t>Here is an example where we colour with Province:</a:t>
            </a:r>
          </a:p>
        </p:txBody>
      </p:sp>
      <p:pic>
        <p:nvPicPr>
          <p:cNvPr id="5" name="Picture 4">
            <a:extLst>
              <a:ext uri="{FF2B5EF4-FFF2-40B4-BE49-F238E27FC236}">
                <a16:creationId xmlns:a16="http://schemas.microsoft.com/office/drawing/2014/main" id="{20E46D74-F3F3-4C1C-AA7D-33305BD86443}"/>
              </a:ext>
            </a:extLst>
          </p:cNvPr>
          <p:cNvPicPr>
            <a:picLocks noChangeAspect="1"/>
          </p:cNvPicPr>
          <p:nvPr/>
        </p:nvPicPr>
        <p:blipFill>
          <a:blip r:embed="rId2"/>
          <a:stretch>
            <a:fillRect/>
          </a:stretch>
        </p:blipFill>
        <p:spPr>
          <a:xfrm>
            <a:off x="1618038" y="4639887"/>
            <a:ext cx="8528685" cy="563880"/>
          </a:xfrm>
          <a:prstGeom prst="rect">
            <a:avLst/>
          </a:prstGeom>
        </p:spPr>
      </p:pic>
    </p:spTree>
    <p:extLst>
      <p:ext uri="{BB962C8B-B14F-4D97-AF65-F5344CB8AC3E}">
        <p14:creationId xmlns:p14="http://schemas.microsoft.com/office/powerpoint/2010/main" val="123493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2979-B592-4900-B833-E978133D691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9EA004-0E4D-4558-B82D-BA4612679B4C}"/>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106D3164-EF7F-4079-A8CA-AF858234781D}"/>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82104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76A9-7B63-4B04-AACC-788634ADAF4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BE82172-0CA5-43B5-B94F-B72EAF22452B}"/>
              </a:ext>
            </a:extLst>
          </p:cNvPr>
          <p:cNvSpPr>
            <a:spLocks noGrp="1"/>
          </p:cNvSpPr>
          <p:nvPr>
            <p:ph idx="1"/>
          </p:nvPr>
        </p:nvSpPr>
        <p:spPr/>
        <p:txBody>
          <a:bodyPr/>
          <a:lstStyle/>
          <a:p>
            <a:r>
              <a:rPr lang="en-GB" dirty="0"/>
              <a:t>We can also specify the </a:t>
            </a:r>
            <a:r>
              <a:rPr lang="en-GB" dirty="0" err="1"/>
              <a:t>colors</a:t>
            </a:r>
            <a:r>
              <a:rPr lang="en-GB" dirty="0"/>
              <a:t> directly inside the mapping provided in the </a:t>
            </a:r>
            <a:r>
              <a:rPr lang="en-GB" dirty="0" err="1"/>
              <a:t>ggplot</a:t>
            </a:r>
            <a:r>
              <a:rPr lang="en-GB" dirty="0"/>
              <a:t>() function.</a:t>
            </a:r>
          </a:p>
          <a:p>
            <a:r>
              <a:rPr lang="en-GB" dirty="0"/>
              <a:t>This will be seen by any </a:t>
            </a:r>
            <a:r>
              <a:rPr lang="en-GB" dirty="0" err="1"/>
              <a:t>geom</a:t>
            </a:r>
            <a:r>
              <a:rPr lang="en-GB" dirty="0"/>
              <a:t> layers and the mapping will be determined by the x- and y-axis set up in </a:t>
            </a:r>
            <a:r>
              <a:rPr lang="en-GB" dirty="0" err="1"/>
              <a:t>aes</a:t>
            </a:r>
            <a:r>
              <a:rPr lang="en-GB" dirty="0"/>
              <a:t>().</a:t>
            </a:r>
          </a:p>
        </p:txBody>
      </p:sp>
    </p:spTree>
    <p:extLst>
      <p:ext uri="{BB962C8B-B14F-4D97-AF65-F5344CB8AC3E}">
        <p14:creationId xmlns:p14="http://schemas.microsoft.com/office/powerpoint/2010/main" val="2276087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9CE3-74C7-47E4-88FB-1CB06A79867C}"/>
              </a:ext>
            </a:extLst>
          </p:cNvPr>
          <p:cNvSpPr>
            <a:spLocks noGrp="1"/>
          </p:cNvSpPr>
          <p:nvPr>
            <p:ph type="title"/>
          </p:nvPr>
        </p:nvSpPr>
        <p:spPr/>
        <p:txBody>
          <a:bodyPr/>
          <a:lstStyle/>
          <a:p>
            <a:r>
              <a:rPr lang="en-GB" dirty="0"/>
              <a:t>Your turn</a:t>
            </a:r>
          </a:p>
        </p:txBody>
      </p:sp>
      <p:sp>
        <p:nvSpPr>
          <p:cNvPr id="3" name="Content Placeholder 2">
            <a:extLst>
              <a:ext uri="{FF2B5EF4-FFF2-40B4-BE49-F238E27FC236}">
                <a16:creationId xmlns:a16="http://schemas.microsoft.com/office/drawing/2014/main" id="{751D41CB-3224-4827-83CC-6296BA76A5F4}"/>
              </a:ext>
            </a:extLst>
          </p:cNvPr>
          <p:cNvSpPr>
            <a:spLocks noGrp="1"/>
          </p:cNvSpPr>
          <p:nvPr>
            <p:ph idx="1"/>
          </p:nvPr>
        </p:nvSpPr>
        <p:spPr/>
        <p:txBody>
          <a:bodyPr/>
          <a:lstStyle/>
          <a:p>
            <a:r>
              <a:rPr lang="en-GB" dirty="0"/>
              <a:t>Use what you just learned to create a scatter plot of Coverage at household (n) by Province with the Year showing in different colours.</a:t>
            </a:r>
          </a:p>
          <a:p>
            <a:r>
              <a:rPr lang="en-GB" dirty="0"/>
              <a:t>Is this a good way to show this type of data?</a:t>
            </a:r>
          </a:p>
        </p:txBody>
      </p:sp>
    </p:spTree>
    <p:extLst>
      <p:ext uri="{BB962C8B-B14F-4D97-AF65-F5344CB8AC3E}">
        <p14:creationId xmlns:p14="http://schemas.microsoft.com/office/powerpoint/2010/main" val="47828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B1F5-ADA4-41CF-AE6C-916E2F5E516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80280D3-8FC9-4290-8436-739A288746B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B275D5D0-F415-4E72-925C-E7799470673D}"/>
              </a:ext>
            </a:extLst>
          </p:cNvPr>
          <p:cNvPicPr>
            <a:picLocks noChangeAspect="1"/>
          </p:cNvPicPr>
          <p:nvPr/>
        </p:nvPicPr>
        <p:blipFill>
          <a:blip r:embed="rId2"/>
          <a:stretch>
            <a:fillRect/>
          </a:stretch>
        </p:blipFill>
        <p:spPr>
          <a:xfrm>
            <a:off x="1043368" y="3167062"/>
            <a:ext cx="9281386" cy="1072429"/>
          </a:xfrm>
          <a:prstGeom prst="rect">
            <a:avLst/>
          </a:prstGeom>
        </p:spPr>
      </p:pic>
    </p:spTree>
    <p:extLst>
      <p:ext uri="{BB962C8B-B14F-4D97-AF65-F5344CB8AC3E}">
        <p14:creationId xmlns:p14="http://schemas.microsoft.com/office/powerpoint/2010/main" val="970425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955B-31A6-46E3-9AA6-F19E1CCA5C2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51ED84-269A-4F65-8A3A-CC0506439031}"/>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7FE1B1D-EC66-4187-981A-FD75C8E8508E}"/>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126872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616C-5453-4A5D-B607-5D841A820ACA}"/>
              </a:ext>
            </a:extLst>
          </p:cNvPr>
          <p:cNvSpPr>
            <a:spLocks noGrp="1"/>
          </p:cNvSpPr>
          <p:nvPr>
            <p:ph type="title"/>
          </p:nvPr>
        </p:nvSpPr>
        <p:spPr/>
        <p:txBody>
          <a:bodyPr/>
          <a:lstStyle/>
          <a:p>
            <a:r>
              <a:rPr lang="en-GB" dirty="0"/>
              <a:t>Boxplot</a:t>
            </a:r>
          </a:p>
        </p:txBody>
      </p:sp>
      <p:sp>
        <p:nvSpPr>
          <p:cNvPr id="3" name="Content Placeholder 2">
            <a:extLst>
              <a:ext uri="{FF2B5EF4-FFF2-40B4-BE49-F238E27FC236}">
                <a16:creationId xmlns:a16="http://schemas.microsoft.com/office/drawing/2014/main" id="{C0A2AE85-2260-4EAE-9798-A63D9BDC5053}"/>
              </a:ext>
            </a:extLst>
          </p:cNvPr>
          <p:cNvSpPr>
            <a:spLocks noGrp="1"/>
          </p:cNvSpPr>
          <p:nvPr>
            <p:ph idx="1"/>
          </p:nvPr>
        </p:nvSpPr>
        <p:spPr>
          <a:xfrm>
            <a:off x="838200" y="1892127"/>
            <a:ext cx="10515600" cy="4351338"/>
          </a:xfrm>
        </p:spPr>
        <p:txBody>
          <a:bodyPr/>
          <a:lstStyle/>
          <a:p>
            <a:r>
              <a:rPr lang="en-GB" dirty="0"/>
              <a:t>Visualise distribution with </a:t>
            </a:r>
            <a:r>
              <a:rPr lang="en-GB" dirty="0" err="1"/>
              <a:t>geom_boxplot</a:t>
            </a:r>
            <a:r>
              <a:rPr lang="en-GB" dirty="0"/>
              <a:t>()</a:t>
            </a:r>
          </a:p>
        </p:txBody>
      </p:sp>
      <p:pic>
        <p:nvPicPr>
          <p:cNvPr id="4" name="Picture 3">
            <a:extLst>
              <a:ext uri="{FF2B5EF4-FFF2-40B4-BE49-F238E27FC236}">
                <a16:creationId xmlns:a16="http://schemas.microsoft.com/office/drawing/2014/main" id="{083800DC-D0E6-4F2C-A271-CBBF0DC21F9C}"/>
              </a:ext>
            </a:extLst>
          </p:cNvPr>
          <p:cNvPicPr>
            <a:picLocks noChangeAspect="1"/>
          </p:cNvPicPr>
          <p:nvPr/>
        </p:nvPicPr>
        <p:blipFill>
          <a:blip r:embed="rId2"/>
          <a:stretch>
            <a:fillRect/>
          </a:stretch>
        </p:blipFill>
        <p:spPr>
          <a:xfrm>
            <a:off x="1232372" y="3095120"/>
            <a:ext cx="8294274" cy="972676"/>
          </a:xfrm>
          <a:prstGeom prst="rect">
            <a:avLst/>
          </a:prstGeom>
        </p:spPr>
      </p:pic>
    </p:spTree>
    <p:extLst>
      <p:ext uri="{BB962C8B-B14F-4D97-AF65-F5344CB8AC3E}">
        <p14:creationId xmlns:p14="http://schemas.microsoft.com/office/powerpoint/2010/main" val="400574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FD54-E141-473A-93EF-36DD824EC36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A7EF7E-1B1A-46A2-8E02-7C071A3F569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6071393-0BB6-43FD-B0B0-43F1E7EE4F2F}"/>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4199017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1625-5E10-4702-92FC-16107C7BEBD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B8539DE-4B06-4014-8388-9944108605AB}"/>
              </a:ext>
            </a:extLst>
          </p:cNvPr>
          <p:cNvSpPr>
            <a:spLocks noGrp="1"/>
          </p:cNvSpPr>
          <p:nvPr>
            <p:ph idx="1"/>
          </p:nvPr>
        </p:nvSpPr>
        <p:spPr/>
        <p:txBody>
          <a:bodyPr/>
          <a:lstStyle/>
          <a:p>
            <a:r>
              <a:rPr lang="en-GB" dirty="0"/>
              <a:t>By adding points to boxplot, we can have a better idea of the number of measurements and of their distribution:</a:t>
            </a:r>
          </a:p>
        </p:txBody>
      </p:sp>
      <p:pic>
        <p:nvPicPr>
          <p:cNvPr id="4" name="Picture 3">
            <a:extLst>
              <a:ext uri="{FF2B5EF4-FFF2-40B4-BE49-F238E27FC236}">
                <a16:creationId xmlns:a16="http://schemas.microsoft.com/office/drawing/2014/main" id="{AA358651-CDB5-4504-B7C8-F3A9E34ACC77}"/>
              </a:ext>
            </a:extLst>
          </p:cNvPr>
          <p:cNvPicPr>
            <a:picLocks noChangeAspect="1"/>
          </p:cNvPicPr>
          <p:nvPr/>
        </p:nvPicPr>
        <p:blipFill>
          <a:blip r:embed="rId2"/>
          <a:stretch>
            <a:fillRect/>
          </a:stretch>
        </p:blipFill>
        <p:spPr>
          <a:xfrm>
            <a:off x="1280085" y="3429000"/>
            <a:ext cx="9298726" cy="1325563"/>
          </a:xfrm>
          <a:prstGeom prst="rect">
            <a:avLst/>
          </a:prstGeom>
        </p:spPr>
      </p:pic>
    </p:spTree>
    <p:extLst>
      <p:ext uri="{BB962C8B-B14F-4D97-AF65-F5344CB8AC3E}">
        <p14:creationId xmlns:p14="http://schemas.microsoft.com/office/powerpoint/2010/main" val="3555343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6F70-2B0F-495F-8C7E-6C63F995394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B641DCB-DF0F-48C0-93BF-8A09E133170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6AFA2080-D71E-433C-BCE6-556B2717EF74}"/>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35182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1EA3-D386-419F-ADA5-0D5011EB2A99}"/>
              </a:ext>
            </a:extLst>
          </p:cNvPr>
          <p:cNvSpPr>
            <a:spLocks noGrp="1"/>
          </p:cNvSpPr>
          <p:nvPr>
            <p:ph type="title"/>
          </p:nvPr>
        </p:nvSpPr>
        <p:spPr/>
        <p:txBody>
          <a:bodyPr/>
          <a:lstStyle/>
          <a:p>
            <a:r>
              <a:rPr lang="en-GB" dirty="0"/>
              <a:t>Get the data</a:t>
            </a:r>
          </a:p>
        </p:txBody>
      </p:sp>
      <p:sp>
        <p:nvSpPr>
          <p:cNvPr id="3" name="Content Placeholder 2">
            <a:extLst>
              <a:ext uri="{FF2B5EF4-FFF2-40B4-BE49-F238E27FC236}">
                <a16:creationId xmlns:a16="http://schemas.microsoft.com/office/drawing/2014/main" id="{643D9114-2FD8-461F-8ABC-1917EDDB1481}"/>
              </a:ext>
            </a:extLst>
          </p:cNvPr>
          <p:cNvSpPr>
            <a:spLocks noGrp="1"/>
          </p:cNvSpPr>
          <p:nvPr>
            <p:ph idx="1"/>
          </p:nvPr>
        </p:nvSpPr>
        <p:spPr/>
        <p:txBody>
          <a:bodyPr>
            <a:normAutofit/>
          </a:bodyPr>
          <a:lstStyle/>
          <a:p>
            <a:r>
              <a:rPr lang="en-GB" dirty="0"/>
              <a:t>Download package with our data in</a:t>
            </a:r>
          </a:p>
          <a:p>
            <a:pPr marL="0" indent="0">
              <a:buNone/>
            </a:pPr>
            <a:r>
              <a:rPr lang="en-GB" dirty="0"/>
              <a:t>	</a:t>
            </a:r>
            <a:r>
              <a:rPr lang="en-GB" sz="2000" dirty="0" err="1">
                <a:latin typeface="Courier New" panose="02070309020205020404" pitchFamily="49" charset="0"/>
                <a:cs typeface="Courier New" panose="02070309020205020404" pitchFamily="49" charset="0"/>
              </a:rPr>
              <a:t>devtools</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install_github</a:t>
            </a:r>
            <a:r>
              <a:rPr lang="en-GB" sz="2000" dirty="0">
                <a:latin typeface="Courier New" panose="02070309020205020404" pitchFamily="49" charset="0"/>
                <a:cs typeface="Courier New" panose="02070309020205020404" pitchFamily="49" charset="0"/>
              </a:rPr>
              <a:t>("n8thangreen/</a:t>
            </a:r>
            <a:r>
              <a:rPr lang="en-GB" sz="2000" dirty="0" err="1">
                <a:latin typeface="Courier New" panose="02070309020205020404" pitchFamily="49" charset="0"/>
                <a:cs typeface="Courier New" panose="02070309020205020404" pitchFamily="49" charset="0"/>
              </a:rPr>
              <a:t>dataPakistan</a:t>
            </a:r>
            <a:r>
              <a:rPr lang="en-GB" sz="2000" dirty="0">
                <a:latin typeface="Courier New" panose="02070309020205020404" pitchFamily="49" charset="0"/>
                <a:cs typeface="Courier New" panose="02070309020205020404" pitchFamily="49" charset="0"/>
              </a:rPr>
              <a:t>")</a:t>
            </a:r>
          </a:p>
          <a:p>
            <a:endParaRPr lang="en-GB" sz="2000" dirty="0">
              <a:latin typeface="Courier New" panose="02070309020205020404" pitchFamily="49" charset="0"/>
              <a:cs typeface="Courier New" panose="02070309020205020404" pitchFamily="49" charset="0"/>
            </a:endParaRPr>
          </a:p>
          <a:p>
            <a:r>
              <a:rPr lang="en-GB" dirty="0"/>
              <a:t>Load the package with the data in</a:t>
            </a:r>
          </a:p>
          <a:p>
            <a:pPr marL="0" indent="0">
              <a:buNone/>
            </a:pPr>
            <a:r>
              <a:rPr lang="en-GB" dirty="0"/>
              <a:t>	</a:t>
            </a:r>
            <a:r>
              <a:rPr lang="en-GB" sz="2400" dirty="0">
                <a:latin typeface="Courier New" panose="02070309020205020404" pitchFamily="49" charset="0"/>
                <a:cs typeface="Courier New" panose="02070309020205020404" pitchFamily="49" charset="0"/>
              </a:rPr>
              <a:t>library(</a:t>
            </a:r>
            <a:r>
              <a:rPr lang="en-GB" sz="2400" dirty="0" err="1">
                <a:latin typeface="Courier New" panose="02070309020205020404" pitchFamily="49" charset="0"/>
                <a:cs typeface="Courier New" panose="02070309020205020404" pitchFamily="49" charset="0"/>
              </a:rPr>
              <a:t>dataPakistan</a:t>
            </a:r>
            <a:r>
              <a:rPr lang="en-GB" sz="2400" dirty="0">
                <a:latin typeface="Courier New" panose="02070309020205020404" pitchFamily="49" charset="0"/>
                <a:cs typeface="Courier New" panose="02070309020205020404" pitchFamily="49" charset="0"/>
              </a:rPr>
              <a:t>)</a:t>
            </a:r>
          </a:p>
          <a:p>
            <a:endParaRPr lang="en-GB" dirty="0"/>
          </a:p>
          <a:p>
            <a:r>
              <a:rPr lang="en-GB" dirty="0"/>
              <a:t>Take a look at what data is available</a:t>
            </a:r>
          </a:p>
          <a:p>
            <a:pPr marL="0" indent="0">
              <a:buNone/>
            </a:pPr>
            <a:r>
              <a:rPr lang="en-GB" dirty="0"/>
              <a:t>	</a:t>
            </a:r>
            <a:r>
              <a:rPr lang="en-GB" sz="2000" dirty="0" err="1">
                <a:latin typeface="Courier New" panose="02070309020205020404" pitchFamily="49" charset="0"/>
                <a:cs typeface="Courier New" panose="02070309020205020404" pitchFamily="49" charset="0"/>
              </a:rPr>
              <a:t>system.file</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extdata</a:t>
            </a:r>
            <a:r>
              <a:rPr lang="en-GB" sz="2000" dirty="0">
                <a:latin typeface="Courier New" panose="02070309020205020404" pitchFamily="49" charset="0"/>
                <a:cs typeface="Courier New" panose="02070309020205020404" pitchFamily="49" charset="0"/>
              </a:rPr>
              <a:t>", package = "</a:t>
            </a:r>
            <a:r>
              <a:rPr lang="en-GB" sz="2000" dirty="0" err="1">
                <a:latin typeface="Courier New" panose="02070309020205020404" pitchFamily="49" charset="0"/>
                <a:cs typeface="Courier New" panose="02070309020205020404" pitchFamily="49" charset="0"/>
              </a:rPr>
              <a:t>dataPakistan</a:t>
            </a:r>
            <a:r>
              <a:rPr lang="en-GB" sz="2000"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166444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82F2-7411-450A-B9BA-C152397C7E1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CFC4854-6F48-4FD3-81F8-6F1A7D89F256}"/>
              </a:ext>
            </a:extLst>
          </p:cNvPr>
          <p:cNvSpPr>
            <a:spLocks noGrp="1"/>
          </p:cNvSpPr>
          <p:nvPr>
            <p:ph idx="1"/>
          </p:nvPr>
        </p:nvSpPr>
        <p:spPr/>
        <p:txBody>
          <a:bodyPr/>
          <a:lstStyle/>
          <a:p>
            <a:r>
              <a:rPr lang="en-GB" dirty="0"/>
              <a:t>Notice how the boxplot layer is behind the jitter layer?</a:t>
            </a:r>
          </a:p>
          <a:p>
            <a:r>
              <a:rPr lang="en-GB" dirty="0"/>
              <a:t>What do you need to change in the code to put the boxplot in front of the points such that it’s not hidden?</a:t>
            </a:r>
          </a:p>
        </p:txBody>
      </p:sp>
    </p:spTree>
    <p:extLst>
      <p:ext uri="{BB962C8B-B14F-4D97-AF65-F5344CB8AC3E}">
        <p14:creationId xmlns:p14="http://schemas.microsoft.com/office/powerpoint/2010/main" val="4206558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F0BD-5F62-439D-B105-34B48570AA5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A2A854-64C8-4D4C-B02F-A45A1A24CBF1}"/>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4044D97-37F7-4340-B245-41DBF1EC60C5}"/>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2318653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2E01-73B5-45E9-A1F6-829665153133}"/>
              </a:ext>
            </a:extLst>
          </p:cNvPr>
          <p:cNvSpPr>
            <a:spLocks noGrp="1"/>
          </p:cNvSpPr>
          <p:nvPr>
            <p:ph type="title"/>
          </p:nvPr>
        </p:nvSpPr>
        <p:spPr/>
        <p:txBody>
          <a:bodyPr/>
          <a:lstStyle/>
          <a:p>
            <a:r>
              <a:rPr lang="en-GB" dirty="0"/>
              <a:t>Your turn</a:t>
            </a:r>
          </a:p>
        </p:txBody>
      </p:sp>
      <p:sp>
        <p:nvSpPr>
          <p:cNvPr id="3" name="Content Placeholder 2">
            <a:extLst>
              <a:ext uri="{FF2B5EF4-FFF2-40B4-BE49-F238E27FC236}">
                <a16:creationId xmlns:a16="http://schemas.microsoft.com/office/drawing/2014/main" id="{58847D10-FA69-44B4-8BC6-1FD43BB19391}"/>
              </a:ext>
            </a:extLst>
          </p:cNvPr>
          <p:cNvSpPr>
            <a:spLocks noGrp="1"/>
          </p:cNvSpPr>
          <p:nvPr>
            <p:ph idx="1"/>
          </p:nvPr>
        </p:nvSpPr>
        <p:spPr/>
        <p:txBody>
          <a:bodyPr>
            <a:normAutofit fontScale="62500" lnSpcReduction="20000"/>
          </a:bodyPr>
          <a:lstStyle/>
          <a:p>
            <a:r>
              <a:rPr lang="en-GB" dirty="0"/>
              <a:t>Boxplots are useful summaries, but hide the shape of the distribution. For example, if the distribution is bimodal, we would not see it in a boxplot. An alternative to the boxplot is the violin plot, where the shape (of the density of points) is drawn.</a:t>
            </a:r>
          </a:p>
          <a:p>
            <a:r>
              <a:rPr lang="en-GB" dirty="0"/>
              <a:t>Replace the box plot with a violin plot; see </a:t>
            </a:r>
            <a:r>
              <a:rPr lang="en-GB" dirty="0" err="1"/>
              <a:t>geom_violin</a:t>
            </a:r>
            <a:r>
              <a:rPr lang="en-GB" dirty="0"/>
              <a:t>().</a:t>
            </a:r>
          </a:p>
          <a:p>
            <a:r>
              <a:rPr lang="en-GB" dirty="0"/>
              <a:t>In many types of data, it is important to consider the scale of the observations. For example, it may be worth changing the scale of the axis to better distribute the observations in the space of the plot. Changing the scale of the axes is done similarly to adding/modifying other components (i.e., by incrementally adding commands). Try making these modifications:</a:t>
            </a:r>
          </a:p>
          <a:p>
            <a:r>
              <a:rPr lang="en-GB" dirty="0"/>
              <a:t>Represent weight on the log10 scale; see scale_y_log10().</a:t>
            </a:r>
          </a:p>
          <a:p>
            <a:r>
              <a:rPr lang="en-GB" dirty="0"/>
              <a:t>So far, we’ve looked at the distribution of xxx within species. Try making a new plot to explore the distribution of another variable within each species.</a:t>
            </a:r>
          </a:p>
          <a:p>
            <a:r>
              <a:rPr lang="en-GB" dirty="0"/>
              <a:t>Create a boxplot for xxx. Overlay the boxplot layer on a jitter layer to show actual measurements.</a:t>
            </a:r>
          </a:p>
          <a:p>
            <a:r>
              <a:rPr lang="en-GB" dirty="0"/>
              <a:t>Add colour to the data points on your boxplot according to the plot from which the sample was taken (Year).</a:t>
            </a:r>
          </a:p>
          <a:p>
            <a:r>
              <a:rPr lang="en-GB" dirty="0"/>
              <a:t>Hint: Check the class for Year. Consider changing the class of Year from integer to factor. Why does this change how R makes the graph?</a:t>
            </a:r>
          </a:p>
        </p:txBody>
      </p:sp>
    </p:spTree>
    <p:extLst>
      <p:ext uri="{BB962C8B-B14F-4D97-AF65-F5344CB8AC3E}">
        <p14:creationId xmlns:p14="http://schemas.microsoft.com/office/powerpoint/2010/main" val="2717011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439A-E072-4483-B3E4-396E4C808F94}"/>
              </a:ext>
            </a:extLst>
          </p:cNvPr>
          <p:cNvSpPr>
            <a:spLocks noGrp="1"/>
          </p:cNvSpPr>
          <p:nvPr>
            <p:ph type="title"/>
          </p:nvPr>
        </p:nvSpPr>
        <p:spPr/>
        <p:txBody>
          <a:bodyPr/>
          <a:lstStyle/>
          <a:p>
            <a:r>
              <a:rPr lang="en-GB" dirty="0"/>
              <a:t>Plotting time series data</a:t>
            </a:r>
          </a:p>
        </p:txBody>
      </p:sp>
      <p:sp>
        <p:nvSpPr>
          <p:cNvPr id="3" name="Content Placeholder 2">
            <a:extLst>
              <a:ext uri="{FF2B5EF4-FFF2-40B4-BE49-F238E27FC236}">
                <a16:creationId xmlns:a16="http://schemas.microsoft.com/office/drawing/2014/main" id="{A50CAEFC-FFE0-4E18-95A3-FA5902E62512}"/>
              </a:ext>
            </a:extLst>
          </p:cNvPr>
          <p:cNvSpPr>
            <a:spLocks noGrp="1"/>
          </p:cNvSpPr>
          <p:nvPr>
            <p:ph idx="1"/>
          </p:nvPr>
        </p:nvSpPr>
        <p:spPr/>
        <p:txBody>
          <a:bodyPr/>
          <a:lstStyle/>
          <a:p>
            <a:r>
              <a:rPr lang="en-GB" dirty="0"/>
              <a:t>Let’s visualise the number of coverage per household per year for each District as line plot</a:t>
            </a:r>
          </a:p>
          <a:p>
            <a:endParaRPr lang="en-GB" dirty="0"/>
          </a:p>
        </p:txBody>
      </p:sp>
      <p:pic>
        <p:nvPicPr>
          <p:cNvPr id="4" name="Picture 3">
            <a:extLst>
              <a:ext uri="{FF2B5EF4-FFF2-40B4-BE49-F238E27FC236}">
                <a16:creationId xmlns:a16="http://schemas.microsoft.com/office/drawing/2014/main" id="{A9714729-230F-4159-8754-8F77F3239813}"/>
              </a:ext>
            </a:extLst>
          </p:cNvPr>
          <p:cNvPicPr>
            <a:picLocks noChangeAspect="1"/>
          </p:cNvPicPr>
          <p:nvPr/>
        </p:nvPicPr>
        <p:blipFill>
          <a:blip r:embed="rId2"/>
          <a:stretch>
            <a:fillRect/>
          </a:stretch>
        </p:blipFill>
        <p:spPr>
          <a:xfrm>
            <a:off x="1046423" y="3429000"/>
            <a:ext cx="10099153" cy="725459"/>
          </a:xfrm>
          <a:prstGeom prst="rect">
            <a:avLst/>
          </a:prstGeom>
        </p:spPr>
      </p:pic>
    </p:spTree>
    <p:extLst>
      <p:ext uri="{BB962C8B-B14F-4D97-AF65-F5344CB8AC3E}">
        <p14:creationId xmlns:p14="http://schemas.microsoft.com/office/powerpoint/2010/main" val="3686558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8277-0FA2-4CE5-9FFB-06EEA824FCA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407227A-4B05-4FC6-933D-969F1256D9F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C6F3BCB7-2B32-4F0C-893B-F11CABDC2FA4}"/>
              </a:ext>
            </a:extLst>
          </p:cNvPr>
          <p:cNvPicPr>
            <a:picLocks noChangeAspect="1"/>
          </p:cNvPicPr>
          <p:nvPr/>
        </p:nvPicPr>
        <p:blipFill>
          <a:blip r:embed="rId2"/>
          <a:stretch>
            <a:fillRect/>
          </a:stretch>
        </p:blipFill>
        <p:spPr>
          <a:xfrm>
            <a:off x="2000762" y="181381"/>
            <a:ext cx="8190476" cy="6495238"/>
          </a:xfrm>
          <a:prstGeom prst="rect">
            <a:avLst/>
          </a:prstGeom>
        </p:spPr>
      </p:pic>
    </p:spTree>
    <p:extLst>
      <p:ext uri="{BB962C8B-B14F-4D97-AF65-F5344CB8AC3E}">
        <p14:creationId xmlns:p14="http://schemas.microsoft.com/office/powerpoint/2010/main" val="48976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A237-1B45-464B-A2E5-208C7EE3CB5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D6A3BC-3A8F-4F9F-9F8C-C7B24B1D142D}"/>
              </a:ext>
            </a:extLst>
          </p:cNvPr>
          <p:cNvSpPr>
            <a:spLocks noGrp="1"/>
          </p:cNvSpPr>
          <p:nvPr>
            <p:ph idx="1"/>
          </p:nvPr>
        </p:nvSpPr>
        <p:spPr/>
        <p:txBody>
          <a:bodyPr/>
          <a:lstStyle/>
          <a:p>
            <a:r>
              <a:rPr lang="en-GB" dirty="0"/>
              <a:t>Unfortunately, this does not work because we plotted data for all the Districts together.</a:t>
            </a:r>
          </a:p>
          <a:p>
            <a:r>
              <a:rPr lang="en-GB" dirty="0"/>
              <a:t>We need to tell </a:t>
            </a:r>
            <a:r>
              <a:rPr lang="en-GB" dirty="0" err="1"/>
              <a:t>ggplot</a:t>
            </a:r>
            <a:r>
              <a:rPr lang="en-GB" dirty="0"/>
              <a:t> to draw a line for each by modifying the aesthetic function to include group = District:</a:t>
            </a:r>
          </a:p>
          <a:p>
            <a:endParaRPr lang="en-GB" dirty="0"/>
          </a:p>
          <a:p>
            <a:endParaRPr lang="en-GB" dirty="0"/>
          </a:p>
        </p:txBody>
      </p:sp>
      <p:pic>
        <p:nvPicPr>
          <p:cNvPr id="5" name="Picture 4">
            <a:extLst>
              <a:ext uri="{FF2B5EF4-FFF2-40B4-BE49-F238E27FC236}">
                <a16:creationId xmlns:a16="http://schemas.microsoft.com/office/drawing/2014/main" id="{80DFBB96-65DE-4D7C-862C-15055CC3BA6A}"/>
              </a:ext>
            </a:extLst>
          </p:cNvPr>
          <p:cNvPicPr>
            <a:picLocks noChangeAspect="1"/>
          </p:cNvPicPr>
          <p:nvPr/>
        </p:nvPicPr>
        <p:blipFill>
          <a:blip r:embed="rId2"/>
          <a:stretch>
            <a:fillRect/>
          </a:stretch>
        </p:blipFill>
        <p:spPr>
          <a:xfrm>
            <a:off x="1253276" y="4155325"/>
            <a:ext cx="9685447" cy="632806"/>
          </a:xfrm>
          <a:prstGeom prst="rect">
            <a:avLst/>
          </a:prstGeom>
        </p:spPr>
      </p:pic>
    </p:spTree>
    <p:extLst>
      <p:ext uri="{BB962C8B-B14F-4D97-AF65-F5344CB8AC3E}">
        <p14:creationId xmlns:p14="http://schemas.microsoft.com/office/powerpoint/2010/main" val="2439702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806C-0E7B-4C1B-93BB-A771E8000A5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46BF4D2-8139-4A4B-95E4-A3C0AEF18524}"/>
              </a:ext>
            </a:extLst>
          </p:cNvPr>
          <p:cNvSpPr>
            <a:spLocks noGrp="1"/>
          </p:cNvSpPr>
          <p:nvPr>
            <p:ph idx="1"/>
          </p:nvPr>
        </p:nvSpPr>
        <p:spPr/>
        <p:txBody>
          <a:bodyPr/>
          <a:lstStyle/>
          <a:p>
            <a:r>
              <a:rPr lang="en-GB" dirty="0"/>
              <a:t>We will be able to distinguish District in the plot if we add colours (using colour also automatically groups the data):</a:t>
            </a:r>
          </a:p>
        </p:txBody>
      </p:sp>
    </p:spTree>
    <p:extLst>
      <p:ext uri="{BB962C8B-B14F-4D97-AF65-F5344CB8AC3E}">
        <p14:creationId xmlns:p14="http://schemas.microsoft.com/office/powerpoint/2010/main" val="1150144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6E49-C434-42FA-B7DA-E1409352281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16A2357-2518-40F2-8F4A-9369D845ECEE}"/>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6B5CF837-B26E-4E8E-BBB8-9F016F230288}"/>
              </a:ext>
            </a:extLst>
          </p:cNvPr>
          <p:cNvPicPr>
            <a:picLocks noChangeAspect="1"/>
          </p:cNvPicPr>
          <p:nvPr/>
        </p:nvPicPr>
        <p:blipFill>
          <a:blip r:embed="rId2"/>
          <a:stretch>
            <a:fillRect/>
          </a:stretch>
        </p:blipFill>
        <p:spPr>
          <a:xfrm>
            <a:off x="0" y="165100"/>
            <a:ext cx="12192000" cy="6527800"/>
          </a:xfrm>
          <a:prstGeom prst="rect">
            <a:avLst/>
          </a:prstGeom>
        </p:spPr>
      </p:pic>
    </p:spTree>
    <p:extLst>
      <p:ext uri="{BB962C8B-B14F-4D97-AF65-F5344CB8AC3E}">
        <p14:creationId xmlns:p14="http://schemas.microsoft.com/office/powerpoint/2010/main" val="412927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02B-FD03-44F1-9E3A-753B28E6DDC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0ACBA6F-0F02-4C09-86A6-859CA7F2A740}"/>
              </a:ext>
            </a:extLst>
          </p:cNvPr>
          <p:cNvSpPr>
            <a:spLocks noGrp="1"/>
          </p:cNvSpPr>
          <p:nvPr>
            <p:ph idx="1"/>
          </p:nvPr>
        </p:nvSpPr>
        <p:spPr/>
        <p:txBody>
          <a:bodyPr/>
          <a:lstStyle/>
          <a:p>
            <a:r>
              <a:rPr lang="en-GB" dirty="0"/>
              <a:t>Both geometries allow to </a:t>
            </a:r>
            <a:r>
              <a:rPr lang="en-GB" dirty="0" err="1"/>
              <a:t>to</a:t>
            </a:r>
            <a:r>
              <a:rPr lang="en-GB" dirty="0"/>
              <a:t> specify faceting variables specified within vars().</a:t>
            </a:r>
          </a:p>
          <a:p>
            <a:r>
              <a:rPr lang="en-GB" dirty="0" err="1"/>
              <a:t>Eg</a:t>
            </a:r>
            <a:endParaRPr lang="en-GB" dirty="0"/>
          </a:p>
          <a:p>
            <a:pPr marL="0" indent="0">
              <a:buNone/>
            </a:pPr>
            <a:r>
              <a:rPr lang="en-GB" dirty="0"/>
              <a:t>	</a:t>
            </a:r>
            <a:r>
              <a:rPr lang="en-GB" dirty="0" err="1"/>
              <a:t>facet_wrap</a:t>
            </a:r>
            <a:r>
              <a:rPr lang="en-GB" dirty="0"/>
              <a:t>(facets = vars(</a:t>
            </a:r>
            <a:r>
              <a:rPr lang="en-GB" dirty="0" err="1"/>
              <a:t>facet_variable</a:t>
            </a:r>
            <a:r>
              <a:rPr lang="en-GB" dirty="0"/>
              <a:t>)) or </a:t>
            </a:r>
            <a:r>
              <a:rPr lang="en-GB" dirty="0" err="1"/>
              <a:t>facet_grid</a:t>
            </a:r>
            <a:r>
              <a:rPr lang="en-GB" dirty="0"/>
              <a:t>(rows = vars(</a:t>
            </a:r>
            <a:r>
              <a:rPr lang="en-GB" dirty="0" err="1"/>
              <a:t>row_variable</a:t>
            </a:r>
            <a:r>
              <a:rPr lang="en-GB" dirty="0"/>
              <a:t>), cols = vars(</a:t>
            </a:r>
            <a:r>
              <a:rPr lang="en-GB" dirty="0" err="1"/>
              <a:t>col_variable</a:t>
            </a:r>
            <a:r>
              <a:rPr lang="en-GB" dirty="0"/>
              <a:t>)).</a:t>
            </a:r>
          </a:p>
          <a:p>
            <a:endParaRPr lang="en-GB" dirty="0"/>
          </a:p>
          <a:p>
            <a:r>
              <a:rPr lang="en-GB" dirty="0"/>
              <a:t>Let’s start by using </a:t>
            </a:r>
            <a:r>
              <a:rPr lang="en-GB" dirty="0" err="1"/>
              <a:t>facet_wrap</a:t>
            </a:r>
            <a:r>
              <a:rPr lang="en-GB" dirty="0"/>
              <a:t>() to make a time series plot for a subset of Districts:</a:t>
            </a:r>
          </a:p>
        </p:txBody>
      </p:sp>
    </p:spTree>
    <p:extLst>
      <p:ext uri="{BB962C8B-B14F-4D97-AF65-F5344CB8AC3E}">
        <p14:creationId xmlns:p14="http://schemas.microsoft.com/office/powerpoint/2010/main" val="2333353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AF5A-FE7D-4209-AA80-7BD95B0CDA16}"/>
              </a:ext>
            </a:extLst>
          </p:cNvPr>
          <p:cNvSpPr>
            <a:spLocks noGrp="1"/>
          </p:cNvSpPr>
          <p:nvPr>
            <p:ph type="title"/>
          </p:nvPr>
        </p:nvSpPr>
        <p:spPr/>
        <p:txBody>
          <a:bodyPr/>
          <a:lstStyle/>
          <a:p>
            <a:r>
              <a:rPr lang="en-GB" dirty="0"/>
              <a:t>Faceting</a:t>
            </a:r>
          </a:p>
        </p:txBody>
      </p:sp>
      <p:sp>
        <p:nvSpPr>
          <p:cNvPr id="3" name="Content Placeholder 2">
            <a:extLst>
              <a:ext uri="{FF2B5EF4-FFF2-40B4-BE49-F238E27FC236}">
                <a16:creationId xmlns:a16="http://schemas.microsoft.com/office/drawing/2014/main" id="{C61B9351-A49B-4A67-A33C-313E3FF2336E}"/>
              </a:ext>
            </a:extLst>
          </p:cNvPr>
          <p:cNvSpPr>
            <a:spLocks noGrp="1"/>
          </p:cNvSpPr>
          <p:nvPr>
            <p:ph idx="1"/>
          </p:nvPr>
        </p:nvSpPr>
        <p:spPr/>
        <p:txBody>
          <a:bodyPr/>
          <a:lstStyle/>
          <a:p>
            <a:r>
              <a:rPr lang="en-GB" dirty="0"/>
              <a:t>ggplot2 has a special technique called faceting that allows the user to split one plot into multiple plots based on a factor included in the dataset.</a:t>
            </a:r>
          </a:p>
          <a:p>
            <a:r>
              <a:rPr lang="en-GB" dirty="0"/>
              <a:t>There are two types of facet functions:</a:t>
            </a:r>
          </a:p>
          <a:p>
            <a:pPr lvl="1"/>
            <a:r>
              <a:rPr lang="en-GB" dirty="0" err="1"/>
              <a:t>facet_wrap</a:t>
            </a:r>
            <a:r>
              <a:rPr lang="en-GB" dirty="0"/>
              <a:t>() arranges a one-dimensional sequence of panels to allow them to cleanly fit on one page.</a:t>
            </a:r>
          </a:p>
          <a:p>
            <a:pPr lvl="1"/>
            <a:r>
              <a:rPr lang="en-GB" dirty="0" err="1"/>
              <a:t>facet_grid</a:t>
            </a:r>
            <a:r>
              <a:rPr lang="en-GB" dirty="0"/>
              <a:t>() allows you to form a matrix of rows and columns of panels.</a:t>
            </a:r>
          </a:p>
        </p:txBody>
      </p:sp>
    </p:spTree>
    <p:extLst>
      <p:ext uri="{BB962C8B-B14F-4D97-AF65-F5344CB8AC3E}">
        <p14:creationId xmlns:p14="http://schemas.microsoft.com/office/powerpoint/2010/main" val="61966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ACDD-D1CA-451B-9B53-4BADC4FFCF14}"/>
              </a:ext>
            </a:extLst>
          </p:cNvPr>
          <p:cNvSpPr>
            <a:spLocks noGrp="1"/>
          </p:cNvSpPr>
          <p:nvPr>
            <p:ph type="title"/>
          </p:nvPr>
        </p:nvSpPr>
        <p:spPr/>
        <p:txBody>
          <a:bodyPr/>
          <a:lstStyle/>
          <a:p>
            <a:r>
              <a:rPr lang="en-GB" dirty="0"/>
              <a:t>Import data</a:t>
            </a:r>
          </a:p>
        </p:txBody>
      </p:sp>
      <p:sp>
        <p:nvSpPr>
          <p:cNvPr id="3" name="Content Placeholder 2">
            <a:extLst>
              <a:ext uri="{FF2B5EF4-FFF2-40B4-BE49-F238E27FC236}">
                <a16:creationId xmlns:a16="http://schemas.microsoft.com/office/drawing/2014/main" id="{83296E34-CDE8-48E7-9C5F-A413A34F3A88}"/>
              </a:ext>
            </a:extLst>
          </p:cNvPr>
          <p:cNvSpPr>
            <a:spLocks noGrp="1"/>
          </p:cNvSpPr>
          <p:nvPr>
            <p:ph idx="1"/>
          </p:nvPr>
        </p:nvSpPr>
        <p:spPr/>
        <p:txBody>
          <a:bodyPr>
            <a:normAutofit fontScale="92500" lnSpcReduction="10000"/>
          </a:bodyPr>
          <a:lstStyle/>
          <a:p>
            <a:r>
              <a:rPr lang="en-GB" dirty="0"/>
              <a:t>Using one of the ways already mentioned e.g.</a:t>
            </a:r>
          </a:p>
          <a:p>
            <a:r>
              <a:rPr lang="en-GB" dirty="0"/>
              <a:t>Use </a:t>
            </a:r>
            <a:r>
              <a:rPr lang="en-GB" dirty="0" err="1"/>
              <a:t>Environment|Import</a:t>
            </a:r>
            <a:r>
              <a:rPr lang="en-GB" dirty="0"/>
              <a:t> Dataset pane</a:t>
            </a:r>
          </a:p>
          <a:p>
            <a:r>
              <a:rPr lang="en-GB" dirty="0"/>
              <a:t>Import</a:t>
            </a:r>
          </a:p>
          <a:p>
            <a:pPr marL="0" indent="0">
              <a:buNone/>
            </a:pPr>
            <a:r>
              <a:rPr lang="en-GB" dirty="0"/>
              <a:t>		Admin-datasheet-year2018.xlsx</a:t>
            </a:r>
          </a:p>
          <a:p>
            <a:r>
              <a:rPr lang="en-GB" dirty="0"/>
              <a:t>Or type in the console</a:t>
            </a:r>
          </a:p>
          <a:p>
            <a:endParaRPr lang="en-GB" dirty="0"/>
          </a:p>
          <a:p>
            <a:pPr marL="0" indent="0">
              <a:buNone/>
            </a:pPr>
            <a:r>
              <a:rPr lang="en-GB" sz="2400" dirty="0">
                <a:latin typeface="Courier New" panose="02070309020205020404" pitchFamily="49" charset="0"/>
                <a:cs typeface="Courier New" panose="02070309020205020404" pitchFamily="49" charset="0"/>
              </a:rPr>
              <a:t>&gt; library(</a:t>
            </a:r>
            <a:r>
              <a:rPr lang="en-GB" sz="2400" dirty="0" err="1">
                <a:latin typeface="Courier New" panose="02070309020205020404" pitchFamily="49" charset="0"/>
                <a:cs typeface="Courier New" panose="02070309020205020404" pitchFamily="49" charset="0"/>
              </a:rPr>
              <a:t>readxl</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&gt; </a:t>
            </a:r>
            <a:r>
              <a:rPr lang="en-GB" sz="2400" dirty="0" err="1">
                <a:latin typeface="Courier New" panose="02070309020205020404" pitchFamily="49" charset="0"/>
                <a:cs typeface="Courier New" panose="02070309020205020404" pitchFamily="49" charset="0"/>
              </a:rPr>
              <a:t>dat</a:t>
            </a:r>
            <a:r>
              <a:rPr lang="en-GB" sz="2400" dirty="0">
                <a:latin typeface="Courier New" panose="02070309020205020404" pitchFamily="49" charset="0"/>
                <a:cs typeface="Courier New" panose="02070309020205020404" pitchFamily="49" charset="0"/>
              </a:rPr>
              <a:t> &lt;- </a:t>
            </a:r>
            <a:r>
              <a:rPr lang="en-GB" sz="2400" dirty="0" err="1">
                <a:latin typeface="Courier New" panose="02070309020205020404" pitchFamily="49" charset="0"/>
                <a:cs typeface="Courier New" panose="02070309020205020404" pitchFamily="49" charset="0"/>
              </a:rPr>
              <a:t>read_excel</a:t>
            </a:r>
            <a:r>
              <a:rPr lang="en-GB" sz="2400" dirty="0">
                <a:latin typeface="Courier New" panose="02070309020205020404" pitchFamily="49" charset="0"/>
                <a:cs typeface="Courier New" panose="02070309020205020404" pitchFamily="49" charset="0"/>
              </a:rPr>
              <a:t>("C:/Users/ngreen1/Documents/R/win-library/3.6/dataPakistan/extdata/Admin-datasheet-year2018.xlsx")</a:t>
            </a:r>
          </a:p>
          <a:p>
            <a:pPr marL="0" indent="0">
              <a:buNone/>
            </a:pPr>
            <a:r>
              <a:rPr lang="en-GB" sz="2400" dirty="0">
                <a:latin typeface="Courier New" panose="02070309020205020404" pitchFamily="49" charset="0"/>
                <a:cs typeface="Courier New" panose="02070309020205020404" pitchFamily="49" charset="0"/>
              </a:rPr>
              <a:t>&gt; View(</a:t>
            </a:r>
            <a:r>
              <a:rPr lang="en-GB" sz="2400" dirty="0" err="1">
                <a:latin typeface="Courier New" panose="02070309020205020404" pitchFamily="49" charset="0"/>
                <a:cs typeface="Courier New" panose="02070309020205020404" pitchFamily="49" charset="0"/>
              </a:rPr>
              <a:t>dat</a:t>
            </a:r>
            <a:r>
              <a:rPr lang="en-GB" sz="2400" dirty="0">
                <a:latin typeface="Courier New" panose="02070309020205020404" pitchFamily="49" charset="0"/>
                <a:cs typeface="Courier New" panose="02070309020205020404" pitchFamily="49" charset="0"/>
              </a:rPr>
              <a:t>)</a:t>
            </a:r>
          </a:p>
          <a:p>
            <a:pPr marL="0" indent="0">
              <a:buNone/>
            </a:pPr>
            <a:endParaRPr lang="en-GB" dirty="0"/>
          </a:p>
        </p:txBody>
      </p:sp>
    </p:spTree>
    <p:extLst>
      <p:ext uri="{BB962C8B-B14F-4D97-AF65-F5344CB8AC3E}">
        <p14:creationId xmlns:p14="http://schemas.microsoft.com/office/powerpoint/2010/main" val="1058239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47D2-CE65-4E3B-BA22-40BD0C6B28C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BFC235-097D-4F23-8AC6-30C0B7BEB987}"/>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B24BC558-C8F2-4004-B4E0-B54AF17E06E4}"/>
              </a:ext>
            </a:extLst>
          </p:cNvPr>
          <p:cNvPicPr>
            <a:picLocks noChangeAspect="1"/>
          </p:cNvPicPr>
          <p:nvPr/>
        </p:nvPicPr>
        <p:blipFill>
          <a:blip r:embed="rId2"/>
          <a:stretch>
            <a:fillRect/>
          </a:stretch>
        </p:blipFill>
        <p:spPr>
          <a:xfrm>
            <a:off x="838200" y="2416058"/>
            <a:ext cx="10085362" cy="1723680"/>
          </a:xfrm>
          <a:prstGeom prst="rect">
            <a:avLst/>
          </a:prstGeom>
        </p:spPr>
      </p:pic>
    </p:spTree>
    <p:extLst>
      <p:ext uri="{BB962C8B-B14F-4D97-AF65-F5344CB8AC3E}">
        <p14:creationId xmlns:p14="http://schemas.microsoft.com/office/powerpoint/2010/main" val="2430142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EA43-F4A0-4A44-9300-9F28657559B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273E09-E3D8-42EA-B3A1-444FD5B99BA0}"/>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7408A0F2-28EF-4C4D-A1FB-D39F5A33B7D8}"/>
              </a:ext>
            </a:extLst>
          </p:cNvPr>
          <p:cNvPicPr>
            <a:picLocks noChangeAspect="1"/>
          </p:cNvPicPr>
          <p:nvPr/>
        </p:nvPicPr>
        <p:blipFill>
          <a:blip r:embed="rId2"/>
          <a:stretch>
            <a:fillRect/>
          </a:stretch>
        </p:blipFill>
        <p:spPr>
          <a:xfrm>
            <a:off x="0" y="165100"/>
            <a:ext cx="12192000" cy="6527800"/>
          </a:xfrm>
          <a:prstGeom prst="rect">
            <a:avLst/>
          </a:prstGeom>
        </p:spPr>
      </p:pic>
    </p:spTree>
    <p:extLst>
      <p:ext uri="{BB962C8B-B14F-4D97-AF65-F5344CB8AC3E}">
        <p14:creationId xmlns:p14="http://schemas.microsoft.com/office/powerpoint/2010/main" val="2873775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EDE2-9695-4789-8F43-B4A4EB4A352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71FBA88-48F8-4F4A-9970-864FDA775D5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6DA7CDBC-ACF1-4D40-8F11-AF6931DD5E11}"/>
              </a:ext>
            </a:extLst>
          </p:cNvPr>
          <p:cNvPicPr>
            <a:picLocks noChangeAspect="1"/>
          </p:cNvPicPr>
          <p:nvPr/>
        </p:nvPicPr>
        <p:blipFill>
          <a:blip r:embed="rId2"/>
          <a:stretch>
            <a:fillRect/>
          </a:stretch>
        </p:blipFill>
        <p:spPr>
          <a:xfrm>
            <a:off x="2161309" y="375623"/>
            <a:ext cx="7314161" cy="5801340"/>
          </a:xfrm>
          <a:prstGeom prst="rect">
            <a:avLst/>
          </a:prstGeom>
        </p:spPr>
      </p:pic>
    </p:spTree>
    <p:extLst>
      <p:ext uri="{BB962C8B-B14F-4D97-AF65-F5344CB8AC3E}">
        <p14:creationId xmlns:p14="http://schemas.microsoft.com/office/powerpoint/2010/main" val="3328696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4556-4F0C-4145-8548-4DE995A9588B}"/>
              </a:ext>
            </a:extLst>
          </p:cNvPr>
          <p:cNvSpPr>
            <a:spLocks noGrp="1"/>
          </p:cNvSpPr>
          <p:nvPr>
            <p:ph type="title"/>
          </p:nvPr>
        </p:nvSpPr>
        <p:spPr/>
        <p:txBody>
          <a:bodyPr/>
          <a:lstStyle/>
          <a:p>
            <a:r>
              <a:rPr lang="en-GB" dirty="0" err="1"/>
              <a:t>ggplot</a:t>
            </a:r>
            <a:r>
              <a:rPr lang="en-GB" dirty="0"/>
              <a:t> themes</a:t>
            </a:r>
          </a:p>
        </p:txBody>
      </p:sp>
      <p:sp>
        <p:nvSpPr>
          <p:cNvPr id="3" name="Content Placeholder 2">
            <a:extLst>
              <a:ext uri="{FF2B5EF4-FFF2-40B4-BE49-F238E27FC236}">
                <a16:creationId xmlns:a16="http://schemas.microsoft.com/office/drawing/2014/main" id="{F626DFDF-20C6-4F5F-8698-3F1F27FCF8C7}"/>
              </a:ext>
            </a:extLst>
          </p:cNvPr>
          <p:cNvSpPr>
            <a:spLocks noGrp="1"/>
          </p:cNvSpPr>
          <p:nvPr>
            <p:ph idx="1"/>
          </p:nvPr>
        </p:nvSpPr>
        <p:spPr/>
        <p:txBody>
          <a:bodyPr/>
          <a:lstStyle/>
          <a:p>
            <a:r>
              <a:rPr lang="en-GB" dirty="0"/>
              <a:t>Usually plots with white background look more readable when printed.</a:t>
            </a:r>
          </a:p>
          <a:p>
            <a:r>
              <a:rPr lang="en-GB" dirty="0"/>
              <a:t>Every single component of a </a:t>
            </a:r>
            <a:r>
              <a:rPr lang="en-GB" dirty="0" err="1"/>
              <a:t>ggplot</a:t>
            </a:r>
            <a:r>
              <a:rPr lang="en-GB" dirty="0"/>
              <a:t> graph can be customized using the generic theme() function, as we will see below.</a:t>
            </a:r>
          </a:p>
          <a:p>
            <a:r>
              <a:rPr lang="en-GB" dirty="0"/>
              <a:t>However, there are pre-loaded themes available that change the overall appearance of the graph without much effort.</a:t>
            </a:r>
          </a:p>
          <a:p>
            <a:r>
              <a:rPr lang="en-GB" dirty="0" err="1"/>
              <a:t>Eg</a:t>
            </a:r>
            <a:endParaRPr lang="en-GB" dirty="0"/>
          </a:p>
          <a:p>
            <a:pPr lvl="1"/>
            <a:r>
              <a:rPr lang="en-GB" dirty="0"/>
              <a:t>we can change our previous graph to have a simpler white background using the </a:t>
            </a:r>
            <a:r>
              <a:rPr lang="en-GB" dirty="0" err="1"/>
              <a:t>theme_bw</a:t>
            </a:r>
            <a:r>
              <a:rPr lang="en-GB" dirty="0"/>
              <a:t>() function:</a:t>
            </a:r>
          </a:p>
        </p:txBody>
      </p:sp>
    </p:spTree>
    <p:extLst>
      <p:ext uri="{BB962C8B-B14F-4D97-AF65-F5344CB8AC3E}">
        <p14:creationId xmlns:p14="http://schemas.microsoft.com/office/powerpoint/2010/main" val="630051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F5C8-FF75-467F-B959-B135808340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D208EBD-BB60-4F7A-86E4-547E411E796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A818734-96FF-49DE-A120-8BA7A905C819}"/>
              </a:ext>
            </a:extLst>
          </p:cNvPr>
          <p:cNvPicPr>
            <a:picLocks noChangeAspect="1"/>
          </p:cNvPicPr>
          <p:nvPr/>
        </p:nvPicPr>
        <p:blipFill>
          <a:blip r:embed="rId2"/>
          <a:stretch>
            <a:fillRect/>
          </a:stretch>
        </p:blipFill>
        <p:spPr>
          <a:xfrm>
            <a:off x="0" y="165100"/>
            <a:ext cx="12192000" cy="6527800"/>
          </a:xfrm>
          <a:prstGeom prst="rect">
            <a:avLst/>
          </a:prstGeom>
        </p:spPr>
      </p:pic>
    </p:spTree>
    <p:extLst>
      <p:ext uri="{BB962C8B-B14F-4D97-AF65-F5344CB8AC3E}">
        <p14:creationId xmlns:p14="http://schemas.microsoft.com/office/powerpoint/2010/main" val="4262879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458A-AA1C-4D6A-ABB1-ABC5B234BD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5BFDACE-8F98-4A2D-B419-9255A078E29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71049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C2BC-65DC-4CC1-A856-C3953A423B2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81031F-937F-45EB-9368-DFB27F1FFBB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BD36B5A8-3BE0-4002-AFB3-A30FCF308C47}"/>
              </a:ext>
            </a:extLst>
          </p:cNvPr>
          <p:cNvPicPr>
            <a:picLocks noChangeAspect="1"/>
          </p:cNvPicPr>
          <p:nvPr/>
        </p:nvPicPr>
        <p:blipFill>
          <a:blip r:embed="rId2"/>
          <a:stretch>
            <a:fillRect/>
          </a:stretch>
        </p:blipFill>
        <p:spPr>
          <a:xfrm>
            <a:off x="3062968" y="0"/>
            <a:ext cx="6066064" cy="6858000"/>
          </a:xfrm>
          <a:prstGeom prst="rect">
            <a:avLst/>
          </a:prstGeom>
        </p:spPr>
      </p:pic>
    </p:spTree>
    <p:extLst>
      <p:ext uri="{BB962C8B-B14F-4D97-AF65-F5344CB8AC3E}">
        <p14:creationId xmlns:p14="http://schemas.microsoft.com/office/powerpoint/2010/main" val="2732713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D71D-59E7-48F6-A8ED-C2BB42B04A3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BA10DD6-2619-4084-BC38-23DD3E6F3B81}"/>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F5E66EE-73E3-4B78-B898-174744890D36}"/>
              </a:ext>
            </a:extLst>
          </p:cNvPr>
          <p:cNvPicPr>
            <a:picLocks noChangeAspect="1"/>
          </p:cNvPicPr>
          <p:nvPr/>
        </p:nvPicPr>
        <p:blipFill>
          <a:blip r:embed="rId2"/>
          <a:stretch>
            <a:fillRect/>
          </a:stretch>
        </p:blipFill>
        <p:spPr>
          <a:xfrm>
            <a:off x="2810418" y="0"/>
            <a:ext cx="6571163" cy="6858000"/>
          </a:xfrm>
          <a:prstGeom prst="rect">
            <a:avLst/>
          </a:prstGeom>
        </p:spPr>
      </p:pic>
    </p:spTree>
    <p:extLst>
      <p:ext uri="{BB962C8B-B14F-4D97-AF65-F5344CB8AC3E}">
        <p14:creationId xmlns:p14="http://schemas.microsoft.com/office/powerpoint/2010/main" val="3663512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3260-6D2F-492B-9FF2-9EEABF0C76EC}"/>
              </a:ext>
            </a:extLst>
          </p:cNvPr>
          <p:cNvSpPr>
            <a:spLocks noGrp="1"/>
          </p:cNvSpPr>
          <p:nvPr>
            <p:ph type="title"/>
          </p:nvPr>
        </p:nvSpPr>
        <p:spPr/>
        <p:txBody>
          <a:bodyPr/>
          <a:lstStyle/>
          <a:p>
            <a:r>
              <a:rPr lang="en-GB" dirty="0"/>
              <a:t>Arranging and exporting plots</a:t>
            </a:r>
          </a:p>
        </p:txBody>
      </p:sp>
      <p:sp>
        <p:nvSpPr>
          <p:cNvPr id="3" name="Content Placeholder 2">
            <a:extLst>
              <a:ext uri="{FF2B5EF4-FFF2-40B4-BE49-F238E27FC236}">
                <a16:creationId xmlns:a16="http://schemas.microsoft.com/office/drawing/2014/main" id="{61767501-C614-4FC5-AA51-C1D2987547B3}"/>
              </a:ext>
            </a:extLst>
          </p:cNvPr>
          <p:cNvSpPr>
            <a:spLocks noGrp="1"/>
          </p:cNvSpPr>
          <p:nvPr>
            <p:ph idx="1"/>
          </p:nvPr>
        </p:nvSpPr>
        <p:spPr/>
        <p:txBody>
          <a:bodyPr/>
          <a:lstStyle/>
          <a:p>
            <a:r>
              <a:rPr lang="en-GB" dirty="0"/>
              <a:t>Faceting is a great tool for splitting one plot into multiple plots, but sometimes you may want to produce a single figure that contains multiple plots using different variables or even different data frames. The </a:t>
            </a:r>
            <a:r>
              <a:rPr lang="en-GB" dirty="0" err="1"/>
              <a:t>gridExtra</a:t>
            </a:r>
            <a:r>
              <a:rPr lang="en-GB" dirty="0"/>
              <a:t> package allows us to combine separate </a:t>
            </a:r>
            <a:r>
              <a:rPr lang="en-GB" dirty="0" err="1"/>
              <a:t>ggplots</a:t>
            </a:r>
            <a:r>
              <a:rPr lang="en-GB" dirty="0"/>
              <a:t> into a single figure using </a:t>
            </a:r>
            <a:r>
              <a:rPr lang="en-GB" dirty="0" err="1"/>
              <a:t>grid.arrange</a:t>
            </a:r>
            <a:r>
              <a:rPr lang="en-GB" dirty="0"/>
              <a:t>():</a:t>
            </a:r>
          </a:p>
        </p:txBody>
      </p:sp>
    </p:spTree>
    <p:extLst>
      <p:ext uri="{BB962C8B-B14F-4D97-AF65-F5344CB8AC3E}">
        <p14:creationId xmlns:p14="http://schemas.microsoft.com/office/powerpoint/2010/main" val="1900319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253E-A1C6-4CF5-A2D9-9BA7730C104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DE06C4E-E1DF-42B7-A95B-85479204BA2B}"/>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08BEAEB9-29E4-4E0B-898A-8333FB94EB79}"/>
              </a:ext>
            </a:extLst>
          </p:cNvPr>
          <p:cNvPicPr>
            <a:picLocks noChangeAspect="1"/>
          </p:cNvPicPr>
          <p:nvPr/>
        </p:nvPicPr>
        <p:blipFill>
          <a:blip r:embed="rId2"/>
          <a:stretch>
            <a:fillRect/>
          </a:stretch>
        </p:blipFill>
        <p:spPr>
          <a:xfrm>
            <a:off x="810450" y="1518443"/>
            <a:ext cx="10571100" cy="3821113"/>
          </a:xfrm>
          <a:prstGeom prst="rect">
            <a:avLst/>
          </a:prstGeom>
        </p:spPr>
      </p:pic>
    </p:spTree>
    <p:extLst>
      <p:ext uri="{BB962C8B-B14F-4D97-AF65-F5344CB8AC3E}">
        <p14:creationId xmlns:p14="http://schemas.microsoft.com/office/powerpoint/2010/main" val="110010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29DF-6C36-4F8A-A28C-BA8546DE477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481F21-C481-4417-AF81-28B3C418E57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3D3AD2B-6B44-496D-B13A-70BF092A3D9E}"/>
              </a:ext>
            </a:extLst>
          </p:cNvPr>
          <p:cNvPicPr>
            <a:picLocks noChangeAspect="1"/>
          </p:cNvPicPr>
          <p:nvPr/>
        </p:nvPicPr>
        <p:blipFill>
          <a:blip r:embed="rId2"/>
          <a:stretch>
            <a:fillRect/>
          </a:stretch>
        </p:blipFill>
        <p:spPr>
          <a:xfrm>
            <a:off x="3001891" y="0"/>
            <a:ext cx="6188217" cy="6858000"/>
          </a:xfrm>
          <a:prstGeom prst="rect">
            <a:avLst/>
          </a:prstGeom>
        </p:spPr>
      </p:pic>
    </p:spTree>
    <p:extLst>
      <p:ext uri="{BB962C8B-B14F-4D97-AF65-F5344CB8AC3E}">
        <p14:creationId xmlns:p14="http://schemas.microsoft.com/office/powerpoint/2010/main" val="91767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4504-3307-428D-8B01-E7086F9B00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D75CA1D-E082-4874-A46B-28B16A0FB8E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5CAEEBE-2AF9-44B3-A596-39F1FA62D8F4}"/>
              </a:ext>
            </a:extLst>
          </p:cNvPr>
          <p:cNvPicPr>
            <a:picLocks noChangeAspect="1"/>
          </p:cNvPicPr>
          <p:nvPr/>
        </p:nvPicPr>
        <p:blipFill>
          <a:blip r:embed="rId2"/>
          <a:stretch>
            <a:fillRect/>
          </a:stretch>
        </p:blipFill>
        <p:spPr>
          <a:xfrm>
            <a:off x="0" y="165100"/>
            <a:ext cx="12192000" cy="6527800"/>
          </a:xfrm>
          <a:prstGeom prst="rect">
            <a:avLst/>
          </a:prstGeom>
        </p:spPr>
      </p:pic>
    </p:spTree>
    <p:extLst>
      <p:ext uri="{BB962C8B-B14F-4D97-AF65-F5344CB8AC3E}">
        <p14:creationId xmlns:p14="http://schemas.microsoft.com/office/powerpoint/2010/main" val="3477413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7D6A-BD8F-4703-8B8C-3DDAD9C7427E}"/>
              </a:ext>
            </a:extLst>
          </p:cNvPr>
          <p:cNvSpPr>
            <a:spLocks noGrp="1"/>
          </p:cNvSpPr>
          <p:nvPr>
            <p:ph type="title"/>
          </p:nvPr>
        </p:nvSpPr>
        <p:spPr/>
        <p:txBody>
          <a:bodyPr/>
          <a:lstStyle/>
          <a:p>
            <a:r>
              <a:rPr lang="en-GB" dirty="0"/>
              <a:t>Saving plots</a:t>
            </a:r>
          </a:p>
        </p:txBody>
      </p:sp>
      <p:sp>
        <p:nvSpPr>
          <p:cNvPr id="3" name="Content Placeholder 2">
            <a:extLst>
              <a:ext uri="{FF2B5EF4-FFF2-40B4-BE49-F238E27FC236}">
                <a16:creationId xmlns:a16="http://schemas.microsoft.com/office/drawing/2014/main" id="{70C50E9B-F03E-4C8C-B004-00F0DE647B10}"/>
              </a:ext>
            </a:extLst>
          </p:cNvPr>
          <p:cNvSpPr>
            <a:spLocks noGrp="1"/>
          </p:cNvSpPr>
          <p:nvPr>
            <p:ph idx="1"/>
          </p:nvPr>
        </p:nvSpPr>
        <p:spPr/>
        <p:txBody>
          <a:bodyPr/>
          <a:lstStyle/>
          <a:p>
            <a:r>
              <a:rPr lang="en-GB" dirty="0"/>
              <a:t>use the </a:t>
            </a:r>
            <a:r>
              <a:rPr lang="en-GB" dirty="0" err="1"/>
              <a:t>ggsave</a:t>
            </a:r>
            <a:r>
              <a:rPr lang="en-GB" dirty="0"/>
              <a:t>() function, which allows you easily change the dimension and resolution of your plot by adjusting the appropriate arguments (width, height and dpi).</a:t>
            </a:r>
          </a:p>
        </p:txBody>
      </p:sp>
      <p:pic>
        <p:nvPicPr>
          <p:cNvPr id="4" name="Picture 3">
            <a:extLst>
              <a:ext uri="{FF2B5EF4-FFF2-40B4-BE49-F238E27FC236}">
                <a16:creationId xmlns:a16="http://schemas.microsoft.com/office/drawing/2014/main" id="{A9362039-5A0B-4AF2-A340-F81E48AA6592}"/>
              </a:ext>
            </a:extLst>
          </p:cNvPr>
          <p:cNvPicPr>
            <a:picLocks noChangeAspect="1"/>
          </p:cNvPicPr>
          <p:nvPr/>
        </p:nvPicPr>
        <p:blipFill>
          <a:blip r:embed="rId2"/>
          <a:stretch>
            <a:fillRect/>
          </a:stretch>
        </p:blipFill>
        <p:spPr>
          <a:xfrm>
            <a:off x="450359" y="3820565"/>
            <a:ext cx="11291281" cy="737621"/>
          </a:xfrm>
          <a:prstGeom prst="rect">
            <a:avLst/>
          </a:prstGeom>
        </p:spPr>
      </p:pic>
    </p:spTree>
    <p:extLst>
      <p:ext uri="{BB962C8B-B14F-4D97-AF65-F5344CB8AC3E}">
        <p14:creationId xmlns:p14="http://schemas.microsoft.com/office/powerpoint/2010/main" val="22695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574B-8D3D-43DC-BE96-CEB446C937D1}"/>
              </a:ext>
            </a:extLst>
          </p:cNvPr>
          <p:cNvSpPr>
            <a:spLocks noGrp="1"/>
          </p:cNvSpPr>
          <p:nvPr>
            <p:ph type="title"/>
          </p:nvPr>
        </p:nvSpPr>
        <p:spPr/>
        <p:txBody>
          <a:bodyPr/>
          <a:lstStyle/>
          <a:p>
            <a:r>
              <a:rPr lang="en-GB" dirty="0"/>
              <a:t>What is </a:t>
            </a:r>
            <a:r>
              <a:rPr lang="en-GB" dirty="0" err="1"/>
              <a:t>ggplot</a:t>
            </a:r>
            <a:r>
              <a:rPr lang="en-GB" dirty="0"/>
              <a:t>?</a:t>
            </a:r>
          </a:p>
        </p:txBody>
      </p:sp>
      <p:sp>
        <p:nvSpPr>
          <p:cNvPr id="3" name="Content Placeholder 2">
            <a:extLst>
              <a:ext uri="{FF2B5EF4-FFF2-40B4-BE49-F238E27FC236}">
                <a16:creationId xmlns:a16="http://schemas.microsoft.com/office/drawing/2014/main" id="{19A8807F-7922-48D2-898D-75A9F02ECFB7}"/>
              </a:ext>
            </a:extLst>
          </p:cNvPr>
          <p:cNvSpPr>
            <a:spLocks noGrp="1"/>
          </p:cNvSpPr>
          <p:nvPr>
            <p:ph idx="1"/>
          </p:nvPr>
        </p:nvSpPr>
        <p:spPr/>
        <p:txBody>
          <a:bodyPr>
            <a:normAutofit fontScale="92500" lnSpcReduction="20000"/>
          </a:bodyPr>
          <a:lstStyle/>
          <a:p>
            <a:r>
              <a:rPr lang="en-GB" dirty="0"/>
              <a:t>ggplot2 is a plotting package that makes it simple to create complex plots from data in a data frame</a:t>
            </a:r>
          </a:p>
          <a:p>
            <a:r>
              <a:rPr lang="en-GB" dirty="0"/>
              <a:t>Provides a more programmatic interface for specifying what variables to plot, how they are displayed, and general visual properties</a:t>
            </a:r>
          </a:p>
          <a:p>
            <a:r>
              <a:rPr lang="en-GB" dirty="0"/>
              <a:t>Only need minimal changes if the underlying data change or if we decide to change from a bar plot to a scatter plot</a:t>
            </a:r>
          </a:p>
          <a:p>
            <a:r>
              <a:rPr lang="en-GB" dirty="0"/>
              <a:t>Helps in creating publication quality plots with minimal amounts of adjustments and tweaking.</a:t>
            </a:r>
          </a:p>
          <a:p>
            <a:endParaRPr lang="en-GB" dirty="0"/>
          </a:p>
          <a:p>
            <a:r>
              <a:rPr lang="en-GB" dirty="0"/>
              <a:t>ggplot2 functions like data in the ‘long’ format</a:t>
            </a:r>
          </a:p>
          <a:p>
            <a:pPr lvl="1"/>
            <a:r>
              <a:rPr lang="en-GB" dirty="0"/>
              <a:t>i.e., a column for every dimension, and a row for every observation. Well-structured data will save you lots of time when making figures with ggplot2</a:t>
            </a:r>
          </a:p>
        </p:txBody>
      </p:sp>
    </p:spTree>
    <p:extLst>
      <p:ext uri="{BB962C8B-B14F-4D97-AF65-F5344CB8AC3E}">
        <p14:creationId xmlns:p14="http://schemas.microsoft.com/office/powerpoint/2010/main" val="59578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C46A-F28A-4F4D-943E-C30C872B5BF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E03F22A-F287-4C05-907D-7BB3761C8C14}"/>
              </a:ext>
            </a:extLst>
          </p:cNvPr>
          <p:cNvSpPr>
            <a:spLocks noGrp="1"/>
          </p:cNvSpPr>
          <p:nvPr>
            <p:ph idx="1"/>
          </p:nvPr>
        </p:nvSpPr>
        <p:spPr/>
        <p:txBody>
          <a:bodyPr/>
          <a:lstStyle/>
          <a:p>
            <a:r>
              <a:rPr lang="en-GB" dirty="0" err="1"/>
              <a:t>ggplot</a:t>
            </a:r>
            <a:r>
              <a:rPr lang="en-GB" dirty="0"/>
              <a:t> graphics are built step by step by adding new elements</a:t>
            </a:r>
          </a:p>
          <a:p>
            <a:r>
              <a:rPr lang="en-GB" dirty="0"/>
              <a:t>Adding layers in this fashion allows for extensive flexibility and customization of plots.</a:t>
            </a:r>
          </a:p>
          <a:p>
            <a:r>
              <a:rPr lang="en-GB" dirty="0"/>
              <a:t>To build a </a:t>
            </a:r>
            <a:r>
              <a:rPr lang="en-GB" dirty="0" err="1"/>
              <a:t>ggplot</a:t>
            </a:r>
            <a:r>
              <a:rPr lang="en-GB" dirty="0"/>
              <a:t>, we will use the following basic template that can be used for different types of plots:</a:t>
            </a:r>
          </a:p>
          <a:p>
            <a:endParaRPr lang="en-GB" dirty="0"/>
          </a:p>
        </p:txBody>
      </p:sp>
      <p:pic>
        <p:nvPicPr>
          <p:cNvPr id="4" name="Picture 3">
            <a:extLst>
              <a:ext uri="{FF2B5EF4-FFF2-40B4-BE49-F238E27FC236}">
                <a16:creationId xmlns:a16="http://schemas.microsoft.com/office/drawing/2014/main" id="{76C4988D-0B4B-454D-846F-C9CBF4259FD4}"/>
              </a:ext>
            </a:extLst>
          </p:cNvPr>
          <p:cNvPicPr>
            <a:picLocks noChangeAspect="1"/>
          </p:cNvPicPr>
          <p:nvPr/>
        </p:nvPicPr>
        <p:blipFill>
          <a:blip r:embed="rId2"/>
          <a:stretch>
            <a:fillRect/>
          </a:stretch>
        </p:blipFill>
        <p:spPr>
          <a:xfrm>
            <a:off x="2284181" y="4218362"/>
            <a:ext cx="7870876" cy="1733550"/>
          </a:xfrm>
          <a:prstGeom prst="rect">
            <a:avLst/>
          </a:prstGeom>
        </p:spPr>
      </p:pic>
      <p:pic>
        <p:nvPicPr>
          <p:cNvPr id="5" name="Picture 4">
            <a:extLst>
              <a:ext uri="{FF2B5EF4-FFF2-40B4-BE49-F238E27FC236}">
                <a16:creationId xmlns:a16="http://schemas.microsoft.com/office/drawing/2014/main" id="{F1296000-9F98-415E-958E-6E508D51416B}"/>
              </a:ext>
            </a:extLst>
          </p:cNvPr>
          <p:cNvPicPr>
            <a:picLocks noChangeAspect="1"/>
          </p:cNvPicPr>
          <p:nvPr/>
        </p:nvPicPr>
        <p:blipFill>
          <a:blip r:embed="rId3"/>
          <a:stretch>
            <a:fillRect/>
          </a:stretch>
        </p:blipFill>
        <p:spPr>
          <a:xfrm>
            <a:off x="4636784" y="5894807"/>
            <a:ext cx="4078430" cy="564311"/>
          </a:xfrm>
          <a:prstGeom prst="rect">
            <a:avLst/>
          </a:prstGeom>
        </p:spPr>
      </p:pic>
    </p:spTree>
    <p:extLst>
      <p:ext uri="{BB962C8B-B14F-4D97-AF65-F5344CB8AC3E}">
        <p14:creationId xmlns:p14="http://schemas.microsoft.com/office/powerpoint/2010/main" val="338500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4357-54A4-4CF5-A7F0-0E7ECE3E428C}"/>
              </a:ext>
            </a:extLst>
          </p:cNvPr>
          <p:cNvSpPr>
            <a:spLocks noGrp="1"/>
          </p:cNvSpPr>
          <p:nvPr>
            <p:ph type="title"/>
          </p:nvPr>
        </p:nvSpPr>
        <p:spPr/>
        <p:txBody>
          <a:bodyPr/>
          <a:lstStyle/>
          <a:p>
            <a:r>
              <a:rPr lang="en-GB" dirty="0" err="1"/>
              <a:t>aes</a:t>
            </a:r>
            <a:endParaRPr lang="en-GB" dirty="0"/>
          </a:p>
        </p:txBody>
      </p:sp>
      <p:sp>
        <p:nvSpPr>
          <p:cNvPr id="3" name="Content Placeholder 2">
            <a:extLst>
              <a:ext uri="{FF2B5EF4-FFF2-40B4-BE49-F238E27FC236}">
                <a16:creationId xmlns:a16="http://schemas.microsoft.com/office/drawing/2014/main" id="{ED080EB0-F02A-497C-8DA6-D3B9CC3C5790}"/>
              </a:ext>
            </a:extLst>
          </p:cNvPr>
          <p:cNvSpPr>
            <a:spLocks noGrp="1"/>
          </p:cNvSpPr>
          <p:nvPr>
            <p:ph idx="1"/>
          </p:nvPr>
        </p:nvSpPr>
        <p:spPr/>
        <p:txBody>
          <a:bodyPr/>
          <a:lstStyle/>
          <a:p>
            <a:r>
              <a:rPr lang="en-GB" dirty="0"/>
              <a:t>Define a mapping (using the aesthetic (</a:t>
            </a:r>
            <a:r>
              <a:rPr lang="en-GB" dirty="0" err="1"/>
              <a:t>aes</a:t>
            </a:r>
            <a:r>
              <a:rPr lang="en-GB" dirty="0"/>
              <a:t>) function), by selecting the variables to be plotted and specifying how to present them in the graph</a:t>
            </a:r>
          </a:p>
          <a:p>
            <a:r>
              <a:rPr lang="en-GB" dirty="0"/>
              <a:t>e.g. as x/y positions or characteristics such as size, shape, colour, etc.</a:t>
            </a:r>
          </a:p>
          <a:p>
            <a:endParaRPr lang="en-GB" dirty="0"/>
          </a:p>
        </p:txBody>
      </p:sp>
      <p:pic>
        <p:nvPicPr>
          <p:cNvPr id="5" name="Picture 4">
            <a:extLst>
              <a:ext uri="{FF2B5EF4-FFF2-40B4-BE49-F238E27FC236}">
                <a16:creationId xmlns:a16="http://schemas.microsoft.com/office/drawing/2014/main" id="{641FBA3D-24F2-4041-A73F-43C3B20519FA}"/>
              </a:ext>
            </a:extLst>
          </p:cNvPr>
          <p:cNvPicPr>
            <a:picLocks noChangeAspect="1"/>
          </p:cNvPicPr>
          <p:nvPr/>
        </p:nvPicPr>
        <p:blipFill>
          <a:blip r:embed="rId2"/>
          <a:stretch>
            <a:fillRect/>
          </a:stretch>
        </p:blipFill>
        <p:spPr>
          <a:xfrm>
            <a:off x="479419" y="4576157"/>
            <a:ext cx="11233162" cy="328354"/>
          </a:xfrm>
          <a:prstGeom prst="rect">
            <a:avLst/>
          </a:prstGeom>
        </p:spPr>
      </p:pic>
    </p:spTree>
    <p:extLst>
      <p:ext uri="{BB962C8B-B14F-4D97-AF65-F5344CB8AC3E}">
        <p14:creationId xmlns:p14="http://schemas.microsoft.com/office/powerpoint/2010/main" val="368055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B652-62BD-4972-8AC5-623554871893}"/>
              </a:ext>
            </a:extLst>
          </p:cNvPr>
          <p:cNvSpPr>
            <a:spLocks noGrp="1"/>
          </p:cNvSpPr>
          <p:nvPr>
            <p:ph type="title"/>
          </p:nvPr>
        </p:nvSpPr>
        <p:spPr/>
        <p:txBody>
          <a:bodyPr/>
          <a:lstStyle/>
          <a:p>
            <a:r>
              <a:rPr lang="en-GB" dirty="0" err="1"/>
              <a:t>geoms</a:t>
            </a:r>
            <a:endParaRPr lang="en-GB" dirty="0"/>
          </a:p>
        </p:txBody>
      </p:sp>
      <p:sp>
        <p:nvSpPr>
          <p:cNvPr id="3" name="Content Placeholder 2">
            <a:extLst>
              <a:ext uri="{FF2B5EF4-FFF2-40B4-BE49-F238E27FC236}">
                <a16:creationId xmlns:a16="http://schemas.microsoft.com/office/drawing/2014/main" id="{76503D1C-29A1-4873-9F30-DDB27F533210}"/>
              </a:ext>
            </a:extLst>
          </p:cNvPr>
          <p:cNvSpPr>
            <a:spLocks noGrp="1"/>
          </p:cNvSpPr>
          <p:nvPr>
            <p:ph idx="1"/>
          </p:nvPr>
        </p:nvSpPr>
        <p:spPr/>
        <p:txBody>
          <a:bodyPr/>
          <a:lstStyle/>
          <a:p>
            <a:r>
              <a:rPr lang="en-GB" dirty="0"/>
              <a:t>add ‘</a:t>
            </a:r>
            <a:r>
              <a:rPr lang="en-GB" dirty="0" err="1"/>
              <a:t>geoms</a:t>
            </a:r>
            <a:r>
              <a:rPr lang="en-GB" dirty="0"/>
              <a:t>’</a:t>
            </a:r>
          </a:p>
          <a:p>
            <a:pPr lvl="1"/>
            <a:r>
              <a:rPr lang="en-GB" dirty="0"/>
              <a:t>graphical representations of the data in the plot (points, lines, bars)</a:t>
            </a:r>
          </a:p>
          <a:p>
            <a:r>
              <a:rPr lang="en-GB" dirty="0"/>
              <a:t>ggplot2 offers many different </a:t>
            </a:r>
            <a:r>
              <a:rPr lang="en-GB" dirty="0" err="1"/>
              <a:t>geoms</a:t>
            </a:r>
            <a:r>
              <a:rPr lang="en-GB" dirty="0"/>
              <a:t>; we will use some common ones today, including:</a:t>
            </a:r>
          </a:p>
        </p:txBody>
      </p:sp>
      <p:pic>
        <p:nvPicPr>
          <p:cNvPr id="5" name="Picture 4">
            <a:extLst>
              <a:ext uri="{FF2B5EF4-FFF2-40B4-BE49-F238E27FC236}">
                <a16:creationId xmlns:a16="http://schemas.microsoft.com/office/drawing/2014/main" id="{FC54226E-D178-4859-A14C-809C0E383AD0}"/>
              </a:ext>
            </a:extLst>
          </p:cNvPr>
          <p:cNvPicPr>
            <a:picLocks noChangeAspect="1"/>
          </p:cNvPicPr>
          <p:nvPr/>
        </p:nvPicPr>
        <p:blipFill>
          <a:blip r:embed="rId2"/>
          <a:stretch>
            <a:fillRect/>
          </a:stretch>
        </p:blipFill>
        <p:spPr>
          <a:xfrm>
            <a:off x="2204085" y="4280535"/>
            <a:ext cx="8340608" cy="1471872"/>
          </a:xfrm>
          <a:prstGeom prst="rect">
            <a:avLst/>
          </a:prstGeom>
        </p:spPr>
      </p:pic>
    </p:spTree>
    <p:extLst>
      <p:ext uri="{BB962C8B-B14F-4D97-AF65-F5344CB8AC3E}">
        <p14:creationId xmlns:p14="http://schemas.microsoft.com/office/powerpoint/2010/main" val="6163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1529</Words>
  <Application>Microsoft Office PowerPoint</Application>
  <PresentationFormat>Widescreen</PresentationFormat>
  <Paragraphs>110</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Courier New</vt:lpstr>
      <vt:lpstr>Office Theme</vt:lpstr>
      <vt:lpstr>Plotting with ggplot2 in R</vt:lpstr>
      <vt:lpstr>Content</vt:lpstr>
      <vt:lpstr>Get the data</vt:lpstr>
      <vt:lpstr>Import data</vt:lpstr>
      <vt:lpstr>PowerPoint Presentation</vt:lpstr>
      <vt:lpstr>What is ggplot?</vt:lpstr>
      <vt:lpstr>PowerPoint Presentation</vt:lpstr>
      <vt:lpstr>aes</vt:lpstr>
      <vt:lpstr>geoms</vt:lpstr>
      <vt:lpstr>+ operator</vt:lpstr>
      <vt:lpstr>PowerPoint Presentation</vt:lpstr>
      <vt:lpstr>PowerPoint Presentation</vt:lpstr>
      <vt:lpstr>Notes</vt:lpstr>
      <vt:lpstr>PowerPoint Presentation</vt:lpstr>
      <vt:lpstr>hexbin</vt:lpstr>
      <vt:lpstr>PowerPoint Presentation</vt:lpstr>
      <vt:lpstr>Building plots iteratively</vt:lpstr>
      <vt:lpstr>PowerPoint Presentation</vt:lpstr>
      <vt:lpstr>Colours </vt:lpstr>
      <vt:lpstr>PowerPoint Presentation</vt:lpstr>
      <vt:lpstr>PowerPoint Presentation</vt:lpstr>
      <vt:lpstr>PowerPoint Presentation</vt:lpstr>
      <vt:lpstr>Your turn</vt:lpstr>
      <vt:lpstr>PowerPoint Presentation</vt:lpstr>
      <vt:lpstr>PowerPoint Presentation</vt:lpstr>
      <vt:lpstr>Boxplot</vt:lpstr>
      <vt:lpstr>PowerPoint Presentation</vt:lpstr>
      <vt:lpstr>PowerPoint Presentation</vt:lpstr>
      <vt:lpstr>PowerPoint Presentation</vt:lpstr>
      <vt:lpstr>PowerPoint Presentation</vt:lpstr>
      <vt:lpstr>PowerPoint Presentation</vt:lpstr>
      <vt:lpstr>Your turn</vt:lpstr>
      <vt:lpstr>Plotting time series data</vt:lpstr>
      <vt:lpstr>PowerPoint Presentation</vt:lpstr>
      <vt:lpstr>PowerPoint Presentation</vt:lpstr>
      <vt:lpstr>PowerPoint Presentation</vt:lpstr>
      <vt:lpstr>PowerPoint Presentation</vt:lpstr>
      <vt:lpstr>PowerPoint Presentation</vt:lpstr>
      <vt:lpstr>Faceting</vt:lpstr>
      <vt:lpstr>PowerPoint Presentation</vt:lpstr>
      <vt:lpstr>PowerPoint Presentation</vt:lpstr>
      <vt:lpstr>PowerPoint Presentation</vt:lpstr>
      <vt:lpstr>ggplot themes</vt:lpstr>
      <vt:lpstr>PowerPoint Presentation</vt:lpstr>
      <vt:lpstr>PowerPoint Presentation</vt:lpstr>
      <vt:lpstr>PowerPoint Presentation</vt:lpstr>
      <vt:lpstr>PowerPoint Presentation</vt:lpstr>
      <vt:lpstr>Arranging and exporting plots</vt:lpstr>
      <vt:lpstr>PowerPoint Presentation</vt:lpstr>
      <vt:lpstr>PowerPoint Presentation</vt:lpstr>
      <vt:lpstr>Saving 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Plotting with ggplot2 in R</dc:title>
  <dc:creator>Nathan Green</dc:creator>
  <cp:lastModifiedBy>Nathan Green</cp:lastModifiedBy>
  <cp:revision>62</cp:revision>
  <dcterms:created xsi:type="dcterms:W3CDTF">2019-09-08T11:29:31Z</dcterms:created>
  <dcterms:modified xsi:type="dcterms:W3CDTF">2019-09-12T20:28:13Z</dcterms:modified>
</cp:coreProperties>
</file>