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6" r:id="rId4"/>
    <p:sldId id="260" r:id="rId5"/>
    <p:sldId id="267" r:id="rId6"/>
    <p:sldId id="258" r:id="rId7"/>
    <p:sldId id="259" r:id="rId8"/>
    <p:sldId id="261" r:id="rId9"/>
    <p:sldId id="271" r:id="rId10"/>
    <p:sldId id="272" r:id="rId11"/>
    <p:sldId id="262" r:id="rId12"/>
    <p:sldId id="266" r:id="rId13"/>
    <p:sldId id="263" r:id="rId14"/>
    <p:sldId id="270" r:id="rId15"/>
    <p:sldId id="269" r:id="rId16"/>
    <p:sldId id="274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4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2" y="13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12183-8078-4BC8-AEA8-F91675E1A376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69628F-B869-4AB9-98B1-24ABA730DD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918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82F89-6E0F-451D-8D09-238B97D6F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A423B2-C8F7-45CE-BE45-CE9E5D284C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4F798-1EAE-44F0-A9CC-65AC7B41D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30/11/2018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5AC1E-B11B-4100-AD10-92679F963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Health Economics in R: scoping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EB07A-88F7-4419-A1DE-1A939B056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0C4F0-B992-4AD5-BC39-3C891B5389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519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0BB72-6D3F-44D1-A984-34DBC5EB9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3508B7-76EA-49E0-91E4-267816515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202A4-7169-4718-A0E2-820A6AEB8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30/11/2018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CF7BE-7163-4867-A13D-0198E6C24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Health Economics in R: scoping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3DFB7-4D68-48AD-B643-60262D0EE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0C4F0-B992-4AD5-BC39-3C891B5389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096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05A098-D860-45E8-AD9F-155AF12D84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94EA5A-FD9D-48CB-A767-E3389E6AE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C1AE5-861A-450B-B8BF-7DBB001D5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30/11/2018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27676-D2A6-42C0-9F3B-BB9A23A3F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Health Economics in R: scoping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97A26-765A-4CF3-BE24-33557ED37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0C4F0-B992-4AD5-BC39-3C891B5389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9970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15FB6-A7F7-49BB-96A9-9F45B944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FACFD-BB3F-45EE-A6D6-0CD4FD987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2A3C4-C4EF-48F7-A4DC-B373C675C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30/11/2018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924FC-C15D-4997-8909-59C2F3BA3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Health Economics in R: scoping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2D066-0892-45F7-A395-1EAFBCAF6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0C4F0-B992-4AD5-BC39-3C891B5389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4850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5FFA5-C91A-430A-885C-A4A907610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CB3E1A-FEE3-4C9C-AC30-17C2F921E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A35BC-91A0-4EF7-A0CA-C89D463E5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30/11/2018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C4152-B329-4186-A51C-CC971D520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Health Economics in R: scoping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76064-DD43-495A-B39F-359F1378A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0C4F0-B992-4AD5-BC39-3C891B5389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57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53BD4-E088-4C43-8FC9-ACB9D8E38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067E1-4D86-4387-B588-C3F9D69897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8D09E8-B417-45A8-AB5F-18DB17E6E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F90A58-02D2-4FE3-A45A-6F8022F0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30/11/2018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B5A90-40F6-401E-A16F-5692FB510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Health Economics in R: scoping workshop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4D41F-EE3C-4BCD-9F68-F9F17C694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0C4F0-B992-4AD5-BC39-3C891B5389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193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0A4F9-128A-44BF-BE50-C4CFBA3D7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B6907-90D5-4A93-9E4A-127C74770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1584B3-3BF0-49CB-93DD-AA3E345EA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B2E770-02B6-4918-9360-1DD30EFBD3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51D4C9-94E4-450E-A7C6-3013153BF1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FCFE6D-14A7-41DC-8715-326E24D56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30/11/2018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8C1747-AA1D-4F55-BE4B-52FA04C43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Health Economics in R: scoping workshop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8E4B34-3989-4C61-9E5B-9F596FF4C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0C4F0-B992-4AD5-BC39-3C891B5389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539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1675C-BF62-4BC4-B282-7837FFB13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8DE7A8-9097-42A7-87B9-970F39013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30/11/2018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82F845-7387-4D60-A03F-8B5FD8E21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Health Economics in R: scoping workshop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147E2-3B4A-4520-A135-676938D7B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0C4F0-B992-4AD5-BC39-3C891B5389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932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F5524E-85BB-40DE-9B1B-F00B6E058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30/11/2018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618DFE-06F3-47F5-ADD1-7A3CFD610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Health Economics in R: scoping workshop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CFDC2-5930-4349-81B3-B5904C23A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0C4F0-B992-4AD5-BC39-3C891B5389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59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786E6-B1E8-48C7-93C6-13E4BC6A1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6DF26-AC20-4911-85B4-489C4756B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92AAED-A8CD-4B82-9CB2-4AB3FFD3D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9F4C23-7942-476C-BDB6-4C6B5D4E8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30/11/2018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6AAF9-32AA-4BDD-AF7F-8B370ACFB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Health Economics in R: scoping workshop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C3D544-8CF4-4F99-9D80-BF713E6A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0C4F0-B992-4AD5-BC39-3C891B5389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528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1E19B-7A14-45AB-AD77-C1C111390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D9C69B-3148-41D6-A2BD-AB7F678DF5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6F8054-4312-4E5E-B111-770C546F4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A17319-9066-4B09-821F-A96DCDD76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30/11/2018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CD5A98-99C0-4D3A-9FD7-CB9AA8C10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Health Economics in R: scoping workshop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679B8-3927-4DA5-897A-BAE2A1BF9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0C4F0-B992-4AD5-BC39-3C891B5389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542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C45391-6B9C-426E-9A89-6D9120140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2540B-4E18-42F3-9CE4-E53F9F2B2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C8E71-1547-4EB4-8AFC-376075D8CC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30/11/2018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B1AE8-0CF8-4860-8725-4AB3BB060E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Health Economics in R: scoping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511EA-51D9-49FA-8A10-0B64FC504C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0C4F0-B992-4AD5-BC39-3C891B5389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713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12765A3-E5FC-4A56-971A-E5B5A11E8A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Overview</a:t>
            </a:r>
            <a:endParaRPr lang="en-GB" dirty="0"/>
          </a:p>
        </p:txBody>
      </p:sp>
      <p:pic>
        <p:nvPicPr>
          <p:cNvPr id="1026" name="Picture 2" descr="Image result for R programming">
            <a:extLst>
              <a:ext uri="{FF2B5EF4-FFF2-40B4-BE49-F238E27FC236}">
                <a16:creationId xmlns:a16="http://schemas.microsoft.com/office/drawing/2014/main" id="{6408785E-4108-4E11-8AA9-8061673BC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1384" y="1370012"/>
            <a:ext cx="242887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6C26D84-0363-4233-AE85-AF2CFCDF5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30/11/2018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63C92ED-ACF6-4349-B882-DC5F6FB8D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Health Economics in R: scoping workshop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550F8F4-998C-4758-9FE7-97A7103B7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0C4F0-B992-4AD5-BC39-3C891B5389DE}" type="slidenum">
              <a:rPr lang="en-GB" smtClean="0"/>
              <a:t>1</a:t>
            </a:fld>
            <a:endParaRPr lang="en-GB"/>
          </a:p>
        </p:txBody>
      </p:sp>
      <p:pic>
        <p:nvPicPr>
          <p:cNvPr id="10" name="Picture 2" descr="Image result for R programming">
            <a:extLst>
              <a:ext uri="{FF2B5EF4-FFF2-40B4-BE49-F238E27FC236}">
                <a16:creationId xmlns:a16="http://schemas.microsoft.com/office/drawing/2014/main" id="{743ACA3F-9E7A-4191-B12A-6DE39913C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6232" y="6271210"/>
            <a:ext cx="689536" cy="535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2647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10E26-3F0B-43D2-9C28-2CDFBB855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 pros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CFC00-21BB-4C73-9F31-85FFA11B4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Profiling tools examine program performance and aid speeding up run times</a:t>
            </a:r>
          </a:p>
          <a:p>
            <a:r>
              <a:rPr lang="en-GB" dirty="0"/>
              <a:t>Debugging tools enable faster, less stressful bug fixes</a:t>
            </a:r>
          </a:p>
          <a:p>
            <a:r>
              <a:rPr lang="en-GB" dirty="0"/>
              <a:t>Similar to MATLAB (expensive)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F87B7-76E1-4F01-AE05-EACD0FBA3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30/11/2018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87216-A85F-4A4F-B956-C2C7DA13E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Health Economics in R: scoping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BE3BB-D911-4ABA-8DF1-57F6E5555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0C4F0-B992-4AD5-BC39-3C891B5389DE}" type="slidenum">
              <a:rPr lang="en-GB" smtClean="0"/>
              <a:t>10</a:t>
            </a:fld>
            <a:endParaRPr lang="en-GB"/>
          </a:p>
        </p:txBody>
      </p:sp>
      <p:pic>
        <p:nvPicPr>
          <p:cNvPr id="7" name="Picture 2" descr="Image result for R programming">
            <a:extLst>
              <a:ext uri="{FF2B5EF4-FFF2-40B4-BE49-F238E27FC236}">
                <a16:creationId xmlns:a16="http://schemas.microsoft.com/office/drawing/2014/main" id="{053918F2-13E2-4D20-AC6C-514A4EFA0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6232" y="6271210"/>
            <a:ext cx="689536" cy="535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671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22B1F-A22F-4D0C-85B3-2913328EC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C5D4B-C36F-4C8A-A5C3-AD426B03B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Programming is required!</a:t>
            </a:r>
          </a:p>
          <a:p>
            <a:r>
              <a:rPr lang="en-GB" dirty="0"/>
              <a:t>Is relatively slow, e.g. loops, to other lower level programming languages e.g. C</a:t>
            </a:r>
          </a:p>
          <a:p>
            <a:pPr lvl="1"/>
            <a:r>
              <a:rPr lang="en-GB" dirty="0"/>
              <a:t>but can leverage this by linking with them</a:t>
            </a:r>
          </a:p>
          <a:p>
            <a:r>
              <a:rPr lang="en-GB" dirty="0"/>
              <a:t>Some of its structure/behaviour can be surprising for people coming from other programming languages</a:t>
            </a:r>
          </a:p>
          <a:p>
            <a:r>
              <a:rPr lang="en-GB" dirty="0"/>
              <a:t>People just may be more comfortable with analyses in something other than R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9011A-2F73-4646-BD49-E72E3B406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30/11/2018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9CBDC-177F-4C2C-B71F-EF9A2EE31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Health Economics in R: scoping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B8DCF-C588-4911-AA38-7A6E9BB4C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0C4F0-B992-4AD5-BC39-3C891B5389DE}" type="slidenum">
              <a:rPr lang="en-GB" smtClean="0"/>
              <a:t>11</a:t>
            </a:fld>
            <a:endParaRPr lang="en-GB"/>
          </a:p>
        </p:txBody>
      </p:sp>
      <p:pic>
        <p:nvPicPr>
          <p:cNvPr id="7" name="Picture 2" descr="Image result for R programming">
            <a:extLst>
              <a:ext uri="{FF2B5EF4-FFF2-40B4-BE49-F238E27FC236}">
                <a16:creationId xmlns:a16="http://schemas.microsoft.com/office/drawing/2014/main" id="{E8B0F1E9-C5BA-439C-A1DE-FDC22102D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6232" y="6271210"/>
            <a:ext cx="689536" cy="535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559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F4C69-FFDE-4BE6-8D68-9D6B12671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E6AC9-7CF1-4806-BF89-6F9ED5FF2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RStudio is a free and open-source integrated development environment (IDE) for R, a programming language for statistical computing and graphics</a:t>
            </a:r>
          </a:p>
          <a:p>
            <a:r>
              <a:rPr lang="en-GB" dirty="0"/>
              <a:t>RStudio is available in open source and commercial editions and runs on the desktop (Windows, macOS, and Linux)</a:t>
            </a:r>
          </a:p>
          <a:p>
            <a:r>
              <a:rPr lang="en-GB" dirty="0"/>
              <a:t>Its interface is organized so that the user can clearly view graphs, data tables, R code, and output all at the same time</a:t>
            </a:r>
          </a:p>
          <a:p>
            <a:r>
              <a:rPr lang="en-GB" dirty="0"/>
              <a:t>Also offers an Import-Wizard-like feature that allows users to import CSV, Excel, SAS (*.sas7bdat), SPSS (*.sav), and Stata (*.</a:t>
            </a:r>
            <a:r>
              <a:rPr lang="en-GB" dirty="0" err="1"/>
              <a:t>dta</a:t>
            </a:r>
            <a:r>
              <a:rPr lang="en-GB" dirty="0"/>
              <a:t>) files into R without having to write the code to do so.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0AFC5-8725-4CE2-A9DB-B6ABACD2C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30/11/2018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347DC-32DC-49E8-80EE-37CEB9CA7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Health Economics in R: scoping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2FD02-5B61-4A0C-BCE5-22C899A9D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0C4F0-B992-4AD5-BC39-3C891B5389DE}" type="slidenum">
              <a:rPr lang="en-GB" smtClean="0"/>
              <a:t>12</a:t>
            </a:fld>
            <a:endParaRPr lang="en-GB"/>
          </a:p>
        </p:txBody>
      </p:sp>
      <p:pic>
        <p:nvPicPr>
          <p:cNvPr id="7" name="Picture 2" descr="Image result for R programming">
            <a:extLst>
              <a:ext uri="{FF2B5EF4-FFF2-40B4-BE49-F238E27FC236}">
                <a16:creationId xmlns:a16="http://schemas.microsoft.com/office/drawing/2014/main" id="{EB4CB047-BFF3-428B-95E9-D00CB4E7F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6232" y="6271210"/>
            <a:ext cx="689536" cy="535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6521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144BC-7D38-42A0-B577-47DDADF4B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30/11/2018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D354F-0F35-4733-AC53-0AA5E8449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Health Economics in R: scoping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D12E1-8481-4CAB-B766-21C8C5969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0C4F0-B992-4AD5-BC39-3C891B5389DE}" type="slidenum">
              <a:rPr lang="en-GB" smtClean="0"/>
              <a:t>13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D705F0-BA4E-48F6-9FEB-3959A9B5E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203" y="0"/>
            <a:ext cx="8865593" cy="6858000"/>
          </a:xfrm>
          <a:prstGeom prst="rect">
            <a:avLst/>
          </a:prstGeom>
        </p:spPr>
      </p:pic>
      <p:pic>
        <p:nvPicPr>
          <p:cNvPr id="8" name="Picture 2" descr="Image result for R programming">
            <a:extLst>
              <a:ext uri="{FF2B5EF4-FFF2-40B4-BE49-F238E27FC236}">
                <a16:creationId xmlns:a16="http://schemas.microsoft.com/office/drawing/2014/main" id="{EE125BB9-7B13-499F-AF22-E1733473C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6232" y="6271210"/>
            <a:ext cx="689536" cy="535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2224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CA1AA-ADCF-4DCE-9133-7198BCD24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Graphics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FAF35-22E6-471C-B397-2A710690B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527991" cy="4351338"/>
          </a:xfrm>
        </p:spPr>
        <p:txBody>
          <a:bodyPr/>
          <a:lstStyle/>
          <a:p>
            <a:r>
              <a:rPr lang="en-GB" dirty="0"/>
              <a:t>R comes with great abilities in data visualization, should the visualization be static, interactive and even far more complicated</a:t>
            </a:r>
          </a:p>
          <a:p>
            <a:r>
              <a:rPr lang="en-GB" dirty="0"/>
              <a:t>ggplot2: “the grammar of graphics”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F314A-DEA5-407A-AFD7-DB8512A47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30/11/2018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76780-9B0F-47AC-B93D-F6FEB5311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Health Economics in R: scoping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DDDDB-EB1C-4B5B-8F66-377E2153F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0C4F0-B992-4AD5-BC39-3C891B5389DE}" type="slidenum">
              <a:rPr lang="en-GB" smtClean="0"/>
              <a:t>14</a:t>
            </a:fld>
            <a:endParaRPr lang="en-GB"/>
          </a:p>
        </p:txBody>
      </p:sp>
      <p:pic>
        <p:nvPicPr>
          <p:cNvPr id="7" name="Picture 2" descr="Image result for R programming">
            <a:extLst>
              <a:ext uri="{FF2B5EF4-FFF2-40B4-BE49-F238E27FC236}">
                <a16:creationId xmlns:a16="http://schemas.microsoft.com/office/drawing/2014/main" id="{C2D519D2-6548-4A74-B982-A52548B9E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6232" y="6271210"/>
            <a:ext cx="689536" cy="535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lated image">
            <a:extLst>
              <a:ext uri="{FF2B5EF4-FFF2-40B4-BE49-F238E27FC236}">
                <a16:creationId xmlns:a16="http://schemas.microsoft.com/office/drawing/2014/main" id="{F0D5670D-1E9A-4F82-8A79-366CCE6AE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2963" y="1280764"/>
            <a:ext cx="2351149" cy="3079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865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CE88D-597D-4DDA-B87B-71307ED9F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8C05F-25A6-4AD0-BE11-F3CE7B11B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5F6FD-570D-4AA8-94A1-9B9C67625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30/11/2018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DBCB8-38A9-4F64-91DE-07FED0796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Health Economics in R: scoping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26004-735F-434B-A86A-86DFB088F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0C4F0-B992-4AD5-BC39-3C891B5389DE}" type="slidenum">
              <a:rPr lang="en-GB" smtClean="0"/>
              <a:t>15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61BA63-DAD9-4E4E-96C8-E3A0057B7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2557"/>
            <a:ext cx="12192000" cy="5492885"/>
          </a:xfrm>
          <a:prstGeom prst="rect">
            <a:avLst/>
          </a:prstGeom>
        </p:spPr>
      </p:pic>
      <p:pic>
        <p:nvPicPr>
          <p:cNvPr id="8" name="Picture 2" descr="Image result for R programming">
            <a:extLst>
              <a:ext uri="{FF2B5EF4-FFF2-40B4-BE49-F238E27FC236}">
                <a16:creationId xmlns:a16="http://schemas.microsoft.com/office/drawing/2014/main" id="{BED54989-16B2-46EA-A763-6DE86BE6C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6232" y="6271210"/>
            <a:ext cx="689536" cy="535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095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10548-767E-4DAE-A9F9-9A80F755C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D6826-94B9-42B1-AFCC-C7858F035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23972-52B5-491E-BB9D-35393BD73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30/11/2018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82CDF-4028-4BF1-BCB9-22006E696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Health Economics in R: scoping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FC850-5C8E-4EB5-BD7C-ECE513F29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0C4F0-B992-4AD5-BC39-3C891B5389DE}" type="slidenum">
              <a:rPr lang="en-GB" smtClean="0"/>
              <a:t>16</a:t>
            </a:fld>
            <a:endParaRPr lang="en-GB"/>
          </a:p>
        </p:txBody>
      </p:sp>
      <p:pic>
        <p:nvPicPr>
          <p:cNvPr id="7" name="Picture 2" descr="Image result for R programming">
            <a:extLst>
              <a:ext uri="{FF2B5EF4-FFF2-40B4-BE49-F238E27FC236}">
                <a16:creationId xmlns:a16="http://schemas.microsoft.com/office/drawing/2014/main" id="{63660E70-1C9D-4E09-A066-8785969DE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6232" y="6271210"/>
            <a:ext cx="689536" cy="535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lated image">
            <a:extLst>
              <a:ext uri="{FF2B5EF4-FFF2-40B4-BE49-F238E27FC236}">
                <a16:creationId xmlns:a16="http://schemas.microsoft.com/office/drawing/2014/main" id="{FCF541FE-7344-4645-A4F2-125280D80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1316" y="45870"/>
            <a:ext cx="1660684" cy="150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25DFF4-29E2-48B3-B253-FCECD25D98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32" y="1405731"/>
            <a:ext cx="10201275" cy="5191125"/>
          </a:xfrm>
          <a:prstGeom prst="rect">
            <a:avLst/>
          </a:prstGeom>
        </p:spPr>
      </p:pic>
      <p:pic>
        <p:nvPicPr>
          <p:cNvPr id="2054" name="Picture 6" descr="Related image">
            <a:extLst>
              <a:ext uri="{FF2B5EF4-FFF2-40B4-BE49-F238E27FC236}">
                <a16:creationId xmlns:a16="http://schemas.microsoft.com/office/drawing/2014/main" id="{F838C8F6-6F34-4FCC-B655-C010BEDBD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7854" y="45870"/>
            <a:ext cx="1348691" cy="1564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665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CBF02-413A-4098-BB72-5BD455D6D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Shiny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3276E65-D3EB-41C7-9AD3-D992DC9ADF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0164" y="1170645"/>
            <a:ext cx="5543666" cy="435133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D1929-6953-4DDD-A64A-8A552D684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30/11/2018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C428B-B99A-4C09-AC9E-C15769333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Health Economics in R: scoping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3D3A5-4E4F-4321-A9A5-8450D9D71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0C4F0-B992-4AD5-BC39-3C891B5389DE}" type="slidenum">
              <a:rPr lang="en-GB" smtClean="0"/>
              <a:t>17</a:t>
            </a:fld>
            <a:endParaRPr lang="en-GB"/>
          </a:p>
        </p:txBody>
      </p:sp>
      <p:pic>
        <p:nvPicPr>
          <p:cNvPr id="7" name="Picture 2" descr="Image result for R programming">
            <a:extLst>
              <a:ext uri="{FF2B5EF4-FFF2-40B4-BE49-F238E27FC236}">
                <a16:creationId xmlns:a16="http://schemas.microsoft.com/office/drawing/2014/main" id="{898A5FEC-A1A7-44A8-A611-AC8C2A646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6232" y="6271210"/>
            <a:ext cx="689536" cy="535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DB0482-0088-46BF-ACB8-1FDC910270BC}"/>
              </a:ext>
            </a:extLst>
          </p:cNvPr>
          <p:cNvSpPr txBox="1"/>
          <p:nvPr/>
        </p:nvSpPr>
        <p:spPr>
          <a:xfrm>
            <a:off x="6400800" y="5582653"/>
            <a:ext cx="1076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BCEAweb</a:t>
            </a:r>
            <a:endParaRPr lang="en-GB" dirty="0"/>
          </a:p>
        </p:txBody>
      </p:sp>
      <p:pic>
        <p:nvPicPr>
          <p:cNvPr id="1026" name="Picture 2" descr="Image result for shiny r badge">
            <a:extLst>
              <a:ext uri="{FF2B5EF4-FFF2-40B4-BE49-F238E27FC236}">
                <a16:creationId xmlns:a16="http://schemas.microsoft.com/office/drawing/2014/main" id="{B619975F-2019-40A5-B475-3184E07D3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3830" y="51386"/>
            <a:ext cx="1144804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F578BB7-9CC5-4216-8835-913C25A90FDC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44260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Shiny is an R package that makes it easy to build interactive web apps straight from R</a:t>
            </a:r>
          </a:p>
          <a:p>
            <a:r>
              <a:rPr lang="en-GB" dirty="0"/>
              <a:t>You can</a:t>
            </a:r>
          </a:p>
          <a:p>
            <a:pPr lvl="1"/>
            <a:r>
              <a:rPr lang="en-GB" dirty="0"/>
              <a:t>host standalone apps on a webpage</a:t>
            </a:r>
          </a:p>
          <a:p>
            <a:pPr lvl="1"/>
            <a:r>
              <a:rPr lang="en-GB" dirty="0"/>
              <a:t>embed them in R Markdown documents</a:t>
            </a:r>
          </a:p>
          <a:p>
            <a:pPr lvl="1"/>
            <a:r>
              <a:rPr lang="en-GB" dirty="0"/>
              <a:t>build dashboards</a:t>
            </a:r>
          </a:p>
          <a:p>
            <a:r>
              <a:rPr lang="en-GB" dirty="0"/>
              <a:t>You can also extend your Shiny apps with CSS themes, </a:t>
            </a:r>
            <a:r>
              <a:rPr lang="en-GB" dirty="0" err="1"/>
              <a:t>htmlwidgets</a:t>
            </a:r>
            <a:r>
              <a:rPr lang="en-GB" dirty="0"/>
              <a:t>, and JavaScript actions.</a:t>
            </a:r>
          </a:p>
        </p:txBody>
      </p:sp>
    </p:spTree>
    <p:extLst>
      <p:ext uri="{BB962C8B-B14F-4D97-AF65-F5344CB8AC3E}">
        <p14:creationId xmlns:p14="http://schemas.microsoft.com/office/powerpoint/2010/main" val="1877021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0EE36-023E-4B06-934B-343D98AB9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4DD58-9E94-4E2C-B2E0-15A67853C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Why R?</a:t>
            </a:r>
          </a:p>
          <a:p>
            <a:r>
              <a:rPr lang="en-GB" dirty="0"/>
              <a:t>What is R?</a:t>
            </a:r>
          </a:p>
          <a:p>
            <a:r>
              <a:rPr lang="en-GB" dirty="0"/>
              <a:t>General pros and cons</a:t>
            </a:r>
          </a:p>
          <a:p>
            <a:r>
              <a:rPr lang="en-GB" dirty="0"/>
              <a:t>RStudio IDE</a:t>
            </a:r>
          </a:p>
          <a:p>
            <a:r>
              <a:rPr lang="en-GB" dirty="0"/>
              <a:t>Graphics</a:t>
            </a:r>
          </a:p>
          <a:p>
            <a:r>
              <a:rPr lang="en-GB" dirty="0"/>
              <a:t>Markdown</a:t>
            </a:r>
          </a:p>
          <a:p>
            <a:r>
              <a:rPr lang="en-GB" dirty="0"/>
              <a:t>Shiny</a:t>
            </a:r>
          </a:p>
          <a:p>
            <a:r>
              <a:rPr lang="en-GB" dirty="0"/>
              <a:t>Conclusions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C243B-D69D-4120-AE98-8290420D6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30/11/2018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6C9C7-785F-4271-B9E5-2167AE354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Health Economics in R: scoping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C269D-9DDD-4549-8D1F-612CDA283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0C4F0-B992-4AD5-BC39-3C891B5389DE}" type="slidenum">
              <a:rPr lang="en-GB" smtClean="0"/>
              <a:t>2</a:t>
            </a:fld>
            <a:endParaRPr lang="en-GB"/>
          </a:p>
        </p:txBody>
      </p:sp>
      <p:pic>
        <p:nvPicPr>
          <p:cNvPr id="7" name="Picture 2" descr="Image result for R programming">
            <a:extLst>
              <a:ext uri="{FF2B5EF4-FFF2-40B4-BE49-F238E27FC236}">
                <a16:creationId xmlns:a16="http://schemas.microsoft.com/office/drawing/2014/main" id="{AE80DF7E-F4E3-433E-B44D-90BDA8C89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6232" y="6271210"/>
            <a:ext cx="689536" cy="535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0334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2765C-8E41-4FE0-AE34-CC0A0F2D1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C8E6F-39B4-443D-A324-D12372AE3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  <a:p>
            <a:r>
              <a:rPr lang="en-GB"/>
              <a:t>How </a:t>
            </a:r>
            <a:r>
              <a:rPr lang="en-GB" dirty="0"/>
              <a:t>old is R?</a:t>
            </a:r>
          </a:p>
          <a:p>
            <a:r>
              <a:rPr lang="en-GB" dirty="0"/>
              <a:t>What language(s) is R derived from?</a:t>
            </a:r>
          </a:p>
          <a:p>
            <a:r>
              <a:rPr lang="en-GB" dirty="0"/>
              <a:t>Who is Chief Data Scientist at </a:t>
            </a:r>
            <a:r>
              <a:rPr lang="en-GB" dirty="0" err="1"/>
              <a:t>Rstudio</a:t>
            </a:r>
            <a:r>
              <a:rPr lang="en-GB" dirty="0"/>
              <a:t>?</a:t>
            </a:r>
          </a:p>
          <a:p>
            <a:r>
              <a:rPr lang="en-GB" dirty="0"/>
              <a:t>What is the </a:t>
            </a:r>
            <a:r>
              <a:rPr lang="en-GB" dirty="0" err="1"/>
              <a:t>tidyverse</a:t>
            </a:r>
            <a:r>
              <a:rPr lang="en-GB" dirty="0"/>
              <a:t>?</a:t>
            </a:r>
          </a:p>
          <a:p>
            <a:r>
              <a:rPr lang="en-GB" dirty="0"/>
              <a:t>What is CRAN?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F49DB-0DA1-434A-9F19-746A3A821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30/11/2018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93441-6310-4AA0-B7EB-C3E47548A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Health Economics in R: scoping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74FF5-F7CF-4184-8767-A11EDE3B0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0C4F0-B992-4AD5-BC39-3C891B5389DE}" type="slidenum">
              <a:rPr lang="en-GB" smtClean="0"/>
              <a:t>3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2620A6-29F6-4CC2-9B7E-E9C82396A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275" y="365125"/>
            <a:ext cx="443865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787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1BC53-2831-43E9-9988-62597B2F0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12E34-8848-4FE9-83BB-E8158117D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12409" cy="4351338"/>
          </a:xfrm>
        </p:spPr>
        <p:txBody>
          <a:bodyPr/>
          <a:lstStyle/>
          <a:p>
            <a:r>
              <a:rPr lang="en-GB" dirty="0"/>
              <a:t>Similar to the S language and environment which was developed at Bell Laboratories (formerly AT&amp;T, now Lucent Technologies) by John Chambers and colleagues</a:t>
            </a:r>
          </a:p>
          <a:p>
            <a:r>
              <a:rPr lang="en-GB" dirty="0"/>
              <a:t>R can be considered as a different implementation of S. There are some important differences though</a:t>
            </a:r>
          </a:p>
          <a:p>
            <a:r>
              <a:rPr lang="en-GB" dirty="0"/>
              <a:t>From its origins as a mainly scripting language for statistics its has develop in recent years to be much more</a:t>
            </a:r>
          </a:p>
          <a:p>
            <a:r>
              <a:rPr lang="en-GB" dirty="0"/>
              <a:t>This does mean that it has some quirks and idiosyncrasies!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F2DEE-D5F7-4153-A38A-8B47574F3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30/11/2018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99BA5-1055-4091-8D18-2643EC434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Health Economics in R: scoping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3C2B5-138E-4312-81FC-53AC98FD8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0C4F0-B992-4AD5-BC39-3C891B5389DE}" type="slidenum">
              <a:rPr lang="en-GB" smtClean="0"/>
              <a:t>4</a:t>
            </a:fld>
            <a:endParaRPr lang="en-GB"/>
          </a:p>
        </p:txBody>
      </p:sp>
      <p:pic>
        <p:nvPicPr>
          <p:cNvPr id="8" name="Picture 2" descr="Image result for R programming">
            <a:extLst>
              <a:ext uri="{FF2B5EF4-FFF2-40B4-BE49-F238E27FC236}">
                <a16:creationId xmlns:a16="http://schemas.microsoft.com/office/drawing/2014/main" id="{4028E933-C9B9-4313-93F9-21A268AD2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6232" y="6271210"/>
            <a:ext cx="689536" cy="535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04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04CE9-B327-44C0-8DC0-58FE48547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R’s popularity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CD836-4266-48DB-A5BD-BBA5DE79C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305658" cy="4351338"/>
          </a:xfrm>
        </p:spPr>
        <p:txBody>
          <a:bodyPr>
            <a:normAutofit/>
          </a:bodyPr>
          <a:lstStyle/>
          <a:p>
            <a:r>
              <a:rPr lang="en-GB" dirty="0"/>
              <a:t>R is a free, open source high-level software program</a:t>
            </a:r>
          </a:p>
          <a:p>
            <a:r>
              <a:rPr lang="en-GB" dirty="0"/>
              <a:t>R is arguably the go-to software for data science and statistics</a:t>
            </a:r>
          </a:p>
          <a:p>
            <a:r>
              <a:rPr lang="en-GB" dirty="0"/>
              <a:t>R provides a wide variety of statistical (linear and nonlinear modelling, classical statistical tests, time-series analysis, classification, clustering, …) and graphical techniques</a:t>
            </a:r>
          </a:p>
          <a:p>
            <a:r>
              <a:rPr lang="en-GB" dirty="0"/>
              <a:t>Ease with which well-designed publication-quality plots can be produced, including mathematical symbols and formulae where needed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995C3-B531-4F79-BB54-7D98ED1AE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30/11/2018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BB209-35CD-4D02-BB6C-BAD266867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Health Economics in R: scoping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352FD-852C-4AA4-BE03-BCE109934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0C4F0-B992-4AD5-BC39-3C891B5389DE}" type="slidenum">
              <a:rPr lang="en-GB" smtClean="0"/>
              <a:t>5</a:t>
            </a:fld>
            <a:endParaRPr lang="en-GB"/>
          </a:p>
        </p:txBody>
      </p:sp>
      <p:pic>
        <p:nvPicPr>
          <p:cNvPr id="7" name="Picture 2" descr="Image result for R programming">
            <a:extLst>
              <a:ext uri="{FF2B5EF4-FFF2-40B4-BE49-F238E27FC236}">
                <a16:creationId xmlns:a16="http://schemas.microsoft.com/office/drawing/2014/main" id="{16677ECA-E880-477B-89E5-72EB51BED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6232" y="6271210"/>
            <a:ext cx="689536" cy="535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popularity">
            <a:extLst>
              <a:ext uri="{FF2B5EF4-FFF2-40B4-BE49-F238E27FC236}">
                <a16:creationId xmlns:a16="http://schemas.microsoft.com/office/drawing/2014/main" id="{F5B10598-2201-45A3-8B40-FEB59F5DA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7398" y="99715"/>
            <a:ext cx="1938370" cy="1455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0548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zgab33vy595fw5zq-zippykid.netdna-ssl.com/wp-content/uploads/2017/10/languages-1-900x675.png">
            <a:extLst>
              <a:ext uri="{FF2B5EF4-FFF2-40B4-BE49-F238E27FC236}">
                <a16:creationId xmlns:a16="http://schemas.microsoft.com/office/drawing/2014/main" id="{F2BFD428-832E-4032-A09A-181617D3A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304" y="214314"/>
            <a:ext cx="7791450" cy="584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EE01B-C0FB-463B-ACF9-A53D6EBAE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173177"/>
            <a:ext cx="10515600" cy="5482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</a:rPr>
              <a:t>https://stackoverflow.blog/2017/10/31/disliked-programming-languages/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1F455-E350-45D0-AEF1-F4D073D1E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30/11/2018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E4FDB-2FC6-4B05-8FB3-76DDA6E9C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Health Economics in R: scoping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35CE3-9330-4B2F-AB8B-D8A5DD7B6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0C4F0-B992-4AD5-BC39-3C891B5389DE}" type="slidenum">
              <a:rPr lang="en-GB" smtClean="0"/>
              <a:t>6</a:t>
            </a:fld>
            <a:endParaRPr lang="en-GB"/>
          </a:p>
        </p:txBody>
      </p:sp>
      <p:pic>
        <p:nvPicPr>
          <p:cNvPr id="8" name="Picture 2" descr="Image result for R programming">
            <a:extLst>
              <a:ext uri="{FF2B5EF4-FFF2-40B4-BE49-F238E27FC236}">
                <a16:creationId xmlns:a16="http://schemas.microsoft.com/office/drawing/2014/main" id="{F0D547B8-9494-44F5-AE86-F75BFC9E3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6232" y="6271210"/>
            <a:ext cx="689536" cy="535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1766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0B39B-D596-4A0C-9DA1-1E4C16329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194803"/>
            <a:ext cx="10515600" cy="32309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</a:rPr>
              <a:t>https://r4stats.com/2014/08/20/r-passes-spss-in-scholarly-use-stata-growing-rapidly/</a:t>
            </a:r>
          </a:p>
        </p:txBody>
      </p:sp>
      <p:pic>
        <p:nvPicPr>
          <p:cNvPr id="3076" name="Picture 4" descr="https://i0.wp.com/r4stats.com/wp-content/uploads/2017/06/Fig_2d_ScholarlyImpact2016.png">
            <a:extLst>
              <a:ext uri="{FF2B5EF4-FFF2-40B4-BE49-F238E27FC236}">
                <a16:creationId xmlns:a16="http://schemas.microsoft.com/office/drawing/2014/main" id="{E2E6D2F4-0264-4712-A79A-B87CC9E3B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554" y="0"/>
            <a:ext cx="6827289" cy="619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49298-95B8-4BD1-A8F5-79BB8774D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30/11/2018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E7313-3863-488F-BE81-B8913BE4D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Health Economics in R: scoping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B0BCC-75A1-4473-8E68-81E66EDDE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0C4F0-B992-4AD5-BC39-3C891B5389DE}" type="slidenum">
              <a:rPr lang="en-GB" smtClean="0"/>
              <a:t>7</a:t>
            </a:fld>
            <a:endParaRPr lang="en-GB"/>
          </a:p>
        </p:txBody>
      </p:sp>
      <p:pic>
        <p:nvPicPr>
          <p:cNvPr id="9" name="Picture 2" descr="Image result for R programming">
            <a:extLst>
              <a:ext uri="{FF2B5EF4-FFF2-40B4-BE49-F238E27FC236}">
                <a16:creationId xmlns:a16="http://schemas.microsoft.com/office/drawing/2014/main" id="{6529C079-3864-48E3-96DA-5E6E09156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6232" y="6271210"/>
            <a:ext cx="689536" cy="535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3199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717A8-8F19-4461-8B55-7199D1248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 Pros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5D3A1-FC93-4EAC-A490-2DBE924BD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Free and open source.</a:t>
            </a:r>
          </a:p>
          <a:p>
            <a:r>
              <a:rPr lang="en-GB" dirty="0"/>
              <a:t>Available for Windows, Macintosh, and Linux</a:t>
            </a:r>
          </a:p>
          <a:p>
            <a:r>
              <a:rPr lang="en-GB" dirty="0"/>
              <a:t>Publication-quality graphs</a:t>
            </a:r>
          </a:p>
          <a:p>
            <a:r>
              <a:rPr lang="en-GB" dirty="0"/>
              <a:t>Rivals (and in many cases, exceeds) SAS and Stata in terms of availability of advanced statistical methods and algorithms, through availability of user-created packages</a:t>
            </a:r>
          </a:p>
          <a:p>
            <a:r>
              <a:rPr lang="en-GB" dirty="0"/>
              <a:t>Packages for </a:t>
            </a:r>
            <a:r>
              <a:rPr lang="en-GB" i="1" dirty="0"/>
              <a:t>literate statistical programming</a:t>
            </a:r>
            <a:r>
              <a:rPr lang="en-GB" dirty="0"/>
              <a:t> - weaving written reports and analysis code in one document</a:t>
            </a:r>
          </a:p>
          <a:p>
            <a:r>
              <a:rPr lang="en-GB" dirty="0"/>
              <a:t>Simple syntax</a:t>
            </a:r>
          </a:p>
          <a:p>
            <a:r>
              <a:rPr lang="en-GB" dirty="0"/>
              <a:t>Interacts with other software, including Excel, C, Python, SQL, stan, </a:t>
            </a:r>
            <a:r>
              <a:rPr lang="en-GB" dirty="0" err="1"/>
              <a:t>WinBUGs</a:t>
            </a:r>
            <a:r>
              <a:rPr lang="en-GB" dirty="0"/>
              <a:t> and others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9EC06-B16D-482B-90AA-586D00A2D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30/11/2018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7294D-28F1-4963-8B05-F414BD9CA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Health Economics in R: scoping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1F064-C8F5-440C-BD83-C14626CB2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0C4F0-B992-4AD5-BC39-3C891B5389DE}" type="slidenum">
              <a:rPr lang="en-GB" smtClean="0"/>
              <a:t>8</a:t>
            </a:fld>
            <a:endParaRPr lang="en-GB"/>
          </a:p>
        </p:txBody>
      </p:sp>
      <p:pic>
        <p:nvPicPr>
          <p:cNvPr id="7" name="Picture 2" descr="Image result for R programming">
            <a:extLst>
              <a:ext uri="{FF2B5EF4-FFF2-40B4-BE49-F238E27FC236}">
                <a16:creationId xmlns:a16="http://schemas.microsoft.com/office/drawing/2014/main" id="{0A2CE2EC-BE5C-404C-8583-FC8653C45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6232" y="6271210"/>
            <a:ext cx="689536" cy="535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3847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8A07D-CC15-4739-87C6-C27B78F7C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 pros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26202-E476-44FC-961D-9A4058698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R uses command-line scripting, which is ideal for storing numerous series of complex data-analysis and recycling that analysis' on similar sets of data</a:t>
            </a:r>
          </a:p>
          <a:p>
            <a:r>
              <a:rPr lang="en-GB" dirty="0"/>
              <a:t>Upgrades to the software are much more regular</a:t>
            </a:r>
          </a:p>
          <a:p>
            <a:pPr lvl="1"/>
            <a:r>
              <a:rPr lang="en-GB" dirty="0"/>
              <a:t>This is extremely advantageous for statistical programming languages and environments</a:t>
            </a:r>
          </a:p>
          <a:p>
            <a:r>
              <a:rPr lang="en-GB" dirty="0"/>
              <a:t>R's large and active online community supply a myriad of documentation, tutorials and online query forums</a:t>
            </a:r>
          </a:p>
          <a:p>
            <a:pPr lvl="1"/>
            <a:r>
              <a:rPr lang="en-GB" dirty="0"/>
              <a:t>It is now supplemented by more than 8000 community developed open- source packages available for download from The Comprehensive R Archive Network (CRAN)</a:t>
            </a:r>
          </a:p>
          <a:p>
            <a:pPr lvl="1"/>
            <a:r>
              <a:rPr lang="en-GB" dirty="0"/>
              <a:t>Authors often supplement the package submission with a publication in the Journal of Statistical Software, with more rigorous documentation and relevant theoretical material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F89B4-43C7-4E33-B437-AFDD68139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30/11/2018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654B4-9763-44B6-B898-433333B22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Health Economics in R: scoping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F6B60-C7B9-4397-AA7C-0D2433B9B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0C4F0-B992-4AD5-BC39-3C891B5389DE}" type="slidenum">
              <a:rPr lang="en-GB" smtClean="0"/>
              <a:t>9</a:t>
            </a:fld>
            <a:endParaRPr lang="en-GB"/>
          </a:p>
        </p:txBody>
      </p:sp>
      <p:pic>
        <p:nvPicPr>
          <p:cNvPr id="7" name="Picture 2" descr="Image result for R programming">
            <a:extLst>
              <a:ext uri="{FF2B5EF4-FFF2-40B4-BE49-F238E27FC236}">
                <a16:creationId xmlns:a16="http://schemas.microsoft.com/office/drawing/2014/main" id="{F3F7DD6F-0AB6-46F1-BBFE-0ED31D270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6232" y="6271210"/>
            <a:ext cx="689536" cy="535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571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817</Words>
  <Application>Microsoft Office PowerPoint</Application>
  <PresentationFormat>Widescreen</PresentationFormat>
  <Paragraphs>123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Contents</vt:lpstr>
      <vt:lpstr>Quiz</vt:lpstr>
      <vt:lpstr>What is R</vt:lpstr>
      <vt:lpstr>R’s popularity</vt:lpstr>
      <vt:lpstr>PowerPoint Presentation</vt:lpstr>
      <vt:lpstr>PowerPoint Presentation</vt:lpstr>
      <vt:lpstr>General Pros</vt:lpstr>
      <vt:lpstr>General pros</vt:lpstr>
      <vt:lpstr>General pros</vt:lpstr>
      <vt:lpstr>General Cons</vt:lpstr>
      <vt:lpstr>RStudio</vt:lpstr>
      <vt:lpstr>PowerPoint Presentation</vt:lpstr>
      <vt:lpstr>Graphics</vt:lpstr>
      <vt:lpstr>PowerPoint Presentation</vt:lpstr>
      <vt:lpstr>Markdown</vt:lpstr>
      <vt:lpstr>Shiny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Green</dc:creator>
  <cp:lastModifiedBy>Nathan Green</cp:lastModifiedBy>
  <cp:revision>68</cp:revision>
  <dcterms:created xsi:type="dcterms:W3CDTF">2018-11-28T13:17:46Z</dcterms:created>
  <dcterms:modified xsi:type="dcterms:W3CDTF">2019-09-12T19:42:20Z</dcterms:modified>
</cp:coreProperties>
</file>