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1072" r:id="rId2"/>
    <p:sldId id="256" r:id="rId3"/>
    <p:sldId id="257" r:id="rId4"/>
    <p:sldId id="1063" r:id="rId5"/>
    <p:sldId id="1064" r:id="rId6"/>
    <p:sldId id="1065" r:id="rId7"/>
    <p:sldId id="1066" r:id="rId8"/>
    <p:sldId id="1067" r:id="rId9"/>
    <p:sldId id="1070" r:id="rId10"/>
    <p:sldId id="10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892" autoAdjust="0"/>
  </p:normalViewPr>
  <p:slideViewPr>
    <p:cSldViewPr snapToGrid="0">
      <p:cViewPr varScale="1">
        <p:scale>
          <a:sx n="60" d="100"/>
          <a:sy n="60" d="100"/>
        </p:scale>
        <p:origin x="1249"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Pakistan</c:v>
                </c:pt>
              </c:strCache>
            </c:strRef>
          </c:tx>
          <c:spPr>
            <a:solidFill>
              <a:srgbClr val="92D050"/>
            </a:solidFill>
            <a:ln>
              <a:noFill/>
            </a:ln>
            <a:effectLst/>
          </c:spPr>
          <c:invertIfNegative val="0"/>
          <c:cat>
            <c:numRef>
              <c:f>Sheet1!$A$2:$A$12</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Sheet1!$B$2:$B$12</c:f>
              <c:numCache>
                <c:formatCode>General</c:formatCode>
                <c:ptCount val="11"/>
                <c:pt idx="0">
                  <c:v>89</c:v>
                </c:pt>
                <c:pt idx="1">
                  <c:v>44</c:v>
                </c:pt>
                <c:pt idx="2">
                  <c:v>198</c:v>
                </c:pt>
                <c:pt idx="3">
                  <c:v>58</c:v>
                </c:pt>
                <c:pt idx="4">
                  <c:v>93</c:v>
                </c:pt>
                <c:pt idx="5">
                  <c:v>306</c:v>
                </c:pt>
                <c:pt idx="6">
                  <c:v>54</c:v>
                </c:pt>
                <c:pt idx="7">
                  <c:v>20</c:v>
                </c:pt>
                <c:pt idx="8">
                  <c:v>8</c:v>
                </c:pt>
                <c:pt idx="9">
                  <c:v>14</c:v>
                </c:pt>
                <c:pt idx="10">
                  <c:v>62</c:v>
                </c:pt>
              </c:numCache>
            </c:numRef>
          </c:val>
          <c:extLst>
            <c:ext xmlns:c16="http://schemas.microsoft.com/office/drawing/2014/chart" uri="{C3380CC4-5D6E-409C-BE32-E72D297353CC}">
              <c16:uniqueId val="{00000000-CEFD-4050-877D-D3E1C38F73B5}"/>
            </c:ext>
          </c:extLst>
        </c:ser>
        <c:ser>
          <c:idx val="1"/>
          <c:order val="1"/>
          <c:tx>
            <c:strRef>
              <c:f>Sheet1!$C$1</c:f>
              <c:strCache>
                <c:ptCount val="1"/>
                <c:pt idx="0">
                  <c:v>Afghanistan</c:v>
                </c:pt>
              </c:strCache>
            </c:strRef>
          </c:tx>
          <c:spPr>
            <a:solidFill>
              <a:srgbClr val="C00000"/>
            </a:solidFill>
            <a:ln>
              <a:noFill/>
            </a:ln>
            <a:effectLst/>
          </c:spPr>
          <c:invertIfNegative val="0"/>
          <c:cat>
            <c:numRef>
              <c:f>Sheet1!$A$2:$A$12</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Sheet1!$C$2:$C$12</c:f>
              <c:numCache>
                <c:formatCode>General</c:formatCode>
                <c:ptCount val="11"/>
                <c:pt idx="0">
                  <c:v>38</c:v>
                </c:pt>
                <c:pt idx="1">
                  <c:v>25</c:v>
                </c:pt>
                <c:pt idx="2">
                  <c:v>80</c:v>
                </c:pt>
                <c:pt idx="3">
                  <c:v>37</c:v>
                </c:pt>
                <c:pt idx="4">
                  <c:v>14</c:v>
                </c:pt>
                <c:pt idx="5">
                  <c:v>28</c:v>
                </c:pt>
                <c:pt idx="6">
                  <c:v>20</c:v>
                </c:pt>
                <c:pt idx="7">
                  <c:v>13</c:v>
                </c:pt>
                <c:pt idx="8">
                  <c:v>14</c:v>
                </c:pt>
                <c:pt idx="9">
                  <c:v>24</c:v>
                </c:pt>
                <c:pt idx="10">
                  <c:v>8</c:v>
                </c:pt>
              </c:numCache>
            </c:numRef>
          </c:val>
          <c:extLst>
            <c:ext xmlns:c16="http://schemas.microsoft.com/office/drawing/2014/chart" uri="{C3380CC4-5D6E-409C-BE32-E72D297353CC}">
              <c16:uniqueId val="{00000001-CEFD-4050-877D-D3E1C38F73B5}"/>
            </c:ext>
          </c:extLst>
        </c:ser>
        <c:ser>
          <c:idx val="2"/>
          <c:order val="2"/>
          <c:tx>
            <c:strRef>
              <c:f>Sheet1!$D$1</c:f>
              <c:strCache>
                <c:ptCount val="1"/>
                <c:pt idx="0">
                  <c:v>Rest of world</c:v>
                </c:pt>
              </c:strCache>
            </c:strRef>
          </c:tx>
          <c:spPr>
            <a:solidFill>
              <a:srgbClr val="C0C0C0"/>
            </a:solidFill>
            <a:ln>
              <a:noFill/>
            </a:ln>
            <a:effectLst/>
          </c:spPr>
          <c:invertIfNegative val="0"/>
          <c:cat>
            <c:numRef>
              <c:f>Sheet1!$A$2:$A$12</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Sheet1!$D$2:$D$12</c:f>
              <c:numCache>
                <c:formatCode>General</c:formatCode>
                <c:ptCount val="11"/>
                <c:pt idx="0">
                  <c:v>1477</c:v>
                </c:pt>
                <c:pt idx="1">
                  <c:v>1283</c:v>
                </c:pt>
                <c:pt idx="2">
                  <c:v>372</c:v>
                </c:pt>
                <c:pt idx="3">
                  <c:v>128</c:v>
                </c:pt>
                <c:pt idx="4">
                  <c:v>309</c:v>
                </c:pt>
                <c:pt idx="5">
                  <c:v>25</c:v>
                </c:pt>
                <c:pt idx="6">
                  <c:v>0</c:v>
                </c:pt>
                <c:pt idx="7">
                  <c:v>4</c:v>
                </c:pt>
                <c:pt idx="8">
                  <c:v>0</c:v>
                </c:pt>
                <c:pt idx="9">
                  <c:v>0</c:v>
                </c:pt>
                <c:pt idx="10">
                  <c:v>0</c:v>
                </c:pt>
              </c:numCache>
            </c:numRef>
          </c:val>
          <c:extLst>
            <c:ext xmlns:c16="http://schemas.microsoft.com/office/drawing/2014/chart" uri="{C3380CC4-5D6E-409C-BE32-E72D297353CC}">
              <c16:uniqueId val="{00000002-CEFD-4050-877D-D3E1C38F73B5}"/>
            </c:ext>
          </c:extLst>
        </c:ser>
        <c:dLbls>
          <c:showLegendKey val="0"/>
          <c:showVal val="0"/>
          <c:showCatName val="0"/>
          <c:showSerName val="0"/>
          <c:showPercent val="0"/>
          <c:showBubbleSize val="0"/>
        </c:dLbls>
        <c:gapWidth val="50"/>
        <c:overlap val="100"/>
        <c:axId val="-673783120"/>
        <c:axId val="-469074768"/>
      </c:barChart>
      <c:catAx>
        <c:axId val="-673783120"/>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headEnd type="none" w="sm" len="sm"/>
            <a:tailEnd type="none" w="sm" len="sm"/>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69074768"/>
        <c:crosses val="autoZero"/>
        <c:auto val="1"/>
        <c:lblAlgn val="ctr"/>
        <c:lblOffset val="100"/>
        <c:noMultiLvlLbl val="0"/>
      </c:catAx>
      <c:valAx>
        <c:axId val="-469074768"/>
        <c:scaling>
          <c:orientation val="minMax"/>
        </c:scaling>
        <c:delete val="0"/>
        <c:axPos val="l"/>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3783120"/>
        <c:crosses val="autoZero"/>
        <c:crossBetween val="between"/>
      </c:valAx>
      <c:spPr>
        <a:noFill/>
        <a:ln>
          <a:noFill/>
        </a:ln>
        <a:effectLst/>
      </c:spPr>
    </c:plotArea>
    <c:legend>
      <c:legendPos val="b"/>
      <c:layout>
        <c:manualLayout>
          <c:xMode val="edge"/>
          <c:yMode val="edge"/>
          <c:x val="0.25450980121746636"/>
          <c:y val="0.94239395566285455"/>
          <c:w val="0.497147464475995"/>
          <c:h val="5.7606044337145494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5E14F9-97FB-4B30-B227-27112403168B}" type="datetimeFigureOut">
              <a:rPr lang="en-GB" smtClean="0"/>
              <a:t>15/09/2019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FA43AA-4A7D-4D99-9029-875036B2B978}" type="slidenum">
              <a:rPr lang="en-GB" smtClean="0"/>
              <a:t>‹#›</a:t>
            </a:fld>
            <a:endParaRPr lang="en-GB"/>
          </a:p>
        </p:txBody>
      </p:sp>
    </p:spTree>
    <p:extLst>
      <p:ext uri="{BB962C8B-B14F-4D97-AF65-F5344CB8AC3E}">
        <p14:creationId xmlns:p14="http://schemas.microsoft.com/office/powerpoint/2010/main" val="2006388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12CD28B3-E15B-4014-93F9-3F87C934E016}" type="slidenum">
              <a:rPr lang="da-DK" smtClean="0"/>
              <a:pPr>
                <a:defRPr/>
              </a:pPr>
              <a:t>4</a:t>
            </a:fld>
            <a:endParaRPr lang="da-DK"/>
          </a:p>
        </p:txBody>
      </p:sp>
    </p:spTree>
    <p:extLst>
      <p:ext uri="{BB962C8B-B14F-4D97-AF65-F5344CB8AC3E}">
        <p14:creationId xmlns:p14="http://schemas.microsoft.com/office/powerpoint/2010/main" val="228897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order </a:t>
            </a:r>
            <a:r>
              <a:rPr lang="en-GB" dirty="0" err="1"/>
              <a:t>adj</a:t>
            </a:r>
            <a:r>
              <a:rPr lang="en-GB" dirty="0"/>
              <a:t>- any district directly bordering the source district has 1 in the matrix – others have 0</a:t>
            </a:r>
          </a:p>
          <a:p>
            <a:endParaRPr lang="en-GB" dirty="0"/>
          </a:p>
          <a:p>
            <a:r>
              <a:rPr lang="en-GB" dirty="0"/>
              <a:t>Gravity model – incorporates the 2 districts of interest and their relative populations and the direct straight line distance between them</a:t>
            </a:r>
          </a:p>
          <a:p>
            <a:endParaRPr lang="en-GB" dirty="0"/>
          </a:p>
          <a:p>
            <a:r>
              <a:rPr lang="en-GB" dirty="0"/>
              <a:t>Radiation model – incorporates the 2 districts of interest and the population of any district within the same straight line distance to the source population </a:t>
            </a:r>
          </a:p>
          <a:p>
            <a:endParaRPr lang="en-GB" dirty="0"/>
          </a:p>
          <a:p>
            <a:r>
              <a:rPr lang="en-GB" dirty="0"/>
              <a:t>This weights the likelihood of movement between the populations by incorporating the likelihood of movement to any other district with the same travel distance</a:t>
            </a:r>
          </a:p>
          <a:p>
            <a:endParaRPr lang="en-GB" dirty="0"/>
          </a:p>
          <a:p>
            <a:r>
              <a:rPr lang="en-GB" dirty="0"/>
              <a:t>These are all simple models of population movement – not taking in to account terrain features, road networks, ethnic associations etc. </a:t>
            </a:r>
          </a:p>
          <a:p>
            <a:endParaRPr lang="en-GB" dirty="0"/>
          </a:p>
        </p:txBody>
      </p:sp>
      <p:sp>
        <p:nvSpPr>
          <p:cNvPr id="4" name="Slide Number Placeholder 3"/>
          <p:cNvSpPr>
            <a:spLocks noGrp="1"/>
          </p:cNvSpPr>
          <p:nvPr>
            <p:ph type="sldNum" sz="quarter" idx="5"/>
          </p:nvPr>
        </p:nvSpPr>
        <p:spPr/>
        <p:txBody>
          <a:bodyPr/>
          <a:lstStyle/>
          <a:p>
            <a:fld id="{09FA43AA-4A7D-4D99-9029-875036B2B978}" type="slidenum">
              <a:rPr lang="en-GB" smtClean="0"/>
              <a:t>7</a:t>
            </a:fld>
            <a:endParaRPr lang="en-GB"/>
          </a:p>
        </p:txBody>
      </p:sp>
    </p:spTree>
    <p:extLst>
      <p:ext uri="{BB962C8B-B14F-4D97-AF65-F5344CB8AC3E}">
        <p14:creationId xmlns:p14="http://schemas.microsoft.com/office/powerpoint/2010/main" val="2955787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FA43AA-4A7D-4D99-9029-875036B2B978}" type="slidenum">
              <a:rPr lang="en-GB" smtClean="0"/>
              <a:t>8</a:t>
            </a:fld>
            <a:endParaRPr lang="en-GB"/>
          </a:p>
        </p:txBody>
      </p:sp>
    </p:spTree>
    <p:extLst>
      <p:ext uri="{BB962C8B-B14F-4D97-AF65-F5344CB8AC3E}">
        <p14:creationId xmlns:p14="http://schemas.microsoft.com/office/powerpoint/2010/main" val="2773973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FA43AA-4A7D-4D99-9029-875036B2B978}" type="slidenum">
              <a:rPr lang="en-GB" smtClean="0"/>
              <a:t>9</a:t>
            </a:fld>
            <a:endParaRPr lang="en-GB"/>
          </a:p>
        </p:txBody>
      </p:sp>
    </p:spTree>
    <p:extLst>
      <p:ext uri="{BB962C8B-B14F-4D97-AF65-F5344CB8AC3E}">
        <p14:creationId xmlns:p14="http://schemas.microsoft.com/office/powerpoint/2010/main" val="2652083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6 month periods after the start of 2016 out of sample predictions fitted on the previous data were compared to actual reported numbers of cases. </a:t>
            </a:r>
          </a:p>
          <a:p>
            <a:endParaRPr lang="en-GB" dirty="0"/>
          </a:p>
          <a:p>
            <a:r>
              <a:rPr lang="en-GB" dirty="0"/>
              <a:t>Calculating population immunity from RI and SIA coverage was redundant in the final model and including both individually resulted in better fit</a:t>
            </a:r>
          </a:p>
          <a:p>
            <a:endParaRPr lang="en-GB" dirty="0"/>
          </a:p>
        </p:txBody>
      </p:sp>
      <p:sp>
        <p:nvSpPr>
          <p:cNvPr id="4" name="Slide Number Placeholder 3"/>
          <p:cNvSpPr>
            <a:spLocks noGrp="1"/>
          </p:cNvSpPr>
          <p:nvPr>
            <p:ph type="sldNum" sz="quarter" idx="5"/>
          </p:nvPr>
        </p:nvSpPr>
        <p:spPr/>
        <p:txBody>
          <a:bodyPr/>
          <a:lstStyle/>
          <a:p>
            <a:fld id="{09FA43AA-4A7D-4D99-9029-875036B2B978}" type="slidenum">
              <a:rPr lang="en-GB" smtClean="0"/>
              <a:t>10</a:t>
            </a:fld>
            <a:endParaRPr lang="en-GB"/>
          </a:p>
        </p:txBody>
      </p:sp>
    </p:spTree>
    <p:extLst>
      <p:ext uri="{BB962C8B-B14F-4D97-AF65-F5344CB8AC3E}">
        <p14:creationId xmlns:p14="http://schemas.microsoft.com/office/powerpoint/2010/main" val="4230053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439DD-B982-4401-9E78-CA1A34D142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55BB09C-E1E7-4F07-83E9-1617EA742C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3D9FF07-F339-4E86-B7D5-54B29EC94FA8}"/>
              </a:ext>
            </a:extLst>
          </p:cNvPr>
          <p:cNvSpPr>
            <a:spLocks noGrp="1"/>
          </p:cNvSpPr>
          <p:nvPr>
            <p:ph type="dt" sz="half" idx="10"/>
          </p:nvPr>
        </p:nvSpPr>
        <p:spPr/>
        <p:txBody>
          <a:bodyPr/>
          <a:lstStyle/>
          <a:p>
            <a:fld id="{67F9E54D-851E-4D45-83FC-176B192635E2}" type="datetimeFigureOut">
              <a:rPr lang="en-GB" smtClean="0"/>
              <a:t>15/09/2019</a:t>
            </a:fld>
            <a:endParaRPr lang="en-GB"/>
          </a:p>
        </p:txBody>
      </p:sp>
      <p:sp>
        <p:nvSpPr>
          <p:cNvPr id="5" name="Footer Placeholder 4">
            <a:extLst>
              <a:ext uri="{FF2B5EF4-FFF2-40B4-BE49-F238E27FC236}">
                <a16:creationId xmlns:a16="http://schemas.microsoft.com/office/drawing/2014/main" id="{88D96FA4-1506-4312-8694-7CF31EB1CA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15B812-3B6B-405E-B8D6-A0EAC92C8D1D}"/>
              </a:ext>
            </a:extLst>
          </p:cNvPr>
          <p:cNvSpPr>
            <a:spLocks noGrp="1"/>
          </p:cNvSpPr>
          <p:nvPr>
            <p:ph type="sldNum" sz="quarter" idx="12"/>
          </p:nvPr>
        </p:nvSpPr>
        <p:spPr/>
        <p:txBody>
          <a:bodyPr/>
          <a:lstStyle/>
          <a:p>
            <a:fld id="{1781547A-5D71-4F4A-823E-DC324E98C763}" type="slidenum">
              <a:rPr lang="en-GB" smtClean="0"/>
              <a:t>‹#›</a:t>
            </a:fld>
            <a:endParaRPr lang="en-GB"/>
          </a:p>
        </p:txBody>
      </p:sp>
    </p:spTree>
    <p:extLst>
      <p:ext uri="{BB962C8B-B14F-4D97-AF65-F5344CB8AC3E}">
        <p14:creationId xmlns:p14="http://schemas.microsoft.com/office/powerpoint/2010/main" val="2790647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48356-47B2-4391-8599-3540E0CF492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C88E70B-99BC-4D8F-B436-D220BD9D04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9918611-EAAF-4D5F-9979-305C67A28368}"/>
              </a:ext>
            </a:extLst>
          </p:cNvPr>
          <p:cNvSpPr>
            <a:spLocks noGrp="1"/>
          </p:cNvSpPr>
          <p:nvPr>
            <p:ph type="dt" sz="half" idx="10"/>
          </p:nvPr>
        </p:nvSpPr>
        <p:spPr/>
        <p:txBody>
          <a:bodyPr/>
          <a:lstStyle/>
          <a:p>
            <a:fld id="{67F9E54D-851E-4D45-83FC-176B192635E2}" type="datetimeFigureOut">
              <a:rPr lang="en-GB" smtClean="0"/>
              <a:t>15/09/2019</a:t>
            </a:fld>
            <a:endParaRPr lang="en-GB"/>
          </a:p>
        </p:txBody>
      </p:sp>
      <p:sp>
        <p:nvSpPr>
          <p:cNvPr id="5" name="Footer Placeholder 4">
            <a:extLst>
              <a:ext uri="{FF2B5EF4-FFF2-40B4-BE49-F238E27FC236}">
                <a16:creationId xmlns:a16="http://schemas.microsoft.com/office/drawing/2014/main" id="{C20A4417-B12B-4ECB-A1C7-055198F432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57A3BF-2182-4036-9963-F510183AD92F}"/>
              </a:ext>
            </a:extLst>
          </p:cNvPr>
          <p:cNvSpPr>
            <a:spLocks noGrp="1"/>
          </p:cNvSpPr>
          <p:nvPr>
            <p:ph type="sldNum" sz="quarter" idx="12"/>
          </p:nvPr>
        </p:nvSpPr>
        <p:spPr/>
        <p:txBody>
          <a:bodyPr/>
          <a:lstStyle/>
          <a:p>
            <a:fld id="{1781547A-5D71-4F4A-823E-DC324E98C763}" type="slidenum">
              <a:rPr lang="en-GB" smtClean="0"/>
              <a:t>‹#›</a:t>
            </a:fld>
            <a:endParaRPr lang="en-GB"/>
          </a:p>
        </p:txBody>
      </p:sp>
    </p:spTree>
    <p:extLst>
      <p:ext uri="{BB962C8B-B14F-4D97-AF65-F5344CB8AC3E}">
        <p14:creationId xmlns:p14="http://schemas.microsoft.com/office/powerpoint/2010/main" val="846817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D75B1B-A1BB-4C31-88E6-CF191833D0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39CFD4B-2811-4A79-BD26-C3923E5D80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F208309-C7C8-4004-9CBC-5B4896C0B058}"/>
              </a:ext>
            </a:extLst>
          </p:cNvPr>
          <p:cNvSpPr>
            <a:spLocks noGrp="1"/>
          </p:cNvSpPr>
          <p:nvPr>
            <p:ph type="dt" sz="half" idx="10"/>
          </p:nvPr>
        </p:nvSpPr>
        <p:spPr/>
        <p:txBody>
          <a:bodyPr/>
          <a:lstStyle/>
          <a:p>
            <a:fld id="{67F9E54D-851E-4D45-83FC-176B192635E2}" type="datetimeFigureOut">
              <a:rPr lang="en-GB" smtClean="0"/>
              <a:t>15/09/2019</a:t>
            </a:fld>
            <a:endParaRPr lang="en-GB"/>
          </a:p>
        </p:txBody>
      </p:sp>
      <p:sp>
        <p:nvSpPr>
          <p:cNvPr id="5" name="Footer Placeholder 4">
            <a:extLst>
              <a:ext uri="{FF2B5EF4-FFF2-40B4-BE49-F238E27FC236}">
                <a16:creationId xmlns:a16="http://schemas.microsoft.com/office/drawing/2014/main" id="{8F91B188-49BB-4C32-9525-6918573EB4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3C75E3-7A74-4644-BDDD-30DE340F2AFC}"/>
              </a:ext>
            </a:extLst>
          </p:cNvPr>
          <p:cNvSpPr>
            <a:spLocks noGrp="1"/>
          </p:cNvSpPr>
          <p:nvPr>
            <p:ph type="sldNum" sz="quarter" idx="12"/>
          </p:nvPr>
        </p:nvSpPr>
        <p:spPr/>
        <p:txBody>
          <a:bodyPr/>
          <a:lstStyle/>
          <a:p>
            <a:fld id="{1781547A-5D71-4F4A-823E-DC324E98C763}" type="slidenum">
              <a:rPr lang="en-GB" smtClean="0"/>
              <a:t>‹#›</a:t>
            </a:fld>
            <a:endParaRPr lang="en-GB"/>
          </a:p>
        </p:txBody>
      </p:sp>
    </p:spTree>
    <p:extLst>
      <p:ext uri="{BB962C8B-B14F-4D97-AF65-F5344CB8AC3E}">
        <p14:creationId xmlns:p14="http://schemas.microsoft.com/office/powerpoint/2010/main" val="47291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ECC25-9FAC-4807-B109-62C6BDA7A2B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779EAED-CB7C-43EC-8885-DCB7E49C5D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4265076-C021-4449-81B9-CC9256B7D886}"/>
              </a:ext>
            </a:extLst>
          </p:cNvPr>
          <p:cNvSpPr>
            <a:spLocks noGrp="1"/>
          </p:cNvSpPr>
          <p:nvPr>
            <p:ph type="dt" sz="half" idx="10"/>
          </p:nvPr>
        </p:nvSpPr>
        <p:spPr/>
        <p:txBody>
          <a:bodyPr/>
          <a:lstStyle/>
          <a:p>
            <a:fld id="{67F9E54D-851E-4D45-83FC-176B192635E2}" type="datetimeFigureOut">
              <a:rPr lang="en-GB" smtClean="0"/>
              <a:t>15/09/2019</a:t>
            </a:fld>
            <a:endParaRPr lang="en-GB"/>
          </a:p>
        </p:txBody>
      </p:sp>
      <p:sp>
        <p:nvSpPr>
          <p:cNvPr id="5" name="Footer Placeholder 4">
            <a:extLst>
              <a:ext uri="{FF2B5EF4-FFF2-40B4-BE49-F238E27FC236}">
                <a16:creationId xmlns:a16="http://schemas.microsoft.com/office/drawing/2014/main" id="{A5860062-17D1-4D18-8E3C-6196833452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5E274D-EA7A-4840-8E41-38F15E11293A}"/>
              </a:ext>
            </a:extLst>
          </p:cNvPr>
          <p:cNvSpPr>
            <a:spLocks noGrp="1"/>
          </p:cNvSpPr>
          <p:nvPr>
            <p:ph type="sldNum" sz="quarter" idx="12"/>
          </p:nvPr>
        </p:nvSpPr>
        <p:spPr/>
        <p:txBody>
          <a:bodyPr/>
          <a:lstStyle/>
          <a:p>
            <a:fld id="{1781547A-5D71-4F4A-823E-DC324E98C763}" type="slidenum">
              <a:rPr lang="en-GB" smtClean="0"/>
              <a:t>‹#›</a:t>
            </a:fld>
            <a:endParaRPr lang="en-GB"/>
          </a:p>
        </p:txBody>
      </p:sp>
    </p:spTree>
    <p:extLst>
      <p:ext uri="{BB962C8B-B14F-4D97-AF65-F5344CB8AC3E}">
        <p14:creationId xmlns:p14="http://schemas.microsoft.com/office/powerpoint/2010/main" val="2868628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1F650-8064-487D-8123-D28E33D2BD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9DD795A-5268-4DD6-8A85-EBB699DB19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3F544D-AE50-4620-8987-1F6E3C99F991}"/>
              </a:ext>
            </a:extLst>
          </p:cNvPr>
          <p:cNvSpPr>
            <a:spLocks noGrp="1"/>
          </p:cNvSpPr>
          <p:nvPr>
            <p:ph type="dt" sz="half" idx="10"/>
          </p:nvPr>
        </p:nvSpPr>
        <p:spPr/>
        <p:txBody>
          <a:bodyPr/>
          <a:lstStyle/>
          <a:p>
            <a:fld id="{67F9E54D-851E-4D45-83FC-176B192635E2}" type="datetimeFigureOut">
              <a:rPr lang="en-GB" smtClean="0"/>
              <a:t>15/09/2019</a:t>
            </a:fld>
            <a:endParaRPr lang="en-GB"/>
          </a:p>
        </p:txBody>
      </p:sp>
      <p:sp>
        <p:nvSpPr>
          <p:cNvPr id="5" name="Footer Placeholder 4">
            <a:extLst>
              <a:ext uri="{FF2B5EF4-FFF2-40B4-BE49-F238E27FC236}">
                <a16:creationId xmlns:a16="http://schemas.microsoft.com/office/drawing/2014/main" id="{D003650D-F6EB-4799-91BC-F7163A483B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132770D-CFD2-4041-8943-3026DB98FC7D}"/>
              </a:ext>
            </a:extLst>
          </p:cNvPr>
          <p:cNvSpPr>
            <a:spLocks noGrp="1"/>
          </p:cNvSpPr>
          <p:nvPr>
            <p:ph type="sldNum" sz="quarter" idx="12"/>
          </p:nvPr>
        </p:nvSpPr>
        <p:spPr/>
        <p:txBody>
          <a:bodyPr/>
          <a:lstStyle/>
          <a:p>
            <a:fld id="{1781547A-5D71-4F4A-823E-DC324E98C763}" type="slidenum">
              <a:rPr lang="en-GB" smtClean="0"/>
              <a:t>‹#›</a:t>
            </a:fld>
            <a:endParaRPr lang="en-GB"/>
          </a:p>
        </p:txBody>
      </p:sp>
    </p:spTree>
    <p:extLst>
      <p:ext uri="{BB962C8B-B14F-4D97-AF65-F5344CB8AC3E}">
        <p14:creationId xmlns:p14="http://schemas.microsoft.com/office/powerpoint/2010/main" val="783861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01064-7CBF-42C3-8E11-E810CD26530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46F5BE2-9204-4994-913D-A2CEA0D9ED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B5C6B50-6CD0-4A5A-A8D4-5FD69EC7B6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B7ABC79-1E05-4DCD-8A92-D06A4B0470CB}"/>
              </a:ext>
            </a:extLst>
          </p:cNvPr>
          <p:cNvSpPr>
            <a:spLocks noGrp="1"/>
          </p:cNvSpPr>
          <p:nvPr>
            <p:ph type="dt" sz="half" idx="10"/>
          </p:nvPr>
        </p:nvSpPr>
        <p:spPr/>
        <p:txBody>
          <a:bodyPr/>
          <a:lstStyle/>
          <a:p>
            <a:fld id="{67F9E54D-851E-4D45-83FC-176B192635E2}" type="datetimeFigureOut">
              <a:rPr lang="en-GB" smtClean="0"/>
              <a:t>15/09/2019</a:t>
            </a:fld>
            <a:endParaRPr lang="en-GB"/>
          </a:p>
        </p:txBody>
      </p:sp>
      <p:sp>
        <p:nvSpPr>
          <p:cNvPr id="6" name="Footer Placeholder 5">
            <a:extLst>
              <a:ext uri="{FF2B5EF4-FFF2-40B4-BE49-F238E27FC236}">
                <a16:creationId xmlns:a16="http://schemas.microsoft.com/office/drawing/2014/main" id="{AD7A60DC-3D98-4660-807C-5D1415EA00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A233951-936E-4092-8A69-E1025921EB93}"/>
              </a:ext>
            </a:extLst>
          </p:cNvPr>
          <p:cNvSpPr>
            <a:spLocks noGrp="1"/>
          </p:cNvSpPr>
          <p:nvPr>
            <p:ph type="sldNum" sz="quarter" idx="12"/>
          </p:nvPr>
        </p:nvSpPr>
        <p:spPr/>
        <p:txBody>
          <a:bodyPr/>
          <a:lstStyle/>
          <a:p>
            <a:fld id="{1781547A-5D71-4F4A-823E-DC324E98C763}" type="slidenum">
              <a:rPr lang="en-GB" smtClean="0"/>
              <a:t>‹#›</a:t>
            </a:fld>
            <a:endParaRPr lang="en-GB"/>
          </a:p>
        </p:txBody>
      </p:sp>
    </p:spTree>
    <p:extLst>
      <p:ext uri="{BB962C8B-B14F-4D97-AF65-F5344CB8AC3E}">
        <p14:creationId xmlns:p14="http://schemas.microsoft.com/office/powerpoint/2010/main" val="2914298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A0749-D146-4356-B241-862CC79CACE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6574AF-3D58-4E93-A09F-C2CB749C71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E96393-F5B9-4A9F-931D-CDB95BAAEF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CDC9B49-6135-4AC3-9058-187118BFCA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2E995E-69E8-4784-97BC-AA4A9136A0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54A99F0-BB8F-4678-8471-40F45DA9BED6}"/>
              </a:ext>
            </a:extLst>
          </p:cNvPr>
          <p:cNvSpPr>
            <a:spLocks noGrp="1"/>
          </p:cNvSpPr>
          <p:nvPr>
            <p:ph type="dt" sz="half" idx="10"/>
          </p:nvPr>
        </p:nvSpPr>
        <p:spPr/>
        <p:txBody>
          <a:bodyPr/>
          <a:lstStyle/>
          <a:p>
            <a:fld id="{67F9E54D-851E-4D45-83FC-176B192635E2}" type="datetimeFigureOut">
              <a:rPr lang="en-GB" smtClean="0"/>
              <a:t>15/09/2019</a:t>
            </a:fld>
            <a:endParaRPr lang="en-GB"/>
          </a:p>
        </p:txBody>
      </p:sp>
      <p:sp>
        <p:nvSpPr>
          <p:cNvPr id="8" name="Footer Placeholder 7">
            <a:extLst>
              <a:ext uri="{FF2B5EF4-FFF2-40B4-BE49-F238E27FC236}">
                <a16:creationId xmlns:a16="http://schemas.microsoft.com/office/drawing/2014/main" id="{D45EED4A-F213-41C3-B5D9-E3E4D63B932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7FC876-96CA-4766-A1E8-EBB519CFCD96}"/>
              </a:ext>
            </a:extLst>
          </p:cNvPr>
          <p:cNvSpPr>
            <a:spLocks noGrp="1"/>
          </p:cNvSpPr>
          <p:nvPr>
            <p:ph type="sldNum" sz="quarter" idx="12"/>
          </p:nvPr>
        </p:nvSpPr>
        <p:spPr/>
        <p:txBody>
          <a:bodyPr/>
          <a:lstStyle/>
          <a:p>
            <a:fld id="{1781547A-5D71-4F4A-823E-DC324E98C763}" type="slidenum">
              <a:rPr lang="en-GB" smtClean="0"/>
              <a:t>‹#›</a:t>
            </a:fld>
            <a:endParaRPr lang="en-GB"/>
          </a:p>
        </p:txBody>
      </p:sp>
    </p:spTree>
    <p:extLst>
      <p:ext uri="{BB962C8B-B14F-4D97-AF65-F5344CB8AC3E}">
        <p14:creationId xmlns:p14="http://schemas.microsoft.com/office/powerpoint/2010/main" val="3510127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4AA2E-1381-4B28-A264-71555BB120A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B377724-0DAF-4DD8-9E26-C3E2BFDD8650}"/>
              </a:ext>
            </a:extLst>
          </p:cNvPr>
          <p:cNvSpPr>
            <a:spLocks noGrp="1"/>
          </p:cNvSpPr>
          <p:nvPr>
            <p:ph type="dt" sz="half" idx="10"/>
          </p:nvPr>
        </p:nvSpPr>
        <p:spPr/>
        <p:txBody>
          <a:bodyPr/>
          <a:lstStyle/>
          <a:p>
            <a:fld id="{67F9E54D-851E-4D45-83FC-176B192635E2}" type="datetimeFigureOut">
              <a:rPr lang="en-GB" smtClean="0"/>
              <a:t>15/09/2019</a:t>
            </a:fld>
            <a:endParaRPr lang="en-GB"/>
          </a:p>
        </p:txBody>
      </p:sp>
      <p:sp>
        <p:nvSpPr>
          <p:cNvPr id="4" name="Footer Placeholder 3">
            <a:extLst>
              <a:ext uri="{FF2B5EF4-FFF2-40B4-BE49-F238E27FC236}">
                <a16:creationId xmlns:a16="http://schemas.microsoft.com/office/drawing/2014/main" id="{029FD32E-636F-4DEB-938A-DFC7FD6DA81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F892876-96DC-4D8E-9CDB-AF8776314050}"/>
              </a:ext>
            </a:extLst>
          </p:cNvPr>
          <p:cNvSpPr>
            <a:spLocks noGrp="1"/>
          </p:cNvSpPr>
          <p:nvPr>
            <p:ph type="sldNum" sz="quarter" idx="12"/>
          </p:nvPr>
        </p:nvSpPr>
        <p:spPr/>
        <p:txBody>
          <a:bodyPr/>
          <a:lstStyle/>
          <a:p>
            <a:fld id="{1781547A-5D71-4F4A-823E-DC324E98C763}" type="slidenum">
              <a:rPr lang="en-GB" smtClean="0"/>
              <a:t>‹#›</a:t>
            </a:fld>
            <a:endParaRPr lang="en-GB"/>
          </a:p>
        </p:txBody>
      </p:sp>
    </p:spTree>
    <p:extLst>
      <p:ext uri="{BB962C8B-B14F-4D97-AF65-F5344CB8AC3E}">
        <p14:creationId xmlns:p14="http://schemas.microsoft.com/office/powerpoint/2010/main" val="3820660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AFCA43-8684-4C2B-A68D-9B7B54398A95}"/>
              </a:ext>
            </a:extLst>
          </p:cNvPr>
          <p:cNvSpPr>
            <a:spLocks noGrp="1"/>
          </p:cNvSpPr>
          <p:nvPr>
            <p:ph type="dt" sz="half" idx="10"/>
          </p:nvPr>
        </p:nvSpPr>
        <p:spPr/>
        <p:txBody>
          <a:bodyPr/>
          <a:lstStyle/>
          <a:p>
            <a:fld id="{67F9E54D-851E-4D45-83FC-176B192635E2}" type="datetimeFigureOut">
              <a:rPr lang="en-GB" smtClean="0"/>
              <a:t>15/09/2019</a:t>
            </a:fld>
            <a:endParaRPr lang="en-GB"/>
          </a:p>
        </p:txBody>
      </p:sp>
      <p:sp>
        <p:nvSpPr>
          <p:cNvPr id="3" name="Footer Placeholder 2">
            <a:extLst>
              <a:ext uri="{FF2B5EF4-FFF2-40B4-BE49-F238E27FC236}">
                <a16:creationId xmlns:a16="http://schemas.microsoft.com/office/drawing/2014/main" id="{662D63BE-06A8-4A07-952D-839E6940EF2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2ED534B-6211-480A-B0B6-9990AFBDBFD7}"/>
              </a:ext>
            </a:extLst>
          </p:cNvPr>
          <p:cNvSpPr>
            <a:spLocks noGrp="1"/>
          </p:cNvSpPr>
          <p:nvPr>
            <p:ph type="sldNum" sz="quarter" idx="12"/>
          </p:nvPr>
        </p:nvSpPr>
        <p:spPr/>
        <p:txBody>
          <a:bodyPr/>
          <a:lstStyle/>
          <a:p>
            <a:fld id="{1781547A-5D71-4F4A-823E-DC324E98C763}" type="slidenum">
              <a:rPr lang="en-GB" smtClean="0"/>
              <a:t>‹#›</a:t>
            </a:fld>
            <a:endParaRPr lang="en-GB"/>
          </a:p>
        </p:txBody>
      </p:sp>
    </p:spTree>
    <p:extLst>
      <p:ext uri="{BB962C8B-B14F-4D97-AF65-F5344CB8AC3E}">
        <p14:creationId xmlns:p14="http://schemas.microsoft.com/office/powerpoint/2010/main" val="4209055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79416-532E-425C-AE7F-CB252AD90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9E21277-E843-4CFF-B56D-8414CC5B50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A13BBB0-3BCA-4B08-B6AC-19BCD9B347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710D8D-F94C-4D8A-983D-36A157867A4E}"/>
              </a:ext>
            </a:extLst>
          </p:cNvPr>
          <p:cNvSpPr>
            <a:spLocks noGrp="1"/>
          </p:cNvSpPr>
          <p:nvPr>
            <p:ph type="dt" sz="half" idx="10"/>
          </p:nvPr>
        </p:nvSpPr>
        <p:spPr/>
        <p:txBody>
          <a:bodyPr/>
          <a:lstStyle/>
          <a:p>
            <a:fld id="{67F9E54D-851E-4D45-83FC-176B192635E2}" type="datetimeFigureOut">
              <a:rPr lang="en-GB" smtClean="0"/>
              <a:t>15/09/2019</a:t>
            </a:fld>
            <a:endParaRPr lang="en-GB"/>
          </a:p>
        </p:txBody>
      </p:sp>
      <p:sp>
        <p:nvSpPr>
          <p:cNvPr id="6" name="Footer Placeholder 5">
            <a:extLst>
              <a:ext uri="{FF2B5EF4-FFF2-40B4-BE49-F238E27FC236}">
                <a16:creationId xmlns:a16="http://schemas.microsoft.com/office/drawing/2014/main" id="{302DD58D-AB5D-4E1F-AB22-579150CAD5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7C1B70A-2757-44B6-B0C8-48A47E31F348}"/>
              </a:ext>
            </a:extLst>
          </p:cNvPr>
          <p:cNvSpPr>
            <a:spLocks noGrp="1"/>
          </p:cNvSpPr>
          <p:nvPr>
            <p:ph type="sldNum" sz="quarter" idx="12"/>
          </p:nvPr>
        </p:nvSpPr>
        <p:spPr/>
        <p:txBody>
          <a:bodyPr/>
          <a:lstStyle/>
          <a:p>
            <a:fld id="{1781547A-5D71-4F4A-823E-DC324E98C763}" type="slidenum">
              <a:rPr lang="en-GB" smtClean="0"/>
              <a:t>‹#›</a:t>
            </a:fld>
            <a:endParaRPr lang="en-GB"/>
          </a:p>
        </p:txBody>
      </p:sp>
    </p:spTree>
    <p:extLst>
      <p:ext uri="{BB962C8B-B14F-4D97-AF65-F5344CB8AC3E}">
        <p14:creationId xmlns:p14="http://schemas.microsoft.com/office/powerpoint/2010/main" val="680370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2F72D-EE09-4311-A873-4B8055A1EC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01A680A-957D-4DD6-8681-F57C6A8B9F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DB2B74C-19E8-4B57-A9BD-7AC712745F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A32D57-73C6-4B78-81B7-D255AEA07236}"/>
              </a:ext>
            </a:extLst>
          </p:cNvPr>
          <p:cNvSpPr>
            <a:spLocks noGrp="1"/>
          </p:cNvSpPr>
          <p:nvPr>
            <p:ph type="dt" sz="half" idx="10"/>
          </p:nvPr>
        </p:nvSpPr>
        <p:spPr/>
        <p:txBody>
          <a:bodyPr/>
          <a:lstStyle/>
          <a:p>
            <a:fld id="{67F9E54D-851E-4D45-83FC-176B192635E2}" type="datetimeFigureOut">
              <a:rPr lang="en-GB" smtClean="0"/>
              <a:t>15/09/2019</a:t>
            </a:fld>
            <a:endParaRPr lang="en-GB"/>
          </a:p>
        </p:txBody>
      </p:sp>
      <p:sp>
        <p:nvSpPr>
          <p:cNvPr id="6" name="Footer Placeholder 5">
            <a:extLst>
              <a:ext uri="{FF2B5EF4-FFF2-40B4-BE49-F238E27FC236}">
                <a16:creationId xmlns:a16="http://schemas.microsoft.com/office/drawing/2014/main" id="{D04BB03D-36C9-4782-82D1-AE8D9EF8682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935E12-0F82-414C-B86F-5001CBDFDE0E}"/>
              </a:ext>
            </a:extLst>
          </p:cNvPr>
          <p:cNvSpPr>
            <a:spLocks noGrp="1"/>
          </p:cNvSpPr>
          <p:nvPr>
            <p:ph type="sldNum" sz="quarter" idx="12"/>
          </p:nvPr>
        </p:nvSpPr>
        <p:spPr/>
        <p:txBody>
          <a:bodyPr/>
          <a:lstStyle/>
          <a:p>
            <a:fld id="{1781547A-5D71-4F4A-823E-DC324E98C763}" type="slidenum">
              <a:rPr lang="en-GB" smtClean="0"/>
              <a:t>‹#›</a:t>
            </a:fld>
            <a:endParaRPr lang="en-GB"/>
          </a:p>
        </p:txBody>
      </p:sp>
    </p:spTree>
    <p:extLst>
      <p:ext uri="{BB962C8B-B14F-4D97-AF65-F5344CB8AC3E}">
        <p14:creationId xmlns:p14="http://schemas.microsoft.com/office/powerpoint/2010/main" val="176864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9D623C-61BB-4578-B89C-8D20F5E410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F15E67-7895-4BFE-AD86-4A2E023AF1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AD9E234-586B-4E3D-A07C-F56455F3F5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F9E54D-851E-4D45-83FC-176B192635E2}" type="datetimeFigureOut">
              <a:rPr lang="en-GB" smtClean="0"/>
              <a:t>15/09/2019</a:t>
            </a:fld>
            <a:endParaRPr lang="en-GB"/>
          </a:p>
        </p:txBody>
      </p:sp>
      <p:sp>
        <p:nvSpPr>
          <p:cNvPr id="5" name="Footer Placeholder 4">
            <a:extLst>
              <a:ext uri="{FF2B5EF4-FFF2-40B4-BE49-F238E27FC236}">
                <a16:creationId xmlns:a16="http://schemas.microsoft.com/office/drawing/2014/main" id="{E1A229C8-A500-4009-A30D-5A0CD6CCB1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BB7682B-17E2-496D-B5FF-07D08DE3BD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81547A-5D71-4F4A-823E-DC324E98C763}" type="slidenum">
              <a:rPr lang="en-GB" smtClean="0"/>
              <a:t>‹#›</a:t>
            </a:fld>
            <a:endParaRPr lang="en-GB"/>
          </a:p>
        </p:txBody>
      </p:sp>
    </p:spTree>
    <p:extLst>
      <p:ext uri="{BB962C8B-B14F-4D97-AF65-F5344CB8AC3E}">
        <p14:creationId xmlns:p14="http://schemas.microsoft.com/office/powerpoint/2010/main" val="195827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FE7C40-37DA-4306-B493-00E8C9AE6EE3}"/>
              </a:ext>
            </a:extLst>
          </p:cNvPr>
          <p:cNvSpPr>
            <a:spLocks noGrp="1"/>
          </p:cNvSpPr>
          <p:nvPr>
            <p:ph type="title"/>
          </p:nvPr>
        </p:nvSpPr>
        <p:spPr/>
        <p:txBody>
          <a:bodyPr>
            <a:normAutofit/>
          </a:bodyPr>
          <a:lstStyle/>
          <a:p>
            <a:r>
              <a:rPr lang="en-GB" sz="3600" b="1" dirty="0">
                <a:solidFill>
                  <a:srgbClr val="002060"/>
                </a:solidFill>
                <a:latin typeface="Arial" panose="020B0604020202020204" pitchFamily="34" charset="0"/>
                <a:cs typeface="Arial" panose="020B0604020202020204" pitchFamily="34" charset="0"/>
              </a:rPr>
              <a:t>R workshop</a:t>
            </a:r>
          </a:p>
        </p:txBody>
      </p:sp>
      <p:sp>
        <p:nvSpPr>
          <p:cNvPr id="3" name="Content Placeholder 2">
            <a:extLst>
              <a:ext uri="{FF2B5EF4-FFF2-40B4-BE49-F238E27FC236}">
                <a16:creationId xmlns:a16="http://schemas.microsoft.com/office/drawing/2014/main" id="{C6CFF669-140D-4EA7-8571-875F84F8B15A}"/>
              </a:ext>
            </a:extLst>
          </p:cNvPr>
          <p:cNvSpPr>
            <a:spLocks noGrp="1"/>
          </p:cNvSpPr>
          <p:nvPr>
            <p:ph idx="1"/>
          </p:nvPr>
        </p:nvSpPr>
        <p:spPr/>
        <p:txBody>
          <a:bodyPr/>
          <a:lstStyle/>
          <a:p>
            <a:r>
              <a:rPr lang="en-GB" dirty="0"/>
              <a:t>The next few days will introduce you to using R and </a:t>
            </a:r>
            <a:r>
              <a:rPr lang="en-GB" dirty="0" err="1"/>
              <a:t>Rstudio</a:t>
            </a:r>
            <a:r>
              <a:rPr lang="en-GB" dirty="0"/>
              <a:t> to interact with and plot data.</a:t>
            </a:r>
          </a:p>
          <a:p>
            <a:r>
              <a:rPr lang="en-GB" dirty="0"/>
              <a:t>The data we will work with later in the week is related to prediction of the risk of poliovirus in Pakistan.</a:t>
            </a:r>
          </a:p>
          <a:p>
            <a:r>
              <a:rPr lang="en-GB" dirty="0"/>
              <a:t>The next few slides will introduce how this data is used in risk assessments.</a:t>
            </a:r>
          </a:p>
          <a:p>
            <a:endParaRPr lang="en-GB" dirty="0"/>
          </a:p>
        </p:txBody>
      </p:sp>
    </p:spTree>
    <p:extLst>
      <p:ext uri="{BB962C8B-B14F-4D97-AF65-F5344CB8AC3E}">
        <p14:creationId xmlns:p14="http://schemas.microsoft.com/office/powerpoint/2010/main" val="3730426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9BA37-F055-439B-9E3D-94962BD2CC00}"/>
              </a:ext>
            </a:extLst>
          </p:cNvPr>
          <p:cNvSpPr>
            <a:spLocks noGrp="1"/>
          </p:cNvSpPr>
          <p:nvPr>
            <p:ph type="title"/>
          </p:nvPr>
        </p:nvSpPr>
        <p:spPr/>
        <p:txBody>
          <a:bodyPr>
            <a:normAutofit/>
          </a:bodyPr>
          <a:lstStyle/>
          <a:p>
            <a:r>
              <a:rPr lang="en-GB" sz="3200" dirty="0">
                <a:solidFill>
                  <a:srgbClr val="002060"/>
                </a:solidFill>
                <a:latin typeface="Arial" panose="020B0604020202020204" pitchFamily="34" charset="0"/>
                <a:cs typeface="Arial" panose="020B0604020202020204" pitchFamily="34" charset="0"/>
              </a:rPr>
              <a:t>Results</a:t>
            </a:r>
          </a:p>
        </p:txBody>
      </p:sp>
      <p:pic>
        <p:nvPicPr>
          <p:cNvPr id="5" name="Content Placeholder 4">
            <a:extLst>
              <a:ext uri="{FF2B5EF4-FFF2-40B4-BE49-F238E27FC236}">
                <a16:creationId xmlns:a16="http://schemas.microsoft.com/office/drawing/2014/main" id="{BC14358C-2F33-4866-BC0D-359660E2CE86}"/>
              </a:ext>
            </a:extLst>
          </p:cNvPr>
          <p:cNvPicPr>
            <a:picLocks noGrp="1" noChangeAspect="1"/>
          </p:cNvPicPr>
          <p:nvPr>
            <p:ph idx="1"/>
          </p:nvPr>
        </p:nvPicPr>
        <p:blipFill>
          <a:blip r:embed="rId3"/>
          <a:stretch>
            <a:fillRect/>
          </a:stretch>
        </p:blipFill>
        <p:spPr>
          <a:xfrm>
            <a:off x="2812149" y="1825625"/>
            <a:ext cx="6567702" cy="4351338"/>
          </a:xfrm>
          <a:prstGeom prst="rect">
            <a:avLst/>
          </a:prstGeom>
        </p:spPr>
      </p:pic>
    </p:spTree>
    <p:extLst>
      <p:ext uri="{BB962C8B-B14F-4D97-AF65-F5344CB8AC3E}">
        <p14:creationId xmlns:p14="http://schemas.microsoft.com/office/powerpoint/2010/main" val="2151005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E494C-ACF2-426A-95A3-A2CD0FBD6EFC}"/>
              </a:ext>
            </a:extLst>
          </p:cNvPr>
          <p:cNvSpPr>
            <a:spLocks noGrp="1"/>
          </p:cNvSpPr>
          <p:nvPr>
            <p:ph type="ctrTitle"/>
          </p:nvPr>
        </p:nvSpPr>
        <p:spPr/>
        <p:txBody>
          <a:bodyPr>
            <a:noAutofit/>
          </a:bodyPr>
          <a:lstStyle/>
          <a:p>
            <a:r>
              <a:rPr lang="en-US" sz="3200" b="1" dirty="0">
                <a:solidFill>
                  <a:srgbClr val="002060"/>
                </a:solidFill>
                <a:latin typeface="Arial" panose="020B0604020202020204" pitchFamily="34" charset="0"/>
                <a:cs typeface="Arial" panose="020B0604020202020204" pitchFamily="34" charset="0"/>
              </a:rPr>
              <a:t>Risk factors and short-term projections for serotype-1 poliomyelitis incidence in Pakistan: A spatiotemporal analysis </a:t>
            </a:r>
            <a:endParaRPr lang="en-GB" sz="3200" b="1" dirty="0">
              <a:solidFill>
                <a:srgbClr val="002060"/>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47FAF512-5CA5-4438-854C-15B30FE3E214}"/>
              </a:ext>
            </a:extLst>
          </p:cNvPr>
          <p:cNvSpPr>
            <a:spLocks noGrp="1"/>
          </p:cNvSpPr>
          <p:nvPr>
            <p:ph type="subTitle" idx="1"/>
          </p:nvPr>
        </p:nvSpPr>
        <p:spPr/>
        <p:txBody>
          <a:bodyPr/>
          <a:lstStyle/>
          <a:p>
            <a:r>
              <a:rPr lang="en-GB" i="1" dirty="0" err="1">
                <a:solidFill>
                  <a:schemeClr val="bg2">
                    <a:lumMod val="50000"/>
                  </a:schemeClr>
                </a:solidFill>
              </a:rPr>
              <a:t>Molodecky</a:t>
            </a:r>
            <a:r>
              <a:rPr lang="en-GB" i="1" dirty="0">
                <a:solidFill>
                  <a:schemeClr val="bg2">
                    <a:lumMod val="50000"/>
                  </a:schemeClr>
                </a:solidFill>
              </a:rPr>
              <a:t> et al. 2017 </a:t>
            </a:r>
            <a:r>
              <a:rPr lang="en-GB" i="1" dirty="0" err="1">
                <a:solidFill>
                  <a:schemeClr val="bg2">
                    <a:lumMod val="50000"/>
                  </a:schemeClr>
                </a:solidFill>
              </a:rPr>
              <a:t>Plos</a:t>
            </a:r>
            <a:r>
              <a:rPr lang="en-GB" i="1" dirty="0">
                <a:solidFill>
                  <a:schemeClr val="bg2">
                    <a:lumMod val="50000"/>
                  </a:schemeClr>
                </a:solidFill>
              </a:rPr>
              <a:t>. Med.</a:t>
            </a:r>
          </a:p>
        </p:txBody>
      </p:sp>
    </p:spTree>
    <p:extLst>
      <p:ext uri="{BB962C8B-B14F-4D97-AF65-F5344CB8AC3E}">
        <p14:creationId xmlns:p14="http://schemas.microsoft.com/office/powerpoint/2010/main" val="968864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9BA37-F055-439B-9E3D-94962BD2CC00}"/>
              </a:ext>
            </a:extLst>
          </p:cNvPr>
          <p:cNvSpPr>
            <a:spLocks noGrp="1"/>
          </p:cNvSpPr>
          <p:nvPr>
            <p:ph type="title"/>
          </p:nvPr>
        </p:nvSpPr>
        <p:spPr/>
        <p:txBody>
          <a:bodyPr>
            <a:normAutofit/>
          </a:bodyPr>
          <a:lstStyle/>
          <a:p>
            <a:r>
              <a:rPr lang="en-GB" sz="3200" dirty="0">
                <a:solidFill>
                  <a:srgbClr val="002060"/>
                </a:solidFill>
                <a:latin typeface="Arial" panose="020B0604020202020204" pitchFamily="34" charset="0"/>
                <a:cs typeface="Arial" panose="020B0604020202020204" pitchFamily="34" charset="0"/>
              </a:rPr>
              <a:t>Background</a:t>
            </a:r>
          </a:p>
        </p:txBody>
      </p:sp>
      <p:sp>
        <p:nvSpPr>
          <p:cNvPr id="3" name="Content Placeholder 2">
            <a:extLst>
              <a:ext uri="{FF2B5EF4-FFF2-40B4-BE49-F238E27FC236}">
                <a16:creationId xmlns:a16="http://schemas.microsoft.com/office/drawing/2014/main" id="{7FF8243C-D7F1-49BB-862F-8F242D43E6CA}"/>
              </a:ext>
            </a:extLst>
          </p:cNvPr>
          <p:cNvSpPr>
            <a:spLocks noGrp="1"/>
          </p:cNvSpPr>
          <p:nvPr>
            <p:ph idx="1"/>
          </p:nvPr>
        </p:nvSpPr>
        <p:spPr>
          <a:xfrm>
            <a:off x="955431" y="1464346"/>
            <a:ext cx="6312877" cy="5311592"/>
          </a:xfrm>
        </p:spPr>
        <p:txBody>
          <a:bodyPr>
            <a:normAutofit fontScale="92500" lnSpcReduction="10000"/>
          </a:bodyPr>
          <a:lstStyle/>
          <a:p>
            <a:r>
              <a:rPr lang="en-GB" dirty="0"/>
              <a:t>Pakistan and Afghanistan represent the last remaining cluster of wild poliovirus transmission globally. No cases have been seen in Nigeria since 2016</a:t>
            </a:r>
          </a:p>
          <a:p>
            <a:r>
              <a:rPr lang="en-GB" dirty="0"/>
              <a:t>RI and SIAs are the key interventions in Pakistan to interrupt transmission</a:t>
            </a:r>
          </a:p>
          <a:p>
            <a:r>
              <a:rPr lang="en-GB" dirty="0"/>
              <a:t>Accessibility issues are known – estimating risk in inaccessible areas is hard but they also represent risk of transmission to surrounding areas</a:t>
            </a:r>
          </a:p>
          <a:p>
            <a:r>
              <a:rPr lang="en-GB" dirty="0"/>
              <a:t>OPV immunogenicity poorer in Pakistan – multiple doses needed</a:t>
            </a:r>
          </a:p>
          <a:p>
            <a:r>
              <a:rPr lang="en-GB" dirty="0"/>
              <a:t>Targeting interventions important to maximise utility of doses</a:t>
            </a:r>
          </a:p>
        </p:txBody>
      </p:sp>
      <p:pic>
        <p:nvPicPr>
          <p:cNvPr id="5" name="Picture 4">
            <a:extLst>
              <a:ext uri="{FF2B5EF4-FFF2-40B4-BE49-F238E27FC236}">
                <a16:creationId xmlns:a16="http://schemas.microsoft.com/office/drawing/2014/main" id="{37DEA86A-47F6-48A9-A49B-6B1CFCF0E7C2}"/>
              </a:ext>
            </a:extLst>
          </p:cNvPr>
          <p:cNvPicPr>
            <a:picLocks noChangeAspect="1"/>
          </p:cNvPicPr>
          <p:nvPr/>
        </p:nvPicPr>
        <p:blipFill rotWithShape="1">
          <a:blip r:embed="rId2">
            <a:extLst>
              <a:ext uri="{28A0092B-C50C-407E-A947-70E740481C1C}">
                <a14:useLocalDpi xmlns:a14="http://schemas.microsoft.com/office/drawing/2010/main" val="0"/>
              </a:ext>
            </a:extLst>
          </a:blip>
          <a:srcRect l="17216" r="13736"/>
          <a:stretch/>
        </p:blipFill>
        <p:spPr>
          <a:xfrm>
            <a:off x="7491048" y="1342287"/>
            <a:ext cx="4419600" cy="4572009"/>
          </a:xfrm>
          <a:prstGeom prst="rect">
            <a:avLst/>
          </a:prstGeom>
        </p:spPr>
      </p:pic>
    </p:spTree>
    <p:extLst>
      <p:ext uri="{BB962C8B-B14F-4D97-AF65-F5344CB8AC3E}">
        <p14:creationId xmlns:p14="http://schemas.microsoft.com/office/powerpoint/2010/main" val="3678097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B4F62A-9137-4EB7-9842-5230DD303B41}"/>
              </a:ext>
            </a:extLst>
          </p:cNvPr>
          <p:cNvSpPr/>
          <p:nvPr/>
        </p:nvSpPr>
        <p:spPr>
          <a:xfrm>
            <a:off x="-350874" y="-127592"/>
            <a:ext cx="12971721" cy="71769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2"/>
              </a:solidFill>
            </a:endParaRPr>
          </a:p>
        </p:txBody>
      </p:sp>
      <p:graphicFrame>
        <p:nvGraphicFramePr>
          <p:cNvPr id="7" name="Chart 6">
            <a:extLst>
              <a:ext uri="{FF2B5EF4-FFF2-40B4-BE49-F238E27FC236}">
                <a16:creationId xmlns:a16="http://schemas.microsoft.com/office/drawing/2014/main" id="{C49A2628-A6EE-4F87-AF1A-18589D29D81C}"/>
              </a:ext>
            </a:extLst>
          </p:cNvPr>
          <p:cNvGraphicFramePr/>
          <p:nvPr>
            <p:extLst>
              <p:ext uri="{D42A27DB-BD31-4B8C-83A1-F6EECF244321}">
                <p14:modId xmlns:p14="http://schemas.microsoft.com/office/powerpoint/2010/main" val="3690758635"/>
              </p:ext>
            </p:extLst>
          </p:nvPr>
        </p:nvGraphicFramePr>
        <p:xfrm>
          <a:off x="1077713" y="822018"/>
          <a:ext cx="10296629" cy="5563687"/>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Box 9"/>
          <p:cNvSpPr txBox="1">
            <a:spLocks noChangeArrowheads="1"/>
          </p:cNvSpPr>
          <p:nvPr/>
        </p:nvSpPr>
        <p:spPr bwMode="auto">
          <a:xfrm>
            <a:off x="624134" y="248025"/>
            <a:ext cx="10818612" cy="1014458"/>
          </a:xfrm>
          <a:prstGeom prst="rect">
            <a:avLst/>
          </a:prstGeom>
          <a:noFill/>
          <a:ln w="9525" algn="ctr">
            <a:noFill/>
            <a:miter lim="800000"/>
            <a:headEnd/>
            <a:tailEnd/>
          </a:ln>
        </p:spPr>
        <p:txBody>
          <a:bodyPr wrap="square" lIns="80963" tIns="40488" rIns="80963" bIns="40488">
            <a:spAutoFit/>
          </a:bodyPr>
          <a:lstStyle/>
          <a:p>
            <a:pPr algn="ctr"/>
            <a:r>
              <a:rPr lang="en-US" altLang="en-US" sz="3306" b="1" i="0" dirty="0">
                <a:solidFill>
                  <a:schemeClr val="tx1"/>
                </a:solidFill>
                <a:latin typeface="Calibri" pitchFamily="34" charset="0"/>
                <a:ea typeface="+mj-ea"/>
                <a:cs typeface="+mn-cs"/>
              </a:rPr>
              <a:t>Global WPV1 Cases, 2009–2019*</a:t>
            </a:r>
          </a:p>
          <a:p>
            <a:pPr algn="ctr"/>
            <a:r>
              <a:rPr lang="en-US" altLang="en-US" sz="2755" b="1" dirty="0">
                <a:solidFill>
                  <a:srgbClr val="FF0000"/>
                </a:solidFill>
                <a:latin typeface="Calibri" pitchFamily="34" charset="0"/>
                <a:ea typeface="+mj-ea"/>
                <a:cs typeface="+mn-cs"/>
              </a:rPr>
              <a:t>Consistent decline in confirmed cases 2014-2017</a:t>
            </a:r>
          </a:p>
        </p:txBody>
      </p:sp>
      <p:sp>
        <p:nvSpPr>
          <p:cNvPr id="3" name="TextBox 2">
            <a:extLst>
              <a:ext uri="{FF2B5EF4-FFF2-40B4-BE49-F238E27FC236}">
                <a16:creationId xmlns:a16="http://schemas.microsoft.com/office/drawing/2014/main" id="{1342A5E0-9EDC-4095-8281-277CBCB7B93D}"/>
              </a:ext>
            </a:extLst>
          </p:cNvPr>
          <p:cNvSpPr txBox="1"/>
          <p:nvPr/>
        </p:nvSpPr>
        <p:spPr>
          <a:xfrm>
            <a:off x="6887504" y="6458227"/>
            <a:ext cx="5425588" cy="369332"/>
          </a:xfrm>
          <a:prstGeom prst="rect">
            <a:avLst/>
          </a:prstGeom>
          <a:noFill/>
        </p:spPr>
        <p:txBody>
          <a:bodyPr wrap="none" rtlCol="0">
            <a:spAutoFit/>
          </a:bodyPr>
          <a:lstStyle/>
          <a:p>
            <a:r>
              <a:rPr lang="en-GB" dirty="0"/>
              <a:t>Updated from presentation by Natalia </a:t>
            </a:r>
            <a:r>
              <a:rPr lang="en-GB" dirty="0" err="1"/>
              <a:t>Molodecky</a:t>
            </a:r>
            <a:r>
              <a:rPr lang="en-GB" dirty="0"/>
              <a:t>, WHO</a:t>
            </a:r>
          </a:p>
        </p:txBody>
      </p:sp>
    </p:spTree>
    <p:extLst>
      <p:ext uri="{BB962C8B-B14F-4D97-AF65-F5344CB8AC3E}">
        <p14:creationId xmlns:p14="http://schemas.microsoft.com/office/powerpoint/2010/main" val="3067878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9BA37-F055-439B-9E3D-94962BD2CC00}"/>
              </a:ext>
            </a:extLst>
          </p:cNvPr>
          <p:cNvSpPr>
            <a:spLocks noGrp="1"/>
          </p:cNvSpPr>
          <p:nvPr>
            <p:ph type="title"/>
          </p:nvPr>
        </p:nvSpPr>
        <p:spPr/>
        <p:txBody>
          <a:bodyPr>
            <a:normAutofit/>
          </a:bodyPr>
          <a:lstStyle/>
          <a:p>
            <a:r>
              <a:rPr lang="en-GB" sz="3200" dirty="0">
                <a:solidFill>
                  <a:srgbClr val="002060"/>
                </a:solidFill>
                <a:latin typeface="Arial" panose="020B0604020202020204" pitchFamily="34" charset="0"/>
                <a:cs typeface="Arial" panose="020B0604020202020204" pitchFamily="34" charset="0"/>
              </a:rPr>
              <a:t>Model aim</a:t>
            </a:r>
          </a:p>
        </p:txBody>
      </p:sp>
      <p:sp>
        <p:nvSpPr>
          <p:cNvPr id="3" name="Content Placeholder 2">
            <a:extLst>
              <a:ext uri="{FF2B5EF4-FFF2-40B4-BE49-F238E27FC236}">
                <a16:creationId xmlns:a16="http://schemas.microsoft.com/office/drawing/2014/main" id="{7FF8243C-D7F1-49BB-862F-8F242D43E6CA}"/>
              </a:ext>
            </a:extLst>
          </p:cNvPr>
          <p:cNvSpPr>
            <a:spLocks noGrp="1"/>
          </p:cNvSpPr>
          <p:nvPr>
            <p:ph idx="1"/>
          </p:nvPr>
        </p:nvSpPr>
        <p:spPr/>
        <p:txBody>
          <a:bodyPr/>
          <a:lstStyle/>
          <a:p>
            <a:r>
              <a:rPr lang="en-GB" dirty="0"/>
              <a:t>This work aimed to include movement data in polio risk models to see if polio spread could be better estimated.</a:t>
            </a:r>
          </a:p>
          <a:p>
            <a:r>
              <a:rPr lang="en-GB" dirty="0"/>
              <a:t>Risk models are used to plan SIAs so accuracy is important to the interruption of WPV transmission.</a:t>
            </a:r>
          </a:p>
        </p:txBody>
      </p:sp>
    </p:spTree>
    <p:extLst>
      <p:ext uri="{BB962C8B-B14F-4D97-AF65-F5344CB8AC3E}">
        <p14:creationId xmlns:p14="http://schemas.microsoft.com/office/powerpoint/2010/main" val="967782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9BA37-F055-439B-9E3D-94962BD2CC00}"/>
              </a:ext>
            </a:extLst>
          </p:cNvPr>
          <p:cNvSpPr>
            <a:spLocks noGrp="1"/>
          </p:cNvSpPr>
          <p:nvPr>
            <p:ph type="title"/>
          </p:nvPr>
        </p:nvSpPr>
        <p:spPr/>
        <p:txBody>
          <a:bodyPr>
            <a:normAutofit/>
          </a:bodyPr>
          <a:lstStyle/>
          <a:p>
            <a:r>
              <a:rPr lang="en-GB" sz="3200" dirty="0">
                <a:solidFill>
                  <a:srgbClr val="002060"/>
                </a:solidFill>
                <a:latin typeface="Arial" panose="020B0604020202020204" pitchFamily="34" charset="0"/>
                <a:cs typeface="Arial" panose="020B0604020202020204" pitchFamily="34" charset="0"/>
              </a:rPr>
              <a:t>Basic parameters</a:t>
            </a:r>
          </a:p>
        </p:txBody>
      </p:sp>
      <p:sp>
        <p:nvSpPr>
          <p:cNvPr id="3" name="Content Placeholder 2">
            <a:extLst>
              <a:ext uri="{FF2B5EF4-FFF2-40B4-BE49-F238E27FC236}">
                <a16:creationId xmlns:a16="http://schemas.microsoft.com/office/drawing/2014/main" id="{7FF8243C-D7F1-49BB-862F-8F242D43E6CA}"/>
              </a:ext>
            </a:extLst>
          </p:cNvPr>
          <p:cNvSpPr>
            <a:spLocks noGrp="1"/>
          </p:cNvSpPr>
          <p:nvPr>
            <p:ph idx="1"/>
          </p:nvPr>
        </p:nvSpPr>
        <p:spPr>
          <a:xfrm>
            <a:off x="838200" y="1638054"/>
            <a:ext cx="8036169" cy="5032377"/>
          </a:xfrm>
        </p:spPr>
        <p:txBody>
          <a:bodyPr>
            <a:normAutofit lnSpcReduction="10000"/>
          </a:bodyPr>
          <a:lstStyle/>
          <a:p>
            <a:r>
              <a:rPr lang="en-GB" dirty="0"/>
              <a:t>Vaccination history of AFP cases – reported vaccine doses of non-polio AFP cases divided by number of SIA campaigns in their district between birth and paralysis</a:t>
            </a:r>
          </a:p>
          <a:p>
            <a:r>
              <a:rPr lang="en-GB" dirty="0"/>
              <a:t>RI coverage - % of children receiving 3 RI doses of OPV</a:t>
            </a:r>
          </a:p>
          <a:p>
            <a:r>
              <a:rPr lang="en-GB" dirty="0"/>
              <a:t>Non-polio AFP rate – marker of surveillance intensity</a:t>
            </a:r>
          </a:p>
          <a:p>
            <a:r>
              <a:rPr lang="en-GB" dirty="0"/>
              <a:t>Cases in the same spatial unit</a:t>
            </a:r>
          </a:p>
          <a:p>
            <a:r>
              <a:rPr lang="en-GB" dirty="0"/>
              <a:t>Population and density of each spatial unit – number of individuals important to risk of spread</a:t>
            </a:r>
          </a:p>
          <a:p>
            <a:r>
              <a:rPr lang="en-GB" dirty="0"/>
              <a:t>Population living in poverty</a:t>
            </a:r>
          </a:p>
          <a:p>
            <a:r>
              <a:rPr lang="en-GB" dirty="0"/>
              <a:t>Precipitation</a:t>
            </a:r>
          </a:p>
          <a:p>
            <a:endParaRPr lang="en-GB" dirty="0"/>
          </a:p>
        </p:txBody>
      </p:sp>
      <p:sp>
        <p:nvSpPr>
          <p:cNvPr id="4" name="Right Brace 3">
            <a:extLst>
              <a:ext uri="{FF2B5EF4-FFF2-40B4-BE49-F238E27FC236}">
                <a16:creationId xmlns:a16="http://schemas.microsoft.com/office/drawing/2014/main" id="{D5612363-0E14-47A9-9A14-AE961BDA3309}"/>
              </a:ext>
            </a:extLst>
          </p:cNvPr>
          <p:cNvSpPr/>
          <p:nvPr/>
        </p:nvSpPr>
        <p:spPr>
          <a:xfrm>
            <a:off x="8581291" y="1690688"/>
            <a:ext cx="574431" cy="2072420"/>
          </a:xfrm>
          <a:prstGeom prst="rightBrace">
            <a:avLst>
              <a:gd name="adj1" fmla="val 0"/>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5" name="TextBox 4">
            <a:extLst>
              <a:ext uri="{FF2B5EF4-FFF2-40B4-BE49-F238E27FC236}">
                <a16:creationId xmlns:a16="http://schemas.microsoft.com/office/drawing/2014/main" id="{59870D60-1B57-4D5B-B5EC-B934CE105366}"/>
              </a:ext>
            </a:extLst>
          </p:cNvPr>
          <p:cNvSpPr txBox="1"/>
          <p:nvPr/>
        </p:nvSpPr>
        <p:spPr>
          <a:xfrm>
            <a:off x="9296400" y="2465288"/>
            <a:ext cx="2381614" cy="523220"/>
          </a:xfrm>
          <a:prstGeom prst="rect">
            <a:avLst/>
          </a:prstGeom>
          <a:noFill/>
        </p:spPr>
        <p:txBody>
          <a:bodyPr wrap="none" rtlCol="0">
            <a:spAutoFit/>
          </a:bodyPr>
          <a:lstStyle/>
          <a:p>
            <a:r>
              <a:rPr lang="en-GB" sz="2800" dirty="0" err="1"/>
              <a:t>Pop</a:t>
            </a:r>
            <a:r>
              <a:rPr lang="en-GB" sz="2800" u="sng" baseline="30000" dirty="0" err="1"/>
              <a:t>n</a:t>
            </a:r>
            <a:r>
              <a:rPr lang="en-GB" dirty="0"/>
              <a:t> </a:t>
            </a:r>
            <a:r>
              <a:rPr lang="en-GB" sz="2800" dirty="0"/>
              <a:t>immunity</a:t>
            </a:r>
            <a:endParaRPr lang="en-GB" dirty="0"/>
          </a:p>
        </p:txBody>
      </p:sp>
    </p:spTree>
    <p:extLst>
      <p:ext uri="{BB962C8B-B14F-4D97-AF65-F5344CB8AC3E}">
        <p14:creationId xmlns:p14="http://schemas.microsoft.com/office/powerpoint/2010/main" val="1338395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9BA37-F055-439B-9E3D-94962BD2CC00}"/>
              </a:ext>
            </a:extLst>
          </p:cNvPr>
          <p:cNvSpPr>
            <a:spLocks noGrp="1"/>
          </p:cNvSpPr>
          <p:nvPr>
            <p:ph type="title"/>
          </p:nvPr>
        </p:nvSpPr>
        <p:spPr/>
        <p:txBody>
          <a:bodyPr>
            <a:normAutofit/>
          </a:bodyPr>
          <a:lstStyle/>
          <a:p>
            <a:r>
              <a:rPr lang="en-GB" sz="3200" dirty="0">
                <a:solidFill>
                  <a:srgbClr val="002060"/>
                </a:solidFill>
                <a:latin typeface="Arial" panose="020B0604020202020204" pitchFamily="34" charset="0"/>
                <a:cs typeface="Arial" panose="020B0604020202020204" pitchFamily="34" charset="0"/>
              </a:rPr>
              <a:t>Movement models</a:t>
            </a:r>
          </a:p>
        </p:txBody>
      </p:sp>
      <p:sp>
        <p:nvSpPr>
          <p:cNvPr id="4" name="Text Placeholder 3">
            <a:extLst>
              <a:ext uri="{FF2B5EF4-FFF2-40B4-BE49-F238E27FC236}">
                <a16:creationId xmlns:a16="http://schemas.microsoft.com/office/drawing/2014/main" id="{7B5036E1-61F8-4B4C-BE94-05C4DFC0F860}"/>
              </a:ext>
            </a:extLst>
          </p:cNvPr>
          <p:cNvSpPr>
            <a:spLocks noGrp="1"/>
          </p:cNvSpPr>
          <p:nvPr>
            <p:ph type="body" idx="1"/>
          </p:nvPr>
        </p:nvSpPr>
        <p:spPr>
          <a:xfrm>
            <a:off x="455229" y="1441880"/>
            <a:ext cx="5157787" cy="823912"/>
          </a:xfrm>
        </p:spPr>
        <p:txBody>
          <a:bodyPr/>
          <a:lstStyle/>
          <a:p>
            <a:r>
              <a:rPr lang="en-GB" dirty="0"/>
              <a:t>First order adjacency</a:t>
            </a:r>
          </a:p>
        </p:txBody>
      </p:sp>
      <p:sp>
        <p:nvSpPr>
          <p:cNvPr id="5" name="Text Placeholder 4">
            <a:extLst>
              <a:ext uri="{FF2B5EF4-FFF2-40B4-BE49-F238E27FC236}">
                <a16:creationId xmlns:a16="http://schemas.microsoft.com/office/drawing/2014/main" id="{04CE4542-C39C-4B38-A52E-A808B493B414}"/>
              </a:ext>
            </a:extLst>
          </p:cNvPr>
          <p:cNvSpPr>
            <a:spLocks noGrp="1"/>
          </p:cNvSpPr>
          <p:nvPr>
            <p:ph type="body" sz="quarter" idx="3"/>
          </p:nvPr>
        </p:nvSpPr>
        <p:spPr>
          <a:xfrm>
            <a:off x="3599918" y="1446154"/>
            <a:ext cx="5183188" cy="823912"/>
          </a:xfrm>
        </p:spPr>
        <p:txBody>
          <a:bodyPr/>
          <a:lstStyle/>
          <a:p>
            <a:r>
              <a:rPr lang="en-GB" dirty="0"/>
              <a:t>Gravity and radiation models</a:t>
            </a:r>
          </a:p>
        </p:txBody>
      </p:sp>
      <p:pic>
        <p:nvPicPr>
          <p:cNvPr id="1026" name="Picture 2" descr="Image result for first order adjacency matrix">
            <a:extLst>
              <a:ext uri="{FF2B5EF4-FFF2-40B4-BE49-F238E27FC236}">
                <a16:creationId xmlns:a16="http://schemas.microsoft.com/office/drawing/2014/main" id="{C3A9F7BE-855D-4D52-8B3C-1C4058013B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363" y="2280971"/>
            <a:ext cx="2741404" cy="36540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country of study and gravity and radiation model example results.&#10;A) A population map of Kenya with district boundaries (grey) and major roads (black). For two districts, a schematic representation of B) a gravity model and C) a radiation model. The gravity model is based on the populations of the destination and origin as well as the distance between these locations. The radiation model is based on the destination and originâs populations as well as the total population within a circle centered at the origin. This model is based on the premise that individuals living in a certain home location will consider the number of job opportunities (measured as the destinationâs population proportional to the resident population) and will travel to the closest destination that would offer better benefits than the resident location.">
            <a:extLst>
              <a:ext uri="{FF2B5EF4-FFF2-40B4-BE49-F238E27FC236}">
                <a16:creationId xmlns:a16="http://schemas.microsoft.com/office/drawing/2014/main" id="{A6F67D4D-AA26-494C-8857-4B969A03CC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9918" y="2231584"/>
            <a:ext cx="8096250" cy="37528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B1CAD86-C88B-4ACE-BB31-9016C9688868}"/>
              </a:ext>
            </a:extLst>
          </p:cNvPr>
          <p:cNvSpPr txBox="1"/>
          <p:nvPr/>
        </p:nvSpPr>
        <p:spPr>
          <a:xfrm>
            <a:off x="7930858" y="5956785"/>
            <a:ext cx="3892604" cy="369332"/>
          </a:xfrm>
          <a:prstGeom prst="rect">
            <a:avLst/>
          </a:prstGeom>
          <a:noFill/>
        </p:spPr>
        <p:txBody>
          <a:bodyPr wrap="none" rtlCol="0">
            <a:spAutoFit/>
          </a:bodyPr>
          <a:lstStyle/>
          <a:p>
            <a:r>
              <a:rPr lang="en-GB" dirty="0" err="1"/>
              <a:t>Wesolowski</a:t>
            </a:r>
            <a:r>
              <a:rPr lang="en-GB" dirty="0"/>
              <a:t> et al. </a:t>
            </a:r>
            <a:r>
              <a:rPr lang="en-GB" dirty="0" err="1"/>
              <a:t>Plos</a:t>
            </a:r>
            <a:r>
              <a:rPr lang="en-GB" dirty="0"/>
              <a:t> Comp. Biol. 2015</a:t>
            </a:r>
          </a:p>
        </p:txBody>
      </p:sp>
    </p:spTree>
    <p:extLst>
      <p:ext uri="{BB962C8B-B14F-4D97-AF65-F5344CB8AC3E}">
        <p14:creationId xmlns:p14="http://schemas.microsoft.com/office/powerpoint/2010/main" val="3672119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9BA37-F055-439B-9E3D-94962BD2CC00}"/>
              </a:ext>
            </a:extLst>
          </p:cNvPr>
          <p:cNvSpPr>
            <a:spLocks noGrp="1"/>
          </p:cNvSpPr>
          <p:nvPr>
            <p:ph type="title"/>
          </p:nvPr>
        </p:nvSpPr>
        <p:spPr/>
        <p:txBody>
          <a:bodyPr>
            <a:normAutofit/>
          </a:bodyPr>
          <a:lstStyle/>
          <a:p>
            <a:r>
              <a:rPr lang="en-GB" sz="3200" dirty="0">
                <a:solidFill>
                  <a:srgbClr val="002060"/>
                </a:solidFill>
                <a:latin typeface="Arial" panose="020B0604020202020204" pitchFamily="34" charset="0"/>
                <a:cs typeface="Arial" panose="020B0604020202020204" pitchFamily="34" charset="0"/>
              </a:rPr>
              <a:t>Movement models</a:t>
            </a:r>
          </a:p>
        </p:txBody>
      </p:sp>
      <p:sp>
        <p:nvSpPr>
          <p:cNvPr id="4" name="Text Placeholder 3">
            <a:extLst>
              <a:ext uri="{FF2B5EF4-FFF2-40B4-BE49-F238E27FC236}">
                <a16:creationId xmlns:a16="http://schemas.microsoft.com/office/drawing/2014/main" id="{7B5036E1-61F8-4B4C-BE94-05C4DFC0F860}"/>
              </a:ext>
            </a:extLst>
          </p:cNvPr>
          <p:cNvSpPr>
            <a:spLocks noGrp="1"/>
          </p:cNvSpPr>
          <p:nvPr>
            <p:ph idx="1"/>
          </p:nvPr>
        </p:nvSpPr>
        <p:spPr/>
        <p:txBody>
          <a:bodyPr/>
          <a:lstStyle/>
          <a:p>
            <a:pPr marL="0" indent="0">
              <a:buNone/>
            </a:pPr>
            <a:r>
              <a:rPr lang="en-GB" dirty="0"/>
              <a:t>Extensions to these movement models incorporated:</a:t>
            </a:r>
          </a:p>
          <a:p>
            <a:pPr marL="0" indent="0">
              <a:buNone/>
            </a:pPr>
            <a:endParaRPr lang="en-GB" dirty="0"/>
          </a:p>
          <a:p>
            <a:r>
              <a:rPr lang="en-GB" dirty="0"/>
              <a:t>Population density in the radiation model – a small district with high population density is more likely to attract a migrant than a large district with the same population.</a:t>
            </a:r>
          </a:p>
          <a:p>
            <a:r>
              <a:rPr lang="en-GB" dirty="0"/>
              <a:t>Travel time in the radiation model – rather than direct distance we can use road network maps etc to estimate real world travel time.</a:t>
            </a:r>
          </a:p>
          <a:p>
            <a:r>
              <a:rPr lang="en-GB" dirty="0"/>
              <a:t>Mobile phone data in the gravity model – mobile phone data gives an indication of  where people are travelling in reality to fit the model to.</a:t>
            </a:r>
          </a:p>
        </p:txBody>
      </p:sp>
    </p:spTree>
    <p:extLst>
      <p:ext uri="{BB962C8B-B14F-4D97-AF65-F5344CB8AC3E}">
        <p14:creationId xmlns:p14="http://schemas.microsoft.com/office/powerpoint/2010/main" val="747528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9BA37-F055-439B-9E3D-94962BD2CC00}"/>
              </a:ext>
            </a:extLst>
          </p:cNvPr>
          <p:cNvSpPr>
            <a:spLocks noGrp="1"/>
          </p:cNvSpPr>
          <p:nvPr>
            <p:ph type="title"/>
          </p:nvPr>
        </p:nvSpPr>
        <p:spPr/>
        <p:txBody>
          <a:bodyPr>
            <a:normAutofit/>
          </a:bodyPr>
          <a:lstStyle/>
          <a:p>
            <a:r>
              <a:rPr lang="en-GB" sz="3200" dirty="0">
                <a:solidFill>
                  <a:srgbClr val="002060"/>
                </a:solidFill>
                <a:latin typeface="Arial" panose="020B0604020202020204" pitchFamily="34" charset="0"/>
                <a:cs typeface="Arial" panose="020B0604020202020204" pitchFamily="34" charset="0"/>
              </a:rPr>
              <a:t>FOI</a:t>
            </a:r>
          </a:p>
        </p:txBody>
      </p:sp>
      <p:pic>
        <p:nvPicPr>
          <p:cNvPr id="3074" name="Picture 2" descr="https://journals.plos.org/plosmedicine/article/figure/image?size=large&amp;id=10.1371/journal.pmed.1002323.g003">
            <a:extLst>
              <a:ext uri="{FF2B5EF4-FFF2-40B4-BE49-F238E27FC236}">
                <a16:creationId xmlns:a16="http://schemas.microsoft.com/office/drawing/2014/main" id="{8350638E-6DA6-4D14-B013-1164FD01BF9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9658"/>
          <a:stretch/>
        </p:blipFill>
        <p:spPr bwMode="auto">
          <a:xfrm>
            <a:off x="2604660" y="1219200"/>
            <a:ext cx="6982679" cy="4859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109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TotalTime>
  <Words>574</Words>
  <Application>Microsoft Office PowerPoint</Application>
  <PresentationFormat>Widescreen</PresentationFormat>
  <Paragraphs>56</Paragraphs>
  <Slides>10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R workshop</vt:lpstr>
      <vt:lpstr>Risk factors and short-term projections for serotype-1 poliomyelitis incidence in Pakistan: A spatiotemporal analysis </vt:lpstr>
      <vt:lpstr>Background</vt:lpstr>
      <vt:lpstr>PowerPoint Presentation</vt:lpstr>
      <vt:lpstr>Model aim</vt:lpstr>
      <vt:lpstr>Basic parameters</vt:lpstr>
      <vt:lpstr>Movement models</vt:lpstr>
      <vt:lpstr>Movement models</vt:lpstr>
      <vt:lpstr>FOI</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factors and short-term projections for serotype-1 poliomyelitis incidence in Pakistan: A spatiotemporal analysis </dc:title>
  <dc:creator>David Jorgensen</dc:creator>
  <cp:lastModifiedBy>David Jorgensen</cp:lastModifiedBy>
  <cp:revision>15</cp:revision>
  <dcterms:created xsi:type="dcterms:W3CDTF">2019-09-15T06:11:19Z</dcterms:created>
  <dcterms:modified xsi:type="dcterms:W3CDTF">2019-09-15T14:04:54Z</dcterms:modified>
</cp:coreProperties>
</file>