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5" r:id="rId5"/>
    <p:sldId id="276" r:id="rId6"/>
    <p:sldId id="263" r:id="rId7"/>
    <p:sldId id="277" r:id="rId8"/>
    <p:sldId id="278" r:id="rId9"/>
    <p:sldId id="275" r:id="rId10"/>
    <p:sldId id="279" r:id="rId11"/>
    <p:sldId id="280" r:id="rId12"/>
    <p:sldId id="281" r:id="rId13"/>
    <p:sldId id="282" r:id="rId14"/>
    <p:sldId id="283" r:id="rId15"/>
    <p:sldId id="284" r:id="rId16"/>
    <p:sldId id="314" r:id="rId17"/>
    <p:sldId id="259" r:id="rId18"/>
    <p:sldId id="260" r:id="rId19"/>
    <p:sldId id="261" r:id="rId20"/>
    <p:sldId id="262" r:id="rId21"/>
    <p:sldId id="264" r:id="rId22"/>
    <p:sldId id="316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89" autoAdjust="0"/>
  </p:normalViewPr>
  <p:slideViewPr>
    <p:cSldViewPr snapToGrid="0">
      <p:cViewPr varScale="1">
        <p:scale>
          <a:sx n="60" d="100"/>
          <a:sy n="60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4E81-5799-428E-9BAD-0C2043ABE2F7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5F3-35AE-41C9-AC0E-39AA9EFCD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2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downloader.figshare.com/files/229216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going to use the R function </a:t>
            </a:r>
            <a:r>
              <a:rPr lang="en-GB" dirty="0" err="1"/>
              <a:t>download.file</a:t>
            </a:r>
            <a:r>
              <a:rPr lang="en-GB" dirty="0"/>
              <a:t>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download the CSV file that contains the survey data from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figshare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we will use </a:t>
            </a:r>
            <a:r>
              <a:rPr lang="en-GB" dirty="0"/>
              <a:t>read.csv()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load into memory the content of the CSV file as an object of class </a:t>
            </a:r>
            <a:r>
              <a:rPr lang="en-GB" dirty="0" err="1"/>
              <a:t>data.frame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Inside the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download.file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command, the first entry is a character string with the source URL (“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https://ndownloader.figshare.com/files/2292169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”). This source URL downloads a CSV file from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figshare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text after the comma (“data/portal_data_joined.csv”) is the destination of the file on your local machine. You’ll need to have a folder on your machine called “data” where you’ll download the file. So this command downloads a file from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figshare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names it “portal_data_joined.csv,” and adds it to a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preexisting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named “data.”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8D5F3-35AE-41C9-AC0E-39AA9EFCDB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99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E747-F864-4D6E-BA98-F16CF942A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F7040-8654-4B30-9A51-7A8063FFE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DE80-A575-4CB9-BE9C-D830F968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22E4-C407-4114-A1DD-FD7333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C700-3BE8-4979-B110-2BE8743F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7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BE71-7962-41EB-9CF3-6AC7181C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D12F0-ED57-44BD-9E6E-850A0BC66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BCFF-B251-4219-A6F2-0F01197B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32A2-FB2D-476C-91AA-23A2542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3AD7B-32C3-400C-B57D-4B6FD124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833C8-87F2-448C-9FA5-8B8280AD0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AC0B5-25A5-4398-AE72-A0E612FD8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A140-8511-47FC-9F33-74FDF859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E532-BFD7-4C25-8381-CA0107F1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30363-CAE7-4358-AB32-1EEF5E99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06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487B-6B38-4EE5-9213-709EE08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5D49-CB9E-4B87-80A3-76A84EA7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D202-D162-4EA9-8C08-BF5B24CC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BA7F-DE14-4543-988C-FCB40AC2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AEDEC-F9F4-4D5D-9F16-5765EF11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0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59BC-9523-4B0D-B5D4-7A060938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E356-4CC8-4634-A6DB-F2FF609D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6900-1E89-40FD-B480-8070C865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1ED04-F714-414A-B5AE-609E9101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0C32-FA1E-4DFC-9803-B01FED4E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7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3D2B-B8F3-4BA7-8C20-500CFBD0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5361-8FB4-4DA5-8BFB-BC5E65A75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D07D0-1E6E-42F7-B7A0-E3E305EE9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A066-3D16-4EA9-935F-59216D0F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F4458-383F-46BD-8595-F756404D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3C1D-E8C7-40A3-8C7A-EC1F773F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6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61E1-C468-42A7-A573-B01BBEAF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A37C-B147-40E2-B4F6-07F68F54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4D4EA-9FF6-4052-B8FA-2CB90800E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FE49A-1735-4561-B8A8-E22F1D6F9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0ED59-B869-499E-9232-729B72C92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CBDE9-6F41-4DBC-93B7-C09827B2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C10E7-1BDE-41B2-8E33-619B2BE5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F38B7-F962-4A6A-8A93-AF785F59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4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0B9A-493F-4F54-8013-D9C57AEB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693F9-3B21-4D65-8D04-68274C6B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2EAC0-088C-4ECA-B23B-ABF8B489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D7B98-459E-457D-8D1C-DE9AF5A7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2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D5979-614F-4807-A245-FA665574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18C8D-4E45-4070-ADB0-6B14BF71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BE99C-1D80-4CD6-AAD6-DABB38C3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7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9AA8-BFAB-4276-B525-18EB0FF5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ECA8-F557-414B-88C2-877802004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04488-8F27-4867-ABA4-BF0A5D46A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217A-9CFD-4C88-B85A-7D89F8BE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4B9A6-4B1C-489B-A4CA-E69D920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A91FE-8E54-4915-85E4-F3F68B49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7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97DC-CCE0-4796-982A-2F49A90F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8596D-4166-4C80-BEF0-C583E552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64030-F930-4B3F-95E7-16F3403A1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7044-B11E-48DF-88C2-4A57F514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6A3-66FC-48D4-BE87-48BF392DB428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537FB-3659-43E3-89E9-21452945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8978B-C8BC-4E9C-855B-FF5FFFDD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89718-FCBC-4C30-8D4B-C0351DED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29983-2E2E-49F7-9DEB-20DD6C01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22445-6E15-4017-AE07-2F5D9E01E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F56A3-66FC-48D4-BE87-48BF392DB428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60C7-DB78-4C76-B7F4-8E2EA023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42844-68FF-493C-82AF-64C668F28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B366C-4F45-43EF-B380-3C6BE095B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.montgomerycountymd.gov/api/views/2qd6-mr43/rows.csv?accessType=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rstudio.com/hc/en-us/articles/218611977-Importing-Data-with-RStudi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ns.usda.gov/sites/default/files/pd/slsummar.xl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openxlsx/vignettes/formatting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1BF0-3738-4441-88E6-352D0C023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Reading &amp; inspecting data</a:t>
            </a:r>
            <a:br>
              <a:rPr lang="en-GB"/>
            </a:br>
            <a:r>
              <a:rPr lang="en-GB"/>
              <a:t>in </a:t>
            </a:r>
            <a:r>
              <a:rPr lang="en-GB" dirty="0"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3B046-6494-44D1-898B-7E3E623E4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37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AA36-E68C-4FF9-B7D6-07D892EE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A848-2E88-461D-B2ED-152522596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7"/>
            <a:ext cx="10515600" cy="4351338"/>
          </a:xfrm>
        </p:spPr>
        <p:txBody>
          <a:bodyPr/>
          <a:lstStyle/>
          <a:p>
            <a:r>
              <a:rPr lang="en-GB" dirty="0"/>
              <a:t>import form data.gov (paste </a:t>
            </a:r>
            <a:r>
              <a:rPr lang="en-GB" dirty="0">
                <a:hlinkClick r:id="rId2"/>
              </a:rPr>
              <a:t>https://data.montgomerycountymd.gov/api/views/2qd6-mr43/rows.csv?accessType=DOWNLOAD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34899-7EC1-4C99-95EA-777DF7D6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88" y="2506663"/>
            <a:ext cx="7867824" cy="43513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C297F4-8D41-4947-A091-24ADC9718CE6}"/>
              </a:ext>
            </a:extLst>
          </p:cNvPr>
          <p:cNvSpPr/>
          <p:nvPr/>
        </p:nvSpPr>
        <p:spPr>
          <a:xfrm>
            <a:off x="6605847" y="1654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4"/>
              </a:rPr>
              <a:t>https://support.rstudio.com/hc/en-us/articles/218611977-Importing-Data-with-RStudio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60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1E63-CDBB-47D7-A42B-ECACF075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data from 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B693-0767-4C6E-A4E1-5E371CC7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AA09A-3A8E-4ADE-AF20-83EF35C2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4" y="1743074"/>
            <a:ext cx="5951047" cy="47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6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0B2C-B092-476C-851C-2B0457FF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data from Excel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D758-BC6F-40CB-81F2-00779AD3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Excel importer provides support to:</a:t>
            </a:r>
          </a:p>
          <a:p>
            <a:endParaRPr lang="en-GB" dirty="0"/>
          </a:p>
          <a:p>
            <a:pPr lvl="1"/>
            <a:r>
              <a:rPr lang="en-GB" dirty="0"/>
              <a:t>Import from the file system or a </a:t>
            </a:r>
            <a:r>
              <a:rPr lang="en-GB" dirty="0" err="1"/>
              <a:t>url</a:t>
            </a:r>
            <a:endParaRPr lang="en-GB" dirty="0"/>
          </a:p>
          <a:p>
            <a:pPr lvl="1"/>
            <a:r>
              <a:rPr lang="en-GB" dirty="0"/>
              <a:t>Change column data types</a:t>
            </a:r>
          </a:p>
          <a:p>
            <a:pPr lvl="1"/>
            <a:r>
              <a:rPr lang="en-GB" dirty="0"/>
              <a:t>Skip columns</a:t>
            </a:r>
          </a:p>
          <a:p>
            <a:pPr lvl="1"/>
            <a:r>
              <a:rPr lang="en-GB" dirty="0"/>
              <a:t>Rename the data set</a:t>
            </a:r>
          </a:p>
          <a:p>
            <a:pPr lvl="1"/>
            <a:r>
              <a:rPr lang="en-GB" dirty="0"/>
              <a:t>Select an specific Excel sheet</a:t>
            </a:r>
          </a:p>
          <a:p>
            <a:pPr lvl="1"/>
            <a:r>
              <a:rPr lang="en-GB" dirty="0"/>
              <a:t>Skip the first N rows</a:t>
            </a:r>
          </a:p>
          <a:p>
            <a:pPr lvl="1"/>
            <a:r>
              <a:rPr lang="en-GB" dirty="0"/>
              <a:t>Select NA identifiers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37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D4FD-F566-4EF9-818E-D56814F4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CF5D-0483-4765-A8E5-6A60A5D9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example, one can import with ease an </a:t>
            </a:r>
            <a:r>
              <a:rPr lang="en-GB" dirty="0" err="1"/>
              <a:t>xls</a:t>
            </a:r>
            <a:r>
              <a:rPr lang="en-GB" dirty="0"/>
              <a:t> file from data.gov by pasting this </a:t>
            </a:r>
            <a:r>
              <a:rPr lang="en-GB" dirty="0" err="1"/>
              <a:t>url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http://www.fns.usda.gov/sites/default/files/pd/slsummar.xls</a:t>
            </a:r>
            <a:endParaRPr lang="en-GB" dirty="0"/>
          </a:p>
          <a:p>
            <a:r>
              <a:rPr lang="en-GB" dirty="0"/>
              <a:t>selecting "Update".</a:t>
            </a:r>
          </a:p>
        </p:txBody>
      </p:sp>
    </p:spTree>
    <p:extLst>
      <p:ext uri="{BB962C8B-B14F-4D97-AF65-F5344CB8AC3E}">
        <p14:creationId xmlns:p14="http://schemas.microsoft.com/office/powerpoint/2010/main" val="394190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82A5-E625-4A64-9DEE-512F0BB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2A7F-CA31-4629-9413-5A67B686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8AF2B-7454-4E2B-A471-69EC7671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67" y="957262"/>
            <a:ext cx="9311766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3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CCB9-7411-4227-B083-1A09DC83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041A-EA3D-4323-9D2E-471AFBEB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clean this up by</a:t>
            </a:r>
          </a:p>
          <a:p>
            <a:pPr lvl="1"/>
            <a:r>
              <a:rPr lang="en-GB" dirty="0"/>
              <a:t>skipping 6 rows from this file</a:t>
            </a:r>
          </a:p>
          <a:p>
            <a:pPr lvl="1"/>
            <a:r>
              <a:rPr lang="en-GB" dirty="0"/>
              <a:t>unchecking the "First Row as Names" checkbox.</a:t>
            </a:r>
          </a:p>
          <a:p>
            <a:r>
              <a:rPr lang="en-GB" dirty="0"/>
              <a:t>The file is looking better but some columns are being displayed as strings when they are clearly numerical data.</a:t>
            </a:r>
          </a:p>
          <a:p>
            <a:r>
              <a:rPr lang="en-GB" dirty="0"/>
              <a:t>We can fix this by selecting "numeric" from the column dropdown.</a:t>
            </a:r>
          </a:p>
          <a:p>
            <a:r>
              <a:rPr lang="en-GB" dirty="0"/>
              <a:t>The final step is to click "Import" to run the code under "Code Preview" and import the data into RStudio, the final result should look as follows: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3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A50C-64FF-4FE7-AF56-0570515F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RData</a:t>
            </a:r>
            <a:r>
              <a:rPr lang="en-GB" dirty="0"/>
              <a:t>, .</a:t>
            </a:r>
            <a:r>
              <a:rPr lang="en-GB" dirty="0" err="1"/>
              <a:t>Rda</a:t>
            </a:r>
            <a:r>
              <a:rPr lang="en-GB" dirty="0"/>
              <a:t>, .</a:t>
            </a:r>
            <a:r>
              <a:rPr lang="en-GB" dirty="0" err="1"/>
              <a:t>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B63F-7C1D-424E-88CF-3A872C62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R objects with properties</a:t>
            </a:r>
          </a:p>
          <a:p>
            <a:r>
              <a:rPr lang="en-GB" dirty="0"/>
              <a:t>.</a:t>
            </a:r>
            <a:r>
              <a:rPr lang="en-GB" dirty="0" err="1"/>
              <a:t>Rda</a:t>
            </a:r>
            <a:r>
              <a:rPr lang="en-GB" dirty="0"/>
              <a:t> is just a short name for .</a:t>
            </a:r>
            <a:r>
              <a:rPr lang="en-GB" dirty="0" err="1"/>
              <a:t>Rdata</a:t>
            </a:r>
            <a:endParaRPr lang="en-GB" dirty="0"/>
          </a:p>
          <a:p>
            <a:pPr lvl="1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save(), load(), attach()</a:t>
            </a:r>
            <a:r>
              <a:rPr lang="en-GB" dirty="0"/>
              <a:t>,…</a:t>
            </a:r>
          </a:p>
          <a:p>
            <a:r>
              <a:rPr lang="en-GB" dirty="0"/>
              <a:t>.</a:t>
            </a:r>
            <a:r>
              <a:rPr lang="en-GB" dirty="0" err="1"/>
              <a:t>Rds</a:t>
            </a:r>
            <a:r>
              <a:rPr lang="en-GB" dirty="0"/>
              <a:t> use to restore R object with different name</a:t>
            </a:r>
          </a:p>
          <a:p>
            <a:pPr lvl="1"/>
            <a:r>
              <a:rPr lang="en-GB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readRDS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saveRDS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401208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CFA7-CDCA-4BB4-B84F-61C142A7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Inspecting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EC33-FCB6-4822-B987-741C8B3C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data is read-in there are several way to view and interrogate them</a:t>
            </a:r>
          </a:p>
          <a:p>
            <a:endParaRPr lang="en-GB" dirty="0"/>
          </a:p>
          <a:p>
            <a:r>
              <a:rPr lang="en-GB" dirty="0"/>
              <a:t>The most simple is to type the name of the variable</a:t>
            </a:r>
          </a:p>
          <a:p>
            <a:r>
              <a:rPr lang="en-GB" dirty="0"/>
              <a:t>Can you see any problems with this?</a:t>
            </a:r>
          </a:p>
        </p:txBody>
      </p:sp>
    </p:spTree>
    <p:extLst>
      <p:ext uri="{BB962C8B-B14F-4D97-AF65-F5344CB8AC3E}">
        <p14:creationId xmlns:p14="http://schemas.microsoft.com/office/powerpoint/2010/main" val="94985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499E-9AF1-44F8-B010-A6D50BF8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A5E1-4C2C-480F-9150-300182AD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View the top of the data</a:t>
            </a:r>
          </a:p>
          <a:p>
            <a:r>
              <a:rPr lang="en-GB" dirty="0"/>
              <a:t> head(&lt;name&gt;)</a:t>
            </a:r>
          </a:p>
          <a:p>
            <a:endParaRPr lang="en-GB" dirty="0"/>
          </a:p>
          <a:p>
            <a:r>
              <a:rPr lang="en-GB" dirty="0"/>
              <a:t>Equivalently we can use</a:t>
            </a:r>
          </a:p>
          <a:p>
            <a:r>
              <a:rPr lang="en-GB" dirty="0"/>
              <a:t> tail(&lt;name&gt;)</a:t>
            </a:r>
          </a:p>
        </p:txBody>
      </p:sp>
    </p:spTree>
    <p:extLst>
      <p:ext uri="{BB962C8B-B14F-4D97-AF65-F5344CB8AC3E}">
        <p14:creationId xmlns:p14="http://schemas.microsoft.com/office/powerpoint/2010/main" val="1204659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69CA-EB23-4E91-95F9-6C1230D8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Compact display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AF23-2E41-40F7-B83B-7AAFD9D0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head and tail are limited in terms of information</a:t>
            </a:r>
          </a:p>
          <a:p>
            <a:r>
              <a:rPr lang="en-GB" dirty="0"/>
              <a:t>A good overall summary in base R is</a:t>
            </a:r>
          </a:p>
          <a:p>
            <a:r>
              <a:rPr lang="en-GB" dirty="0"/>
              <a:t> str(&lt;name&gt;)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F96D8-F967-45D0-A11A-B4ED57A1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12" y="3744883"/>
            <a:ext cx="9162376" cy="20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0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C356-E0AE-4FAB-A0BB-267C9F61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D7E2-F717-437F-A687-2238594E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 can read and write data from a multitude of different sources</a:t>
            </a:r>
          </a:p>
          <a:p>
            <a:pPr lvl="1"/>
            <a:r>
              <a:rPr lang="en-GB" dirty="0"/>
              <a:t>Text (csv, </a:t>
            </a:r>
            <a:r>
              <a:rPr lang="en-GB" dirty="0" err="1"/>
              <a:t>tsv</a:t>
            </a:r>
            <a:r>
              <a:rPr lang="en-GB" dirty="0"/>
              <a:t>, …)</a:t>
            </a:r>
          </a:p>
          <a:p>
            <a:pPr lvl="1"/>
            <a:r>
              <a:rPr lang="en-GB" dirty="0"/>
              <a:t>Stata</a:t>
            </a:r>
          </a:p>
          <a:p>
            <a:pPr lvl="1"/>
            <a:r>
              <a:rPr lang="en-GB" dirty="0"/>
              <a:t>SPSS</a:t>
            </a:r>
          </a:p>
          <a:p>
            <a:pPr lvl="1"/>
            <a:r>
              <a:rPr lang="en-GB" dirty="0"/>
              <a:t>SAS</a:t>
            </a:r>
          </a:p>
          <a:p>
            <a:pPr lvl="1"/>
            <a:r>
              <a:rPr lang="en-GB" dirty="0"/>
              <a:t>Excel</a:t>
            </a:r>
          </a:p>
          <a:p>
            <a:pPr lvl="1"/>
            <a:r>
              <a:rPr lang="en-GB" dirty="0"/>
              <a:t>…</a:t>
            </a:r>
          </a:p>
          <a:p>
            <a:r>
              <a:rPr lang="en-GB" dirty="0"/>
              <a:t>And using lots of different packages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38197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8BEA-A710-4720-A004-878846E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of some data inspection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5278-DBCD-4185-BF17-70BB1617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AF570-4C5E-4C5E-84CC-6C66098F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85" y="1566054"/>
            <a:ext cx="9089123" cy="47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2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2CE0-36A8-4132-BB9F-1A1AC831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D1DC-79BF-4861-8654-3896D85F8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view the data (when data frame, matrix etc) in the data panel in several ways: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View(&lt;name&gt;)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Edit(&lt;name&gt;)</a:t>
            </a:r>
          </a:p>
          <a:p>
            <a:r>
              <a:rPr lang="en-GB" dirty="0"/>
              <a:t>Left click with the mouse on the name of the variable in the Environment tab</a:t>
            </a:r>
          </a:p>
          <a:p>
            <a:r>
              <a:rPr lang="en-GB" dirty="0"/>
              <a:t>Hover over the variable name in the console or scripts and press F2</a:t>
            </a:r>
          </a:p>
        </p:txBody>
      </p:sp>
    </p:spTree>
    <p:extLst>
      <p:ext uri="{BB962C8B-B14F-4D97-AF65-F5344CB8AC3E}">
        <p14:creationId xmlns:p14="http://schemas.microsoft.com/office/powerpoint/2010/main" val="3278257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C70E-5276-41C0-9157-9029D73C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Writing</a:t>
            </a:r>
            <a:r>
              <a:rPr lang="en-GB" dirty="0"/>
              <a:t> 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8357-797A-4A60-B037-5E29C96CA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507288" cy="4525963"/>
          </a:xfrm>
        </p:spPr>
        <p:txBody>
          <a:bodyPr/>
          <a:lstStyle/>
          <a:p>
            <a:r>
              <a:rPr lang="en-GB" dirty="0"/>
              <a:t>Format, styling and editing inside of 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openxlsx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 &lt;- list(iris = iris,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chickwts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chickwts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quakes = quakes)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openxlsx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::write.xlsx(l, file="datasets.xlsx")</a:t>
            </a:r>
          </a:p>
          <a:p>
            <a:r>
              <a:rPr lang="en-GB" dirty="0"/>
              <a:t>Much more fancy features</a:t>
            </a:r>
          </a:p>
          <a:p>
            <a:r>
              <a:rPr lang="en-GB" dirty="0"/>
              <a:t>E.g.</a:t>
            </a:r>
          </a:p>
          <a:p>
            <a:r>
              <a:rPr lang="en-GB" sz="2000" dirty="0">
                <a:hlinkClick r:id="rId2"/>
              </a:rPr>
              <a:t>https://cran.r-project.org/web/packages/openxlsx/vignettes/formatting.pdf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40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183A-8867-4100-A8B7-D32E9BF1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BC66-6835-406B-B383-D6242197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F2BFD-DBD3-4DC2-BA1E-31DC28C2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2" y="0"/>
            <a:ext cx="4689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7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CC6F-CFC0-406E-98C7-40EE778B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CDA4-DFFF-4874-A50C-39C323B1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ADA6D-8EC4-4762-AC01-A33F8578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10" y="555625"/>
            <a:ext cx="7516053" cy="5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9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raw -&gt; technically correct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600200"/>
            <a:ext cx="8496944" cy="4853136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and its cousins 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en-GB" dirty="0"/>
              <a:t> package)</a:t>
            </a:r>
          </a:p>
          <a:p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read.csv: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/>
              <a:t>comma</a:t>
            </a:r>
            <a:r>
              <a:rPr lang="en-GB" dirty="0"/>
              <a:t> separated values with </a:t>
            </a:r>
            <a:r>
              <a:rPr lang="en-GB" i="1" dirty="0"/>
              <a:t>period</a:t>
            </a:r>
            <a:r>
              <a:rPr lang="en-GB" dirty="0"/>
              <a:t> as decimal separator.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read.csv2: </a:t>
            </a:r>
            <a:r>
              <a:rPr lang="en-GB" i="1" dirty="0"/>
              <a:t>semicolon</a:t>
            </a:r>
            <a:r>
              <a:rPr lang="en-GB" dirty="0"/>
              <a:t> separated values with </a:t>
            </a:r>
            <a:r>
              <a:rPr lang="en-GB" i="1" dirty="0"/>
              <a:t>comma</a:t>
            </a:r>
            <a:r>
              <a:rPr lang="en-GB" dirty="0"/>
              <a:t> as decimal separator.</a:t>
            </a:r>
          </a:p>
          <a:p>
            <a:pPr lvl="1"/>
            <a:endParaRPr lang="en-GB" dirty="0"/>
          </a:p>
          <a:p>
            <a:pPr lvl="1"/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read.delim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/>
              <a:t>tab-delimited</a:t>
            </a:r>
            <a:r>
              <a:rPr lang="en-GB" dirty="0"/>
              <a:t> files with </a:t>
            </a:r>
            <a:r>
              <a:rPr lang="en-GB" i="1" dirty="0"/>
              <a:t>period</a:t>
            </a:r>
            <a:r>
              <a:rPr lang="en-GB" dirty="0"/>
              <a:t> as decimal separator.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read.delim2: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/>
              <a:t>tab-delimited</a:t>
            </a:r>
            <a:r>
              <a:rPr lang="en-GB" dirty="0"/>
              <a:t> files with </a:t>
            </a:r>
            <a:r>
              <a:rPr lang="en-GB" i="1" dirty="0"/>
              <a:t>comma</a:t>
            </a:r>
            <a:r>
              <a:rPr lang="en-GB" dirty="0"/>
              <a:t> as decimal separator.</a:t>
            </a:r>
          </a:p>
          <a:p>
            <a:pPr lvl="1"/>
            <a:endParaRPr lang="en-GB" dirty="0"/>
          </a:p>
          <a:p>
            <a:pPr lvl="1"/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read.fwf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GB" dirty="0"/>
              <a:t> data with a predetermined number of bytes per column.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47A2-4EB1-4CAB-B45A-DD175C78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F3C4-0FB0-4F9B-AA98-B8249F91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base R option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DA56F-6C5A-4B97-B351-96F04D432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52" y="3299980"/>
            <a:ext cx="8597961" cy="9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2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1973-C0B3-4307-BB0A-B8533197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Downloading from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E16B-5246-46B8-B4B8-78CD4B87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download data before reading it in to R</a:t>
            </a:r>
          </a:p>
          <a:p>
            <a:r>
              <a:rPr lang="en-GB" dirty="0"/>
              <a:t>A common function for this is </a:t>
            </a:r>
          </a:p>
          <a:p>
            <a:r>
              <a:rPr lang="en-GB" dirty="0"/>
              <a:t>E.g.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 download from e.g. GitHub, </a:t>
            </a:r>
            <a:r>
              <a:rPr lang="en-GB" dirty="0" err="1"/>
              <a:t>figshare</a:t>
            </a:r>
            <a:r>
              <a:rPr lang="en-GB" dirty="0"/>
              <a:t>, </a:t>
            </a:r>
            <a:r>
              <a:rPr lang="en-GB" dirty="0" err="1"/>
              <a:t>googlesdrive</a:t>
            </a:r>
            <a:r>
              <a:rPr lang="en-GB" dirty="0"/>
              <a:t>, …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0D0E5-5FB5-408A-81C2-1E781A459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79" y="2433550"/>
            <a:ext cx="2824839" cy="35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15808D-2AF4-4147-8D4E-59630B19E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13" y="3159455"/>
            <a:ext cx="799660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7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693A-C35D-45D1-811B-5A847E14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1EC3-4A94-4484-97AF-864CC073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categories</a:t>
            </a:r>
          </a:p>
          <a:p>
            <a:pPr lvl="1"/>
            <a:r>
              <a:rPr lang="en-GB" dirty="0"/>
              <a:t>Text data</a:t>
            </a:r>
          </a:p>
          <a:p>
            <a:pPr lvl="1"/>
            <a:r>
              <a:rPr lang="en-GB" dirty="0"/>
              <a:t>Excel data</a:t>
            </a:r>
          </a:p>
          <a:p>
            <a:pPr lvl="1"/>
            <a:r>
              <a:rPr lang="en-GB" dirty="0"/>
              <a:t>Statistical data</a:t>
            </a:r>
          </a:p>
          <a:p>
            <a:r>
              <a:rPr lang="en-GB" dirty="0"/>
              <a:t>Options</a:t>
            </a:r>
          </a:p>
          <a:p>
            <a:pPr lvl="1"/>
            <a:r>
              <a:rPr lang="en-GB" dirty="0"/>
              <a:t>Environment pane</a:t>
            </a:r>
          </a:p>
          <a:p>
            <a:pPr lvl="1"/>
            <a:r>
              <a:rPr lang="en-GB" dirty="0"/>
              <a:t>File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5F2E4-25B0-4E48-B41F-A8A7D73E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694" y="365125"/>
            <a:ext cx="5879029" cy="2774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537E05-09A6-4C4C-81B7-6E39D2AC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208" y="2244724"/>
            <a:ext cx="3695217" cy="42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B194-2546-4BB6-8209-3E51A4C0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using </a:t>
            </a:r>
            <a:r>
              <a:rPr lang="en-GB" dirty="0" err="1"/>
              <a:t>readr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BB5B-1E76-423F-A32F-279DA335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Provides support for</a:t>
            </a:r>
          </a:p>
          <a:p>
            <a:pPr lvl="1"/>
            <a:r>
              <a:rPr lang="en-GB" dirty="0"/>
              <a:t>Import from the file system or a </a:t>
            </a:r>
            <a:r>
              <a:rPr lang="en-GB" dirty="0" err="1"/>
              <a:t>url</a:t>
            </a:r>
            <a:endParaRPr lang="en-GB" dirty="0"/>
          </a:p>
          <a:p>
            <a:pPr lvl="1"/>
            <a:r>
              <a:rPr lang="en-GB" dirty="0"/>
              <a:t>Change column data types</a:t>
            </a:r>
          </a:p>
          <a:p>
            <a:pPr lvl="1"/>
            <a:r>
              <a:rPr lang="en-GB" dirty="0"/>
              <a:t>Skip or include-only columns</a:t>
            </a:r>
          </a:p>
          <a:p>
            <a:pPr lvl="1"/>
            <a:r>
              <a:rPr lang="en-GB" dirty="0"/>
              <a:t>Rename the data set</a:t>
            </a:r>
          </a:p>
          <a:p>
            <a:pPr lvl="1"/>
            <a:r>
              <a:rPr lang="en-GB" dirty="0"/>
              <a:t>Skip the first N rows</a:t>
            </a:r>
          </a:p>
          <a:p>
            <a:pPr lvl="1"/>
            <a:r>
              <a:rPr lang="en-GB" dirty="0"/>
              <a:t>Use the header row for column names</a:t>
            </a:r>
          </a:p>
          <a:p>
            <a:pPr lvl="1"/>
            <a:r>
              <a:rPr lang="en-GB" dirty="0"/>
              <a:t>Trim spaces in names</a:t>
            </a:r>
          </a:p>
          <a:p>
            <a:pPr lvl="1"/>
            <a:r>
              <a:rPr lang="en-GB" dirty="0"/>
              <a:t>Change the column delimiter</a:t>
            </a:r>
          </a:p>
          <a:p>
            <a:pPr lvl="1"/>
            <a:r>
              <a:rPr lang="en-GB" dirty="0"/>
              <a:t>Encoding selection</a:t>
            </a:r>
          </a:p>
          <a:p>
            <a:pPr lvl="1"/>
            <a:r>
              <a:rPr lang="en-GB" dirty="0"/>
              <a:t>Select quote, escape, comment and NA identifiers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11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4CDE-EBB7-4436-982B-F1497AAF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stringsAsFactors</a:t>
            </a:r>
            <a:r>
              <a:rPr lang="en-GB" dirty="0"/>
              <a:t>=FALSE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30CD-37C9-4C03-9365-CEAC6876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default, when building or importing a data frame, the columns that contain characters (i.e. text) are coerced (= converted) into factors. Depending on what you want to do with the data, you may want to keep these columns as character. To do so, read.csv() and </a:t>
            </a:r>
            <a:r>
              <a:rPr lang="en-GB" dirty="0" err="1"/>
              <a:t>read.table</a:t>
            </a:r>
            <a:r>
              <a:rPr lang="en-GB" dirty="0"/>
              <a:t>() have an argument called </a:t>
            </a:r>
            <a:r>
              <a:rPr lang="en-GB" dirty="0" err="1"/>
              <a:t>stringsAsFactors</a:t>
            </a:r>
            <a:r>
              <a:rPr lang="en-GB" dirty="0"/>
              <a:t> which can be set to FALSE.</a:t>
            </a:r>
          </a:p>
          <a:p>
            <a:endParaRPr lang="en-GB" dirty="0"/>
          </a:p>
          <a:p>
            <a:r>
              <a:rPr lang="en-GB" dirty="0"/>
              <a:t>In most cases, it is preferable to set </a:t>
            </a:r>
            <a:r>
              <a:rPr lang="en-GB" dirty="0" err="1"/>
              <a:t>stringsAsFactors</a:t>
            </a:r>
            <a:r>
              <a:rPr lang="en-GB" dirty="0"/>
              <a:t> = FALSE when importing data and to convert as a factor only the columns that require this data type.</a:t>
            </a:r>
          </a:p>
        </p:txBody>
      </p:sp>
    </p:spTree>
    <p:extLst>
      <p:ext uri="{BB962C8B-B14F-4D97-AF65-F5344CB8AC3E}">
        <p14:creationId xmlns:p14="http://schemas.microsoft.com/office/powerpoint/2010/main" val="368192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718</Words>
  <Application>Microsoft Office PowerPoint</Application>
  <PresentationFormat>Widescreen</PresentationFormat>
  <Paragraphs>117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Reading &amp; inspecting data in R</vt:lpstr>
      <vt:lpstr>PowerPoint Presentation</vt:lpstr>
      <vt:lpstr>PowerPoint Presentation</vt:lpstr>
      <vt:lpstr>raw -&gt; technically correct data </vt:lpstr>
      <vt:lpstr>Example</vt:lpstr>
      <vt:lpstr>Downloading from the web</vt:lpstr>
      <vt:lpstr>Via GUI</vt:lpstr>
      <vt:lpstr>Importing using readr</vt:lpstr>
      <vt:lpstr>Using stringsAsFactors=FALSE</vt:lpstr>
      <vt:lpstr>Example</vt:lpstr>
      <vt:lpstr>Importing data from Text files</vt:lpstr>
      <vt:lpstr>Importing data from Excel files</vt:lpstr>
      <vt:lpstr>Example</vt:lpstr>
      <vt:lpstr>PowerPoint Presentation</vt:lpstr>
      <vt:lpstr>PowerPoint Presentation</vt:lpstr>
      <vt:lpstr>.RData, .Rda, .Rds</vt:lpstr>
      <vt:lpstr>Inspecting data structure</vt:lpstr>
      <vt:lpstr>Other options</vt:lpstr>
      <vt:lpstr>Compact display of contents</vt:lpstr>
      <vt:lpstr>List of some data inspection functions</vt:lpstr>
      <vt:lpstr>Viewing data</vt:lpstr>
      <vt:lpstr>Writing to Excel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and writing data in R</dc:title>
  <dc:creator>Nathan Green</dc:creator>
  <cp:lastModifiedBy>Nathan Green</cp:lastModifiedBy>
  <cp:revision>39</cp:revision>
  <dcterms:created xsi:type="dcterms:W3CDTF">2019-09-07T16:00:12Z</dcterms:created>
  <dcterms:modified xsi:type="dcterms:W3CDTF">2019-09-12T20:08:56Z</dcterms:modified>
</cp:coreProperties>
</file>