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97" r:id="rId6"/>
    <p:sldId id="293" r:id="rId7"/>
    <p:sldId id="294" r:id="rId8"/>
    <p:sldId id="295" r:id="rId9"/>
    <p:sldId id="300" r:id="rId10"/>
    <p:sldId id="296" r:id="rId11"/>
    <p:sldId id="260" r:id="rId12"/>
    <p:sldId id="261" r:id="rId13"/>
    <p:sldId id="262" r:id="rId14"/>
    <p:sldId id="263" r:id="rId15"/>
    <p:sldId id="264" r:id="rId16"/>
    <p:sldId id="265" r:id="rId17"/>
    <p:sldId id="266" r:id="rId18"/>
    <p:sldId id="287" r:id="rId19"/>
    <p:sldId id="267" r:id="rId20"/>
    <p:sldId id="268" r:id="rId21"/>
    <p:sldId id="269" r:id="rId22"/>
    <p:sldId id="270" r:id="rId23"/>
    <p:sldId id="288" r:id="rId24"/>
    <p:sldId id="291" r:id="rId25"/>
    <p:sldId id="289" r:id="rId26"/>
    <p:sldId id="292" r:id="rId27"/>
    <p:sldId id="290" r:id="rId28"/>
    <p:sldId id="271" r:id="rId29"/>
    <p:sldId id="272" r:id="rId30"/>
    <p:sldId id="273" r:id="rId31"/>
    <p:sldId id="274" r:id="rId32"/>
    <p:sldId id="275" r:id="rId33"/>
    <p:sldId id="276" r:id="rId34"/>
    <p:sldId id="27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75" autoAdjust="0"/>
  </p:normalViewPr>
  <p:slideViewPr>
    <p:cSldViewPr snapToGrid="0">
      <p:cViewPr varScale="1">
        <p:scale>
          <a:sx n="84" d="100"/>
          <a:sy n="84" d="100"/>
        </p:scale>
        <p:origin x="15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6795E-890A-41BC-803A-95AFC2ED0F86}" type="datetimeFigureOut">
              <a:rPr lang="en-GB" smtClean="0"/>
              <a:t>12/09/2019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8C2A9-AD39-498F-AB4A-0B5AF19DFBC9}" type="slidenum">
              <a:rPr lang="en-GB" smtClean="0"/>
              <a:t>‹#›</a:t>
            </a:fld>
            <a:endParaRPr lang="en-GB"/>
          </a:p>
        </p:txBody>
      </p:sp>
    </p:spTree>
    <p:extLst>
      <p:ext uri="{BB962C8B-B14F-4D97-AF65-F5344CB8AC3E}">
        <p14:creationId xmlns:p14="http://schemas.microsoft.com/office/powerpoint/2010/main" val="696944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 version</a:t>
            </a:r>
          </a:p>
          <a:p>
            <a:r>
              <a:rPr lang="en-GB" dirty="0"/>
              <a:t>Corrects OS</a:t>
            </a:r>
          </a:p>
          <a:p>
            <a:endParaRPr lang="en-GB" dirty="0"/>
          </a:p>
        </p:txBody>
      </p:sp>
      <p:sp>
        <p:nvSpPr>
          <p:cNvPr id="4" name="Slide Number Placeholder 3"/>
          <p:cNvSpPr>
            <a:spLocks noGrp="1"/>
          </p:cNvSpPr>
          <p:nvPr>
            <p:ph type="sldNum" sz="quarter" idx="5"/>
          </p:nvPr>
        </p:nvSpPr>
        <p:spPr/>
        <p:txBody>
          <a:bodyPr/>
          <a:lstStyle/>
          <a:p>
            <a:fld id="{9298C2A9-AD39-498F-AB4A-0B5AF19DFBC9}" type="slidenum">
              <a:rPr lang="en-GB" smtClean="0"/>
              <a:t>3</a:t>
            </a:fld>
            <a:endParaRPr lang="en-GB"/>
          </a:p>
        </p:txBody>
      </p:sp>
    </p:spTree>
    <p:extLst>
      <p:ext uri="{BB962C8B-B14F-4D97-AF65-F5344CB8AC3E}">
        <p14:creationId xmlns:p14="http://schemas.microsoft.com/office/powerpoint/2010/main" val="381715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Desktop version which is free</a:t>
            </a:r>
          </a:p>
        </p:txBody>
      </p:sp>
      <p:sp>
        <p:nvSpPr>
          <p:cNvPr id="4" name="Slide Number Placeholder 3"/>
          <p:cNvSpPr>
            <a:spLocks noGrp="1"/>
          </p:cNvSpPr>
          <p:nvPr>
            <p:ph type="sldNum" sz="quarter" idx="5"/>
          </p:nvPr>
        </p:nvSpPr>
        <p:spPr/>
        <p:txBody>
          <a:bodyPr/>
          <a:lstStyle/>
          <a:p>
            <a:fld id="{9298C2A9-AD39-498F-AB4A-0B5AF19DFBC9}" type="slidenum">
              <a:rPr lang="en-GB" smtClean="0"/>
              <a:t>4</a:t>
            </a:fld>
            <a:endParaRPr lang="en-GB"/>
          </a:p>
        </p:txBody>
      </p:sp>
    </p:spTree>
    <p:extLst>
      <p:ext uri="{BB962C8B-B14F-4D97-AF65-F5344CB8AC3E}">
        <p14:creationId xmlns:p14="http://schemas.microsoft.com/office/powerpoint/2010/main" val="1156279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Here, the value of a is given to the sqrt() function, the sqrt() function calculates the square root, and returns the value which is then assigned to the object b. This function is very simple, because it takes just one argument.</a:t>
            </a:r>
          </a:p>
          <a:p>
            <a:r>
              <a:rPr lang="en-GB" sz="1200" b="0" i="0" kern="1200" dirty="0">
                <a:solidFill>
                  <a:schemeClr val="tx1"/>
                </a:solidFill>
                <a:effectLst/>
                <a:latin typeface="+mn-lt"/>
                <a:ea typeface="+mn-ea"/>
                <a:cs typeface="+mn-cs"/>
              </a:rPr>
              <a:t>The return ‘value’ of a function need not be numerical (like that of sqrt()), and it also does not need to be a single item: it can be a set of things, or even a dataset. We’ll see that when we read data files into R.</a:t>
            </a:r>
          </a:p>
          <a:p>
            <a:r>
              <a:rPr lang="en-GB" sz="1200" b="0" i="0" kern="1200" dirty="0">
                <a:solidFill>
                  <a:schemeClr val="tx1"/>
                </a:solidFill>
                <a:effectLst/>
                <a:latin typeface="+mn-lt"/>
                <a:ea typeface="+mn-ea"/>
                <a:cs typeface="+mn-cs"/>
              </a:rPr>
              <a:t>Arguments can be anything, not only numbers or filenames, but also other objects. Exactly what each argument means differs per function, and must be looked up in the documentation (see below). Some functions take arguments which may either be specified by the user, or, if left out, take on a </a:t>
            </a:r>
            <a:r>
              <a:rPr lang="en-GB" sz="1200" b="0" i="1" kern="1200" dirty="0">
                <a:solidFill>
                  <a:schemeClr val="tx1"/>
                </a:solidFill>
                <a:effectLst/>
                <a:latin typeface="+mn-lt"/>
                <a:ea typeface="+mn-ea"/>
                <a:cs typeface="+mn-cs"/>
              </a:rPr>
              <a:t>default</a:t>
            </a:r>
            <a:r>
              <a:rPr lang="en-GB" sz="1200" b="0" i="0" kern="1200" dirty="0">
                <a:solidFill>
                  <a:schemeClr val="tx1"/>
                </a:solidFill>
                <a:effectLst/>
                <a:latin typeface="+mn-lt"/>
                <a:ea typeface="+mn-ea"/>
                <a:cs typeface="+mn-cs"/>
              </a:rPr>
              <a:t> value: these are called </a:t>
            </a:r>
            <a:r>
              <a:rPr lang="en-GB" sz="1200" b="0" i="1" kern="1200" dirty="0">
                <a:solidFill>
                  <a:schemeClr val="tx1"/>
                </a:solidFill>
                <a:effectLst/>
                <a:latin typeface="+mn-lt"/>
                <a:ea typeface="+mn-ea"/>
                <a:cs typeface="+mn-cs"/>
              </a:rPr>
              <a:t>options</a:t>
            </a:r>
            <a:r>
              <a:rPr lang="en-GB" sz="1200" b="0" i="0" kern="1200" dirty="0">
                <a:solidFill>
                  <a:schemeClr val="tx1"/>
                </a:solidFill>
                <a:effectLst/>
                <a:latin typeface="+mn-lt"/>
                <a:ea typeface="+mn-ea"/>
                <a:cs typeface="+mn-cs"/>
              </a:rPr>
              <a:t>. Options are typically used to alter the way the function operates, such as whether it ignores ‘bad values’, or what symbol to use in a plot. However, if you want something specific, you can specify a value of your choice which will be used instead of the default.</a:t>
            </a:r>
          </a:p>
          <a:p>
            <a:endParaRPr lang="en-GB" dirty="0"/>
          </a:p>
        </p:txBody>
      </p:sp>
      <p:sp>
        <p:nvSpPr>
          <p:cNvPr id="4" name="Slide Number Placeholder 3"/>
          <p:cNvSpPr>
            <a:spLocks noGrp="1"/>
          </p:cNvSpPr>
          <p:nvPr>
            <p:ph type="sldNum" sz="quarter" idx="5"/>
          </p:nvPr>
        </p:nvSpPr>
        <p:spPr/>
        <p:txBody>
          <a:bodyPr/>
          <a:lstStyle/>
          <a:p>
            <a:fld id="{9298C2A9-AD39-498F-AB4A-0B5AF19DFBC9}" type="slidenum">
              <a:rPr lang="en-GB" smtClean="0"/>
              <a:t>9</a:t>
            </a:fld>
            <a:endParaRPr lang="en-GB"/>
          </a:p>
        </p:txBody>
      </p:sp>
    </p:spTree>
    <p:extLst>
      <p:ext uri="{BB962C8B-B14F-4D97-AF65-F5344CB8AC3E}">
        <p14:creationId xmlns:p14="http://schemas.microsoft.com/office/powerpoint/2010/main" val="287203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an idea of what variables are</a:t>
            </a:r>
          </a:p>
        </p:txBody>
      </p:sp>
      <p:sp>
        <p:nvSpPr>
          <p:cNvPr id="4" name="Slide Number Placeholder 3"/>
          <p:cNvSpPr>
            <a:spLocks noGrp="1"/>
          </p:cNvSpPr>
          <p:nvPr>
            <p:ph type="sldNum" sz="quarter" idx="5"/>
          </p:nvPr>
        </p:nvSpPr>
        <p:spPr/>
        <p:txBody>
          <a:bodyPr/>
          <a:lstStyle/>
          <a:p>
            <a:fld id="{9298C2A9-AD39-498F-AB4A-0B5AF19DFBC9}" type="slidenum">
              <a:rPr lang="en-GB" smtClean="0"/>
              <a:t>11</a:t>
            </a:fld>
            <a:endParaRPr lang="en-GB"/>
          </a:p>
        </p:txBody>
      </p:sp>
    </p:spTree>
    <p:extLst>
      <p:ext uri="{BB962C8B-B14F-4D97-AF65-F5344CB8AC3E}">
        <p14:creationId xmlns:p14="http://schemas.microsoft.com/office/powerpoint/2010/main" val="459028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examples in </a:t>
            </a:r>
            <a:r>
              <a:rPr lang="en-GB" dirty="0" err="1"/>
              <a:t>Rstudio</a:t>
            </a:r>
            <a:r>
              <a:rPr lang="en-GB" dirty="0"/>
              <a:t> demo</a:t>
            </a:r>
          </a:p>
          <a:p>
            <a:r>
              <a:rPr lang="en-GB" dirty="0"/>
              <a:t>L</a:t>
            </a:r>
          </a:p>
          <a:p>
            <a:endParaRPr lang="en-GB" dirty="0"/>
          </a:p>
        </p:txBody>
      </p:sp>
      <p:sp>
        <p:nvSpPr>
          <p:cNvPr id="4" name="Slide Number Placeholder 3"/>
          <p:cNvSpPr>
            <a:spLocks noGrp="1"/>
          </p:cNvSpPr>
          <p:nvPr>
            <p:ph type="sldNum" sz="quarter" idx="5"/>
          </p:nvPr>
        </p:nvSpPr>
        <p:spPr/>
        <p:txBody>
          <a:bodyPr/>
          <a:lstStyle/>
          <a:p>
            <a:fld id="{9298C2A9-AD39-498F-AB4A-0B5AF19DFBC9}" type="slidenum">
              <a:rPr lang="en-GB" smtClean="0"/>
              <a:t>13</a:t>
            </a:fld>
            <a:endParaRPr lang="en-GB"/>
          </a:p>
        </p:txBody>
      </p:sp>
    </p:spTree>
    <p:extLst>
      <p:ext uri="{BB962C8B-B14F-4D97-AF65-F5344CB8AC3E}">
        <p14:creationId xmlns:p14="http://schemas.microsoft.com/office/powerpoint/2010/main" val="2998795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98C2A9-AD39-498F-AB4A-0B5AF19DFBC9}" type="slidenum">
              <a:rPr lang="en-GB" smtClean="0"/>
              <a:t>14</a:t>
            </a:fld>
            <a:endParaRPr lang="en-GB"/>
          </a:p>
        </p:txBody>
      </p:sp>
    </p:spTree>
    <p:extLst>
      <p:ext uri="{BB962C8B-B14F-4D97-AF65-F5344CB8AC3E}">
        <p14:creationId xmlns:p14="http://schemas.microsoft.com/office/powerpoint/2010/main" val="365938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5996-56FF-4B13-B7C0-BF2A40BFD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14CFA20-C8DB-49B5-BF13-97C465CF1D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45496E9-3403-4866-906A-6B4BCD2F6440}"/>
              </a:ext>
            </a:extLst>
          </p:cNvPr>
          <p:cNvSpPr>
            <a:spLocks noGrp="1"/>
          </p:cNvSpPr>
          <p:nvPr>
            <p:ph type="dt" sz="half" idx="10"/>
          </p:nvPr>
        </p:nvSpPr>
        <p:spPr/>
        <p:txBody>
          <a:bodyPr/>
          <a:lstStyle/>
          <a:p>
            <a:fld id="{18D9DD0F-603E-4A83-A32B-3638C0427B5A}" type="datetimeFigureOut">
              <a:rPr lang="en-GB" smtClean="0"/>
              <a:t>12/09/2019</a:t>
            </a:fld>
            <a:endParaRPr lang="en-GB"/>
          </a:p>
        </p:txBody>
      </p:sp>
      <p:sp>
        <p:nvSpPr>
          <p:cNvPr id="5" name="Footer Placeholder 4">
            <a:extLst>
              <a:ext uri="{FF2B5EF4-FFF2-40B4-BE49-F238E27FC236}">
                <a16:creationId xmlns:a16="http://schemas.microsoft.com/office/drawing/2014/main" id="{75B07514-2F19-40FF-97FA-0F3B460018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6E1947-41BA-4251-A39C-A5090DDB20B1}"/>
              </a:ext>
            </a:extLst>
          </p:cNvPr>
          <p:cNvSpPr>
            <a:spLocks noGrp="1"/>
          </p:cNvSpPr>
          <p:nvPr>
            <p:ph type="sldNum" sz="quarter" idx="12"/>
          </p:nvPr>
        </p:nvSpPr>
        <p:spPr/>
        <p:txBody>
          <a:bodyPr/>
          <a:lstStyle/>
          <a:p>
            <a:fld id="{9E7957E8-3FC3-4152-B44F-D7EF5459D79E}" type="slidenum">
              <a:rPr lang="en-GB" smtClean="0"/>
              <a:t>‹#›</a:t>
            </a:fld>
            <a:endParaRPr lang="en-GB"/>
          </a:p>
        </p:txBody>
      </p:sp>
    </p:spTree>
    <p:extLst>
      <p:ext uri="{BB962C8B-B14F-4D97-AF65-F5344CB8AC3E}">
        <p14:creationId xmlns:p14="http://schemas.microsoft.com/office/powerpoint/2010/main" val="403942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D08F-E84B-4512-8682-5B76797A1A2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6FDB82-B48A-418B-9A43-6F93924C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F7B7AF-2A2E-407E-A3A0-7086834EAAC0}"/>
              </a:ext>
            </a:extLst>
          </p:cNvPr>
          <p:cNvSpPr>
            <a:spLocks noGrp="1"/>
          </p:cNvSpPr>
          <p:nvPr>
            <p:ph type="dt" sz="half" idx="10"/>
          </p:nvPr>
        </p:nvSpPr>
        <p:spPr/>
        <p:txBody>
          <a:bodyPr/>
          <a:lstStyle/>
          <a:p>
            <a:fld id="{18D9DD0F-603E-4A83-A32B-3638C0427B5A}" type="datetimeFigureOut">
              <a:rPr lang="en-GB" smtClean="0"/>
              <a:t>12/09/2019</a:t>
            </a:fld>
            <a:endParaRPr lang="en-GB"/>
          </a:p>
        </p:txBody>
      </p:sp>
      <p:sp>
        <p:nvSpPr>
          <p:cNvPr id="5" name="Footer Placeholder 4">
            <a:extLst>
              <a:ext uri="{FF2B5EF4-FFF2-40B4-BE49-F238E27FC236}">
                <a16:creationId xmlns:a16="http://schemas.microsoft.com/office/drawing/2014/main" id="{B56625E8-DBD2-4F05-AD6C-C18259E018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093430-9AEE-4D7A-A39F-E9320EC4CDB5}"/>
              </a:ext>
            </a:extLst>
          </p:cNvPr>
          <p:cNvSpPr>
            <a:spLocks noGrp="1"/>
          </p:cNvSpPr>
          <p:nvPr>
            <p:ph type="sldNum" sz="quarter" idx="12"/>
          </p:nvPr>
        </p:nvSpPr>
        <p:spPr/>
        <p:txBody>
          <a:bodyPr/>
          <a:lstStyle/>
          <a:p>
            <a:fld id="{9E7957E8-3FC3-4152-B44F-D7EF5459D79E}" type="slidenum">
              <a:rPr lang="en-GB" smtClean="0"/>
              <a:t>‹#›</a:t>
            </a:fld>
            <a:endParaRPr lang="en-GB"/>
          </a:p>
        </p:txBody>
      </p:sp>
    </p:spTree>
    <p:extLst>
      <p:ext uri="{BB962C8B-B14F-4D97-AF65-F5344CB8AC3E}">
        <p14:creationId xmlns:p14="http://schemas.microsoft.com/office/powerpoint/2010/main" val="373819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0DF8BE-9DEF-4C0A-BBAE-306DE01CBA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B1D172-DCC2-4E08-BC39-E519F1882D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FDF2BB-1E0E-4B55-BA65-14DF61052F06}"/>
              </a:ext>
            </a:extLst>
          </p:cNvPr>
          <p:cNvSpPr>
            <a:spLocks noGrp="1"/>
          </p:cNvSpPr>
          <p:nvPr>
            <p:ph type="dt" sz="half" idx="10"/>
          </p:nvPr>
        </p:nvSpPr>
        <p:spPr/>
        <p:txBody>
          <a:bodyPr/>
          <a:lstStyle/>
          <a:p>
            <a:fld id="{18D9DD0F-603E-4A83-A32B-3638C0427B5A}" type="datetimeFigureOut">
              <a:rPr lang="en-GB" smtClean="0"/>
              <a:t>12/09/2019</a:t>
            </a:fld>
            <a:endParaRPr lang="en-GB"/>
          </a:p>
        </p:txBody>
      </p:sp>
      <p:sp>
        <p:nvSpPr>
          <p:cNvPr id="5" name="Footer Placeholder 4">
            <a:extLst>
              <a:ext uri="{FF2B5EF4-FFF2-40B4-BE49-F238E27FC236}">
                <a16:creationId xmlns:a16="http://schemas.microsoft.com/office/drawing/2014/main" id="{39B308BA-4E11-4A04-B3C7-F67E90AEE0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16EDC4-8875-4B97-B1F1-B603252BB709}"/>
              </a:ext>
            </a:extLst>
          </p:cNvPr>
          <p:cNvSpPr>
            <a:spLocks noGrp="1"/>
          </p:cNvSpPr>
          <p:nvPr>
            <p:ph type="sldNum" sz="quarter" idx="12"/>
          </p:nvPr>
        </p:nvSpPr>
        <p:spPr/>
        <p:txBody>
          <a:bodyPr/>
          <a:lstStyle/>
          <a:p>
            <a:fld id="{9E7957E8-3FC3-4152-B44F-D7EF5459D79E}" type="slidenum">
              <a:rPr lang="en-GB" smtClean="0"/>
              <a:t>‹#›</a:t>
            </a:fld>
            <a:endParaRPr lang="en-GB"/>
          </a:p>
        </p:txBody>
      </p:sp>
    </p:spTree>
    <p:extLst>
      <p:ext uri="{BB962C8B-B14F-4D97-AF65-F5344CB8AC3E}">
        <p14:creationId xmlns:p14="http://schemas.microsoft.com/office/powerpoint/2010/main" val="211757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9EDD-3C1D-4B39-9D00-8B30AFB22F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C3FC02-B4C9-4712-A5EF-4EB8D720B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06212C-8BE7-46A2-8CF9-76FA37A010EC}"/>
              </a:ext>
            </a:extLst>
          </p:cNvPr>
          <p:cNvSpPr>
            <a:spLocks noGrp="1"/>
          </p:cNvSpPr>
          <p:nvPr>
            <p:ph type="dt" sz="half" idx="10"/>
          </p:nvPr>
        </p:nvSpPr>
        <p:spPr/>
        <p:txBody>
          <a:bodyPr/>
          <a:lstStyle/>
          <a:p>
            <a:fld id="{18D9DD0F-603E-4A83-A32B-3638C0427B5A}" type="datetimeFigureOut">
              <a:rPr lang="en-GB" smtClean="0"/>
              <a:t>12/09/2019</a:t>
            </a:fld>
            <a:endParaRPr lang="en-GB"/>
          </a:p>
        </p:txBody>
      </p:sp>
      <p:sp>
        <p:nvSpPr>
          <p:cNvPr id="5" name="Footer Placeholder 4">
            <a:extLst>
              <a:ext uri="{FF2B5EF4-FFF2-40B4-BE49-F238E27FC236}">
                <a16:creationId xmlns:a16="http://schemas.microsoft.com/office/drawing/2014/main" id="{01463A2E-94D4-4B14-B256-0F4D97FC62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2990E9-66CD-41BC-BAC1-82269629B39F}"/>
              </a:ext>
            </a:extLst>
          </p:cNvPr>
          <p:cNvSpPr>
            <a:spLocks noGrp="1"/>
          </p:cNvSpPr>
          <p:nvPr>
            <p:ph type="sldNum" sz="quarter" idx="12"/>
          </p:nvPr>
        </p:nvSpPr>
        <p:spPr/>
        <p:txBody>
          <a:bodyPr/>
          <a:lstStyle/>
          <a:p>
            <a:fld id="{9E7957E8-3FC3-4152-B44F-D7EF5459D79E}" type="slidenum">
              <a:rPr lang="en-GB" smtClean="0"/>
              <a:t>‹#›</a:t>
            </a:fld>
            <a:endParaRPr lang="en-GB"/>
          </a:p>
        </p:txBody>
      </p:sp>
    </p:spTree>
    <p:extLst>
      <p:ext uri="{BB962C8B-B14F-4D97-AF65-F5344CB8AC3E}">
        <p14:creationId xmlns:p14="http://schemas.microsoft.com/office/powerpoint/2010/main" val="257760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C237-58EC-4B1A-B858-037047759D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2BCFC71-3701-49DB-BE77-D9A6E2D43E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36EC33-8B09-47FD-9600-A440B5FAF84C}"/>
              </a:ext>
            </a:extLst>
          </p:cNvPr>
          <p:cNvSpPr>
            <a:spLocks noGrp="1"/>
          </p:cNvSpPr>
          <p:nvPr>
            <p:ph type="dt" sz="half" idx="10"/>
          </p:nvPr>
        </p:nvSpPr>
        <p:spPr/>
        <p:txBody>
          <a:bodyPr/>
          <a:lstStyle/>
          <a:p>
            <a:fld id="{18D9DD0F-603E-4A83-A32B-3638C0427B5A}" type="datetimeFigureOut">
              <a:rPr lang="en-GB" smtClean="0"/>
              <a:t>12/09/2019</a:t>
            </a:fld>
            <a:endParaRPr lang="en-GB"/>
          </a:p>
        </p:txBody>
      </p:sp>
      <p:sp>
        <p:nvSpPr>
          <p:cNvPr id="5" name="Footer Placeholder 4">
            <a:extLst>
              <a:ext uri="{FF2B5EF4-FFF2-40B4-BE49-F238E27FC236}">
                <a16:creationId xmlns:a16="http://schemas.microsoft.com/office/drawing/2014/main" id="{D4F51D53-3F26-4C7D-B34B-483D5AD749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B723F8-AB76-45C8-ABB0-D3DC9EBBAF87}"/>
              </a:ext>
            </a:extLst>
          </p:cNvPr>
          <p:cNvSpPr>
            <a:spLocks noGrp="1"/>
          </p:cNvSpPr>
          <p:nvPr>
            <p:ph type="sldNum" sz="quarter" idx="12"/>
          </p:nvPr>
        </p:nvSpPr>
        <p:spPr/>
        <p:txBody>
          <a:bodyPr/>
          <a:lstStyle/>
          <a:p>
            <a:fld id="{9E7957E8-3FC3-4152-B44F-D7EF5459D79E}" type="slidenum">
              <a:rPr lang="en-GB" smtClean="0"/>
              <a:t>‹#›</a:t>
            </a:fld>
            <a:endParaRPr lang="en-GB"/>
          </a:p>
        </p:txBody>
      </p:sp>
    </p:spTree>
    <p:extLst>
      <p:ext uri="{BB962C8B-B14F-4D97-AF65-F5344CB8AC3E}">
        <p14:creationId xmlns:p14="http://schemas.microsoft.com/office/powerpoint/2010/main" val="259508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8869-9C4D-4EE2-B32D-C9EA11BCD0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325045-4C96-4638-8E2E-03EDBB0BC0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9191F2-6ECA-48CB-B6ED-033F470FB4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5014B67-26C3-4960-BA34-D16B37AB64C4}"/>
              </a:ext>
            </a:extLst>
          </p:cNvPr>
          <p:cNvSpPr>
            <a:spLocks noGrp="1"/>
          </p:cNvSpPr>
          <p:nvPr>
            <p:ph type="dt" sz="half" idx="10"/>
          </p:nvPr>
        </p:nvSpPr>
        <p:spPr/>
        <p:txBody>
          <a:bodyPr/>
          <a:lstStyle/>
          <a:p>
            <a:fld id="{18D9DD0F-603E-4A83-A32B-3638C0427B5A}" type="datetimeFigureOut">
              <a:rPr lang="en-GB" smtClean="0"/>
              <a:t>12/09/2019</a:t>
            </a:fld>
            <a:endParaRPr lang="en-GB"/>
          </a:p>
        </p:txBody>
      </p:sp>
      <p:sp>
        <p:nvSpPr>
          <p:cNvPr id="6" name="Footer Placeholder 5">
            <a:extLst>
              <a:ext uri="{FF2B5EF4-FFF2-40B4-BE49-F238E27FC236}">
                <a16:creationId xmlns:a16="http://schemas.microsoft.com/office/drawing/2014/main" id="{5F6C4E39-2A8E-44D1-AF13-500D81CAF8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9307AA-2089-4B2A-B127-B02CF0D998D0}"/>
              </a:ext>
            </a:extLst>
          </p:cNvPr>
          <p:cNvSpPr>
            <a:spLocks noGrp="1"/>
          </p:cNvSpPr>
          <p:nvPr>
            <p:ph type="sldNum" sz="quarter" idx="12"/>
          </p:nvPr>
        </p:nvSpPr>
        <p:spPr/>
        <p:txBody>
          <a:bodyPr/>
          <a:lstStyle/>
          <a:p>
            <a:fld id="{9E7957E8-3FC3-4152-B44F-D7EF5459D79E}" type="slidenum">
              <a:rPr lang="en-GB" smtClean="0"/>
              <a:t>‹#›</a:t>
            </a:fld>
            <a:endParaRPr lang="en-GB"/>
          </a:p>
        </p:txBody>
      </p:sp>
    </p:spTree>
    <p:extLst>
      <p:ext uri="{BB962C8B-B14F-4D97-AF65-F5344CB8AC3E}">
        <p14:creationId xmlns:p14="http://schemas.microsoft.com/office/powerpoint/2010/main" val="414318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72D1-D6BB-456F-81CF-3163AD96F7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2919D3-4F0E-4BC0-84FB-0B31BD128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C0B230-1407-4AE5-8183-7CFFCC157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FACC532-C8E7-4FD7-BDD8-9EBF66871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8923DC-94B4-4BCE-8F10-21FF4C1EB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2830A73-85CC-42BF-B930-C7451831089D}"/>
              </a:ext>
            </a:extLst>
          </p:cNvPr>
          <p:cNvSpPr>
            <a:spLocks noGrp="1"/>
          </p:cNvSpPr>
          <p:nvPr>
            <p:ph type="dt" sz="half" idx="10"/>
          </p:nvPr>
        </p:nvSpPr>
        <p:spPr/>
        <p:txBody>
          <a:bodyPr/>
          <a:lstStyle/>
          <a:p>
            <a:fld id="{18D9DD0F-603E-4A83-A32B-3638C0427B5A}" type="datetimeFigureOut">
              <a:rPr lang="en-GB" smtClean="0"/>
              <a:t>12/09/2019</a:t>
            </a:fld>
            <a:endParaRPr lang="en-GB"/>
          </a:p>
        </p:txBody>
      </p:sp>
      <p:sp>
        <p:nvSpPr>
          <p:cNvPr id="8" name="Footer Placeholder 7">
            <a:extLst>
              <a:ext uri="{FF2B5EF4-FFF2-40B4-BE49-F238E27FC236}">
                <a16:creationId xmlns:a16="http://schemas.microsoft.com/office/drawing/2014/main" id="{55447040-D81B-4822-8E28-4E45B1A68C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9D70E54-A37E-40EA-BF97-0AC5DC7DFA30}"/>
              </a:ext>
            </a:extLst>
          </p:cNvPr>
          <p:cNvSpPr>
            <a:spLocks noGrp="1"/>
          </p:cNvSpPr>
          <p:nvPr>
            <p:ph type="sldNum" sz="quarter" idx="12"/>
          </p:nvPr>
        </p:nvSpPr>
        <p:spPr/>
        <p:txBody>
          <a:bodyPr/>
          <a:lstStyle/>
          <a:p>
            <a:fld id="{9E7957E8-3FC3-4152-B44F-D7EF5459D79E}" type="slidenum">
              <a:rPr lang="en-GB" smtClean="0"/>
              <a:t>‹#›</a:t>
            </a:fld>
            <a:endParaRPr lang="en-GB"/>
          </a:p>
        </p:txBody>
      </p:sp>
    </p:spTree>
    <p:extLst>
      <p:ext uri="{BB962C8B-B14F-4D97-AF65-F5344CB8AC3E}">
        <p14:creationId xmlns:p14="http://schemas.microsoft.com/office/powerpoint/2010/main" val="67068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C0FE-A021-4E1E-8798-076F27B2ADB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A4F6E7-B474-4E37-B7D9-A4344CFEB4A3}"/>
              </a:ext>
            </a:extLst>
          </p:cNvPr>
          <p:cNvSpPr>
            <a:spLocks noGrp="1"/>
          </p:cNvSpPr>
          <p:nvPr>
            <p:ph type="dt" sz="half" idx="10"/>
          </p:nvPr>
        </p:nvSpPr>
        <p:spPr/>
        <p:txBody>
          <a:bodyPr/>
          <a:lstStyle/>
          <a:p>
            <a:fld id="{18D9DD0F-603E-4A83-A32B-3638C0427B5A}" type="datetimeFigureOut">
              <a:rPr lang="en-GB" smtClean="0"/>
              <a:t>12/09/2019</a:t>
            </a:fld>
            <a:endParaRPr lang="en-GB"/>
          </a:p>
        </p:txBody>
      </p:sp>
      <p:sp>
        <p:nvSpPr>
          <p:cNvPr id="4" name="Footer Placeholder 3">
            <a:extLst>
              <a:ext uri="{FF2B5EF4-FFF2-40B4-BE49-F238E27FC236}">
                <a16:creationId xmlns:a16="http://schemas.microsoft.com/office/drawing/2014/main" id="{EB6DA388-D253-4EB9-A9F9-A129748F6B2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9D06A13-4692-46D9-85D3-1D378F54263A}"/>
              </a:ext>
            </a:extLst>
          </p:cNvPr>
          <p:cNvSpPr>
            <a:spLocks noGrp="1"/>
          </p:cNvSpPr>
          <p:nvPr>
            <p:ph type="sldNum" sz="quarter" idx="12"/>
          </p:nvPr>
        </p:nvSpPr>
        <p:spPr/>
        <p:txBody>
          <a:bodyPr/>
          <a:lstStyle/>
          <a:p>
            <a:fld id="{9E7957E8-3FC3-4152-B44F-D7EF5459D79E}" type="slidenum">
              <a:rPr lang="en-GB" smtClean="0"/>
              <a:t>‹#›</a:t>
            </a:fld>
            <a:endParaRPr lang="en-GB"/>
          </a:p>
        </p:txBody>
      </p:sp>
    </p:spTree>
    <p:extLst>
      <p:ext uri="{BB962C8B-B14F-4D97-AF65-F5344CB8AC3E}">
        <p14:creationId xmlns:p14="http://schemas.microsoft.com/office/powerpoint/2010/main" val="118356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1AC08-3CBB-4762-A640-8E11D8A70510}"/>
              </a:ext>
            </a:extLst>
          </p:cNvPr>
          <p:cNvSpPr>
            <a:spLocks noGrp="1"/>
          </p:cNvSpPr>
          <p:nvPr>
            <p:ph type="dt" sz="half" idx="10"/>
          </p:nvPr>
        </p:nvSpPr>
        <p:spPr/>
        <p:txBody>
          <a:bodyPr/>
          <a:lstStyle/>
          <a:p>
            <a:fld id="{18D9DD0F-603E-4A83-A32B-3638C0427B5A}" type="datetimeFigureOut">
              <a:rPr lang="en-GB" smtClean="0"/>
              <a:t>12/09/2019</a:t>
            </a:fld>
            <a:endParaRPr lang="en-GB"/>
          </a:p>
        </p:txBody>
      </p:sp>
      <p:sp>
        <p:nvSpPr>
          <p:cNvPr id="3" name="Footer Placeholder 2">
            <a:extLst>
              <a:ext uri="{FF2B5EF4-FFF2-40B4-BE49-F238E27FC236}">
                <a16:creationId xmlns:a16="http://schemas.microsoft.com/office/drawing/2014/main" id="{1E072367-CA7F-4D8F-80F7-29994822A5C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D854846-927C-4D3F-9BD0-FA57398CAAE5}"/>
              </a:ext>
            </a:extLst>
          </p:cNvPr>
          <p:cNvSpPr>
            <a:spLocks noGrp="1"/>
          </p:cNvSpPr>
          <p:nvPr>
            <p:ph type="sldNum" sz="quarter" idx="12"/>
          </p:nvPr>
        </p:nvSpPr>
        <p:spPr/>
        <p:txBody>
          <a:bodyPr/>
          <a:lstStyle/>
          <a:p>
            <a:fld id="{9E7957E8-3FC3-4152-B44F-D7EF5459D79E}" type="slidenum">
              <a:rPr lang="en-GB" smtClean="0"/>
              <a:t>‹#›</a:t>
            </a:fld>
            <a:endParaRPr lang="en-GB"/>
          </a:p>
        </p:txBody>
      </p:sp>
    </p:spTree>
    <p:extLst>
      <p:ext uri="{BB962C8B-B14F-4D97-AF65-F5344CB8AC3E}">
        <p14:creationId xmlns:p14="http://schemas.microsoft.com/office/powerpoint/2010/main" val="214907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3F61-5866-44B0-96DE-8E3283975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1C301D2-954F-4B35-B4E7-B72ADF28B2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3764A27-AE74-4BB3-8994-3CFE8E1C2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A1719-67CA-4C63-AE27-A10B19D9F73E}"/>
              </a:ext>
            </a:extLst>
          </p:cNvPr>
          <p:cNvSpPr>
            <a:spLocks noGrp="1"/>
          </p:cNvSpPr>
          <p:nvPr>
            <p:ph type="dt" sz="half" idx="10"/>
          </p:nvPr>
        </p:nvSpPr>
        <p:spPr/>
        <p:txBody>
          <a:bodyPr/>
          <a:lstStyle/>
          <a:p>
            <a:fld id="{18D9DD0F-603E-4A83-A32B-3638C0427B5A}" type="datetimeFigureOut">
              <a:rPr lang="en-GB" smtClean="0"/>
              <a:t>12/09/2019</a:t>
            </a:fld>
            <a:endParaRPr lang="en-GB"/>
          </a:p>
        </p:txBody>
      </p:sp>
      <p:sp>
        <p:nvSpPr>
          <p:cNvPr id="6" name="Footer Placeholder 5">
            <a:extLst>
              <a:ext uri="{FF2B5EF4-FFF2-40B4-BE49-F238E27FC236}">
                <a16:creationId xmlns:a16="http://schemas.microsoft.com/office/drawing/2014/main" id="{06478298-33C6-4888-9F0B-A22FF95E49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5695FE-ED1D-459B-82B0-0B16B830057D}"/>
              </a:ext>
            </a:extLst>
          </p:cNvPr>
          <p:cNvSpPr>
            <a:spLocks noGrp="1"/>
          </p:cNvSpPr>
          <p:nvPr>
            <p:ph type="sldNum" sz="quarter" idx="12"/>
          </p:nvPr>
        </p:nvSpPr>
        <p:spPr/>
        <p:txBody>
          <a:bodyPr/>
          <a:lstStyle/>
          <a:p>
            <a:fld id="{9E7957E8-3FC3-4152-B44F-D7EF5459D79E}" type="slidenum">
              <a:rPr lang="en-GB" smtClean="0"/>
              <a:t>‹#›</a:t>
            </a:fld>
            <a:endParaRPr lang="en-GB"/>
          </a:p>
        </p:txBody>
      </p:sp>
    </p:spTree>
    <p:extLst>
      <p:ext uri="{BB962C8B-B14F-4D97-AF65-F5344CB8AC3E}">
        <p14:creationId xmlns:p14="http://schemas.microsoft.com/office/powerpoint/2010/main" val="355669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E8EB-CEB9-4A03-BE5E-1BB106116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C8F1A8-BD4C-47F4-9A74-63137FC80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0C56617-FF55-47C4-8170-2257D18067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4C534-1B53-4B33-BEC1-05AF7F39888F}"/>
              </a:ext>
            </a:extLst>
          </p:cNvPr>
          <p:cNvSpPr>
            <a:spLocks noGrp="1"/>
          </p:cNvSpPr>
          <p:nvPr>
            <p:ph type="dt" sz="half" idx="10"/>
          </p:nvPr>
        </p:nvSpPr>
        <p:spPr/>
        <p:txBody>
          <a:bodyPr/>
          <a:lstStyle/>
          <a:p>
            <a:fld id="{18D9DD0F-603E-4A83-A32B-3638C0427B5A}" type="datetimeFigureOut">
              <a:rPr lang="en-GB" smtClean="0"/>
              <a:t>12/09/2019</a:t>
            </a:fld>
            <a:endParaRPr lang="en-GB"/>
          </a:p>
        </p:txBody>
      </p:sp>
      <p:sp>
        <p:nvSpPr>
          <p:cNvPr id="6" name="Footer Placeholder 5">
            <a:extLst>
              <a:ext uri="{FF2B5EF4-FFF2-40B4-BE49-F238E27FC236}">
                <a16:creationId xmlns:a16="http://schemas.microsoft.com/office/drawing/2014/main" id="{07177506-E411-48D8-8F90-4B94258CDF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222D7F-F7CC-412C-A013-BAA266E4778E}"/>
              </a:ext>
            </a:extLst>
          </p:cNvPr>
          <p:cNvSpPr>
            <a:spLocks noGrp="1"/>
          </p:cNvSpPr>
          <p:nvPr>
            <p:ph type="sldNum" sz="quarter" idx="12"/>
          </p:nvPr>
        </p:nvSpPr>
        <p:spPr/>
        <p:txBody>
          <a:bodyPr/>
          <a:lstStyle/>
          <a:p>
            <a:fld id="{9E7957E8-3FC3-4152-B44F-D7EF5459D79E}" type="slidenum">
              <a:rPr lang="en-GB" smtClean="0"/>
              <a:t>‹#›</a:t>
            </a:fld>
            <a:endParaRPr lang="en-GB"/>
          </a:p>
        </p:txBody>
      </p:sp>
    </p:spTree>
    <p:extLst>
      <p:ext uri="{BB962C8B-B14F-4D97-AF65-F5344CB8AC3E}">
        <p14:creationId xmlns:p14="http://schemas.microsoft.com/office/powerpoint/2010/main" val="2920654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CA22AD-1588-491E-9691-2F86A7201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627899-643D-4326-B408-DE73B63DB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A48045-63C8-4BB1-AE9E-2368DC188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9DD0F-603E-4A83-A32B-3638C0427B5A}" type="datetimeFigureOut">
              <a:rPr lang="en-GB" smtClean="0"/>
              <a:t>12/09/2019</a:t>
            </a:fld>
            <a:endParaRPr lang="en-GB"/>
          </a:p>
        </p:txBody>
      </p:sp>
      <p:sp>
        <p:nvSpPr>
          <p:cNvPr id="5" name="Footer Placeholder 4">
            <a:extLst>
              <a:ext uri="{FF2B5EF4-FFF2-40B4-BE49-F238E27FC236}">
                <a16:creationId xmlns:a16="http://schemas.microsoft.com/office/drawing/2014/main" id="{579D39D6-02DC-4928-AE52-5534F801C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F30ECAB-D247-4B80-A93C-670262FCE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957E8-3FC3-4152-B44F-D7EF5459D79E}" type="slidenum">
              <a:rPr lang="en-GB" smtClean="0"/>
              <a:t>‹#›</a:t>
            </a:fld>
            <a:endParaRPr lang="en-GB"/>
          </a:p>
        </p:txBody>
      </p:sp>
    </p:spTree>
    <p:extLst>
      <p:ext uri="{BB962C8B-B14F-4D97-AF65-F5344CB8AC3E}">
        <p14:creationId xmlns:p14="http://schemas.microsoft.com/office/powerpoint/2010/main" val="85525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3944-FD32-47FB-BA24-2D27742E8C7D}"/>
              </a:ext>
            </a:extLst>
          </p:cNvPr>
          <p:cNvSpPr>
            <a:spLocks noGrp="1"/>
          </p:cNvSpPr>
          <p:nvPr>
            <p:ph type="ctrTitle"/>
          </p:nvPr>
        </p:nvSpPr>
        <p:spPr/>
        <p:txBody>
          <a:bodyPr/>
          <a:lstStyle/>
          <a:p>
            <a:r>
              <a:rPr lang="en-GB" dirty="0"/>
              <a:t>Introduction </a:t>
            </a:r>
            <a:r>
              <a:rPr lang="en-GB"/>
              <a:t>to using R</a:t>
            </a:r>
            <a:endParaRPr lang="en-GB" dirty="0"/>
          </a:p>
        </p:txBody>
      </p:sp>
      <p:sp>
        <p:nvSpPr>
          <p:cNvPr id="3" name="Subtitle 2">
            <a:extLst>
              <a:ext uri="{FF2B5EF4-FFF2-40B4-BE49-F238E27FC236}">
                <a16:creationId xmlns:a16="http://schemas.microsoft.com/office/drawing/2014/main" id="{74E5D8C9-1A02-46EE-A474-D85BB86814E9}"/>
              </a:ext>
            </a:extLst>
          </p:cNvPr>
          <p:cNvSpPr>
            <a:spLocks noGrp="1"/>
          </p:cNvSpPr>
          <p:nvPr>
            <p:ph type="subTitle" idx="1"/>
          </p:nvPr>
        </p:nvSpPr>
        <p:spPr/>
        <p:txBody>
          <a:bodyPr/>
          <a:lstStyle/>
          <a:p>
            <a:r>
              <a:rPr lang="en-GB" dirty="0"/>
              <a:t>Imperial College London</a:t>
            </a:r>
          </a:p>
        </p:txBody>
      </p:sp>
    </p:spTree>
    <p:extLst>
      <p:ext uri="{BB962C8B-B14F-4D97-AF65-F5344CB8AC3E}">
        <p14:creationId xmlns:p14="http://schemas.microsoft.com/office/powerpoint/2010/main" val="20719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5ABC-E31F-4141-A085-58D113881400}"/>
              </a:ext>
            </a:extLst>
          </p:cNvPr>
          <p:cNvSpPr>
            <a:spLocks noGrp="1"/>
          </p:cNvSpPr>
          <p:nvPr>
            <p:ph type="title"/>
          </p:nvPr>
        </p:nvSpPr>
        <p:spPr/>
        <p:txBody>
          <a:bodyPr/>
          <a:lstStyle/>
          <a:p>
            <a:r>
              <a:rPr lang="en-GB" dirty="0"/>
              <a:t>Multiple arguments</a:t>
            </a:r>
          </a:p>
        </p:txBody>
      </p:sp>
      <p:sp>
        <p:nvSpPr>
          <p:cNvPr id="3" name="Content Placeholder 2">
            <a:extLst>
              <a:ext uri="{FF2B5EF4-FFF2-40B4-BE49-F238E27FC236}">
                <a16:creationId xmlns:a16="http://schemas.microsoft.com/office/drawing/2014/main" id="{7B3623BF-C7A2-4CCE-A9CF-840892C14322}"/>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E5A9BD10-E6BD-4AB8-94E1-1579AFDDF0A0}"/>
              </a:ext>
            </a:extLst>
          </p:cNvPr>
          <p:cNvPicPr>
            <a:picLocks noChangeAspect="1"/>
          </p:cNvPicPr>
          <p:nvPr/>
        </p:nvPicPr>
        <p:blipFill>
          <a:blip r:embed="rId2"/>
          <a:stretch>
            <a:fillRect/>
          </a:stretch>
        </p:blipFill>
        <p:spPr>
          <a:xfrm>
            <a:off x="5469427" y="365125"/>
            <a:ext cx="6027295" cy="6127750"/>
          </a:xfrm>
          <a:prstGeom prst="rect">
            <a:avLst/>
          </a:prstGeom>
        </p:spPr>
      </p:pic>
    </p:spTree>
    <p:extLst>
      <p:ext uri="{BB962C8B-B14F-4D97-AF65-F5344CB8AC3E}">
        <p14:creationId xmlns:p14="http://schemas.microsoft.com/office/powerpoint/2010/main" val="83094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1411-0C9F-46E6-B5C3-27FCA3C1BBB8}"/>
              </a:ext>
            </a:extLst>
          </p:cNvPr>
          <p:cNvSpPr>
            <a:spLocks noGrp="1"/>
          </p:cNvSpPr>
          <p:nvPr>
            <p:ph type="title"/>
          </p:nvPr>
        </p:nvSpPr>
        <p:spPr/>
        <p:txBody>
          <a:bodyPr/>
          <a:lstStyle/>
          <a:p>
            <a:r>
              <a:rPr lang="en-GB" dirty="0"/>
              <a:t>Variables</a:t>
            </a:r>
          </a:p>
        </p:txBody>
      </p:sp>
      <p:sp>
        <p:nvSpPr>
          <p:cNvPr id="3" name="Content Placeholder 2">
            <a:extLst>
              <a:ext uri="{FF2B5EF4-FFF2-40B4-BE49-F238E27FC236}">
                <a16:creationId xmlns:a16="http://schemas.microsoft.com/office/drawing/2014/main" id="{D4A649E1-320A-462A-8E3A-0879701B71FB}"/>
              </a:ext>
            </a:extLst>
          </p:cNvPr>
          <p:cNvSpPr>
            <a:spLocks noGrp="1"/>
          </p:cNvSpPr>
          <p:nvPr>
            <p:ph idx="1"/>
          </p:nvPr>
        </p:nvSpPr>
        <p:spPr/>
        <p:txBody>
          <a:bodyPr/>
          <a:lstStyle/>
          <a:p>
            <a:r>
              <a:rPr lang="en-GB" dirty="0"/>
              <a:t>Variable are reserved memory locations to store values.</a:t>
            </a:r>
          </a:p>
        </p:txBody>
      </p:sp>
      <p:pic>
        <p:nvPicPr>
          <p:cNvPr id="4" name="Picture 3">
            <a:extLst>
              <a:ext uri="{FF2B5EF4-FFF2-40B4-BE49-F238E27FC236}">
                <a16:creationId xmlns:a16="http://schemas.microsoft.com/office/drawing/2014/main" id="{9C916341-3130-41D0-BF3B-4EC503725ABB}"/>
              </a:ext>
            </a:extLst>
          </p:cNvPr>
          <p:cNvPicPr>
            <a:picLocks noChangeAspect="1"/>
          </p:cNvPicPr>
          <p:nvPr/>
        </p:nvPicPr>
        <p:blipFill>
          <a:blip r:embed="rId3"/>
          <a:stretch>
            <a:fillRect/>
          </a:stretch>
        </p:blipFill>
        <p:spPr>
          <a:xfrm>
            <a:off x="1358611" y="2593686"/>
            <a:ext cx="9114390" cy="3408103"/>
          </a:xfrm>
          <a:prstGeom prst="rect">
            <a:avLst/>
          </a:prstGeom>
        </p:spPr>
      </p:pic>
    </p:spTree>
    <p:extLst>
      <p:ext uri="{BB962C8B-B14F-4D97-AF65-F5344CB8AC3E}">
        <p14:creationId xmlns:p14="http://schemas.microsoft.com/office/powerpoint/2010/main" val="179908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4B7F-71E3-4FD3-8D4D-71A249B2F596}"/>
              </a:ext>
            </a:extLst>
          </p:cNvPr>
          <p:cNvSpPr>
            <a:spLocks noGrp="1"/>
          </p:cNvSpPr>
          <p:nvPr>
            <p:ph type="title"/>
          </p:nvPr>
        </p:nvSpPr>
        <p:spPr/>
        <p:txBody>
          <a:bodyPr/>
          <a:lstStyle/>
          <a:p>
            <a:r>
              <a:rPr lang="en-GB" dirty="0"/>
              <a:t>Data types</a:t>
            </a:r>
          </a:p>
        </p:txBody>
      </p:sp>
      <p:sp>
        <p:nvSpPr>
          <p:cNvPr id="3" name="Content Placeholder 2">
            <a:extLst>
              <a:ext uri="{FF2B5EF4-FFF2-40B4-BE49-F238E27FC236}">
                <a16:creationId xmlns:a16="http://schemas.microsoft.com/office/drawing/2014/main" id="{89CE2DDA-35D6-4852-8B6A-91EE401A5A43}"/>
              </a:ext>
            </a:extLst>
          </p:cNvPr>
          <p:cNvSpPr>
            <a:spLocks noGrp="1"/>
          </p:cNvSpPr>
          <p:nvPr>
            <p:ph idx="1"/>
          </p:nvPr>
        </p:nvSpPr>
        <p:spPr/>
        <p:txBody>
          <a:bodyPr/>
          <a:lstStyle/>
          <a:p>
            <a:r>
              <a:rPr lang="en-GB" dirty="0"/>
              <a:t>A classification that specifies which type of value a variable has and what type of mathematical, relational or logical operations can be applied to it without causing an error</a:t>
            </a:r>
          </a:p>
        </p:txBody>
      </p:sp>
      <p:pic>
        <p:nvPicPr>
          <p:cNvPr id="4" name="Picture 3">
            <a:extLst>
              <a:ext uri="{FF2B5EF4-FFF2-40B4-BE49-F238E27FC236}">
                <a16:creationId xmlns:a16="http://schemas.microsoft.com/office/drawing/2014/main" id="{6AA9BEC7-9B6B-44C3-924D-77EA927E8F71}"/>
              </a:ext>
            </a:extLst>
          </p:cNvPr>
          <p:cNvPicPr>
            <a:picLocks noChangeAspect="1"/>
          </p:cNvPicPr>
          <p:nvPr/>
        </p:nvPicPr>
        <p:blipFill>
          <a:blip r:embed="rId2"/>
          <a:stretch>
            <a:fillRect/>
          </a:stretch>
        </p:blipFill>
        <p:spPr>
          <a:xfrm>
            <a:off x="2188268" y="3401378"/>
            <a:ext cx="7815463" cy="2775585"/>
          </a:xfrm>
          <a:prstGeom prst="rect">
            <a:avLst/>
          </a:prstGeom>
        </p:spPr>
      </p:pic>
    </p:spTree>
    <p:extLst>
      <p:ext uri="{BB962C8B-B14F-4D97-AF65-F5344CB8AC3E}">
        <p14:creationId xmlns:p14="http://schemas.microsoft.com/office/powerpoint/2010/main" val="54454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F9CF-F1A0-43D5-94EF-C898E63F709B}"/>
              </a:ext>
            </a:extLst>
          </p:cNvPr>
          <p:cNvSpPr>
            <a:spLocks noGrp="1"/>
          </p:cNvSpPr>
          <p:nvPr>
            <p:ph type="title"/>
          </p:nvPr>
        </p:nvSpPr>
        <p:spPr/>
        <p:txBody>
          <a:bodyPr/>
          <a:lstStyle/>
          <a:p>
            <a:r>
              <a:rPr lang="en-GB" dirty="0"/>
              <a:t>Vector</a:t>
            </a:r>
          </a:p>
        </p:txBody>
      </p:sp>
      <p:sp>
        <p:nvSpPr>
          <p:cNvPr id="3" name="Content Placeholder 2">
            <a:extLst>
              <a:ext uri="{FF2B5EF4-FFF2-40B4-BE49-F238E27FC236}">
                <a16:creationId xmlns:a16="http://schemas.microsoft.com/office/drawing/2014/main" id="{543C1F49-51CC-4CB9-B388-D0BA9B4A6B2E}"/>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7B1638C0-952F-4FE7-8D01-9415D043F324}"/>
              </a:ext>
            </a:extLst>
          </p:cNvPr>
          <p:cNvPicPr>
            <a:picLocks noChangeAspect="1"/>
          </p:cNvPicPr>
          <p:nvPr/>
        </p:nvPicPr>
        <p:blipFill>
          <a:blip r:embed="rId3"/>
          <a:stretch>
            <a:fillRect/>
          </a:stretch>
        </p:blipFill>
        <p:spPr>
          <a:xfrm>
            <a:off x="1514948" y="1655633"/>
            <a:ext cx="9628263" cy="4691322"/>
          </a:xfrm>
          <a:prstGeom prst="rect">
            <a:avLst/>
          </a:prstGeom>
        </p:spPr>
      </p:pic>
    </p:spTree>
    <p:extLst>
      <p:ext uri="{BB962C8B-B14F-4D97-AF65-F5344CB8AC3E}">
        <p14:creationId xmlns:p14="http://schemas.microsoft.com/office/powerpoint/2010/main" val="323883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6FDC-0AAD-41F6-8288-86ACA4D1C516}"/>
              </a:ext>
            </a:extLst>
          </p:cNvPr>
          <p:cNvSpPr>
            <a:spLocks noGrp="1"/>
          </p:cNvSpPr>
          <p:nvPr>
            <p:ph type="title"/>
          </p:nvPr>
        </p:nvSpPr>
        <p:spPr/>
        <p:txBody>
          <a:bodyPr/>
          <a:lstStyle/>
          <a:p>
            <a:r>
              <a:rPr lang="en-GB" dirty="0"/>
              <a:t>Matrix</a:t>
            </a:r>
          </a:p>
        </p:txBody>
      </p:sp>
      <p:sp>
        <p:nvSpPr>
          <p:cNvPr id="3" name="Content Placeholder 2">
            <a:extLst>
              <a:ext uri="{FF2B5EF4-FFF2-40B4-BE49-F238E27FC236}">
                <a16:creationId xmlns:a16="http://schemas.microsoft.com/office/drawing/2014/main" id="{1C615282-6D16-4CE1-AC6F-1878C1DBA8E8}"/>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ADEEF1E0-02A0-40B1-81B3-2195FA403DE5}"/>
              </a:ext>
            </a:extLst>
          </p:cNvPr>
          <p:cNvPicPr>
            <a:picLocks noChangeAspect="1"/>
          </p:cNvPicPr>
          <p:nvPr/>
        </p:nvPicPr>
        <p:blipFill>
          <a:blip r:embed="rId3"/>
          <a:stretch>
            <a:fillRect/>
          </a:stretch>
        </p:blipFill>
        <p:spPr>
          <a:xfrm>
            <a:off x="1031041" y="1839912"/>
            <a:ext cx="10129918" cy="4471988"/>
          </a:xfrm>
          <a:prstGeom prst="rect">
            <a:avLst/>
          </a:prstGeom>
        </p:spPr>
      </p:pic>
    </p:spTree>
    <p:extLst>
      <p:ext uri="{BB962C8B-B14F-4D97-AF65-F5344CB8AC3E}">
        <p14:creationId xmlns:p14="http://schemas.microsoft.com/office/powerpoint/2010/main" val="106764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282-FC69-4F05-ACC1-B86683CF71B1}"/>
              </a:ext>
            </a:extLst>
          </p:cNvPr>
          <p:cNvSpPr>
            <a:spLocks noGrp="1"/>
          </p:cNvSpPr>
          <p:nvPr>
            <p:ph type="title"/>
          </p:nvPr>
        </p:nvSpPr>
        <p:spPr/>
        <p:txBody>
          <a:bodyPr/>
          <a:lstStyle/>
          <a:p>
            <a:r>
              <a:rPr lang="en-GB" dirty="0"/>
              <a:t>Array</a:t>
            </a:r>
          </a:p>
        </p:txBody>
      </p:sp>
      <p:sp>
        <p:nvSpPr>
          <p:cNvPr id="3" name="Content Placeholder 2">
            <a:extLst>
              <a:ext uri="{FF2B5EF4-FFF2-40B4-BE49-F238E27FC236}">
                <a16:creationId xmlns:a16="http://schemas.microsoft.com/office/drawing/2014/main" id="{221C27FA-7191-43D4-B48E-A5BDD9095A9A}"/>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8D001A47-119D-42A6-9870-D1CD57F96B3A}"/>
              </a:ext>
            </a:extLst>
          </p:cNvPr>
          <p:cNvPicPr>
            <a:picLocks noChangeAspect="1"/>
          </p:cNvPicPr>
          <p:nvPr/>
        </p:nvPicPr>
        <p:blipFill rotWithShape="1">
          <a:blip r:embed="rId2"/>
          <a:srcRect l="1" r="790"/>
          <a:stretch/>
        </p:blipFill>
        <p:spPr>
          <a:xfrm>
            <a:off x="1497745" y="1690688"/>
            <a:ext cx="9517918" cy="4351337"/>
          </a:xfrm>
          <a:prstGeom prst="rect">
            <a:avLst/>
          </a:prstGeom>
        </p:spPr>
      </p:pic>
    </p:spTree>
    <p:extLst>
      <p:ext uri="{BB962C8B-B14F-4D97-AF65-F5344CB8AC3E}">
        <p14:creationId xmlns:p14="http://schemas.microsoft.com/office/powerpoint/2010/main" val="135929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FA23-4DBA-47D5-809A-26C5BCB2F12E}"/>
              </a:ext>
            </a:extLst>
          </p:cNvPr>
          <p:cNvSpPr>
            <a:spLocks noGrp="1"/>
          </p:cNvSpPr>
          <p:nvPr>
            <p:ph type="title"/>
          </p:nvPr>
        </p:nvSpPr>
        <p:spPr/>
        <p:txBody>
          <a:bodyPr/>
          <a:lstStyle/>
          <a:p>
            <a:r>
              <a:rPr lang="en-GB" dirty="0"/>
              <a:t>Lists</a:t>
            </a:r>
          </a:p>
        </p:txBody>
      </p:sp>
      <p:sp>
        <p:nvSpPr>
          <p:cNvPr id="3" name="Content Placeholder 2">
            <a:extLst>
              <a:ext uri="{FF2B5EF4-FFF2-40B4-BE49-F238E27FC236}">
                <a16:creationId xmlns:a16="http://schemas.microsoft.com/office/drawing/2014/main" id="{9CEC0757-F70F-471A-895C-AEF1DE25C3FB}"/>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5C8431AD-2505-41C9-9E61-DB4BE39B4B6C}"/>
              </a:ext>
            </a:extLst>
          </p:cNvPr>
          <p:cNvPicPr>
            <a:picLocks noChangeAspect="1"/>
          </p:cNvPicPr>
          <p:nvPr/>
        </p:nvPicPr>
        <p:blipFill>
          <a:blip r:embed="rId2"/>
          <a:stretch>
            <a:fillRect/>
          </a:stretch>
        </p:blipFill>
        <p:spPr>
          <a:xfrm>
            <a:off x="1102893" y="1633537"/>
            <a:ext cx="10415430" cy="4735513"/>
          </a:xfrm>
          <a:prstGeom prst="rect">
            <a:avLst/>
          </a:prstGeom>
        </p:spPr>
      </p:pic>
    </p:spTree>
    <p:extLst>
      <p:ext uri="{BB962C8B-B14F-4D97-AF65-F5344CB8AC3E}">
        <p14:creationId xmlns:p14="http://schemas.microsoft.com/office/powerpoint/2010/main" val="3991177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273A-2F24-4CF4-A95F-4F3A7715A084}"/>
              </a:ext>
            </a:extLst>
          </p:cNvPr>
          <p:cNvSpPr>
            <a:spLocks noGrp="1"/>
          </p:cNvSpPr>
          <p:nvPr>
            <p:ph type="title"/>
          </p:nvPr>
        </p:nvSpPr>
        <p:spPr/>
        <p:txBody>
          <a:bodyPr/>
          <a:lstStyle/>
          <a:p>
            <a:r>
              <a:rPr lang="en-GB" dirty="0"/>
              <a:t>Data Frame</a:t>
            </a:r>
          </a:p>
        </p:txBody>
      </p:sp>
      <p:sp>
        <p:nvSpPr>
          <p:cNvPr id="3" name="Content Placeholder 2">
            <a:extLst>
              <a:ext uri="{FF2B5EF4-FFF2-40B4-BE49-F238E27FC236}">
                <a16:creationId xmlns:a16="http://schemas.microsoft.com/office/drawing/2014/main" id="{20E72DDF-1F3F-4695-948E-0204084FBDF6}"/>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5851355-FDC8-4DA4-AEF2-ED7D80B212B4}"/>
              </a:ext>
            </a:extLst>
          </p:cNvPr>
          <p:cNvPicPr>
            <a:picLocks noChangeAspect="1"/>
          </p:cNvPicPr>
          <p:nvPr/>
        </p:nvPicPr>
        <p:blipFill>
          <a:blip r:embed="rId2"/>
          <a:stretch>
            <a:fillRect/>
          </a:stretch>
        </p:blipFill>
        <p:spPr>
          <a:xfrm>
            <a:off x="1162095" y="1690688"/>
            <a:ext cx="10354323" cy="4883150"/>
          </a:xfrm>
          <a:prstGeom prst="rect">
            <a:avLst/>
          </a:prstGeom>
        </p:spPr>
      </p:pic>
    </p:spTree>
    <p:extLst>
      <p:ext uri="{BB962C8B-B14F-4D97-AF65-F5344CB8AC3E}">
        <p14:creationId xmlns:p14="http://schemas.microsoft.com/office/powerpoint/2010/main" val="1780163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4E833-B46D-4C91-8871-92F7629EDEE0}"/>
              </a:ext>
            </a:extLst>
          </p:cNvPr>
          <p:cNvSpPr>
            <a:spLocks noGrp="1"/>
          </p:cNvSpPr>
          <p:nvPr>
            <p:ph idx="1"/>
          </p:nvPr>
        </p:nvSpPr>
        <p:spPr>
          <a:xfrm>
            <a:off x="838200" y="1690688"/>
            <a:ext cx="10515600" cy="4351338"/>
          </a:xfrm>
        </p:spPr>
        <p:txBody>
          <a:bodyPr/>
          <a:lstStyle/>
          <a:p>
            <a:r>
              <a:rPr lang="en-GB" dirty="0"/>
              <a:t>Any value written with a pair of single of double quotes</a:t>
            </a:r>
          </a:p>
        </p:txBody>
      </p:sp>
      <p:pic>
        <p:nvPicPr>
          <p:cNvPr id="4" name="Picture 3">
            <a:extLst>
              <a:ext uri="{FF2B5EF4-FFF2-40B4-BE49-F238E27FC236}">
                <a16:creationId xmlns:a16="http://schemas.microsoft.com/office/drawing/2014/main" id="{129F31C1-AA3C-4F3A-953E-396CD5E9B607}"/>
              </a:ext>
            </a:extLst>
          </p:cNvPr>
          <p:cNvPicPr>
            <a:picLocks noChangeAspect="1"/>
          </p:cNvPicPr>
          <p:nvPr/>
        </p:nvPicPr>
        <p:blipFill>
          <a:blip r:embed="rId2"/>
          <a:stretch>
            <a:fillRect/>
          </a:stretch>
        </p:blipFill>
        <p:spPr>
          <a:xfrm>
            <a:off x="919162" y="2162175"/>
            <a:ext cx="10353675" cy="4695825"/>
          </a:xfrm>
          <a:prstGeom prst="rect">
            <a:avLst/>
          </a:prstGeom>
        </p:spPr>
      </p:pic>
      <p:sp>
        <p:nvSpPr>
          <p:cNvPr id="6" name="Title 5">
            <a:extLst>
              <a:ext uri="{FF2B5EF4-FFF2-40B4-BE49-F238E27FC236}">
                <a16:creationId xmlns:a16="http://schemas.microsoft.com/office/drawing/2014/main" id="{27367B15-4B5B-4FBC-969A-FC508F6BA250}"/>
              </a:ext>
            </a:extLst>
          </p:cNvPr>
          <p:cNvSpPr>
            <a:spLocks noGrp="1"/>
          </p:cNvSpPr>
          <p:nvPr>
            <p:ph type="title"/>
          </p:nvPr>
        </p:nvSpPr>
        <p:spPr/>
        <p:txBody>
          <a:bodyPr/>
          <a:lstStyle/>
          <a:p>
            <a:r>
              <a:rPr lang="en-GB" dirty="0"/>
              <a:t>Strings</a:t>
            </a:r>
          </a:p>
        </p:txBody>
      </p:sp>
    </p:spTree>
    <p:extLst>
      <p:ext uri="{BB962C8B-B14F-4D97-AF65-F5344CB8AC3E}">
        <p14:creationId xmlns:p14="http://schemas.microsoft.com/office/powerpoint/2010/main" val="36768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C427-D316-496D-A466-E05D0DB848F0}"/>
              </a:ext>
            </a:extLst>
          </p:cNvPr>
          <p:cNvSpPr>
            <a:spLocks noGrp="1"/>
          </p:cNvSpPr>
          <p:nvPr>
            <p:ph type="title"/>
          </p:nvPr>
        </p:nvSpPr>
        <p:spPr/>
        <p:txBody>
          <a:bodyPr/>
          <a:lstStyle/>
          <a:p>
            <a:r>
              <a:rPr lang="en-GB" dirty="0"/>
              <a:t>Operators</a:t>
            </a:r>
          </a:p>
        </p:txBody>
      </p:sp>
      <p:sp>
        <p:nvSpPr>
          <p:cNvPr id="3" name="Content Placeholder 2">
            <a:extLst>
              <a:ext uri="{FF2B5EF4-FFF2-40B4-BE49-F238E27FC236}">
                <a16:creationId xmlns:a16="http://schemas.microsoft.com/office/drawing/2014/main" id="{3BC9CB58-BDB2-44B9-8D5D-05506B3E9AB8}"/>
              </a:ext>
            </a:extLst>
          </p:cNvPr>
          <p:cNvSpPr>
            <a:spLocks noGrp="1"/>
          </p:cNvSpPr>
          <p:nvPr>
            <p:ph idx="1"/>
          </p:nvPr>
        </p:nvSpPr>
        <p:spPr/>
        <p:txBody>
          <a:bodyPr/>
          <a:lstStyle/>
          <a:p>
            <a:r>
              <a:rPr lang="en-GB" dirty="0"/>
              <a:t>Constructs that can manipulate the value of operands</a:t>
            </a:r>
          </a:p>
        </p:txBody>
      </p:sp>
      <p:pic>
        <p:nvPicPr>
          <p:cNvPr id="4" name="Picture 3">
            <a:extLst>
              <a:ext uri="{FF2B5EF4-FFF2-40B4-BE49-F238E27FC236}">
                <a16:creationId xmlns:a16="http://schemas.microsoft.com/office/drawing/2014/main" id="{B731E127-35D9-4A5E-B49D-FF8F326FBA31}"/>
              </a:ext>
            </a:extLst>
          </p:cNvPr>
          <p:cNvPicPr>
            <a:picLocks noChangeAspect="1"/>
          </p:cNvPicPr>
          <p:nvPr/>
        </p:nvPicPr>
        <p:blipFill>
          <a:blip r:embed="rId2"/>
          <a:stretch>
            <a:fillRect/>
          </a:stretch>
        </p:blipFill>
        <p:spPr>
          <a:xfrm>
            <a:off x="2127859" y="2696614"/>
            <a:ext cx="7936282" cy="2848582"/>
          </a:xfrm>
          <a:prstGeom prst="rect">
            <a:avLst/>
          </a:prstGeom>
        </p:spPr>
      </p:pic>
    </p:spTree>
    <p:extLst>
      <p:ext uri="{BB962C8B-B14F-4D97-AF65-F5344CB8AC3E}">
        <p14:creationId xmlns:p14="http://schemas.microsoft.com/office/powerpoint/2010/main" val="339558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9E82-AC90-4259-A393-605382D6A141}"/>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B36F7982-28E8-4BFE-AC21-0E979B1DD69C}"/>
              </a:ext>
            </a:extLst>
          </p:cNvPr>
          <p:cNvSpPr>
            <a:spLocks noGrp="1"/>
          </p:cNvSpPr>
          <p:nvPr>
            <p:ph idx="1"/>
          </p:nvPr>
        </p:nvSpPr>
        <p:spPr/>
        <p:txBody>
          <a:bodyPr/>
          <a:lstStyle/>
          <a:p>
            <a:r>
              <a:rPr lang="en-GB" dirty="0"/>
              <a:t>Variables</a:t>
            </a:r>
          </a:p>
          <a:p>
            <a:r>
              <a:rPr lang="en-GB" dirty="0"/>
              <a:t>Data Types</a:t>
            </a:r>
          </a:p>
          <a:p>
            <a:r>
              <a:rPr lang="en-GB" dirty="0"/>
              <a:t>Strings</a:t>
            </a:r>
          </a:p>
          <a:p>
            <a:r>
              <a:rPr lang="en-GB" dirty="0"/>
              <a:t>Operators</a:t>
            </a:r>
          </a:p>
          <a:p>
            <a:r>
              <a:rPr lang="en-GB" dirty="0"/>
              <a:t>Conditional statements</a:t>
            </a:r>
          </a:p>
          <a:p>
            <a:r>
              <a:rPr lang="en-GB" dirty="0"/>
              <a:t>Loops</a:t>
            </a:r>
          </a:p>
        </p:txBody>
      </p:sp>
    </p:spTree>
    <p:extLst>
      <p:ext uri="{BB962C8B-B14F-4D97-AF65-F5344CB8AC3E}">
        <p14:creationId xmlns:p14="http://schemas.microsoft.com/office/powerpoint/2010/main" val="4066213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45AD-A55D-42C6-B2C8-4136CA5FF289}"/>
              </a:ext>
            </a:extLst>
          </p:cNvPr>
          <p:cNvSpPr>
            <a:spLocks noGrp="1"/>
          </p:cNvSpPr>
          <p:nvPr>
            <p:ph type="title"/>
          </p:nvPr>
        </p:nvSpPr>
        <p:spPr/>
        <p:txBody>
          <a:bodyPr/>
          <a:lstStyle/>
          <a:p>
            <a:r>
              <a:rPr lang="en-GB" dirty="0"/>
              <a:t>Arithmetic</a:t>
            </a:r>
          </a:p>
        </p:txBody>
      </p:sp>
      <p:pic>
        <p:nvPicPr>
          <p:cNvPr id="4" name="Content Placeholder 3">
            <a:extLst>
              <a:ext uri="{FF2B5EF4-FFF2-40B4-BE49-F238E27FC236}">
                <a16:creationId xmlns:a16="http://schemas.microsoft.com/office/drawing/2014/main" id="{598C9BF2-2268-48C1-AA5A-C1A97268E78B}"/>
              </a:ext>
            </a:extLst>
          </p:cNvPr>
          <p:cNvPicPr>
            <a:picLocks noGrp="1" noChangeAspect="1"/>
          </p:cNvPicPr>
          <p:nvPr>
            <p:ph idx="1"/>
          </p:nvPr>
        </p:nvPicPr>
        <p:blipFill>
          <a:blip r:embed="rId2"/>
          <a:stretch>
            <a:fillRect/>
          </a:stretch>
        </p:blipFill>
        <p:spPr>
          <a:xfrm>
            <a:off x="4279322" y="1690688"/>
            <a:ext cx="5258435" cy="4261644"/>
          </a:xfrm>
          <a:prstGeom prst="rect">
            <a:avLst/>
          </a:prstGeom>
        </p:spPr>
      </p:pic>
    </p:spTree>
    <p:extLst>
      <p:ext uri="{BB962C8B-B14F-4D97-AF65-F5344CB8AC3E}">
        <p14:creationId xmlns:p14="http://schemas.microsoft.com/office/powerpoint/2010/main" val="2635868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5124-1243-42C8-8B48-CE451A9064FD}"/>
              </a:ext>
            </a:extLst>
          </p:cNvPr>
          <p:cNvSpPr>
            <a:spLocks noGrp="1"/>
          </p:cNvSpPr>
          <p:nvPr>
            <p:ph type="title"/>
          </p:nvPr>
        </p:nvSpPr>
        <p:spPr/>
        <p:txBody>
          <a:bodyPr/>
          <a:lstStyle/>
          <a:p>
            <a:r>
              <a:rPr lang="en-GB" dirty="0"/>
              <a:t>Relational</a:t>
            </a:r>
          </a:p>
        </p:txBody>
      </p:sp>
      <p:pic>
        <p:nvPicPr>
          <p:cNvPr id="4" name="Content Placeholder 3">
            <a:extLst>
              <a:ext uri="{FF2B5EF4-FFF2-40B4-BE49-F238E27FC236}">
                <a16:creationId xmlns:a16="http://schemas.microsoft.com/office/drawing/2014/main" id="{2B787505-CAF4-490E-8560-583E9A268620}"/>
              </a:ext>
            </a:extLst>
          </p:cNvPr>
          <p:cNvPicPr>
            <a:picLocks noGrp="1" noChangeAspect="1"/>
          </p:cNvPicPr>
          <p:nvPr>
            <p:ph idx="1"/>
          </p:nvPr>
        </p:nvPicPr>
        <p:blipFill>
          <a:blip r:embed="rId2"/>
          <a:stretch>
            <a:fillRect/>
          </a:stretch>
        </p:blipFill>
        <p:spPr>
          <a:xfrm>
            <a:off x="4279928" y="1690688"/>
            <a:ext cx="4703649" cy="3658394"/>
          </a:xfrm>
          <a:prstGeom prst="rect">
            <a:avLst/>
          </a:prstGeom>
        </p:spPr>
      </p:pic>
    </p:spTree>
    <p:extLst>
      <p:ext uri="{BB962C8B-B14F-4D97-AF65-F5344CB8AC3E}">
        <p14:creationId xmlns:p14="http://schemas.microsoft.com/office/powerpoint/2010/main" val="3486753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F25D-D2B0-4A1F-AEE2-FBC16DC4A212}"/>
              </a:ext>
            </a:extLst>
          </p:cNvPr>
          <p:cNvSpPr>
            <a:spLocks noGrp="1"/>
          </p:cNvSpPr>
          <p:nvPr>
            <p:ph type="title"/>
          </p:nvPr>
        </p:nvSpPr>
        <p:spPr/>
        <p:txBody>
          <a:bodyPr/>
          <a:lstStyle/>
          <a:p>
            <a:r>
              <a:rPr lang="en-GB" dirty="0"/>
              <a:t>Assignment</a:t>
            </a:r>
          </a:p>
        </p:txBody>
      </p:sp>
      <p:sp>
        <p:nvSpPr>
          <p:cNvPr id="3" name="Content Placeholder 2">
            <a:extLst>
              <a:ext uri="{FF2B5EF4-FFF2-40B4-BE49-F238E27FC236}">
                <a16:creationId xmlns:a16="http://schemas.microsoft.com/office/drawing/2014/main" id="{D1268E9A-F34B-471E-90B6-263D4B60B0BC}"/>
              </a:ext>
            </a:extLst>
          </p:cNvPr>
          <p:cNvSpPr>
            <a:spLocks noGrp="1"/>
          </p:cNvSpPr>
          <p:nvPr>
            <p:ph idx="1"/>
          </p:nvPr>
        </p:nvSpPr>
        <p:spPr/>
        <p:txBody>
          <a:bodyPr/>
          <a:lstStyle/>
          <a:p>
            <a:r>
              <a:rPr lang="en-GB" dirty="0"/>
              <a:t>Left and Right</a:t>
            </a:r>
          </a:p>
        </p:txBody>
      </p:sp>
      <p:pic>
        <p:nvPicPr>
          <p:cNvPr id="4" name="Picture 3">
            <a:extLst>
              <a:ext uri="{FF2B5EF4-FFF2-40B4-BE49-F238E27FC236}">
                <a16:creationId xmlns:a16="http://schemas.microsoft.com/office/drawing/2014/main" id="{8622CEE2-8235-4C3D-AF1D-181812CCAF7C}"/>
              </a:ext>
            </a:extLst>
          </p:cNvPr>
          <p:cNvPicPr>
            <a:picLocks noChangeAspect="1"/>
          </p:cNvPicPr>
          <p:nvPr/>
        </p:nvPicPr>
        <p:blipFill>
          <a:blip r:embed="rId2"/>
          <a:stretch>
            <a:fillRect/>
          </a:stretch>
        </p:blipFill>
        <p:spPr>
          <a:xfrm>
            <a:off x="2284728" y="2486487"/>
            <a:ext cx="7622543" cy="4006388"/>
          </a:xfrm>
          <a:prstGeom prst="rect">
            <a:avLst/>
          </a:prstGeom>
        </p:spPr>
      </p:pic>
    </p:spTree>
    <p:extLst>
      <p:ext uri="{BB962C8B-B14F-4D97-AF65-F5344CB8AC3E}">
        <p14:creationId xmlns:p14="http://schemas.microsoft.com/office/powerpoint/2010/main" val="280369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AB34-5247-42B0-9BFD-C61C650CB66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92DABB4-8896-462E-B1CA-41762D7B20BE}"/>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18A2E790-BF8F-4CA8-A079-C8F6F769980B}"/>
              </a:ext>
            </a:extLst>
          </p:cNvPr>
          <p:cNvPicPr>
            <a:picLocks noChangeAspect="1"/>
          </p:cNvPicPr>
          <p:nvPr/>
        </p:nvPicPr>
        <p:blipFill>
          <a:blip r:embed="rId2"/>
          <a:stretch>
            <a:fillRect/>
          </a:stretch>
        </p:blipFill>
        <p:spPr>
          <a:xfrm>
            <a:off x="2171137" y="878743"/>
            <a:ext cx="7849725" cy="5100513"/>
          </a:xfrm>
          <a:prstGeom prst="rect">
            <a:avLst/>
          </a:prstGeom>
        </p:spPr>
      </p:pic>
    </p:spTree>
    <p:extLst>
      <p:ext uri="{BB962C8B-B14F-4D97-AF65-F5344CB8AC3E}">
        <p14:creationId xmlns:p14="http://schemas.microsoft.com/office/powerpoint/2010/main" val="3929793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8337-44EF-4A99-9C19-29B9815BCD9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74BB7F4-D5E4-4C73-B0FD-DB763F5EC2FE}"/>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A7BBEB0-A904-4BA9-A780-B80B1536D325}"/>
              </a:ext>
            </a:extLst>
          </p:cNvPr>
          <p:cNvPicPr>
            <a:picLocks noChangeAspect="1"/>
          </p:cNvPicPr>
          <p:nvPr/>
        </p:nvPicPr>
        <p:blipFill>
          <a:blip r:embed="rId2"/>
          <a:stretch>
            <a:fillRect/>
          </a:stretch>
        </p:blipFill>
        <p:spPr>
          <a:xfrm>
            <a:off x="3190875" y="1447800"/>
            <a:ext cx="5810250" cy="3962400"/>
          </a:xfrm>
          <a:prstGeom prst="rect">
            <a:avLst/>
          </a:prstGeom>
        </p:spPr>
      </p:pic>
    </p:spTree>
    <p:extLst>
      <p:ext uri="{BB962C8B-B14F-4D97-AF65-F5344CB8AC3E}">
        <p14:creationId xmlns:p14="http://schemas.microsoft.com/office/powerpoint/2010/main" val="748949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98BF-6B73-4C3B-9CB6-A052FFA7A8E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B937B6D-6CA4-4E36-A1C5-8FFB55ADE915}"/>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071C7F89-F104-43EB-9847-846C939B9D4C}"/>
              </a:ext>
            </a:extLst>
          </p:cNvPr>
          <p:cNvPicPr>
            <a:picLocks noChangeAspect="1"/>
          </p:cNvPicPr>
          <p:nvPr/>
        </p:nvPicPr>
        <p:blipFill>
          <a:blip r:embed="rId2"/>
          <a:stretch>
            <a:fillRect/>
          </a:stretch>
        </p:blipFill>
        <p:spPr>
          <a:xfrm>
            <a:off x="2134968" y="1185862"/>
            <a:ext cx="7362409" cy="4486276"/>
          </a:xfrm>
          <a:prstGeom prst="rect">
            <a:avLst/>
          </a:prstGeom>
        </p:spPr>
      </p:pic>
    </p:spTree>
    <p:extLst>
      <p:ext uri="{BB962C8B-B14F-4D97-AF65-F5344CB8AC3E}">
        <p14:creationId xmlns:p14="http://schemas.microsoft.com/office/powerpoint/2010/main" val="3610347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FBAB-1D78-4814-B25A-765AA588D3F1}"/>
              </a:ext>
            </a:extLst>
          </p:cNvPr>
          <p:cNvSpPr>
            <a:spLocks noGrp="1"/>
          </p:cNvSpPr>
          <p:nvPr>
            <p:ph type="title"/>
          </p:nvPr>
        </p:nvSpPr>
        <p:spPr/>
        <p:txBody>
          <a:bodyPr/>
          <a:lstStyle/>
          <a:p>
            <a:r>
              <a:rPr lang="en-GB" dirty="0"/>
              <a:t>More tips for variable names</a:t>
            </a:r>
          </a:p>
        </p:txBody>
      </p:sp>
      <p:sp>
        <p:nvSpPr>
          <p:cNvPr id="3" name="Content Placeholder 2">
            <a:extLst>
              <a:ext uri="{FF2B5EF4-FFF2-40B4-BE49-F238E27FC236}">
                <a16:creationId xmlns:a16="http://schemas.microsoft.com/office/drawing/2014/main" id="{991B5BAB-41F8-4AD9-81B3-18C02B5E4880}"/>
              </a:ext>
            </a:extLst>
          </p:cNvPr>
          <p:cNvSpPr>
            <a:spLocks noGrp="1"/>
          </p:cNvSpPr>
          <p:nvPr>
            <p:ph idx="1"/>
          </p:nvPr>
        </p:nvSpPr>
        <p:spPr/>
        <p:txBody>
          <a:bodyPr>
            <a:normAutofit fontScale="92500" lnSpcReduction="20000"/>
          </a:bodyPr>
          <a:lstStyle/>
          <a:p>
            <a:r>
              <a:rPr lang="en-GB" dirty="0"/>
              <a:t>Make your names explicit and not too long.</a:t>
            </a:r>
          </a:p>
          <a:p>
            <a:r>
              <a:rPr lang="en-GB" dirty="0"/>
              <a:t>Avoid names of fundamental functions in R</a:t>
            </a:r>
          </a:p>
          <a:p>
            <a:pPr lvl="1"/>
            <a:r>
              <a:rPr lang="en-GB" dirty="0"/>
              <a:t>e.g., if, else, for, see here for a complete list). In general, even if it’s allowed, it’s best to not use other function names (e.g., c, T, mean, data) as variable names. When in doubt check the help to see if the name is already in use.</a:t>
            </a:r>
          </a:p>
          <a:p>
            <a:r>
              <a:rPr lang="en-GB" dirty="0"/>
              <a:t>Avoid dots (.) within a variable name as in </a:t>
            </a:r>
            <a:r>
              <a:rPr lang="en-GB" dirty="0" err="1"/>
              <a:t>my.dataset</a:t>
            </a:r>
            <a:endParaRPr lang="en-GB" dirty="0"/>
          </a:p>
          <a:p>
            <a:pPr lvl="1"/>
            <a:r>
              <a:rPr lang="en-GB" dirty="0"/>
              <a:t>There are many functions in R with dots in their names for historical reasons, but because dots have a special meaning in R (for methods) and other programming languages, it’s best to avoid them.</a:t>
            </a:r>
          </a:p>
          <a:p>
            <a:r>
              <a:rPr lang="en-GB" dirty="0"/>
              <a:t>Use </a:t>
            </a:r>
            <a:r>
              <a:rPr lang="en-GB" dirty="0">
                <a:solidFill>
                  <a:srgbClr val="FF0000"/>
                </a:solidFill>
              </a:rPr>
              <a:t>nouns</a:t>
            </a:r>
            <a:r>
              <a:rPr lang="en-GB" dirty="0"/>
              <a:t> for object names and </a:t>
            </a:r>
            <a:r>
              <a:rPr lang="en-GB" dirty="0">
                <a:solidFill>
                  <a:srgbClr val="FF0000"/>
                </a:solidFill>
              </a:rPr>
              <a:t>verbs</a:t>
            </a:r>
            <a:r>
              <a:rPr lang="en-GB" dirty="0"/>
              <a:t> for function names</a:t>
            </a:r>
          </a:p>
          <a:p>
            <a:r>
              <a:rPr lang="en-GB" dirty="0"/>
              <a:t>Be consistent with the styling of your code (where you put spaces, how you name variable, etc.)</a:t>
            </a:r>
          </a:p>
          <a:p>
            <a:pPr lvl="1"/>
            <a:r>
              <a:rPr lang="en-GB" dirty="0"/>
              <a:t>In R, two popular style guides are Hadley Wickham’s style guide and Google’s.</a:t>
            </a:r>
          </a:p>
        </p:txBody>
      </p:sp>
    </p:spTree>
    <p:extLst>
      <p:ext uri="{BB962C8B-B14F-4D97-AF65-F5344CB8AC3E}">
        <p14:creationId xmlns:p14="http://schemas.microsoft.com/office/powerpoint/2010/main" val="3651134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1F24-4757-43C0-8F9D-5D0E25A493D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C4B0C5A-2A45-47C2-AFC1-5FFF37D847B0}"/>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59FCA32D-CF5D-4BDE-8D9A-AE31D832B832}"/>
              </a:ext>
            </a:extLst>
          </p:cNvPr>
          <p:cNvPicPr>
            <a:picLocks noChangeAspect="1"/>
          </p:cNvPicPr>
          <p:nvPr/>
        </p:nvPicPr>
        <p:blipFill>
          <a:blip r:embed="rId2"/>
          <a:stretch>
            <a:fillRect/>
          </a:stretch>
        </p:blipFill>
        <p:spPr>
          <a:xfrm>
            <a:off x="3362325" y="1519237"/>
            <a:ext cx="5467350" cy="3819525"/>
          </a:xfrm>
          <a:prstGeom prst="rect">
            <a:avLst/>
          </a:prstGeom>
        </p:spPr>
      </p:pic>
    </p:spTree>
    <p:extLst>
      <p:ext uri="{BB962C8B-B14F-4D97-AF65-F5344CB8AC3E}">
        <p14:creationId xmlns:p14="http://schemas.microsoft.com/office/powerpoint/2010/main" val="3724746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15DD-7AF5-46B7-BE64-72734017C957}"/>
              </a:ext>
            </a:extLst>
          </p:cNvPr>
          <p:cNvSpPr>
            <a:spLocks noGrp="1"/>
          </p:cNvSpPr>
          <p:nvPr>
            <p:ph type="title"/>
          </p:nvPr>
        </p:nvSpPr>
        <p:spPr/>
        <p:txBody>
          <a:bodyPr/>
          <a:lstStyle/>
          <a:p>
            <a:r>
              <a:rPr lang="en-GB" dirty="0"/>
              <a:t>Logical</a:t>
            </a:r>
          </a:p>
        </p:txBody>
      </p:sp>
      <p:sp>
        <p:nvSpPr>
          <p:cNvPr id="3" name="Content Placeholder 2">
            <a:extLst>
              <a:ext uri="{FF2B5EF4-FFF2-40B4-BE49-F238E27FC236}">
                <a16:creationId xmlns:a16="http://schemas.microsoft.com/office/drawing/2014/main" id="{ADB43D1B-038F-4EA9-A2EE-C0B19C66D757}"/>
              </a:ext>
            </a:extLst>
          </p:cNvPr>
          <p:cNvSpPr>
            <a:spLocks noGrp="1"/>
          </p:cNvSpPr>
          <p:nvPr>
            <p:ph idx="1"/>
          </p:nvPr>
        </p:nvSpPr>
        <p:spPr/>
        <p:txBody>
          <a:bodyPr/>
          <a:lstStyle/>
          <a:p>
            <a:pPr marL="0" indent="0">
              <a:buNone/>
            </a:pPr>
            <a:r>
              <a:rPr lang="en-GB" dirty="0"/>
              <a:t>3 types: AND, NOT, OR</a:t>
            </a:r>
          </a:p>
        </p:txBody>
      </p:sp>
      <p:pic>
        <p:nvPicPr>
          <p:cNvPr id="4" name="Picture 3">
            <a:extLst>
              <a:ext uri="{FF2B5EF4-FFF2-40B4-BE49-F238E27FC236}">
                <a16:creationId xmlns:a16="http://schemas.microsoft.com/office/drawing/2014/main" id="{B4C15005-5979-4BAC-B93B-B2C0955A24BB}"/>
              </a:ext>
            </a:extLst>
          </p:cNvPr>
          <p:cNvPicPr>
            <a:picLocks noChangeAspect="1"/>
          </p:cNvPicPr>
          <p:nvPr/>
        </p:nvPicPr>
        <p:blipFill>
          <a:blip r:embed="rId2"/>
          <a:stretch>
            <a:fillRect/>
          </a:stretch>
        </p:blipFill>
        <p:spPr>
          <a:xfrm>
            <a:off x="1542518" y="2454477"/>
            <a:ext cx="9106963" cy="3093634"/>
          </a:xfrm>
          <a:prstGeom prst="rect">
            <a:avLst/>
          </a:prstGeom>
        </p:spPr>
      </p:pic>
    </p:spTree>
    <p:extLst>
      <p:ext uri="{BB962C8B-B14F-4D97-AF65-F5344CB8AC3E}">
        <p14:creationId xmlns:p14="http://schemas.microsoft.com/office/powerpoint/2010/main" val="681556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629C-21B3-4906-BF68-D98CEC4B67AF}"/>
              </a:ext>
            </a:extLst>
          </p:cNvPr>
          <p:cNvSpPr>
            <a:spLocks noGrp="1"/>
          </p:cNvSpPr>
          <p:nvPr>
            <p:ph type="title"/>
          </p:nvPr>
        </p:nvSpPr>
        <p:spPr/>
        <p:txBody>
          <a:bodyPr/>
          <a:lstStyle/>
          <a:p>
            <a:r>
              <a:rPr lang="en-GB" dirty="0"/>
              <a:t>Conditional statements</a:t>
            </a:r>
          </a:p>
        </p:txBody>
      </p:sp>
      <p:sp>
        <p:nvSpPr>
          <p:cNvPr id="3" name="Content Placeholder 2">
            <a:extLst>
              <a:ext uri="{FF2B5EF4-FFF2-40B4-BE49-F238E27FC236}">
                <a16:creationId xmlns:a16="http://schemas.microsoft.com/office/drawing/2014/main" id="{3C944CFE-1826-4018-AE47-AEBFB53B4476}"/>
              </a:ext>
            </a:extLst>
          </p:cNvPr>
          <p:cNvSpPr>
            <a:spLocks noGrp="1"/>
          </p:cNvSpPr>
          <p:nvPr>
            <p:ph idx="1"/>
          </p:nvPr>
        </p:nvSpPr>
        <p:spPr/>
        <p:txBody>
          <a:bodyPr/>
          <a:lstStyle/>
          <a:p>
            <a:pPr marL="0" indent="0">
              <a:buNone/>
            </a:pPr>
            <a:r>
              <a:rPr lang="en-GB" dirty="0"/>
              <a:t> if statement</a:t>
            </a:r>
          </a:p>
        </p:txBody>
      </p:sp>
      <p:pic>
        <p:nvPicPr>
          <p:cNvPr id="4" name="Picture 3">
            <a:extLst>
              <a:ext uri="{FF2B5EF4-FFF2-40B4-BE49-F238E27FC236}">
                <a16:creationId xmlns:a16="http://schemas.microsoft.com/office/drawing/2014/main" id="{60C36B73-8497-4FAA-9A15-CCE0BAE0F015}"/>
              </a:ext>
            </a:extLst>
          </p:cNvPr>
          <p:cNvPicPr>
            <a:picLocks noChangeAspect="1"/>
          </p:cNvPicPr>
          <p:nvPr/>
        </p:nvPicPr>
        <p:blipFill>
          <a:blip r:embed="rId2"/>
          <a:stretch>
            <a:fillRect/>
          </a:stretch>
        </p:blipFill>
        <p:spPr>
          <a:xfrm>
            <a:off x="6999845" y="1615531"/>
            <a:ext cx="3731712" cy="3941775"/>
          </a:xfrm>
          <a:prstGeom prst="rect">
            <a:avLst/>
          </a:prstGeom>
        </p:spPr>
      </p:pic>
      <p:pic>
        <p:nvPicPr>
          <p:cNvPr id="5" name="Picture 4">
            <a:extLst>
              <a:ext uri="{FF2B5EF4-FFF2-40B4-BE49-F238E27FC236}">
                <a16:creationId xmlns:a16="http://schemas.microsoft.com/office/drawing/2014/main" id="{47DAA22A-8DFC-40EB-B62E-06EF6BE468FB}"/>
              </a:ext>
            </a:extLst>
          </p:cNvPr>
          <p:cNvPicPr>
            <a:picLocks noChangeAspect="1"/>
          </p:cNvPicPr>
          <p:nvPr/>
        </p:nvPicPr>
        <p:blipFill rotWithShape="1">
          <a:blip r:embed="rId3"/>
          <a:srcRect l="2873"/>
          <a:stretch/>
        </p:blipFill>
        <p:spPr>
          <a:xfrm>
            <a:off x="1130300" y="3479237"/>
            <a:ext cx="3624484" cy="1668506"/>
          </a:xfrm>
          <a:prstGeom prst="rect">
            <a:avLst/>
          </a:prstGeom>
        </p:spPr>
      </p:pic>
    </p:spTree>
    <p:extLst>
      <p:ext uri="{BB962C8B-B14F-4D97-AF65-F5344CB8AC3E}">
        <p14:creationId xmlns:p14="http://schemas.microsoft.com/office/powerpoint/2010/main" val="60653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8F15-09BE-40DC-82B9-7224F6D72687}"/>
              </a:ext>
            </a:extLst>
          </p:cNvPr>
          <p:cNvSpPr>
            <a:spLocks noGrp="1"/>
          </p:cNvSpPr>
          <p:nvPr>
            <p:ph type="title"/>
          </p:nvPr>
        </p:nvSpPr>
        <p:spPr/>
        <p:txBody>
          <a:bodyPr/>
          <a:lstStyle/>
          <a:p>
            <a:r>
              <a:rPr lang="en-GB" dirty="0"/>
              <a:t>Download R</a:t>
            </a:r>
          </a:p>
        </p:txBody>
      </p:sp>
      <p:pic>
        <p:nvPicPr>
          <p:cNvPr id="4" name="Content Placeholder 3">
            <a:extLst>
              <a:ext uri="{FF2B5EF4-FFF2-40B4-BE49-F238E27FC236}">
                <a16:creationId xmlns:a16="http://schemas.microsoft.com/office/drawing/2014/main" id="{627C6617-78F0-459C-807C-1075E198EDAA}"/>
              </a:ext>
            </a:extLst>
          </p:cNvPr>
          <p:cNvPicPr>
            <a:picLocks noGrp="1" noChangeAspect="1"/>
          </p:cNvPicPr>
          <p:nvPr>
            <p:ph idx="1"/>
          </p:nvPr>
        </p:nvPicPr>
        <p:blipFill>
          <a:blip r:embed="rId3"/>
          <a:stretch>
            <a:fillRect/>
          </a:stretch>
        </p:blipFill>
        <p:spPr>
          <a:xfrm>
            <a:off x="1853595" y="1409989"/>
            <a:ext cx="8786696" cy="8699508"/>
          </a:xfrm>
          <a:prstGeom prst="rect">
            <a:avLst/>
          </a:prstGeom>
        </p:spPr>
      </p:pic>
    </p:spTree>
    <p:extLst>
      <p:ext uri="{BB962C8B-B14F-4D97-AF65-F5344CB8AC3E}">
        <p14:creationId xmlns:p14="http://schemas.microsoft.com/office/powerpoint/2010/main" val="3698035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C6A6-96B2-4D03-874F-7436149A69B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DD77B79-A983-42BA-A110-C73D1D1B7B4F}"/>
              </a:ext>
            </a:extLst>
          </p:cNvPr>
          <p:cNvSpPr>
            <a:spLocks noGrp="1"/>
          </p:cNvSpPr>
          <p:nvPr>
            <p:ph idx="1"/>
          </p:nvPr>
        </p:nvSpPr>
        <p:spPr/>
        <p:txBody>
          <a:bodyPr/>
          <a:lstStyle/>
          <a:p>
            <a:r>
              <a:rPr lang="en-GB" dirty="0"/>
              <a:t>Else-if statement</a:t>
            </a:r>
          </a:p>
        </p:txBody>
      </p:sp>
      <p:pic>
        <p:nvPicPr>
          <p:cNvPr id="4" name="Picture 3">
            <a:extLst>
              <a:ext uri="{FF2B5EF4-FFF2-40B4-BE49-F238E27FC236}">
                <a16:creationId xmlns:a16="http://schemas.microsoft.com/office/drawing/2014/main" id="{C44934D7-0098-4A17-B7C5-4F5DF35346AA}"/>
              </a:ext>
            </a:extLst>
          </p:cNvPr>
          <p:cNvPicPr>
            <a:picLocks noChangeAspect="1"/>
          </p:cNvPicPr>
          <p:nvPr/>
        </p:nvPicPr>
        <p:blipFill>
          <a:blip r:embed="rId2"/>
          <a:stretch>
            <a:fillRect/>
          </a:stretch>
        </p:blipFill>
        <p:spPr>
          <a:xfrm>
            <a:off x="6397510" y="2014018"/>
            <a:ext cx="3752850" cy="3228975"/>
          </a:xfrm>
          <a:prstGeom prst="rect">
            <a:avLst/>
          </a:prstGeom>
        </p:spPr>
      </p:pic>
      <p:pic>
        <p:nvPicPr>
          <p:cNvPr id="5" name="Picture 4">
            <a:extLst>
              <a:ext uri="{FF2B5EF4-FFF2-40B4-BE49-F238E27FC236}">
                <a16:creationId xmlns:a16="http://schemas.microsoft.com/office/drawing/2014/main" id="{E2EA2F24-45C4-4E31-BB3F-79AF4F104548}"/>
              </a:ext>
            </a:extLst>
          </p:cNvPr>
          <p:cNvPicPr>
            <a:picLocks noChangeAspect="1"/>
          </p:cNvPicPr>
          <p:nvPr/>
        </p:nvPicPr>
        <p:blipFill rotWithShape="1">
          <a:blip r:embed="rId3"/>
          <a:srcRect l="2206"/>
          <a:stretch/>
        </p:blipFill>
        <p:spPr>
          <a:xfrm>
            <a:off x="1524000" y="3128269"/>
            <a:ext cx="3670070" cy="2278516"/>
          </a:xfrm>
          <a:prstGeom prst="rect">
            <a:avLst/>
          </a:prstGeom>
        </p:spPr>
      </p:pic>
    </p:spTree>
    <p:extLst>
      <p:ext uri="{BB962C8B-B14F-4D97-AF65-F5344CB8AC3E}">
        <p14:creationId xmlns:p14="http://schemas.microsoft.com/office/powerpoint/2010/main" val="327382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8D97-CEAF-4915-89BA-ABCD88665C17}"/>
              </a:ext>
            </a:extLst>
          </p:cNvPr>
          <p:cNvSpPr>
            <a:spLocks noGrp="1"/>
          </p:cNvSpPr>
          <p:nvPr>
            <p:ph type="title"/>
          </p:nvPr>
        </p:nvSpPr>
        <p:spPr/>
        <p:txBody>
          <a:bodyPr/>
          <a:lstStyle/>
          <a:p>
            <a:r>
              <a:rPr lang="en-GB" dirty="0"/>
              <a:t>Loops</a:t>
            </a:r>
          </a:p>
        </p:txBody>
      </p:sp>
      <p:sp>
        <p:nvSpPr>
          <p:cNvPr id="3" name="Content Placeholder 2">
            <a:extLst>
              <a:ext uri="{FF2B5EF4-FFF2-40B4-BE49-F238E27FC236}">
                <a16:creationId xmlns:a16="http://schemas.microsoft.com/office/drawing/2014/main" id="{3FE04D31-26C4-4F3A-A873-2DB17299A3E0}"/>
              </a:ext>
            </a:extLst>
          </p:cNvPr>
          <p:cNvSpPr>
            <a:spLocks noGrp="1"/>
          </p:cNvSpPr>
          <p:nvPr>
            <p:ph idx="1"/>
          </p:nvPr>
        </p:nvSpPr>
        <p:spPr/>
        <p:txBody>
          <a:bodyPr/>
          <a:lstStyle/>
          <a:p>
            <a:r>
              <a:rPr lang="en-GB" dirty="0"/>
              <a:t>Allows us to execute a statement or group of statements multiple times.</a:t>
            </a:r>
          </a:p>
        </p:txBody>
      </p:sp>
      <p:pic>
        <p:nvPicPr>
          <p:cNvPr id="4" name="Picture 3">
            <a:extLst>
              <a:ext uri="{FF2B5EF4-FFF2-40B4-BE49-F238E27FC236}">
                <a16:creationId xmlns:a16="http://schemas.microsoft.com/office/drawing/2014/main" id="{8FA5EA0F-E8EE-457F-9C48-B7ED39606479}"/>
              </a:ext>
            </a:extLst>
          </p:cNvPr>
          <p:cNvPicPr>
            <a:picLocks noChangeAspect="1"/>
          </p:cNvPicPr>
          <p:nvPr/>
        </p:nvPicPr>
        <p:blipFill>
          <a:blip r:embed="rId2"/>
          <a:stretch>
            <a:fillRect/>
          </a:stretch>
        </p:blipFill>
        <p:spPr>
          <a:xfrm>
            <a:off x="3218497" y="3287078"/>
            <a:ext cx="5572125" cy="2638425"/>
          </a:xfrm>
          <a:prstGeom prst="rect">
            <a:avLst/>
          </a:prstGeom>
        </p:spPr>
      </p:pic>
    </p:spTree>
    <p:extLst>
      <p:ext uri="{BB962C8B-B14F-4D97-AF65-F5344CB8AC3E}">
        <p14:creationId xmlns:p14="http://schemas.microsoft.com/office/powerpoint/2010/main" val="2088022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A6E8-8011-4810-B872-1CCDA732AAA6}"/>
              </a:ext>
            </a:extLst>
          </p:cNvPr>
          <p:cNvSpPr>
            <a:spLocks noGrp="1"/>
          </p:cNvSpPr>
          <p:nvPr>
            <p:ph type="title"/>
          </p:nvPr>
        </p:nvSpPr>
        <p:spPr/>
        <p:txBody>
          <a:bodyPr/>
          <a:lstStyle/>
          <a:p>
            <a:r>
              <a:rPr lang="en-GB" dirty="0"/>
              <a:t>Repeat</a:t>
            </a:r>
          </a:p>
        </p:txBody>
      </p:sp>
      <p:sp>
        <p:nvSpPr>
          <p:cNvPr id="3" name="Content Placeholder 2">
            <a:extLst>
              <a:ext uri="{FF2B5EF4-FFF2-40B4-BE49-F238E27FC236}">
                <a16:creationId xmlns:a16="http://schemas.microsoft.com/office/drawing/2014/main" id="{79EFF044-F8DC-4D58-BBBF-2113CE64CE39}"/>
              </a:ext>
            </a:extLst>
          </p:cNvPr>
          <p:cNvSpPr>
            <a:spLocks noGrp="1"/>
          </p:cNvSpPr>
          <p:nvPr>
            <p:ph idx="1"/>
          </p:nvPr>
        </p:nvSpPr>
        <p:spPr/>
        <p:txBody>
          <a:bodyPr/>
          <a:lstStyle/>
          <a:p>
            <a:r>
              <a:rPr lang="en-GB" dirty="0"/>
              <a:t>Test condition </a:t>
            </a:r>
            <a:r>
              <a:rPr lang="en-GB" dirty="0">
                <a:solidFill>
                  <a:srgbClr val="FF0000"/>
                </a:solidFill>
              </a:rPr>
              <a:t>AFTER</a:t>
            </a:r>
            <a:r>
              <a:rPr lang="en-GB" dirty="0"/>
              <a:t> executing body</a:t>
            </a:r>
          </a:p>
        </p:txBody>
      </p:sp>
      <p:pic>
        <p:nvPicPr>
          <p:cNvPr id="4" name="Picture 3">
            <a:extLst>
              <a:ext uri="{FF2B5EF4-FFF2-40B4-BE49-F238E27FC236}">
                <a16:creationId xmlns:a16="http://schemas.microsoft.com/office/drawing/2014/main" id="{E6D77E79-8894-4182-B0A2-A21BC78B13C0}"/>
              </a:ext>
            </a:extLst>
          </p:cNvPr>
          <p:cNvPicPr>
            <a:picLocks noChangeAspect="1"/>
          </p:cNvPicPr>
          <p:nvPr/>
        </p:nvPicPr>
        <p:blipFill>
          <a:blip r:embed="rId2"/>
          <a:stretch>
            <a:fillRect/>
          </a:stretch>
        </p:blipFill>
        <p:spPr>
          <a:xfrm>
            <a:off x="7682865" y="2558256"/>
            <a:ext cx="3409950" cy="2886075"/>
          </a:xfrm>
          <a:prstGeom prst="rect">
            <a:avLst/>
          </a:prstGeom>
        </p:spPr>
      </p:pic>
      <p:pic>
        <p:nvPicPr>
          <p:cNvPr id="5" name="Picture 4">
            <a:extLst>
              <a:ext uri="{FF2B5EF4-FFF2-40B4-BE49-F238E27FC236}">
                <a16:creationId xmlns:a16="http://schemas.microsoft.com/office/drawing/2014/main" id="{0662FDAD-1D2A-4EA3-B00A-E763C0D2DF9C}"/>
              </a:ext>
            </a:extLst>
          </p:cNvPr>
          <p:cNvPicPr>
            <a:picLocks noChangeAspect="1"/>
          </p:cNvPicPr>
          <p:nvPr/>
        </p:nvPicPr>
        <p:blipFill rotWithShape="1">
          <a:blip r:embed="rId3"/>
          <a:srcRect l="1737"/>
          <a:stretch/>
        </p:blipFill>
        <p:spPr>
          <a:xfrm>
            <a:off x="1949450" y="2974368"/>
            <a:ext cx="3495416" cy="2053850"/>
          </a:xfrm>
          <a:prstGeom prst="rect">
            <a:avLst/>
          </a:prstGeom>
        </p:spPr>
      </p:pic>
    </p:spTree>
    <p:extLst>
      <p:ext uri="{BB962C8B-B14F-4D97-AF65-F5344CB8AC3E}">
        <p14:creationId xmlns:p14="http://schemas.microsoft.com/office/powerpoint/2010/main" val="165610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DE46-D808-4072-ACF4-204CE7F4E9D1}"/>
              </a:ext>
            </a:extLst>
          </p:cNvPr>
          <p:cNvSpPr>
            <a:spLocks noGrp="1"/>
          </p:cNvSpPr>
          <p:nvPr>
            <p:ph type="title"/>
          </p:nvPr>
        </p:nvSpPr>
        <p:spPr/>
        <p:txBody>
          <a:bodyPr/>
          <a:lstStyle/>
          <a:p>
            <a:r>
              <a:rPr lang="en-GB" dirty="0"/>
              <a:t>While</a:t>
            </a:r>
          </a:p>
        </p:txBody>
      </p:sp>
      <p:sp>
        <p:nvSpPr>
          <p:cNvPr id="3" name="Content Placeholder 2">
            <a:extLst>
              <a:ext uri="{FF2B5EF4-FFF2-40B4-BE49-F238E27FC236}">
                <a16:creationId xmlns:a16="http://schemas.microsoft.com/office/drawing/2014/main" id="{935298D6-2812-45FF-8E9B-B456CA238DC2}"/>
              </a:ext>
            </a:extLst>
          </p:cNvPr>
          <p:cNvSpPr>
            <a:spLocks noGrp="1"/>
          </p:cNvSpPr>
          <p:nvPr>
            <p:ph idx="1"/>
          </p:nvPr>
        </p:nvSpPr>
        <p:spPr/>
        <p:txBody>
          <a:bodyPr/>
          <a:lstStyle/>
          <a:p>
            <a:r>
              <a:rPr lang="en-GB" dirty="0"/>
              <a:t>Test condition </a:t>
            </a:r>
            <a:r>
              <a:rPr lang="en-GB" dirty="0">
                <a:solidFill>
                  <a:srgbClr val="FF0000"/>
                </a:solidFill>
              </a:rPr>
              <a:t>BEFORE</a:t>
            </a:r>
            <a:r>
              <a:rPr lang="en-GB" dirty="0"/>
              <a:t> executing body</a:t>
            </a:r>
          </a:p>
          <a:p>
            <a:endParaRPr lang="en-GB" dirty="0"/>
          </a:p>
        </p:txBody>
      </p:sp>
      <p:pic>
        <p:nvPicPr>
          <p:cNvPr id="4" name="Picture 3">
            <a:extLst>
              <a:ext uri="{FF2B5EF4-FFF2-40B4-BE49-F238E27FC236}">
                <a16:creationId xmlns:a16="http://schemas.microsoft.com/office/drawing/2014/main" id="{377EB244-86E1-4710-8704-94F34B7B0596}"/>
              </a:ext>
            </a:extLst>
          </p:cNvPr>
          <p:cNvPicPr>
            <a:picLocks noChangeAspect="1"/>
          </p:cNvPicPr>
          <p:nvPr/>
        </p:nvPicPr>
        <p:blipFill>
          <a:blip r:embed="rId2"/>
          <a:stretch>
            <a:fillRect/>
          </a:stretch>
        </p:blipFill>
        <p:spPr>
          <a:xfrm>
            <a:off x="7632382" y="2957599"/>
            <a:ext cx="3876675" cy="2705100"/>
          </a:xfrm>
          <a:prstGeom prst="rect">
            <a:avLst/>
          </a:prstGeom>
        </p:spPr>
      </p:pic>
      <p:pic>
        <p:nvPicPr>
          <p:cNvPr id="5" name="Picture 4">
            <a:extLst>
              <a:ext uri="{FF2B5EF4-FFF2-40B4-BE49-F238E27FC236}">
                <a16:creationId xmlns:a16="http://schemas.microsoft.com/office/drawing/2014/main" id="{F4715E81-5E72-4D22-9747-2BB260D8EF3E}"/>
              </a:ext>
            </a:extLst>
          </p:cNvPr>
          <p:cNvPicPr>
            <a:picLocks noChangeAspect="1"/>
          </p:cNvPicPr>
          <p:nvPr/>
        </p:nvPicPr>
        <p:blipFill rotWithShape="1">
          <a:blip r:embed="rId3"/>
          <a:srcRect l="1782"/>
          <a:stretch/>
        </p:blipFill>
        <p:spPr>
          <a:xfrm>
            <a:off x="1912620" y="3429000"/>
            <a:ext cx="2926773" cy="1405284"/>
          </a:xfrm>
          <a:prstGeom prst="rect">
            <a:avLst/>
          </a:prstGeom>
        </p:spPr>
      </p:pic>
    </p:spTree>
    <p:extLst>
      <p:ext uri="{BB962C8B-B14F-4D97-AF65-F5344CB8AC3E}">
        <p14:creationId xmlns:p14="http://schemas.microsoft.com/office/powerpoint/2010/main" val="1373086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D1D1-972E-41D7-8F43-E238A893F2EB}"/>
              </a:ext>
            </a:extLst>
          </p:cNvPr>
          <p:cNvSpPr>
            <a:spLocks noGrp="1"/>
          </p:cNvSpPr>
          <p:nvPr>
            <p:ph type="title"/>
          </p:nvPr>
        </p:nvSpPr>
        <p:spPr/>
        <p:txBody>
          <a:bodyPr/>
          <a:lstStyle/>
          <a:p>
            <a:r>
              <a:rPr lang="en-GB" dirty="0"/>
              <a:t>For loop</a:t>
            </a:r>
          </a:p>
        </p:txBody>
      </p:sp>
      <p:sp>
        <p:nvSpPr>
          <p:cNvPr id="3" name="Content Placeholder 2">
            <a:extLst>
              <a:ext uri="{FF2B5EF4-FFF2-40B4-BE49-F238E27FC236}">
                <a16:creationId xmlns:a16="http://schemas.microsoft.com/office/drawing/2014/main" id="{F6A20D48-3866-4F45-BC7A-3E810458063C}"/>
              </a:ext>
            </a:extLst>
          </p:cNvPr>
          <p:cNvSpPr>
            <a:spLocks noGrp="1"/>
          </p:cNvSpPr>
          <p:nvPr>
            <p:ph idx="1"/>
          </p:nvPr>
        </p:nvSpPr>
        <p:spPr/>
        <p:txBody>
          <a:bodyPr/>
          <a:lstStyle/>
          <a:p>
            <a:r>
              <a:rPr lang="en-GB" dirty="0"/>
              <a:t>Repeats body a </a:t>
            </a:r>
            <a:r>
              <a:rPr lang="en-GB" dirty="0">
                <a:solidFill>
                  <a:srgbClr val="FF0000"/>
                </a:solidFill>
              </a:rPr>
              <a:t>fixed</a:t>
            </a:r>
            <a:r>
              <a:rPr lang="en-GB" dirty="0"/>
              <a:t> number of times</a:t>
            </a:r>
          </a:p>
        </p:txBody>
      </p:sp>
      <p:pic>
        <p:nvPicPr>
          <p:cNvPr id="4" name="Picture 3">
            <a:extLst>
              <a:ext uri="{FF2B5EF4-FFF2-40B4-BE49-F238E27FC236}">
                <a16:creationId xmlns:a16="http://schemas.microsoft.com/office/drawing/2014/main" id="{4040D292-6F3C-4911-987C-FD343EE89B30}"/>
              </a:ext>
            </a:extLst>
          </p:cNvPr>
          <p:cNvPicPr>
            <a:picLocks noChangeAspect="1"/>
          </p:cNvPicPr>
          <p:nvPr/>
        </p:nvPicPr>
        <p:blipFill>
          <a:blip r:embed="rId2"/>
          <a:stretch>
            <a:fillRect/>
          </a:stretch>
        </p:blipFill>
        <p:spPr>
          <a:xfrm>
            <a:off x="7124959" y="2786856"/>
            <a:ext cx="3228975" cy="2428875"/>
          </a:xfrm>
          <a:prstGeom prst="rect">
            <a:avLst/>
          </a:prstGeom>
        </p:spPr>
      </p:pic>
      <p:pic>
        <p:nvPicPr>
          <p:cNvPr id="5" name="Picture 4">
            <a:extLst>
              <a:ext uri="{FF2B5EF4-FFF2-40B4-BE49-F238E27FC236}">
                <a16:creationId xmlns:a16="http://schemas.microsoft.com/office/drawing/2014/main" id="{24C13DAC-4419-418D-A1D6-8E7DBAA7A527}"/>
              </a:ext>
            </a:extLst>
          </p:cNvPr>
          <p:cNvPicPr>
            <a:picLocks noChangeAspect="1"/>
          </p:cNvPicPr>
          <p:nvPr/>
        </p:nvPicPr>
        <p:blipFill rotWithShape="1">
          <a:blip r:embed="rId3"/>
          <a:srcRect t="6293"/>
          <a:stretch/>
        </p:blipFill>
        <p:spPr>
          <a:xfrm>
            <a:off x="1688238" y="3479799"/>
            <a:ext cx="3954918" cy="951547"/>
          </a:xfrm>
          <a:prstGeom prst="rect">
            <a:avLst/>
          </a:prstGeom>
        </p:spPr>
      </p:pic>
    </p:spTree>
    <p:extLst>
      <p:ext uri="{BB962C8B-B14F-4D97-AF65-F5344CB8AC3E}">
        <p14:creationId xmlns:p14="http://schemas.microsoft.com/office/powerpoint/2010/main" val="120155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25A3-6802-49B0-84B4-9D5E196E759B}"/>
              </a:ext>
            </a:extLst>
          </p:cNvPr>
          <p:cNvSpPr>
            <a:spLocks noGrp="1"/>
          </p:cNvSpPr>
          <p:nvPr>
            <p:ph type="title"/>
          </p:nvPr>
        </p:nvSpPr>
        <p:spPr>
          <a:xfrm>
            <a:off x="0" y="1825625"/>
            <a:ext cx="10515600" cy="1325563"/>
          </a:xfrm>
        </p:spPr>
        <p:txBody>
          <a:bodyPr>
            <a:normAutofit/>
          </a:bodyPr>
          <a:lstStyle/>
          <a:p>
            <a:r>
              <a:rPr lang="en-GB" sz="4000" dirty="0"/>
              <a:t>Download RStudio</a:t>
            </a:r>
          </a:p>
        </p:txBody>
      </p:sp>
      <p:sp>
        <p:nvSpPr>
          <p:cNvPr id="3" name="Content Placeholder 2">
            <a:extLst>
              <a:ext uri="{FF2B5EF4-FFF2-40B4-BE49-F238E27FC236}">
                <a16:creationId xmlns:a16="http://schemas.microsoft.com/office/drawing/2014/main" id="{A93B3C1C-81DE-4634-B9FE-3CE4095BC7C6}"/>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1E0F9888-3995-4D5A-9883-E20155759778}"/>
              </a:ext>
            </a:extLst>
          </p:cNvPr>
          <p:cNvPicPr>
            <a:picLocks noChangeAspect="1"/>
          </p:cNvPicPr>
          <p:nvPr/>
        </p:nvPicPr>
        <p:blipFill>
          <a:blip r:embed="rId3"/>
          <a:stretch>
            <a:fillRect/>
          </a:stretch>
        </p:blipFill>
        <p:spPr>
          <a:xfrm>
            <a:off x="3852448" y="0"/>
            <a:ext cx="8339552" cy="6858000"/>
          </a:xfrm>
          <a:prstGeom prst="rect">
            <a:avLst/>
          </a:prstGeom>
        </p:spPr>
      </p:pic>
    </p:spTree>
    <p:extLst>
      <p:ext uri="{BB962C8B-B14F-4D97-AF65-F5344CB8AC3E}">
        <p14:creationId xmlns:p14="http://schemas.microsoft.com/office/powerpoint/2010/main" val="3631566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4DBB-0660-4DB7-808C-C3D0B3E1047B}"/>
              </a:ext>
            </a:extLst>
          </p:cNvPr>
          <p:cNvSpPr>
            <a:spLocks noGrp="1"/>
          </p:cNvSpPr>
          <p:nvPr>
            <p:ph type="title"/>
          </p:nvPr>
        </p:nvSpPr>
        <p:spPr/>
        <p:txBody>
          <a:bodyPr/>
          <a:lstStyle/>
          <a:p>
            <a:r>
              <a:rPr lang="en-GB" dirty="0"/>
              <a:t>Diving in!</a:t>
            </a:r>
          </a:p>
        </p:txBody>
      </p:sp>
      <p:sp>
        <p:nvSpPr>
          <p:cNvPr id="3" name="Content Placeholder 2">
            <a:extLst>
              <a:ext uri="{FF2B5EF4-FFF2-40B4-BE49-F238E27FC236}">
                <a16:creationId xmlns:a16="http://schemas.microsoft.com/office/drawing/2014/main" id="{859D50F5-FABC-4FA8-A0C4-97CD36DE6EF9}"/>
              </a:ext>
            </a:extLst>
          </p:cNvPr>
          <p:cNvSpPr>
            <a:spLocks noGrp="1"/>
          </p:cNvSpPr>
          <p:nvPr>
            <p:ph idx="1"/>
          </p:nvPr>
        </p:nvSpPr>
        <p:spPr/>
        <p:txBody>
          <a:bodyPr/>
          <a:lstStyle/>
          <a:p>
            <a:r>
              <a:rPr lang="en-GB" dirty="0"/>
              <a:t>We can get output simply by typing maths in to the console</a:t>
            </a:r>
          </a:p>
          <a:p>
            <a:endParaRPr lang="en-GB" dirty="0"/>
          </a:p>
          <a:p>
            <a:endParaRPr lang="en-GB" dirty="0"/>
          </a:p>
          <a:p>
            <a:endParaRPr lang="en-GB" dirty="0"/>
          </a:p>
          <a:p>
            <a:r>
              <a:rPr lang="en-GB" dirty="0"/>
              <a:t>More interesting is assigning values to variables or objects</a:t>
            </a:r>
          </a:p>
          <a:p>
            <a:r>
              <a:rPr lang="en-GB" dirty="0"/>
              <a:t>Use the &lt;- operator (more later)</a:t>
            </a:r>
          </a:p>
          <a:p>
            <a:endParaRPr lang="en-GB" dirty="0"/>
          </a:p>
          <a:p>
            <a:endParaRPr lang="en-GB" dirty="0"/>
          </a:p>
          <a:p>
            <a:endParaRPr lang="en-GB" dirty="0"/>
          </a:p>
        </p:txBody>
      </p:sp>
      <p:pic>
        <p:nvPicPr>
          <p:cNvPr id="4" name="Picture 3">
            <a:extLst>
              <a:ext uri="{FF2B5EF4-FFF2-40B4-BE49-F238E27FC236}">
                <a16:creationId xmlns:a16="http://schemas.microsoft.com/office/drawing/2014/main" id="{ADFA695E-7FAF-40FC-982B-1AA30CFA9EDF}"/>
              </a:ext>
            </a:extLst>
          </p:cNvPr>
          <p:cNvPicPr>
            <a:picLocks noChangeAspect="1"/>
          </p:cNvPicPr>
          <p:nvPr/>
        </p:nvPicPr>
        <p:blipFill>
          <a:blip r:embed="rId2"/>
          <a:stretch>
            <a:fillRect/>
          </a:stretch>
        </p:blipFill>
        <p:spPr>
          <a:xfrm>
            <a:off x="3395662" y="2565399"/>
            <a:ext cx="5248275" cy="714375"/>
          </a:xfrm>
          <a:prstGeom prst="rect">
            <a:avLst/>
          </a:prstGeom>
        </p:spPr>
      </p:pic>
      <p:pic>
        <p:nvPicPr>
          <p:cNvPr id="5" name="Picture 4">
            <a:extLst>
              <a:ext uri="{FF2B5EF4-FFF2-40B4-BE49-F238E27FC236}">
                <a16:creationId xmlns:a16="http://schemas.microsoft.com/office/drawing/2014/main" id="{7EB2B7F3-BC3B-433F-B83E-14231BEF515C}"/>
              </a:ext>
            </a:extLst>
          </p:cNvPr>
          <p:cNvPicPr>
            <a:picLocks noChangeAspect="1"/>
          </p:cNvPicPr>
          <p:nvPr/>
        </p:nvPicPr>
        <p:blipFill>
          <a:blip r:embed="rId3"/>
          <a:stretch>
            <a:fillRect/>
          </a:stretch>
        </p:blipFill>
        <p:spPr>
          <a:xfrm>
            <a:off x="3509961" y="4737099"/>
            <a:ext cx="5172075" cy="590550"/>
          </a:xfrm>
          <a:prstGeom prst="rect">
            <a:avLst/>
          </a:prstGeom>
        </p:spPr>
      </p:pic>
      <p:pic>
        <p:nvPicPr>
          <p:cNvPr id="6" name="Picture 5">
            <a:extLst>
              <a:ext uri="{FF2B5EF4-FFF2-40B4-BE49-F238E27FC236}">
                <a16:creationId xmlns:a16="http://schemas.microsoft.com/office/drawing/2014/main" id="{0D2AC806-D85B-4D91-8825-C38EAA280C0C}"/>
              </a:ext>
            </a:extLst>
          </p:cNvPr>
          <p:cNvPicPr>
            <a:picLocks noChangeAspect="1"/>
          </p:cNvPicPr>
          <p:nvPr/>
        </p:nvPicPr>
        <p:blipFill>
          <a:blip r:embed="rId4"/>
          <a:stretch>
            <a:fillRect/>
          </a:stretch>
        </p:blipFill>
        <p:spPr>
          <a:xfrm>
            <a:off x="3471862" y="5454650"/>
            <a:ext cx="5172075" cy="857250"/>
          </a:xfrm>
          <a:prstGeom prst="rect">
            <a:avLst/>
          </a:prstGeom>
        </p:spPr>
      </p:pic>
    </p:spTree>
    <p:extLst>
      <p:ext uri="{BB962C8B-B14F-4D97-AF65-F5344CB8AC3E}">
        <p14:creationId xmlns:p14="http://schemas.microsoft.com/office/powerpoint/2010/main" val="263581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BB9C-0E9D-4A6A-A4E3-661A4074F4F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3CFF56E-DC00-4324-8DE4-153616C72F6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58267C7E-656C-4840-BE3E-EAC12EDA72EF}"/>
              </a:ext>
            </a:extLst>
          </p:cNvPr>
          <p:cNvPicPr>
            <a:picLocks noChangeAspect="1"/>
          </p:cNvPicPr>
          <p:nvPr/>
        </p:nvPicPr>
        <p:blipFill>
          <a:blip r:embed="rId2"/>
          <a:stretch>
            <a:fillRect/>
          </a:stretch>
        </p:blipFill>
        <p:spPr>
          <a:xfrm>
            <a:off x="1593771" y="1690688"/>
            <a:ext cx="9004458" cy="3399473"/>
          </a:xfrm>
          <a:prstGeom prst="rect">
            <a:avLst/>
          </a:prstGeom>
        </p:spPr>
      </p:pic>
    </p:spTree>
    <p:extLst>
      <p:ext uri="{BB962C8B-B14F-4D97-AF65-F5344CB8AC3E}">
        <p14:creationId xmlns:p14="http://schemas.microsoft.com/office/powerpoint/2010/main" val="143166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B241-05A4-4ACE-AC8E-B34E1B7DEB5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7AAA1CC-D17A-4263-A225-830908A9576F}"/>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67480E8F-58D4-4176-A18D-96D9CE946FCE}"/>
              </a:ext>
            </a:extLst>
          </p:cNvPr>
          <p:cNvPicPr>
            <a:picLocks noChangeAspect="1"/>
          </p:cNvPicPr>
          <p:nvPr/>
        </p:nvPicPr>
        <p:blipFill>
          <a:blip r:embed="rId2"/>
          <a:stretch>
            <a:fillRect/>
          </a:stretch>
        </p:blipFill>
        <p:spPr>
          <a:xfrm>
            <a:off x="3163597" y="476250"/>
            <a:ext cx="5566065" cy="6240434"/>
          </a:xfrm>
          <a:prstGeom prst="rect">
            <a:avLst/>
          </a:prstGeom>
        </p:spPr>
      </p:pic>
    </p:spTree>
    <p:extLst>
      <p:ext uri="{BB962C8B-B14F-4D97-AF65-F5344CB8AC3E}">
        <p14:creationId xmlns:p14="http://schemas.microsoft.com/office/powerpoint/2010/main" val="329988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9618-F7C2-4DD2-A4FA-1141E61448F1}"/>
              </a:ext>
            </a:extLst>
          </p:cNvPr>
          <p:cNvSpPr>
            <a:spLocks noGrp="1"/>
          </p:cNvSpPr>
          <p:nvPr>
            <p:ph type="title"/>
          </p:nvPr>
        </p:nvSpPr>
        <p:spPr/>
        <p:txBody>
          <a:bodyPr/>
          <a:lstStyle/>
          <a:p>
            <a:r>
              <a:rPr lang="en-GB" dirty="0"/>
              <a:t>Comments</a:t>
            </a:r>
          </a:p>
        </p:txBody>
      </p:sp>
      <p:sp>
        <p:nvSpPr>
          <p:cNvPr id="3" name="Content Placeholder 2">
            <a:extLst>
              <a:ext uri="{FF2B5EF4-FFF2-40B4-BE49-F238E27FC236}">
                <a16:creationId xmlns:a16="http://schemas.microsoft.com/office/drawing/2014/main" id="{A2D4048C-9F60-480B-BEE5-5422F5287478}"/>
              </a:ext>
            </a:extLst>
          </p:cNvPr>
          <p:cNvSpPr>
            <a:spLocks noGrp="1"/>
          </p:cNvSpPr>
          <p:nvPr>
            <p:ph idx="1"/>
          </p:nvPr>
        </p:nvSpPr>
        <p:spPr/>
        <p:txBody>
          <a:bodyPr/>
          <a:lstStyle/>
          <a:p>
            <a:r>
              <a:rPr lang="en-GB" dirty="0"/>
              <a:t>The comment character in R is #, anything to the right of a # in a script will be ignored by R. It is useful to leave notes and explanations in your scripts. RStudio makes it easy to comment or uncomment a paragraph:</a:t>
            </a:r>
          </a:p>
          <a:p>
            <a:endParaRPr lang="en-GB" dirty="0"/>
          </a:p>
          <a:p>
            <a:r>
              <a:rPr lang="en-GB" dirty="0"/>
              <a:t>Press to comment/uncomment a line</a:t>
            </a:r>
          </a:p>
        </p:txBody>
      </p:sp>
      <p:pic>
        <p:nvPicPr>
          <p:cNvPr id="5" name="Picture 4">
            <a:extLst>
              <a:ext uri="{FF2B5EF4-FFF2-40B4-BE49-F238E27FC236}">
                <a16:creationId xmlns:a16="http://schemas.microsoft.com/office/drawing/2014/main" id="{1119B8CE-CD2B-4A86-A4BE-5105AD0A74D2}"/>
              </a:ext>
            </a:extLst>
          </p:cNvPr>
          <p:cNvPicPr>
            <a:picLocks noChangeAspect="1"/>
          </p:cNvPicPr>
          <p:nvPr/>
        </p:nvPicPr>
        <p:blipFill rotWithShape="1">
          <a:blip r:embed="rId2"/>
          <a:srcRect l="3505" t="10377"/>
          <a:stretch/>
        </p:blipFill>
        <p:spPr>
          <a:xfrm>
            <a:off x="4629150" y="4991100"/>
            <a:ext cx="3740384" cy="694806"/>
          </a:xfrm>
          <a:prstGeom prst="rect">
            <a:avLst/>
          </a:prstGeom>
        </p:spPr>
      </p:pic>
    </p:spTree>
    <p:extLst>
      <p:ext uri="{BB962C8B-B14F-4D97-AF65-F5344CB8AC3E}">
        <p14:creationId xmlns:p14="http://schemas.microsoft.com/office/powerpoint/2010/main" val="1602825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6694-4290-4914-AC91-67CEC3DADCDC}"/>
              </a:ext>
            </a:extLst>
          </p:cNvPr>
          <p:cNvSpPr>
            <a:spLocks noGrp="1"/>
          </p:cNvSpPr>
          <p:nvPr>
            <p:ph type="title"/>
          </p:nvPr>
        </p:nvSpPr>
        <p:spPr/>
        <p:txBody>
          <a:bodyPr/>
          <a:lstStyle/>
          <a:p>
            <a:r>
              <a:rPr lang="en-GB" dirty="0"/>
              <a:t>Functions and their arguments</a:t>
            </a:r>
          </a:p>
        </p:txBody>
      </p:sp>
      <p:sp>
        <p:nvSpPr>
          <p:cNvPr id="3" name="Content Placeholder 2">
            <a:extLst>
              <a:ext uri="{FF2B5EF4-FFF2-40B4-BE49-F238E27FC236}">
                <a16:creationId xmlns:a16="http://schemas.microsoft.com/office/drawing/2014/main" id="{E3C79216-2715-4A52-BF29-82F2E9841E1E}"/>
              </a:ext>
            </a:extLst>
          </p:cNvPr>
          <p:cNvSpPr>
            <a:spLocks noGrp="1"/>
          </p:cNvSpPr>
          <p:nvPr>
            <p:ph idx="1"/>
          </p:nvPr>
        </p:nvSpPr>
        <p:spPr/>
        <p:txBody>
          <a:bodyPr/>
          <a:lstStyle/>
          <a:p>
            <a:r>
              <a:rPr lang="en-GB" dirty="0"/>
              <a:t>Automate more complicated sets of commands, as a black-box</a:t>
            </a:r>
          </a:p>
          <a:p>
            <a:r>
              <a:rPr lang="en-GB" dirty="0"/>
              <a:t>Available by importing </a:t>
            </a:r>
            <a:r>
              <a:rPr lang="en-GB" i="1" dirty="0"/>
              <a:t>packages</a:t>
            </a:r>
          </a:p>
          <a:p>
            <a:r>
              <a:rPr lang="en-GB" dirty="0"/>
              <a:t>A functions has</a:t>
            </a:r>
            <a:r>
              <a:rPr lang="en-GB" i="1" dirty="0"/>
              <a:t> arguments </a:t>
            </a:r>
            <a:r>
              <a:rPr lang="en-GB" dirty="0"/>
              <a:t>and can return a </a:t>
            </a:r>
            <a:r>
              <a:rPr lang="en-GB" i="1" dirty="0"/>
              <a:t>value</a:t>
            </a:r>
            <a:endParaRPr lang="en-GB" dirty="0"/>
          </a:p>
          <a:p>
            <a:r>
              <a:rPr lang="en-GB" i="1" dirty="0"/>
              <a:t>Executing </a:t>
            </a:r>
            <a:r>
              <a:rPr lang="en-GB" dirty="0"/>
              <a:t>or </a:t>
            </a:r>
            <a:r>
              <a:rPr lang="en-GB" i="1" dirty="0"/>
              <a:t>running </a:t>
            </a:r>
            <a:r>
              <a:rPr lang="en-GB" dirty="0"/>
              <a:t> a function is called </a:t>
            </a:r>
            <a:r>
              <a:rPr lang="en-GB" i="1" dirty="0"/>
              <a:t>calling</a:t>
            </a:r>
            <a:r>
              <a:rPr lang="en-GB" dirty="0"/>
              <a:t> the function</a:t>
            </a:r>
            <a:endParaRPr lang="en-GB" i="1" dirty="0"/>
          </a:p>
        </p:txBody>
      </p:sp>
      <p:pic>
        <p:nvPicPr>
          <p:cNvPr id="4" name="Picture 3">
            <a:extLst>
              <a:ext uri="{FF2B5EF4-FFF2-40B4-BE49-F238E27FC236}">
                <a16:creationId xmlns:a16="http://schemas.microsoft.com/office/drawing/2014/main" id="{DECB5ABF-F51B-45D6-B1D6-AEE765B0DCF2}"/>
              </a:ext>
            </a:extLst>
          </p:cNvPr>
          <p:cNvPicPr>
            <a:picLocks noChangeAspect="1"/>
          </p:cNvPicPr>
          <p:nvPr/>
        </p:nvPicPr>
        <p:blipFill>
          <a:blip r:embed="rId3"/>
          <a:stretch>
            <a:fillRect/>
          </a:stretch>
        </p:blipFill>
        <p:spPr>
          <a:xfrm>
            <a:off x="2194127" y="4352145"/>
            <a:ext cx="8233014" cy="918124"/>
          </a:xfrm>
          <a:prstGeom prst="rect">
            <a:avLst/>
          </a:prstGeom>
        </p:spPr>
      </p:pic>
    </p:spTree>
    <p:extLst>
      <p:ext uri="{BB962C8B-B14F-4D97-AF65-F5344CB8AC3E}">
        <p14:creationId xmlns:p14="http://schemas.microsoft.com/office/powerpoint/2010/main" val="1782804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489</Words>
  <Application>Microsoft Office PowerPoint</Application>
  <PresentationFormat>Widescreen</PresentationFormat>
  <Paragraphs>83</Paragraphs>
  <Slides>34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Introduction to using R</vt:lpstr>
      <vt:lpstr>Contents</vt:lpstr>
      <vt:lpstr>Download R</vt:lpstr>
      <vt:lpstr>Download RStudio</vt:lpstr>
      <vt:lpstr>Diving in!</vt:lpstr>
      <vt:lpstr>PowerPoint Presentation</vt:lpstr>
      <vt:lpstr>PowerPoint Presentation</vt:lpstr>
      <vt:lpstr>Comments</vt:lpstr>
      <vt:lpstr>Functions and their arguments</vt:lpstr>
      <vt:lpstr>Multiple arguments</vt:lpstr>
      <vt:lpstr>Variables</vt:lpstr>
      <vt:lpstr>Data types</vt:lpstr>
      <vt:lpstr>Vector</vt:lpstr>
      <vt:lpstr>Matrix</vt:lpstr>
      <vt:lpstr>Array</vt:lpstr>
      <vt:lpstr>Lists</vt:lpstr>
      <vt:lpstr>Data Frame</vt:lpstr>
      <vt:lpstr>Strings</vt:lpstr>
      <vt:lpstr>Operators</vt:lpstr>
      <vt:lpstr>Arithmetic</vt:lpstr>
      <vt:lpstr>Relational</vt:lpstr>
      <vt:lpstr>Assignment</vt:lpstr>
      <vt:lpstr>PowerPoint Presentation</vt:lpstr>
      <vt:lpstr>PowerPoint Presentation</vt:lpstr>
      <vt:lpstr>PowerPoint Presentation</vt:lpstr>
      <vt:lpstr>More tips for variable names</vt:lpstr>
      <vt:lpstr>PowerPoint Presentation</vt:lpstr>
      <vt:lpstr>Logical</vt:lpstr>
      <vt:lpstr>Conditional statements</vt:lpstr>
      <vt:lpstr>PowerPoint Presentation</vt:lpstr>
      <vt:lpstr>Loops</vt:lpstr>
      <vt:lpstr>Repeat</vt:lpstr>
      <vt:lpstr>While</vt:lpstr>
      <vt:lpstr>For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Green</dc:creator>
  <cp:lastModifiedBy>Nathan Green</cp:lastModifiedBy>
  <cp:revision>62</cp:revision>
  <dcterms:created xsi:type="dcterms:W3CDTF">2019-09-07T12:18:41Z</dcterms:created>
  <dcterms:modified xsi:type="dcterms:W3CDTF">2019-09-12T18:08:02Z</dcterms:modified>
</cp:coreProperties>
</file>