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7" r:id="rId3"/>
    <p:sldId id="257" r:id="rId4"/>
    <p:sldId id="290" r:id="rId5"/>
    <p:sldId id="291" r:id="rId6"/>
    <p:sldId id="292" r:id="rId7"/>
    <p:sldId id="271" r:id="rId8"/>
    <p:sldId id="258" r:id="rId9"/>
    <p:sldId id="298" r:id="rId10"/>
    <p:sldId id="299" r:id="rId11"/>
    <p:sldId id="296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24" r:id="rId28"/>
    <p:sldId id="316" r:id="rId29"/>
    <p:sldId id="325" r:id="rId30"/>
    <p:sldId id="318" r:id="rId31"/>
    <p:sldId id="319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F6600"/>
    <a:srgbClr val="17171F"/>
    <a:srgbClr val="0E207F"/>
    <a:srgbClr val="410E82"/>
    <a:srgbClr val="01835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5" autoAdjust="0"/>
    <p:restoredTop sz="94660"/>
  </p:normalViewPr>
  <p:slideViewPr>
    <p:cSldViewPr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722B57F-C11A-4326-95CE-D59D14BAF4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noProof="0"/>
              <a:t>Click to edit Master text styles</a:t>
            </a:r>
          </a:p>
          <a:p>
            <a:pPr lvl="1"/>
            <a:r>
              <a:rPr lang="en-GB" altLang="en-GB" noProof="0"/>
              <a:t>Second level</a:t>
            </a:r>
          </a:p>
          <a:p>
            <a:pPr lvl="2"/>
            <a:r>
              <a:rPr lang="en-GB" altLang="en-GB" noProof="0"/>
              <a:t>Third level</a:t>
            </a:r>
          </a:p>
          <a:p>
            <a:pPr lvl="3"/>
            <a:r>
              <a:rPr lang="en-GB" altLang="en-GB" noProof="0"/>
              <a:t>Fourth level</a:t>
            </a:r>
          </a:p>
          <a:p>
            <a:pPr lvl="4"/>
            <a:r>
              <a:rPr lang="en-GB" alt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0F490FFE-375D-4565-A919-E78A2CA35E8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38251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31242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l="6931"/>
          <a:stretch>
            <a:fillRect/>
          </a:stretch>
        </p:blipFill>
        <p:spPr bwMode="auto">
          <a:xfrm>
            <a:off x="330200" y="63500"/>
            <a:ext cx="37338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3000" y="1628775"/>
            <a:ext cx="4751388" cy="1514475"/>
          </a:xfrm>
        </p:spPr>
        <p:txBody>
          <a:bodyPr/>
          <a:lstStyle>
            <a:lvl1pPr>
              <a:defRPr sz="3600">
                <a:solidFill>
                  <a:srgbClr val="0E207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" y="5437188"/>
            <a:ext cx="2154238" cy="703262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01835F"/>
                </a:solidFill>
              </a:defRPr>
            </a:lvl1pPr>
          </a:lstStyle>
          <a:p>
            <a:r>
              <a:rPr lang="en-GB"/>
              <a:t>Name of presenter</a:t>
            </a:r>
          </a:p>
          <a:p>
            <a:r>
              <a:rPr lang="en-GB"/>
              <a:t>Job title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AB56BAE2-45C3-4794-B748-C0F386280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3BA5DDE-0DD0-48E7-A239-2B45C93D73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0450" y="171450"/>
            <a:ext cx="1946275" cy="535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0038" y="171450"/>
            <a:ext cx="5688012" cy="535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48E2039-4D2C-47EB-8506-0A0B4985C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714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09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6725" y="14097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76725" y="35433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FA6E8626-042B-4EB9-AC46-FD51C48B8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714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409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725" y="1409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E403EE0-741A-4326-85EA-CB0A479E3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8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714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4325" y="14097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A04A1B0-6092-417C-87E3-8152C60D1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1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0F0803C-3158-486F-8376-9920CF20E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9308D92-4AEC-40B1-B815-BFFE8A342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09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725" y="1409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5CD11C1-F69E-4FE0-B9C5-9322D32D3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271B43B-1BDE-4099-B6A0-E0B747441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D5E43496-1B6C-4F9F-8E09-9D09E4EB5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FB75E50-8E23-45A1-BAD0-30ECCC9F6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C545003-BFD6-4733-ACC1-76F2611DD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6A7F4208-6826-40D4-B59F-BC85D1F36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4097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08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 </a:t>
            </a:r>
            <a:fld id="{A289B570-7C9D-4716-89A9-54012C906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0E20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E207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E207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3B26B6E-37EF-4C0F-BC7C-BD3918C9DBF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1773238"/>
            <a:ext cx="6049019" cy="1514475"/>
          </a:xfrm>
        </p:spPr>
        <p:txBody>
          <a:bodyPr/>
          <a:lstStyle/>
          <a:p>
            <a:r>
              <a:rPr lang="en-GB" sz="3200" dirty="0"/>
              <a:t>STATISTICAL MODELLING OF INFECTIOUS DISEASES:</a:t>
            </a:r>
            <a:br>
              <a:rPr lang="en-GB" sz="3200" dirty="0"/>
            </a:br>
            <a:r>
              <a:rPr lang="en-GB" sz="3200" dirty="0"/>
              <a:t>Estimating parameters from data using likelihood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" y="5437188"/>
            <a:ext cx="2884488" cy="703262"/>
          </a:xfrm>
        </p:spPr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February 2020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411413" y="3570288"/>
            <a:ext cx="5544963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GB" sz="3200" dirty="0">
                <a:solidFill>
                  <a:srgbClr val="0E207F"/>
                </a:solidFill>
              </a:rPr>
              <a:t>Nathan Green</a:t>
            </a:r>
          </a:p>
          <a:p>
            <a:pPr algn="l">
              <a:spcBef>
                <a:spcPct val="0"/>
              </a:spcBef>
            </a:pPr>
            <a:r>
              <a:rPr lang="en-GB" sz="2400" dirty="0">
                <a:solidFill>
                  <a:srgbClr val="0E207F"/>
                </a:solidFill>
              </a:rPr>
              <a:t>(kindly provided by </a:t>
            </a:r>
            <a:r>
              <a:rPr lang="en-GB" sz="2400" dirty="0" err="1">
                <a:solidFill>
                  <a:srgbClr val="0E207F"/>
                </a:solidFill>
              </a:rPr>
              <a:t>Christl</a:t>
            </a:r>
            <a:r>
              <a:rPr lang="en-GB" sz="2400" dirty="0">
                <a:solidFill>
                  <a:srgbClr val="0E207F"/>
                </a:solidFill>
              </a:rPr>
              <a:t> Donnelly)</a:t>
            </a:r>
          </a:p>
        </p:txBody>
      </p:sp>
      <p:pic>
        <p:nvPicPr>
          <p:cNvPr id="17410" name="Picture 2" descr="Building Science in Africa">
            <a:extLst>
              <a:ext uri="{FF2B5EF4-FFF2-40B4-BE49-F238E27FC236}">
                <a16:creationId xmlns:a16="http://schemas.microsoft.com/office/drawing/2014/main" id="{EDF81BC2-DCC4-4D7B-A654-2724A66F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818"/>
            <a:ext cx="2880320" cy="7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0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2E143C04-132A-4093-910A-2D0A63DDB4A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1163638" y="1557338"/>
            <a:ext cx="62579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45000"/>
              </a:lnSpc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The data: </a:t>
            </a:r>
            <a:r>
              <a:rPr lang="en-GB" sz="3000">
                <a:solidFill>
                  <a:srgbClr val="FF0000"/>
                </a:solidFill>
              </a:rPr>
              <a:t>x</a:t>
            </a:r>
            <a:r>
              <a:rPr lang="en-GB" sz="3000">
                <a:solidFill>
                  <a:srgbClr val="0E207F"/>
                </a:solidFill>
              </a:rPr>
              <a:t> successes out of </a:t>
            </a:r>
            <a:r>
              <a:rPr lang="en-GB" sz="3000">
                <a:solidFill>
                  <a:srgbClr val="FF0000"/>
                </a:solidFill>
              </a:rPr>
              <a:t>n</a:t>
            </a:r>
            <a:r>
              <a:rPr lang="en-GB" sz="3000">
                <a:solidFill>
                  <a:srgbClr val="0E207F"/>
                </a:solidFill>
              </a:rPr>
              <a:t> trials</a:t>
            </a:r>
          </a:p>
          <a:p>
            <a:pPr algn="l">
              <a:lnSpc>
                <a:spcPct val="145000"/>
              </a:lnSpc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Let </a:t>
            </a:r>
            <a:r>
              <a:rPr lang="en-GB" sz="300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GB" sz="3000">
                <a:solidFill>
                  <a:srgbClr val="0E207F"/>
                </a:solidFill>
              </a:rPr>
              <a:t> = the probability of success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2700338" y="3213100"/>
          <a:ext cx="3455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700338" y="3213100"/>
                        <a:ext cx="34559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Likelihood (probability) of </a:t>
            </a:r>
            <a:r>
              <a:rPr lang="en-GB" sz="3000" b="1">
                <a:solidFill>
                  <a:srgbClr val="01835F"/>
                </a:solidFill>
              </a:rPr>
              <a:t>Binomial</a:t>
            </a:r>
            <a:r>
              <a:rPr lang="en-GB" sz="3000">
                <a:solidFill>
                  <a:srgbClr val="01835F"/>
                </a:solidFill>
              </a:rPr>
              <a:t> data</a:t>
            </a:r>
          </a:p>
        </p:txBody>
      </p:sp>
      <p:graphicFrame>
        <p:nvGraphicFramePr>
          <p:cNvPr id="1027" name="Object 7"/>
          <p:cNvGraphicFramePr>
            <a:graphicFrameLocks/>
          </p:cNvGraphicFramePr>
          <p:nvPr/>
        </p:nvGraphicFramePr>
        <p:xfrm>
          <a:off x="2708275" y="4724400"/>
          <a:ext cx="62563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1714320" imgH="203040" progId="Equation.3">
                  <p:embed/>
                </p:oleObj>
              </mc:Choice>
              <mc:Fallback>
                <p:oleObj name="Equation" r:id="rId5" imgW="1714320" imgH="2030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708275" y="4724400"/>
                        <a:ext cx="62563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95288" y="3429000"/>
            <a:ext cx="20113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00050" y="4724400"/>
            <a:ext cx="2011363" cy="1163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FF0000"/>
                </a:solidFill>
              </a:rPr>
              <a:t>Log</a:t>
            </a:r>
          </a:p>
          <a:p>
            <a:r>
              <a:rPr lang="en-GB" sz="3200">
                <a:solidFill>
                  <a:srgbClr val="FF0000"/>
                </a:solidFill>
              </a:rPr>
              <a:t>Likelihood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B5EFC0BF-F7D3-4746-BA8F-DA6F97D1058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Remember these</a:t>
            </a:r>
            <a:br>
              <a:rPr lang="en-GB"/>
            </a:br>
            <a:r>
              <a:rPr lang="en-GB" b="1"/>
              <a:t>measures of disease frequency</a:t>
            </a:r>
            <a:r>
              <a:rPr lang="en-GB"/>
              <a:t>?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351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/>
              <a:t>Prevalence: </a:t>
            </a:r>
          </a:p>
          <a:p>
            <a:pPr lvl="1">
              <a:buFontTx/>
              <a:buNone/>
            </a:pPr>
            <a:r>
              <a:rPr lang="en-GB" u="sng"/>
              <a:t>number of existing cases of disease</a:t>
            </a:r>
            <a:r>
              <a:rPr lang="en-GB"/>
              <a:t> </a:t>
            </a:r>
          </a:p>
          <a:p>
            <a:pPr lvl="1">
              <a:buFontTx/>
              <a:buNone/>
            </a:pPr>
            <a:r>
              <a:rPr lang="en-GB"/>
              <a:t>			total population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Incidence:</a:t>
            </a:r>
          </a:p>
          <a:p>
            <a:pPr lvl="1">
              <a:buFontTx/>
              <a:buNone/>
            </a:pPr>
            <a:r>
              <a:rPr lang="en-GB" u="sng"/>
              <a:t>number of new cases of disease over a given time</a:t>
            </a:r>
          </a:p>
          <a:p>
            <a:pPr lvl="1">
              <a:buFontTx/>
              <a:buNone/>
            </a:pPr>
            <a:r>
              <a:rPr lang="en-GB"/>
              <a:t>				total population at risk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05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54415CF8-97EC-4998-A106-CF9C7512C1B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11188" y="1341438"/>
            <a:ext cx="77771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12 people surveyed, 8 were infected with Ascaris.  ( n=12     x=8 )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04900" y="2590800"/>
          <a:ext cx="426878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4800981" imgH="3400755" progId="Excel.Sheet.8">
                  <p:embed/>
                </p:oleObj>
              </mc:Choice>
              <mc:Fallback>
                <p:oleObj name="Worksheet" r:id="rId3" imgW="4800981" imgH="340075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590800"/>
                        <a:ext cx="426878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5791200" y="3022600"/>
            <a:ext cx="24638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</a:rPr>
              <a:t>MLE	= 8/12</a:t>
            </a:r>
          </a:p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</a:rPr>
              <a:t>        	= 0.667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b="1">
                <a:solidFill>
                  <a:srgbClr val="01835F"/>
                </a:solidFill>
              </a:rPr>
              <a:t>Binomial</a:t>
            </a:r>
            <a:r>
              <a:rPr lang="en-GB" sz="3000">
                <a:solidFill>
                  <a:srgbClr val="01835F"/>
                </a:solidFill>
              </a:rPr>
              <a:t> data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07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DD3E3AC1-057B-4462-BD11-3EB65D8AF10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611188" y="1341438"/>
            <a:ext cx="77771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120 people surveyed, 80 were infected with Ascaris.  ( n=120    x=80 )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52500" y="2590800"/>
          <a:ext cx="426878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3" imgW="4800981" imgH="3400755" progId="Excel.Sheet.8">
                  <p:embed/>
                </p:oleObj>
              </mc:Choice>
              <mc:Fallback>
                <p:oleObj name="Worksheet" r:id="rId3" imgW="4800981" imgH="340075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590800"/>
                        <a:ext cx="426878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5791200" y="3022600"/>
            <a:ext cx="2689225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</a:rPr>
              <a:t>MLE	= 80/120</a:t>
            </a:r>
          </a:p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</a:rPr>
              <a:t>        	= 0.667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 larger</a:t>
            </a:r>
            <a:r>
              <a:rPr lang="en-GB" sz="3000" b="1">
                <a:solidFill>
                  <a:srgbClr val="01835F"/>
                </a:solidFill>
              </a:rPr>
              <a:t> Binomial</a:t>
            </a:r>
            <a:r>
              <a:rPr lang="en-GB" sz="3000">
                <a:solidFill>
                  <a:srgbClr val="01835F"/>
                </a:solidFill>
              </a:rPr>
              <a:t> data 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41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BF253B70-CF03-4FA6-922C-4339C21CE5B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850900" y="1098550"/>
            <a:ext cx="79121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k mutually exclusive outcomes:C</a:t>
            </a:r>
            <a:r>
              <a:rPr lang="en-GB" sz="3000" baseline="-25000">
                <a:solidFill>
                  <a:srgbClr val="0E207F"/>
                </a:solidFill>
              </a:rPr>
              <a:t>1</a:t>
            </a:r>
            <a:r>
              <a:rPr lang="en-GB" sz="3000">
                <a:solidFill>
                  <a:srgbClr val="0E207F"/>
                </a:solidFill>
              </a:rPr>
              <a:t>, C</a:t>
            </a:r>
            <a:r>
              <a:rPr lang="en-GB" sz="3000" baseline="-25000">
                <a:solidFill>
                  <a:srgbClr val="0E207F"/>
                </a:solidFill>
              </a:rPr>
              <a:t>2</a:t>
            </a:r>
            <a:r>
              <a:rPr lang="en-GB" sz="3000">
                <a:solidFill>
                  <a:srgbClr val="0E207F"/>
                </a:solidFill>
              </a:rPr>
              <a:t>, ... , C</a:t>
            </a:r>
            <a:r>
              <a:rPr lang="en-GB" sz="3000" baseline="-25000">
                <a:solidFill>
                  <a:srgbClr val="0E207F"/>
                </a:solidFill>
              </a:rPr>
              <a:t>k</a:t>
            </a:r>
            <a:endParaRPr lang="en-GB" sz="3000">
              <a:solidFill>
                <a:srgbClr val="0E207F"/>
              </a:solidFill>
            </a:endParaRPr>
          </a:p>
          <a:p>
            <a:pPr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The data:    x</a:t>
            </a:r>
            <a:r>
              <a:rPr lang="en-GB" sz="3000" baseline="-25000">
                <a:solidFill>
                  <a:srgbClr val="0E207F"/>
                </a:solidFill>
              </a:rPr>
              <a:t>1</a:t>
            </a:r>
            <a:r>
              <a:rPr lang="en-GB" sz="3000">
                <a:solidFill>
                  <a:srgbClr val="0E207F"/>
                </a:solidFill>
              </a:rPr>
              <a:t> observations of C</a:t>
            </a:r>
            <a:r>
              <a:rPr lang="en-GB" sz="3000" baseline="-25000">
                <a:solidFill>
                  <a:srgbClr val="0E207F"/>
                </a:solidFill>
              </a:rPr>
              <a:t>1</a:t>
            </a:r>
            <a:r>
              <a:rPr lang="en-GB" sz="3000">
                <a:solidFill>
                  <a:srgbClr val="0E207F"/>
                </a:solidFill>
              </a:rPr>
              <a:t>, </a:t>
            </a:r>
          </a:p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                  x</a:t>
            </a:r>
            <a:r>
              <a:rPr lang="en-GB" sz="3000" baseline="-25000">
                <a:solidFill>
                  <a:srgbClr val="0E207F"/>
                </a:solidFill>
              </a:rPr>
              <a:t>2</a:t>
            </a:r>
            <a:r>
              <a:rPr lang="en-GB" sz="3000">
                <a:solidFill>
                  <a:srgbClr val="0E207F"/>
                </a:solidFill>
              </a:rPr>
              <a:t> observations of C</a:t>
            </a:r>
            <a:r>
              <a:rPr lang="en-GB" sz="3000" baseline="-25000">
                <a:solidFill>
                  <a:srgbClr val="0E207F"/>
                </a:solidFill>
              </a:rPr>
              <a:t>2</a:t>
            </a:r>
            <a:endParaRPr lang="en-GB" sz="3000">
              <a:solidFill>
                <a:srgbClr val="0E207F"/>
              </a:solidFill>
            </a:endParaRPr>
          </a:p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...</a:t>
            </a:r>
          </a:p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where x</a:t>
            </a:r>
            <a:r>
              <a:rPr lang="en-GB" sz="3000" baseline="-25000">
                <a:solidFill>
                  <a:srgbClr val="0E207F"/>
                </a:solidFill>
              </a:rPr>
              <a:t>1</a:t>
            </a:r>
            <a:r>
              <a:rPr lang="en-GB" sz="3000">
                <a:solidFill>
                  <a:srgbClr val="0E207F"/>
                </a:solidFill>
              </a:rPr>
              <a:t>+x</a:t>
            </a:r>
            <a:r>
              <a:rPr lang="en-GB" sz="3000" baseline="-25000">
                <a:solidFill>
                  <a:srgbClr val="0E207F"/>
                </a:solidFill>
              </a:rPr>
              <a:t>2</a:t>
            </a:r>
            <a:r>
              <a:rPr lang="en-GB" sz="3000">
                <a:solidFill>
                  <a:srgbClr val="0E207F"/>
                </a:solidFill>
              </a:rPr>
              <a:t>+ ... + x</a:t>
            </a:r>
            <a:r>
              <a:rPr lang="en-GB" sz="3000" baseline="-25000">
                <a:solidFill>
                  <a:srgbClr val="0E207F"/>
                </a:solidFill>
              </a:rPr>
              <a:t>k</a:t>
            </a:r>
            <a:r>
              <a:rPr lang="en-GB" sz="3000">
                <a:solidFill>
                  <a:srgbClr val="0E207F"/>
                </a:solidFill>
              </a:rPr>
              <a:t>=n</a:t>
            </a:r>
          </a:p>
        </p:txBody>
      </p:sp>
      <p:graphicFrame>
        <p:nvGraphicFramePr>
          <p:cNvPr id="409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819936"/>
              </p:ext>
            </p:extLst>
          </p:nvPr>
        </p:nvGraphicFramePr>
        <p:xfrm>
          <a:off x="1763688" y="4191000"/>
          <a:ext cx="597666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323800" imgH="482400" progId="Equation.3">
                  <p:embed/>
                </p:oleObj>
              </mc:Choice>
              <mc:Fallback>
                <p:oleObj name="Equation" r:id="rId3" imgW="232380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763688" y="4191000"/>
                        <a:ext cx="597666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96743"/>
              </p:ext>
            </p:extLst>
          </p:nvPr>
        </p:nvGraphicFramePr>
        <p:xfrm>
          <a:off x="2362200" y="5486400"/>
          <a:ext cx="393799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362200" y="5486400"/>
                        <a:ext cx="393799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Likelihood of</a:t>
            </a:r>
            <a:r>
              <a:rPr lang="en-GB" sz="3000" b="1">
                <a:solidFill>
                  <a:srgbClr val="01835F"/>
                </a:solidFill>
              </a:rPr>
              <a:t> Multinomial</a:t>
            </a:r>
            <a:r>
              <a:rPr lang="en-GB" sz="3000">
                <a:solidFill>
                  <a:srgbClr val="01835F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B75A2F10-63A6-47F6-8236-C7E5B822DE3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081088" y="1497013"/>
            <a:ext cx="7108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The data: q counts recorded x</a:t>
            </a:r>
            <a:r>
              <a:rPr lang="en-GB" sz="3000" baseline="-25000">
                <a:solidFill>
                  <a:srgbClr val="0E207F"/>
                </a:solidFill>
              </a:rPr>
              <a:t>1</a:t>
            </a:r>
            <a:r>
              <a:rPr lang="en-GB" sz="3000">
                <a:solidFill>
                  <a:srgbClr val="0E207F"/>
                </a:solidFill>
              </a:rPr>
              <a:t>, x</a:t>
            </a:r>
            <a:r>
              <a:rPr lang="en-GB" sz="3000" baseline="-25000">
                <a:solidFill>
                  <a:srgbClr val="0E207F"/>
                </a:solidFill>
              </a:rPr>
              <a:t>2</a:t>
            </a:r>
            <a:r>
              <a:rPr lang="en-GB" sz="3000">
                <a:solidFill>
                  <a:srgbClr val="0E207F"/>
                </a:solidFill>
              </a:rPr>
              <a:t>, ... , x</a:t>
            </a:r>
            <a:r>
              <a:rPr lang="en-GB" sz="3000" baseline="-25000">
                <a:solidFill>
                  <a:srgbClr val="0E207F"/>
                </a:solidFill>
              </a:rPr>
              <a:t>q</a:t>
            </a:r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2298700" y="2430463"/>
          <a:ext cx="4832350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057400" imgH="1143000" progId="Equation.3">
                  <p:embed/>
                </p:oleObj>
              </mc:Choice>
              <mc:Fallback>
                <p:oleObj name="Equation" r:id="rId3" imgW="2057400" imgH="1143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98700" y="2430463"/>
                        <a:ext cx="4832350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Likelihood of</a:t>
            </a:r>
            <a:r>
              <a:rPr lang="en-GB" sz="3000" b="1">
                <a:solidFill>
                  <a:srgbClr val="01835F"/>
                </a:solidFill>
              </a:rPr>
              <a:t> Poisson</a:t>
            </a:r>
            <a:r>
              <a:rPr lang="en-GB" sz="3000">
                <a:solidFill>
                  <a:srgbClr val="01835F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14BE5D38-109F-40E5-ABB3-5B2D3524747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827088" y="1125538"/>
            <a:ext cx="741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20 cities surveyed, 134 infected people were recorded.  (n=20   </a:t>
            </a:r>
            <a:r>
              <a:rPr lang="en-GB" sz="3000">
                <a:solidFill>
                  <a:srgbClr val="0E207F"/>
                </a:solidFill>
                <a:cs typeface="Arial" charset="0"/>
              </a:rPr>
              <a:t>∑</a:t>
            </a:r>
            <a:r>
              <a:rPr lang="en-GB" sz="3000">
                <a:solidFill>
                  <a:srgbClr val="0E207F"/>
                </a:solidFill>
              </a:rPr>
              <a:t>x</a:t>
            </a:r>
            <a:r>
              <a:rPr lang="en-GB" sz="3000" baseline="-25000">
                <a:solidFill>
                  <a:srgbClr val="0E207F"/>
                </a:solidFill>
              </a:rPr>
              <a:t>i</a:t>
            </a:r>
            <a:r>
              <a:rPr lang="en-GB" sz="3000">
                <a:solidFill>
                  <a:srgbClr val="0E207F"/>
                </a:solidFill>
              </a:rPr>
              <a:t>=134)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5791200" y="3048000"/>
            <a:ext cx="2589213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MLE	= 134/20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	= 6.7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673100" y="2362200"/>
          <a:ext cx="4675188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3" imgW="5258181" imgH="3934358" progId="Excel.Sheet.8">
                  <p:embed/>
                </p:oleObj>
              </mc:Choice>
              <mc:Fallback>
                <p:oleObj name="Worksheet" r:id="rId3" imgW="5258181" imgH="393435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62200"/>
                        <a:ext cx="4675188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 data set of counts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3060500C-9EA6-4CAE-A5D5-9CD8866D3A0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371600" y="2286000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GB" sz="3000">
                <a:solidFill>
                  <a:srgbClr val="0E207F"/>
                </a:solidFill>
              </a:rPr>
              <a:t>You can think of the confidence interval containing all those parameters values which fit the data not significantly worse than the maximum likelihood estimates of the parameters.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Likelihood-based confidence intervals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34B7D478-9571-4B53-A688-35D39D0ADD5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116013" y="1916113"/>
            <a:ext cx="72501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GB" sz="3000">
                <a:solidFill>
                  <a:srgbClr val="0E207F"/>
                </a:solidFill>
              </a:rPr>
              <a:t>Mathematically, the 95% CI contains all those parameter values with log likelihood values within 			</a:t>
            </a:r>
          </a:p>
          <a:p>
            <a:pPr algn="l"/>
            <a:r>
              <a:rPr lang="en-GB" sz="3000">
                <a:solidFill>
                  <a:srgbClr val="0E207F"/>
                </a:solidFill>
              </a:rPr>
              <a:t>of the maximum log likelihood </a:t>
            </a:r>
          </a:p>
          <a:p>
            <a:pPr algn="l"/>
            <a:r>
              <a:rPr lang="en-GB" sz="3000">
                <a:solidFill>
                  <a:srgbClr val="0E207F"/>
                </a:solidFill>
              </a:rPr>
              <a:t>(where </a:t>
            </a:r>
            <a:r>
              <a:rPr lang="en-GB" sz="3000" i="1">
                <a:solidFill>
                  <a:srgbClr val="0E207F"/>
                </a:solidFill>
              </a:rPr>
              <a:t>p</a:t>
            </a:r>
            <a:r>
              <a:rPr lang="en-GB" sz="3000">
                <a:solidFill>
                  <a:srgbClr val="0E207F"/>
                </a:solidFill>
              </a:rPr>
              <a:t> is the number of parameters being estimated)</a:t>
            </a:r>
          </a:p>
          <a:p>
            <a:pPr algn="l"/>
            <a:endParaRPr lang="en-GB" sz="3000">
              <a:solidFill>
                <a:srgbClr val="0E207F"/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419475" y="2852738"/>
          <a:ext cx="16621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19475" y="2852738"/>
                        <a:ext cx="166211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dirty="0">
                <a:solidFill>
                  <a:srgbClr val="01835F"/>
                </a:solidFill>
              </a:rPr>
              <a:t>Likelihood-based confidence intervals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2D38CCC1-DFFC-49EA-AD11-325F34EE3258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11188" y="1341438"/>
            <a:ext cx="77771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12 people surveyed, 8 were infected with Ascaris.  ( n=12     x=8 )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104900" y="2590800"/>
          <a:ext cx="426878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Worksheet" r:id="rId3" imgW="4800981" imgH="3400755" progId="Excel.Sheet.8">
                  <p:embed/>
                </p:oleObj>
              </mc:Choice>
              <mc:Fallback>
                <p:oleObj name="Worksheet" r:id="rId3" imgW="4800981" imgH="340075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590800"/>
                        <a:ext cx="426878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791200" y="3048000"/>
            <a:ext cx="2446338" cy="237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MLE 	= 8/12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	= 0.667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95% CI: 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(0.387,0.882)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b="1">
                <a:solidFill>
                  <a:srgbClr val="01835F"/>
                </a:solidFill>
              </a:rPr>
              <a:t>Binomial</a:t>
            </a:r>
            <a:r>
              <a:rPr lang="en-GB" sz="3000">
                <a:solidFill>
                  <a:srgbClr val="01835F"/>
                </a:solidFill>
              </a:rPr>
              <a:t> data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2452FF47-FF78-4AC6-9AB1-F05A38330D6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Models and data</a:t>
            </a:r>
          </a:p>
          <a:p>
            <a:r>
              <a:rPr lang="en-GB"/>
              <a:t>Writing down the model</a:t>
            </a:r>
          </a:p>
          <a:p>
            <a:r>
              <a:rPr lang="en-GB"/>
              <a:t>Focussing on the parameter(s) of interest</a:t>
            </a:r>
          </a:p>
          <a:p>
            <a:r>
              <a:rPr lang="en-GB"/>
              <a:t>Writing down the likelihood of the observed data</a:t>
            </a:r>
          </a:p>
          <a:p>
            <a:r>
              <a:rPr lang="en-GB"/>
              <a:t>Maximizing the likelihood to obtain the parameter estimate</a:t>
            </a:r>
          </a:p>
          <a:p>
            <a:r>
              <a:rPr lang="en-GB"/>
              <a:t>Evaluating the uncertainty associated with the parameter estimate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C8F7AF54-A1AC-4A0C-B762-D83CD2972905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52500" y="2590800"/>
          <a:ext cx="426878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Worksheet" r:id="rId3" imgW="4800981" imgH="3400755" progId="Excel.Sheet.8">
                  <p:embed/>
                </p:oleObj>
              </mc:Choice>
              <mc:Fallback>
                <p:oleObj name="Worksheet" r:id="rId3" imgW="4800981" imgH="340075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590800"/>
                        <a:ext cx="426878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791200" y="3048000"/>
            <a:ext cx="2589213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MLE 	= 80/120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	= 0.667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95% CI: 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(0.580,0.746)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11188" y="1341438"/>
            <a:ext cx="77771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120 people surveyed, 80 were infected with Ascaris.  ( n=120    x=80 )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 larger</a:t>
            </a:r>
            <a:r>
              <a:rPr lang="en-GB" sz="3000" b="1">
                <a:solidFill>
                  <a:srgbClr val="01835F"/>
                </a:solidFill>
              </a:rPr>
              <a:t> Binomial</a:t>
            </a:r>
            <a:r>
              <a:rPr lang="en-GB" sz="3000">
                <a:solidFill>
                  <a:srgbClr val="01835F"/>
                </a:solidFill>
              </a:rPr>
              <a:t> data set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024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1E182A8D-2646-42F8-8896-EE3073170F0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791200" y="3048000"/>
            <a:ext cx="306228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MLE 	= 134/20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	= 6.7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95% CI: (5.7,7.9)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673100" y="2362200"/>
          <a:ext cx="4675188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Worksheet" r:id="rId3" imgW="5258181" imgH="3934358" progId="Excel.Sheet.8">
                  <p:embed/>
                </p:oleObj>
              </mc:Choice>
              <mc:Fallback>
                <p:oleObj name="Worksheet" r:id="rId3" imgW="5258181" imgH="393435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62200"/>
                        <a:ext cx="4675188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827088" y="1125538"/>
            <a:ext cx="741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   Of 20 cities surveyed, 134 infected people were recorded.  (n=20   </a:t>
            </a:r>
            <a:r>
              <a:rPr lang="en-GB" sz="3000">
                <a:solidFill>
                  <a:srgbClr val="0E207F"/>
                </a:solidFill>
                <a:cs typeface="Arial" charset="0"/>
              </a:rPr>
              <a:t>∑</a:t>
            </a:r>
            <a:r>
              <a:rPr lang="en-GB" sz="3000">
                <a:solidFill>
                  <a:srgbClr val="0E207F"/>
                </a:solidFill>
              </a:rPr>
              <a:t>x</a:t>
            </a:r>
            <a:r>
              <a:rPr lang="en-GB" sz="3000" baseline="-25000">
                <a:solidFill>
                  <a:srgbClr val="0E207F"/>
                </a:solidFill>
              </a:rPr>
              <a:t>i</a:t>
            </a:r>
            <a:r>
              <a:rPr lang="en-GB" sz="3000">
                <a:solidFill>
                  <a:srgbClr val="0E207F"/>
                </a:solidFill>
              </a:rPr>
              <a:t>=134)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 data set of counts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462F18C1-BAFA-4AD2-8A7E-C49B9A9ECC1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795338" y="1628775"/>
            <a:ext cx="765492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Another way to think of 95% confidence interval: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The 95% confidence interval contains all values that would be judged consistent with the data at the 5% significance level.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So if a value is outside the 95% CI, we can reject it.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Confidence Intervals and Hypothesis Testing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4A7ED1F2-8708-4C7B-BAED-7C3352D4F189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559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400">
                <a:solidFill>
                  <a:srgbClr val="0E207F"/>
                </a:solidFill>
              </a:rPr>
              <a:t>Our data arise from a survey of children (ages 1 to 10).  30 children were surveyed for each year of age.  The following numbers were found positive for antibodies: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 Maximum Likelihood Case Study: </a:t>
            </a:r>
            <a:br>
              <a:rPr lang="en-GB" sz="3000">
                <a:solidFill>
                  <a:srgbClr val="01835F"/>
                </a:solidFill>
              </a:rPr>
            </a:br>
            <a:r>
              <a:rPr lang="en-GB" sz="3000">
                <a:solidFill>
                  <a:srgbClr val="01835F"/>
                </a:solidFill>
              </a:rPr>
              <a:t>Prevalence &amp; Logistic Regression</a:t>
            </a:r>
          </a:p>
        </p:txBody>
      </p:sp>
      <p:graphicFrame>
        <p:nvGraphicFramePr>
          <p:cNvPr id="123001" name="Group 121"/>
          <p:cNvGraphicFramePr>
            <a:graphicFrameLocks noGrp="1"/>
          </p:cNvGraphicFramePr>
          <p:nvPr/>
        </p:nvGraphicFramePr>
        <p:xfrm>
          <a:off x="1116013" y="3573463"/>
          <a:ext cx="6553200" cy="160464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Number 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64B40768-E4F9-4D54-BBD5-3C59A0634EC5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00113" y="1268413"/>
          <a:ext cx="7058025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Worksheet" r:id="rId3" imgW="5905881" imgH="3600704" progId="Excel.Sheet.8">
                  <p:embed/>
                </p:oleObj>
              </mc:Choice>
              <mc:Fallback>
                <p:oleObj name="Worksheet" r:id="rId3" imgW="5905881" imgH="360070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7058025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Age-Specific Prevalence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B6F7E393-AAA6-429C-B3A7-F9BBF9E3A6C5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00113" y="1341438"/>
          <a:ext cx="7056437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Worksheet" r:id="rId3" imgW="6077331" imgH="3534054" progId="Excel.Sheet.8">
                  <p:embed/>
                </p:oleObj>
              </mc:Choice>
              <mc:Fallback>
                <p:oleObj name="Worksheet" r:id="rId3" imgW="6077331" imgH="35340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7056437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dirty="0">
                <a:solidFill>
                  <a:srgbClr val="01835F"/>
                </a:solidFill>
              </a:rPr>
              <a:t>“Logit” of the Age-Specific Data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323850" y="1557338"/>
            <a:ext cx="7920038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593D702B-1849-4F64-A9A2-8E31D098C3E5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465638" y="4002088"/>
          <a:ext cx="34258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1244520" imgH="419040" progId="Equation.3">
                  <p:embed/>
                </p:oleObj>
              </mc:Choice>
              <mc:Fallback>
                <p:oleObj name="Equation" r:id="rId3" imgW="1244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465638" y="4002088"/>
                        <a:ext cx="3425825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116013" y="1268413"/>
            <a:ext cx="6840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A model of association between a covariate </a:t>
            </a:r>
            <a:r>
              <a:rPr lang="en-GB" sz="3000">
                <a:solidFill>
                  <a:srgbClr val="FF0000"/>
                </a:solidFill>
              </a:rPr>
              <a:t>a</a:t>
            </a:r>
            <a:r>
              <a:rPr lang="en-GB" sz="3000">
                <a:solidFill>
                  <a:srgbClr val="0E207F"/>
                </a:solidFill>
              </a:rPr>
              <a:t> and a probability </a:t>
            </a:r>
            <a:r>
              <a:rPr lang="en-GB" sz="300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sz="3000">
                <a:solidFill>
                  <a:srgbClr val="0E207F"/>
                </a:solidFill>
              </a:rPr>
              <a:t>. Thus, it is appropriate for the analysis of binary (binomial) data.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Logistic Regression Model</a:t>
            </a:r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593725" y="3933825"/>
          <a:ext cx="324961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180800" imgH="431640" progId="Equation.3">
                  <p:embed/>
                </p:oleObj>
              </mc:Choice>
              <mc:Fallback>
                <p:oleObj name="Equation" r:id="rId5" imgW="11808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3725" y="3933825"/>
                        <a:ext cx="3249613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6A0C4D90-14C2-485F-92DD-AC46B435EF5A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3517900" y="4437063"/>
          <a:ext cx="43561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193760" imgH="266400" progId="Equation.3">
                  <p:embed/>
                </p:oleObj>
              </mc:Choice>
              <mc:Fallback>
                <p:oleObj name="Equation" r:id="rId3" imgW="1193760" imgH="266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17900" y="4437063"/>
                        <a:ext cx="43561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/>
          </p:cNvGraphicFramePr>
          <p:nvPr/>
        </p:nvGraphicFramePr>
        <p:xfrm>
          <a:off x="684213" y="2924175"/>
          <a:ext cx="393858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1079280" imgH="304560" progId="Equation.3">
                  <p:embed/>
                </p:oleObj>
              </mc:Choice>
              <mc:Fallback>
                <p:oleObj name="Equation" r:id="rId5" imgW="1079280" imgH="30456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4213" y="2924175"/>
                        <a:ext cx="3938587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23850" y="1268413"/>
            <a:ext cx="849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Allowing for a linear age effect, we estimate parameters by maximising this likelihood: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Logistic Regression Model </a:t>
            </a:r>
            <a:r>
              <a:rPr lang="en-GB" sz="3000">
                <a:solidFill>
                  <a:srgbClr val="FF0000"/>
                </a:solidFill>
              </a:rPr>
              <a:t>(Linear 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938C9931-6BA0-4A56-B048-2CCF033F9339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067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</a:rPr>
              <a:t>We will allow for both linear and quadratic age effects and </a:t>
            </a:r>
          </a:p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</a:rPr>
              <a:t>estimate parameters by maximising this likelihood: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457200" y="2405063"/>
            <a:ext cx="7912100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</a:rPr>
              <a:t>Model	   Estimates		   Log</a:t>
            </a:r>
          </a:p>
          <a:p>
            <a:pPr algn="l">
              <a:spcBef>
                <a:spcPct val="0"/>
              </a:spcBef>
            </a:pPr>
            <a:r>
              <a:rPr lang="en-GB" sz="3200">
                <a:solidFill>
                  <a:srgbClr val="0E207F"/>
                </a:solidFill>
                <a:latin typeface="Times New Roman" pitchFamily="18" charset="0"/>
              </a:rPr>
              <a:t>		     </a:t>
            </a:r>
            <a:r>
              <a:rPr lang="en-GB" sz="3200">
                <a:solidFill>
                  <a:srgbClr val="0E207F"/>
                </a:solidFill>
                <a:latin typeface="Symbol" pitchFamily="18" charset="2"/>
              </a:rPr>
              <a:t>a	    b	    		</a:t>
            </a:r>
            <a:r>
              <a:rPr lang="en-GB" sz="3200">
                <a:solidFill>
                  <a:srgbClr val="0E207F"/>
                </a:solidFill>
              </a:rPr>
              <a:t>Likelihood</a:t>
            </a:r>
          </a:p>
          <a:p>
            <a:pPr algn="l">
              <a:spcBef>
                <a:spcPct val="0"/>
              </a:spcBef>
            </a:pPr>
            <a:endParaRPr lang="en-GB" sz="32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</a:rPr>
              <a:t>Linear 	   -1.99   0.31     		-180.635</a:t>
            </a:r>
          </a:p>
          <a:p>
            <a:pPr algn="l">
              <a:spcBef>
                <a:spcPct val="0"/>
              </a:spcBef>
            </a:pPr>
            <a:endParaRPr lang="en-GB" sz="24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</a:rPr>
              <a:t>No age</a:t>
            </a:r>
          </a:p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</a:rPr>
              <a:t>effect		   -0.23   0          		-206.013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835275" y="274796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lang="en-GB" sz="2400">
              <a:solidFill>
                <a:srgbClr val="0E207F"/>
              </a:solidFill>
              <a:latin typeface="Times New Roman" pitchFamily="18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625850" y="2700338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400">
                <a:solidFill>
                  <a:srgbClr val="0E207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lang="en-GB" sz="2400">
              <a:solidFill>
                <a:srgbClr val="0E207F"/>
              </a:solidFill>
              <a:latin typeface="Times New Roman" pitchFamily="18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00038" y="1984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Logistic Regression Results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B3559FAF-5B4A-4B0A-BF8E-99384B3F01A5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31913" y="1412875"/>
          <a:ext cx="6526212" cy="44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Worksheet" r:id="rId3" imgW="5905500" imgH="3581400" progId="Excel.Sheet.8">
                  <p:embed/>
                </p:oleObj>
              </mc:Choice>
              <mc:Fallback>
                <p:oleObj name="Worksheet" r:id="rId3" imgW="5905500" imgH="35814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6526212" cy="447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Logistic Regression Results </a:t>
            </a:r>
            <a:r>
              <a:rPr lang="en-GB" sz="3000">
                <a:solidFill>
                  <a:srgbClr val="FF0000"/>
                </a:solidFill>
              </a:rPr>
              <a:t>(Linear 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887AD9A8-38F5-4A89-A2CF-53394027EE0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Parameter estimation </a:t>
            </a:r>
            <a:br>
              <a:rPr lang="en-GB"/>
            </a:br>
            <a:r>
              <a:rPr lang="en-GB"/>
              <a:t>		– the basic requirements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2163"/>
            <a:ext cx="2447925" cy="719137"/>
          </a:xfrm>
          <a:noFill/>
          <a:ln>
            <a:solidFill>
              <a:schemeClr val="tx1"/>
            </a:solidFill>
          </a:ln>
        </p:spPr>
        <p:txBody>
          <a:bodyPr tIns="90000" bIns="90000"/>
          <a:lstStyle/>
          <a:p>
            <a:pPr algn="ctr">
              <a:buFontTx/>
              <a:buNone/>
            </a:pPr>
            <a:r>
              <a:rPr lang="en-GB"/>
              <a:t>Data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95288" y="4005263"/>
            <a:ext cx="2447925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0000" bIns="90000"/>
          <a:lstStyle/>
          <a:p>
            <a:pPr marL="342900" indent="-342900"/>
            <a:r>
              <a:rPr lang="en-GB" sz="3000">
                <a:solidFill>
                  <a:srgbClr val="0E207F"/>
                </a:solidFill>
              </a:rPr>
              <a:t>Model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4002088" y="2997200"/>
            <a:ext cx="38100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90000" bIns="90000">
            <a:spAutoFit/>
          </a:bodyPr>
          <a:lstStyle/>
          <a:p>
            <a:pPr marL="342900" indent="-342900"/>
            <a:r>
              <a:rPr lang="en-GB" sz="3000">
                <a:solidFill>
                  <a:srgbClr val="0E207F"/>
                </a:solidFill>
              </a:rPr>
              <a:t>Parameter estimation</a:t>
            </a: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 flipV="1">
            <a:off x="2916238" y="3644900"/>
            <a:ext cx="1008062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2916238" y="2349500"/>
            <a:ext cx="1008062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95288" y="2743200"/>
            <a:ext cx="34559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>
                <a:solidFill>
                  <a:srgbClr val="FF0000"/>
                </a:solidFill>
              </a:rPr>
              <a:t>what we observe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325438" y="4797425"/>
            <a:ext cx="67675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/>
            <a:r>
              <a:rPr lang="en-GB" sz="3000">
                <a:solidFill>
                  <a:srgbClr val="FF0000"/>
                </a:solidFill>
              </a:rPr>
              <a:t>describes the process we believe generated the data and contains parameters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33FDF811-F0A3-4EED-9A4C-6E667B186400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55650" y="1524000"/>
            <a:ext cx="770413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To test the null hypothesis that the effect of age is linear (i.e. that </a:t>
            </a:r>
            <a:r>
              <a:rPr lang="en-GB" sz="3000">
                <a:solidFill>
                  <a:srgbClr val="0E207F"/>
                </a:solidFill>
                <a:latin typeface="Symbol" pitchFamily="18" charset="2"/>
              </a:rPr>
              <a:t>b</a:t>
            </a:r>
            <a:r>
              <a:rPr lang="en-GB" sz="3000">
                <a:solidFill>
                  <a:srgbClr val="0E207F"/>
                </a:solidFill>
              </a:rPr>
              <a:t>=0) we compare: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	2*(-180.635 - -206.013) = 50.76 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</a:rPr>
              <a:t>with a </a:t>
            </a:r>
            <a:r>
              <a:rPr lang="en-GB" sz="3000">
                <a:solidFill>
                  <a:srgbClr val="0E207F"/>
                </a:solidFill>
                <a:latin typeface="Symbol" pitchFamily="18" charset="2"/>
              </a:rPr>
              <a:t>c</a:t>
            </a:r>
            <a:r>
              <a:rPr lang="en-GB" sz="3000" baseline="30000">
                <a:solidFill>
                  <a:srgbClr val="0E207F"/>
                </a:solidFill>
              </a:rPr>
              <a:t>2</a:t>
            </a:r>
            <a:r>
              <a:rPr lang="en-GB" sz="3000">
                <a:solidFill>
                  <a:srgbClr val="0E207F"/>
                </a:solidFill>
              </a:rPr>
              <a:t> with 1 degree of freedom  </a:t>
            </a: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FF0000"/>
                </a:solidFill>
              </a:rPr>
              <a:t>(p-value &lt;&lt; 0.001)</a:t>
            </a:r>
          </a:p>
          <a:p>
            <a:pPr algn="l">
              <a:spcBef>
                <a:spcPct val="0"/>
              </a:spcBef>
            </a:pPr>
            <a:endParaRPr lang="en-GB" sz="300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FF0000"/>
                </a:solidFill>
              </a:rPr>
              <a:t>The effect of age is highly significant!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Logistic Regression 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021EBA62-F8A4-4EF7-B86F-2079E988BCD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755650" y="1479550"/>
            <a:ext cx="7874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 dirty="0">
                <a:solidFill>
                  <a:srgbClr val="0E207F"/>
                </a:solidFill>
              </a:rPr>
              <a:t>In some cases it is possible to calculated an upper limit on the log likelihood, known as the </a:t>
            </a:r>
            <a:r>
              <a:rPr lang="en-GB" sz="3000" dirty="0">
                <a:solidFill>
                  <a:srgbClr val="FF0000"/>
                </a:solidFill>
              </a:rPr>
              <a:t>saturated log likelihood</a:t>
            </a:r>
            <a:r>
              <a:rPr lang="en-GB" sz="3000" dirty="0">
                <a:solidFill>
                  <a:srgbClr val="0E207F"/>
                </a:solidFill>
              </a:rPr>
              <a:t>.  </a:t>
            </a:r>
          </a:p>
          <a:p>
            <a:pPr algn="l">
              <a:spcBef>
                <a:spcPct val="0"/>
              </a:spcBef>
            </a:pPr>
            <a:endParaRPr lang="en-GB" sz="3000" dirty="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 dirty="0">
                <a:solidFill>
                  <a:srgbClr val="0E207F"/>
                </a:solidFill>
              </a:rPr>
              <a:t>In the binomial case, for example, the upper limit for the log likelihood is reached when the fitted values match each observed proportion:</a:t>
            </a:r>
          </a:p>
        </p:txBody>
      </p:sp>
      <p:graphicFrame>
        <p:nvGraphicFramePr>
          <p:cNvPr id="16386" name="Object 4"/>
          <p:cNvGraphicFramePr>
            <a:graphicFrameLocks/>
          </p:cNvGraphicFramePr>
          <p:nvPr/>
        </p:nvGraphicFramePr>
        <p:xfrm>
          <a:off x="3187700" y="5013325"/>
          <a:ext cx="42640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1168200" imgH="253800" progId="Equation.3">
                  <p:embed/>
                </p:oleObj>
              </mc:Choice>
              <mc:Fallback>
                <p:oleObj name="Equation" r:id="rId3" imgW="116820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87700" y="5013325"/>
                        <a:ext cx="42640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dirty="0">
                <a:solidFill>
                  <a:srgbClr val="01835F"/>
                </a:solidFill>
              </a:rPr>
              <a:t>The Saturated Log Likelihood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F6E9E24C-92F2-4CBD-AF7C-B9D5BA40B8A9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83883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000" dirty="0">
                <a:solidFill>
                  <a:srgbClr val="0E207F"/>
                </a:solidFill>
              </a:rPr>
              <a:t>Of course, the logistic regression model with a linear age effect is an extremely simple model for prevalence data and yields no insights into possible transmission mechanisms underlying this disease system.</a:t>
            </a:r>
          </a:p>
          <a:p>
            <a:pPr algn="l">
              <a:spcBef>
                <a:spcPct val="0"/>
              </a:spcBef>
            </a:pPr>
            <a:endParaRPr lang="en-GB" sz="3000" dirty="0">
              <a:solidFill>
                <a:srgbClr val="0E207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sz="3000" dirty="0">
                <a:solidFill>
                  <a:srgbClr val="0E207F"/>
                </a:solidFill>
              </a:rPr>
              <a:t>The best (and most robust) insights are obtained with a transmission model (based for example on ordinary differential equations) is used to obtain the likelihood for the observed data.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 dirty="0">
                <a:solidFill>
                  <a:srgbClr val="01835F"/>
                </a:solidFill>
              </a:rPr>
              <a:t>Models galore!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121CAD91-B143-42BF-BFD8-983878902718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Chain Models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475163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We consider analysis based on SIR (susceptible, infected/infectious, recovered) in discrete time.</a:t>
            </a:r>
          </a:p>
          <a:p>
            <a:pPr>
              <a:buFontTx/>
              <a:buNone/>
            </a:pPr>
            <a:endParaRPr lang="en-GB" sz="2400"/>
          </a:p>
          <a:p>
            <a:pPr>
              <a:buFontTx/>
              <a:buNone/>
            </a:pPr>
            <a:r>
              <a:rPr lang="en-GB" sz="2400"/>
              <a:t>For some diseases (chicken pox, measles and mumps, for example) the latent period is</a:t>
            </a:r>
            <a:r>
              <a:rPr lang="en-GB" sz="2400" b="1"/>
              <a:t> </a:t>
            </a:r>
            <a:r>
              <a:rPr lang="en-GB" sz="2400" b="1">
                <a:solidFill>
                  <a:srgbClr val="FF0000"/>
                </a:solidFill>
              </a:rPr>
              <a:t>long</a:t>
            </a:r>
            <a:r>
              <a:rPr lang="en-GB" sz="2400"/>
              <a:t> relative to the infectious period and </a:t>
            </a:r>
            <a:r>
              <a:rPr lang="en-GB" sz="2400" b="1">
                <a:solidFill>
                  <a:srgbClr val="FF0000"/>
                </a:solidFill>
              </a:rPr>
              <a:t>neither period varies much</a:t>
            </a:r>
            <a:r>
              <a:rPr lang="en-GB" sz="2400"/>
              <a:t> between individuals.</a:t>
            </a:r>
          </a:p>
          <a:p>
            <a:pPr>
              <a:buFontTx/>
              <a:buNone/>
            </a:pPr>
            <a:endParaRPr lang="en-GB" sz="2400"/>
          </a:p>
          <a:p>
            <a:pPr>
              <a:buFontTx/>
              <a:buNone/>
            </a:pPr>
            <a:r>
              <a:rPr lang="en-GB" sz="2400"/>
              <a:t>In such cases, it may be possible to identify the ‘generation’ in which an individual has been infected.</a:t>
            </a:r>
          </a:p>
        </p:txBody>
      </p:sp>
    </p:spTree>
    <p:extLst>
      <p:ext uri="{BB962C8B-B14F-4D97-AF65-F5344CB8AC3E}">
        <p14:creationId xmlns:p14="http://schemas.microsoft.com/office/powerpoint/2010/main" val="114450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74689E95-5364-4037-BFE7-2A858BE44958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Generations of infection?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09700"/>
            <a:ext cx="7858125" cy="4611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By </a:t>
            </a:r>
            <a:r>
              <a:rPr lang="en-GB" sz="2400" b="1"/>
              <a:t>generation</a:t>
            </a:r>
            <a:r>
              <a:rPr lang="en-GB" sz="2400"/>
              <a:t> we mean the number of predecessors in the transmission chain tracing back to the introductory case (or cases).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In real applications, it is only possible to distinguish the first few generations (after which the data are too ‘messy’).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However, under some conditions, chain models may be used to derive the distribution for  the total size of an outbreak (so that individual generations don’t have to be distinguished).</a:t>
            </a:r>
          </a:p>
        </p:txBody>
      </p:sp>
    </p:spTree>
    <p:extLst>
      <p:ext uri="{BB962C8B-B14F-4D97-AF65-F5344CB8AC3E}">
        <p14:creationId xmlns:p14="http://schemas.microsoft.com/office/powerpoint/2010/main" val="1217955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232469E8-7269-440D-B8C6-4EDDDB7C602E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Chain Binomial Models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09700"/>
            <a:ext cx="7858125" cy="4611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These are models for spread within small groups.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The infectious period is reduced to a single time point.</a:t>
            </a:r>
          </a:p>
          <a:p>
            <a:pPr>
              <a:lnSpc>
                <a:spcPct val="90000"/>
              </a:lnSpc>
            </a:pPr>
            <a:r>
              <a:rPr lang="en-GB" sz="2400"/>
              <a:t>The discrete time unit equals the latency period.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Suggested</a:t>
            </a:r>
          </a:p>
          <a:p>
            <a:pPr lvl="1">
              <a:lnSpc>
                <a:spcPct val="90000"/>
              </a:lnSpc>
            </a:pPr>
            <a:r>
              <a:rPr lang="en-GB"/>
              <a:t>by Reed &amp; Frost in the US in 1928 and similarly</a:t>
            </a:r>
          </a:p>
          <a:p>
            <a:pPr lvl="1">
              <a:lnSpc>
                <a:spcPct val="90000"/>
              </a:lnSpc>
            </a:pPr>
            <a:r>
              <a:rPr lang="en-GB"/>
              <a:t>by Greenwood in England in 1931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The assume that the chance of &gt;1 person in any household/group is independently infected from outside is negligible.</a:t>
            </a:r>
          </a:p>
        </p:txBody>
      </p:sp>
    </p:spTree>
    <p:extLst>
      <p:ext uri="{BB962C8B-B14F-4D97-AF65-F5344CB8AC3E}">
        <p14:creationId xmlns:p14="http://schemas.microsoft.com/office/powerpoint/2010/main" val="41477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93E63E57-5E3E-48B4-9157-428ADD2428D7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Household of two individuals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409700"/>
            <a:ext cx="8145463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One is infectious at time 0.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At time 1, the other is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Infectious (with probability p)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Or not (with probability q, where </a:t>
            </a:r>
            <a:r>
              <a:rPr lang="en-GB" dirty="0" err="1"/>
              <a:t>p+q</a:t>
            </a:r>
            <a:r>
              <a:rPr lang="en-GB" dirty="0"/>
              <a:t>=1)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So two chains are possible: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graphicFrame>
        <p:nvGraphicFramePr>
          <p:cNvPr id="170014" name="Group 30"/>
          <p:cNvGraphicFramePr>
            <a:graphicFrameLocks noGrp="1"/>
          </p:cNvGraphicFramePr>
          <p:nvPr>
            <p:ph sz="half" idx="2"/>
          </p:nvPr>
        </p:nvGraphicFramePr>
        <p:xfrm>
          <a:off x="1116013" y="4437063"/>
          <a:ext cx="6970712" cy="1382713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Chain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492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63742110-07DA-469C-8269-2E3DDE2FEC61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Household of three individuals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409700"/>
            <a:ext cx="8145463" cy="3171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One is infectious at time 0.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At time 1, there may be 0, 1 or 2 infectious people with probabilities q</a:t>
            </a:r>
            <a:r>
              <a:rPr lang="en-GB" sz="2400" baseline="30000"/>
              <a:t>2</a:t>
            </a:r>
            <a:r>
              <a:rPr lang="en-GB" sz="2400"/>
              <a:t>, 2pq and p</a:t>
            </a:r>
            <a:r>
              <a:rPr lang="en-GB" sz="2400" baseline="30000"/>
              <a:t>2</a:t>
            </a:r>
            <a:r>
              <a:rPr lang="en-GB" sz="240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[since the two susceptibles at time 0 are infected – or not – independently]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At time 2, there may be 0 or 1 infectious people.</a:t>
            </a:r>
          </a:p>
        </p:txBody>
      </p:sp>
      <p:sp>
        <p:nvSpPr>
          <p:cNvPr id="8198" name="Text Box 23"/>
          <p:cNvSpPr txBox="1">
            <a:spLocks noChangeArrowheads="1"/>
          </p:cNvSpPr>
          <p:nvPr/>
        </p:nvSpPr>
        <p:spPr bwMode="auto">
          <a:xfrm>
            <a:off x="2457450" y="52308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99" name="Text Box 24"/>
          <p:cNvSpPr txBox="1">
            <a:spLocks noChangeArrowheads="1"/>
          </p:cNvSpPr>
          <p:nvPr/>
        </p:nvSpPr>
        <p:spPr bwMode="auto">
          <a:xfrm>
            <a:off x="3132138" y="4797425"/>
            <a:ext cx="354012" cy="133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0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00" name="Text Box 25"/>
          <p:cNvSpPr txBox="1">
            <a:spLocks noChangeArrowheads="1"/>
          </p:cNvSpPr>
          <p:nvPr/>
        </p:nvSpPr>
        <p:spPr bwMode="auto">
          <a:xfrm>
            <a:off x="3779838" y="4983163"/>
            <a:ext cx="354012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0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V="1">
            <a:off x="2838450" y="5086350"/>
            <a:ext cx="287338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2838450" y="5518150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3" name="Line 28"/>
          <p:cNvSpPr>
            <a:spLocks noChangeShapeType="1"/>
          </p:cNvSpPr>
          <p:nvPr/>
        </p:nvSpPr>
        <p:spPr bwMode="auto">
          <a:xfrm>
            <a:off x="2838450" y="5662613"/>
            <a:ext cx="28733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4" name="Line 29"/>
          <p:cNvSpPr>
            <a:spLocks noChangeShapeType="1"/>
          </p:cNvSpPr>
          <p:nvPr/>
        </p:nvSpPr>
        <p:spPr bwMode="auto">
          <a:xfrm flipV="1">
            <a:off x="3486150" y="5302250"/>
            <a:ext cx="287338" cy="144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5" name="Line 30"/>
          <p:cNvSpPr>
            <a:spLocks noChangeShapeType="1"/>
          </p:cNvSpPr>
          <p:nvPr/>
        </p:nvSpPr>
        <p:spPr bwMode="auto">
          <a:xfrm>
            <a:off x="3487738" y="5591175"/>
            <a:ext cx="358775" cy="714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78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1A019028-ECFC-4C98-9FB7-1AD1A507DB89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Household of three individuals</a:t>
            </a:r>
          </a:p>
        </p:txBody>
      </p:sp>
      <p:graphicFrame>
        <p:nvGraphicFramePr>
          <p:cNvPr id="173125" name="Group 69"/>
          <p:cNvGraphicFramePr>
            <a:graphicFrameLocks noGrp="1"/>
          </p:cNvGraphicFramePr>
          <p:nvPr>
            <p:ph sz="half" idx="1"/>
          </p:nvPr>
        </p:nvGraphicFramePr>
        <p:xfrm>
          <a:off x="314325" y="1412875"/>
          <a:ext cx="8289925" cy="3878899"/>
        </p:xfrm>
        <a:graphic>
          <a:graphicData uri="http://schemas.openxmlformats.org/drawingml/2006/table">
            <a:tbl>
              <a:tblPr/>
              <a:tblGrid>
                <a:gridCol w="360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E207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Time   0          1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Chain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Total infections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5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2pq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5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5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48" name="Text Box 4"/>
          <p:cNvSpPr txBox="1">
            <a:spLocks noChangeArrowheads="1"/>
          </p:cNvSpPr>
          <p:nvPr/>
        </p:nvSpPr>
        <p:spPr bwMode="auto">
          <a:xfrm>
            <a:off x="1258888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49" name="Text Box 5"/>
          <p:cNvSpPr txBox="1">
            <a:spLocks noChangeArrowheads="1"/>
          </p:cNvSpPr>
          <p:nvPr/>
        </p:nvSpPr>
        <p:spPr bwMode="auto">
          <a:xfrm>
            <a:off x="2268538" y="2276475"/>
            <a:ext cx="358775" cy="27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0</a:t>
            </a:r>
          </a:p>
          <a:p>
            <a:pPr eaLnBrk="0" hangingPunct="0">
              <a:spcBef>
                <a:spcPct val="20000"/>
              </a:spcBef>
            </a:pPr>
            <a:endParaRPr lang="en-GB" sz="20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0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endParaRPr lang="en-GB" sz="20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0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250" name="Text Box 6"/>
          <p:cNvSpPr txBox="1">
            <a:spLocks noChangeArrowheads="1"/>
          </p:cNvSpPr>
          <p:nvPr/>
        </p:nvSpPr>
        <p:spPr bwMode="auto">
          <a:xfrm>
            <a:off x="3132138" y="3141663"/>
            <a:ext cx="354012" cy="111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0</a:t>
            </a:r>
          </a:p>
          <a:p>
            <a:pPr eaLnBrk="0" hangingPunct="0">
              <a:spcBef>
                <a:spcPct val="20000"/>
              </a:spcBef>
            </a:pPr>
            <a:endParaRPr lang="en-GB" sz="12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51" name="Line 7"/>
          <p:cNvSpPr>
            <a:spLocks noChangeShapeType="1"/>
          </p:cNvSpPr>
          <p:nvPr/>
        </p:nvSpPr>
        <p:spPr bwMode="auto">
          <a:xfrm flipV="1">
            <a:off x="1547813" y="2636838"/>
            <a:ext cx="720725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252" name="Line 8"/>
          <p:cNvSpPr>
            <a:spLocks noChangeShapeType="1"/>
          </p:cNvSpPr>
          <p:nvPr/>
        </p:nvSpPr>
        <p:spPr bwMode="auto">
          <a:xfrm>
            <a:off x="1547813" y="3716338"/>
            <a:ext cx="720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253" name="Line 9"/>
          <p:cNvSpPr>
            <a:spLocks noChangeShapeType="1"/>
          </p:cNvSpPr>
          <p:nvPr/>
        </p:nvSpPr>
        <p:spPr bwMode="auto">
          <a:xfrm>
            <a:off x="1547813" y="3860800"/>
            <a:ext cx="720725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254" name="Line 10"/>
          <p:cNvSpPr>
            <a:spLocks noChangeShapeType="1"/>
          </p:cNvSpPr>
          <p:nvPr/>
        </p:nvSpPr>
        <p:spPr bwMode="auto">
          <a:xfrm flipV="1">
            <a:off x="2555875" y="3429000"/>
            <a:ext cx="576263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255" name="Line 11"/>
          <p:cNvSpPr>
            <a:spLocks noChangeShapeType="1"/>
          </p:cNvSpPr>
          <p:nvPr/>
        </p:nvSpPr>
        <p:spPr bwMode="auto">
          <a:xfrm>
            <a:off x="2555875" y="3789363"/>
            <a:ext cx="574675" cy="142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1619250" y="2781300"/>
            <a:ext cx="3952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3128" name="Rectangle 72"/>
          <p:cNvSpPr>
            <a:spLocks noChangeArrowheads="1"/>
          </p:cNvSpPr>
          <p:nvPr/>
        </p:nvSpPr>
        <p:spPr bwMode="auto">
          <a:xfrm>
            <a:off x="1763713" y="3789363"/>
            <a:ext cx="565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2pq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1619250" y="4292600"/>
            <a:ext cx="3952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3130" name="Text Box 74"/>
          <p:cNvSpPr txBox="1">
            <a:spLocks noChangeArrowheads="1"/>
          </p:cNvSpPr>
          <p:nvPr/>
        </p:nvSpPr>
        <p:spPr bwMode="auto">
          <a:xfrm>
            <a:off x="2699459" y="3213100"/>
            <a:ext cx="3129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2699459" y="3789363"/>
            <a:ext cx="3129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29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26" grpId="0"/>
      <p:bldP spid="173128" grpId="0"/>
      <p:bldP spid="173129" grpId="0"/>
      <p:bldP spid="173130" grpId="0"/>
      <p:bldP spid="1731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76DD1E4-AA13-4DBA-AB8E-CD6B5F068C49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Household of four individuals</a:t>
            </a:r>
          </a:p>
        </p:txBody>
      </p:sp>
      <p:graphicFrame>
        <p:nvGraphicFramePr>
          <p:cNvPr id="175227" name="Group 123"/>
          <p:cNvGraphicFramePr>
            <a:graphicFrameLocks noGrp="1"/>
          </p:cNvGraphicFramePr>
          <p:nvPr>
            <p:ph sz="half" idx="2"/>
          </p:nvPr>
        </p:nvGraphicFramePr>
        <p:xfrm>
          <a:off x="395288" y="1409700"/>
          <a:ext cx="8424862" cy="4937760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 row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0           1           2           3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Chain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Total infections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3pq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6p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6p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{121}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89" name="Text Box 124"/>
          <p:cNvSpPr txBox="1">
            <a:spLocks noChangeArrowheads="1"/>
          </p:cNvSpPr>
          <p:nvPr/>
        </p:nvSpPr>
        <p:spPr bwMode="auto">
          <a:xfrm>
            <a:off x="395288" y="40036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90" name="Text Box 125"/>
          <p:cNvSpPr txBox="1">
            <a:spLocks noChangeArrowheads="1"/>
          </p:cNvSpPr>
          <p:nvPr/>
        </p:nvSpPr>
        <p:spPr bwMode="auto">
          <a:xfrm>
            <a:off x="1476375" y="3573463"/>
            <a:ext cx="354013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91" name="Text Box 126"/>
          <p:cNvSpPr txBox="1">
            <a:spLocks noChangeArrowheads="1"/>
          </p:cNvSpPr>
          <p:nvPr/>
        </p:nvSpPr>
        <p:spPr bwMode="auto">
          <a:xfrm>
            <a:off x="2555875" y="3500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92" name="Line 127"/>
          <p:cNvSpPr>
            <a:spLocks noChangeShapeType="1"/>
          </p:cNvSpPr>
          <p:nvPr/>
        </p:nvSpPr>
        <p:spPr bwMode="auto">
          <a:xfrm>
            <a:off x="611188" y="4437063"/>
            <a:ext cx="865187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3" name="Line 128"/>
          <p:cNvSpPr>
            <a:spLocks noChangeShapeType="1"/>
          </p:cNvSpPr>
          <p:nvPr/>
        </p:nvSpPr>
        <p:spPr bwMode="auto">
          <a:xfrm flipV="1">
            <a:off x="611188" y="2708275"/>
            <a:ext cx="9366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4" name="Line 129"/>
          <p:cNvSpPr>
            <a:spLocks noChangeShapeType="1"/>
          </p:cNvSpPr>
          <p:nvPr/>
        </p:nvSpPr>
        <p:spPr bwMode="auto">
          <a:xfrm flipV="1">
            <a:off x="684213" y="3860800"/>
            <a:ext cx="8636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5" name="Line 131"/>
          <p:cNvSpPr>
            <a:spLocks noChangeShapeType="1"/>
          </p:cNvSpPr>
          <p:nvPr/>
        </p:nvSpPr>
        <p:spPr bwMode="auto">
          <a:xfrm>
            <a:off x="684213" y="4365625"/>
            <a:ext cx="792162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6" name="Line 132"/>
          <p:cNvSpPr>
            <a:spLocks noChangeShapeType="1"/>
          </p:cNvSpPr>
          <p:nvPr/>
        </p:nvSpPr>
        <p:spPr bwMode="auto">
          <a:xfrm flipV="1">
            <a:off x="1763713" y="3141663"/>
            <a:ext cx="863600" cy="574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7" name="Line 133"/>
          <p:cNvSpPr>
            <a:spLocks noChangeShapeType="1"/>
          </p:cNvSpPr>
          <p:nvPr/>
        </p:nvSpPr>
        <p:spPr bwMode="auto">
          <a:xfrm>
            <a:off x="1763713" y="3789363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8" name="Line 134"/>
          <p:cNvSpPr>
            <a:spLocks noChangeShapeType="1"/>
          </p:cNvSpPr>
          <p:nvPr/>
        </p:nvSpPr>
        <p:spPr bwMode="auto">
          <a:xfrm>
            <a:off x="1763713" y="3933825"/>
            <a:ext cx="86360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299" name="Line 135"/>
          <p:cNvSpPr>
            <a:spLocks noChangeShapeType="1"/>
          </p:cNvSpPr>
          <p:nvPr/>
        </p:nvSpPr>
        <p:spPr bwMode="auto">
          <a:xfrm flipV="1">
            <a:off x="1763713" y="4941888"/>
            <a:ext cx="86360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00" name="Line 136"/>
          <p:cNvSpPr>
            <a:spLocks noChangeShapeType="1"/>
          </p:cNvSpPr>
          <p:nvPr/>
        </p:nvSpPr>
        <p:spPr bwMode="auto">
          <a:xfrm>
            <a:off x="1763713" y="5229225"/>
            <a:ext cx="86360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01" name="Line 137"/>
          <p:cNvSpPr>
            <a:spLocks noChangeShapeType="1"/>
          </p:cNvSpPr>
          <p:nvPr/>
        </p:nvSpPr>
        <p:spPr bwMode="auto">
          <a:xfrm flipV="1">
            <a:off x="2916238" y="3500438"/>
            <a:ext cx="71913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02" name="Line 138"/>
          <p:cNvSpPr>
            <a:spLocks noChangeShapeType="1"/>
          </p:cNvSpPr>
          <p:nvPr/>
        </p:nvSpPr>
        <p:spPr bwMode="auto">
          <a:xfrm>
            <a:off x="2916238" y="3860800"/>
            <a:ext cx="719137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5243" name="Text Box 139"/>
          <p:cNvSpPr txBox="1">
            <a:spLocks noChangeArrowheads="1"/>
          </p:cNvSpPr>
          <p:nvPr/>
        </p:nvSpPr>
        <p:spPr bwMode="auto">
          <a:xfrm>
            <a:off x="900113" y="285273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5244" name="Text Box 140"/>
          <p:cNvSpPr txBox="1">
            <a:spLocks noChangeArrowheads="1"/>
          </p:cNvSpPr>
          <p:nvPr/>
        </p:nvSpPr>
        <p:spPr bwMode="auto">
          <a:xfrm>
            <a:off x="827088" y="3709988"/>
            <a:ext cx="649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5245" name="Text Box 141"/>
          <p:cNvSpPr txBox="1">
            <a:spLocks noChangeArrowheads="1"/>
          </p:cNvSpPr>
          <p:nvPr/>
        </p:nvSpPr>
        <p:spPr bwMode="auto">
          <a:xfrm>
            <a:off x="827088" y="4292600"/>
            <a:ext cx="649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  <a:r>
              <a:rPr lang="en-GB">
                <a:solidFill>
                  <a:srgbClr val="FF0000"/>
                </a:solidFill>
              </a:rPr>
              <a:t>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75246" name="Text Box 142"/>
          <p:cNvSpPr txBox="1">
            <a:spLocks noChangeArrowheads="1"/>
          </p:cNvSpPr>
          <p:nvPr/>
        </p:nvSpPr>
        <p:spPr bwMode="auto">
          <a:xfrm>
            <a:off x="827088" y="5229225"/>
            <a:ext cx="395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5247" name="Text Box 143"/>
          <p:cNvSpPr txBox="1">
            <a:spLocks noChangeArrowheads="1"/>
          </p:cNvSpPr>
          <p:nvPr/>
        </p:nvSpPr>
        <p:spPr bwMode="auto">
          <a:xfrm>
            <a:off x="2100263" y="465296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75248" name="Text Box 144"/>
          <p:cNvSpPr txBox="1">
            <a:spLocks noChangeArrowheads="1"/>
          </p:cNvSpPr>
          <p:nvPr/>
        </p:nvSpPr>
        <p:spPr bwMode="auto">
          <a:xfrm>
            <a:off x="2100263" y="5222875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5249" name="Text Box 145"/>
          <p:cNvSpPr txBox="1">
            <a:spLocks noChangeArrowheads="1"/>
          </p:cNvSpPr>
          <p:nvPr/>
        </p:nvSpPr>
        <p:spPr bwMode="auto">
          <a:xfrm>
            <a:off x="1944688" y="414178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5250" name="Text Box 146"/>
          <p:cNvSpPr txBox="1">
            <a:spLocks noChangeArrowheads="1"/>
          </p:cNvSpPr>
          <p:nvPr/>
        </p:nvSpPr>
        <p:spPr bwMode="auto">
          <a:xfrm>
            <a:off x="2016125" y="3068638"/>
            <a:ext cx="395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5251" name="Text Box 147"/>
          <p:cNvSpPr txBox="1">
            <a:spLocks noChangeArrowheads="1"/>
          </p:cNvSpPr>
          <p:nvPr/>
        </p:nvSpPr>
        <p:spPr bwMode="auto">
          <a:xfrm>
            <a:off x="1979613" y="3494088"/>
            <a:ext cx="565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2pq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75252" name="Text Box 148"/>
          <p:cNvSpPr txBox="1">
            <a:spLocks noChangeArrowheads="1"/>
          </p:cNvSpPr>
          <p:nvPr/>
        </p:nvSpPr>
        <p:spPr bwMode="auto">
          <a:xfrm>
            <a:off x="3108325" y="321310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75253" name="Text Box 149"/>
          <p:cNvSpPr txBox="1">
            <a:spLocks noChangeArrowheads="1"/>
          </p:cNvSpPr>
          <p:nvPr/>
        </p:nvSpPr>
        <p:spPr bwMode="auto">
          <a:xfrm>
            <a:off x="3108325" y="385445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457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43" grpId="0"/>
      <p:bldP spid="175244" grpId="0"/>
      <p:bldP spid="175245" grpId="0"/>
      <p:bldP spid="175246" grpId="0"/>
      <p:bldP spid="175247" grpId="0"/>
      <p:bldP spid="175248" grpId="0"/>
      <p:bldP spid="175249" grpId="0"/>
      <p:bldP spid="175250" grpId="0"/>
      <p:bldP spid="175251" grpId="0"/>
      <p:bldP spid="175252" grpId="0"/>
      <p:bldP spid="175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6AF52883-A945-42C1-A93B-C2354E3AF0D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The chicken and the egg</a:t>
            </a:r>
          </a:p>
        </p:txBody>
      </p:sp>
      <p:pic>
        <p:nvPicPr>
          <p:cNvPr id="22533" name="Picture 10" descr="j01405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7838" y="1555750"/>
            <a:ext cx="4094162" cy="4681538"/>
          </a:xfrm>
          <a:noFill/>
        </p:spPr>
      </p:pic>
      <p:pic>
        <p:nvPicPr>
          <p:cNvPr id="22534" name="Picture 15" descr="j011273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35600" y="4149725"/>
            <a:ext cx="2730500" cy="1841500"/>
          </a:xfrm>
          <a:noFill/>
        </p:spPr>
      </p:pic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4356100" y="1773238"/>
            <a:ext cx="43926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  <a:sym typeface="Symbol" pitchFamily="18" charset="2"/>
              </a:rPr>
              <a:t>The model is believed to have generated the data.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4D91997-69D4-455C-8263-292390C55A9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Household of four individuals</a:t>
            </a:r>
          </a:p>
        </p:txBody>
      </p:sp>
      <p:graphicFrame>
        <p:nvGraphicFramePr>
          <p:cNvPr id="176208" name="Group 8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1790614"/>
              </p:ext>
            </p:extLst>
          </p:nvPr>
        </p:nvGraphicFramePr>
        <p:xfrm>
          <a:off x="395288" y="1412875"/>
          <a:ext cx="8424862" cy="4700016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0           1           2           3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Basic assumption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E207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who become infectious at time 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who remain susceptible at time 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E207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~ Binomial (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Symbol" pitchFamily="18" charset="2"/>
                        </a:rPr>
                        <a:t>p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,R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t-1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E207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Greenwood model (1931) =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Symbol" pitchFamily="18" charset="2"/>
                        </a:rPr>
                        <a:t>p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constant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 with respect to multiple infectious people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7" name="Text Box 47"/>
          <p:cNvSpPr txBox="1">
            <a:spLocks noChangeArrowheads="1"/>
          </p:cNvSpPr>
          <p:nvPr/>
        </p:nvSpPr>
        <p:spPr bwMode="auto">
          <a:xfrm>
            <a:off x="395288" y="40036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78" name="Text Box 48"/>
          <p:cNvSpPr txBox="1">
            <a:spLocks noChangeArrowheads="1"/>
          </p:cNvSpPr>
          <p:nvPr/>
        </p:nvSpPr>
        <p:spPr bwMode="auto">
          <a:xfrm>
            <a:off x="1476375" y="3573463"/>
            <a:ext cx="354013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279" name="Text Box 49"/>
          <p:cNvSpPr txBox="1">
            <a:spLocks noChangeArrowheads="1"/>
          </p:cNvSpPr>
          <p:nvPr/>
        </p:nvSpPr>
        <p:spPr bwMode="auto">
          <a:xfrm>
            <a:off x="2555875" y="3500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80" name="Line 50"/>
          <p:cNvSpPr>
            <a:spLocks noChangeShapeType="1"/>
          </p:cNvSpPr>
          <p:nvPr/>
        </p:nvSpPr>
        <p:spPr bwMode="auto">
          <a:xfrm>
            <a:off x="611188" y="4437063"/>
            <a:ext cx="865187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1" name="Line 51"/>
          <p:cNvSpPr>
            <a:spLocks noChangeShapeType="1"/>
          </p:cNvSpPr>
          <p:nvPr/>
        </p:nvSpPr>
        <p:spPr bwMode="auto">
          <a:xfrm flipV="1">
            <a:off x="611188" y="2708275"/>
            <a:ext cx="9366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2" name="Line 52"/>
          <p:cNvSpPr>
            <a:spLocks noChangeShapeType="1"/>
          </p:cNvSpPr>
          <p:nvPr/>
        </p:nvSpPr>
        <p:spPr bwMode="auto">
          <a:xfrm flipV="1">
            <a:off x="684213" y="3860800"/>
            <a:ext cx="8636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3" name="Line 53"/>
          <p:cNvSpPr>
            <a:spLocks noChangeShapeType="1"/>
          </p:cNvSpPr>
          <p:nvPr/>
        </p:nvSpPr>
        <p:spPr bwMode="auto">
          <a:xfrm>
            <a:off x="684213" y="4365625"/>
            <a:ext cx="792162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4" name="Line 54"/>
          <p:cNvSpPr>
            <a:spLocks noChangeShapeType="1"/>
          </p:cNvSpPr>
          <p:nvPr/>
        </p:nvSpPr>
        <p:spPr bwMode="auto">
          <a:xfrm flipV="1">
            <a:off x="1763713" y="3141663"/>
            <a:ext cx="863600" cy="574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5" name="Line 55"/>
          <p:cNvSpPr>
            <a:spLocks noChangeShapeType="1"/>
          </p:cNvSpPr>
          <p:nvPr/>
        </p:nvSpPr>
        <p:spPr bwMode="auto">
          <a:xfrm>
            <a:off x="1763713" y="3789363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6" name="Line 56"/>
          <p:cNvSpPr>
            <a:spLocks noChangeShapeType="1"/>
          </p:cNvSpPr>
          <p:nvPr/>
        </p:nvSpPr>
        <p:spPr bwMode="auto">
          <a:xfrm>
            <a:off x="1763713" y="3933825"/>
            <a:ext cx="86360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7" name="Line 57"/>
          <p:cNvSpPr>
            <a:spLocks noChangeShapeType="1"/>
          </p:cNvSpPr>
          <p:nvPr/>
        </p:nvSpPr>
        <p:spPr bwMode="auto">
          <a:xfrm flipV="1">
            <a:off x="1763713" y="4941888"/>
            <a:ext cx="86360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8" name="Line 58"/>
          <p:cNvSpPr>
            <a:spLocks noChangeShapeType="1"/>
          </p:cNvSpPr>
          <p:nvPr/>
        </p:nvSpPr>
        <p:spPr bwMode="auto">
          <a:xfrm>
            <a:off x="1763713" y="5229225"/>
            <a:ext cx="86360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89" name="Line 59"/>
          <p:cNvSpPr>
            <a:spLocks noChangeShapeType="1"/>
          </p:cNvSpPr>
          <p:nvPr/>
        </p:nvSpPr>
        <p:spPr bwMode="auto">
          <a:xfrm flipV="1">
            <a:off x="2916238" y="3500438"/>
            <a:ext cx="71913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90" name="Line 60"/>
          <p:cNvSpPr>
            <a:spLocks noChangeShapeType="1"/>
          </p:cNvSpPr>
          <p:nvPr/>
        </p:nvSpPr>
        <p:spPr bwMode="auto">
          <a:xfrm>
            <a:off x="2916238" y="3860800"/>
            <a:ext cx="719137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291" name="Text Box 61"/>
          <p:cNvSpPr txBox="1">
            <a:spLocks noChangeArrowheads="1"/>
          </p:cNvSpPr>
          <p:nvPr/>
        </p:nvSpPr>
        <p:spPr bwMode="auto">
          <a:xfrm>
            <a:off x="900113" y="285273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92" name="Text Box 62"/>
          <p:cNvSpPr txBox="1">
            <a:spLocks noChangeArrowheads="1"/>
          </p:cNvSpPr>
          <p:nvPr/>
        </p:nvSpPr>
        <p:spPr bwMode="auto">
          <a:xfrm>
            <a:off x="827088" y="3709988"/>
            <a:ext cx="649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93" name="Text Box 63"/>
          <p:cNvSpPr txBox="1">
            <a:spLocks noChangeArrowheads="1"/>
          </p:cNvSpPr>
          <p:nvPr/>
        </p:nvSpPr>
        <p:spPr bwMode="auto">
          <a:xfrm>
            <a:off x="827088" y="4292600"/>
            <a:ext cx="649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  <a:r>
              <a:rPr lang="en-GB">
                <a:solidFill>
                  <a:srgbClr val="FF0000"/>
                </a:solidFill>
              </a:rPr>
              <a:t>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1294" name="Text Box 64"/>
          <p:cNvSpPr txBox="1">
            <a:spLocks noChangeArrowheads="1"/>
          </p:cNvSpPr>
          <p:nvPr/>
        </p:nvSpPr>
        <p:spPr bwMode="auto">
          <a:xfrm>
            <a:off x="827088" y="5229225"/>
            <a:ext cx="395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95" name="Text Box 65"/>
          <p:cNvSpPr txBox="1">
            <a:spLocks noChangeArrowheads="1"/>
          </p:cNvSpPr>
          <p:nvPr/>
        </p:nvSpPr>
        <p:spPr bwMode="auto">
          <a:xfrm>
            <a:off x="2100263" y="465296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1296" name="Text Box 66"/>
          <p:cNvSpPr txBox="1">
            <a:spLocks noChangeArrowheads="1"/>
          </p:cNvSpPr>
          <p:nvPr/>
        </p:nvSpPr>
        <p:spPr bwMode="auto">
          <a:xfrm>
            <a:off x="2100263" y="5222875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297" name="Text Box 67"/>
          <p:cNvSpPr txBox="1">
            <a:spLocks noChangeArrowheads="1"/>
          </p:cNvSpPr>
          <p:nvPr/>
        </p:nvSpPr>
        <p:spPr bwMode="auto">
          <a:xfrm>
            <a:off x="1944688" y="414178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98" name="Text Box 68"/>
          <p:cNvSpPr txBox="1">
            <a:spLocks noChangeArrowheads="1"/>
          </p:cNvSpPr>
          <p:nvPr/>
        </p:nvSpPr>
        <p:spPr bwMode="auto">
          <a:xfrm>
            <a:off x="2016125" y="3068638"/>
            <a:ext cx="395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99" name="Text Box 69"/>
          <p:cNvSpPr txBox="1">
            <a:spLocks noChangeArrowheads="1"/>
          </p:cNvSpPr>
          <p:nvPr/>
        </p:nvSpPr>
        <p:spPr bwMode="auto">
          <a:xfrm>
            <a:off x="1979613" y="3494088"/>
            <a:ext cx="565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2pq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1300" name="Text Box 70"/>
          <p:cNvSpPr txBox="1">
            <a:spLocks noChangeArrowheads="1"/>
          </p:cNvSpPr>
          <p:nvPr/>
        </p:nvSpPr>
        <p:spPr bwMode="auto">
          <a:xfrm>
            <a:off x="3108325" y="321310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1301" name="Text Box 71"/>
          <p:cNvSpPr txBox="1">
            <a:spLocks noChangeArrowheads="1"/>
          </p:cNvSpPr>
          <p:nvPr/>
        </p:nvSpPr>
        <p:spPr bwMode="auto">
          <a:xfrm>
            <a:off x="3108325" y="385445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6206" name="Oval 78"/>
          <p:cNvSpPr>
            <a:spLocks noChangeArrowheads="1"/>
          </p:cNvSpPr>
          <p:nvPr/>
        </p:nvSpPr>
        <p:spPr bwMode="auto">
          <a:xfrm>
            <a:off x="1331913" y="4797425"/>
            <a:ext cx="576262" cy="722313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  <p:sp>
        <p:nvSpPr>
          <p:cNvPr id="176207" name="Oval 79"/>
          <p:cNvSpPr>
            <a:spLocks noChangeArrowheads="1"/>
          </p:cNvSpPr>
          <p:nvPr/>
        </p:nvSpPr>
        <p:spPr bwMode="auto">
          <a:xfrm>
            <a:off x="2482850" y="3427413"/>
            <a:ext cx="576263" cy="722312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6" grpId="0" animBg="1"/>
      <p:bldP spid="1762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05A6BCF4-C1B9-4D00-8D7C-32DEBDCC3E53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Reed and Frost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09700"/>
            <a:ext cx="7858125" cy="4611688"/>
          </a:xfrm>
        </p:spPr>
        <p:txBody>
          <a:bodyPr/>
          <a:lstStyle/>
          <a:p>
            <a:r>
              <a:rPr lang="en-GB" sz="2400" dirty="0"/>
              <a:t>They had a different model</a:t>
            </a:r>
          </a:p>
          <a:p>
            <a:endParaRPr lang="en-GB" sz="2400" dirty="0"/>
          </a:p>
          <a:p>
            <a:r>
              <a:rPr lang="en-GB" sz="2400" dirty="0"/>
              <a:t>S</a:t>
            </a:r>
            <a:r>
              <a:rPr lang="en-GB" sz="2400" baseline="-25000" dirty="0"/>
              <a:t>t</a:t>
            </a:r>
            <a:r>
              <a:rPr lang="en-GB" sz="2400" dirty="0"/>
              <a:t> ~ Binomial (</a:t>
            </a:r>
            <a:r>
              <a:rPr lang="en-GB" sz="2400" dirty="0">
                <a:latin typeface="Symbol" pitchFamily="18" charset="2"/>
              </a:rPr>
              <a:t>p</a:t>
            </a:r>
            <a:r>
              <a:rPr lang="en-GB" sz="2400" dirty="0"/>
              <a:t>,R</a:t>
            </a:r>
            <a:r>
              <a:rPr lang="en-GB" sz="2400" baseline="-25000" dirty="0"/>
              <a:t>t-1</a:t>
            </a:r>
            <a:r>
              <a:rPr lang="en-GB" sz="2400" dirty="0"/>
              <a:t>) with </a:t>
            </a:r>
            <a:r>
              <a:rPr lang="en-GB" sz="2400" dirty="0">
                <a:highlight>
                  <a:srgbClr val="FFFF00"/>
                </a:highlight>
                <a:latin typeface="Symbol" pitchFamily="18" charset="2"/>
              </a:rPr>
              <a:t>p</a:t>
            </a:r>
            <a:r>
              <a:rPr lang="en-GB" sz="2400" dirty="0">
                <a:highlight>
                  <a:srgbClr val="FFFF00"/>
                </a:highlight>
              </a:rPr>
              <a:t>=1-q</a:t>
            </a:r>
            <a:r>
              <a:rPr lang="en-GB" sz="2400" baseline="30000" dirty="0">
                <a:highlight>
                  <a:srgbClr val="FFFF00"/>
                </a:highlight>
              </a:rPr>
              <a:t>(S</a:t>
            </a:r>
            <a:r>
              <a:rPr lang="en-GB" sz="2000" baseline="20000" dirty="0">
                <a:highlight>
                  <a:srgbClr val="FFFF00"/>
                </a:highlight>
              </a:rPr>
              <a:t>t-1</a:t>
            </a:r>
            <a:r>
              <a:rPr lang="en-GB" sz="2400" baseline="30000" dirty="0">
                <a:highlight>
                  <a:srgbClr val="FFFF00"/>
                </a:highlight>
              </a:rPr>
              <a:t>)</a:t>
            </a:r>
            <a:endParaRPr lang="en-GB" sz="2400" dirty="0">
              <a:highlight>
                <a:srgbClr val="FFFF00"/>
              </a:highlight>
            </a:endParaRPr>
          </a:p>
          <a:p>
            <a:endParaRPr lang="en-GB" sz="2400" dirty="0"/>
          </a:p>
          <a:p>
            <a:r>
              <a:rPr lang="en-GB" sz="2400" dirty="0"/>
              <a:t>So each infectious individual has a (1-q) probability of transmitting infection (with infection probabilities being independent).</a:t>
            </a:r>
          </a:p>
          <a:p>
            <a:endParaRPr lang="en-GB" sz="2400" dirty="0"/>
          </a:p>
          <a:p>
            <a:r>
              <a:rPr lang="en-GB" sz="2400" dirty="0"/>
              <a:t>Won’t affect things when household has 2 or 3 individuals but will affect if 4 or more!</a:t>
            </a:r>
          </a:p>
        </p:txBody>
      </p:sp>
    </p:spTree>
    <p:extLst>
      <p:ext uri="{BB962C8B-B14F-4D97-AF65-F5344CB8AC3E}">
        <p14:creationId xmlns:p14="http://schemas.microsoft.com/office/powerpoint/2010/main" val="149947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0D490F92-F487-4410-AE40-2F56A5F58AC5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       Greenwood		    Reed and Frost</a:t>
            </a:r>
          </a:p>
        </p:txBody>
      </p:sp>
      <p:graphicFrame>
        <p:nvGraphicFramePr>
          <p:cNvPr id="179240" name="Group 40"/>
          <p:cNvGraphicFramePr>
            <a:graphicFrameLocks noGrp="1"/>
          </p:cNvGraphicFramePr>
          <p:nvPr>
            <p:ph sz="half" idx="2"/>
          </p:nvPr>
        </p:nvGraphicFramePr>
        <p:xfrm>
          <a:off x="900113" y="1409700"/>
          <a:ext cx="7632700" cy="4700016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0           1           2           3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0           1           2           3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0E207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900113" y="40036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1981200" y="3573463"/>
            <a:ext cx="354013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3060700" y="3500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1116013" y="4437063"/>
            <a:ext cx="865187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V="1">
            <a:off x="1116013" y="2708275"/>
            <a:ext cx="9366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V="1">
            <a:off x="1189038" y="3860800"/>
            <a:ext cx="8636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>
            <a:off x="1189038" y="4365625"/>
            <a:ext cx="792162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V="1">
            <a:off x="2268538" y="3141663"/>
            <a:ext cx="863600" cy="574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3" name="Line 19"/>
          <p:cNvSpPr>
            <a:spLocks noChangeShapeType="1"/>
          </p:cNvSpPr>
          <p:nvPr/>
        </p:nvSpPr>
        <p:spPr bwMode="auto">
          <a:xfrm>
            <a:off x="2268538" y="3789363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4" name="Line 20"/>
          <p:cNvSpPr>
            <a:spLocks noChangeShapeType="1"/>
          </p:cNvSpPr>
          <p:nvPr/>
        </p:nvSpPr>
        <p:spPr bwMode="auto">
          <a:xfrm>
            <a:off x="2268538" y="3933825"/>
            <a:ext cx="86360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5" name="Line 21"/>
          <p:cNvSpPr>
            <a:spLocks noChangeShapeType="1"/>
          </p:cNvSpPr>
          <p:nvPr/>
        </p:nvSpPr>
        <p:spPr bwMode="auto">
          <a:xfrm flipV="1">
            <a:off x="2268538" y="4941888"/>
            <a:ext cx="86360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6" name="Line 22"/>
          <p:cNvSpPr>
            <a:spLocks noChangeShapeType="1"/>
          </p:cNvSpPr>
          <p:nvPr/>
        </p:nvSpPr>
        <p:spPr bwMode="auto">
          <a:xfrm>
            <a:off x="2268538" y="5229225"/>
            <a:ext cx="86360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7" name="Line 23"/>
          <p:cNvSpPr>
            <a:spLocks noChangeShapeType="1"/>
          </p:cNvSpPr>
          <p:nvPr/>
        </p:nvSpPr>
        <p:spPr bwMode="auto">
          <a:xfrm flipV="1">
            <a:off x="3421063" y="3500438"/>
            <a:ext cx="71913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>
            <a:off x="3421063" y="3860800"/>
            <a:ext cx="719137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1404938" y="285273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1331913" y="3709988"/>
            <a:ext cx="649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41" name="Text Box 27"/>
          <p:cNvSpPr txBox="1">
            <a:spLocks noChangeArrowheads="1"/>
          </p:cNvSpPr>
          <p:nvPr/>
        </p:nvSpPr>
        <p:spPr bwMode="auto">
          <a:xfrm>
            <a:off x="1331913" y="4292600"/>
            <a:ext cx="649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  <a:r>
              <a:rPr lang="en-GB">
                <a:solidFill>
                  <a:srgbClr val="FF0000"/>
                </a:solidFill>
              </a:rPr>
              <a:t>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1331913" y="5229225"/>
            <a:ext cx="395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43" name="Text Box 29"/>
          <p:cNvSpPr txBox="1">
            <a:spLocks noChangeArrowheads="1"/>
          </p:cNvSpPr>
          <p:nvPr/>
        </p:nvSpPr>
        <p:spPr bwMode="auto">
          <a:xfrm>
            <a:off x="2605088" y="465296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3344" name="Text Box 30"/>
          <p:cNvSpPr txBox="1">
            <a:spLocks noChangeArrowheads="1"/>
          </p:cNvSpPr>
          <p:nvPr/>
        </p:nvSpPr>
        <p:spPr bwMode="auto">
          <a:xfrm>
            <a:off x="2605088" y="5222875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3345" name="Text Box 31"/>
          <p:cNvSpPr txBox="1">
            <a:spLocks noChangeArrowheads="1"/>
          </p:cNvSpPr>
          <p:nvPr/>
        </p:nvSpPr>
        <p:spPr bwMode="auto">
          <a:xfrm>
            <a:off x="2449513" y="414178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46" name="Text Box 32"/>
          <p:cNvSpPr txBox="1">
            <a:spLocks noChangeArrowheads="1"/>
          </p:cNvSpPr>
          <p:nvPr/>
        </p:nvSpPr>
        <p:spPr bwMode="auto">
          <a:xfrm>
            <a:off x="2520950" y="3068638"/>
            <a:ext cx="395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47" name="Text Box 33"/>
          <p:cNvSpPr txBox="1">
            <a:spLocks noChangeArrowheads="1"/>
          </p:cNvSpPr>
          <p:nvPr/>
        </p:nvSpPr>
        <p:spPr bwMode="auto">
          <a:xfrm>
            <a:off x="2484438" y="3494088"/>
            <a:ext cx="565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2pq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3348" name="Text Box 34"/>
          <p:cNvSpPr txBox="1">
            <a:spLocks noChangeArrowheads="1"/>
          </p:cNvSpPr>
          <p:nvPr/>
        </p:nvSpPr>
        <p:spPr bwMode="auto">
          <a:xfrm>
            <a:off x="3613150" y="321310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3349" name="Text Box 35"/>
          <p:cNvSpPr txBox="1">
            <a:spLocks noChangeArrowheads="1"/>
          </p:cNvSpPr>
          <p:nvPr/>
        </p:nvSpPr>
        <p:spPr bwMode="auto">
          <a:xfrm>
            <a:off x="3613150" y="385445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3350" name="Oval 36"/>
          <p:cNvSpPr>
            <a:spLocks noChangeArrowheads="1"/>
          </p:cNvSpPr>
          <p:nvPr/>
        </p:nvSpPr>
        <p:spPr bwMode="auto">
          <a:xfrm>
            <a:off x="1836738" y="4797425"/>
            <a:ext cx="576262" cy="722313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  <p:sp>
        <p:nvSpPr>
          <p:cNvPr id="13351" name="Oval 37"/>
          <p:cNvSpPr>
            <a:spLocks noChangeArrowheads="1"/>
          </p:cNvSpPr>
          <p:nvPr/>
        </p:nvSpPr>
        <p:spPr bwMode="auto">
          <a:xfrm>
            <a:off x="2987675" y="3427413"/>
            <a:ext cx="576263" cy="722312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  <p:sp>
        <p:nvSpPr>
          <p:cNvPr id="13352" name="Text Box 41"/>
          <p:cNvSpPr txBox="1">
            <a:spLocks noChangeArrowheads="1"/>
          </p:cNvSpPr>
          <p:nvPr/>
        </p:nvSpPr>
        <p:spPr bwMode="auto">
          <a:xfrm>
            <a:off x="4716463" y="400367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53" name="Text Box 42"/>
          <p:cNvSpPr txBox="1">
            <a:spLocks noChangeArrowheads="1"/>
          </p:cNvSpPr>
          <p:nvPr/>
        </p:nvSpPr>
        <p:spPr bwMode="auto">
          <a:xfrm>
            <a:off x="5797550" y="3573463"/>
            <a:ext cx="354013" cy="177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GB" sz="2400">
              <a:solidFill>
                <a:schemeClr val="tx1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54" name="Text Box 43"/>
          <p:cNvSpPr txBox="1">
            <a:spLocks noChangeArrowheads="1"/>
          </p:cNvSpPr>
          <p:nvPr/>
        </p:nvSpPr>
        <p:spPr bwMode="auto">
          <a:xfrm>
            <a:off x="6877050" y="35004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55" name="Line 44"/>
          <p:cNvSpPr>
            <a:spLocks noChangeShapeType="1"/>
          </p:cNvSpPr>
          <p:nvPr/>
        </p:nvSpPr>
        <p:spPr bwMode="auto">
          <a:xfrm>
            <a:off x="4932363" y="4437063"/>
            <a:ext cx="865187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56" name="Line 45"/>
          <p:cNvSpPr>
            <a:spLocks noChangeShapeType="1"/>
          </p:cNvSpPr>
          <p:nvPr/>
        </p:nvSpPr>
        <p:spPr bwMode="auto">
          <a:xfrm flipV="1">
            <a:off x="4932363" y="2708275"/>
            <a:ext cx="936625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57" name="Line 46"/>
          <p:cNvSpPr>
            <a:spLocks noChangeShapeType="1"/>
          </p:cNvSpPr>
          <p:nvPr/>
        </p:nvSpPr>
        <p:spPr bwMode="auto">
          <a:xfrm flipV="1">
            <a:off x="5005388" y="3860800"/>
            <a:ext cx="8636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58" name="Line 47"/>
          <p:cNvSpPr>
            <a:spLocks noChangeShapeType="1"/>
          </p:cNvSpPr>
          <p:nvPr/>
        </p:nvSpPr>
        <p:spPr bwMode="auto">
          <a:xfrm>
            <a:off x="5005388" y="4365625"/>
            <a:ext cx="792162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59" name="Line 48"/>
          <p:cNvSpPr>
            <a:spLocks noChangeShapeType="1"/>
          </p:cNvSpPr>
          <p:nvPr/>
        </p:nvSpPr>
        <p:spPr bwMode="auto">
          <a:xfrm flipV="1">
            <a:off x="6084888" y="3141663"/>
            <a:ext cx="863600" cy="574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0" name="Line 49"/>
          <p:cNvSpPr>
            <a:spLocks noChangeShapeType="1"/>
          </p:cNvSpPr>
          <p:nvPr/>
        </p:nvSpPr>
        <p:spPr bwMode="auto">
          <a:xfrm>
            <a:off x="6084888" y="3789363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1" name="Line 50"/>
          <p:cNvSpPr>
            <a:spLocks noChangeShapeType="1"/>
          </p:cNvSpPr>
          <p:nvPr/>
        </p:nvSpPr>
        <p:spPr bwMode="auto">
          <a:xfrm>
            <a:off x="6084888" y="3933825"/>
            <a:ext cx="86360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2" name="Line 51"/>
          <p:cNvSpPr>
            <a:spLocks noChangeShapeType="1"/>
          </p:cNvSpPr>
          <p:nvPr/>
        </p:nvSpPr>
        <p:spPr bwMode="auto">
          <a:xfrm flipV="1">
            <a:off x="6084888" y="4941888"/>
            <a:ext cx="86360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3" name="Line 52"/>
          <p:cNvSpPr>
            <a:spLocks noChangeShapeType="1"/>
          </p:cNvSpPr>
          <p:nvPr/>
        </p:nvSpPr>
        <p:spPr bwMode="auto">
          <a:xfrm>
            <a:off x="6084888" y="5229225"/>
            <a:ext cx="86360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4" name="Line 53"/>
          <p:cNvSpPr>
            <a:spLocks noChangeShapeType="1"/>
          </p:cNvSpPr>
          <p:nvPr/>
        </p:nvSpPr>
        <p:spPr bwMode="auto">
          <a:xfrm flipV="1">
            <a:off x="7237413" y="3500438"/>
            <a:ext cx="71913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5" name="Line 54"/>
          <p:cNvSpPr>
            <a:spLocks noChangeShapeType="1"/>
          </p:cNvSpPr>
          <p:nvPr/>
        </p:nvSpPr>
        <p:spPr bwMode="auto">
          <a:xfrm>
            <a:off x="7237413" y="3860800"/>
            <a:ext cx="719137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66" name="Text Box 55"/>
          <p:cNvSpPr txBox="1">
            <a:spLocks noChangeArrowheads="1"/>
          </p:cNvSpPr>
          <p:nvPr/>
        </p:nvSpPr>
        <p:spPr bwMode="auto">
          <a:xfrm>
            <a:off x="5221288" y="285273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67" name="Text Box 56"/>
          <p:cNvSpPr txBox="1">
            <a:spLocks noChangeArrowheads="1"/>
          </p:cNvSpPr>
          <p:nvPr/>
        </p:nvSpPr>
        <p:spPr bwMode="auto">
          <a:xfrm>
            <a:off x="5148263" y="3709988"/>
            <a:ext cx="649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68" name="Text Box 57"/>
          <p:cNvSpPr txBox="1">
            <a:spLocks noChangeArrowheads="1"/>
          </p:cNvSpPr>
          <p:nvPr/>
        </p:nvSpPr>
        <p:spPr bwMode="auto">
          <a:xfrm>
            <a:off x="5148263" y="4292600"/>
            <a:ext cx="649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3p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  <a:r>
              <a:rPr lang="en-GB">
                <a:solidFill>
                  <a:srgbClr val="FF0000"/>
                </a:solidFill>
              </a:rPr>
              <a:t>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3369" name="Text Box 58"/>
          <p:cNvSpPr txBox="1">
            <a:spLocks noChangeArrowheads="1"/>
          </p:cNvSpPr>
          <p:nvPr/>
        </p:nvSpPr>
        <p:spPr bwMode="auto">
          <a:xfrm>
            <a:off x="5148263" y="5229225"/>
            <a:ext cx="3952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70" name="Text Box 59"/>
          <p:cNvSpPr txBox="1">
            <a:spLocks noChangeArrowheads="1"/>
          </p:cNvSpPr>
          <p:nvPr/>
        </p:nvSpPr>
        <p:spPr bwMode="auto">
          <a:xfrm>
            <a:off x="6421438" y="4652963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q</a:t>
            </a:r>
            <a:r>
              <a:rPr lang="en-GB" baseline="30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371" name="Text Box 60"/>
          <p:cNvSpPr txBox="1">
            <a:spLocks noChangeArrowheads="1"/>
          </p:cNvSpPr>
          <p:nvPr/>
        </p:nvSpPr>
        <p:spPr bwMode="auto">
          <a:xfrm>
            <a:off x="6278563" y="5294313"/>
            <a:ext cx="5984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1-q</a:t>
            </a:r>
            <a:r>
              <a:rPr lang="en-GB" baseline="30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372" name="Text Box 61"/>
          <p:cNvSpPr txBox="1">
            <a:spLocks noChangeArrowheads="1"/>
          </p:cNvSpPr>
          <p:nvPr/>
        </p:nvSpPr>
        <p:spPr bwMode="auto">
          <a:xfrm>
            <a:off x="6265863" y="4141788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73" name="Text Box 62"/>
          <p:cNvSpPr txBox="1">
            <a:spLocks noChangeArrowheads="1"/>
          </p:cNvSpPr>
          <p:nvPr/>
        </p:nvSpPr>
        <p:spPr bwMode="auto">
          <a:xfrm>
            <a:off x="6337300" y="3068638"/>
            <a:ext cx="395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q</a:t>
            </a:r>
            <a:r>
              <a:rPr lang="en-GB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74" name="Text Box 63"/>
          <p:cNvSpPr txBox="1">
            <a:spLocks noChangeArrowheads="1"/>
          </p:cNvSpPr>
          <p:nvPr/>
        </p:nvSpPr>
        <p:spPr bwMode="auto">
          <a:xfrm>
            <a:off x="6300788" y="3494088"/>
            <a:ext cx="565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2pq</a:t>
            </a:r>
            <a:endParaRPr lang="en-GB" baseline="30000">
              <a:solidFill>
                <a:srgbClr val="FF0000"/>
              </a:solidFill>
            </a:endParaRPr>
          </a:p>
        </p:txBody>
      </p:sp>
      <p:sp>
        <p:nvSpPr>
          <p:cNvPr id="13375" name="Text Box 64"/>
          <p:cNvSpPr txBox="1">
            <a:spLocks noChangeArrowheads="1"/>
          </p:cNvSpPr>
          <p:nvPr/>
        </p:nvSpPr>
        <p:spPr bwMode="auto">
          <a:xfrm>
            <a:off x="7429500" y="321310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3376" name="Text Box 65"/>
          <p:cNvSpPr txBox="1">
            <a:spLocks noChangeArrowheads="1"/>
          </p:cNvSpPr>
          <p:nvPr/>
        </p:nvSpPr>
        <p:spPr bwMode="auto">
          <a:xfrm>
            <a:off x="7429500" y="385445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3377" name="Oval 66"/>
          <p:cNvSpPr>
            <a:spLocks noChangeArrowheads="1"/>
          </p:cNvSpPr>
          <p:nvPr/>
        </p:nvSpPr>
        <p:spPr bwMode="auto">
          <a:xfrm>
            <a:off x="5653088" y="4797425"/>
            <a:ext cx="576262" cy="722313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  <p:sp>
        <p:nvSpPr>
          <p:cNvPr id="13378" name="Oval 67"/>
          <p:cNvSpPr>
            <a:spLocks noChangeArrowheads="1"/>
          </p:cNvSpPr>
          <p:nvPr/>
        </p:nvSpPr>
        <p:spPr bwMode="auto">
          <a:xfrm>
            <a:off x="6804025" y="3427413"/>
            <a:ext cx="576263" cy="722312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GB"/>
          </a:p>
        </p:txBody>
      </p:sp>
      <p:sp>
        <p:nvSpPr>
          <p:cNvPr id="13379" name="Rectangle 68"/>
          <p:cNvSpPr>
            <a:spLocks noChangeArrowheads="1"/>
          </p:cNvSpPr>
          <p:nvPr/>
        </p:nvSpPr>
        <p:spPr bwMode="auto">
          <a:xfrm>
            <a:off x="2411413" y="6165850"/>
            <a:ext cx="6265862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>
                <a:solidFill>
                  <a:srgbClr val="0E207F"/>
                </a:solidFill>
              </a:rPr>
              <a:t>Can, of course, compare the fit of these two competing models if you have sufficiently detailed data.</a:t>
            </a:r>
          </a:p>
        </p:txBody>
      </p:sp>
    </p:spTree>
    <p:extLst>
      <p:ext uri="{BB962C8B-B14F-4D97-AF65-F5344CB8AC3E}">
        <p14:creationId xmlns:p14="http://schemas.microsoft.com/office/powerpoint/2010/main" val="272547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37B1F76F-B92A-4413-B746-A342263542B9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Possible elaborations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09700"/>
            <a:ext cx="7858125" cy="4611688"/>
          </a:xfrm>
        </p:spPr>
        <p:txBody>
          <a:bodyPr/>
          <a:lstStyle/>
          <a:p>
            <a:r>
              <a:rPr lang="en-GB" sz="2400"/>
              <a:t>Immunity developing within the family/household</a:t>
            </a:r>
          </a:p>
          <a:p>
            <a:endParaRPr lang="en-GB" sz="2400"/>
          </a:p>
          <a:p>
            <a:r>
              <a:rPr lang="en-GB" sz="2400"/>
              <a:t>Introduction of more than one infectious individual</a:t>
            </a:r>
          </a:p>
          <a:p>
            <a:endParaRPr lang="en-GB" sz="2400"/>
          </a:p>
          <a:p>
            <a:r>
              <a:rPr lang="en-GB" sz="2400"/>
              <a:t>Measurement (counting) errors</a:t>
            </a:r>
          </a:p>
          <a:p>
            <a:endParaRPr lang="en-GB" sz="2400"/>
          </a:p>
          <a:p>
            <a:r>
              <a:rPr lang="en-GB" sz="2400"/>
              <a:t>Variation of </a:t>
            </a:r>
            <a:r>
              <a:rPr lang="en-GB" sz="2400">
                <a:latin typeface="Symbol" pitchFamily="18" charset="2"/>
              </a:rPr>
              <a:t>p</a:t>
            </a:r>
            <a:r>
              <a:rPr lang="en-GB" sz="2400"/>
              <a:t> in individuals or households</a:t>
            </a:r>
          </a:p>
          <a:p>
            <a:pPr lvl="2">
              <a:buFontTx/>
              <a:buNone/>
            </a:pPr>
            <a:r>
              <a:rPr lang="en-GB" sz="2400"/>
              <a:t>For example, you could regard q as arising from a beta distribution. The probability of each chain is obtained by integration over the distribution of q.</a:t>
            </a:r>
          </a:p>
        </p:txBody>
      </p:sp>
    </p:spTree>
    <p:extLst>
      <p:ext uri="{BB962C8B-B14F-4D97-AF65-F5344CB8AC3E}">
        <p14:creationId xmlns:p14="http://schemas.microsoft.com/office/powerpoint/2010/main" val="1360899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18B9C001-A3E7-46D6-BD64-9189B9702904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Providence measles data</a:t>
            </a:r>
          </a:p>
        </p:txBody>
      </p:sp>
      <p:graphicFrame>
        <p:nvGraphicFramePr>
          <p:cNvPr id="181306" name="Group 58"/>
          <p:cNvGraphicFramePr>
            <a:graphicFrameLocks noGrp="1"/>
          </p:cNvGraphicFramePr>
          <p:nvPr>
            <p:ph idx="1"/>
          </p:nvPr>
        </p:nvGraphicFramePr>
        <p:xfrm>
          <a:off x="314325" y="1409700"/>
          <a:ext cx="8505825" cy="4580573"/>
        </p:xfrm>
        <a:graphic>
          <a:graphicData uri="http://schemas.openxmlformats.org/drawingml/2006/table">
            <a:tbl>
              <a:tblPr/>
              <a:tblGrid>
                <a:gridCol w="22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Type of 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Expect number of households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Observed in Providence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Fitted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14.9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n2pq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n2p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87.7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{12}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np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207.9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207F"/>
                          </a:solidFill>
                          <a:effectLst/>
                          <a:latin typeface="Arial" charset="0"/>
                        </a:rPr>
                        <a:t>334.0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6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6903B8D-4E85-4E4F-AD3F-3A1F5AB27BC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Which came first?</a:t>
            </a:r>
            <a:br>
              <a:rPr lang="en-GB"/>
            </a:br>
            <a:r>
              <a:rPr lang="en-GB"/>
              <a:t>The chicken or the egg?</a:t>
            </a:r>
          </a:p>
        </p:txBody>
      </p:sp>
      <p:pic>
        <p:nvPicPr>
          <p:cNvPr id="23557" name="Picture 3" descr="j01405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7838" y="1555750"/>
            <a:ext cx="4094162" cy="4681538"/>
          </a:xfrm>
          <a:noFill/>
        </p:spPr>
      </p:pic>
      <p:pic>
        <p:nvPicPr>
          <p:cNvPr id="23558" name="Picture 4" descr="j011273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35600" y="4149725"/>
            <a:ext cx="2730500" cy="1841500"/>
          </a:xfrm>
          <a:noFill/>
        </p:spPr>
      </p:pic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4356100" y="1557338"/>
            <a:ext cx="43926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GB" sz="3000">
                <a:solidFill>
                  <a:srgbClr val="0E207F"/>
                </a:solidFill>
                <a:sym typeface="Symbol" pitchFamily="18" charset="2"/>
              </a:rPr>
              <a:t>You may have started with the model and then collected the data or started with the data and written down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FFE7BD6-ECC3-4D80-BBC4-E7DEAD0F9C8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Competing theories generate different models for the observed data</a:t>
            </a:r>
          </a:p>
        </p:txBody>
      </p:sp>
      <p:pic>
        <p:nvPicPr>
          <p:cNvPr id="24581" name="Picture 4" descr="j011273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19475" y="4365625"/>
            <a:ext cx="2374900" cy="1600200"/>
          </a:xfrm>
          <a:noFill/>
        </p:spPr>
      </p:pic>
      <p:pic>
        <p:nvPicPr>
          <p:cNvPr id="24582" name="Picture 3" descr="j014053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288" y="2636838"/>
            <a:ext cx="2457450" cy="2808287"/>
          </a:xfrm>
          <a:noFill/>
        </p:spPr>
      </p:pic>
      <p:pic>
        <p:nvPicPr>
          <p:cNvPr id="24583" name="Picture 6" descr="j013097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300788" y="1341438"/>
            <a:ext cx="2673350" cy="3925887"/>
          </a:xfrm>
          <a:noFill/>
        </p:spPr>
      </p:pic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2852738" y="4041775"/>
            <a:ext cx="711200" cy="395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4585" name="AutoShape 10"/>
          <p:cNvCxnSpPr>
            <a:cxnSpLocks noChangeShapeType="1"/>
          </p:cNvCxnSpPr>
          <p:nvPr/>
        </p:nvCxnSpPr>
        <p:spPr bwMode="auto">
          <a:xfrm rot="5400000">
            <a:off x="5292726" y="3500437"/>
            <a:ext cx="1052512" cy="766763"/>
          </a:xfrm>
          <a:prstGeom prst="curvedConnector3">
            <a:avLst>
              <a:gd name="adj1" fmla="val 50074"/>
            </a:avLst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541588" y="3355975"/>
            <a:ext cx="145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Theory 1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4918075" y="2420938"/>
            <a:ext cx="145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accent2"/>
                </a:solidFill>
              </a:rPr>
              <a:t>Theory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2F0DEF69-6E27-4726-A6BB-3347C0D6DE8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experiment could be designed to distinguish between the two theories?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01763"/>
            <a:ext cx="7772400" cy="4114800"/>
          </a:xfrm>
        </p:spPr>
        <p:txBody>
          <a:bodyPr/>
          <a:lstStyle/>
          <a:p>
            <a:pPr marL="0" indent="0">
              <a:spcBef>
                <a:spcPct val="35000"/>
              </a:spcBef>
              <a:buFontTx/>
              <a:buNone/>
            </a:pPr>
            <a:r>
              <a:rPr lang="en-GB">
                <a:sym typeface="Symbol" pitchFamily="18" charset="2"/>
              </a:rPr>
              <a:t>In parallel ask:</a:t>
            </a:r>
          </a:p>
          <a:p>
            <a:pPr marL="0" indent="0">
              <a:spcBef>
                <a:spcPct val="35000"/>
              </a:spcBef>
              <a:buFontTx/>
              <a:buNone/>
            </a:pPr>
            <a:r>
              <a:rPr lang="en-GB">
                <a:sym typeface="Symbol" pitchFamily="18" charset="2"/>
              </a:rPr>
              <a:t>What parameter could be estimated to distinguish between the two theories?</a:t>
            </a:r>
          </a:p>
          <a:p>
            <a:pPr marL="0" indent="0">
              <a:spcBef>
                <a:spcPct val="35000"/>
              </a:spcBef>
              <a:buFontTx/>
              <a:buNone/>
            </a:pPr>
            <a:endParaRPr lang="en-GB">
              <a:sym typeface="Symbol" pitchFamily="18" charset="2"/>
            </a:endParaRPr>
          </a:p>
          <a:p>
            <a:pPr marL="0" indent="0">
              <a:spcBef>
                <a:spcPct val="35000"/>
              </a:spcBef>
              <a:buFontTx/>
              <a:buNone/>
            </a:pPr>
            <a:r>
              <a:rPr lang="en-GB">
                <a:sym typeface="Symbol" pitchFamily="18" charset="2"/>
              </a:rPr>
              <a:t>We have a sample of eggs – an obvious feature to examine to decide between the chicken/ostrich theories is to measure the size of the eggs. This is the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6D8E5F35-1259-4C13-B60E-74F7A27D7E3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collection</a:t>
            </a:r>
          </a:p>
        </p:txBody>
      </p:sp>
      <p:pic>
        <p:nvPicPr>
          <p:cNvPr id="26629" name="Picture 41" descr="j019774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27538" y="1484313"/>
            <a:ext cx="4446587" cy="4508500"/>
          </a:xfrm>
          <a:noFill/>
        </p:spPr>
      </p:pic>
      <p:sp>
        <p:nvSpPr>
          <p:cNvPr id="26630" name="Rectangle 43"/>
          <p:cNvSpPr>
            <a:spLocks noChangeArrowheads="1"/>
          </p:cNvSpPr>
          <p:nvPr/>
        </p:nvSpPr>
        <p:spPr bwMode="auto">
          <a:xfrm>
            <a:off x="539750" y="1773238"/>
            <a:ext cx="381635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35000"/>
              </a:spcBef>
            </a:pPr>
            <a:r>
              <a:rPr lang="en-GB" sz="3000">
                <a:solidFill>
                  <a:srgbClr val="0E207F"/>
                </a:solidFill>
                <a:sym typeface="Symbol" pitchFamily="18" charset="2"/>
              </a:rPr>
              <a:t>Imagine that our scientist here measures the eggs and obtains the dimensions.</a:t>
            </a:r>
          </a:p>
          <a:p>
            <a:pPr algn="l">
              <a:spcBef>
                <a:spcPct val="35000"/>
              </a:spcBef>
            </a:pPr>
            <a:endParaRPr lang="en-GB" sz="3000">
              <a:solidFill>
                <a:srgbClr val="0E207F"/>
              </a:solidFill>
              <a:sym typeface="Symbol" pitchFamily="18" charset="2"/>
            </a:endParaRPr>
          </a:p>
          <a:p>
            <a:pPr algn="l">
              <a:spcBef>
                <a:spcPct val="35000"/>
              </a:spcBef>
            </a:pPr>
            <a:r>
              <a:rPr lang="en-GB" sz="3000">
                <a:solidFill>
                  <a:srgbClr val="0E207F"/>
                </a:solidFill>
                <a:sym typeface="Symbol" pitchFamily="18" charset="2"/>
              </a:rPr>
              <a:t>We’ll consider such data later…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altLang="en-GB"/>
              <a:t>© Imperial College London</a:t>
            </a:r>
            <a:endParaRPr lang="en-US" altLang="en-US"/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47AE38B4-FDCB-4D50-A41F-CDFD96F0B1F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77863" y="1628775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/>
            <a:r>
              <a:rPr lang="en-GB" sz="3000" b="1">
                <a:solidFill>
                  <a:srgbClr val="0E207F"/>
                </a:solidFill>
              </a:rPr>
              <a:t>Discrete</a:t>
            </a:r>
            <a:r>
              <a:rPr lang="en-GB" sz="3000">
                <a:solidFill>
                  <a:srgbClr val="0E207F"/>
                </a:solidFill>
              </a:rPr>
              <a:t> Data</a:t>
            </a:r>
          </a:p>
          <a:p>
            <a:pPr marL="742950" lvl="1" indent="-285750" algn="l">
              <a:buFontTx/>
              <a:buChar char="–"/>
            </a:pPr>
            <a:r>
              <a:rPr lang="en-GB" sz="2600">
                <a:solidFill>
                  <a:srgbClr val="0E207F"/>
                </a:solidFill>
              </a:rPr>
              <a:t>Binomial	(counts of successes - out of n)</a:t>
            </a:r>
          </a:p>
          <a:p>
            <a:pPr marL="742950" lvl="1" indent="-285750" algn="l">
              <a:buFontTx/>
              <a:buChar char="–"/>
            </a:pPr>
            <a:r>
              <a:rPr lang="en-GB" sz="2600">
                <a:solidFill>
                  <a:srgbClr val="0E207F"/>
                </a:solidFill>
              </a:rPr>
              <a:t>Multinomial	(counts of categories - out of n)</a:t>
            </a:r>
          </a:p>
          <a:p>
            <a:pPr marL="742950" lvl="1" indent="-285750" algn="l">
              <a:buFontTx/>
              <a:buChar char="–"/>
            </a:pPr>
            <a:r>
              <a:rPr lang="en-GB" sz="2600">
                <a:solidFill>
                  <a:srgbClr val="0E207F"/>
                </a:solidFill>
              </a:rPr>
              <a:t>Poisson	(counts of events - no limiting n)</a:t>
            </a:r>
          </a:p>
          <a:p>
            <a:pPr marL="742950" lvl="1" indent="-285750" algn="l">
              <a:buFontTx/>
              <a:buChar char="–"/>
            </a:pPr>
            <a:endParaRPr lang="en-GB" sz="2600">
              <a:solidFill>
                <a:srgbClr val="0E207F"/>
              </a:solidFill>
            </a:endParaRPr>
          </a:p>
          <a:p>
            <a:pPr marL="342900" indent="-342900" algn="l"/>
            <a:r>
              <a:rPr lang="en-GB" sz="3000">
                <a:solidFill>
                  <a:srgbClr val="0E207F"/>
                </a:solidFill>
              </a:rPr>
              <a:t>Continuous Data	</a:t>
            </a:r>
          </a:p>
          <a:p>
            <a:pPr marL="742950" lvl="1" indent="-285750" algn="l">
              <a:buFontTx/>
              <a:buChar char="–"/>
            </a:pPr>
            <a:r>
              <a:rPr lang="en-GB" sz="2600">
                <a:solidFill>
                  <a:srgbClr val="0E207F"/>
                </a:solidFill>
              </a:rPr>
              <a:t>Normal</a:t>
            </a:r>
          </a:p>
          <a:p>
            <a:pPr marL="742950" lvl="1" indent="-285750" algn="l">
              <a:buFontTx/>
              <a:buChar char="–"/>
            </a:pPr>
            <a:r>
              <a:rPr lang="en-GB" sz="2600">
                <a:solidFill>
                  <a:srgbClr val="0E207F"/>
                </a:solidFill>
              </a:rPr>
              <a:t>Gamma, Weibull (e.g. survival times)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GB" sz="3000">
                <a:solidFill>
                  <a:srgbClr val="01835F"/>
                </a:solidFill>
              </a:rPr>
              <a:t>Common statistical distributions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erial_white">
  <a:themeElements>
    <a:clrScheme name="imperial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perial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E991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E9914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perial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erial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imperial_white</Template>
  <TotalTime>1086</TotalTime>
  <Words>1940</Words>
  <Application>Microsoft Office PowerPoint</Application>
  <PresentationFormat>On-screen Show (4:3)</PresentationFormat>
  <Paragraphs>532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Symbol</vt:lpstr>
      <vt:lpstr>Times</vt:lpstr>
      <vt:lpstr>Times New Roman</vt:lpstr>
      <vt:lpstr>imperial_white</vt:lpstr>
      <vt:lpstr>Equation</vt:lpstr>
      <vt:lpstr>Worksheet</vt:lpstr>
      <vt:lpstr>STATISTICAL MODELLING OF INFECTIOUS DISEASES: Estimating parameters from data using likelihood</vt:lpstr>
      <vt:lpstr>Overview</vt:lpstr>
      <vt:lpstr>Parameter estimation    – the basic requirements</vt:lpstr>
      <vt:lpstr>The chicken and the egg</vt:lpstr>
      <vt:lpstr>Which came first? The chicken or the egg?</vt:lpstr>
      <vt:lpstr>Competing theories generate different models for the observed data</vt:lpstr>
      <vt:lpstr>What experiment could be designed to distinguish between the two theories?</vt:lpstr>
      <vt:lpstr>Data collection</vt:lpstr>
      <vt:lpstr>PowerPoint Presentation</vt:lpstr>
      <vt:lpstr>PowerPoint Presentation</vt:lpstr>
      <vt:lpstr>Remember these measures of disease frequency?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Models</vt:lpstr>
      <vt:lpstr>Generations of infection?</vt:lpstr>
      <vt:lpstr>Chain Binomial Models</vt:lpstr>
      <vt:lpstr>Household of two individuals</vt:lpstr>
      <vt:lpstr>Household of three individuals</vt:lpstr>
      <vt:lpstr>Household of three individuals</vt:lpstr>
      <vt:lpstr>Household of four individuals</vt:lpstr>
      <vt:lpstr>Household of four individuals</vt:lpstr>
      <vt:lpstr>Reed and Frost</vt:lpstr>
      <vt:lpstr>       Greenwood      Reed and Frost</vt:lpstr>
      <vt:lpstr>Possible elaborations</vt:lpstr>
      <vt:lpstr>Providence measles data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epidemiological data and survey types</dc:title>
  <dc:creator>quentin</dc:creator>
  <cp:lastModifiedBy>Green, Nathan</cp:lastModifiedBy>
  <cp:revision>46</cp:revision>
  <cp:lastPrinted>2019-07-10T14:35:32Z</cp:lastPrinted>
  <dcterms:created xsi:type="dcterms:W3CDTF">2003-08-20T15:24:39Z</dcterms:created>
  <dcterms:modified xsi:type="dcterms:W3CDTF">2020-01-31T13:45:29Z</dcterms:modified>
</cp:coreProperties>
</file>