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3" r:id="rId5"/>
    <p:sldId id="267" r:id="rId6"/>
    <p:sldId id="270" r:id="rId7"/>
    <p:sldId id="271" r:id="rId8"/>
    <p:sldId id="260" r:id="rId9"/>
    <p:sldId id="273" r:id="rId10"/>
    <p:sldId id="261" r:id="rId11"/>
    <p:sldId id="258" r:id="rId12"/>
    <p:sldId id="274" r:id="rId13"/>
    <p:sldId id="27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31"/>
    <p:restoredTop sz="94685"/>
  </p:normalViewPr>
  <p:slideViewPr>
    <p:cSldViewPr snapToGrid="0" snapToObjects="1">
      <p:cViewPr>
        <p:scale>
          <a:sx n="79" d="100"/>
          <a:sy n="79" d="100"/>
        </p:scale>
        <p:origin x="144" y="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1502F-2134-D74A-B1E9-89482B1AC0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696524-AEC5-954A-AC65-ADF6EFBA56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BA672D-DBAF-A047-8344-D37CA0E83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81337-FDB4-E446-BC60-16A9133659BD}" type="datetimeFigureOut">
              <a:rPr lang="en-US" smtClean="0"/>
              <a:t>8/13/19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371FCB-AD9E-2848-93C6-81C05B46B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B15584-FB1F-A04E-8511-4F3FBA157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B0283-B645-CB4F-A2F9-007A518C3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907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9A0AC-03BB-D543-8D40-AF30E3FC0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C3CC96-569F-8D41-A171-196E5A7BB7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DDA90C-69DD-C146-906B-8398ACC80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81337-FDB4-E446-BC60-16A9133659BD}" type="datetimeFigureOut">
              <a:rPr lang="en-US" smtClean="0"/>
              <a:t>8/13/19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388245-B6F7-1749-B396-9DD0AE6B8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2A82A9-4485-B942-AC6F-BA45D69A4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B0283-B645-CB4F-A2F9-007A518C3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850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65FE43-806C-7244-BC32-81F860EEE6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DA8F1F-7C6B-1948-827E-256DF46D4E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1C1A41-7791-2E46-B274-D77A1820A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81337-FDB4-E446-BC60-16A9133659BD}" type="datetimeFigureOut">
              <a:rPr lang="en-US" smtClean="0"/>
              <a:t>8/13/19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7F2260-A266-F84C-A8B8-5E1BD99C6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8363D5-AED0-484C-ABA9-764F90129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B0283-B645-CB4F-A2F9-007A518C3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732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8365B-11DC-D046-9189-F758A7F07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94D4E9-0EA8-3343-A443-F362EEB096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F67030-E1C8-404F-87CC-CE2DE26DF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81337-FDB4-E446-BC60-16A9133659BD}" type="datetimeFigureOut">
              <a:rPr lang="en-US" smtClean="0"/>
              <a:t>8/13/19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94374C-9B5B-4B4C-9845-1C0930C7F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A6A9DD-A6C4-CD4A-9311-50F045346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B0283-B645-CB4F-A2F9-007A518C3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77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17B17-B42E-4944-989A-90C9A92C0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1DBC50-68EA-814F-89CC-496CE8DEB2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C89697-093E-D14E-B6F0-2D4FF207E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81337-FDB4-E446-BC60-16A9133659BD}" type="datetimeFigureOut">
              <a:rPr lang="en-US" smtClean="0"/>
              <a:t>8/13/19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433D7B-5E97-CC44-89CF-D024B2960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F978EF-4EC3-5D4F-BD57-485A43D05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B0283-B645-CB4F-A2F9-007A518C3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635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706A0-A10A-C04C-A23B-20D7CCF81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C4D5D5-C08D-2640-8CEA-4BADAE81D9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A1B371-5D79-B842-9F6B-5964AC22F1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AF6369-846B-4F46-8FE8-15E49D0D7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81337-FDB4-E446-BC60-16A9133659BD}" type="datetimeFigureOut">
              <a:rPr lang="en-US" smtClean="0"/>
              <a:t>8/13/19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A44255-BD5B-9247-A84E-F839D5A1B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81CB7E-6ED4-B948-BF47-6D2956986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B0283-B645-CB4F-A2F9-007A518C3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80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E0DBF-9B60-6544-8468-1DE8D85AF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593370-73A2-F449-9D72-CD9B6A69FF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7B1A05-F247-BB43-88FC-6F823559E4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BCB61A-AF44-4D44-8077-5FFE0BAE74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7FBBDB-3EAA-0945-A561-7A786FCB8D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16B1C9-381D-CE4E-9BE2-916BA86F2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81337-FDB4-E446-BC60-16A9133659BD}" type="datetimeFigureOut">
              <a:rPr lang="en-US" smtClean="0"/>
              <a:t>8/13/19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ADEA34-2EAC-0343-98C2-1CC755E18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D1C028-A47D-7743-A045-2B39679F0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B0283-B645-CB4F-A2F9-007A518C3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257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EBC81-6D77-E54B-9DB5-9BB523690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57A857-E0C5-4847-9ACB-05C6CB7C2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81337-FDB4-E446-BC60-16A9133659BD}" type="datetimeFigureOut">
              <a:rPr lang="en-US" smtClean="0"/>
              <a:t>8/13/19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5E7097-7C67-E249-8EFB-A170E2C30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3DDC03-F4A4-BF44-896A-01F10E510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B0283-B645-CB4F-A2F9-007A518C3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642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E1554C-EF2B-5C48-BBB1-F6EDC6FC4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81337-FDB4-E446-BC60-16A9133659BD}" type="datetimeFigureOut">
              <a:rPr lang="en-US" smtClean="0"/>
              <a:t>8/13/19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AD05C1-2F3D-C04B-A083-629AB0CB8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D3D1F6-A010-6A4E-9E3A-F67839793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B0283-B645-CB4F-A2F9-007A518C3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476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031E3-C4ED-AA40-8DE9-BC1C60B99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A5D366-3D67-7044-992E-DD0959E241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505435-681C-A142-BF87-480A4EE30A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101279-6B0F-1E40-8F13-F3EA645E7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81337-FDB4-E446-BC60-16A9133659BD}" type="datetimeFigureOut">
              <a:rPr lang="en-US" smtClean="0"/>
              <a:t>8/13/19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93DB81-A665-E24F-8BFC-3C03C642A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428FCE-20C2-674D-A520-A7307C2C3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B0283-B645-CB4F-A2F9-007A518C3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436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1121A-8BA7-9542-918C-38128B556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41C83D-7344-8344-829C-2DAB521D32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C32DE1-607E-464A-8252-8F569F5AF2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018AE3-C4C1-A444-B88B-E38941896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81337-FDB4-E446-BC60-16A9133659BD}" type="datetimeFigureOut">
              <a:rPr lang="en-US" smtClean="0"/>
              <a:t>8/13/19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C82600-70E7-6D47-9E1C-8DF7BD883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343EB8-2F03-AE42-839F-25C4FF5F5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B0283-B645-CB4F-A2F9-007A518C3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683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0DFFBF-6F15-184E-9B2D-1050AB561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A4143A-44EB-E84F-9E46-767360EE96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A4F6C7-E531-514C-B3A3-212B4A1E39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E81337-FDB4-E446-BC60-16A9133659BD}" type="datetimeFigureOut">
              <a:rPr lang="en-US" smtClean="0"/>
              <a:t>8/13/19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8337D3-47C2-B14C-846C-8B291E4F92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E8A583-72F4-D341-9A0A-27A8B2B98C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9B0283-B645-CB4F-A2F9-007A518C3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3732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CD3FA-CAA0-1640-8A2F-86476A8C02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000" dirty="0"/>
              <a:t>Concurrency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060E0A-3330-2740-A39C-BFF0AC9DE4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Presented by Nathan Ulmer</a:t>
            </a:r>
          </a:p>
        </p:txBody>
      </p:sp>
    </p:spTree>
    <p:extLst>
      <p:ext uri="{BB962C8B-B14F-4D97-AF65-F5344CB8AC3E}">
        <p14:creationId xmlns:p14="http://schemas.microsoft.com/office/powerpoint/2010/main" val="16377001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20E04-BC0E-AF47-9B0D-0B7819615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Thread Interference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B45047-4421-1C4C-8519-92EE9E5AC7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Problem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DC74EA-7496-EC49-93A7-B581EA7D535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4000" dirty="0"/>
              <a:t> Race Conditions and Critical Sections</a:t>
            </a:r>
          </a:p>
          <a:p>
            <a:endParaRPr lang="en-US" sz="4000" dirty="0"/>
          </a:p>
          <a:p>
            <a:r>
              <a:rPr lang="en-US" sz="4000" dirty="0"/>
              <a:t>Interleaving</a:t>
            </a:r>
          </a:p>
          <a:p>
            <a:endParaRPr lang="en-US" sz="40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41E32D-71CA-CD4C-85FC-F4BB798980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Solutions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9986B4-9A48-A148-ABDC-4D8C9B8AE65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4000" dirty="0"/>
              <a:t>Thread Safety</a:t>
            </a:r>
          </a:p>
          <a:p>
            <a:pPr marL="0" indent="0">
              <a:buNone/>
            </a:pPr>
            <a:endParaRPr lang="en-US" sz="4000" dirty="0"/>
          </a:p>
          <a:p>
            <a:r>
              <a:rPr lang="en-US" sz="4000" dirty="0"/>
              <a:t>Synchronization</a:t>
            </a:r>
          </a:p>
          <a:p>
            <a:endParaRPr lang="en-US" sz="4000" dirty="0"/>
          </a:p>
          <a:p>
            <a:r>
              <a:rPr lang="en-US" sz="4000" dirty="0"/>
              <a:t>Locks</a:t>
            </a:r>
          </a:p>
          <a:p>
            <a:endParaRPr lang="en-US" sz="4000" dirty="0"/>
          </a:p>
          <a:p>
            <a:r>
              <a:rPr lang="en-US" sz="4000" dirty="0"/>
              <a:t>Atomic Variables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3410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E6614-28EC-2448-A934-309CED92B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Thread Contention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CFADA2-7566-7449-B70A-B4EB201766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187711-2708-6B46-802B-7C42342A33E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Starvation</a:t>
            </a:r>
          </a:p>
          <a:p>
            <a:endParaRPr lang="en-US" sz="4000" dirty="0"/>
          </a:p>
          <a:p>
            <a:r>
              <a:rPr lang="en-US" sz="4000" dirty="0" err="1"/>
              <a:t>Livelock</a:t>
            </a:r>
            <a:r>
              <a:rPr lang="en-US" sz="4000" dirty="0"/>
              <a:t>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F53CFA-BC9A-4A4B-BC56-12345C8904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Solutions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87D5AD-D096-514B-8A30-FFF0740168D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endParaRPr lang="en-US" sz="4000" dirty="0"/>
          </a:p>
          <a:p>
            <a:r>
              <a:rPr lang="en-US" sz="4000" dirty="0"/>
              <a:t>Yielding</a:t>
            </a:r>
          </a:p>
          <a:p>
            <a:endParaRPr lang="en-US" sz="4000" dirty="0"/>
          </a:p>
          <a:p>
            <a:r>
              <a:rPr lang="en-US" sz="4000" dirty="0"/>
              <a:t>Synchronization</a:t>
            </a:r>
          </a:p>
          <a:p>
            <a:endParaRPr lang="en-US" sz="4000" dirty="0"/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2255657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CD3FA-CAA0-1640-8A2F-86476A8C02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832100"/>
            <a:ext cx="9144000" cy="1193800"/>
          </a:xfrm>
        </p:spPr>
        <p:txBody>
          <a:bodyPr>
            <a:normAutofit/>
          </a:bodyPr>
          <a:lstStyle/>
          <a:p>
            <a:r>
              <a:rPr lang="en-US" sz="8000" dirty="0"/>
              <a:t>Concurrency</a:t>
            </a:r>
          </a:p>
        </p:txBody>
      </p:sp>
    </p:spTree>
    <p:extLst>
      <p:ext uri="{BB962C8B-B14F-4D97-AF65-F5344CB8AC3E}">
        <p14:creationId xmlns:p14="http://schemas.microsoft.com/office/powerpoint/2010/main" val="33483867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8EE57DE-EF4F-7A4F-A54A-17C4AA75E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03437"/>
            <a:ext cx="10515600" cy="1325563"/>
          </a:xfrm>
        </p:spPr>
        <p:txBody>
          <a:bodyPr anchor="ctr">
            <a:normAutofit/>
          </a:bodyPr>
          <a:lstStyle/>
          <a:p>
            <a:pPr algn="ctr"/>
            <a:r>
              <a:rPr lang="en-US" sz="7200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852692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83418-EFFE-B64E-8C7B-EA68DE233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Topics of 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B8FD3A-3AB5-4F44-862F-5B47F6FCF7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Overview of Java Virtual Machine</a:t>
            </a:r>
          </a:p>
          <a:p>
            <a:endParaRPr lang="en-US" sz="4000" dirty="0"/>
          </a:p>
          <a:p>
            <a:r>
              <a:rPr lang="en-US" sz="4000" dirty="0"/>
              <a:t>Implementation of Threads </a:t>
            </a:r>
          </a:p>
          <a:p>
            <a:endParaRPr lang="en-US" sz="4000" dirty="0"/>
          </a:p>
          <a:p>
            <a:r>
              <a:rPr lang="en-US" sz="4000" dirty="0"/>
              <a:t>Common Errors and Pitfalls of Multi-Threading</a:t>
            </a:r>
          </a:p>
        </p:txBody>
      </p:sp>
    </p:spTree>
    <p:extLst>
      <p:ext uri="{BB962C8B-B14F-4D97-AF65-F5344CB8AC3E}">
        <p14:creationId xmlns:p14="http://schemas.microsoft.com/office/powerpoint/2010/main" val="148809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40E62-49BB-1C47-B465-293773176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Java Virtual Machine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F3ED88-705A-4449-A6B4-958D992E86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000" dirty="0"/>
              <a:t>Memory Areas</a:t>
            </a:r>
          </a:p>
          <a:p>
            <a:pPr lvl="1"/>
            <a:r>
              <a:rPr lang="en-US" sz="3600" dirty="0"/>
              <a:t>The Heap</a:t>
            </a:r>
          </a:p>
          <a:p>
            <a:pPr lvl="1"/>
            <a:endParaRPr lang="en-US" sz="3600" dirty="0"/>
          </a:p>
          <a:p>
            <a:pPr lvl="1"/>
            <a:r>
              <a:rPr lang="en-US" sz="3600" dirty="0"/>
              <a:t>Java Stacks</a:t>
            </a:r>
          </a:p>
          <a:p>
            <a:pPr lvl="1"/>
            <a:endParaRPr lang="en-US" sz="3600" dirty="0"/>
          </a:p>
          <a:p>
            <a:pPr lvl="1"/>
            <a:r>
              <a:rPr lang="en-US" sz="3600" dirty="0"/>
              <a:t>The Method Area</a:t>
            </a:r>
          </a:p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A5310A7-FDAB-7143-ADE9-1FFA9E1DA038}"/>
              </a:ext>
            </a:extLst>
          </p:cNvPr>
          <p:cNvSpPr/>
          <p:nvPr/>
        </p:nvSpPr>
        <p:spPr>
          <a:xfrm>
            <a:off x="5278464" y="1255363"/>
            <a:ext cx="6075336" cy="49216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2400" dirty="0"/>
              <a:t>JVM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3DAACE6-2887-5143-8D25-654EC514F32C}"/>
              </a:ext>
            </a:extLst>
          </p:cNvPr>
          <p:cNvSpPr/>
          <p:nvPr/>
        </p:nvSpPr>
        <p:spPr>
          <a:xfrm>
            <a:off x="5502162" y="4540323"/>
            <a:ext cx="5627940" cy="11826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2400" dirty="0"/>
              <a:t>Heap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06C982E-7BBA-EA46-AB78-5DB6F0634DA3}"/>
              </a:ext>
            </a:extLst>
          </p:cNvPr>
          <p:cNvGrpSpPr/>
          <p:nvPr/>
        </p:nvGrpSpPr>
        <p:grpSpPr>
          <a:xfrm>
            <a:off x="5713760" y="1461720"/>
            <a:ext cx="2434686" cy="2943666"/>
            <a:chOff x="1265454" y="1615928"/>
            <a:chExt cx="2434686" cy="2624655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D1F9165-10BC-7449-BB8F-A12947418D3B}"/>
                </a:ext>
              </a:extLst>
            </p:cNvPr>
            <p:cNvSpPr/>
            <p:nvPr/>
          </p:nvSpPr>
          <p:spPr>
            <a:xfrm>
              <a:off x="1265454" y="1615928"/>
              <a:ext cx="2434686" cy="2624655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400" dirty="0"/>
                <a:t>Thread Stack</a:t>
              </a:r>
            </a:p>
            <a:p>
              <a:r>
                <a:rPr lang="en-US" sz="2000" b="1" dirty="0" err="1"/>
                <a:t>methodOne</a:t>
              </a:r>
              <a:r>
                <a:rPr lang="en-US" sz="2000" b="1" dirty="0"/>
                <a:t>()</a:t>
              </a:r>
            </a:p>
            <a:p>
              <a:endParaRPr lang="en-US" sz="2000" dirty="0"/>
            </a:p>
            <a:p>
              <a:endParaRPr lang="en-US" sz="2000" dirty="0"/>
            </a:p>
            <a:p>
              <a:endParaRPr lang="en-US" sz="2000" dirty="0"/>
            </a:p>
            <a:p>
              <a:endParaRPr lang="en-US" sz="2000" b="1" dirty="0"/>
            </a:p>
            <a:p>
              <a:r>
                <a:rPr lang="en-US" sz="2000" b="1" dirty="0" err="1"/>
                <a:t>methodTwo</a:t>
              </a:r>
              <a:r>
                <a:rPr lang="en-US" sz="2000" b="1" dirty="0"/>
                <a:t>()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E5755C4-403A-5040-8D78-AC0B546E26F5}"/>
                </a:ext>
              </a:extLst>
            </p:cNvPr>
            <p:cNvSpPr txBox="1"/>
            <p:nvPr/>
          </p:nvSpPr>
          <p:spPr>
            <a:xfrm>
              <a:off x="1596769" y="2360626"/>
              <a:ext cx="1983783" cy="33855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/>
                <a:t>Local Variable 1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A4664C7-1024-2C4F-B55E-98C41DC12B0A}"/>
                </a:ext>
              </a:extLst>
            </p:cNvPr>
            <p:cNvSpPr txBox="1"/>
            <p:nvPr/>
          </p:nvSpPr>
          <p:spPr>
            <a:xfrm>
              <a:off x="1596768" y="2788686"/>
              <a:ext cx="1983783" cy="33855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/>
                <a:t>Local Variable 2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E9CB6CB-DFAD-AB4F-B3BD-9F56FE27A477}"/>
                </a:ext>
              </a:extLst>
            </p:cNvPr>
            <p:cNvSpPr txBox="1"/>
            <p:nvPr/>
          </p:nvSpPr>
          <p:spPr>
            <a:xfrm>
              <a:off x="1596770" y="3715631"/>
              <a:ext cx="1983783" cy="33855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/>
                <a:t>Local Variable 2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C98B23B2-B067-974B-B7B5-1C8D7FF17FD2}"/>
              </a:ext>
            </a:extLst>
          </p:cNvPr>
          <p:cNvSpPr txBox="1"/>
          <p:nvPr/>
        </p:nvSpPr>
        <p:spPr>
          <a:xfrm>
            <a:off x="5572561" y="4954682"/>
            <a:ext cx="920296" cy="33855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600" dirty="0"/>
              <a:t>Object 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C2A8F60-6A15-3C45-93A6-C6C0CB1B8F2C}"/>
              </a:ext>
            </a:extLst>
          </p:cNvPr>
          <p:cNvSpPr txBox="1"/>
          <p:nvPr/>
        </p:nvSpPr>
        <p:spPr>
          <a:xfrm>
            <a:off x="6628610" y="4954682"/>
            <a:ext cx="950077" cy="33855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Object 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4B85D32-4367-7343-8F37-366C77D32671}"/>
              </a:ext>
            </a:extLst>
          </p:cNvPr>
          <p:cNvSpPr txBox="1"/>
          <p:nvPr/>
        </p:nvSpPr>
        <p:spPr>
          <a:xfrm>
            <a:off x="7806259" y="4962392"/>
            <a:ext cx="950077" cy="33855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Object 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B01F6A5-DA6F-AF4E-B345-938D21741644}"/>
              </a:ext>
            </a:extLst>
          </p:cNvPr>
          <p:cNvSpPr txBox="1"/>
          <p:nvPr/>
        </p:nvSpPr>
        <p:spPr>
          <a:xfrm>
            <a:off x="8955190" y="4962392"/>
            <a:ext cx="950077" cy="33855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Object 4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438C133-F870-5948-9AC7-193F94358BC0}"/>
              </a:ext>
            </a:extLst>
          </p:cNvPr>
          <p:cNvGrpSpPr/>
          <p:nvPr/>
        </p:nvGrpSpPr>
        <p:grpSpPr>
          <a:xfrm>
            <a:off x="8459244" y="1495038"/>
            <a:ext cx="2434686" cy="2943666"/>
            <a:chOff x="1265454" y="1615928"/>
            <a:chExt cx="2434686" cy="2624655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4AA8A12-6A1E-1F4E-9FF5-BFF86A9D9517}"/>
                </a:ext>
              </a:extLst>
            </p:cNvPr>
            <p:cNvSpPr/>
            <p:nvPr/>
          </p:nvSpPr>
          <p:spPr>
            <a:xfrm>
              <a:off x="1265454" y="1615928"/>
              <a:ext cx="2434686" cy="2624655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400" dirty="0"/>
                <a:t>Thread Stack</a:t>
              </a:r>
            </a:p>
            <a:p>
              <a:r>
                <a:rPr lang="en-US" sz="2000" b="1" dirty="0" err="1"/>
                <a:t>methodOne</a:t>
              </a:r>
              <a:r>
                <a:rPr lang="en-US" sz="2000" b="1" dirty="0"/>
                <a:t>()</a:t>
              </a:r>
            </a:p>
            <a:p>
              <a:endParaRPr lang="en-US" sz="2000" dirty="0"/>
            </a:p>
            <a:p>
              <a:endParaRPr lang="en-US" sz="2000" dirty="0"/>
            </a:p>
            <a:p>
              <a:endParaRPr lang="en-US" sz="2000" dirty="0"/>
            </a:p>
            <a:p>
              <a:endParaRPr lang="en-US" sz="2000" b="1" dirty="0"/>
            </a:p>
            <a:p>
              <a:r>
                <a:rPr lang="en-US" sz="2000" b="1" dirty="0" err="1"/>
                <a:t>methodTwo</a:t>
              </a:r>
              <a:r>
                <a:rPr lang="en-US" sz="2000" b="1" dirty="0"/>
                <a:t>()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B249EEB-5932-174F-8F0F-0CAF620C37E5}"/>
                </a:ext>
              </a:extLst>
            </p:cNvPr>
            <p:cNvSpPr txBox="1"/>
            <p:nvPr/>
          </p:nvSpPr>
          <p:spPr>
            <a:xfrm>
              <a:off x="1619450" y="2330919"/>
              <a:ext cx="1983783" cy="33855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/>
                <a:t>Local Variable 1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2DD392F-E0A6-1340-8CD6-61F9211E0396}"/>
                </a:ext>
              </a:extLst>
            </p:cNvPr>
            <p:cNvSpPr txBox="1"/>
            <p:nvPr/>
          </p:nvSpPr>
          <p:spPr>
            <a:xfrm>
              <a:off x="1619450" y="2758979"/>
              <a:ext cx="1983783" cy="33855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/>
                <a:t>Local Variable 2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5A51F47-4A03-7940-9E1C-729D994EAD4C}"/>
                </a:ext>
              </a:extLst>
            </p:cNvPr>
            <p:cNvSpPr txBox="1"/>
            <p:nvPr/>
          </p:nvSpPr>
          <p:spPr>
            <a:xfrm>
              <a:off x="1596770" y="3715631"/>
              <a:ext cx="1983783" cy="33855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/>
                <a:t>Local Variable 2</a:t>
              </a: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B663A9C2-C650-7E49-B811-8BA32A31E137}"/>
              </a:ext>
            </a:extLst>
          </p:cNvPr>
          <p:cNvSpPr txBox="1"/>
          <p:nvPr/>
        </p:nvSpPr>
        <p:spPr>
          <a:xfrm>
            <a:off x="10074508" y="4959792"/>
            <a:ext cx="950077" cy="33855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Object 4</a:t>
            </a:r>
          </a:p>
        </p:txBody>
      </p:sp>
    </p:spTree>
    <p:extLst>
      <p:ext uri="{BB962C8B-B14F-4D97-AF65-F5344CB8AC3E}">
        <p14:creationId xmlns:p14="http://schemas.microsoft.com/office/powerpoint/2010/main" val="1048143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475E3-45E2-CC4D-80B6-DB7F06146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6000" dirty="0"/>
              <a:t>Properties of a Thread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136F0E-2A2D-CA41-A6ED-8A7DBC902C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0"/>
            <a:ext cx="5887583" cy="6025243"/>
          </a:xfr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sz="1100" dirty="0"/>
              <a:t>package </a:t>
            </a:r>
            <a:r>
              <a:rPr lang="en-US" sz="1100" dirty="0" err="1"/>
              <a:t>java.lang</a:t>
            </a:r>
            <a:r>
              <a:rPr lang="en-US" sz="1100" dirty="0"/>
              <a:t>;</a:t>
            </a:r>
            <a:br>
              <a:rPr lang="en-US" sz="1100" dirty="0"/>
            </a:br>
            <a:r>
              <a:rPr lang="en-US" sz="1100" dirty="0"/>
              <a:t>public class Thread implements Runnable {</a:t>
            </a:r>
            <a:br>
              <a:rPr lang="en-US" sz="1100" dirty="0"/>
            </a:br>
            <a:br>
              <a:rPr lang="en-US" sz="1100" dirty="0"/>
            </a:br>
            <a:r>
              <a:rPr lang="en-US" sz="1100" dirty="0"/>
              <a:t>    public final static int MIN_PRIORITY = 1;</a:t>
            </a:r>
            <a:br>
              <a:rPr lang="en-US" sz="1100" dirty="0"/>
            </a:br>
            <a:r>
              <a:rPr lang="en-US" sz="1100" dirty="0"/>
              <a:t>    public final static int NORM_PRIORITY = 5;</a:t>
            </a:r>
            <a:br>
              <a:rPr lang="en-US" sz="1100" dirty="0"/>
            </a:br>
            <a:r>
              <a:rPr lang="en-US" sz="1100" dirty="0"/>
              <a:t>    public final static int MAX_PRIORITY = 10;</a:t>
            </a:r>
            <a:br>
              <a:rPr lang="en-US" sz="1100" dirty="0"/>
            </a:br>
            <a:br>
              <a:rPr lang="en-US" sz="1100" dirty="0"/>
            </a:br>
            <a:r>
              <a:rPr lang="en-US" sz="1100" dirty="0"/>
              <a:t>    public Thread() {...}</a:t>
            </a:r>
            <a:br>
              <a:rPr lang="en-US" sz="1100" dirty="0"/>
            </a:br>
            <a:r>
              <a:rPr lang="en-US" sz="1100" dirty="0"/>
              <a:t>    public Thread(Runnable target) {...}</a:t>
            </a:r>
            <a:br>
              <a:rPr lang="en-US" sz="1100" dirty="0"/>
            </a:br>
            <a:r>
              <a:rPr lang="en-US" sz="1100" dirty="0"/>
              <a:t>    public Thread(</a:t>
            </a:r>
            <a:r>
              <a:rPr lang="en-US" sz="1100" dirty="0" err="1"/>
              <a:t>ThreadGroup</a:t>
            </a:r>
            <a:r>
              <a:rPr lang="en-US" sz="1100" dirty="0"/>
              <a:t> group, Runnable target) {...}</a:t>
            </a:r>
            <a:br>
              <a:rPr lang="en-US" sz="1100" dirty="0"/>
            </a:br>
            <a:r>
              <a:rPr lang="en-US" sz="1100" dirty="0"/>
              <a:t>    public Thread(String name) {...}</a:t>
            </a:r>
            <a:br>
              <a:rPr lang="en-US" sz="1100" dirty="0"/>
            </a:br>
            <a:r>
              <a:rPr lang="en-US" sz="1100" dirty="0"/>
              <a:t>    public Thread(</a:t>
            </a:r>
            <a:r>
              <a:rPr lang="en-US" sz="1100" dirty="0" err="1"/>
              <a:t>ThreadGroup</a:t>
            </a:r>
            <a:r>
              <a:rPr lang="en-US" sz="1100" dirty="0"/>
              <a:t> group, String name) {...}</a:t>
            </a:r>
            <a:br>
              <a:rPr lang="en-US" sz="1100" dirty="0"/>
            </a:br>
            <a:r>
              <a:rPr lang="en-US" sz="1100" dirty="0"/>
              <a:t>    public Thread(Runnable target, String name) {...}</a:t>
            </a:r>
            <a:br>
              <a:rPr lang="en-US" sz="1100" dirty="0"/>
            </a:br>
            <a:r>
              <a:rPr lang="en-US" sz="1100" dirty="0"/>
              <a:t>    public Thread(</a:t>
            </a:r>
            <a:r>
              <a:rPr lang="en-US" sz="1100" dirty="0" err="1"/>
              <a:t>ThreadGroup</a:t>
            </a:r>
            <a:r>
              <a:rPr lang="en-US" sz="1100" dirty="0"/>
              <a:t> group, Runnable target, String name) {...}</a:t>
            </a:r>
            <a:br>
              <a:rPr lang="en-US" sz="1100" dirty="0"/>
            </a:br>
            <a:r>
              <a:rPr lang="en-US" sz="1100" dirty="0"/>
              <a:t>    public Thread(</a:t>
            </a:r>
            <a:r>
              <a:rPr lang="en-US" sz="1100" dirty="0" err="1"/>
              <a:t>ThreadGroup</a:t>
            </a:r>
            <a:r>
              <a:rPr lang="en-US" sz="1100" dirty="0"/>
              <a:t> group, Runnable target, String name, long </a:t>
            </a:r>
            <a:r>
              <a:rPr lang="en-US" sz="1100" dirty="0" err="1"/>
              <a:t>stackSize</a:t>
            </a:r>
            <a:r>
              <a:rPr lang="en-US" sz="1100" dirty="0"/>
              <a:t>) {...}</a:t>
            </a:r>
            <a:br>
              <a:rPr lang="en-US" sz="1100" dirty="0"/>
            </a:br>
            <a:br>
              <a:rPr lang="en-US" sz="1100" dirty="0"/>
            </a:br>
            <a:r>
              <a:rPr lang="en-US" sz="1100" dirty="0"/>
              <a:t>    public synchronized void start() {...}</a:t>
            </a:r>
            <a:br>
              <a:rPr lang="en-US" sz="1100" dirty="0"/>
            </a:br>
            <a:r>
              <a:rPr lang="en-US" sz="1100" dirty="0"/>
              <a:t>    public void run() {...}</a:t>
            </a:r>
            <a:br>
              <a:rPr lang="en-US" sz="1100" dirty="0"/>
            </a:br>
            <a:r>
              <a:rPr lang="en-US" sz="1100" dirty="0"/>
              <a:t>    </a:t>
            </a:r>
            <a:r>
              <a:rPr lang="en-US" sz="1100" strike="sngStrike" dirty="0"/>
              <a:t>public final void suspend() {...}</a:t>
            </a:r>
            <a:br>
              <a:rPr lang="en-US" sz="1100" dirty="0"/>
            </a:br>
            <a:r>
              <a:rPr lang="en-US" sz="1100" dirty="0"/>
              <a:t>    </a:t>
            </a:r>
            <a:r>
              <a:rPr lang="en-US" sz="1100" strike="sngStrike" dirty="0"/>
              <a:t>public final void resume() {...}</a:t>
            </a:r>
            <a:br>
              <a:rPr lang="en-US" sz="1100" dirty="0"/>
            </a:br>
            <a:r>
              <a:rPr lang="en-US" sz="1100" dirty="0"/>
              <a:t>    public void interrupt() {...}</a:t>
            </a:r>
            <a:br>
              <a:rPr lang="en-US" sz="1100" dirty="0"/>
            </a:br>
            <a:r>
              <a:rPr lang="en-US" sz="1100" dirty="0"/>
              <a:t>    public static </a:t>
            </a:r>
            <a:r>
              <a:rPr lang="en-US" sz="1100" dirty="0" err="1"/>
              <a:t>boolean</a:t>
            </a:r>
            <a:r>
              <a:rPr lang="en-US" sz="1100" dirty="0"/>
              <a:t> interrupted() {...}</a:t>
            </a:r>
            <a:br>
              <a:rPr lang="en-US" sz="1100" dirty="0"/>
            </a:br>
            <a:r>
              <a:rPr lang="en-US" sz="1100" dirty="0"/>
              <a:t>    public </a:t>
            </a:r>
            <a:r>
              <a:rPr lang="en-US" sz="1100" dirty="0" err="1"/>
              <a:t>boolean</a:t>
            </a:r>
            <a:r>
              <a:rPr lang="en-US" sz="1100" dirty="0"/>
              <a:t> </a:t>
            </a:r>
            <a:r>
              <a:rPr lang="en-US" sz="1100" dirty="0" err="1"/>
              <a:t>isInterrupted</a:t>
            </a:r>
            <a:r>
              <a:rPr lang="en-US" sz="1100" dirty="0"/>
              <a:t>() {...}</a:t>
            </a:r>
            <a:br>
              <a:rPr lang="en-US" sz="1100" dirty="0"/>
            </a:br>
            <a:r>
              <a:rPr lang="en-US" sz="1100" dirty="0"/>
              <a:t>    </a:t>
            </a:r>
            <a:r>
              <a:rPr lang="en-US" sz="1100" strike="sngStrike" dirty="0"/>
              <a:t>public final void stop() {...}</a:t>
            </a:r>
            <a:br>
              <a:rPr lang="en-US" sz="1100" dirty="0"/>
            </a:br>
            <a:r>
              <a:rPr lang="en-US" sz="1100" dirty="0"/>
              <a:t>    </a:t>
            </a:r>
            <a:r>
              <a:rPr lang="en-US" sz="1100" strike="sngStrike" dirty="0"/>
              <a:t>public void destroy() {...}</a:t>
            </a:r>
            <a:br>
              <a:rPr lang="en-US" sz="1100" dirty="0"/>
            </a:br>
            <a:r>
              <a:rPr lang="en-US" sz="1100" dirty="0"/>
              <a:t>    public final native </a:t>
            </a:r>
            <a:r>
              <a:rPr lang="en-US" sz="1100" dirty="0" err="1"/>
              <a:t>boolean</a:t>
            </a:r>
            <a:r>
              <a:rPr lang="en-US" sz="1100" dirty="0"/>
              <a:t> </a:t>
            </a:r>
            <a:r>
              <a:rPr lang="en-US" sz="1100" dirty="0" err="1"/>
              <a:t>isAlive</a:t>
            </a:r>
            <a:r>
              <a:rPr lang="en-US" sz="1100" dirty="0"/>
              <a:t>();</a:t>
            </a:r>
            <a:br>
              <a:rPr lang="en-US" sz="1100" dirty="0"/>
            </a:br>
            <a:br>
              <a:rPr lang="en-US" sz="1100" dirty="0"/>
            </a:br>
            <a:r>
              <a:rPr lang="en-US" sz="1100" dirty="0"/>
              <a:t>    public final String </a:t>
            </a:r>
            <a:r>
              <a:rPr lang="en-US" sz="1100" dirty="0" err="1"/>
              <a:t>getName</a:t>
            </a:r>
            <a:r>
              <a:rPr lang="en-US" sz="1100" dirty="0"/>
              <a:t>() {...}</a:t>
            </a:r>
            <a:br>
              <a:rPr lang="en-US" sz="1100" dirty="0"/>
            </a:br>
            <a:r>
              <a:rPr lang="en-US" sz="1100" dirty="0"/>
              <a:t>    public final void </a:t>
            </a:r>
            <a:r>
              <a:rPr lang="en-US" sz="1100" dirty="0" err="1"/>
              <a:t>setName</a:t>
            </a:r>
            <a:r>
              <a:rPr lang="en-US" sz="1100" dirty="0"/>
              <a:t>(String name) {...}</a:t>
            </a:r>
            <a:br>
              <a:rPr lang="en-US" sz="1100" dirty="0"/>
            </a:br>
            <a:r>
              <a:rPr lang="en-US" sz="1100" dirty="0"/>
              <a:t>    public final int </a:t>
            </a:r>
            <a:r>
              <a:rPr lang="en-US" sz="1100" dirty="0" err="1"/>
              <a:t>getPriority</a:t>
            </a:r>
            <a:r>
              <a:rPr lang="en-US" sz="1100" dirty="0"/>
              <a:t>() {...}</a:t>
            </a:r>
            <a:br>
              <a:rPr lang="en-US" sz="1100" dirty="0"/>
            </a:br>
            <a:r>
              <a:rPr lang="en-US" sz="1100" dirty="0"/>
              <a:t>    public final void </a:t>
            </a:r>
            <a:r>
              <a:rPr lang="en-US" sz="1100" dirty="0" err="1"/>
              <a:t>setPriority</a:t>
            </a:r>
            <a:r>
              <a:rPr lang="en-US" sz="1100" dirty="0"/>
              <a:t>(int </a:t>
            </a:r>
            <a:r>
              <a:rPr lang="en-US" sz="1100" dirty="0" err="1"/>
              <a:t>newPriority</a:t>
            </a:r>
            <a:r>
              <a:rPr lang="en-US" sz="1100" dirty="0"/>
              <a:t>) {...}</a:t>
            </a:r>
            <a:br>
              <a:rPr lang="en-US" sz="1100" dirty="0"/>
            </a:br>
            <a:r>
              <a:rPr lang="en-US" sz="1100" dirty="0"/>
              <a:t>    public final </a:t>
            </a:r>
            <a:r>
              <a:rPr lang="en-US" sz="1100" dirty="0" err="1"/>
              <a:t>boolean</a:t>
            </a:r>
            <a:r>
              <a:rPr lang="en-US" sz="1100" dirty="0"/>
              <a:t> </a:t>
            </a:r>
            <a:r>
              <a:rPr lang="en-US" sz="1100" dirty="0" err="1"/>
              <a:t>isDaemon</a:t>
            </a:r>
            <a:r>
              <a:rPr lang="en-US" sz="1100" dirty="0"/>
              <a:t>() {...}</a:t>
            </a:r>
            <a:br>
              <a:rPr lang="en-US" sz="1100" dirty="0"/>
            </a:br>
            <a:r>
              <a:rPr lang="en-US" sz="1100" dirty="0"/>
              <a:t>    public final void </a:t>
            </a:r>
            <a:r>
              <a:rPr lang="en-US" sz="1100" dirty="0" err="1"/>
              <a:t>setDaemon</a:t>
            </a:r>
            <a:r>
              <a:rPr lang="en-US" sz="1100" dirty="0"/>
              <a:t>(</a:t>
            </a:r>
            <a:r>
              <a:rPr lang="en-US" sz="1100" dirty="0" err="1"/>
              <a:t>boolean</a:t>
            </a:r>
            <a:r>
              <a:rPr lang="en-US" sz="1100" dirty="0"/>
              <a:t> on) {...}</a:t>
            </a:r>
            <a:br>
              <a:rPr lang="en-US" sz="1100" dirty="0"/>
            </a:br>
            <a:r>
              <a:rPr lang="en-US" sz="1100" dirty="0"/>
              <a:t>    public final </a:t>
            </a:r>
            <a:r>
              <a:rPr lang="en-US" sz="1100" dirty="0" err="1"/>
              <a:t>ThreadGroup</a:t>
            </a:r>
            <a:r>
              <a:rPr lang="en-US" sz="1100" dirty="0"/>
              <a:t> </a:t>
            </a:r>
            <a:r>
              <a:rPr lang="en-US" sz="1100" dirty="0" err="1"/>
              <a:t>getThreadGroup</a:t>
            </a:r>
            <a:r>
              <a:rPr lang="en-US" sz="1100" dirty="0"/>
              <a:t>() {...}</a:t>
            </a:r>
            <a:br>
              <a:rPr lang="en-US" sz="1100" dirty="0"/>
            </a:br>
            <a:r>
              <a:rPr lang="en-US" sz="1100" dirty="0"/>
              <a:t>    public </a:t>
            </a:r>
            <a:r>
              <a:rPr lang="en-US" sz="1100" dirty="0" err="1"/>
              <a:t>ClassLoader</a:t>
            </a:r>
            <a:r>
              <a:rPr lang="en-US" sz="1100" dirty="0"/>
              <a:t> </a:t>
            </a:r>
            <a:r>
              <a:rPr lang="en-US" sz="1100" dirty="0" err="1"/>
              <a:t>getContextClassLoader</a:t>
            </a:r>
            <a:r>
              <a:rPr lang="en-US" sz="1100" dirty="0"/>
              <a:t>() {...}</a:t>
            </a:r>
            <a:br>
              <a:rPr lang="en-US" sz="1100" dirty="0"/>
            </a:br>
            <a:r>
              <a:rPr lang="en-US" sz="1100" dirty="0"/>
              <a:t>    public </a:t>
            </a:r>
            <a:r>
              <a:rPr lang="en-US" sz="1100" dirty="0" err="1"/>
              <a:t>enum</a:t>
            </a:r>
            <a:r>
              <a:rPr lang="en-US" sz="1100" dirty="0"/>
              <a:t> State {NEW, RUNNABLE, BLOCKED, WAITING, TIMED_WAITING, TERMINATED}</a:t>
            </a:r>
            <a:br>
              <a:rPr lang="en-US" sz="1100" dirty="0"/>
            </a:br>
            <a:r>
              <a:rPr lang="en-US" sz="1100" dirty="0"/>
              <a:t>    public State </a:t>
            </a:r>
            <a:r>
              <a:rPr lang="en-US" sz="1100" dirty="0" err="1"/>
              <a:t>getState</a:t>
            </a:r>
            <a:r>
              <a:rPr lang="en-US" sz="1100" dirty="0"/>
              <a:t>() {...}</a:t>
            </a:r>
            <a:br>
              <a:rPr lang="en-US" sz="1100" dirty="0"/>
            </a:br>
            <a:r>
              <a:rPr lang="en-US" sz="1100" dirty="0"/>
              <a:t>    public long </a:t>
            </a:r>
            <a:r>
              <a:rPr lang="en-US" sz="1100" dirty="0" err="1"/>
              <a:t>getId</a:t>
            </a:r>
            <a:r>
              <a:rPr lang="en-US" sz="1100" dirty="0"/>
              <a:t>() {...}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A5B6E4D-0071-B04D-8F09-42E9137606D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Implements Runnable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Priority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State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91412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B324C-BE4D-B942-B7F9-E1152BA58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Creating and Starting Threads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64D9A5-93CE-A144-9D14-7141668CB1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Extend Thread Class</a:t>
            </a:r>
          </a:p>
          <a:p>
            <a:endParaRPr lang="en-US" sz="4000" dirty="0"/>
          </a:p>
          <a:p>
            <a:r>
              <a:rPr lang="en-US" sz="4000" dirty="0"/>
              <a:t>Implement Runnable Interface</a:t>
            </a:r>
          </a:p>
          <a:p>
            <a:endParaRPr lang="en-US" sz="4000" dirty="0"/>
          </a:p>
          <a:p>
            <a:r>
              <a:rPr lang="en-US" sz="4000" dirty="0"/>
              <a:t>Create Anonymous Inner Class</a:t>
            </a:r>
          </a:p>
          <a:p>
            <a:pPr lvl="1"/>
            <a:r>
              <a:rPr lang="en-US" sz="3600" dirty="0"/>
              <a:t>Utilize Lambda Expression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5478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CDE97-3B97-2341-9EB1-A00AC085F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Terminating Threads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CF8D15-3DAF-034F-A9A0-6CE8A17BFC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Deprecation of stop() method</a:t>
            </a:r>
          </a:p>
          <a:p>
            <a:endParaRPr lang="en-US" sz="4000" dirty="0"/>
          </a:p>
          <a:p>
            <a:r>
              <a:rPr lang="en-US" sz="4000" dirty="0"/>
              <a:t>Terminating in run() method</a:t>
            </a:r>
          </a:p>
        </p:txBody>
      </p:sp>
    </p:spTree>
    <p:extLst>
      <p:ext uri="{BB962C8B-B14F-4D97-AF65-F5344CB8AC3E}">
        <p14:creationId xmlns:p14="http://schemas.microsoft.com/office/powerpoint/2010/main" val="11702771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752F4-D379-4441-8615-62C662CE0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Synchronization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87C322-D027-454E-B9D4-C12E67C417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Object and Class Locks</a:t>
            </a:r>
          </a:p>
          <a:p>
            <a:endParaRPr lang="en-US" sz="4000" dirty="0"/>
          </a:p>
          <a:p>
            <a:r>
              <a:rPr lang="en-US" sz="4000" dirty="0"/>
              <a:t>Statements</a:t>
            </a:r>
          </a:p>
          <a:p>
            <a:endParaRPr lang="en-US" sz="4000" dirty="0"/>
          </a:p>
          <a:p>
            <a:r>
              <a:rPr lang="en-US" sz="4000" dirty="0"/>
              <a:t>Blocks</a:t>
            </a:r>
          </a:p>
        </p:txBody>
      </p:sp>
    </p:spTree>
    <p:extLst>
      <p:ext uri="{BB962C8B-B14F-4D97-AF65-F5344CB8AC3E}">
        <p14:creationId xmlns:p14="http://schemas.microsoft.com/office/powerpoint/2010/main" val="13034868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6E2F0-0CBF-D349-961C-5D8BF4D91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6000" dirty="0"/>
              <a:t>Common Errors and Possible 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AFE3E1-450F-6641-A360-35C6696426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sz="4000" dirty="0"/>
              <a:t>Deadlock</a:t>
            </a:r>
          </a:p>
          <a:p>
            <a:endParaRPr lang="en-US" sz="4000" dirty="0"/>
          </a:p>
          <a:p>
            <a:r>
              <a:rPr lang="en-US" sz="4000" dirty="0"/>
              <a:t>thread interference </a:t>
            </a:r>
          </a:p>
          <a:p>
            <a:pPr marL="0" indent="0">
              <a:buNone/>
            </a:pPr>
            <a:endParaRPr lang="en-US" sz="4000" dirty="0"/>
          </a:p>
          <a:p>
            <a:r>
              <a:rPr lang="en-US" sz="4000" dirty="0"/>
              <a:t>Thread Contention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5267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E6614-28EC-2448-A934-309CED92B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Deadlock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CFADA2-7566-7449-B70A-B4EB201766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187711-2708-6B46-802B-7C42342A33E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en-US" sz="4000" dirty="0"/>
          </a:p>
          <a:p>
            <a:r>
              <a:rPr lang="en-US" sz="4000" dirty="0"/>
              <a:t>Multiple  Threads </a:t>
            </a:r>
          </a:p>
          <a:p>
            <a:r>
              <a:rPr lang="en-US" sz="4000" dirty="0"/>
              <a:t>Same Lock </a:t>
            </a:r>
          </a:p>
          <a:p>
            <a:r>
              <a:rPr lang="en-US" sz="4000" dirty="0"/>
              <a:t>Wrong order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F53CFA-BC9A-4A4B-BC56-12345C8904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Solutions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87D5AD-D096-514B-8A30-FFF0740168D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Lock Ordering</a:t>
            </a:r>
          </a:p>
          <a:p>
            <a:endParaRPr lang="en-US" sz="4000" dirty="0"/>
          </a:p>
          <a:p>
            <a:r>
              <a:rPr lang="en-US" sz="4000" dirty="0"/>
              <a:t>Lock Timeout</a:t>
            </a:r>
          </a:p>
          <a:p>
            <a:endParaRPr lang="en-US" sz="4000" dirty="0"/>
          </a:p>
          <a:p>
            <a:r>
              <a:rPr lang="en-US" sz="4000" dirty="0"/>
              <a:t>Deadlock Detection</a:t>
            </a:r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565270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1342</TotalTime>
  <Words>177</Words>
  <Application>Microsoft Macintosh PowerPoint</Application>
  <PresentationFormat>Widescreen</PresentationFormat>
  <Paragraphs>112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Concurrency</vt:lpstr>
      <vt:lpstr>Topics of Discussion</vt:lpstr>
      <vt:lpstr>Java Virtual Machine</vt:lpstr>
      <vt:lpstr>Properties of a Thread</vt:lpstr>
      <vt:lpstr>Creating and Starting Threads</vt:lpstr>
      <vt:lpstr>Terminating Threads</vt:lpstr>
      <vt:lpstr>Synchronization</vt:lpstr>
      <vt:lpstr>Common Errors and Possible Solutions</vt:lpstr>
      <vt:lpstr>Deadlock</vt:lpstr>
      <vt:lpstr>Thread Interference</vt:lpstr>
      <vt:lpstr>Thread Contention</vt:lpstr>
      <vt:lpstr>Concurrency</vt:lpstr>
      <vt:lpstr>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Ulmer, Nathan Daniel (ndu2784)</dc:creator>
  <cp:lastModifiedBy>Ulmer, Nathan Daniel (ndu2784)</cp:lastModifiedBy>
  <cp:revision>24</cp:revision>
  <dcterms:created xsi:type="dcterms:W3CDTF">2019-08-13T12:48:39Z</dcterms:created>
  <dcterms:modified xsi:type="dcterms:W3CDTF">2019-08-14T11:11:33Z</dcterms:modified>
</cp:coreProperties>
</file>