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906000" cy="6858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holas Reggi" initials="NR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17" autoAdjust="0"/>
    <p:restoredTop sz="94671"/>
  </p:normalViewPr>
  <p:slideViewPr>
    <p:cSldViewPr snapToGrid="0">
      <p:cViewPr varScale="1">
        <p:scale>
          <a:sx n="108" d="100"/>
          <a:sy n="108" d="100"/>
        </p:scale>
        <p:origin x="11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180556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742950" y="2130425"/>
            <a:ext cx="8420100" cy="14700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7181850" y="274639"/>
            <a:ext cx="222885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95300" y="274639"/>
            <a:ext cx="652145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1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82506" y="2906713"/>
            <a:ext cx="84201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4375150" cy="452596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95300" y="1535112"/>
            <a:ext cx="4376871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 descr="Text Placeholder 4"/>
          <p:cNvSpPr>
            <a:spLocks noGrp="1"/>
          </p:cNvSpPr>
          <p:nvPr>
            <p:ph type="body" sz="quarter" idx="13"/>
          </p:nvPr>
        </p:nvSpPr>
        <p:spPr>
          <a:xfrm>
            <a:off x="5032111" y="1535112"/>
            <a:ext cx="4378591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7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872970" y="273050"/>
            <a:ext cx="5537730" cy="585311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 descr="Text Placeholder 3"/>
          <p:cNvSpPr>
            <a:spLocks noGrp="1"/>
          </p:cNvSpPr>
          <p:nvPr>
            <p:ph type="body" sz="half" idx="13"/>
          </p:nvPr>
        </p:nvSpPr>
        <p:spPr>
          <a:xfrm>
            <a:off x="495299" y="1435101"/>
            <a:ext cx="3259008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Shape 83" descr="Picture Placeholder 2"/>
          <p:cNvSpPr>
            <a:spLocks noGrp="1"/>
          </p:cNvSpPr>
          <p:nvPr>
            <p:ph type="pic" sz="half" idx="13"/>
          </p:nvPr>
        </p:nvSpPr>
        <p:spPr>
          <a:xfrm>
            <a:off x="1941645" y="612775"/>
            <a:ext cx="59436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941645" y="5367337"/>
            <a:ext cx="59436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9146718" y="6404294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4" descr="Rectangle 3"/>
          <p:cNvGrpSpPr/>
          <p:nvPr/>
        </p:nvGrpSpPr>
        <p:grpSpPr>
          <a:xfrm>
            <a:off x="39153" y="87310"/>
            <a:ext cx="720000" cy="584201"/>
            <a:chOff x="0" y="0"/>
            <a:chExt cx="719999" cy="584200"/>
          </a:xfrm>
        </p:grpSpPr>
        <p:sp>
          <p:nvSpPr>
            <p:cNvPr id="112" name="Shape 112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0" y="0"/>
              <a:ext cx="720000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Story ID: 1</a:t>
              </a:r>
            </a:p>
          </p:txBody>
        </p:sp>
      </p:grpSp>
      <p:grpSp>
        <p:nvGrpSpPr>
          <p:cNvPr id="117" name="Group 117" descr="Rectangle 5"/>
          <p:cNvGrpSpPr/>
          <p:nvPr/>
        </p:nvGrpSpPr>
        <p:grpSpPr>
          <a:xfrm>
            <a:off x="831153" y="109410"/>
            <a:ext cx="7380001" cy="540000"/>
            <a:chOff x="0" y="0"/>
            <a:chExt cx="7379999" cy="539999"/>
          </a:xfrm>
        </p:grpSpPr>
        <p:sp>
          <p:nvSpPr>
            <p:cNvPr id="115" name="Shape 115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Instrument Preferences</a:t>
              </a:r>
            </a:p>
          </p:txBody>
        </p:sp>
      </p:grpSp>
      <p:grpSp>
        <p:nvGrpSpPr>
          <p:cNvPr id="120" name="Group 120" descr="Rectangle 6"/>
          <p:cNvGrpSpPr/>
          <p:nvPr/>
        </p:nvGrpSpPr>
        <p:grpSpPr>
          <a:xfrm>
            <a:off x="39152" y="822469"/>
            <a:ext cx="9828002" cy="2340001"/>
            <a:chOff x="0" y="0"/>
            <a:chExt cx="9828000" cy="2339999"/>
          </a:xfrm>
        </p:grpSpPr>
        <p:sp>
          <p:nvSpPr>
            <p:cNvPr id="118" name="Shape 118"/>
            <p:cNvSpPr/>
            <p:nvPr/>
          </p:nvSpPr>
          <p:spPr>
            <a:xfrm>
              <a:off x="-1" y="0"/>
              <a:ext cx="9828002" cy="2340000"/>
            </a:xfrm>
            <a:prstGeom prst="rect">
              <a:avLst/>
            </a:prstGeom>
            <a:solidFill>
              <a:srgbClr val="C6D9F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-1" y="0"/>
              <a:ext cx="9828002" cy="1158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r>
                <a:t>As a student I want to be able to view a list of available instruments so that I can I can choose an instrument to receive music lessons in. 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23" name="Group 123" descr="Rectangle 7"/>
          <p:cNvGrpSpPr/>
          <p:nvPr/>
        </p:nvGrpSpPr>
        <p:grpSpPr>
          <a:xfrm>
            <a:off x="39151" y="3335529"/>
            <a:ext cx="9828004" cy="1620003"/>
            <a:chOff x="-1" y="-1"/>
            <a:chExt cx="9828002" cy="1620002"/>
          </a:xfrm>
        </p:grpSpPr>
        <p:sp>
          <p:nvSpPr>
            <p:cNvPr id="121" name="Shape 121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CE6F2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-1" y="-1"/>
              <a:ext cx="9828002" cy="16115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rPr dirty="0"/>
                <a:t>Acceptance Criteria</a:t>
              </a:r>
            </a:p>
            <a:p>
              <a:pPr marL="342900" indent="-342900">
                <a:buFont typeface="Arial" panose="020B0604020202020204" pitchFamily="34" charset="0"/>
                <a:buChar char="•"/>
                <a:defRPr sz="2000"/>
              </a:pPr>
              <a:r>
                <a:rPr lang="en-GB" dirty="0">
                  <a:solidFill>
                    <a:schemeClr val="tx1"/>
                  </a:solidFill>
                </a:rPr>
                <a:t>Easily Located on home page</a:t>
              </a:r>
            </a:p>
            <a:p>
              <a:pPr marL="342900" indent="-342900">
                <a:buFont typeface="Arial" panose="020B0604020202020204" pitchFamily="34" charset="0"/>
                <a:buChar char="•"/>
                <a:defRPr sz="2000"/>
              </a:pPr>
              <a:r>
                <a:rPr lang="en-GB" dirty="0"/>
                <a:t>Search box above list of instruments which users can use to search </a:t>
              </a:r>
            </a:p>
            <a:p>
              <a:pPr marL="342900" indent="-342900">
                <a:buFont typeface="Arial" panose="020B0604020202020204" pitchFamily="34" charset="0"/>
                <a:buChar char="•"/>
                <a:defRPr sz="2000"/>
              </a:pPr>
              <a:r>
                <a:rPr dirty="0"/>
                <a:t>The output  (view list) shows instrument type, instrument availability. </a:t>
              </a:r>
              <a:r>
                <a:rPr lang="en-AU" dirty="0"/>
                <a:t>I</a:t>
              </a:r>
              <a:r>
                <a:rPr dirty="0"/>
                <a:t>f available</a:t>
              </a:r>
              <a:r>
                <a:rPr lang="en-AU" dirty="0"/>
                <a:t>,</a:t>
              </a:r>
              <a:r>
                <a:rPr dirty="0"/>
                <a:t> a link to receive (hire) the </a:t>
              </a:r>
              <a:r>
                <a:rPr lang="en-AU" dirty="0"/>
                <a:t>instrument</a:t>
              </a:r>
              <a:r>
                <a:rPr dirty="0"/>
                <a:t> is accessible.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6" name="Group 126" descr="Rectangle 10"/>
          <p:cNvGrpSpPr/>
          <p:nvPr/>
        </p:nvGrpSpPr>
        <p:grpSpPr>
          <a:xfrm>
            <a:off x="9147153" y="109409"/>
            <a:ext cx="720002" cy="540002"/>
            <a:chOff x="0" y="22099"/>
            <a:chExt cx="720000" cy="540001"/>
          </a:xfrm>
        </p:grpSpPr>
        <p:sp>
          <p:nvSpPr>
            <p:cNvPr id="124" name="Shape 124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0" y="138212"/>
              <a:ext cx="720000" cy="30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rPr lang="en-GB" dirty="0"/>
                <a:t>2</a:t>
              </a:r>
              <a:endParaRPr dirty="0"/>
            </a:p>
          </p:txBody>
        </p:sp>
      </p:grpSp>
      <p:grpSp>
        <p:nvGrpSpPr>
          <p:cNvPr id="129" name="Group 129" descr="Rectangle 11"/>
          <p:cNvGrpSpPr/>
          <p:nvPr/>
        </p:nvGrpSpPr>
        <p:grpSpPr>
          <a:xfrm>
            <a:off x="8283153" y="109410"/>
            <a:ext cx="792001" cy="540000"/>
            <a:chOff x="0" y="0"/>
            <a:chExt cx="792000" cy="539999"/>
          </a:xfrm>
        </p:grpSpPr>
        <p:sp>
          <p:nvSpPr>
            <p:cNvPr id="127" name="Shape 127"/>
            <p:cNvSpPr/>
            <p:nvPr/>
          </p:nvSpPr>
          <p:spPr>
            <a:xfrm>
              <a:off x="-1" y="0"/>
              <a:ext cx="792002" cy="540000"/>
            </a:xfrm>
            <a:prstGeom prst="rect">
              <a:avLst/>
            </a:prstGeom>
            <a:solidFill>
              <a:srgbClr val="E6E0EC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99546" y="123949"/>
              <a:ext cx="192908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M</a:t>
              </a:r>
            </a:p>
          </p:txBody>
        </p:sp>
      </p:grpSp>
      <p:grpSp>
        <p:nvGrpSpPr>
          <p:cNvPr id="132" name="Group 132" descr="Rectangle 12"/>
          <p:cNvGrpSpPr/>
          <p:nvPr/>
        </p:nvGrpSpPr>
        <p:grpSpPr>
          <a:xfrm>
            <a:off x="39152" y="5128590"/>
            <a:ext cx="9828002" cy="1620001"/>
            <a:chOff x="0" y="0"/>
            <a:chExt cx="9828000" cy="1620000"/>
          </a:xfrm>
        </p:grpSpPr>
        <p:sp>
          <p:nvSpPr>
            <p:cNvPr id="130" name="Shape 130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t>Notes</a:t>
              </a:r>
              <a:endParaRPr>
                <a:solidFill>
                  <a:srgbClr val="FFFFFF"/>
                </a:solidFill>
              </a:endParaRP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t> </a:t>
              </a:r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roup 312" descr="Rectangle 3"/>
          <p:cNvGrpSpPr/>
          <p:nvPr/>
        </p:nvGrpSpPr>
        <p:grpSpPr>
          <a:xfrm>
            <a:off x="39153" y="87310"/>
            <a:ext cx="720000" cy="584201"/>
            <a:chOff x="0" y="0"/>
            <a:chExt cx="719999" cy="584200"/>
          </a:xfrm>
        </p:grpSpPr>
        <p:sp>
          <p:nvSpPr>
            <p:cNvPr id="310" name="Shape 310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0" y="0"/>
              <a:ext cx="720000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Story ID: 10</a:t>
              </a:r>
            </a:p>
          </p:txBody>
        </p:sp>
      </p:grpSp>
      <p:grpSp>
        <p:nvGrpSpPr>
          <p:cNvPr id="315" name="Group 315" descr="Rectangle 5"/>
          <p:cNvGrpSpPr/>
          <p:nvPr/>
        </p:nvGrpSpPr>
        <p:grpSpPr>
          <a:xfrm>
            <a:off x="831153" y="109410"/>
            <a:ext cx="7380001" cy="540000"/>
            <a:chOff x="0" y="0"/>
            <a:chExt cx="7379999" cy="539999"/>
          </a:xfrm>
        </p:grpSpPr>
        <p:sp>
          <p:nvSpPr>
            <p:cNvPr id="313" name="Shape 313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Music School Contract</a:t>
              </a:r>
            </a:p>
          </p:txBody>
        </p:sp>
      </p:grpSp>
      <p:grpSp>
        <p:nvGrpSpPr>
          <p:cNvPr id="318" name="Group 318" descr="Rectangle 6"/>
          <p:cNvGrpSpPr/>
          <p:nvPr/>
        </p:nvGrpSpPr>
        <p:grpSpPr>
          <a:xfrm>
            <a:off x="39152" y="822469"/>
            <a:ext cx="9828002" cy="2340001"/>
            <a:chOff x="0" y="0"/>
            <a:chExt cx="9828000" cy="2339999"/>
          </a:xfrm>
        </p:grpSpPr>
        <p:sp>
          <p:nvSpPr>
            <p:cNvPr id="316" name="Shape 316"/>
            <p:cNvSpPr/>
            <p:nvPr/>
          </p:nvSpPr>
          <p:spPr>
            <a:xfrm>
              <a:off x="-1" y="0"/>
              <a:ext cx="9828002" cy="2340000"/>
            </a:xfrm>
            <a:prstGeom prst="rect">
              <a:avLst/>
            </a:prstGeom>
            <a:solidFill>
              <a:srgbClr val="C6D9F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-1" y="0"/>
              <a:ext cx="9828002" cy="151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r>
                <a:t>As a manager I want to be able to create a contract for the student and music school, so that the student can be properly enrolled into the school. 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21" name="Group 321" descr="Rectangle 7"/>
          <p:cNvGrpSpPr/>
          <p:nvPr/>
        </p:nvGrpSpPr>
        <p:grpSpPr>
          <a:xfrm>
            <a:off x="39151" y="3335529"/>
            <a:ext cx="9828004" cy="1620003"/>
            <a:chOff x="-1" y="-1"/>
            <a:chExt cx="9828002" cy="1620002"/>
          </a:xfrm>
        </p:grpSpPr>
        <p:sp>
          <p:nvSpPr>
            <p:cNvPr id="319" name="Shape 319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CE6F2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-1" y="-1"/>
              <a:ext cx="9828002" cy="16115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rPr dirty="0"/>
                <a:t>Acceptance Criteria</a:t>
              </a:r>
            </a:p>
            <a:p>
              <a:pPr marL="342900" indent="-342900">
                <a:buFont typeface="Arial" panose="020B0604020202020204" pitchFamily="34" charset="0"/>
                <a:buChar char="•"/>
                <a:defRPr sz="2000"/>
              </a:pPr>
              <a:r>
                <a:rPr lang="en-GB" dirty="0">
                  <a:solidFill>
                    <a:schemeClr val="tx1"/>
                  </a:solidFill>
                </a:rPr>
                <a:t>Online contract signed online when account created, includes fields and a tick box to confirm they have read the contract, submit button which will send them to home screen if it has been filled correctly. </a:t>
              </a:r>
            </a:p>
            <a:p>
              <a:pPr marL="342900" indent="-342900">
                <a:buFont typeface="Arial" panose="020B0604020202020204" pitchFamily="34" charset="0"/>
                <a:buChar char="•"/>
                <a:defRPr sz="2000"/>
              </a:pPr>
              <a:r>
                <a:rPr lang="en-GB" dirty="0">
                  <a:solidFill>
                    <a:schemeClr val="tx1"/>
                  </a:solidFill>
                </a:rPr>
                <a:t>Must be clearly displayed and easy to read </a:t>
              </a:r>
            </a:p>
          </p:txBody>
        </p:sp>
      </p:grpSp>
      <p:grpSp>
        <p:nvGrpSpPr>
          <p:cNvPr id="324" name="Group 324" descr="Rectangle 10"/>
          <p:cNvGrpSpPr/>
          <p:nvPr/>
        </p:nvGrpSpPr>
        <p:grpSpPr>
          <a:xfrm>
            <a:off x="9147153" y="109409"/>
            <a:ext cx="720002" cy="540002"/>
            <a:chOff x="0" y="22099"/>
            <a:chExt cx="720000" cy="540001"/>
          </a:xfrm>
        </p:grpSpPr>
        <p:sp>
          <p:nvSpPr>
            <p:cNvPr id="322" name="Shape 322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0" y="138212"/>
              <a:ext cx="720000" cy="30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rPr lang="en-GB" dirty="0"/>
                <a:t>2</a:t>
              </a:r>
              <a:endParaRPr dirty="0"/>
            </a:p>
          </p:txBody>
        </p:sp>
      </p:grpSp>
      <p:grpSp>
        <p:nvGrpSpPr>
          <p:cNvPr id="327" name="Group 327" descr="Rectangle 11"/>
          <p:cNvGrpSpPr/>
          <p:nvPr/>
        </p:nvGrpSpPr>
        <p:grpSpPr>
          <a:xfrm>
            <a:off x="8283153" y="109410"/>
            <a:ext cx="792001" cy="540000"/>
            <a:chOff x="0" y="0"/>
            <a:chExt cx="792000" cy="539999"/>
          </a:xfrm>
        </p:grpSpPr>
        <p:sp>
          <p:nvSpPr>
            <p:cNvPr id="325" name="Shape 325"/>
            <p:cNvSpPr/>
            <p:nvPr/>
          </p:nvSpPr>
          <p:spPr>
            <a:xfrm>
              <a:off x="-1" y="0"/>
              <a:ext cx="792002" cy="540000"/>
            </a:xfrm>
            <a:prstGeom prst="rect">
              <a:avLst/>
            </a:prstGeom>
            <a:solidFill>
              <a:srgbClr val="E6E0EC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99546" y="123949"/>
              <a:ext cx="192908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M</a:t>
              </a:r>
            </a:p>
          </p:txBody>
        </p:sp>
      </p:grpSp>
      <p:grpSp>
        <p:nvGrpSpPr>
          <p:cNvPr id="330" name="Group 330" descr="Rectangle 12"/>
          <p:cNvGrpSpPr/>
          <p:nvPr/>
        </p:nvGrpSpPr>
        <p:grpSpPr>
          <a:xfrm>
            <a:off x="39152" y="5128590"/>
            <a:ext cx="9828002" cy="1620001"/>
            <a:chOff x="0" y="0"/>
            <a:chExt cx="9828000" cy="1620000"/>
          </a:xfrm>
        </p:grpSpPr>
        <p:sp>
          <p:nvSpPr>
            <p:cNvPr id="328" name="Shape 328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t>Notes</a:t>
              </a:r>
              <a:endParaRPr>
                <a:solidFill>
                  <a:srgbClr val="FFFFFF"/>
                </a:solidFill>
              </a:endParaRP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t> </a:t>
              </a:r>
            </a:p>
          </p:txBody>
        </p:sp>
      </p:grp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roup 334" descr="Rectangle 3"/>
          <p:cNvGrpSpPr/>
          <p:nvPr/>
        </p:nvGrpSpPr>
        <p:grpSpPr>
          <a:xfrm>
            <a:off x="39153" y="87310"/>
            <a:ext cx="720000" cy="584201"/>
            <a:chOff x="0" y="0"/>
            <a:chExt cx="719999" cy="584200"/>
          </a:xfrm>
        </p:grpSpPr>
        <p:sp>
          <p:nvSpPr>
            <p:cNvPr id="332" name="Shape 332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0" y="0"/>
              <a:ext cx="720000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Story ID: 11</a:t>
              </a:r>
            </a:p>
          </p:txBody>
        </p:sp>
      </p:grpSp>
      <p:grpSp>
        <p:nvGrpSpPr>
          <p:cNvPr id="337" name="Group 337" descr="Rectangle 5"/>
          <p:cNvGrpSpPr/>
          <p:nvPr/>
        </p:nvGrpSpPr>
        <p:grpSpPr>
          <a:xfrm>
            <a:off x="831153" y="109410"/>
            <a:ext cx="7380001" cy="540000"/>
            <a:chOff x="0" y="0"/>
            <a:chExt cx="7379999" cy="539999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Lesson Limit</a:t>
              </a:r>
            </a:p>
          </p:txBody>
        </p:sp>
      </p:grpSp>
      <p:grpSp>
        <p:nvGrpSpPr>
          <p:cNvPr id="340" name="Group 340" descr="Rectangle 6"/>
          <p:cNvGrpSpPr/>
          <p:nvPr/>
        </p:nvGrpSpPr>
        <p:grpSpPr>
          <a:xfrm>
            <a:off x="39152" y="822469"/>
            <a:ext cx="9828002" cy="2340001"/>
            <a:chOff x="0" y="0"/>
            <a:chExt cx="9828000" cy="2339999"/>
          </a:xfrm>
        </p:grpSpPr>
        <p:sp>
          <p:nvSpPr>
            <p:cNvPr id="338" name="Shape 338"/>
            <p:cNvSpPr/>
            <p:nvPr/>
          </p:nvSpPr>
          <p:spPr>
            <a:xfrm>
              <a:off x="-1" y="0"/>
              <a:ext cx="9828002" cy="2340000"/>
            </a:xfrm>
            <a:prstGeom prst="rect">
              <a:avLst/>
            </a:prstGeom>
            <a:solidFill>
              <a:srgbClr val="C6D9F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-1" y="0"/>
              <a:ext cx="9828002" cy="1869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r>
                <a:t>As a manager I want to be able to limit the amount of lessons a student can have each week depending if they are an existing or new student so that I can allocate each student to have the appropriate amount of classes. 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43" name="Group 343" descr="Rectangle 7"/>
          <p:cNvGrpSpPr/>
          <p:nvPr/>
        </p:nvGrpSpPr>
        <p:grpSpPr>
          <a:xfrm>
            <a:off x="39151" y="3335529"/>
            <a:ext cx="9828004" cy="1620003"/>
            <a:chOff x="-1" y="-1"/>
            <a:chExt cx="9828002" cy="1620002"/>
          </a:xfrm>
        </p:grpSpPr>
        <p:sp>
          <p:nvSpPr>
            <p:cNvPr id="341" name="Shape 341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CE6F2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-1" y="-1"/>
              <a:ext cx="9828002" cy="16115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rPr dirty="0"/>
                <a:t>Acceptance Criteria</a:t>
              </a:r>
              <a:endParaRPr dirty="0">
                <a:solidFill>
                  <a:srgbClr val="FFFFFF"/>
                </a:solidFill>
              </a:endParaRPr>
            </a:p>
            <a:p>
              <a:pPr marL="342900" indent="-342900">
                <a:buSzPct val="100000"/>
                <a:buFont typeface="Arial"/>
                <a:buChar char="•"/>
                <a:defRPr sz="2000"/>
              </a:pPr>
              <a:r>
                <a:rPr lang="en-GB" dirty="0"/>
                <a:t>Existing's students will be able to book three lessons by clicking the book button located next to the lesson</a:t>
              </a:r>
            </a:p>
            <a:p>
              <a:pPr marL="342900" indent="-342900">
                <a:buSzPct val="100000"/>
                <a:buFont typeface="Arial"/>
                <a:buChar char="•"/>
                <a:defRPr sz="2000"/>
              </a:pPr>
              <a:r>
                <a:rPr dirty="0"/>
                <a:t>New students are only allowed to book one lesson per week</a:t>
              </a:r>
              <a:r>
                <a:rPr lang="en-GB" dirty="0"/>
                <a:t>, all the other book buttons will disappear once a the button has been pressed. 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6" name="Group 346" descr="Rectangle 10"/>
          <p:cNvGrpSpPr/>
          <p:nvPr/>
        </p:nvGrpSpPr>
        <p:grpSpPr>
          <a:xfrm>
            <a:off x="9147153" y="109409"/>
            <a:ext cx="720002" cy="540002"/>
            <a:chOff x="0" y="22099"/>
            <a:chExt cx="720000" cy="540001"/>
          </a:xfrm>
        </p:grpSpPr>
        <p:sp>
          <p:nvSpPr>
            <p:cNvPr id="344" name="Shape 344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0" y="138212"/>
              <a:ext cx="720000" cy="30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rPr lang="en-GB" dirty="0"/>
                <a:t>3</a:t>
              </a:r>
              <a:endParaRPr dirty="0"/>
            </a:p>
          </p:txBody>
        </p:sp>
      </p:grpSp>
      <p:grpSp>
        <p:nvGrpSpPr>
          <p:cNvPr id="349" name="Group 349" descr="Rectangle 11"/>
          <p:cNvGrpSpPr/>
          <p:nvPr/>
        </p:nvGrpSpPr>
        <p:grpSpPr>
          <a:xfrm>
            <a:off x="8283153" y="109410"/>
            <a:ext cx="792001" cy="540000"/>
            <a:chOff x="0" y="0"/>
            <a:chExt cx="792000" cy="539999"/>
          </a:xfrm>
        </p:grpSpPr>
        <p:sp>
          <p:nvSpPr>
            <p:cNvPr id="347" name="Shape 347"/>
            <p:cNvSpPr/>
            <p:nvPr/>
          </p:nvSpPr>
          <p:spPr>
            <a:xfrm>
              <a:off x="-1" y="0"/>
              <a:ext cx="792002" cy="540000"/>
            </a:xfrm>
            <a:prstGeom prst="rect">
              <a:avLst/>
            </a:prstGeom>
            <a:solidFill>
              <a:srgbClr val="E6E0EC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328568" y="123949"/>
              <a:ext cx="134864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</a:t>
              </a:r>
            </a:p>
          </p:txBody>
        </p:sp>
      </p:grpSp>
      <p:grpSp>
        <p:nvGrpSpPr>
          <p:cNvPr id="352" name="Group 352" descr="Rectangle 12"/>
          <p:cNvGrpSpPr/>
          <p:nvPr/>
        </p:nvGrpSpPr>
        <p:grpSpPr>
          <a:xfrm>
            <a:off x="39152" y="5128590"/>
            <a:ext cx="9828002" cy="1620001"/>
            <a:chOff x="0" y="0"/>
            <a:chExt cx="9828000" cy="1620000"/>
          </a:xfrm>
        </p:grpSpPr>
        <p:sp>
          <p:nvSpPr>
            <p:cNvPr id="350" name="Shape 350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t>Notes</a:t>
              </a:r>
              <a:endParaRPr>
                <a:solidFill>
                  <a:srgbClr val="FFFFFF"/>
                </a:solidFill>
              </a:endParaRP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t> </a:t>
              </a:r>
            </a:p>
          </p:txBody>
        </p:sp>
      </p:grp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roup 356" descr="Rectangle 3"/>
          <p:cNvGrpSpPr/>
          <p:nvPr/>
        </p:nvGrpSpPr>
        <p:grpSpPr>
          <a:xfrm>
            <a:off x="39153" y="87310"/>
            <a:ext cx="720000" cy="584201"/>
            <a:chOff x="0" y="0"/>
            <a:chExt cx="719999" cy="584200"/>
          </a:xfrm>
        </p:grpSpPr>
        <p:sp>
          <p:nvSpPr>
            <p:cNvPr id="354" name="Shape 354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0" y="0"/>
              <a:ext cx="720000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Story ID: 12</a:t>
              </a:r>
            </a:p>
          </p:txBody>
        </p:sp>
      </p:grpSp>
      <p:grpSp>
        <p:nvGrpSpPr>
          <p:cNvPr id="359" name="Group 359" descr="Rectangle 5"/>
          <p:cNvGrpSpPr/>
          <p:nvPr/>
        </p:nvGrpSpPr>
        <p:grpSpPr>
          <a:xfrm>
            <a:off x="831153" y="109410"/>
            <a:ext cx="7380001" cy="540000"/>
            <a:chOff x="0" y="0"/>
            <a:chExt cx="7379999" cy="539999"/>
          </a:xfrm>
        </p:grpSpPr>
        <p:sp>
          <p:nvSpPr>
            <p:cNvPr id="357" name="Shape 357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Lesson Availability</a:t>
              </a:r>
            </a:p>
          </p:txBody>
        </p:sp>
      </p:grpSp>
      <p:grpSp>
        <p:nvGrpSpPr>
          <p:cNvPr id="362" name="Group 362" descr="Rectangle 6"/>
          <p:cNvGrpSpPr/>
          <p:nvPr/>
        </p:nvGrpSpPr>
        <p:grpSpPr>
          <a:xfrm>
            <a:off x="39152" y="822469"/>
            <a:ext cx="9828002" cy="2340001"/>
            <a:chOff x="0" y="0"/>
            <a:chExt cx="9828000" cy="2339999"/>
          </a:xfrm>
        </p:grpSpPr>
        <p:sp>
          <p:nvSpPr>
            <p:cNvPr id="360" name="Shape 360"/>
            <p:cNvSpPr/>
            <p:nvPr/>
          </p:nvSpPr>
          <p:spPr>
            <a:xfrm>
              <a:off x="-1" y="0"/>
              <a:ext cx="9828002" cy="2340000"/>
            </a:xfrm>
            <a:prstGeom prst="rect">
              <a:avLst/>
            </a:prstGeom>
            <a:solidFill>
              <a:srgbClr val="C6D9F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-1" y="0"/>
              <a:ext cx="9828002" cy="1158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r>
                <a:t>As a student I want to be able to see available lesson times so that I am able to book a lesson according to my schedule.  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65" name="Group 365" descr="Rectangle 7"/>
          <p:cNvGrpSpPr/>
          <p:nvPr/>
        </p:nvGrpSpPr>
        <p:grpSpPr>
          <a:xfrm>
            <a:off x="39151" y="3335529"/>
            <a:ext cx="9828004" cy="1620003"/>
            <a:chOff x="-1" y="-1"/>
            <a:chExt cx="9828002" cy="1620002"/>
          </a:xfrm>
        </p:grpSpPr>
        <p:sp>
          <p:nvSpPr>
            <p:cNvPr id="363" name="Shape 363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CE6F2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-1" y="-1"/>
              <a:ext cx="9828002" cy="13038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rPr dirty="0"/>
                <a:t>Acceptance Criteria</a:t>
              </a:r>
            </a:p>
            <a:p>
              <a:pPr marL="342900" indent="-342900">
                <a:buFont typeface="Arial" panose="020B0604020202020204" pitchFamily="34" charset="0"/>
                <a:buChar char="•"/>
                <a:defRPr sz="2000"/>
              </a:pPr>
              <a:r>
                <a:rPr lang="en-AU" dirty="0">
                  <a:solidFill>
                    <a:schemeClr val="tx1"/>
                  </a:solidFill>
                </a:rPr>
                <a:t>Button located alongside favourite button which allows the student to book lesson which will send be added to the teachers timetable for them to accept or decline </a:t>
              </a:r>
              <a:endParaRPr dirty="0">
                <a:solidFill>
                  <a:schemeClr val="tx1"/>
                </a:solidFill>
              </a:endParaRPr>
            </a:p>
            <a:p>
              <a:pPr>
                <a:buSzPct val="100000"/>
                <a:defRPr sz="2000"/>
              </a:pPr>
              <a:endParaRPr dirty="0"/>
            </a:p>
          </p:txBody>
        </p:sp>
      </p:grpSp>
      <p:grpSp>
        <p:nvGrpSpPr>
          <p:cNvPr id="368" name="Group 368" descr="Rectangle 10"/>
          <p:cNvGrpSpPr/>
          <p:nvPr/>
        </p:nvGrpSpPr>
        <p:grpSpPr>
          <a:xfrm>
            <a:off x="9147153" y="109409"/>
            <a:ext cx="720002" cy="540002"/>
            <a:chOff x="0" y="22099"/>
            <a:chExt cx="720000" cy="540001"/>
          </a:xfrm>
        </p:grpSpPr>
        <p:sp>
          <p:nvSpPr>
            <p:cNvPr id="366" name="Shape 366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0" y="138212"/>
              <a:ext cx="720000" cy="30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rPr lang="en-GB" dirty="0"/>
                <a:t>4</a:t>
              </a:r>
              <a:endParaRPr dirty="0"/>
            </a:p>
          </p:txBody>
        </p:sp>
      </p:grpSp>
      <p:grpSp>
        <p:nvGrpSpPr>
          <p:cNvPr id="371" name="Group 371" descr="Rectangle 11"/>
          <p:cNvGrpSpPr/>
          <p:nvPr/>
        </p:nvGrpSpPr>
        <p:grpSpPr>
          <a:xfrm>
            <a:off x="8283153" y="109410"/>
            <a:ext cx="792001" cy="540000"/>
            <a:chOff x="0" y="0"/>
            <a:chExt cx="792000" cy="539999"/>
          </a:xfrm>
        </p:grpSpPr>
        <p:sp>
          <p:nvSpPr>
            <p:cNvPr id="369" name="Shape 369"/>
            <p:cNvSpPr/>
            <p:nvPr/>
          </p:nvSpPr>
          <p:spPr>
            <a:xfrm>
              <a:off x="-1" y="0"/>
              <a:ext cx="792002" cy="540000"/>
            </a:xfrm>
            <a:prstGeom prst="rect">
              <a:avLst/>
            </a:prstGeom>
            <a:solidFill>
              <a:srgbClr val="E6E0EC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328568" y="123949"/>
              <a:ext cx="134864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</a:t>
              </a:r>
            </a:p>
          </p:txBody>
        </p:sp>
      </p:grpSp>
      <p:grpSp>
        <p:nvGrpSpPr>
          <p:cNvPr id="374" name="Group 374" descr="Rectangle 12"/>
          <p:cNvGrpSpPr/>
          <p:nvPr/>
        </p:nvGrpSpPr>
        <p:grpSpPr>
          <a:xfrm>
            <a:off x="39152" y="5128590"/>
            <a:ext cx="9828002" cy="1620001"/>
            <a:chOff x="0" y="0"/>
            <a:chExt cx="9828000" cy="1620000"/>
          </a:xfrm>
        </p:grpSpPr>
        <p:sp>
          <p:nvSpPr>
            <p:cNvPr id="372" name="Shape 372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t>Notes</a:t>
              </a:r>
              <a:endParaRPr>
                <a:solidFill>
                  <a:srgbClr val="FFFFFF"/>
                </a:solidFill>
              </a:endParaRP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t> </a:t>
              </a:r>
            </a:p>
          </p:txBody>
        </p:sp>
      </p:grp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roup 378" descr="Rectangle 3"/>
          <p:cNvGrpSpPr/>
          <p:nvPr/>
        </p:nvGrpSpPr>
        <p:grpSpPr>
          <a:xfrm>
            <a:off x="39153" y="87310"/>
            <a:ext cx="720000" cy="584201"/>
            <a:chOff x="0" y="0"/>
            <a:chExt cx="719999" cy="584200"/>
          </a:xfrm>
        </p:grpSpPr>
        <p:sp>
          <p:nvSpPr>
            <p:cNvPr id="376" name="Shape 376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0" y="0"/>
              <a:ext cx="720000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Story ID: 13</a:t>
              </a:r>
            </a:p>
          </p:txBody>
        </p:sp>
      </p:grpSp>
      <p:grpSp>
        <p:nvGrpSpPr>
          <p:cNvPr id="381" name="Group 381" descr="Rectangle 5"/>
          <p:cNvGrpSpPr/>
          <p:nvPr/>
        </p:nvGrpSpPr>
        <p:grpSpPr>
          <a:xfrm>
            <a:off x="831153" y="109410"/>
            <a:ext cx="7380001" cy="540000"/>
            <a:chOff x="0" y="0"/>
            <a:chExt cx="7379999" cy="539999"/>
          </a:xfrm>
        </p:grpSpPr>
        <p:sp>
          <p:nvSpPr>
            <p:cNvPr id="379" name="Shape 37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Parent Enquiries</a:t>
              </a:r>
            </a:p>
          </p:txBody>
        </p:sp>
      </p:grpSp>
      <p:grpSp>
        <p:nvGrpSpPr>
          <p:cNvPr id="384" name="Group 384" descr="Rectangle 6"/>
          <p:cNvGrpSpPr/>
          <p:nvPr/>
        </p:nvGrpSpPr>
        <p:grpSpPr>
          <a:xfrm>
            <a:off x="39152" y="822469"/>
            <a:ext cx="9828002" cy="2340001"/>
            <a:chOff x="0" y="0"/>
            <a:chExt cx="9828000" cy="2339999"/>
          </a:xfrm>
        </p:grpSpPr>
        <p:sp>
          <p:nvSpPr>
            <p:cNvPr id="382" name="Shape 382"/>
            <p:cNvSpPr/>
            <p:nvPr/>
          </p:nvSpPr>
          <p:spPr>
            <a:xfrm>
              <a:off x="-1" y="0"/>
              <a:ext cx="9828002" cy="2340000"/>
            </a:xfrm>
            <a:prstGeom prst="rect">
              <a:avLst/>
            </a:prstGeom>
            <a:solidFill>
              <a:srgbClr val="C6D9F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1" y="0"/>
              <a:ext cx="9828002" cy="1158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400"/>
              </a:pPr>
              <a:r>
                <a:t>As a parent I want to be able to express interest in having a teacher with specific language skills so that my child can understand the teaching. </a:t>
              </a:r>
            </a:p>
          </p:txBody>
        </p:sp>
      </p:grpSp>
      <p:grpSp>
        <p:nvGrpSpPr>
          <p:cNvPr id="387" name="Group 387" descr="Rectangle 7"/>
          <p:cNvGrpSpPr/>
          <p:nvPr/>
        </p:nvGrpSpPr>
        <p:grpSpPr>
          <a:xfrm>
            <a:off x="39151" y="3335529"/>
            <a:ext cx="9828004" cy="1620003"/>
            <a:chOff x="-1" y="-1"/>
            <a:chExt cx="9828002" cy="1620002"/>
          </a:xfrm>
        </p:grpSpPr>
        <p:sp>
          <p:nvSpPr>
            <p:cNvPr id="385" name="Shape 385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CE6F2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-1" y="-1"/>
              <a:ext cx="9828002" cy="13038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rPr dirty="0"/>
                <a:t>Acceptance Criteria</a:t>
              </a:r>
              <a:endParaRPr dirty="0">
                <a:solidFill>
                  <a:srgbClr val="FFFFFF"/>
                </a:solidFill>
              </a:endParaRP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rPr dirty="0"/>
                <a:t> </a:t>
              </a:r>
              <a:r>
                <a:rPr lang="en-AU" dirty="0"/>
                <a:t>Parent can input language skills desired from teacher when logged into account, notification will be sent to manager for approval, which then will be forwarded to appropriate teacher.</a:t>
              </a:r>
              <a:endParaRPr dirty="0"/>
            </a:p>
          </p:txBody>
        </p:sp>
      </p:grpSp>
      <p:grpSp>
        <p:nvGrpSpPr>
          <p:cNvPr id="390" name="Group 390" descr="Rectangle 10"/>
          <p:cNvGrpSpPr/>
          <p:nvPr/>
        </p:nvGrpSpPr>
        <p:grpSpPr>
          <a:xfrm>
            <a:off x="9147153" y="109409"/>
            <a:ext cx="720002" cy="540002"/>
            <a:chOff x="0" y="22099"/>
            <a:chExt cx="720000" cy="540001"/>
          </a:xfrm>
        </p:grpSpPr>
        <p:sp>
          <p:nvSpPr>
            <p:cNvPr id="388" name="Shape 388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0" y="138212"/>
              <a:ext cx="720000" cy="30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rPr lang="en-GB" dirty="0"/>
                <a:t>1</a:t>
              </a:r>
              <a:endParaRPr dirty="0"/>
            </a:p>
          </p:txBody>
        </p:sp>
      </p:grpSp>
      <p:grpSp>
        <p:nvGrpSpPr>
          <p:cNvPr id="393" name="Group 393" descr="Rectangle 11"/>
          <p:cNvGrpSpPr/>
          <p:nvPr/>
        </p:nvGrpSpPr>
        <p:grpSpPr>
          <a:xfrm>
            <a:off x="8283153" y="109410"/>
            <a:ext cx="792001" cy="540000"/>
            <a:chOff x="0" y="0"/>
            <a:chExt cx="792000" cy="539999"/>
          </a:xfrm>
        </p:grpSpPr>
        <p:sp>
          <p:nvSpPr>
            <p:cNvPr id="391" name="Shape 391"/>
            <p:cNvSpPr/>
            <p:nvPr/>
          </p:nvSpPr>
          <p:spPr>
            <a:xfrm>
              <a:off x="-1" y="0"/>
              <a:ext cx="792002" cy="540000"/>
            </a:xfrm>
            <a:prstGeom prst="rect">
              <a:avLst/>
            </a:prstGeom>
            <a:solidFill>
              <a:srgbClr val="E6E0EC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313685" y="123949"/>
              <a:ext cx="164630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C</a:t>
              </a:r>
            </a:p>
          </p:txBody>
        </p:sp>
      </p:grpSp>
      <p:grpSp>
        <p:nvGrpSpPr>
          <p:cNvPr id="396" name="Group 396" descr="Rectangle 12"/>
          <p:cNvGrpSpPr/>
          <p:nvPr/>
        </p:nvGrpSpPr>
        <p:grpSpPr>
          <a:xfrm>
            <a:off x="39152" y="5128590"/>
            <a:ext cx="9828002" cy="1620001"/>
            <a:chOff x="0" y="0"/>
            <a:chExt cx="9828000" cy="1620000"/>
          </a:xfrm>
        </p:grpSpPr>
        <p:sp>
          <p:nvSpPr>
            <p:cNvPr id="394" name="Shape 394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t>Notes</a:t>
              </a:r>
              <a:endParaRPr>
                <a:solidFill>
                  <a:srgbClr val="FFFFFF"/>
                </a:solidFill>
              </a:endParaRP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t> </a:t>
              </a:r>
            </a:p>
          </p:txBody>
        </p:sp>
      </p:grp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roup 400" descr="Rectangle 3"/>
          <p:cNvGrpSpPr/>
          <p:nvPr/>
        </p:nvGrpSpPr>
        <p:grpSpPr>
          <a:xfrm>
            <a:off x="39153" y="87310"/>
            <a:ext cx="720000" cy="584201"/>
            <a:chOff x="0" y="0"/>
            <a:chExt cx="719999" cy="584200"/>
          </a:xfrm>
        </p:grpSpPr>
        <p:sp>
          <p:nvSpPr>
            <p:cNvPr id="398" name="Shape 398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0" y="0"/>
              <a:ext cx="720000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Story ID: 14</a:t>
              </a:r>
            </a:p>
          </p:txBody>
        </p:sp>
      </p:grpSp>
      <p:grpSp>
        <p:nvGrpSpPr>
          <p:cNvPr id="403" name="Group 403" descr="Rectangle 5"/>
          <p:cNvGrpSpPr/>
          <p:nvPr/>
        </p:nvGrpSpPr>
        <p:grpSpPr>
          <a:xfrm>
            <a:off x="831153" y="109410"/>
            <a:ext cx="7380001" cy="540000"/>
            <a:chOff x="0" y="0"/>
            <a:chExt cx="7379999" cy="539999"/>
          </a:xfrm>
        </p:grpSpPr>
        <p:sp>
          <p:nvSpPr>
            <p:cNvPr id="401" name="Shape 401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Teacher Preferences</a:t>
              </a:r>
            </a:p>
          </p:txBody>
        </p:sp>
      </p:grpSp>
      <p:grpSp>
        <p:nvGrpSpPr>
          <p:cNvPr id="406" name="Group 406" descr="Rectangle 6"/>
          <p:cNvGrpSpPr/>
          <p:nvPr/>
        </p:nvGrpSpPr>
        <p:grpSpPr>
          <a:xfrm>
            <a:off x="39152" y="822469"/>
            <a:ext cx="9828002" cy="2340001"/>
            <a:chOff x="0" y="0"/>
            <a:chExt cx="9828000" cy="2339999"/>
          </a:xfrm>
        </p:grpSpPr>
        <p:sp>
          <p:nvSpPr>
            <p:cNvPr id="404" name="Shape 404"/>
            <p:cNvSpPr/>
            <p:nvPr/>
          </p:nvSpPr>
          <p:spPr>
            <a:xfrm>
              <a:off x="-1" y="0"/>
              <a:ext cx="9828002" cy="2340000"/>
            </a:xfrm>
            <a:prstGeom prst="rect">
              <a:avLst/>
            </a:prstGeom>
            <a:solidFill>
              <a:srgbClr val="C6D9F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-1" y="0"/>
              <a:ext cx="9828002" cy="151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400"/>
              </a:pPr>
              <a:r>
                <a:t>As a student I want to be able to indicate a teacher preference so that I can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2400"/>
              </a:pPr>
              <a:r>
                <a:t>receive a lesson from a teacher of choice.</a:t>
              </a:r>
            </a:p>
          </p:txBody>
        </p:sp>
      </p:grpSp>
      <p:grpSp>
        <p:nvGrpSpPr>
          <p:cNvPr id="409" name="Group 409" descr="Rectangle 7"/>
          <p:cNvGrpSpPr/>
          <p:nvPr/>
        </p:nvGrpSpPr>
        <p:grpSpPr>
          <a:xfrm>
            <a:off x="39151" y="3335529"/>
            <a:ext cx="9828004" cy="1919363"/>
            <a:chOff x="-1" y="-1"/>
            <a:chExt cx="9828002" cy="1919362"/>
          </a:xfrm>
        </p:grpSpPr>
        <p:sp>
          <p:nvSpPr>
            <p:cNvPr id="407" name="Shape 407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CE6F2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-1" y="-1"/>
              <a:ext cx="9828002" cy="1919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rPr dirty="0"/>
                <a:t>Acceptance Criteria</a:t>
              </a:r>
              <a:endParaRPr dirty="0">
                <a:solidFill>
                  <a:srgbClr val="FFFFFF"/>
                </a:solidFill>
              </a:endParaRPr>
            </a:p>
            <a:p>
              <a:pPr marL="342900" indent="-342900">
                <a:buSzPct val="100000"/>
                <a:buFont typeface="Arial" panose="020B0604020202020204" pitchFamily="34" charset="0"/>
                <a:buChar char="•"/>
                <a:defRPr sz="2000"/>
              </a:pPr>
              <a:r>
                <a:rPr lang="en-GB" dirty="0"/>
                <a:t>Students can also sort via teacher, through a drop down menu. </a:t>
              </a:r>
            </a:p>
            <a:p>
              <a:pPr marL="342900" indent="-342900">
                <a:buSzPct val="100000"/>
                <a:buFont typeface="Arial" panose="020B0604020202020204" pitchFamily="34" charset="0"/>
                <a:buChar char="•"/>
                <a:defRPr sz="2000"/>
              </a:pPr>
              <a:r>
                <a:rPr lang="en-GB" dirty="0"/>
                <a:t>Teachers will be categorised in the drop down menu via their main instrument type such as (brass, strings, etc.)  </a:t>
              </a:r>
            </a:p>
            <a:p>
              <a:pPr marL="342900" indent="-342900">
                <a:buSzPct val="100000"/>
                <a:buFont typeface="Arial" panose="020B0604020202020204" pitchFamily="34" charset="0"/>
                <a:buChar char="•"/>
                <a:defRPr sz="2000"/>
              </a:pPr>
              <a:r>
                <a:rPr lang="en-GB" dirty="0"/>
                <a:t>Selecting teacher will show teachers available class time, with buttons which book the lesson  </a:t>
              </a:r>
            </a:p>
          </p:txBody>
        </p:sp>
      </p:grpSp>
      <p:grpSp>
        <p:nvGrpSpPr>
          <p:cNvPr id="412" name="Group 412" descr="Rectangle 10"/>
          <p:cNvGrpSpPr/>
          <p:nvPr/>
        </p:nvGrpSpPr>
        <p:grpSpPr>
          <a:xfrm>
            <a:off x="9147153" y="109409"/>
            <a:ext cx="720002" cy="540002"/>
            <a:chOff x="0" y="22099"/>
            <a:chExt cx="720000" cy="540001"/>
          </a:xfrm>
        </p:grpSpPr>
        <p:sp>
          <p:nvSpPr>
            <p:cNvPr id="410" name="Shape 410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0" y="138212"/>
              <a:ext cx="720000" cy="30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rPr lang="en-GB" dirty="0"/>
                <a:t>3</a:t>
              </a:r>
              <a:endParaRPr dirty="0"/>
            </a:p>
          </p:txBody>
        </p:sp>
      </p:grpSp>
      <p:grpSp>
        <p:nvGrpSpPr>
          <p:cNvPr id="415" name="Group 415" descr="Rectangle 11"/>
          <p:cNvGrpSpPr/>
          <p:nvPr/>
        </p:nvGrpSpPr>
        <p:grpSpPr>
          <a:xfrm>
            <a:off x="8283153" y="109410"/>
            <a:ext cx="792001" cy="540000"/>
            <a:chOff x="0" y="0"/>
            <a:chExt cx="792000" cy="539999"/>
          </a:xfrm>
        </p:grpSpPr>
        <p:sp>
          <p:nvSpPr>
            <p:cNvPr id="413" name="Shape 413"/>
            <p:cNvSpPr/>
            <p:nvPr/>
          </p:nvSpPr>
          <p:spPr>
            <a:xfrm>
              <a:off x="-1" y="0"/>
              <a:ext cx="792002" cy="540000"/>
            </a:xfrm>
            <a:prstGeom prst="rect">
              <a:avLst/>
            </a:prstGeom>
            <a:solidFill>
              <a:srgbClr val="E6E0EC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28568" y="123949"/>
              <a:ext cx="134864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</a:t>
              </a:r>
            </a:p>
          </p:txBody>
        </p:sp>
      </p:grpSp>
      <p:grpSp>
        <p:nvGrpSpPr>
          <p:cNvPr id="418" name="Group 418" descr="Rectangle 12"/>
          <p:cNvGrpSpPr/>
          <p:nvPr/>
        </p:nvGrpSpPr>
        <p:grpSpPr>
          <a:xfrm>
            <a:off x="39152" y="5128590"/>
            <a:ext cx="9828002" cy="1620001"/>
            <a:chOff x="0" y="0"/>
            <a:chExt cx="9828000" cy="1620000"/>
          </a:xfrm>
        </p:grpSpPr>
        <p:sp>
          <p:nvSpPr>
            <p:cNvPr id="416" name="Shape 416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t>Notes</a:t>
              </a:r>
              <a:endParaRPr>
                <a:solidFill>
                  <a:srgbClr val="FFFFFF"/>
                </a:solidFill>
              </a:endParaRP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t> </a:t>
              </a:r>
            </a:p>
          </p:txBody>
        </p:sp>
      </p:grp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roup 422" descr="Rectangle 3"/>
          <p:cNvGrpSpPr/>
          <p:nvPr/>
        </p:nvGrpSpPr>
        <p:grpSpPr>
          <a:xfrm>
            <a:off x="39153" y="87310"/>
            <a:ext cx="720000" cy="584201"/>
            <a:chOff x="0" y="0"/>
            <a:chExt cx="719999" cy="584200"/>
          </a:xfrm>
        </p:grpSpPr>
        <p:sp>
          <p:nvSpPr>
            <p:cNvPr id="420" name="Shape 420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0" y="0"/>
              <a:ext cx="720000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Story ID: 15</a:t>
              </a:r>
            </a:p>
          </p:txBody>
        </p:sp>
      </p:grpSp>
      <p:grpSp>
        <p:nvGrpSpPr>
          <p:cNvPr id="425" name="Group 425" descr="Rectangle 5"/>
          <p:cNvGrpSpPr/>
          <p:nvPr/>
        </p:nvGrpSpPr>
        <p:grpSpPr>
          <a:xfrm>
            <a:off x="831153" y="109410"/>
            <a:ext cx="7380001" cy="540000"/>
            <a:chOff x="0" y="0"/>
            <a:chExt cx="7379999" cy="539999"/>
          </a:xfrm>
        </p:grpSpPr>
        <p:sp>
          <p:nvSpPr>
            <p:cNvPr id="423" name="Shape 423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Lesson Cost</a:t>
              </a:r>
            </a:p>
          </p:txBody>
        </p:sp>
      </p:grpSp>
      <p:grpSp>
        <p:nvGrpSpPr>
          <p:cNvPr id="428" name="Group 428" descr="Rectangle 6"/>
          <p:cNvGrpSpPr/>
          <p:nvPr/>
        </p:nvGrpSpPr>
        <p:grpSpPr>
          <a:xfrm>
            <a:off x="39152" y="822469"/>
            <a:ext cx="9828002" cy="2340001"/>
            <a:chOff x="0" y="0"/>
            <a:chExt cx="9828000" cy="2340000"/>
          </a:xfrm>
        </p:grpSpPr>
        <p:sp>
          <p:nvSpPr>
            <p:cNvPr id="426" name="Shape 426"/>
            <p:cNvSpPr/>
            <p:nvPr/>
          </p:nvSpPr>
          <p:spPr>
            <a:xfrm>
              <a:off x="-1" y="0"/>
              <a:ext cx="9828002" cy="2340000"/>
            </a:xfrm>
            <a:prstGeom prst="rect">
              <a:avLst/>
            </a:prstGeom>
            <a:solidFill>
              <a:srgbClr val="C6D9F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-1" y="0"/>
              <a:ext cx="9828002" cy="802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r>
                <a:t>As a manager I want to be able to calculate 40% of the lesson cost so that I can allocate it to the maintenance of the centre. </a:t>
              </a:r>
            </a:p>
          </p:txBody>
        </p:sp>
      </p:grpSp>
      <p:grpSp>
        <p:nvGrpSpPr>
          <p:cNvPr id="431" name="Group 431" descr="Rectangle 7"/>
          <p:cNvGrpSpPr/>
          <p:nvPr/>
        </p:nvGrpSpPr>
        <p:grpSpPr>
          <a:xfrm>
            <a:off x="39151" y="3335529"/>
            <a:ext cx="9828004" cy="1620003"/>
            <a:chOff x="-1" y="-1"/>
            <a:chExt cx="9828002" cy="1620002"/>
          </a:xfrm>
        </p:grpSpPr>
        <p:sp>
          <p:nvSpPr>
            <p:cNvPr id="429" name="Shape 429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CE6F2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-1" y="-1"/>
              <a:ext cx="9828002" cy="13038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rPr dirty="0"/>
                <a:t>Acceptance Criteria</a:t>
              </a:r>
              <a:endParaRPr dirty="0">
                <a:solidFill>
                  <a:srgbClr val="FFFFFF"/>
                </a:solidFill>
              </a:endParaRP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rPr dirty="0"/>
                <a:t> </a:t>
              </a:r>
              <a:r>
                <a:rPr lang="en-GB" dirty="0"/>
                <a:t>Input field on manager page, input total lesson revenue, </a:t>
              </a: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rPr lang="en-AU" dirty="0"/>
                <a:t>Output shows calculation of 40% of lesson costs from lesson database</a:t>
              </a: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rPr lang="en-GB" dirty="0"/>
                <a:t>Data can be generated on reports with use of graphs</a:t>
              </a:r>
              <a:endParaRPr dirty="0"/>
            </a:p>
          </p:txBody>
        </p:sp>
      </p:grpSp>
      <p:grpSp>
        <p:nvGrpSpPr>
          <p:cNvPr id="434" name="Group 434" descr="Rectangle 10"/>
          <p:cNvGrpSpPr/>
          <p:nvPr/>
        </p:nvGrpSpPr>
        <p:grpSpPr>
          <a:xfrm>
            <a:off x="9147153" y="109409"/>
            <a:ext cx="720002" cy="540002"/>
            <a:chOff x="0" y="22099"/>
            <a:chExt cx="720000" cy="540001"/>
          </a:xfrm>
        </p:grpSpPr>
        <p:sp>
          <p:nvSpPr>
            <p:cNvPr id="432" name="Shape 432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0" y="138212"/>
              <a:ext cx="720000" cy="30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rPr lang="en-GB" dirty="0"/>
                <a:t>2</a:t>
              </a:r>
              <a:endParaRPr dirty="0"/>
            </a:p>
          </p:txBody>
        </p:sp>
      </p:grpSp>
      <p:grpSp>
        <p:nvGrpSpPr>
          <p:cNvPr id="437" name="Group 437" descr="Rectangle 11"/>
          <p:cNvGrpSpPr/>
          <p:nvPr/>
        </p:nvGrpSpPr>
        <p:grpSpPr>
          <a:xfrm>
            <a:off x="8283153" y="109410"/>
            <a:ext cx="792001" cy="540000"/>
            <a:chOff x="0" y="0"/>
            <a:chExt cx="792000" cy="539999"/>
          </a:xfrm>
        </p:grpSpPr>
        <p:sp>
          <p:nvSpPr>
            <p:cNvPr id="435" name="Shape 435"/>
            <p:cNvSpPr/>
            <p:nvPr/>
          </p:nvSpPr>
          <p:spPr>
            <a:xfrm>
              <a:off x="-1" y="0"/>
              <a:ext cx="792002" cy="540000"/>
            </a:xfrm>
            <a:prstGeom prst="rect">
              <a:avLst/>
            </a:prstGeom>
            <a:solidFill>
              <a:srgbClr val="E6E0EC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328568" y="123949"/>
              <a:ext cx="134864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</a:t>
              </a:r>
            </a:p>
          </p:txBody>
        </p:sp>
      </p:grpSp>
      <p:grpSp>
        <p:nvGrpSpPr>
          <p:cNvPr id="440" name="Group 440" descr="Rectangle 12"/>
          <p:cNvGrpSpPr/>
          <p:nvPr/>
        </p:nvGrpSpPr>
        <p:grpSpPr>
          <a:xfrm>
            <a:off x="39152" y="5128590"/>
            <a:ext cx="9828002" cy="1620001"/>
            <a:chOff x="0" y="0"/>
            <a:chExt cx="9828000" cy="1620000"/>
          </a:xfrm>
        </p:grpSpPr>
        <p:sp>
          <p:nvSpPr>
            <p:cNvPr id="438" name="Shape 438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t>Notes</a:t>
              </a:r>
              <a:endParaRPr>
                <a:solidFill>
                  <a:srgbClr val="FFFFFF"/>
                </a:solidFill>
              </a:endParaRP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t> </a:t>
              </a:r>
            </a:p>
          </p:txBody>
        </p:sp>
      </p:grp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roup 444" descr="Rectangle 3"/>
          <p:cNvGrpSpPr/>
          <p:nvPr/>
        </p:nvGrpSpPr>
        <p:grpSpPr>
          <a:xfrm>
            <a:off x="39153" y="87310"/>
            <a:ext cx="720000" cy="584201"/>
            <a:chOff x="0" y="0"/>
            <a:chExt cx="719999" cy="584200"/>
          </a:xfrm>
        </p:grpSpPr>
        <p:sp>
          <p:nvSpPr>
            <p:cNvPr id="442" name="Shape 442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0" y="0"/>
              <a:ext cx="720000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Story ID: 16</a:t>
              </a:r>
            </a:p>
          </p:txBody>
        </p:sp>
      </p:grpSp>
      <p:grpSp>
        <p:nvGrpSpPr>
          <p:cNvPr id="447" name="Group 447" descr="Rectangle 5"/>
          <p:cNvGrpSpPr/>
          <p:nvPr/>
        </p:nvGrpSpPr>
        <p:grpSpPr>
          <a:xfrm>
            <a:off x="831153" y="109410"/>
            <a:ext cx="7380001" cy="540000"/>
            <a:chOff x="0" y="0"/>
            <a:chExt cx="7379999" cy="539999"/>
          </a:xfrm>
        </p:grpSpPr>
        <p:sp>
          <p:nvSpPr>
            <p:cNvPr id="445" name="Shape 445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Instrument Inventory</a:t>
              </a:r>
            </a:p>
          </p:txBody>
        </p:sp>
      </p:grpSp>
      <p:grpSp>
        <p:nvGrpSpPr>
          <p:cNvPr id="450" name="Group 450" descr="Rectangle 6"/>
          <p:cNvGrpSpPr/>
          <p:nvPr/>
        </p:nvGrpSpPr>
        <p:grpSpPr>
          <a:xfrm>
            <a:off x="39152" y="822469"/>
            <a:ext cx="9828002" cy="2340001"/>
            <a:chOff x="0" y="0"/>
            <a:chExt cx="9828000" cy="2339999"/>
          </a:xfrm>
        </p:grpSpPr>
        <p:sp>
          <p:nvSpPr>
            <p:cNvPr id="448" name="Shape 448"/>
            <p:cNvSpPr/>
            <p:nvPr/>
          </p:nvSpPr>
          <p:spPr>
            <a:xfrm>
              <a:off x="-1" y="0"/>
              <a:ext cx="9828002" cy="2340000"/>
            </a:xfrm>
            <a:prstGeom prst="rect">
              <a:avLst/>
            </a:prstGeom>
            <a:solidFill>
              <a:srgbClr val="C6D9F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-1" y="0"/>
              <a:ext cx="9828002" cy="151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r>
                <a:t>As a manager I want to be able to record instrument details so that so that It makes it easier for me to keep track of my inventory and to hire out equipment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3" name="Group 453" descr="Rectangle 7"/>
          <p:cNvGrpSpPr/>
          <p:nvPr/>
        </p:nvGrpSpPr>
        <p:grpSpPr>
          <a:xfrm>
            <a:off x="39151" y="3335529"/>
            <a:ext cx="9828004" cy="1620003"/>
            <a:chOff x="-1" y="-1"/>
            <a:chExt cx="9828002" cy="1620002"/>
          </a:xfrm>
        </p:grpSpPr>
        <p:sp>
          <p:nvSpPr>
            <p:cNvPr id="451" name="Shape 451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CE6F2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-1" y="-1"/>
              <a:ext cx="9828002" cy="16115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rPr dirty="0"/>
                <a:t>Acceptance Criteria</a:t>
              </a:r>
              <a:endParaRPr dirty="0">
                <a:solidFill>
                  <a:srgbClr val="FFFFFF"/>
                </a:solidFill>
              </a:endParaRP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rPr lang="en-GB" dirty="0"/>
                <a:t>Data from inventory check will be added to database, so students can see if there is enough stock to hire. </a:t>
              </a: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rPr lang="en-GB" dirty="0"/>
                <a:t>Will generate report with people with overdue return on instrument. </a:t>
              </a: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rPr lang="en-GB" dirty="0"/>
                <a:t>Text fields to input amount of inventory, can be edited for hiring purposes. </a:t>
              </a:r>
              <a:endParaRPr dirty="0"/>
            </a:p>
          </p:txBody>
        </p:sp>
      </p:grpSp>
      <p:grpSp>
        <p:nvGrpSpPr>
          <p:cNvPr id="456" name="Group 456" descr="Rectangle 10"/>
          <p:cNvGrpSpPr/>
          <p:nvPr/>
        </p:nvGrpSpPr>
        <p:grpSpPr>
          <a:xfrm>
            <a:off x="9147153" y="109409"/>
            <a:ext cx="720002" cy="540002"/>
            <a:chOff x="0" y="22099"/>
            <a:chExt cx="720000" cy="540001"/>
          </a:xfrm>
        </p:grpSpPr>
        <p:sp>
          <p:nvSpPr>
            <p:cNvPr id="454" name="Shape 454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0" y="138212"/>
              <a:ext cx="720000" cy="30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rPr lang="en-GB" dirty="0"/>
                <a:t>3</a:t>
              </a:r>
              <a:endParaRPr dirty="0"/>
            </a:p>
          </p:txBody>
        </p:sp>
      </p:grpSp>
      <p:grpSp>
        <p:nvGrpSpPr>
          <p:cNvPr id="459" name="Group 459" descr="Rectangle 11"/>
          <p:cNvGrpSpPr/>
          <p:nvPr/>
        </p:nvGrpSpPr>
        <p:grpSpPr>
          <a:xfrm>
            <a:off x="8283153" y="109410"/>
            <a:ext cx="792001" cy="540000"/>
            <a:chOff x="0" y="0"/>
            <a:chExt cx="792000" cy="539999"/>
          </a:xfrm>
        </p:grpSpPr>
        <p:sp>
          <p:nvSpPr>
            <p:cNvPr id="457" name="Shape 457"/>
            <p:cNvSpPr/>
            <p:nvPr/>
          </p:nvSpPr>
          <p:spPr>
            <a:xfrm>
              <a:off x="-1" y="0"/>
              <a:ext cx="792002" cy="540000"/>
            </a:xfrm>
            <a:prstGeom prst="rect">
              <a:avLst/>
            </a:prstGeom>
            <a:solidFill>
              <a:srgbClr val="E6E0EC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328568" y="123949"/>
              <a:ext cx="134864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</a:t>
              </a:r>
            </a:p>
          </p:txBody>
        </p:sp>
      </p:grpSp>
      <p:grpSp>
        <p:nvGrpSpPr>
          <p:cNvPr id="462" name="Group 462" descr="Rectangle 12"/>
          <p:cNvGrpSpPr/>
          <p:nvPr/>
        </p:nvGrpSpPr>
        <p:grpSpPr>
          <a:xfrm>
            <a:off x="39152" y="5128590"/>
            <a:ext cx="9828002" cy="1620001"/>
            <a:chOff x="0" y="0"/>
            <a:chExt cx="9828000" cy="1620000"/>
          </a:xfrm>
        </p:grpSpPr>
        <p:sp>
          <p:nvSpPr>
            <p:cNvPr id="460" name="Shape 460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t>Notes</a:t>
              </a:r>
              <a:endParaRPr>
                <a:solidFill>
                  <a:srgbClr val="FFFFFF"/>
                </a:solidFill>
              </a:endParaRP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t> </a:t>
              </a:r>
            </a:p>
          </p:txBody>
        </p:sp>
      </p:grp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roup 466" descr="Rectangle 3"/>
          <p:cNvGrpSpPr/>
          <p:nvPr/>
        </p:nvGrpSpPr>
        <p:grpSpPr>
          <a:xfrm>
            <a:off x="39153" y="87310"/>
            <a:ext cx="720000" cy="584201"/>
            <a:chOff x="0" y="0"/>
            <a:chExt cx="719999" cy="584200"/>
          </a:xfrm>
        </p:grpSpPr>
        <p:sp>
          <p:nvSpPr>
            <p:cNvPr id="464" name="Shape 464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0" y="0"/>
              <a:ext cx="720000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Story ID: 17</a:t>
              </a:r>
            </a:p>
          </p:txBody>
        </p:sp>
      </p:grpSp>
      <p:grpSp>
        <p:nvGrpSpPr>
          <p:cNvPr id="469" name="Group 469" descr="Rectangle 5"/>
          <p:cNvGrpSpPr/>
          <p:nvPr/>
        </p:nvGrpSpPr>
        <p:grpSpPr>
          <a:xfrm>
            <a:off x="831153" y="109410"/>
            <a:ext cx="7380001" cy="540000"/>
            <a:chOff x="0" y="0"/>
            <a:chExt cx="7379999" cy="539999"/>
          </a:xfrm>
        </p:grpSpPr>
        <p:sp>
          <p:nvSpPr>
            <p:cNvPr id="467" name="Shape 467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Contact Details</a:t>
              </a:r>
            </a:p>
          </p:txBody>
        </p:sp>
      </p:grpSp>
      <p:grpSp>
        <p:nvGrpSpPr>
          <p:cNvPr id="472" name="Group 472" descr="Rectangle 6"/>
          <p:cNvGrpSpPr/>
          <p:nvPr/>
        </p:nvGrpSpPr>
        <p:grpSpPr>
          <a:xfrm>
            <a:off x="39152" y="822469"/>
            <a:ext cx="9828002" cy="2340001"/>
            <a:chOff x="0" y="0"/>
            <a:chExt cx="9828000" cy="2339999"/>
          </a:xfrm>
        </p:grpSpPr>
        <p:sp>
          <p:nvSpPr>
            <p:cNvPr id="470" name="Shape 470"/>
            <p:cNvSpPr/>
            <p:nvPr/>
          </p:nvSpPr>
          <p:spPr>
            <a:xfrm>
              <a:off x="-1" y="0"/>
              <a:ext cx="9828002" cy="2340000"/>
            </a:xfrm>
            <a:prstGeom prst="rect">
              <a:avLst/>
            </a:prstGeom>
            <a:solidFill>
              <a:srgbClr val="C6D9F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-1" y="0"/>
              <a:ext cx="9828002" cy="151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r>
                <a:t>As a manager I want to list my contact details on my website, so that potential teachers can contact me about future employment opportunities. 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5" name="Group 475" descr="Rectangle 7"/>
          <p:cNvGrpSpPr/>
          <p:nvPr/>
        </p:nvGrpSpPr>
        <p:grpSpPr>
          <a:xfrm>
            <a:off x="39151" y="3335529"/>
            <a:ext cx="9828004" cy="1620003"/>
            <a:chOff x="-1" y="-1"/>
            <a:chExt cx="9828002" cy="1620002"/>
          </a:xfrm>
        </p:grpSpPr>
        <p:sp>
          <p:nvSpPr>
            <p:cNvPr id="473" name="Shape 473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CE6F2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-1" y="-1"/>
              <a:ext cx="9828002" cy="9960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rPr dirty="0"/>
                <a:t>Acceptance Criteria</a:t>
              </a:r>
              <a:endParaRPr dirty="0">
                <a:solidFill>
                  <a:srgbClr val="FFFFFF"/>
                </a:solidFill>
              </a:endParaRP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rPr lang="en-GB" dirty="0"/>
                <a:t>Contact details easily displayed on home page</a:t>
              </a: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rPr lang="en-GB" dirty="0"/>
                <a:t>Link to my Facebook page next to details </a:t>
              </a:r>
            </a:p>
          </p:txBody>
        </p:sp>
      </p:grpSp>
      <p:grpSp>
        <p:nvGrpSpPr>
          <p:cNvPr id="478" name="Group 478" descr="Rectangle 10"/>
          <p:cNvGrpSpPr/>
          <p:nvPr/>
        </p:nvGrpSpPr>
        <p:grpSpPr>
          <a:xfrm>
            <a:off x="9147153" y="109409"/>
            <a:ext cx="720002" cy="540002"/>
            <a:chOff x="0" y="22099"/>
            <a:chExt cx="720000" cy="540001"/>
          </a:xfrm>
        </p:grpSpPr>
        <p:sp>
          <p:nvSpPr>
            <p:cNvPr id="476" name="Shape 476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0" y="138212"/>
              <a:ext cx="720000" cy="30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rPr lang="en-GB" dirty="0"/>
                <a:t>1</a:t>
              </a:r>
              <a:endParaRPr dirty="0"/>
            </a:p>
          </p:txBody>
        </p:sp>
      </p:grpSp>
      <p:grpSp>
        <p:nvGrpSpPr>
          <p:cNvPr id="481" name="Group 481" descr="Rectangle 11"/>
          <p:cNvGrpSpPr/>
          <p:nvPr/>
        </p:nvGrpSpPr>
        <p:grpSpPr>
          <a:xfrm>
            <a:off x="8283153" y="109410"/>
            <a:ext cx="792001" cy="540000"/>
            <a:chOff x="0" y="0"/>
            <a:chExt cx="792000" cy="539999"/>
          </a:xfrm>
        </p:grpSpPr>
        <p:sp>
          <p:nvSpPr>
            <p:cNvPr id="479" name="Shape 479"/>
            <p:cNvSpPr/>
            <p:nvPr/>
          </p:nvSpPr>
          <p:spPr>
            <a:xfrm>
              <a:off x="-1" y="0"/>
              <a:ext cx="792002" cy="540000"/>
            </a:xfrm>
            <a:prstGeom prst="rect">
              <a:avLst/>
            </a:prstGeom>
            <a:solidFill>
              <a:srgbClr val="E6E0EC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328568" y="123949"/>
              <a:ext cx="134864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</a:t>
              </a:r>
            </a:p>
          </p:txBody>
        </p:sp>
      </p:grpSp>
      <p:grpSp>
        <p:nvGrpSpPr>
          <p:cNvPr id="484" name="Group 484" descr="Rectangle 12"/>
          <p:cNvGrpSpPr/>
          <p:nvPr/>
        </p:nvGrpSpPr>
        <p:grpSpPr>
          <a:xfrm>
            <a:off x="39152" y="5128590"/>
            <a:ext cx="9828002" cy="1620001"/>
            <a:chOff x="0" y="0"/>
            <a:chExt cx="9828000" cy="1620000"/>
          </a:xfrm>
        </p:grpSpPr>
        <p:sp>
          <p:nvSpPr>
            <p:cNvPr id="482" name="Shape 482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t>Notes</a:t>
              </a:r>
              <a:endParaRPr>
                <a:solidFill>
                  <a:srgbClr val="FFFFFF"/>
                </a:solidFill>
              </a:endParaRP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t> </a:t>
              </a:r>
            </a:p>
          </p:txBody>
        </p:sp>
      </p:grp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roup 488" descr="Rectangle 3"/>
          <p:cNvGrpSpPr/>
          <p:nvPr/>
        </p:nvGrpSpPr>
        <p:grpSpPr>
          <a:xfrm>
            <a:off x="39153" y="87310"/>
            <a:ext cx="720000" cy="584201"/>
            <a:chOff x="0" y="0"/>
            <a:chExt cx="719999" cy="584200"/>
          </a:xfrm>
        </p:grpSpPr>
        <p:sp>
          <p:nvSpPr>
            <p:cNvPr id="486" name="Shape 486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0" y="0"/>
              <a:ext cx="720000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Story ID: 18</a:t>
              </a:r>
            </a:p>
          </p:txBody>
        </p:sp>
      </p:grpSp>
      <p:grpSp>
        <p:nvGrpSpPr>
          <p:cNvPr id="491" name="Group 491" descr="Rectangle 5"/>
          <p:cNvGrpSpPr/>
          <p:nvPr/>
        </p:nvGrpSpPr>
        <p:grpSpPr>
          <a:xfrm>
            <a:off x="831153" y="109410"/>
            <a:ext cx="7380001" cy="540000"/>
            <a:chOff x="0" y="0"/>
            <a:chExt cx="7379999" cy="539999"/>
          </a:xfrm>
        </p:grpSpPr>
        <p:sp>
          <p:nvSpPr>
            <p:cNvPr id="489" name="Shape 48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Potential Teachers</a:t>
              </a:r>
            </a:p>
          </p:txBody>
        </p:sp>
      </p:grpSp>
      <p:grpSp>
        <p:nvGrpSpPr>
          <p:cNvPr id="494" name="Group 494" descr="Rectangle 6"/>
          <p:cNvGrpSpPr/>
          <p:nvPr/>
        </p:nvGrpSpPr>
        <p:grpSpPr>
          <a:xfrm>
            <a:off x="39152" y="822469"/>
            <a:ext cx="9828002" cy="2340001"/>
            <a:chOff x="0" y="0"/>
            <a:chExt cx="9828000" cy="2340000"/>
          </a:xfrm>
        </p:grpSpPr>
        <p:sp>
          <p:nvSpPr>
            <p:cNvPr id="492" name="Shape 492"/>
            <p:cNvSpPr/>
            <p:nvPr/>
          </p:nvSpPr>
          <p:spPr>
            <a:xfrm>
              <a:off x="-1" y="0"/>
              <a:ext cx="9828002" cy="2340000"/>
            </a:xfrm>
            <a:prstGeom prst="rect">
              <a:avLst/>
            </a:prstGeom>
            <a:solidFill>
              <a:srgbClr val="C6D9F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-1" y="0"/>
              <a:ext cx="9828002" cy="802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r>
                <a:t>As a manager I want to be able to record potential teachers so that I can contact them in the future for an interview. </a:t>
              </a:r>
            </a:p>
          </p:txBody>
        </p:sp>
      </p:grpSp>
      <p:grpSp>
        <p:nvGrpSpPr>
          <p:cNvPr id="497" name="Group 497" descr="Rectangle 7"/>
          <p:cNvGrpSpPr/>
          <p:nvPr/>
        </p:nvGrpSpPr>
        <p:grpSpPr>
          <a:xfrm>
            <a:off x="39151" y="3335529"/>
            <a:ext cx="9828004" cy="1620003"/>
            <a:chOff x="-1" y="-1"/>
            <a:chExt cx="9828002" cy="1620002"/>
          </a:xfrm>
        </p:grpSpPr>
        <p:sp>
          <p:nvSpPr>
            <p:cNvPr id="495" name="Shape 495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CE6F2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-1" y="-1"/>
              <a:ext cx="9828002" cy="13038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rPr dirty="0"/>
                <a:t>Acceptance Criteria</a:t>
              </a:r>
              <a:endParaRPr dirty="0">
                <a:solidFill>
                  <a:srgbClr val="FFFFFF"/>
                </a:solidFill>
              </a:endParaRP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rPr lang="en-GB" dirty="0"/>
                <a:t>Potential teachers data input when they have contacted school</a:t>
              </a:r>
              <a:r>
                <a:rPr dirty="0"/>
                <a:t>.</a:t>
              </a:r>
              <a:endParaRPr lang="en-GB" dirty="0"/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rPr lang="en-GB" dirty="0"/>
                <a:t>A </a:t>
              </a:r>
              <a:r>
                <a:rPr lang="en-AU" dirty="0"/>
                <a:t>list with the contact information easily displayed with their main instrument area (so it is easy to reference. </a:t>
              </a:r>
              <a:endParaRPr dirty="0"/>
            </a:p>
          </p:txBody>
        </p:sp>
      </p:grpSp>
      <p:grpSp>
        <p:nvGrpSpPr>
          <p:cNvPr id="500" name="Group 500" descr="Rectangle 10"/>
          <p:cNvGrpSpPr/>
          <p:nvPr/>
        </p:nvGrpSpPr>
        <p:grpSpPr>
          <a:xfrm>
            <a:off x="9147153" y="109409"/>
            <a:ext cx="720002" cy="540002"/>
            <a:chOff x="0" y="22099"/>
            <a:chExt cx="720000" cy="540001"/>
          </a:xfrm>
        </p:grpSpPr>
        <p:sp>
          <p:nvSpPr>
            <p:cNvPr id="498" name="Shape 498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0" y="138212"/>
              <a:ext cx="720000" cy="30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rPr lang="en-GB" dirty="0"/>
                <a:t>1</a:t>
              </a:r>
              <a:endParaRPr dirty="0"/>
            </a:p>
          </p:txBody>
        </p:sp>
      </p:grpSp>
      <p:grpSp>
        <p:nvGrpSpPr>
          <p:cNvPr id="503" name="Group 503" descr="Rectangle 11"/>
          <p:cNvGrpSpPr/>
          <p:nvPr/>
        </p:nvGrpSpPr>
        <p:grpSpPr>
          <a:xfrm>
            <a:off x="8283153" y="109410"/>
            <a:ext cx="792001" cy="540000"/>
            <a:chOff x="0" y="0"/>
            <a:chExt cx="792000" cy="539999"/>
          </a:xfrm>
        </p:grpSpPr>
        <p:sp>
          <p:nvSpPr>
            <p:cNvPr id="501" name="Shape 501"/>
            <p:cNvSpPr/>
            <p:nvPr/>
          </p:nvSpPr>
          <p:spPr>
            <a:xfrm>
              <a:off x="-1" y="0"/>
              <a:ext cx="792002" cy="540000"/>
            </a:xfrm>
            <a:prstGeom prst="rect">
              <a:avLst/>
            </a:prstGeom>
            <a:solidFill>
              <a:srgbClr val="E6E0EC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313685" y="123949"/>
              <a:ext cx="164630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C</a:t>
              </a:r>
            </a:p>
          </p:txBody>
        </p:sp>
      </p:grpSp>
      <p:grpSp>
        <p:nvGrpSpPr>
          <p:cNvPr id="506" name="Group 506" descr="Rectangle 12"/>
          <p:cNvGrpSpPr/>
          <p:nvPr/>
        </p:nvGrpSpPr>
        <p:grpSpPr>
          <a:xfrm>
            <a:off x="39152" y="5128590"/>
            <a:ext cx="9828002" cy="1620001"/>
            <a:chOff x="0" y="0"/>
            <a:chExt cx="9828000" cy="1620000"/>
          </a:xfrm>
        </p:grpSpPr>
        <p:sp>
          <p:nvSpPr>
            <p:cNvPr id="504" name="Shape 504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t>Notes</a:t>
              </a:r>
              <a:endParaRPr>
                <a:solidFill>
                  <a:srgbClr val="FFFFFF"/>
                </a:solidFill>
              </a:endParaRP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t> </a:t>
              </a:r>
            </a:p>
          </p:txBody>
        </p:sp>
      </p:grp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roup 510" descr="Rectangle 3"/>
          <p:cNvGrpSpPr/>
          <p:nvPr/>
        </p:nvGrpSpPr>
        <p:grpSpPr>
          <a:xfrm>
            <a:off x="39153" y="87310"/>
            <a:ext cx="720000" cy="584201"/>
            <a:chOff x="0" y="0"/>
            <a:chExt cx="719999" cy="584200"/>
          </a:xfrm>
        </p:grpSpPr>
        <p:sp>
          <p:nvSpPr>
            <p:cNvPr id="508" name="Shape 508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0" y="0"/>
              <a:ext cx="720000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Story ID: 19</a:t>
              </a:r>
            </a:p>
          </p:txBody>
        </p:sp>
      </p:grpSp>
      <p:grpSp>
        <p:nvGrpSpPr>
          <p:cNvPr id="513" name="Group 513" descr="Rectangle 5"/>
          <p:cNvGrpSpPr/>
          <p:nvPr/>
        </p:nvGrpSpPr>
        <p:grpSpPr>
          <a:xfrm>
            <a:off x="831153" y="109410"/>
            <a:ext cx="7380001" cy="540000"/>
            <a:chOff x="0" y="0"/>
            <a:chExt cx="7379999" cy="539999"/>
          </a:xfrm>
        </p:grpSpPr>
        <p:sp>
          <p:nvSpPr>
            <p:cNvPr id="511" name="Shape 511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Reporting</a:t>
              </a:r>
            </a:p>
          </p:txBody>
        </p:sp>
      </p:grpSp>
      <p:grpSp>
        <p:nvGrpSpPr>
          <p:cNvPr id="516" name="Group 516" descr="Rectangle 6"/>
          <p:cNvGrpSpPr/>
          <p:nvPr/>
        </p:nvGrpSpPr>
        <p:grpSpPr>
          <a:xfrm>
            <a:off x="39152" y="808182"/>
            <a:ext cx="9828002" cy="2340001"/>
            <a:chOff x="0" y="0"/>
            <a:chExt cx="9828000" cy="2339999"/>
          </a:xfrm>
        </p:grpSpPr>
        <p:sp>
          <p:nvSpPr>
            <p:cNvPr id="514" name="Shape 514"/>
            <p:cNvSpPr/>
            <p:nvPr/>
          </p:nvSpPr>
          <p:spPr>
            <a:xfrm>
              <a:off x="-1" y="0"/>
              <a:ext cx="9828002" cy="2340000"/>
            </a:xfrm>
            <a:prstGeom prst="rect">
              <a:avLst/>
            </a:prstGeom>
            <a:solidFill>
              <a:srgbClr val="C6D9F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-1" y="0"/>
              <a:ext cx="9828002" cy="1869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400"/>
              </a:pPr>
              <a:r>
                <a:t>As a manager I want to be able to search the database to produce reports or appoint a member of staff to, so that I can increase time efficiency. 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2400"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9" name="Group 519" descr="Rectangle 7"/>
          <p:cNvGrpSpPr/>
          <p:nvPr/>
        </p:nvGrpSpPr>
        <p:grpSpPr>
          <a:xfrm>
            <a:off x="39151" y="3335529"/>
            <a:ext cx="9828004" cy="1620003"/>
            <a:chOff x="-1" y="-1"/>
            <a:chExt cx="9828002" cy="1620002"/>
          </a:xfrm>
        </p:grpSpPr>
        <p:sp>
          <p:nvSpPr>
            <p:cNvPr id="517" name="Shape 517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CE6F2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-1" y="11231"/>
              <a:ext cx="9828002" cy="13038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rPr dirty="0"/>
                <a:t>Acceptance Criteria</a:t>
              </a:r>
            </a:p>
            <a:p>
              <a:pPr marL="342900" indent="-342900">
                <a:buFont typeface="Arial" panose="020B0604020202020204" pitchFamily="34" charset="0"/>
                <a:buChar char="•"/>
                <a:defRPr sz="2000"/>
              </a:pPr>
              <a:r>
                <a:rPr lang="en-GB" dirty="0">
                  <a:solidFill>
                    <a:schemeClr val="tx1"/>
                  </a:solidFill>
                </a:rPr>
                <a:t>List of reports located on manager page, generate button after report selected downloads file straight onto device. </a:t>
              </a:r>
            </a:p>
            <a:p>
              <a:pPr marL="342900" indent="-342900">
                <a:buFont typeface="Arial" panose="020B0604020202020204" pitchFamily="34" charset="0"/>
                <a:buChar char="•"/>
                <a:defRPr sz="2000"/>
              </a:pPr>
              <a:r>
                <a:rPr lang="en-AU" dirty="0">
                  <a:solidFill>
                    <a:schemeClr val="tx1"/>
                  </a:solidFill>
                </a:rPr>
                <a:t>Manager can input search terms into database which will give related reports/data</a:t>
              </a:r>
              <a:endParaRPr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2" name="Group 522" descr="Rectangle 10"/>
          <p:cNvGrpSpPr/>
          <p:nvPr/>
        </p:nvGrpSpPr>
        <p:grpSpPr>
          <a:xfrm>
            <a:off x="9147153" y="109409"/>
            <a:ext cx="720002" cy="540002"/>
            <a:chOff x="0" y="22099"/>
            <a:chExt cx="720000" cy="540001"/>
          </a:xfrm>
        </p:grpSpPr>
        <p:sp>
          <p:nvSpPr>
            <p:cNvPr id="520" name="Shape 520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0" y="138212"/>
              <a:ext cx="720000" cy="30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rPr lang="en-GB" dirty="0"/>
                <a:t>4</a:t>
              </a:r>
              <a:endParaRPr dirty="0"/>
            </a:p>
          </p:txBody>
        </p:sp>
      </p:grpSp>
      <p:grpSp>
        <p:nvGrpSpPr>
          <p:cNvPr id="525" name="Group 525" descr="Rectangle 11"/>
          <p:cNvGrpSpPr/>
          <p:nvPr/>
        </p:nvGrpSpPr>
        <p:grpSpPr>
          <a:xfrm>
            <a:off x="8283153" y="109410"/>
            <a:ext cx="792001" cy="540000"/>
            <a:chOff x="0" y="0"/>
            <a:chExt cx="792000" cy="539999"/>
          </a:xfrm>
        </p:grpSpPr>
        <p:sp>
          <p:nvSpPr>
            <p:cNvPr id="523" name="Shape 523"/>
            <p:cNvSpPr/>
            <p:nvPr/>
          </p:nvSpPr>
          <p:spPr>
            <a:xfrm>
              <a:off x="-1" y="0"/>
              <a:ext cx="792002" cy="540000"/>
            </a:xfrm>
            <a:prstGeom prst="rect">
              <a:avLst/>
            </a:prstGeom>
            <a:solidFill>
              <a:srgbClr val="E6E0EC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28568" y="123949"/>
              <a:ext cx="134864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</a:t>
              </a:r>
            </a:p>
          </p:txBody>
        </p:sp>
      </p:grpSp>
      <p:grpSp>
        <p:nvGrpSpPr>
          <p:cNvPr id="528" name="Group 528" descr="Rectangle 12"/>
          <p:cNvGrpSpPr/>
          <p:nvPr/>
        </p:nvGrpSpPr>
        <p:grpSpPr>
          <a:xfrm>
            <a:off x="39152" y="5128590"/>
            <a:ext cx="9828002" cy="1620001"/>
            <a:chOff x="0" y="0"/>
            <a:chExt cx="9828000" cy="1620000"/>
          </a:xfrm>
        </p:grpSpPr>
        <p:sp>
          <p:nvSpPr>
            <p:cNvPr id="526" name="Shape 526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t>Notes</a:t>
              </a:r>
              <a:endParaRPr>
                <a:solidFill>
                  <a:srgbClr val="FFFFFF"/>
                </a:solidFill>
              </a:endParaRP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t> </a:t>
              </a:r>
            </a:p>
          </p:txBody>
        </p:sp>
      </p:grp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6" descr="Rectangle 3"/>
          <p:cNvGrpSpPr/>
          <p:nvPr/>
        </p:nvGrpSpPr>
        <p:grpSpPr>
          <a:xfrm>
            <a:off x="39153" y="87310"/>
            <a:ext cx="720000" cy="584201"/>
            <a:chOff x="0" y="0"/>
            <a:chExt cx="719999" cy="584200"/>
          </a:xfrm>
        </p:grpSpPr>
        <p:sp>
          <p:nvSpPr>
            <p:cNvPr id="134" name="Shape 134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0" y="0"/>
              <a:ext cx="720000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Story ID: 2</a:t>
              </a:r>
            </a:p>
          </p:txBody>
        </p:sp>
      </p:grpSp>
      <p:grpSp>
        <p:nvGrpSpPr>
          <p:cNvPr id="139" name="Group 139" descr="Rectangle 5"/>
          <p:cNvGrpSpPr/>
          <p:nvPr/>
        </p:nvGrpSpPr>
        <p:grpSpPr>
          <a:xfrm>
            <a:off x="831153" y="109410"/>
            <a:ext cx="7380001" cy="540000"/>
            <a:chOff x="0" y="0"/>
            <a:chExt cx="7379999" cy="539999"/>
          </a:xfrm>
        </p:grpSpPr>
        <p:sp>
          <p:nvSpPr>
            <p:cNvPr id="137" name="Shape 137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Requesting Ethnic Instrument</a:t>
              </a:r>
            </a:p>
          </p:txBody>
        </p:sp>
      </p:grpSp>
      <p:grpSp>
        <p:nvGrpSpPr>
          <p:cNvPr id="142" name="Group 142" descr="Rectangle 6"/>
          <p:cNvGrpSpPr/>
          <p:nvPr/>
        </p:nvGrpSpPr>
        <p:grpSpPr>
          <a:xfrm>
            <a:off x="39152" y="822469"/>
            <a:ext cx="9828002" cy="2340001"/>
            <a:chOff x="0" y="0"/>
            <a:chExt cx="9828000" cy="2340000"/>
          </a:xfrm>
        </p:grpSpPr>
        <p:sp>
          <p:nvSpPr>
            <p:cNvPr id="140" name="Shape 140"/>
            <p:cNvSpPr/>
            <p:nvPr/>
          </p:nvSpPr>
          <p:spPr>
            <a:xfrm>
              <a:off x="-1" y="0"/>
              <a:ext cx="9828002" cy="2340000"/>
            </a:xfrm>
            <a:prstGeom prst="rect">
              <a:avLst/>
            </a:prstGeom>
            <a:solidFill>
              <a:srgbClr val="C6D9F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-1" y="0"/>
              <a:ext cx="9828002" cy="802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r>
                <a:t>As a student I want to be able to request a lesson in an ethnic instrument  so that I am able to receive lessons. </a:t>
              </a:r>
            </a:p>
          </p:txBody>
        </p:sp>
      </p:grpSp>
      <p:grpSp>
        <p:nvGrpSpPr>
          <p:cNvPr id="145" name="Group 145" descr="Rectangle 7"/>
          <p:cNvGrpSpPr/>
          <p:nvPr/>
        </p:nvGrpSpPr>
        <p:grpSpPr>
          <a:xfrm>
            <a:off x="39151" y="3335529"/>
            <a:ext cx="9828004" cy="1919363"/>
            <a:chOff x="-1" y="-1"/>
            <a:chExt cx="9828002" cy="1919362"/>
          </a:xfrm>
        </p:grpSpPr>
        <p:sp>
          <p:nvSpPr>
            <p:cNvPr id="143" name="Shape 143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CE6F2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-1" y="-1"/>
              <a:ext cx="9828002" cy="1919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rPr dirty="0"/>
                <a:t>Acceptance Criteria</a:t>
              </a:r>
              <a:endParaRPr dirty="0">
                <a:solidFill>
                  <a:srgbClr val="FFFFFF"/>
                </a:solidFill>
              </a:endParaRPr>
            </a:p>
            <a:p>
              <a:pPr marL="342900" indent="-342900">
                <a:buSzPct val="100000"/>
                <a:buFont typeface="Arial" panose="020B0604020202020204" pitchFamily="34" charset="0"/>
                <a:buChar char="•"/>
                <a:defRPr sz="2000"/>
              </a:pPr>
              <a:r>
                <a:rPr dirty="0"/>
                <a:t> </a:t>
              </a:r>
              <a:r>
                <a:rPr lang="en-AU" dirty="0"/>
                <a:t>The student can input their desired instrument into a text field and a notification will be sent to the manager for reviewing. </a:t>
              </a:r>
            </a:p>
            <a:p>
              <a:pPr marL="342900" indent="-342900">
                <a:buSzPct val="100000"/>
                <a:buFont typeface="Arial" panose="020B0604020202020204" pitchFamily="34" charset="0"/>
                <a:buChar char="•"/>
                <a:defRPr sz="2000"/>
              </a:pPr>
              <a:r>
                <a:rPr lang="en-GB" dirty="0"/>
                <a:t>T</a:t>
              </a:r>
              <a:r>
                <a:rPr lang="en-AU" dirty="0"/>
                <a:t>his will be located underneath the list of instruments, so that users will first confirm if the instrument is already taught. </a:t>
              </a: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endParaRPr dirty="0"/>
            </a:p>
          </p:txBody>
        </p:sp>
      </p:grpSp>
      <p:grpSp>
        <p:nvGrpSpPr>
          <p:cNvPr id="148" name="Group 148" descr="Rectangle 10"/>
          <p:cNvGrpSpPr/>
          <p:nvPr/>
        </p:nvGrpSpPr>
        <p:grpSpPr>
          <a:xfrm>
            <a:off x="9147153" y="109409"/>
            <a:ext cx="720002" cy="540002"/>
            <a:chOff x="0" y="22099"/>
            <a:chExt cx="720000" cy="540001"/>
          </a:xfrm>
        </p:grpSpPr>
        <p:sp>
          <p:nvSpPr>
            <p:cNvPr id="146" name="Shape 146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0" y="138212"/>
              <a:ext cx="720000" cy="30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rPr lang="en-GB" dirty="0"/>
                <a:t>2</a:t>
              </a:r>
              <a:endParaRPr dirty="0"/>
            </a:p>
          </p:txBody>
        </p:sp>
      </p:grpSp>
      <p:grpSp>
        <p:nvGrpSpPr>
          <p:cNvPr id="151" name="Group 151" descr="Rectangle 11"/>
          <p:cNvGrpSpPr/>
          <p:nvPr/>
        </p:nvGrpSpPr>
        <p:grpSpPr>
          <a:xfrm>
            <a:off x="8283153" y="109410"/>
            <a:ext cx="792001" cy="540000"/>
            <a:chOff x="0" y="0"/>
            <a:chExt cx="792000" cy="539999"/>
          </a:xfrm>
        </p:grpSpPr>
        <p:sp>
          <p:nvSpPr>
            <p:cNvPr id="149" name="Shape 149"/>
            <p:cNvSpPr/>
            <p:nvPr/>
          </p:nvSpPr>
          <p:spPr>
            <a:xfrm>
              <a:off x="-1" y="0"/>
              <a:ext cx="792002" cy="540000"/>
            </a:xfrm>
            <a:prstGeom prst="rect">
              <a:avLst/>
            </a:prstGeom>
            <a:solidFill>
              <a:srgbClr val="E6E0EC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299546" y="123949"/>
              <a:ext cx="192908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M</a:t>
              </a:r>
            </a:p>
          </p:txBody>
        </p:sp>
      </p:grpSp>
      <p:grpSp>
        <p:nvGrpSpPr>
          <p:cNvPr id="154" name="Group 154" descr="Rectangle 12"/>
          <p:cNvGrpSpPr/>
          <p:nvPr/>
        </p:nvGrpSpPr>
        <p:grpSpPr>
          <a:xfrm>
            <a:off x="39152" y="5128590"/>
            <a:ext cx="9828002" cy="1620001"/>
            <a:chOff x="0" y="0"/>
            <a:chExt cx="9828000" cy="1620000"/>
          </a:xfrm>
        </p:grpSpPr>
        <p:sp>
          <p:nvSpPr>
            <p:cNvPr id="152" name="Shape 152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t>Notes</a:t>
              </a:r>
              <a:endParaRPr>
                <a:solidFill>
                  <a:srgbClr val="FFFFFF"/>
                </a:solidFill>
              </a:endParaRP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t> </a:t>
              </a:r>
            </a:p>
          </p:txBody>
        </p:sp>
      </p:grp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roup 532" descr="Rectangle 3"/>
          <p:cNvGrpSpPr/>
          <p:nvPr/>
        </p:nvGrpSpPr>
        <p:grpSpPr>
          <a:xfrm>
            <a:off x="39153" y="87310"/>
            <a:ext cx="720000" cy="584201"/>
            <a:chOff x="0" y="0"/>
            <a:chExt cx="719999" cy="584200"/>
          </a:xfrm>
        </p:grpSpPr>
        <p:sp>
          <p:nvSpPr>
            <p:cNvPr id="530" name="Shape 530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0" y="0"/>
              <a:ext cx="720000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Story ID: 20</a:t>
              </a:r>
            </a:p>
          </p:txBody>
        </p:sp>
      </p:grpSp>
      <p:grpSp>
        <p:nvGrpSpPr>
          <p:cNvPr id="535" name="Group 535" descr="Rectangle 5"/>
          <p:cNvGrpSpPr/>
          <p:nvPr/>
        </p:nvGrpSpPr>
        <p:grpSpPr>
          <a:xfrm>
            <a:off x="831153" y="109410"/>
            <a:ext cx="7380001" cy="540000"/>
            <a:chOff x="0" y="0"/>
            <a:chExt cx="7379999" cy="539999"/>
          </a:xfrm>
        </p:grpSpPr>
        <p:sp>
          <p:nvSpPr>
            <p:cNvPr id="533" name="Shape 533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Manage Website</a:t>
              </a:r>
            </a:p>
          </p:txBody>
        </p:sp>
      </p:grpSp>
      <p:grpSp>
        <p:nvGrpSpPr>
          <p:cNvPr id="538" name="Group 538" descr="Rectangle 6"/>
          <p:cNvGrpSpPr/>
          <p:nvPr/>
        </p:nvGrpSpPr>
        <p:grpSpPr>
          <a:xfrm>
            <a:off x="39152" y="822469"/>
            <a:ext cx="9828002" cy="2340001"/>
            <a:chOff x="0" y="0"/>
            <a:chExt cx="9828000" cy="2340000"/>
          </a:xfrm>
        </p:grpSpPr>
        <p:sp>
          <p:nvSpPr>
            <p:cNvPr id="536" name="Shape 536"/>
            <p:cNvSpPr/>
            <p:nvPr/>
          </p:nvSpPr>
          <p:spPr>
            <a:xfrm>
              <a:off x="-1" y="0"/>
              <a:ext cx="9828002" cy="2340000"/>
            </a:xfrm>
            <a:prstGeom prst="rect">
              <a:avLst/>
            </a:prstGeom>
            <a:solidFill>
              <a:srgbClr val="C6D9F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-1" y="0"/>
              <a:ext cx="9828002" cy="802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r>
                <a:t>As a manager I want to be able to log into the admin account so that I can manage the website, staff and students. </a:t>
              </a:r>
            </a:p>
          </p:txBody>
        </p:sp>
      </p:grpSp>
      <p:grpSp>
        <p:nvGrpSpPr>
          <p:cNvPr id="541" name="Group 541" descr="Rectangle 7"/>
          <p:cNvGrpSpPr/>
          <p:nvPr/>
        </p:nvGrpSpPr>
        <p:grpSpPr>
          <a:xfrm>
            <a:off x="39151" y="3335529"/>
            <a:ext cx="9866849" cy="1620003"/>
            <a:chOff x="-1" y="-1"/>
            <a:chExt cx="9866847" cy="1620002"/>
          </a:xfrm>
        </p:grpSpPr>
        <p:sp>
          <p:nvSpPr>
            <p:cNvPr id="539" name="Shape 539"/>
            <p:cNvSpPr/>
            <p:nvPr/>
          </p:nvSpPr>
          <p:spPr>
            <a:xfrm>
              <a:off x="38844" y="-1"/>
              <a:ext cx="9828002" cy="1620002"/>
            </a:xfrm>
            <a:prstGeom prst="rect">
              <a:avLst/>
            </a:prstGeom>
            <a:solidFill>
              <a:srgbClr val="DCE6F2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-1" y="-1"/>
              <a:ext cx="9828002" cy="13038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rPr dirty="0"/>
                <a:t>Acceptance Criteria</a:t>
              </a:r>
            </a:p>
            <a:p>
              <a:pPr marL="342900" indent="-342900">
                <a:buFont typeface="Arial" panose="020B0604020202020204" pitchFamily="34" charset="0"/>
                <a:buChar char="•"/>
                <a:defRPr sz="2000"/>
              </a:pPr>
              <a:r>
                <a:rPr lang="en-GB" dirty="0"/>
                <a:t>A</a:t>
              </a:r>
              <a:r>
                <a:rPr dirty="0"/>
                <a:t> user name and password is required from managers so they can log in to the admin account. </a:t>
              </a:r>
              <a:endParaRPr lang="en-GB" dirty="0"/>
            </a:p>
            <a:p>
              <a:pPr marL="342900" indent="-342900">
                <a:buFont typeface="Arial" panose="020B0604020202020204" pitchFamily="34" charset="0"/>
                <a:buChar char="•"/>
                <a:defRPr sz="2000"/>
              </a:pPr>
              <a:r>
                <a:rPr lang="en-GB" dirty="0"/>
                <a:t>L</a:t>
              </a:r>
              <a:r>
                <a:rPr lang="en-AU" dirty="0"/>
                <a:t>ogin located on same login as students</a:t>
              </a:r>
              <a:endParaRPr dirty="0"/>
            </a:p>
          </p:txBody>
        </p:sp>
      </p:grpSp>
      <p:grpSp>
        <p:nvGrpSpPr>
          <p:cNvPr id="544" name="Group 544" descr="Rectangle 10"/>
          <p:cNvGrpSpPr/>
          <p:nvPr/>
        </p:nvGrpSpPr>
        <p:grpSpPr>
          <a:xfrm>
            <a:off x="9147153" y="109409"/>
            <a:ext cx="720002" cy="540002"/>
            <a:chOff x="0" y="22099"/>
            <a:chExt cx="720000" cy="540001"/>
          </a:xfrm>
        </p:grpSpPr>
        <p:sp>
          <p:nvSpPr>
            <p:cNvPr id="542" name="Shape 542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0" y="138212"/>
              <a:ext cx="720000" cy="30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rPr lang="en-GB" dirty="0"/>
                <a:t>2</a:t>
              </a:r>
              <a:endParaRPr dirty="0"/>
            </a:p>
          </p:txBody>
        </p:sp>
      </p:grpSp>
      <p:grpSp>
        <p:nvGrpSpPr>
          <p:cNvPr id="547" name="Group 547" descr="Rectangle 11"/>
          <p:cNvGrpSpPr/>
          <p:nvPr/>
        </p:nvGrpSpPr>
        <p:grpSpPr>
          <a:xfrm>
            <a:off x="8283153" y="109410"/>
            <a:ext cx="792001" cy="540000"/>
            <a:chOff x="0" y="0"/>
            <a:chExt cx="792000" cy="539999"/>
          </a:xfrm>
        </p:grpSpPr>
        <p:sp>
          <p:nvSpPr>
            <p:cNvPr id="545" name="Shape 545"/>
            <p:cNvSpPr/>
            <p:nvPr/>
          </p:nvSpPr>
          <p:spPr>
            <a:xfrm>
              <a:off x="-1" y="0"/>
              <a:ext cx="792002" cy="540000"/>
            </a:xfrm>
            <a:prstGeom prst="rect">
              <a:avLst/>
            </a:prstGeom>
            <a:solidFill>
              <a:srgbClr val="E6E0EC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299546" y="123949"/>
              <a:ext cx="192908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M</a:t>
              </a:r>
            </a:p>
          </p:txBody>
        </p:sp>
      </p:grpSp>
      <p:grpSp>
        <p:nvGrpSpPr>
          <p:cNvPr id="550" name="Group 550" descr="Rectangle 12"/>
          <p:cNvGrpSpPr/>
          <p:nvPr/>
        </p:nvGrpSpPr>
        <p:grpSpPr>
          <a:xfrm>
            <a:off x="39152" y="5128590"/>
            <a:ext cx="9828002" cy="1620001"/>
            <a:chOff x="0" y="0"/>
            <a:chExt cx="9828000" cy="1620000"/>
          </a:xfrm>
        </p:grpSpPr>
        <p:sp>
          <p:nvSpPr>
            <p:cNvPr id="548" name="Shape 548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t>Notes</a:t>
              </a:r>
              <a:endParaRPr>
                <a:solidFill>
                  <a:srgbClr val="FFFFFF"/>
                </a:solidFill>
              </a:endParaRP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t> </a:t>
              </a:r>
            </a:p>
          </p:txBody>
        </p:sp>
      </p:grp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roup 554" descr="Rectangle 3"/>
          <p:cNvGrpSpPr/>
          <p:nvPr/>
        </p:nvGrpSpPr>
        <p:grpSpPr>
          <a:xfrm>
            <a:off x="39153" y="87310"/>
            <a:ext cx="720000" cy="584201"/>
            <a:chOff x="0" y="0"/>
            <a:chExt cx="719999" cy="584200"/>
          </a:xfrm>
        </p:grpSpPr>
        <p:sp>
          <p:nvSpPr>
            <p:cNvPr id="552" name="Shape 552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0" y="0"/>
              <a:ext cx="720000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Story ID: 21</a:t>
              </a:r>
            </a:p>
          </p:txBody>
        </p:sp>
      </p:grpSp>
      <p:grpSp>
        <p:nvGrpSpPr>
          <p:cNvPr id="557" name="Group 557" descr="Rectangle 5"/>
          <p:cNvGrpSpPr/>
          <p:nvPr/>
        </p:nvGrpSpPr>
        <p:grpSpPr>
          <a:xfrm>
            <a:off x="831153" y="109410"/>
            <a:ext cx="7380001" cy="540000"/>
            <a:chOff x="0" y="0"/>
            <a:chExt cx="7379999" cy="539999"/>
          </a:xfrm>
        </p:grpSpPr>
        <p:sp>
          <p:nvSpPr>
            <p:cNvPr id="555" name="Shape 555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Student Login</a:t>
              </a:r>
            </a:p>
          </p:txBody>
        </p:sp>
      </p:grpSp>
      <p:grpSp>
        <p:nvGrpSpPr>
          <p:cNvPr id="560" name="Group 560" descr="Rectangle 6"/>
          <p:cNvGrpSpPr/>
          <p:nvPr/>
        </p:nvGrpSpPr>
        <p:grpSpPr>
          <a:xfrm>
            <a:off x="39152" y="822469"/>
            <a:ext cx="9828002" cy="2340001"/>
            <a:chOff x="0" y="0"/>
            <a:chExt cx="9828000" cy="2340000"/>
          </a:xfrm>
        </p:grpSpPr>
        <p:sp>
          <p:nvSpPr>
            <p:cNvPr id="558" name="Shape 558"/>
            <p:cNvSpPr/>
            <p:nvPr/>
          </p:nvSpPr>
          <p:spPr>
            <a:xfrm>
              <a:off x="-1" y="0"/>
              <a:ext cx="9828002" cy="2340000"/>
            </a:xfrm>
            <a:prstGeom prst="rect">
              <a:avLst/>
            </a:prstGeom>
            <a:solidFill>
              <a:srgbClr val="C6D9F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-1" y="0"/>
              <a:ext cx="9828002" cy="802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r>
                <a:t>As a student I want to be able to log into the website so that I can access information about the music school and book lessons. </a:t>
              </a:r>
            </a:p>
          </p:txBody>
        </p:sp>
      </p:grpSp>
      <p:grpSp>
        <p:nvGrpSpPr>
          <p:cNvPr id="563" name="Group 563" descr="Rectangle 7"/>
          <p:cNvGrpSpPr/>
          <p:nvPr/>
        </p:nvGrpSpPr>
        <p:grpSpPr>
          <a:xfrm>
            <a:off x="39151" y="3335529"/>
            <a:ext cx="9828004" cy="1620003"/>
            <a:chOff x="-1" y="-1"/>
            <a:chExt cx="9828002" cy="1620002"/>
          </a:xfrm>
        </p:grpSpPr>
        <p:sp>
          <p:nvSpPr>
            <p:cNvPr id="561" name="Shape 561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CE6F2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-1" y="-1"/>
              <a:ext cx="9828002" cy="16115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rPr dirty="0"/>
                <a:t>Acceptance Criteria</a:t>
              </a:r>
              <a:endParaRPr dirty="0">
                <a:solidFill>
                  <a:srgbClr val="FFFFFF"/>
                </a:solidFill>
              </a:endParaRP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rPr lang="en-GB" dirty="0"/>
                <a:t>Username and password input into fields, confirm button logs in user and directs them to student home page.</a:t>
              </a: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rPr lang="en-GB" dirty="0"/>
                <a:t>W</a:t>
              </a:r>
              <a:r>
                <a:rPr dirty="0"/>
                <a:t>hen successfully log in, students have access to music school information and can book lessons. </a:t>
              </a:r>
            </a:p>
          </p:txBody>
        </p:sp>
      </p:grpSp>
      <p:grpSp>
        <p:nvGrpSpPr>
          <p:cNvPr id="566" name="Group 566" descr="Rectangle 10"/>
          <p:cNvGrpSpPr/>
          <p:nvPr/>
        </p:nvGrpSpPr>
        <p:grpSpPr>
          <a:xfrm>
            <a:off x="9147153" y="109409"/>
            <a:ext cx="720002" cy="540002"/>
            <a:chOff x="0" y="22099"/>
            <a:chExt cx="720000" cy="540001"/>
          </a:xfrm>
        </p:grpSpPr>
        <p:sp>
          <p:nvSpPr>
            <p:cNvPr id="564" name="Shape 564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0" y="138212"/>
              <a:ext cx="720000" cy="30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rPr lang="en-GB" dirty="0"/>
                <a:t>2</a:t>
              </a:r>
              <a:endParaRPr dirty="0"/>
            </a:p>
          </p:txBody>
        </p:sp>
      </p:grpSp>
      <p:grpSp>
        <p:nvGrpSpPr>
          <p:cNvPr id="569" name="Group 569" descr="Rectangle 11"/>
          <p:cNvGrpSpPr/>
          <p:nvPr/>
        </p:nvGrpSpPr>
        <p:grpSpPr>
          <a:xfrm>
            <a:off x="8283153" y="109410"/>
            <a:ext cx="792001" cy="540000"/>
            <a:chOff x="0" y="0"/>
            <a:chExt cx="792000" cy="539999"/>
          </a:xfrm>
        </p:grpSpPr>
        <p:sp>
          <p:nvSpPr>
            <p:cNvPr id="567" name="Shape 567"/>
            <p:cNvSpPr/>
            <p:nvPr/>
          </p:nvSpPr>
          <p:spPr>
            <a:xfrm>
              <a:off x="-1" y="0"/>
              <a:ext cx="792002" cy="540000"/>
            </a:xfrm>
            <a:prstGeom prst="rect">
              <a:avLst/>
            </a:prstGeom>
            <a:solidFill>
              <a:srgbClr val="E6E0EC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299546" y="123949"/>
              <a:ext cx="192908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M</a:t>
              </a:r>
            </a:p>
          </p:txBody>
        </p:sp>
      </p:grpSp>
      <p:grpSp>
        <p:nvGrpSpPr>
          <p:cNvPr id="572" name="Group 572" descr="Rectangle 12"/>
          <p:cNvGrpSpPr/>
          <p:nvPr/>
        </p:nvGrpSpPr>
        <p:grpSpPr>
          <a:xfrm>
            <a:off x="39152" y="5128590"/>
            <a:ext cx="9828002" cy="1620001"/>
            <a:chOff x="0" y="0"/>
            <a:chExt cx="9828000" cy="1620000"/>
          </a:xfrm>
        </p:grpSpPr>
        <p:sp>
          <p:nvSpPr>
            <p:cNvPr id="570" name="Shape 570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t>Notes</a:t>
              </a:r>
              <a:endParaRPr>
                <a:solidFill>
                  <a:srgbClr val="FFFFFF"/>
                </a:solidFill>
              </a:endParaRP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t> </a:t>
              </a:r>
            </a:p>
          </p:txBody>
        </p:sp>
      </p:grp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roup 576" descr="Rectangle 3"/>
          <p:cNvGrpSpPr/>
          <p:nvPr/>
        </p:nvGrpSpPr>
        <p:grpSpPr>
          <a:xfrm>
            <a:off x="39153" y="87310"/>
            <a:ext cx="720000" cy="584201"/>
            <a:chOff x="0" y="0"/>
            <a:chExt cx="719999" cy="584200"/>
          </a:xfrm>
        </p:grpSpPr>
        <p:sp>
          <p:nvSpPr>
            <p:cNvPr id="574" name="Shape 574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0" y="0"/>
              <a:ext cx="720000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Story ID: 22</a:t>
              </a:r>
            </a:p>
          </p:txBody>
        </p:sp>
      </p:grpSp>
      <p:grpSp>
        <p:nvGrpSpPr>
          <p:cNvPr id="579" name="Group 579" descr="Rectangle 5"/>
          <p:cNvGrpSpPr/>
          <p:nvPr/>
        </p:nvGrpSpPr>
        <p:grpSpPr>
          <a:xfrm>
            <a:off x="831153" y="109410"/>
            <a:ext cx="7380001" cy="540000"/>
            <a:chOff x="0" y="0"/>
            <a:chExt cx="7379999" cy="539999"/>
          </a:xfrm>
        </p:grpSpPr>
        <p:sp>
          <p:nvSpPr>
            <p:cNvPr id="577" name="Shape 577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Teacher Login</a:t>
              </a:r>
            </a:p>
          </p:txBody>
        </p:sp>
      </p:grpSp>
      <p:grpSp>
        <p:nvGrpSpPr>
          <p:cNvPr id="582" name="Group 582" descr="Rectangle 6"/>
          <p:cNvGrpSpPr/>
          <p:nvPr/>
        </p:nvGrpSpPr>
        <p:grpSpPr>
          <a:xfrm>
            <a:off x="39151" y="822469"/>
            <a:ext cx="9828004" cy="2340001"/>
            <a:chOff x="-1" y="0"/>
            <a:chExt cx="9828002" cy="2340000"/>
          </a:xfrm>
        </p:grpSpPr>
        <p:sp>
          <p:nvSpPr>
            <p:cNvPr id="580" name="Shape 580"/>
            <p:cNvSpPr/>
            <p:nvPr/>
          </p:nvSpPr>
          <p:spPr>
            <a:xfrm>
              <a:off x="-1" y="0"/>
              <a:ext cx="9828002" cy="2340000"/>
            </a:xfrm>
            <a:prstGeom prst="rect">
              <a:avLst/>
            </a:prstGeom>
            <a:solidFill>
              <a:srgbClr val="C6D9F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-1" y="0"/>
              <a:ext cx="9828002" cy="830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r>
                <a:rPr dirty="0"/>
                <a:t>As a teacher I want to be able to log into the website so that I can view my upcoming lessons. </a:t>
              </a:r>
            </a:p>
          </p:txBody>
        </p:sp>
      </p:grpSp>
      <p:grpSp>
        <p:nvGrpSpPr>
          <p:cNvPr id="585" name="Group 585" descr="Rectangle 7"/>
          <p:cNvGrpSpPr/>
          <p:nvPr/>
        </p:nvGrpSpPr>
        <p:grpSpPr>
          <a:xfrm>
            <a:off x="39151" y="3335529"/>
            <a:ext cx="9828004" cy="1620003"/>
            <a:chOff x="-1" y="-1"/>
            <a:chExt cx="9828002" cy="1620002"/>
          </a:xfrm>
        </p:grpSpPr>
        <p:sp>
          <p:nvSpPr>
            <p:cNvPr id="583" name="Shape 583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CE6F2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-1" y="-1"/>
              <a:ext cx="9828002" cy="13038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rPr dirty="0"/>
                <a:t>Acceptance Criteria</a:t>
              </a:r>
            </a:p>
            <a:p>
              <a:pPr marL="342900" indent="-342900">
                <a:buFont typeface="Arial" panose="020B0604020202020204" pitchFamily="34" charset="0"/>
                <a:buChar char="•"/>
                <a:defRPr sz="2000"/>
              </a:pPr>
              <a:r>
                <a:rPr lang="en-GB" dirty="0"/>
                <a:t>Username and password input into fields, confirm button logs in user and directs them to teacher home page.</a:t>
              </a:r>
              <a:endParaRPr lang="en-GB" dirty="0">
                <a:solidFill>
                  <a:srgbClr val="FFFFFF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  <a:defRPr sz="2000"/>
              </a:pPr>
              <a:r>
                <a:rPr lang="en-AU" dirty="0"/>
                <a:t>When successfully log in, teachers have access to </a:t>
              </a:r>
              <a:r>
                <a:rPr lang="en-GB" dirty="0"/>
                <a:t>their schedules, requests etc. </a:t>
              </a:r>
              <a:endParaRPr dirty="0"/>
            </a:p>
          </p:txBody>
        </p:sp>
      </p:grpSp>
      <p:grpSp>
        <p:nvGrpSpPr>
          <p:cNvPr id="588" name="Group 588" descr="Rectangle 10"/>
          <p:cNvGrpSpPr/>
          <p:nvPr/>
        </p:nvGrpSpPr>
        <p:grpSpPr>
          <a:xfrm>
            <a:off x="9147153" y="109409"/>
            <a:ext cx="720002" cy="540002"/>
            <a:chOff x="0" y="22099"/>
            <a:chExt cx="720000" cy="540001"/>
          </a:xfrm>
        </p:grpSpPr>
        <p:sp>
          <p:nvSpPr>
            <p:cNvPr id="586" name="Shape 586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0" y="138212"/>
              <a:ext cx="720000" cy="30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rPr lang="en-GB" dirty="0"/>
                <a:t>2</a:t>
              </a:r>
              <a:endParaRPr dirty="0"/>
            </a:p>
          </p:txBody>
        </p:sp>
      </p:grpSp>
      <p:grpSp>
        <p:nvGrpSpPr>
          <p:cNvPr id="591" name="Group 591" descr="Rectangle 11"/>
          <p:cNvGrpSpPr/>
          <p:nvPr/>
        </p:nvGrpSpPr>
        <p:grpSpPr>
          <a:xfrm>
            <a:off x="8283153" y="109410"/>
            <a:ext cx="792001" cy="540000"/>
            <a:chOff x="0" y="0"/>
            <a:chExt cx="792000" cy="539999"/>
          </a:xfrm>
        </p:grpSpPr>
        <p:sp>
          <p:nvSpPr>
            <p:cNvPr id="589" name="Shape 589"/>
            <p:cNvSpPr/>
            <p:nvPr/>
          </p:nvSpPr>
          <p:spPr>
            <a:xfrm>
              <a:off x="-1" y="0"/>
              <a:ext cx="792002" cy="540000"/>
            </a:xfrm>
            <a:prstGeom prst="rect">
              <a:avLst/>
            </a:prstGeom>
            <a:solidFill>
              <a:srgbClr val="E6E0EC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299546" y="123949"/>
              <a:ext cx="192908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M</a:t>
              </a:r>
            </a:p>
          </p:txBody>
        </p:sp>
      </p:grpSp>
      <p:grpSp>
        <p:nvGrpSpPr>
          <p:cNvPr id="594" name="Group 594" descr="Rectangle 12"/>
          <p:cNvGrpSpPr/>
          <p:nvPr/>
        </p:nvGrpSpPr>
        <p:grpSpPr>
          <a:xfrm>
            <a:off x="39152" y="5128590"/>
            <a:ext cx="9828002" cy="1620001"/>
            <a:chOff x="0" y="0"/>
            <a:chExt cx="9828000" cy="1620000"/>
          </a:xfrm>
        </p:grpSpPr>
        <p:sp>
          <p:nvSpPr>
            <p:cNvPr id="592" name="Shape 592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t>Notes</a:t>
              </a:r>
              <a:endParaRPr>
                <a:solidFill>
                  <a:srgbClr val="FFFFFF"/>
                </a:solidFill>
              </a:endParaRP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t> </a:t>
              </a:r>
            </a:p>
          </p:txBody>
        </p:sp>
      </p:grp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roup 598" descr="Rectangle 3"/>
          <p:cNvGrpSpPr/>
          <p:nvPr/>
        </p:nvGrpSpPr>
        <p:grpSpPr>
          <a:xfrm>
            <a:off x="39153" y="87310"/>
            <a:ext cx="720000" cy="584201"/>
            <a:chOff x="0" y="0"/>
            <a:chExt cx="719999" cy="584200"/>
          </a:xfrm>
        </p:grpSpPr>
        <p:sp>
          <p:nvSpPr>
            <p:cNvPr id="596" name="Shape 596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0" y="0"/>
              <a:ext cx="720000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Story ID: 23</a:t>
              </a:r>
            </a:p>
          </p:txBody>
        </p:sp>
      </p:grpSp>
      <p:grpSp>
        <p:nvGrpSpPr>
          <p:cNvPr id="601" name="Group 601" descr="Rectangle 5"/>
          <p:cNvGrpSpPr/>
          <p:nvPr/>
        </p:nvGrpSpPr>
        <p:grpSpPr>
          <a:xfrm>
            <a:off x="831153" y="109410"/>
            <a:ext cx="7380001" cy="540000"/>
            <a:chOff x="0" y="0"/>
            <a:chExt cx="7379999" cy="539999"/>
          </a:xfrm>
        </p:grpSpPr>
        <p:sp>
          <p:nvSpPr>
            <p:cNvPr id="599" name="Shape 59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Parent Login</a:t>
              </a:r>
            </a:p>
          </p:txBody>
        </p:sp>
      </p:grpSp>
      <p:grpSp>
        <p:nvGrpSpPr>
          <p:cNvPr id="604" name="Group 604" descr="Rectangle 6"/>
          <p:cNvGrpSpPr/>
          <p:nvPr/>
        </p:nvGrpSpPr>
        <p:grpSpPr>
          <a:xfrm>
            <a:off x="39152" y="822469"/>
            <a:ext cx="9828002" cy="2340001"/>
            <a:chOff x="0" y="0"/>
            <a:chExt cx="9828000" cy="2340000"/>
          </a:xfrm>
        </p:grpSpPr>
        <p:sp>
          <p:nvSpPr>
            <p:cNvPr id="602" name="Shape 602"/>
            <p:cNvSpPr/>
            <p:nvPr/>
          </p:nvSpPr>
          <p:spPr>
            <a:xfrm>
              <a:off x="-1" y="0"/>
              <a:ext cx="9828002" cy="2340000"/>
            </a:xfrm>
            <a:prstGeom prst="rect">
              <a:avLst/>
            </a:prstGeom>
            <a:solidFill>
              <a:srgbClr val="C6D9F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-1" y="0"/>
              <a:ext cx="9828002" cy="802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400"/>
              </a:pPr>
              <a:r>
                <a:t>As a parent of a child student I want to be able to access the website 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2400"/>
              </a:pPr>
              <a:r>
                <a:t>so that I can manage my child's lessons.</a:t>
              </a:r>
            </a:p>
          </p:txBody>
        </p:sp>
      </p:grpSp>
      <p:grpSp>
        <p:nvGrpSpPr>
          <p:cNvPr id="607" name="Group 607" descr="Rectangle 7"/>
          <p:cNvGrpSpPr/>
          <p:nvPr/>
        </p:nvGrpSpPr>
        <p:grpSpPr>
          <a:xfrm>
            <a:off x="39151" y="3335529"/>
            <a:ext cx="9828004" cy="2227139"/>
            <a:chOff x="-1" y="-1"/>
            <a:chExt cx="9828002" cy="2227138"/>
          </a:xfrm>
        </p:grpSpPr>
        <p:sp>
          <p:nvSpPr>
            <p:cNvPr id="605" name="Shape 605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CE6F2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-1" y="-1"/>
              <a:ext cx="9828002" cy="22271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rPr dirty="0"/>
                <a:t>Acceptance Criteria</a:t>
              </a:r>
            </a:p>
            <a:p>
              <a:pPr marL="342900" indent="-342900">
                <a:buFont typeface="Arial" panose="020B0604020202020204" pitchFamily="34" charset="0"/>
                <a:buChar char="•"/>
                <a:defRPr sz="2000"/>
              </a:pPr>
              <a:r>
                <a:rPr lang="en-GB" dirty="0"/>
                <a:t>Username and password input into fields, confirm button logs in user and directs them to parent home page.</a:t>
              </a:r>
            </a:p>
            <a:p>
              <a:pPr marL="342900" indent="-342900">
                <a:buFont typeface="Arial" panose="020B0604020202020204" pitchFamily="34" charset="0"/>
                <a:buChar char="•"/>
                <a:defRPr sz="2000"/>
              </a:pPr>
              <a:r>
                <a:rPr lang="en-GB" dirty="0">
                  <a:solidFill>
                    <a:schemeClr val="tx1"/>
                  </a:solidFill>
                </a:rPr>
                <a:t>Clearly shows list of available classes on page and currently booked classes. </a:t>
              </a:r>
            </a:p>
            <a:p>
              <a:pPr marL="342900" indent="-342900">
                <a:buFont typeface="Arial" panose="020B0604020202020204" pitchFamily="34" charset="0"/>
                <a:buChar char="•"/>
                <a:defRPr sz="2000"/>
              </a:pPr>
              <a:r>
                <a:rPr lang="en-GB" dirty="0">
                  <a:solidFill>
                    <a:schemeClr val="tx1"/>
                  </a:solidFill>
                </a:rPr>
                <a:t>Lesson can be removed by parent with delete button</a:t>
              </a:r>
            </a:p>
            <a:p>
              <a:pPr>
                <a:defRPr sz="2000"/>
              </a:pPr>
              <a:endParaRPr dirty="0">
                <a:solidFill>
                  <a:srgbClr val="FFFFFF"/>
                </a:solidFill>
              </a:endParaRP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rPr dirty="0"/>
                <a:t>a username and password is required from parent’s to log in to the website. </a:t>
              </a:r>
            </a:p>
          </p:txBody>
        </p:sp>
      </p:grpSp>
      <p:grpSp>
        <p:nvGrpSpPr>
          <p:cNvPr id="610" name="Group 610" descr="Rectangle 10"/>
          <p:cNvGrpSpPr/>
          <p:nvPr/>
        </p:nvGrpSpPr>
        <p:grpSpPr>
          <a:xfrm>
            <a:off x="9147153" y="109409"/>
            <a:ext cx="720002" cy="540002"/>
            <a:chOff x="0" y="22099"/>
            <a:chExt cx="720000" cy="540001"/>
          </a:xfrm>
        </p:grpSpPr>
        <p:sp>
          <p:nvSpPr>
            <p:cNvPr id="608" name="Shape 608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0" y="138212"/>
              <a:ext cx="720000" cy="30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rPr lang="en-GB" dirty="0"/>
                <a:t>2</a:t>
              </a:r>
              <a:endParaRPr dirty="0"/>
            </a:p>
          </p:txBody>
        </p:sp>
      </p:grpSp>
      <p:grpSp>
        <p:nvGrpSpPr>
          <p:cNvPr id="613" name="Group 613" descr="Rectangle 11"/>
          <p:cNvGrpSpPr/>
          <p:nvPr/>
        </p:nvGrpSpPr>
        <p:grpSpPr>
          <a:xfrm>
            <a:off x="8283153" y="109410"/>
            <a:ext cx="792001" cy="540000"/>
            <a:chOff x="0" y="0"/>
            <a:chExt cx="792000" cy="539999"/>
          </a:xfrm>
        </p:grpSpPr>
        <p:sp>
          <p:nvSpPr>
            <p:cNvPr id="611" name="Shape 611"/>
            <p:cNvSpPr/>
            <p:nvPr/>
          </p:nvSpPr>
          <p:spPr>
            <a:xfrm>
              <a:off x="-1" y="0"/>
              <a:ext cx="792002" cy="540000"/>
            </a:xfrm>
            <a:prstGeom prst="rect">
              <a:avLst/>
            </a:prstGeom>
            <a:solidFill>
              <a:srgbClr val="E6E0EC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28568" y="123949"/>
              <a:ext cx="134864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</a:t>
              </a:r>
            </a:p>
          </p:txBody>
        </p:sp>
      </p:grpSp>
      <p:grpSp>
        <p:nvGrpSpPr>
          <p:cNvPr id="616" name="Group 616" descr="Rectangle 12"/>
          <p:cNvGrpSpPr/>
          <p:nvPr/>
        </p:nvGrpSpPr>
        <p:grpSpPr>
          <a:xfrm>
            <a:off x="39152" y="5128590"/>
            <a:ext cx="9828002" cy="1620001"/>
            <a:chOff x="0" y="0"/>
            <a:chExt cx="9828000" cy="1620000"/>
          </a:xfrm>
        </p:grpSpPr>
        <p:sp>
          <p:nvSpPr>
            <p:cNvPr id="614" name="Shape 614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t>Notes</a:t>
              </a:r>
              <a:endParaRPr>
                <a:solidFill>
                  <a:srgbClr val="FFFFFF"/>
                </a:solidFill>
              </a:endParaRP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t> </a:t>
              </a:r>
            </a:p>
          </p:txBody>
        </p:sp>
      </p:grp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roup 620" descr="Rectangle 3"/>
          <p:cNvGrpSpPr/>
          <p:nvPr/>
        </p:nvGrpSpPr>
        <p:grpSpPr>
          <a:xfrm>
            <a:off x="39153" y="87310"/>
            <a:ext cx="720000" cy="584201"/>
            <a:chOff x="0" y="0"/>
            <a:chExt cx="719999" cy="584200"/>
          </a:xfrm>
        </p:grpSpPr>
        <p:sp>
          <p:nvSpPr>
            <p:cNvPr id="618" name="Shape 618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0" y="0"/>
              <a:ext cx="720000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Story ID: 24</a:t>
              </a:r>
            </a:p>
          </p:txBody>
        </p:sp>
      </p:grpSp>
      <p:grpSp>
        <p:nvGrpSpPr>
          <p:cNvPr id="623" name="Group 623" descr="Rectangle 5"/>
          <p:cNvGrpSpPr/>
          <p:nvPr/>
        </p:nvGrpSpPr>
        <p:grpSpPr>
          <a:xfrm>
            <a:off x="831153" y="109410"/>
            <a:ext cx="7380001" cy="540000"/>
            <a:chOff x="0" y="0"/>
            <a:chExt cx="7379999" cy="539999"/>
          </a:xfrm>
        </p:grpSpPr>
        <p:sp>
          <p:nvSpPr>
            <p:cNvPr id="621" name="Shape 621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Affiliated Network</a:t>
              </a:r>
            </a:p>
          </p:txBody>
        </p:sp>
      </p:grpSp>
      <p:grpSp>
        <p:nvGrpSpPr>
          <p:cNvPr id="626" name="Group 626" descr="Rectangle 6"/>
          <p:cNvGrpSpPr/>
          <p:nvPr/>
        </p:nvGrpSpPr>
        <p:grpSpPr>
          <a:xfrm>
            <a:off x="39152" y="822469"/>
            <a:ext cx="9828002" cy="2340001"/>
            <a:chOff x="0" y="0"/>
            <a:chExt cx="9828000" cy="2340000"/>
          </a:xfrm>
        </p:grpSpPr>
        <p:sp>
          <p:nvSpPr>
            <p:cNvPr id="624" name="Shape 624"/>
            <p:cNvSpPr/>
            <p:nvPr/>
          </p:nvSpPr>
          <p:spPr>
            <a:xfrm>
              <a:off x="-1" y="0"/>
              <a:ext cx="9828002" cy="2340000"/>
            </a:xfrm>
            <a:prstGeom prst="rect">
              <a:avLst/>
            </a:prstGeom>
            <a:solidFill>
              <a:srgbClr val="C6D9F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-1" y="0"/>
              <a:ext cx="9828002" cy="802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r>
                <a:t>As a a manager I want to link my Facebook on the website so that I can publicise my business.</a:t>
              </a:r>
            </a:p>
          </p:txBody>
        </p:sp>
      </p:grpSp>
      <p:grpSp>
        <p:nvGrpSpPr>
          <p:cNvPr id="629" name="Group 629" descr="Rectangle 7"/>
          <p:cNvGrpSpPr/>
          <p:nvPr/>
        </p:nvGrpSpPr>
        <p:grpSpPr>
          <a:xfrm>
            <a:off x="39151" y="3335529"/>
            <a:ext cx="9828004" cy="1620003"/>
            <a:chOff x="-1" y="-1"/>
            <a:chExt cx="9828002" cy="1620002"/>
          </a:xfrm>
        </p:grpSpPr>
        <p:sp>
          <p:nvSpPr>
            <p:cNvPr id="627" name="Shape 627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CE6F2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-1" y="-1"/>
              <a:ext cx="9828002" cy="16115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rPr dirty="0"/>
                <a:t>Acceptance Criteria</a:t>
              </a:r>
              <a:endParaRPr dirty="0">
                <a:solidFill>
                  <a:srgbClr val="FFFFFF"/>
                </a:solidFill>
              </a:endParaRP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rPr lang="en-GB" dirty="0"/>
                <a:t>Facebook association link located on top of website, easily seen and located, links to schools Facebook page when clicked. </a:t>
              </a: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rPr lang="en-GB" dirty="0"/>
                <a:t>Like button next to symbol directly likes the business’ page if clicked</a:t>
              </a: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endParaRPr dirty="0"/>
            </a:p>
          </p:txBody>
        </p:sp>
      </p:grpSp>
      <p:grpSp>
        <p:nvGrpSpPr>
          <p:cNvPr id="632" name="Group 632" descr="Rectangle 10"/>
          <p:cNvGrpSpPr/>
          <p:nvPr/>
        </p:nvGrpSpPr>
        <p:grpSpPr>
          <a:xfrm>
            <a:off x="9147153" y="109409"/>
            <a:ext cx="720002" cy="540002"/>
            <a:chOff x="0" y="22099"/>
            <a:chExt cx="720000" cy="540001"/>
          </a:xfrm>
        </p:grpSpPr>
        <p:sp>
          <p:nvSpPr>
            <p:cNvPr id="630" name="Shape 630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0" y="138212"/>
              <a:ext cx="720000" cy="30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rPr lang="en-GB" dirty="0"/>
                <a:t>1</a:t>
              </a:r>
              <a:endParaRPr dirty="0"/>
            </a:p>
          </p:txBody>
        </p:sp>
      </p:grpSp>
      <p:grpSp>
        <p:nvGrpSpPr>
          <p:cNvPr id="635" name="Group 635" descr="Rectangle 11"/>
          <p:cNvGrpSpPr/>
          <p:nvPr/>
        </p:nvGrpSpPr>
        <p:grpSpPr>
          <a:xfrm>
            <a:off x="8283153" y="109410"/>
            <a:ext cx="792001" cy="540000"/>
            <a:chOff x="0" y="0"/>
            <a:chExt cx="792000" cy="539999"/>
          </a:xfrm>
        </p:grpSpPr>
        <p:sp>
          <p:nvSpPr>
            <p:cNvPr id="633" name="Shape 633"/>
            <p:cNvSpPr/>
            <p:nvPr/>
          </p:nvSpPr>
          <p:spPr>
            <a:xfrm>
              <a:off x="-1" y="0"/>
              <a:ext cx="792002" cy="540000"/>
            </a:xfrm>
            <a:prstGeom prst="rect">
              <a:avLst/>
            </a:prstGeom>
            <a:solidFill>
              <a:srgbClr val="E6E0EC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313685" y="123949"/>
              <a:ext cx="164630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C</a:t>
              </a:r>
            </a:p>
          </p:txBody>
        </p:sp>
      </p:grpSp>
      <p:grpSp>
        <p:nvGrpSpPr>
          <p:cNvPr id="638" name="Group 638" descr="Rectangle 12"/>
          <p:cNvGrpSpPr/>
          <p:nvPr/>
        </p:nvGrpSpPr>
        <p:grpSpPr>
          <a:xfrm>
            <a:off x="39152" y="5128590"/>
            <a:ext cx="9828002" cy="1620001"/>
            <a:chOff x="0" y="0"/>
            <a:chExt cx="9828000" cy="1620000"/>
          </a:xfrm>
        </p:grpSpPr>
        <p:sp>
          <p:nvSpPr>
            <p:cNvPr id="636" name="Shape 636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t>Notes</a:t>
              </a:r>
              <a:endParaRPr>
                <a:solidFill>
                  <a:srgbClr val="FFFFFF"/>
                </a:solidFill>
              </a:endParaRP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t> </a:t>
              </a:r>
            </a:p>
          </p:txBody>
        </p:sp>
      </p:grp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 descr="Content Placeholder 2"/>
          <p:cNvSpPr>
            <a:spLocks noGrp="1"/>
          </p:cNvSpPr>
          <p:nvPr>
            <p:ph type="body" idx="1"/>
          </p:nvPr>
        </p:nvSpPr>
        <p:spPr>
          <a:xfrm>
            <a:off x="160215" y="867508"/>
            <a:ext cx="9585570" cy="525865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900"/>
              </a:spcBef>
              <a:buSzTx/>
              <a:buNone/>
              <a:defRPr sz="2000" u="sng"/>
            </a:pPr>
            <a:r>
              <a:rPr dirty="0"/>
              <a:t>Teacher</a:t>
            </a:r>
            <a:r>
              <a:rPr u="none" dirty="0"/>
              <a:t>– </a:t>
            </a:r>
            <a:r>
              <a:rPr lang="en-AU" u="none" dirty="0"/>
              <a:t>employe</a:t>
            </a:r>
            <a:r>
              <a:rPr lang="en-AU" dirty="0"/>
              <a:t>e of system</a:t>
            </a:r>
            <a:endParaRPr u="none" dirty="0"/>
          </a:p>
          <a:p>
            <a:pPr marL="0" indent="0">
              <a:spcBef>
                <a:spcPts val="900"/>
              </a:spcBef>
              <a:buSzTx/>
              <a:buNone/>
              <a:defRPr sz="2000" u="sng"/>
            </a:pPr>
            <a:r>
              <a:rPr dirty="0"/>
              <a:t>Student</a:t>
            </a:r>
            <a:r>
              <a:rPr u="none" dirty="0"/>
              <a:t> – </a:t>
            </a:r>
            <a:r>
              <a:rPr lang="en-AU" dirty="0"/>
              <a:t>lesson clients</a:t>
            </a:r>
            <a:endParaRPr dirty="0"/>
          </a:p>
          <a:p>
            <a:pPr marL="0" indent="0">
              <a:spcBef>
                <a:spcPts val="900"/>
              </a:spcBef>
              <a:buSzTx/>
              <a:buNone/>
              <a:defRPr sz="2000" u="sng"/>
            </a:pPr>
            <a:r>
              <a:rPr dirty="0"/>
              <a:t>Parent</a:t>
            </a:r>
            <a:r>
              <a:rPr u="none" dirty="0"/>
              <a:t> – </a:t>
            </a:r>
            <a:r>
              <a:rPr lang="en-AU" u="none" dirty="0"/>
              <a:t>supervisor </a:t>
            </a:r>
            <a:r>
              <a:rPr lang="en-AU" u="none"/>
              <a:t>of lesson </a:t>
            </a:r>
            <a:r>
              <a:rPr lang="en-AU" u="none" dirty="0"/>
              <a:t>clients</a:t>
            </a:r>
            <a:endParaRPr u="none" dirty="0"/>
          </a:p>
          <a:p>
            <a:pPr marL="0" indent="0">
              <a:spcBef>
                <a:spcPts val="900"/>
              </a:spcBef>
              <a:buSzTx/>
              <a:buNone/>
              <a:defRPr sz="2000" u="sng"/>
            </a:pPr>
            <a:r>
              <a:rPr dirty="0"/>
              <a:t>Manager</a:t>
            </a:r>
            <a:r>
              <a:rPr u="none" dirty="0"/>
              <a:t> </a:t>
            </a:r>
            <a:r>
              <a:rPr lang="en-AU" u="none" dirty="0"/>
              <a:t>–</a:t>
            </a:r>
            <a:r>
              <a:rPr u="none" dirty="0"/>
              <a:t> </a:t>
            </a:r>
            <a:r>
              <a:rPr lang="en-AU" u="none" dirty="0"/>
              <a:t>administrator of system</a:t>
            </a:r>
            <a:endParaRPr u="none" dirty="0"/>
          </a:p>
        </p:txBody>
      </p:sp>
      <p:grpSp>
        <p:nvGrpSpPr>
          <p:cNvPr id="643" name="Group 643" descr="Rectangle 3"/>
          <p:cNvGrpSpPr/>
          <p:nvPr/>
        </p:nvGrpSpPr>
        <p:grpSpPr>
          <a:xfrm>
            <a:off x="101504" y="109410"/>
            <a:ext cx="9691173" cy="540000"/>
            <a:chOff x="0" y="0"/>
            <a:chExt cx="9691171" cy="539999"/>
          </a:xfrm>
        </p:grpSpPr>
        <p:sp>
          <p:nvSpPr>
            <p:cNvPr id="641" name="Shape 641"/>
            <p:cNvSpPr/>
            <p:nvPr/>
          </p:nvSpPr>
          <p:spPr>
            <a:xfrm>
              <a:off x="-1" y="0"/>
              <a:ext cx="9691173" cy="540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-1" y="21079"/>
              <a:ext cx="9691173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System Roles</a:t>
              </a:r>
            </a:p>
          </p:txBody>
        </p: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8" descr="Rectangle 3"/>
          <p:cNvGrpSpPr/>
          <p:nvPr/>
        </p:nvGrpSpPr>
        <p:grpSpPr>
          <a:xfrm>
            <a:off x="39153" y="87310"/>
            <a:ext cx="720000" cy="584201"/>
            <a:chOff x="0" y="0"/>
            <a:chExt cx="719999" cy="584200"/>
          </a:xfrm>
        </p:grpSpPr>
        <p:sp>
          <p:nvSpPr>
            <p:cNvPr id="156" name="Shape 156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0" y="0"/>
              <a:ext cx="720000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Story ID: 3</a:t>
              </a:r>
            </a:p>
          </p:txBody>
        </p:sp>
      </p:grpSp>
      <p:grpSp>
        <p:nvGrpSpPr>
          <p:cNvPr id="161" name="Group 161" descr="Rectangle 5"/>
          <p:cNvGrpSpPr/>
          <p:nvPr/>
        </p:nvGrpSpPr>
        <p:grpSpPr>
          <a:xfrm>
            <a:off x="831153" y="109410"/>
            <a:ext cx="7380001" cy="540000"/>
            <a:chOff x="0" y="0"/>
            <a:chExt cx="7379999" cy="539999"/>
          </a:xfrm>
        </p:grpSpPr>
        <p:sp>
          <p:nvSpPr>
            <p:cNvPr id="159" name="Shape 15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Teacher Feedback</a:t>
              </a:r>
            </a:p>
          </p:txBody>
        </p:sp>
      </p:grpSp>
      <p:grpSp>
        <p:nvGrpSpPr>
          <p:cNvPr id="164" name="Group 164" descr="Rectangle 6"/>
          <p:cNvGrpSpPr/>
          <p:nvPr/>
        </p:nvGrpSpPr>
        <p:grpSpPr>
          <a:xfrm>
            <a:off x="39152" y="822469"/>
            <a:ext cx="9828002" cy="2340001"/>
            <a:chOff x="0" y="0"/>
            <a:chExt cx="9828000" cy="2339999"/>
          </a:xfrm>
        </p:grpSpPr>
        <p:sp>
          <p:nvSpPr>
            <p:cNvPr id="162" name="Shape 162"/>
            <p:cNvSpPr/>
            <p:nvPr/>
          </p:nvSpPr>
          <p:spPr>
            <a:xfrm>
              <a:off x="-1" y="0"/>
              <a:ext cx="9828002" cy="2340000"/>
            </a:xfrm>
            <a:prstGeom prst="rect">
              <a:avLst/>
            </a:prstGeom>
            <a:solidFill>
              <a:srgbClr val="C6D9F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-1" y="0"/>
              <a:ext cx="9828002" cy="1158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r>
                <a:t>As an manager I want students to be able to leave feedback for teachers so that I can review their teaching, in order to make improvements for future lessons. </a:t>
              </a:r>
            </a:p>
          </p:txBody>
        </p:sp>
      </p:grpSp>
      <p:grpSp>
        <p:nvGrpSpPr>
          <p:cNvPr id="167" name="Group 167" descr="Rectangle 7"/>
          <p:cNvGrpSpPr/>
          <p:nvPr/>
        </p:nvGrpSpPr>
        <p:grpSpPr>
          <a:xfrm>
            <a:off x="39151" y="3335529"/>
            <a:ext cx="9828004" cy="1620003"/>
            <a:chOff x="-1" y="-1"/>
            <a:chExt cx="9828002" cy="1620002"/>
          </a:xfrm>
        </p:grpSpPr>
        <p:sp>
          <p:nvSpPr>
            <p:cNvPr id="165" name="Shape 165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CE6F2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-1" y="-1"/>
              <a:ext cx="9828002" cy="13038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rPr dirty="0"/>
                <a:t>Acceptance Criteria</a:t>
              </a:r>
            </a:p>
            <a:p>
              <a:pPr marL="342900" indent="-342900">
                <a:buSzPct val="100000"/>
                <a:buFont typeface="Arial" panose="020B0604020202020204" pitchFamily="34" charset="0"/>
                <a:buChar char="•"/>
                <a:defRPr sz="2000"/>
              </a:pPr>
              <a:r>
                <a:rPr dirty="0"/>
                <a:t>The Students can input feedback in star ratings + comments</a:t>
              </a:r>
              <a:r>
                <a:rPr lang="en-GB" dirty="0"/>
                <a:t> (within a textbox)</a:t>
              </a:r>
              <a:r>
                <a:rPr dirty="0"/>
                <a:t>.</a:t>
              </a:r>
              <a:endParaRPr lang="en-GB" dirty="0"/>
            </a:p>
            <a:p>
              <a:pPr marL="342900" indent="-342900">
                <a:buSzPct val="100000"/>
                <a:buFont typeface="Arial" panose="020B0604020202020204" pitchFamily="34" charset="0"/>
                <a:buChar char="•"/>
                <a:defRPr sz="2000"/>
              </a:pPr>
              <a:r>
                <a:rPr dirty="0"/>
                <a:t>The output of the </a:t>
              </a:r>
              <a:r>
                <a:rPr lang="en-AU" dirty="0"/>
                <a:t>inputted</a:t>
              </a:r>
              <a:r>
                <a:rPr dirty="0"/>
                <a:t> feedback is accessible by manager.</a:t>
              </a:r>
              <a:endParaRPr lang="en-GB" dirty="0"/>
            </a:p>
            <a:p>
              <a:pPr marL="342900" indent="-342900">
                <a:buSzPct val="100000"/>
                <a:buFont typeface="Arial" panose="020B0604020202020204" pitchFamily="34" charset="0"/>
                <a:buChar char="•"/>
                <a:defRPr sz="2000"/>
              </a:pPr>
              <a:r>
                <a:rPr lang="en-GB" dirty="0"/>
                <a:t>T</a:t>
              </a:r>
              <a:r>
                <a:rPr lang="en-AU" dirty="0"/>
                <a:t>he data from these start ratings and comments can then be generated into reports. </a:t>
              </a:r>
              <a:endParaRPr dirty="0"/>
            </a:p>
          </p:txBody>
        </p:sp>
      </p:grpSp>
      <p:grpSp>
        <p:nvGrpSpPr>
          <p:cNvPr id="170" name="Group 170" descr="Rectangle 10"/>
          <p:cNvGrpSpPr/>
          <p:nvPr/>
        </p:nvGrpSpPr>
        <p:grpSpPr>
          <a:xfrm>
            <a:off x="9147153" y="109409"/>
            <a:ext cx="720002" cy="540002"/>
            <a:chOff x="0" y="22099"/>
            <a:chExt cx="720000" cy="540001"/>
          </a:xfrm>
        </p:grpSpPr>
        <p:sp>
          <p:nvSpPr>
            <p:cNvPr id="168" name="Shape 168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0" y="138212"/>
              <a:ext cx="720000" cy="30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rPr lang="en-GB" dirty="0"/>
                <a:t>2</a:t>
              </a:r>
              <a:endParaRPr dirty="0"/>
            </a:p>
          </p:txBody>
        </p:sp>
      </p:grpSp>
      <p:grpSp>
        <p:nvGrpSpPr>
          <p:cNvPr id="173" name="Group 173" descr="Rectangle 11"/>
          <p:cNvGrpSpPr/>
          <p:nvPr/>
        </p:nvGrpSpPr>
        <p:grpSpPr>
          <a:xfrm>
            <a:off x="8283153" y="109410"/>
            <a:ext cx="792001" cy="540000"/>
            <a:chOff x="0" y="0"/>
            <a:chExt cx="792000" cy="539999"/>
          </a:xfrm>
        </p:grpSpPr>
        <p:sp>
          <p:nvSpPr>
            <p:cNvPr id="171" name="Shape 171"/>
            <p:cNvSpPr/>
            <p:nvPr/>
          </p:nvSpPr>
          <p:spPr>
            <a:xfrm>
              <a:off x="-1" y="0"/>
              <a:ext cx="792002" cy="540000"/>
            </a:xfrm>
            <a:prstGeom prst="rect">
              <a:avLst/>
            </a:prstGeom>
            <a:solidFill>
              <a:srgbClr val="E6E0EC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328568" y="123949"/>
              <a:ext cx="134864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</a:t>
              </a:r>
            </a:p>
          </p:txBody>
        </p:sp>
      </p:grpSp>
      <p:grpSp>
        <p:nvGrpSpPr>
          <p:cNvPr id="176" name="Group 176" descr="Rectangle 12"/>
          <p:cNvGrpSpPr/>
          <p:nvPr/>
        </p:nvGrpSpPr>
        <p:grpSpPr>
          <a:xfrm>
            <a:off x="39152" y="5128590"/>
            <a:ext cx="9828002" cy="1620001"/>
            <a:chOff x="0" y="0"/>
            <a:chExt cx="9828000" cy="1620000"/>
          </a:xfrm>
        </p:grpSpPr>
        <p:sp>
          <p:nvSpPr>
            <p:cNvPr id="174" name="Shape 174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t>Notes</a:t>
              </a:r>
              <a:endParaRPr>
                <a:solidFill>
                  <a:srgbClr val="FFFFFF"/>
                </a:solidFill>
              </a:endParaRP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t> </a:t>
              </a:r>
            </a:p>
          </p:txBody>
        </p:sp>
      </p:grp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 descr="Rectangle 3"/>
          <p:cNvGrpSpPr/>
          <p:nvPr/>
        </p:nvGrpSpPr>
        <p:grpSpPr>
          <a:xfrm>
            <a:off x="39153" y="87310"/>
            <a:ext cx="720000" cy="584201"/>
            <a:chOff x="0" y="0"/>
            <a:chExt cx="719999" cy="584200"/>
          </a:xfrm>
        </p:grpSpPr>
        <p:sp>
          <p:nvSpPr>
            <p:cNvPr id="178" name="Shape 178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0" y="0"/>
              <a:ext cx="720000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Story ID: 4</a:t>
              </a:r>
            </a:p>
          </p:txBody>
        </p:sp>
      </p:grpSp>
      <p:grpSp>
        <p:nvGrpSpPr>
          <p:cNvPr id="183" name="Group 183" descr="Rectangle 5"/>
          <p:cNvGrpSpPr/>
          <p:nvPr/>
        </p:nvGrpSpPr>
        <p:grpSpPr>
          <a:xfrm>
            <a:off x="831153" y="109410"/>
            <a:ext cx="7380001" cy="540000"/>
            <a:chOff x="0" y="0"/>
            <a:chExt cx="7379999" cy="539999"/>
          </a:xfrm>
        </p:grpSpPr>
        <p:sp>
          <p:nvSpPr>
            <p:cNvPr id="181" name="Shape 181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Teacher Skills</a:t>
              </a:r>
            </a:p>
          </p:txBody>
        </p:sp>
      </p:grpSp>
      <p:grpSp>
        <p:nvGrpSpPr>
          <p:cNvPr id="186" name="Group 186" descr="Rectangle 6"/>
          <p:cNvGrpSpPr/>
          <p:nvPr/>
        </p:nvGrpSpPr>
        <p:grpSpPr>
          <a:xfrm>
            <a:off x="39152" y="822469"/>
            <a:ext cx="9828002" cy="2340001"/>
            <a:chOff x="0" y="0"/>
            <a:chExt cx="9828000" cy="2339999"/>
          </a:xfrm>
        </p:grpSpPr>
        <p:sp>
          <p:nvSpPr>
            <p:cNvPr id="184" name="Shape 184"/>
            <p:cNvSpPr/>
            <p:nvPr/>
          </p:nvSpPr>
          <p:spPr>
            <a:xfrm>
              <a:off x="-1" y="0"/>
              <a:ext cx="9828002" cy="2340000"/>
            </a:xfrm>
            <a:prstGeom prst="rect">
              <a:avLst/>
            </a:prstGeom>
            <a:solidFill>
              <a:srgbClr val="C6D9F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-1" y="0"/>
              <a:ext cx="9828002" cy="1158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r>
                <a:t>As a manager  I want to be able to record the skills of a teacher such as languages and music instrument experience so that I can assign them to the appropriate student. </a:t>
              </a:r>
            </a:p>
          </p:txBody>
        </p:sp>
      </p:grpSp>
      <p:grpSp>
        <p:nvGrpSpPr>
          <p:cNvPr id="189" name="Group 189" descr="Rectangle 7"/>
          <p:cNvGrpSpPr/>
          <p:nvPr/>
        </p:nvGrpSpPr>
        <p:grpSpPr>
          <a:xfrm>
            <a:off x="39151" y="3335529"/>
            <a:ext cx="9828004" cy="1620003"/>
            <a:chOff x="-1" y="-1"/>
            <a:chExt cx="9828002" cy="1620002"/>
          </a:xfrm>
        </p:grpSpPr>
        <p:sp>
          <p:nvSpPr>
            <p:cNvPr id="187" name="Shape 187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CE6F2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-1" y="-1"/>
              <a:ext cx="9828002" cy="16115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rPr dirty="0"/>
                <a:t>Acceptance Criteria</a:t>
              </a:r>
              <a:endParaRPr dirty="0">
                <a:solidFill>
                  <a:srgbClr val="FFFFFF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  <a:defRPr sz="2000"/>
              </a:pPr>
              <a:r>
                <a:rPr lang="en-GB" dirty="0">
                  <a:solidFill>
                    <a:schemeClr val="tx1"/>
                  </a:solidFill>
                </a:rPr>
                <a:t>Data entry fields for teachers details when setting up account </a:t>
              </a:r>
            </a:p>
            <a:p>
              <a:pPr marL="342900" indent="-342900">
                <a:buFont typeface="Arial" panose="020B0604020202020204" pitchFamily="34" charset="0"/>
                <a:buChar char="•"/>
                <a:defRPr sz="2000"/>
              </a:pPr>
              <a:r>
                <a:rPr lang="en-GB" dirty="0"/>
                <a:t>Data will be output when a student/parent is selecting a teacher/lesson. </a:t>
              </a:r>
            </a:p>
            <a:p>
              <a:pPr marL="342900" indent="-342900">
                <a:buFont typeface="Arial" panose="020B0604020202020204" pitchFamily="34" charset="0"/>
                <a:buChar char="•"/>
                <a:defRPr sz="2000"/>
              </a:pPr>
              <a:r>
                <a:rPr dirty="0"/>
                <a:t>The manager can click on a linked button to assign appropriate teacher to appropriate student </a:t>
              </a:r>
            </a:p>
          </p:txBody>
        </p:sp>
      </p:grpSp>
      <p:grpSp>
        <p:nvGrpSpPr>
          <p:cNvPr id="192" name="Group 192" descr="Rectangle 10"/>
          <p:cNvGrpSpPr/>
          <p:nvPr/>
        </p:nvGrpSpPr>
        <p:grpSpPr>
          <a:xfrm>
            <a:off x="9147153" y="109409"/>
            <a:ext cx="720002" cy="540002"/>
            <a:chOff x="0" y="22099"/>
            <a:chExt cx="720000" cy="540001"/>
          </a:xfrm>
        </p:grpSpPr>
        <p:sp>
          <p:nvSpPr>
            <p:cNvPr id="190" name="Shape 190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0" y="138212"/>
              <a:ext cx="720000" cy="30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rPr lang="en-GB" dirty="0"/>
                <a:t>1</a:t>
              </a:r>
              <a:endParaRPr dirty="0"/>
            </a:p>
          </p:txBody>
        </p:sp>
      </p:grpSp>
      <p:grpSp>
        <p:nvGrpSpPr>
          <p:cNvPr id="195" name="Group 195" descr="Rectangle 11"/>
          <p:cNvGrpSpPr/>
          <p:nvPr/>
        </p:nvGrpSpPr>
        <p:grpSpPr>
          <a:xfrm>
            <a:off x="8283153" y="109410"/>
            <a:ext cx="792001" cy="540000"/>
            <a:chOff x="0" y="0"/>
            <a:chExt cx="792000" cy="539999"/>
          </a:xfrm>
        </p:grpSpPr>
        <p:sp>
          <p:nvSpPr>
            <p:cNvPr id="193" name="Shape 193"/>
            <p:cNvSpPr/>
            <p:nvPr/>
          </p:nvSpPr>
          <p:spPr>
            <a:xfrm>
              <a:off x="-1" y="0"/>
              <a:ext cx="792002" cy="540000"/>
            </a:xfrm>
            <a:prstGeom prst="rect">
              <a:avLst/>
            </a:prstGeom>
            <a:solidFill>
              <a:srgbClr val="E6E0EC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299546" y="123949"/>
              <a:ext cx="192908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M</a:t>
              </a:r>
            </a:p>
          </p:txBody>
        </p:sp>
      </p:grpSp>
      <p:grpSp>
        <p:nvGrpSpPr>
          <p:cNvPr id="198" name="Group 198" descr="Rectangle 12"/>
          <p:cNvGrpSpPr/>
          <p:nvPr/>
        </p:nvGrpSpPr>
        <p:grpSpPr>
          <a:xfrm>
            <a:off x="39152" y="5128590"/>
            <a:ext cx="9828002" cy="1620001"/>
            <a:chOff x="0" y="0"/>
            <a:chExt cx="9828000" cy="1620000"/>
          </a:xfrm>
        </p:grpSpPr>
        <p:sp>
          <p:nvSpPr>
            <p:cNvPr id="196" name="Shape 196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t>Notes</a:t>
              </a:r>
              <a:endParaRPr>
                <a:solidFill>
                  <a:srgbClr val="FFFFFF"/>
                </a:solidFill>
              </a:endParaRP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t> </a:t>
              </a:r>
            </a:p>
          </p:txBody>
        </p:sp>
      </p:grp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2" descr="Rectangle 3"/>
          <p:cNvGrpSpPr/>
          <p:nvPr/>
        </p:nvGrpSpPr>
        <p:grpSpPr>
          <a:xfrm>
            <a:off x="39153" y="87310"/>
            <a:ext cx="720000" cy="584201"/>
            <a:chOff x="0" y="0"/>
            <a:chExt cx="719999" cy="584200"/>
          </a:xfrm>
        </p:grpSpPr>
        <p:sp>
          <p:nvSpPr>
            <p:cNvPr id="200" name="Shape 200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0" y="0"/>
              <a:ext cx="720000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Story ID: 5</a:t>
              </a:r>
            </a:p>
          </p:txBody>
        </p:sp>
      </p:grpSp>
      <p:grpSp>
        <p:nvGrpSpPr>
          <p:cNvPr id="205" name="Group 205" descr="Rectangle 5"/>
          <p:cNvGrpSpPr/>
          <p:nvPr/>
        </p:nvGrpSpPr>
        <p:grpSpPr>
          <a:xfrm>
            <a:off x="831153" y="109410"/>
            <a:ext cx="7380001" cy="540000"/>
            <a:chOff x="0" y="0"/>
            <a:chExt cx="7379999" cy="539999"/>
          </a:xfrm>
        </p:grpSpPr>
        <p:sp>
          <p:nvSpPr>
            <p:cNvPr id="203" name="Shape 203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Teacher Details</a:t>
              </a:r>
            </a:p>
          </p:txBody>
        </p:sp>
      </p:grpSp>
      <p:grpSp>
        <p:nvGrpSpPr>
          <p:cNvPr id="208" name="Group 208" descr="Rectangle 6"/>
          <p:cNvGrpSpPr/>
          <p:nvPr/>
        </p:nvGrpSpPr>
        <p:grpSpPr>
          <a:xfrm>
            <a:off x="39152" y="822469"/>
            <a:ext cx="9828002" cy="2340001"/>
            <a:chOff x="0" y="0"/>
            <a:chExt cx="9828000" cy="2339999"/>
          </a:xfrm>
        </p:grpSpPr>
        <p:sp>
          <p:nvSpPr>
            <p:cNvPr id="206" name="Shape 206"/>
            <p:cNvSpPr/>
            <p:nvPr/>
          </p:nvSpPr>
          <p:spPr>
            <a:xfrm>
              <a:off x="-1" y="0"/>
              <a:ext cx="9828002" cy="2340000"/>
            </a:xfrm>
            <a:prstGeom prst="rect">
              <a:avLst/>
            </a:prstGeom>
            <a:solidFill>
              <a:srgbClr val="C6D9F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-1" y="0"/>
              <a:ext cx="9828002" cy="1158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r>
                <a:t>As a manager  I want to be able to record personal information of a teacher so that I can store the information in the database for future reference if required.</a:t>
              </a:r>
            </a:p>
          </p:txBody>
        </p:sp>
      </p:grpSp>
      <p:grpSp>
        <p:nvGrpSpPr>
          <p:cNvPr id="211" name="Group 211" descr="Rectangle 7"/>
          <p:cNvGrpSpPr/>
          <p:nvPr/>
        </p:nvGrpSpPr>
        <p:grpSpPr>
          <a:xfrm>
            <a:off x="39151" y="3335529"/>
            <a:ext cx="9828004" cy="1620003"/>
            <a:chOff x="-1" y="-1"/>
            <a:chExt cx="9828002" cy="1620002"/>
          </a:xfrm>
        </p:grpSpPr>
        <p:sp>
          <p:nvSpPr>
            <p:cNvPr id="209" name="Shape 209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CE6F2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-1" y="-1"/>
              <a:ext cx="9828002" cy="13038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rPr dirty="0"/>
                <a:t>Acceptance Criteria</a:t>
              </a:r>
            </a:p>
            <a:p>
              <a:pPr marL="342900" indent="-342900">
                <a:buSzPct val="100000"/>
                <a:buFont typeface="Arial" panose="020B0604020202020204" pitchFamily="34" charset="0"/>
                <a:buChar char="•"/>
                <a:defRPr sz="2000"/>
              </a:pPr>
              <a:r>
                <a:rPr dirty="0"/>
                <a:t>The manager can input teacher name, email address, contact phone number</a:t>
              </a:r>
              <a:r>
                <a:rPr lang="en-GB" dirty="0"/>
                <a:t> into text fields on an admin login (creates teachers account)</a:t>
              </a:r>
              <a:r>
                <a:rPr dirty="0"/>
                <a:t>.</a:t>
              </a:r>
              <a:endParaRPr lang="en-GB" dirty="0"/>
            </a:p>
            <a:p>
              <a:pPr marL="342900" indent="-342900">
                <a:buSzPct val="100000"/>
                <a:buFont typeface="Arial" panose="020B0604020202020204" pitchFamily="34" charset="0"/>
                <a:buChar char="•"/>
                <a:defRPr sz="2000"/>
              </a:pPr>
              <a:r>
                <a:rPr dirty="0"/>
                <a:t>The output stores teacher’s information to the database.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14" name="Group 214" descr="Rectangle 10"/>
          <p:cNvGrpSpPr/>
          <p:nvPr/>
        </p:nvGrpSpPr>
        <p:grpSpPr>
          <a:xfrm>
            <a:off x="9147153" y="109409"/>
            <a:ext cx="720002" cy="540002"/>
            <a:chOff x="0" y="22099"/>
            <a:chExt cx="720000" cy="540001"/>
          </a:xfrm>
        </p:grpSpPr>
        <p:sp>
          <p:nvSpPr>
            <p:cNvPr id="212" name="Shape 212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0" y="138212"/>
              <a:ext cx="720000" cy="30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rPr lang="en-GB" dirty="0"/>
                <a:t>1</a:t>
              </a:r>
              <a:endParaRPr dirty="0"/>
            </a:p>
          </p:txBody>
        </p:sp>
      </p:grpSp>
      <p:grpSp>
        <p:nvGrpSpPr>
          <p:cNvPr id="217" name="Group 217" descr="Rectangle 11"/>
          <p:cNvGrpSpPr/>
          <p:nvPr/>
        </p:nvGrpSpPr>
        <p:grpSpPr>
          <a:xfrm>
            <a:off x="8283153" y="109410"/>
            <a:ext cx="792001" cy="540000"/>
            <a:chOff x="0" y="0"/>
            <a:chExt cx="792000" cy="539999"/>
          </a:xfrm>
        </p:grpSpPr>
        <p:sp>
          <p:nvSpPr>
            <p:cNvPr id="215" name="Shape 215"/>
            <p:cNvSpPr/>
            <p:nvPr/>
          </p:nvSpPr>
          <p:spPr>
            <a:xfrm>
              <a:off x="-1" y="0"/>
              <a:ext cx="792002" cy="540000"/>
            </a:xfrm>
            <a:prstGeom prst="rect">
              <a:avLst/>
            </a:prstGeom>
            <a:solidFill>
              <a:srgbClr val="E6E0EC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299546" y="123949"/>
              <a:ext cx="192908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M</a:t>
              </a:r>
            </a:p>
          </p:txBody>
        </p:sp>
      </p:grpSp>
      <p:grpSp>
        <p:nvGrpSpPr>
          <p:cNvPr id="220" name="Group 220" descr="Rectangle 12"/>
          <p:cNvGrpSpPr/>
          <p:nvPr/>
        </p:nvGrpSpPr>
        <p:grpSpPr>
          <a:xfrm>
            <a:off x="39152" y="5128590"/>
            <a:ext cx="9828002" cy="1620001"/>
            <a:chOff x="0" y="0"/>
            <a:chExt cx="9828000" cy="1620000"/>
          </a:xfrm>
        </p:grpSpPr>
        <p:sp>
          <p:nvSpPr>
            <p:cNvPr id="218" name="Shape 218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t>Notes</a:t>
              </a:r>
              <a:endParaRPr>
                <a:solidFill>
                  <a:srgbClr val="FFFFFF"/>
                </a:solidFill>
              </a:endParaRP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t> </a:t>
              </a:r>
            </a:p>
          </p:txBody>
        </p:sp>
      </p:grp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4" descr="Rectangle 3"/>
          <p:cNvGrpSpPr/>
          <p:nvPr/>
        </p:nvGrpSpPr>
        <p:grpSpPr>
          <a:xfrm>
            <a:off x="39153" y="87310"/>
            <a:ext cx="720000" cy="584201"/>
            <a:chOff x="0" y="0"/>
            <a:chExt cx="719999" cy="584200"/>
          </a:xfrm>
        </p:grpSpPr>
        <p:sp>
          <p:nvSpPr>
            <p:cNvPr id="222" name="Shape 222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0" y="0"/>
              <a:ext cx="720000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Story ID: 6</a:t>
              </a:r>
            </a:p>
          </p:txBody>
        </p:sp>
      </p:grpSp>
      <p:grpSp>
        <p:nvGrpSpPr>
          <p:cNvPr id="227" name="Group 227" descr="Rectangle 5"/>
          <p:cNvGrpSpPr/>
          <p:nvPr/>
        </p:nvGrpSpPr>
        <p:grpSpPr>
          <a:xfrm>
            <a:off x="831153" y="109410"/>
            <a:ext cx="7380001" cy="540000"/>
            <a:chOff x="0" y="0"/>
            <a:chExt cx="7379999" cy="539999"/>
          </a:xfrm>
        </p:grpSpPr>
        <p:sp>
          <p:nvSpPr>
            <p:cNvPr id="225" name="Shape 225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Student Details</a:t>
              </a:r>
            </a:p>
          </p:txBody>
        </p:sp>
      </p:grpSp>
      <p:grpSp>
        <p:nvGrpSpPr>
          <p:cNvPr id="230" name="Group 230" descr="Rectangle 6"/>
          <p:cNvGrpSpPr/>
          <p:nvPr/>
        </p:nvGrpSpPr>
        <p:grpSpPr>
          <a:xfrm>
            <a:off x="39152" y="822469"/>
            <a:ext cx="9828002" cy="2340001"/>
            <a:chOff x="0" y="0"/>
            <a:chExt cx="9828000" cy="2339999"/>
          </a:xfrm>
        </p:grpSpPr>
        <p:sp>
          <p:nvSpPr>
            <p:cNvPr id="228" name="Shape 228"/>
            <p:cNvSpPr/>
            <p:nvPr/>
          </p:nvSpPr>
          <p:spPr>
            <a:xfrm>
              <a:off x="-1" y="0"/>
              <a:ext cx="9828002" cy="2340000"/>
            </a:xfrm>
            <a:prstGeom prst="rect">
              <a:avLst/>
            </a:prstGeom>
            <a:solidFill>
              <a:srgbClr val="C6D9F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-1" y="0"/>
              <a:ext cx="9828002" cy="151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r>
                <a:t>As a manager I want to record personal information of my students so that I am able to distinguish which students to allocate to which teachers. 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33" name="Group 233" descr="Rectangle 7"/>
          <p:cNvGrpSpPr/>
          <p:nvPr/>
        </p:nvGrpSpPr>
        <p:grpSpPr>
          <a:xfrm>
            <a:off x="39151" y="3335529"/>
            <a:ext cx="9828004" cy="1620003"/>
            <a:chOff x="-1" y="-1"/>
            <a:chExt cx="9828002" cy="1620002"/>
          </a:xfrm>
        </p:grpSpPr>
        <p:sp>
          <p:nvSpPr>
            <p:cNvPr id="231" name="Shape 231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CE6F2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-1" y="-1"/>
              <a:ext cx="9828002" cy="13038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rPr dirty="0"/>
                <a:t>Acceptance Criteria</a:t>
              </a:r>
            </a:p>
            <a:p>
              <a:pPr marL="342900" indent="-342900">
                <a:buFont typeface="Arial" panose="020B0604020202020204" pitchFamily="34" charset="0"/>
                <a:buChar char="•"/>
                <a:defRPr sz="2000"/>
              </a:pPr>
              <a:r>
                <a:rPr lang="en-GB" dirty="0">
                  <a:solidFill>
                    <a:schemeClr val="tx1"/>
                  </a:solidFill>
                </a:rPr>
                <a:t>Input fields of key student information, will be cross referenced in fields such as languages and level of skill</a:t>
              </a:r>
            </a:p>
            <a:p>
              <a:pPr marL="342900" indent="-342900">
                <a:buFont typeface="Arial" panose="020B0604020202020204" pitchFamily="34" charset="0"/>
                <a:buChar char="•"/>
                <a:defRPr sz="2000"/>
              </a:pPr>
              <a:r>
                <a:rPr dirty="0"/>
                <a:t>The output stores student information to the database. </a:t>
              </a:r>
            </a:p>
          </p:txBody>
        </p:sp>
      </p:grpSp>
      <p:grpSp>
        <p:nvGrpSpPr>
          <p:cNvPr id="236" name="Group 236" descr="Rectangle 10"/>
          <p:cNvGrpSpPr/>
          <p:nvPr/>
        </p:nvGrpSpPr>
        <p:grpSpPr>
          <a:xfrm>
            <a:off x="9147153" y="109409"/>
            <a:ext cx="720002" cy="540002"/>
            <a:chOff x="0" y="22099"/>
            <a:chExt cx="720000" cy="540001"/>
          </a:xfrm>
        </p:grpSpPr>
        <p:sp>
          <p:nvSpPr>
            <p:cNvPr id="234" name="Shape 234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0" y="138212"/>
              <a:ext cx="720000" cy="30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rPr lang="en-GB" dirty="0"/>
                <a:t>1</a:t>
              </a:r>
              <a:endParaRPr dirty="0"/>
            </a:p>
          </p:txBody>
        </p:sp>
      </p:grpSp>
      <p:grpSp>
        <p:nvGrpSpPr>
          <p:cNvPr id="239" name="Group 239" descr="Rectangle 11"/>
          <p:cNvGrpSpPr/>
          <p:nvPr/>
        </p:nvGrpSpPr>
        <p:grpSpPr>
          <a:xfrm>
            <a:off x="8283153" y="109410"/>
            <a:ext cx="792001" cy="540000"/>
            <a:chOff x="0" y="0"/>
            <a:chExt cx="792000" cy="539999"/>
          </a:xfrm>
        </p:grpSpPr>
        <p:sp>
          <p:nvSpPr>
            <p:cNvPr id="237" name="Shape 237"/>
            <p:cNvSpPr/>
            <p:nvPr/>
          </p:nvSpPr>
          <p:spPr>
            <a:xfrm>
              <a:off x="-1" y="0"/>
              <a:ext cx="792002" cy="540000"/>
            </a:xfrm>
            <a:prstGeom prst="rect">
              <a:avLst/>
            </a:prstGeom>
            <a:solidFill>
              <a:srgbClr val="E6E0EC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299546" y="123949"/>
              <a:ext cx="192908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M</a:t>
              </a:r>
            </a:p>
          </p:txBody>
        </p:sp>
      </p:grpSp>
      <p:grpSp>
        <p:nvGrpSpPr>
          <p:cNvPr id="242" name="Group 242" descr="Rectangle 12"/>
          <p:cNvGrpSpPr/>
          <p:nvPr/>
        </p:nvGrpSpPr>
        <p:grpSpPr>
          <a:xfrm>
            <a:off x="39152" y="5128590"/>
            <a:ext cx="9828002" cy="1620001"/>
            <a:chOff x="0" y="0"/>
            <a:chExt cx="9828000" cy="1620000"/>
          </a:xfrm>
        </p:grpSpPr>
        <p:sp>
          <p:nvSpPr>
            <p:cNvPr id="240" name="Shape 240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t>Notes</a:t>
              </a:r>
              <a:endParaRPr>
                <a:solidFill>
                  <a:srgbClr val="FFFFFF"/>
                </a:solidFill>
              </a:endParaRP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t> </a:t>
              </a:r>
            </a:p>
          </p:txBody>
        </p:sp>
      </p:grp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6" descr="Rectangle 3"/>
          <p:cNvGrpSpPr/>
          <p:nvPr/>
        </p:nvGrpSpPr>
        <p:grpSpPr>
          <a:xfrm>
            <a:off x="39153" y="87310"/>
            <a:ext cx="720000" cy="584201"/>
            <a:chOff x="0" y="0"/>
            <a:chExt cx="719999" cy="584200"/>
          </a:xfrm>
        </p:grpSpPr>
        <p:sp>
          <p:nvSpPr>
            <p:cNvPr id="244" name="Shape 244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0" y="0"/>
              <a:ext cx="720000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Story ID: 7</a:t>
              </a:r>
            </a:p>
          </p:txBody>
        </p:sp>
      </p:grpSp>
      <p:grpSp>
        <p:nvGrpSpPr>
          <p:cNvPr id="249" name="Group 249" descr="Rectangle 5"/>
          <p:cNvGrpSpPr/>
          <p:nvPr/>
        </p:nvGrpSpPr>
        <p:grpSpPr>
          <a:xfrm>
            <a:off x="831153" y="109410"/>
            <a:ext cx="7380001" cy="540000"/>
            <a:chOff x="0" y="0"/>
            <a:chExt cx="7379999" cy="539999"/>
          </a:xfrm>
        </p:grpSpPr>
        <p:sp>
          <p:nvSpPr>
            <p:cNvPr id="247" name="Shape 247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Parent Details</a:t>
              </a:r>
            </a:p>
          </p:txBody>
        </p:sp>
      </p:grpSp>
      <p:grpSp>
        <p:nvGrpSpPr>
          <p:cNvPr id="252" name="Group 252" descr="Rectangle 6"/>
          <p:cNvGrpSpPr/>
          <p:nvPr/>
        </p:nvGrpSpPr>
        <p:grpSpPr>
          <a:xfrm>
            <a:off x="39152" y="822469"/>
            <a:ext cx="9828002" cy="2340001"/>
            <a:chOff x="0" y="0"/>
            <a:chExt cx="9828000" cy="2339999"/>
          </a:xfrm>
        </p:grpSpPr>
        <p:sp>
          <p:nvSpPr>
            <p:cNvPr id="250" name="Shape 250"/>
            <p:cNvSpPr/>
            <p:nvPr/>
          </p:nvSpPr>
          <p:spPr>
            <a:xfrm>
              <a:off x="-1" y="0"/>
              <a:ext cx="9828002" cy="2340000"/>
            </a:xfrm>
            <a:prstGeom prst="rect">
              <a:avLst/>
            </a:prstGeom>
            <a:solidFill>
              <a:srgbClr val="C6D9F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-1" y="0"/>
              <a:ext cx="9828002" cy="151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r>
                <a:t>As a manager I want to record the contact information of a parent for a child student so I can contact a students parent/guardian in case of an emergency or to advise of updates. 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55" name="Group 255" descr="Rectangle 7"/>
          <p:cNvGrpSpPr/>
          <p:nvPr/>
        </p:nvGrpSpPr>
        <p:grpSpPr>
          <a:xfrm>
            <a:off x="39152" y="3335530"/>
            <a:ext cx="9828002" cy="1620001"/>
            <a:chOff x="0" y="0"/>
            <a:chExt cx="9828000" cy="1620000"/>
          </a:xfrm>
        </p:grpSpPr>
        <p:sp>
          <p:nvSpPr>
            <p:cNvPr id="253" name="Shape 253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CE6F2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-1" y="-1"/>
              <a:ext cx="9828002" cy="1532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t>Acceptance Criteria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2000"/>
              </a:pPr>
              <a:endParaRPr>
                <a:solidFill>
                  <a:srgbClr val="FFFFFF"/>
                </a:solidFill>
              </a:endParaRP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t>The manager can input: student name, student’s parent, parent’s contact phone number/Email Address.</a:t>
              </a: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t>The output stores student’s parent contact information to the database. </a:t>
              </a:r>
            </a:p>
          </p:txBody>
        </p:sp>
      </p:grpSp>
      <p:grpSp>
        <p:nvGrpSpPr>
          <p:cNvPr id="258" name="Group 258" descr="Rectangle 10"/>
          <p:cNvGrpSpPr/>
          <p:nvPr/>
        </p:nvGrpSpPr>
        <p:grpSpPr>
          <a:xfrm>
            <a:off x="9147153" y="109409"/>
            <a:ext cx="720002" cy="540002"/>
            <a:chOff x="0" y="22099"/>
            <a:chExt cx="720000" cy="540001"/>
          </a:xfrm>
        </p:grpSpPr>
        <p:sp>
          <p:nvSpPr>
            <p:cNvPr id="256" name="Shape 256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0" y="138212"/>
              <a:ext cx="720000" cy="30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rPr lang="en-GB" dirty="0"/>
                <a:t>1</a:t>
              </a:r>
              <a:endParaRPr dirty="0"/>
            </a:p>
          </p:txBody>
        </p:sp>
      </p:grpSp>
      <p:grpSp>
        <p:nvGrpSpPr>
          <p:cNvPr id="261" name="Group 261" descr="Rectangle 11"/>
          <p:cNvGrpSpPr/>
          <p:nvPr/>
        </p:nvGrpSpPr>
        <p:grpSpPr>
          <a:xfrm>
            <a:off x="8283153" y="109410"/>
            <a:ext cx="792001" cy="540000"/>
            <a:chOff x="0" y="0"/>
            <a:chExt cx="792000" cy="539999"/>
          </a:xfrm>
        </p:grpSpPr>
        <p:sp>
          <p:nvSpPr>
            <p:cNvPr id="259" name="Shape 259"/>
            <p:cNvSpPr/>
            <p:nvPr/>
          </p:nvSpPr>
          <p:spPr>
            <a:xfrm>
              <a:off x="-1" y="0"/>
              <a:ext cx="792002" cy="540000"/>
            </a:xfrm>
            <a:prstGeom prst="rect">
              <a:avLst/>
            </a:prstGeom>
            <a:solidFill>
              <a:srgbClr val="E6E0EC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99546" y="123949"/>
              <a:ext cx="192908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M</a:t>
              </a:r>
            </a:p>
          </p:txBody>
        </p:sp>
      </p:grpSp>
      <p:grpSp>
        <p:nvGrpSpPr>
          <p:cNvPr id="264" name="Group 264" descr="Rectangle 12"/>
          <p:cNvGrpSpPr/>
          <p:nvPr/>
        </p:nvGrpSpPr>
        <p:grpSpPr>
          <a:xfrm>
            <a:off x="39152" y="5128590"/>
            <a:ext cx="9828002" cy="1620001"/>
            <a:chOff x="0" y="0"/>
            <a:chExt cx="9828000" cy="1620000"/>
          </a:xfrm>
        </p:grpSpPr>
        <p:sp>
          <p:nvSpPr>
            <p:cNvPr id="262" name="Shape 262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t>Notes</a:t>
              </a:r>
              <a:endParaRPr>
                <a:solidFill>
                  <a:srgbClr val="FFFFFF"/>
                </a:solidFill>
              </a:endParaRP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t> </a:t>
              </a:r>
            </a:p>
          </p:txBody>
        </p:sp>
      </p:grp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roup 268" descr="Rectangle 3"/>
          <p:cNvGrpSpPr/>
          <p:nvPr/>
        </p:nvGrpSpPr>
        <p:grpSpPr>
          <a:xfrm>
            <a:off x="39153" y="87310"/>
            <a:ext cx="720000" cy="584201"/>
            <a:chOff x="0" y="0"/>
            <a:chExt cx="719999" cy="584200"/>
          </a:xfrm>
        </p:grpSpPr>
        <p:sp>
          <p:nvSpPr>
            <p:cNvPr id="266" name="Shape 266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0" y="0"/>
              <a:ext cx="720000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Story ID: 8</a:t>
              </a:r>
            </a:p>
          </p:txBody>
        </p:sp>
      </p:grpSp>
      <p:grpSp>
        <p:nvGrpSpPr>
          <p:cNvPr id="271" name="Group 271" descr="Rectangle 5"/>
          <p:cNvGrpSpPr/>
          <p:nvPr/>
        </p:nvGrpSpPr>
        <p:grpSpPr>
          <a:xfrm>
            <a:off x="831153" y="109410"/>
            <a:ext cx="7380001" cy="540000"/>
            <a:chOff x="0" y="0"/>
            <a:chExt cx="7379999" cy="539999"/>
          </a:xfrm>
        </p:grpSpPr>
        <p:sp>
          <p:nvSpPr>
            <p:cNvPr id="269" name="Shape 26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Lesson Preferences</a:t>
              </a:r>
            </a:p>
          </p:txBody>
        </p:sp>
      </p:grpSp>
      <p:grpSp>
        <p:nvGrpSpPr>
          <p:cNvPr id="274" name="Group 274" descr="Rectangle 6"/>
          <p:cNvGrpSpPr/>
          <p:nvPr/>
        </p:nvGrpSpPr>
        <p:grpSpPr>
          <a:xfrm>
            <a:off x="39152" y="822469"/>
            <a:ext cx="9828002" cy="2340001"/>
            <a:chOff x="0" y="0"/>
            <a:chExt cx="9828000" cy="2339999"/>
          </a:xfrm>
        </p:grpSpPr>
        <p:sp>
          <p:nvSpPr>
            <p:cNvPr id="272" name="Shape 272"/>
            <p:cNvSpPr/>
            <p:nvPr/>
          </p:nvSpPr>
          <p:spPr>
            <a:xfrm>
              <a:off x="-1" y="0"/>
              <a:ext cx="9828002" cy="2340000"/>
            </a:xfrm>
            <a:prstGeom prst="rect">
              <a:avLst/>
            </a:prstGeom>
            <a:solidFill>
              <a:srgbClr val="C6D9F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-1" y="0"/>
              <a:ext cx="9828002" cy="1158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400"/>
              </a:pPr>
              <a:r>
                <a:t>As a student I want to indicate lesson preferences so that I can fit the lessons into my schedule. 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2400"/>
              </a:pPr>
              <a:r>
                <a:t>  </a:t>
              </a:r>
            </a:p>
          </p:txBody>
        </p:sp>
      </p:grpSp>
      <p:grpSp>
        <p:nvGrpSpPr>
          <p:cNvPr id="277" name="Group 277" descr="Rectangle 7"/>
          <p:cNvGrpSpPr/>
          <p:nvPr/>
        </p:nvGrpSpPr>
        <p:grpSpPr>
          <a:xfrm>
            <a:off x="39151" y="3335529"/>
            <a:ext cx="9828004" cy="1620003"/>
            <a:chOff x="-1" y="-1"/>
            <a:chExt cx="9828002" cy="1620002"/>
          </a:xfrm>
        </p:grpSpPr>
        <p:sp>
          <p:nvSpPr>
            <p:cNvPr id="275" name="Shape 275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CE6F2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-1" y="-1"/>
              <a:ext cx="9828002" cy="9960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rPr dirty="0"/>
                <a:t>Acceptance Criteria</a:t>
              </a:r>
              <a:endParaRPr dirty="0">
                <a:solidFill>
                  <a:srgbClr val="FFFFFF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  <a:defRPr sz="2000"/>
              </a:pPr>
              <a:r>
                <a:rPr dirty="0"/>
                <a:t>The input shows a list of all available lessons and a linked button beside each one.</a:t>
              </a:r>
            </a:p>
            <a:p>
              <a:pPr>
                <a:defRPr sz="2000"/>
              </a:pPr>
              <a:r>
                <a:rPr dirty="0"/>
                <a:t>if the student presses the link, the lesson is stored to student’s </a:t>
              </a:r>
              <a:r>
                <a:rPr lang="en-AU" dirty="0"/>
                <a:t>favourite</a:t>
              </a:r>
              <a:r>
                <a:rPr dirty="0"/>
                <a:t> list.</a:t>
              </a:r>
              <a:endParaRPr lang="en-GB" dirty="0"/>
            </a:p>
          </p:txBody>
        </p:sp>
      </p:grpSp>
      <p:grpSp>
        <p:nvGrpSpPr>
          <p:cNvPr id="280" name="Group 280" descr="Rectangle 10"/>
          <p:cNvGrpSpPr/>
          <p:nvPr/>
        </p:nvGrpSpPr>
        <p:grpSpPr>
          <a:xfrm>
            <a:off x="9147153" y="109409"/>
            <a:ext cx="720002" cy="540002"/>
            <a:chOff x="0" y="22099"/>
            <a:chExt cx="720000" cy="540001"/>
          </a:xfrm>
        </p:grpSpPr>
        <p:sp>
          <p:nvSpPr>
            <p:cNvPr id="278" name="Shape 278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0" y="138212"/>
              <a:ext cx="720000" cy="30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rPr lang="en-GB" dirty="0"/>
                <a:t>4</a:t>
              </a:r>
              <a:endParaRPr dirty="0"/>
            </a:p>
          </p:txBody>
        </p:sp>
      </p:grpSp>
      <p:grpSp>
        <p:nvGrpSpPr>
          <p:cNvPr id="283" name="Group 283" descr="Rectangle 11"/>
          <p:cNvGrpSpPr/>
          <p:nvPr/>
        </p:nvGrpSpPr>
        <p:grpSpPr>
          <a:xfrm>
            <a:off x="8283153" y="109410"/>
            <a:ext cx="792001" cy="540000"/>
            <a:chOff x="0" y="0"/>
            <a:chExt cx="792000" cy="539999"/>
          </a:xfrm>
        </p:grpSpPr>
        <p:sp>
          <p:nvSpPr>
            <p:cNvPr id="281" name="Shape 281"/>
            <p:cNvSpPr/>
            <p:nvPr/>
          </p:nvSpPr>
          <p:spPr>
            <a:xfrm>
              <a:off x="-1" y="0"/>
              <a:ext cx="792002" cy="540000"/>
            </a:xfrm>
            <a:prstGeom prst="rect">
              <a:avLst/>
            </a:prstGeom>
            <a:solidFill>
              <a:srgbClr val="E6E0EC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328568" y="123949"/>
              <a:ext cx="134864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</a:t>
              </a:r>
            </a:p>
          </p:txBody>
        </p:sp>
      </p:grpSp>
      <p:grpSp>
        <p:nvGrpSpPr>
          <p:cNvPr id="286" name="Group 286" descr="Rectangle 12"/>
          <p:cNvGrpSpPr/>
          <p:nvPr/>
        </p:nvGrpSpPr>
        <p:grpSpPr>
          <a:xfrm>
            <a:off x="39152" y="5128590"/>
            <a:ext cx="9828002" cy="1620001"/>
            <a:chOff x="0" y="0"/>
            <a:chExt cx="9828000" cy="1620000"/>
          </a:xfrm>
        </p:grpSpPr>
        <p:sp>
          <p:nvSpPr>
            <p:cNvPr id="284" name="Shape 284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t>Notes</a:t>
              </a:r>
              <a:endParaRPr>
                <a:solidFill>
                  <a:srgbClr val="FFFFFF"/>
                </a:solidFill>
              </a:endParaRP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t> </a:t>
              </a:r>
            </a:p>
          </p:txBody>
        </p:sp>
      </p:grp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90" descr="Rectangle 3"/>
          <p:cNvGrpSpPr/>
          <p:nvPr/>
        </p:nvGrpSpPr>
        <p:grpSpPr>
          <a:xfrm>
            <a:off x="39153" y="87310"/>
            <a:ext cx="720000" cy="584201"/>
            <a:chOff x="0" y="0"/>
            <a:chExt cx="719999" cy="584200"/>
          </a:xfrm>
        </p:grpSpPr>
        <p:sp>
          <p:nvSpPr>
            <p:cNvPr id="288" name="Shape 288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0" y="0"/>
              <a:ext cx="720000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Story ID: 9</a:t>
              </a:r>
            </a:p>
          </p:txBody>
        </p:sp>
      </p:grpSp>
      <p:grpSp>
        <p:nvGrpSpPr>
          <p:cNvPr id="293" name="Group 293" descr="Rectangle 5"/>
          <p:cNvGrpSpPr/>
          <p:nvPr/>
        </p:nvGrpSpPr>
        <p:grpSpPr>
          <a:xfrm>
            <a:off x="831153" y="109410"/>
            <a:ext cx="7380001" cy="540000"/>
            <a:chOff x="0" y="0"/>
            <a:chExt cx="7379999" cy="539999"/>
          </a:xfrm>
        </p:grpSpPr>
        <p:sp>
          <p:nvSpPr>
            <p:cNvPr id="291" name="Shape 291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Teacher Availability</a:t>
              </a:r>
            </a:p>
          </p:txBody>
        </p:sp>
      </p:grpSp>
      <p:grpSp>
        <p:nvGrpSpPr>
          <p:cNvPr id="296" name="Group 296" descr="Rectangle 6"/>
          <p:cNvGrpSpPr/>
          <p:nvPr/>
        </p:nvGrpSpPr>
        <p:grpSpPr>
          <a:xfrm>
            <a:off x="39152" y="822469"/>
            <a:ext cx="9828002" cy="2340001"/>
            <a:chOff x="0" y="0"/>
            <a:chExt cx="9828000" cy="2339999"/>
          </a:xfrm>
        </p:grpSpPr>
        <p:sp>
          <p:nvSpPr>
            <p:cNvPr id="294" name="Shape 294"/>
            <p:cNvSpPr/>
            <p:nvPr/>
          </p:nvSpPr>
          <p:spPr>
            <a:xfrm>
              <a:off x="-1" y="0"/>
              <a:ext cx="9828002" cy="2340000"/>
            </a:xfrm>
            <a:prstGeom prst="rect">
              <a:avLst/>
            </a:prstGeom>
            <a:solidFill>
              <a:srgbClr val="C6D9F1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-1" y="0"/>
              <a:ext cx="9828002" cy="1158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r>
                <a:t>As a manager I want to have access to teachers availabilities, so that I am able to schedule the appropriate amount of classes of teachers to students.  </a:t>
              </a:r>
            </a:p>
          </p:txBody>
        </p:sp>
      </p:grpSp>
      <p:grpSp>
        <p:nvGrpSpPr>
          <p:cNvPr id="299" name="Group 299" descr="Rectangle 7"/>
          <p:cNvGrpSpPr/>
          <p:nvPr/>
        </p:nvGrpSpPr>
        <p:grpSpPr>
          <a:xfrm>
            <a:off x="39152" y="3335530"/>
            <a:ext cx="9828002" cy="1620001"/>
            <a:chOff x="0" y="0"/>
            <a:chExt cx="9828000" cy="1620000"/>
          </a:xfrm>
        </p:grpSpPr>
        <p:sp>
          <p:nvSpPr>
            <p:cNvPr id="297" name="Shape 297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CE6F2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-1" y="-1"/>
              <a:ext cx="9828002" cy="124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t>Acceptance Criteria</a:t>
              </a:r>
            </a:p>
            <a:p>
              <a:pPr>
                <a:defRPr sz="2000"/>
              </a:pPr>
              <a:endParaRPr/>
            </a:p>
            <a:p>
              <a:pPr marL="200526" indent="-200526">
                <a:buSzPct val="100000"/>
                <a:buChar char="•"/>
                <a:defRPr sz="2000"/>
              </a:pPr>
              <a:r>
                <a:t>The output shows teacher’s name, teacher’s availability.</a:t>
              </a:r>
              <a:endParaRPr>
                <a:solidFill>
                  <a:srgbClr val="FFFFFF"/>
                </a:solidFill>
              </a:endParaRPr>
            </a:p>
            <a:p>
              <a:pPr marL="200526" indent="-200526">
                <a:buSzPct val="100000"/>
                <a:buChar char="•"/>
                <a:defRPr sz="2000"/>
              </a:pPr>
              <a:r>
                <a:t> if available, manager can press on a link to schedule class to students.</a:t>
              </a:r>
            </a:p>
          </p:txBody>
        </p:sp>
      </p:grpSp>
      <p:grpSp>
        <p:nvGrpSpPr>
          <p:cNvPr id="302" name="Group 302" descr="Rectangle 10"/>
          <p:cNvGrpSpPr/>
          <p:nvPr/>
        </p:nvGrpSpPr>
        <p:grpSpPr>
          <a:xfrm>
            <a:off x="9147153" y="109409"/>
            <a:ext cx="720002" cy="540002"/>
            <a:chOff x="0" y="22099"/>
            <a:chExt cx="720000" cy="540001"/>
          </a:xfrm>
        </p:grpSpPr>
        <p:sp>
          <p:nvSpPr>
            <p:cNvPr id="300" name="Shape 300"/>
            <p:cNvSpPr/>
            <p:nvPr/>
          </p:nvSpPr>
          <p:spPr>
            <a:xfrm>
              <a:off x="0" y="22099"/>
              <a:ext cx="720000" cy="540001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0" y="138212"/>
              <a:ext cx="720000" cy="30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rPr lang="en-GB" dirty="0"/>
                <a:t>3</a:t>
              </a:r>
              <a:endParaRPr dirty="0"/>
            </a:p>
          </p:txBody>
        </p:sp>
      </p:grpSp>
      <p:grpSp>
        <p:nvGrpSpPr>
          <p:cNvPr id="305" name="Group 305" descr="Rectangle 11"/>
          <p:cNvGrpSpPr/>
          <p:nvPr/>
        </p:nvGrpSpPr>
        <p:grpSpPr>
          <a:xfrm>
            <a:off x="8283153" y="109410"/>
            <a:ext cx="792001" cy="540000"/>
            <a:chOff x="0" y="0"/>
            <a:chExt cx="792000" cy="539999"/>
          </a:xfrm>
        </p:grpSpPr>
        <p:sp>
          <p:nvSpPr>
            <p:cNvPr id="303" name="Shape 303"/>
            <p:cNvSpPr/>
            <p:nvPr/>
          </p:nvSpPr>
          <p:spPr>
            <a:xfrm>
              <a:off x="-1" y="0"/>
              <a:ext cx="792002" cy="540000"/>
            </a:xfrm>
            <a:prstGeom prst="rect">
              <a:avLst/>
            </a:prstGeom>
            <a:solidFill>
              <a:srgbClr val="E6E0EC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99546" y="123949"/>
              <a:ext cx="192908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000"/>
              </a:lvl1pPr>
            </a:lstStyle>
            <a:p>
              <a:r>
                <a:t>M</a:t>
              </a:r>
            </a:p>
          </p:txBody>
        </p:sp>
      </p:grpSp>
      <p:grpSp>
        <p:nvGrpSpPr>
          <p:cNvPr id="308" name="Group 308" descr="Rectangle 12"/>
          <p:cNvGrpSpPr/>
          <p:nvPr/>
        </p:nvGrpSpPr>
        <p:grpSpPr>
          <a:xfrm>
            <a:off x="39152" y="5128590"/>
            <a:ext cx="9828002" cy="1620001"/>
            <a:chOff x="0" y="0"/>
            <a:chExt cx="9828000" cy="1620000"/>
          </a:xfrm>
        </p:grpSpPr>
        <p:sp>
          <p:nvSpPr>
            <p:cNvPr id="306" name="Shape 306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5406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>
                <a:defRPr sz="2000"/>
              </a:pPr>
              <a:r>
                <a:t>Notes</a:t>
              </a:r>
              <a:endParaRPr>
                <a:solidFill>
                  <a:srgbClr val="FFFFFF"/>
                </a:solidFill>
              </a:endParaRPr>
            </a:p>
            <a:p>
              <a:pPr marL="179388" indent="-179388">
                <a:buSzPct val="100000"/>
                <a:buFont typeface="Arial"/>
                <a:buChar char="•"/>
                <a:defRPr sz="2000"/>
              </a:pPr>
              <a:r>
                <a:t> </a:t>
              </a:r>
            </a:p>
          </p:txBody>
        </p:sp>
      </p:grp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1881</Words>
  <Application>Microsoft Office PowerPoint</Application>
  <PresentationFormat>A4 Paper (210x297 mm)</PresentationFormat>
  <Paragraphs>257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Reggi</dc:creator>
  <cp:lastModifiedBy>Nicholas Reggi</cp:lastModifiedBy>
  <cp:revision>27</cp:revision>
  <dcterms:modified xsi:type="dcterms:W3CDTF">2018-03-21T13:23:35Z</dcterms:modified>
</cp:coreProperties>
</file>