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62" r:id="rId2"/>
    <p:sldId id="263" r:id="rId3"/>
    <p:sldId id="293" r:id="rId4"/>
    <p:sldId id="388" r:id="rId5"/>
    <p:sldId id="294" r:id="rId6"/>
    <p:sldId id="390" r:id="rId7"/>
    <p:sldId id="347" r:id="rId8"/>
    <p:sldId id="391" r:id="rId9"/>
    <p:sldId id="351" r:id="rId10"/>
    <p:sldId id="332" r:id="rId11"/>
    <p:sldId id="353" r:id="rId12"/>
    <p:sldId id="321" r:id="rId13"/>
    <p:sldId id="354" r:id="rId14"/>
    <p:sldId id="360" r:id="rId15"/>
  </p:sldIdLst>
  <p:sldSz cx="9144000" cy="5715000" type="screen16x10"/>
  <p:notesSz cx="6858000" cy="9144000"/>
  <p:embeddedFontLst>
    <p:embeddedFont>
      <p:font typeface="HY울릉도M" panose="020B0600000101010101" charset="-127"/>
      <p:regular r:id="rId17"/>
    </p:embeddedFont>
    <p:embeddedFont>
      <p:font typeface="나눔명조" panose="020B0600000101010101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5908"/>
    <a:srgbClr val="CC6600"/>
    <a:srgbClr val="DD6909"/>
    <a:srgbClr val="CD6209"/>
    <a:srgbClr val="00B3F2"/>
    <a:srgbClr val="5FB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05" autoAdjust="0"/>
    <p:restoredTop sz="99872" autoAdjust="0"/>
  </p:normalViewPr>
  <p:slideViewPr>
    <p:cSldViewPr>
      <p:cViewPr>
        <p:scale>
          <a:sx n="132" d="100"/>
          <a:sy n="132" d="100"/>
        </p:scale>
        <p:origin x="192" y="6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5A58A-5279-47EB-AFB9-E756396A9A7E}" type="datetimeFigureOut">
              <a:rPr lang="ko-KR" altLang="en-US" smtClean="0"/>
              <a:pPr/>
              <a:t>2023-05-16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F0BF4-B792-4F7D-891F-23E83B3651B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87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F0BF4-B792-4F7D-891F-23E83B3651B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60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F0BF4-B792-4F7D-891F-23E83B3651B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06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F0BF4-B792-4F7D-891F-23E83B3651B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60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F0BF4-B792-4F7D-891F-23E83B3651B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4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F0BF4-B792-4F7D-891F-23E83B3651B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77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F0BF4-B792-4F7D-891F-23E83B3651B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994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F0BF4-B792-4F7D-891F-23E83B3651B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77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F0BF4-B792-4F7D-891F-23E83B3651B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7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8EDB-7750-4D65-9E82-00C025101FA9}" type="datetimeFigureOut">
              <a:rPr lang="ko-KR" altLang="en-US" smtClean="0"/>
              <a:pPr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212-FAE1-4629-991C-1BC1E4BDC6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96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8EDB-7750-4D65-9E82-00C025101FA9}" type="datetimeFigureOut">
              <a:rPr lang="ko-KR" altLang="en-US" smtClean="0"/>
              <a:pPr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212-FAE1-4629-991C-1BC1E4BDC6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90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8EDB-7750-4D65-9E82-00C025101FA9}" type="datetimeFigureOut">
              <a:rPr lang="ko-KR" altLang="en-US" smtClean="0"/>
              <a:pPr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212-FAE1-4629-991C-1BC1E4BDC6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28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8EDB-7750-4D65-9E82-00C025101FA9}" type="datetimeFigureOut">
              <a:rPr lang="ko-KR" altLang="en-US" smtClean="0"/>
              <a:pPr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212-FAE1-4629-991C-1BC1E4BDC6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91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8EDB-7750-4D65-9E82-00C025101FA9}" type="datetimeFigureOut">
              <a:rPr lang="ko-KR" altLang="en-US" smtClean="0"/>
              <a:pPr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212-FAE1-4629-991C-1BC1E4BDC6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20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8EDB-7750-4D65-9E82-00C025101FA9}" type="datetimeFigureOut">
              <a:rPr lang="ko-KR" altLang="en-US" smtClean="0"/>
              <a:pPr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212-FAE1-4629-991C-1BC1E4BDC6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51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8EDB-7750-4D65-9E82-00C025101FA9}" type="datetimeFigureOut">
              <a:rPr lang="ko-KR" altLang="en-US" smtClean="0"/>
              <a:pPr/>
              <a:t>2023-05-16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212-FAE1-4629-991C-1BC1E4BDC6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93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8EDB-7750-4D65-9E82-00C025101FA9}" type="datetimeFigureOut">
              <a:rPr lang="ko-KR" altLang="en-US" smtClean="0"/>
              <a:pPr/>
              <a:t>2023-05-16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212-FAE1-4629-991C-1BC1E4BDC6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65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8EDB-7750-4D65-9E82-00C025101FA9}" type="datetimeFigureOut">
              <a:rPr lang="ko-KR" altLang="en-US" smtClean="0"/>
              <a:pPr/>
              <a:t>2023-05-16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212-FAE1-4629-991C-1BC1E4BDC6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2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8EDB-7750-4D65-9E82-00C025101FA9}" type="datetimeFigureOut">
              <a:rPr lang="ko-KR" altLang="en-US" smtClean="0"/>
              <a:pPr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212-FAE1-4629-991C-1BC1E4BDC6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55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8EDB-7750-4D65-9E82-00C025101FA9}" type="datetimeFigureOut">
              <a:rPr lang="ko-KR" altLang="en-US" smtClean="0"/>
              <a:pPr/>
              <a:t>2023-05-16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27212-FAE1-4629-991C-1BC1E4BDC6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15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68EDB-7750-4D65-9E82-00C025101FA9}" type="datetimeFigureOut">
              <a:rPr lang="ko-KR" altLang="en-US" smtClean="0"/>
              <a:pPr/>
              <a:t>2023-05-16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27212-FAE1-4629-991C-1BC1E4BDC6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5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jpe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12" Type="http://schemas.openxmlformats.org/officeDocument/2006/relationships/image" Target="../media/image28.png"/><Relationship Id="rId17" Type="http://schemas.openxmlformats.org/officeDocument/2006/relationships/image" Target="../media/image33.jpe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jp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PostList.nhn?blogId=dubusang&amp;widgetTypeCall=true&amp;topReferer=https://admin.blog.naver.com/dubusang/stat/today&amp;directAccess=tru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4"/>
          <a:stretch/>
        </p:blipFill>
        <p:spPr>
          <a:xfrm>
            <a:off x="-2282" y="0"/>
            <a:ext cx="9144000" cy="5724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5536" y="5385371"/>
            <a:ext cx="168026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 spc="300" dirty="0">
                <a:solidFill>
                  <a:srgbClr val="CC6600"/>
                </a:solidFill>
              </a:rPr>
              <a:t>주식 현황 예측 시스템</a:t>
            </a:r>
            <a:endParaRPr lang="en-US" altLang="ko-KR" sz="800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1704" y="5130130"/>
            <a:ext cx="22156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a typeface="나눔명조" panose="02020603020101020101" pitchFamily="18" charset="-127"/>
              </a:rPr>
              <a:t>Stock Prediction System (SPS)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8603" y="337220"/>
            <a:ext cx="5801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300" dirty="0">
                <a:solidFill>
                  <a:srgbClr val="CC6600"/>
                </a:solidFill>
                <a:latin typeface="+mj-lt"/>
              </a:rPr>
              <a:t>주식 시세 현황 분석 및 미래 예측 시스템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2" y="5309522"/>
            <a:ext cx="515303" cy="41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9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i.imgur.com/r0YE5Xs.png">
            <a:extLst>
              <a:ext uri="{FF2B5EF4-FFF2-40B4-BE49-F238E27FC236}">
                <a16:creationId xmlns:a16="http://schemas.microsoft.com/office/drawing/2014/main" id="{295F647F-E6FD-F765-57C1-338408858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873724"/>
            <a:ext cx="2500313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40" y="947896"/>
            <a:ext cx="2094034" cy="81045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989" y="859464"/>
            <a:ext cx="1113881" cy="111388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51520" y="49188"/>
            <a:ext cx="7272808" cy="481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How. </a:t>
            </a:r>
            <a:r>
              <a:rPr lang="ko-KR" altLang="en-US" sz="11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개발환경</a:t>
            </a:r>
            <a:endParaRPr lang="ko-KR" altLang="en-US" sz="1400" b="1" dirty="0">
              <a:solidFill>
                <a:srgbClr val="BC590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pic>
        <p:nvPicPr>
          <p:cNvPr id="28" name="Picture 14" descr="C:\Users\duniv1-21\Desktop\섭버젼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727" y="2353443"/>
            <a:ext cx="856268" cy="75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/>
          <p:cNvSpPr/>
          <p:nvPr/>
        </p:nvSpPr>
        <p:spPr>
          <a:xfrm>
            <a:off x="3084333" y="1451354"/>
            <a:ext cx="2926135" cy="2926135"/>
          </a:xfrm>
          <a:prstGeom prst="ellipse">
            <a:avLst/>
          </a:prstGeom>
          <a:noFill/>
          <a:ln w="12700">
            <a:solidFill>
              <a:srgbClr val="BC59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251520" y="481236"/>
            <a:ext cx="8640960" cy="0"/>
          </a:xfrm>
          <a:prstGeom prst="line">
            <a:avLst/>
          </a:prstGeom>
          <a:ln>
            <a:solidFill>
              <a:srgbClr val="BC59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12" descr="C:\Users\duniv1-21\Desktop\이알윈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71" y="1040578"/>
            <a:ext cx="16700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9" descr="C:\Users\duniv1-21\Desktop\오라클.gif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133" y="1673004"/>
            <a:ext cx="20177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11" descr="C:\Users\duniv1-21\Desktop\스타유엠엘.gif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879" y="659190"/>
            <a:ext cx="20732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13" descr="C:\Users\duniv1-21\Desktop\이클립스.png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898" y="618959"/>
            <a:ext cx="204946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592" y="3152571"/>
            <a:ext cx="1754188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71" y="3177829"/>
            <a:ext cx="1625600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0" descr="C:\Users\duniv1-21\Desktop\자바.jpg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81" y="2027483"/>
            <a:ext cx="2087781" cy="1252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4" descr="C:\Users\duniv1-027\Desktop\프로젝트관련\web\01.계획서\자료\KakaoTalk_20151111_165952211.jpg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348361"/>
            <a:ext cx="1245443" cy="124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6" descr="C:\Users\duniv1-027\Desktop\프로젝트관련\web\01.계획서\자료\KakaoTalk_20151111_170058513.jpg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31" y="4081636"/>
            <a:ext cx="874149" cy="1235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7" descr="C:\Users\duniv1-027\Desktop\프로젝트관련\web\01.계획서\자료\KakaoTalk_20151111_170116041.jpg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369668"/>
            <a:ext cx="853684" cy="12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9" descr="C:\Users\duniv1-027\Desktop\프로젝트관련\web\01.계획서\자료\KakaoTalk_20151111_170217491.jpg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76"/>
          <a:stretch>
            <a:fillRect/>
          </a:stretch>
        </p:blipFill>
        <p:spPr bwMode="auto">
          <a:xfrm>
            <a:off x="5364088" y="3821298"/>
            <a:ext cx="1125576" cy="1340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3023070" y="2079928"/>
            <a:ext cx="3060340" cy="1501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주식 현황</a:t>
            </a:r>
            <a:endParaRPr lang="en-US" altLang="ko-KR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C5908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예측 시스템</a:t>
            </a:r>
            <a:endParaRPr lang="en-US" altLang="ko-KR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C5908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06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9188"/>
            <a:ext cx="7272808" cy="481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How. </a:t>
            </a:r>
            <a:r>
              <a:rPr lang="ko-KR" altLang="en-US" sz="14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개발공정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481236"/>
            <a:ext cx="8640960" cy="0"/>
          </a:xfrm>
          <a:prstGeom prst="line">
            <a:avLst/>
          </a:prstGeom>
          <a:ln>
            <a:solidFill>
              <a:srgbClr val="BC59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3282102" y="2004203"/>
            <a:ext cx="3060340" cy="1501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주식 현황</a:t>
            </a:r>
            <a:endParaRPr lang="en-US" altLang="ko-KR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C5908"/>
              </a:solidFill>
              <a:latin typeface="나눔명조" pitchFamily="18" charset="-127"/>
              <a:ea typeface="나눔명조" pitchFamily="18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4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예측 시스템</a:t>
            </a:r>
            <a:endParaRPr lang="en-US" altLang="ko-KR" sz="4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C5908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372365" y="1451354"/>
            <a:ext cx="2926135" cy="2926135"/>
          </a:xfrm>
          <a:prstGeom prst="ellipse">
            <a:avLst/>
          </a:prstGeom>
          <a:noFill/>
          <a:ln w="12700">
            <a:solidFill>
              <a:srgbClr val="BC59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1424" y="646738"/>
            <a:ext cx="6212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Implement function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: </a:t>
            </a:r>
            <a:r>
              <a:rPr lang="ko-KR" altLang="en-US" sz="1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주식 시세 현황 및 미래 예측 시스템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C590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323528" y="1922790"/>
            <a:ext cx="2736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500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AS IS </a:t>
            </a:r>
            <a:r>
              <a:rPr lang="ko-KR" altLang="en-US" sz="1500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모형</a:t>
            </a:r>
            <a:endParaRPr lang="en-US" altLang="ko-KR" sz="1500" dirty="0">
              <a:solidFill>
                <a:srgbClr val="BC5908"/>
              </a:solidFill>
              <a:latin typeface="나눔명조" pitchFamily="18" charset="-127"/>
              <a:ea typeface="나눔명조" pitchFamily="18" charset="-127"/>
            </a:endParaRPr>
          </a:p>
          <a:p>
            <a:pPr algn="r"/>
            <a:r>
              <a:rPr lang="en-US" altLang="ko-KR" sz="1500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TO BE </a:t>
            </a:r>
            <a:r>
              <a:rPr lang="ko-KR" altLang="en-US" sz="1500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모형</a:t>
            </a:r>
            <a:endParaRPr lang="en-US" altLang="ko-KR" sz="1500" dirty="0">
              <a:solidFill>
                <a:srgbClr val="BC5908"/>
              </a:solidFill>
              <a:latin typeface="나눔명조" pitchFamily="18" charset="-127"/>
              <a:ea typeface="나눔명조" pitchFamily="18" charset="-127"/>
            </a:endParaRPr>
          </a:p>
          <a:p>
            <a:pPr algn="r"/>
            <a:r>
              <a:rPr lang="ko-KR" altLang="en-US" sz="1500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요구사항 정의</a:t>
            </a:r>
            <a:endParaRPr lang="en-US" altLang="ko-KR" sz="1500" dirty="0">
              <a:solidFill>
                <a:srgbClr val="BC5908"/>
              </a:solidFill>
              <a:latin typeface="나눔명조" pitchFamily="18" charset="-127"/>
              <a:ea typeface="나눔명조" pitchFamily="18" charset="-127"/>
            </a:endParaRPr>
          </a:p>
          <a:p>
            <a:pPr algn="r"/>
            <a:r>
              <a:rPr lang="en-US" altLang="ko-KR" sz="1500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Initial UseCase Diagram</a:t>
            </a:r>
          </a:p>
          <a:p>
            <a:pPr algn="r"/>
            <a:r>
              <a:rPr lang="en-US" altLang="ko-KR" sz="1500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Refined UseCase Diagram </a:t>
            </a:r>
          </a:p>
          <a:p>
            <a:pPr algn="r"/>
            <a:r>
              <a:rPr lang="en-US" altLang="ko-KR" sz="1500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UseCase Senario </a:t>
            </a:r>
            <a:endParaRPr lang="ko-KR" altLang="en-US" sz="1500" dirty="0">
              <a:solidFill>
                <a:srgbClr val="BC5908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TextBox 15"/>
          <p:cNvSpPr txBox="1"/>
          <p:nvPr/>
        </p:nvSpPr>
        <p:spPr>
          <a:xfrm>
            <a:off x="5854484" y="4662041"/>
            <a:ext cx="1944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화면설계</a:t>
            </a:r>
            <a:endParaRPr lang="en-US" altLang="ko-KR" sz="1500" dirty="0">
              <a:solidFill>
                <a:srgbClr val="BC5908"/>
              </a:solidFill>
              <a:latin typeface="나눔명조" pitchFamily="18" charset="-127"/>
              <a:ea typeface="나눔명조" pitchFamily="18" charset="-127"/>
            </a:endParaRPr>
          </a:p>
          <a:p>
            <a:r>
              <a:rPr lang="ko-KR" altLang="en-US" sz="1500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프로그램 개발</a:t>
            </a:r>
          </a:p>
        </p:txBody>
      </p:sp>
      <p:sp>
        <p:nvSpPr>
          <p:cNvPr id="12" name="TextBox 16"/>
          <p:cNvSpPr txBox="1"/>
          <p:nvPr/>
        </p:nvSpPr>
        <p:spPr>
          <a:xfrm>
            <a:off x="6615372" y="2976602"/>
            <a:ext cx="1944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Class Diagram</a:t>
            </a:r>
          </a:p>
          <a:p>
            <a:r>
              <a:rPr lang="en-US" altLang="ko-KR" sz="1500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ER Diagram</a:t>
            </a:r>
          </a:p>
        </p:txBody>
      </p:sp>
      <p:sp>
        <p:nvSpPr>
          <p:cNvPr id="13" name="TextBox 18"/>
          <p:cNvSpPr txBox="1"/>
          <p:nvPr/>
        </p:nvSpPr>
        <p:spPr>
          <a:xfrm>
            <a:off x="1895373" y="4185567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b="1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테스트</a:t>
            </a:r>
          </a:p>
        </p:txBody>
      </p:sp>
      <p:pic>
        <p:nvPicPr>
          <p:cNvPr id="14" name="Picture 3" descr="C:\Users\duniv1-027\Desktop\프로젝트관련\20.발표자료\자료\24468475-big-data-icon-set-data-analytic-icon-set-information-technology-icons-cloud-computing-icons--Stock-Vector copy.png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2" t="8095" r="61696" b="75581"/>
          <a:stretch/>
        </p:blipFill>
        <p:spPr bwMode="auto">
          <a:xfrm>
            <a:off x="2111397" y="3790727"/>
            <a:ext cx="1022235" cy="87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8"/>
          <p:cNvSpPr txBox="1"/>
          <p:nvPr/>
        </p:nvSpPr>
        <p:spPr>
          <a:xfrm>
            <a:off x="2255172" y="4516615"/>
            <a:ext cx="15608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1500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간이테스트</a:t>
            </a:r>
            <a:endParaRPr lang="en-US" altLang="ko-KR" sz="1500" dirty="0">
              <a:solidFill>
                <a:srgbClr val="BC5908"/>
              </a:solidFill>
              <a:latin typeface="나눔명조" pitchFamily="18" charset="-127"/>
              <a:ea typeface="나눔명조" pitchFamily="18" charset="-127"/>
            </a:endParaRPr>
          </a:p>
          <a:p>
            <a:pPr algn="r"/>
            <a:r>
              <a:rPr lang="ko-KR" altLang="en-US" sz="1500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통합테스트</a:t>
            </a:r>
            <a:endParaRPr lang="en-US" altLang="ko-KR" sz="1500" dirty="0">
              <a:solidFill>
                <a:srgbClr val="BC5908"/>
              </a:solidFill>
              <a:latin typeface="나눔명조" pitchFamily="18" charset="-127"/>
              <a:ea typeface="나눔명조" pitchFamily="18" charset="-127"/>
            </a:endParaRPr>
          </a:p>
          <a:p>
            <a:pPr algn="r"/>
            <a:r>
              <a:rPr lang="ko-KR" altLang="en-US" sz="1500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프로그램 실행</a:t>
            </a:r>
          </a:p>
        </p:txBody>
      </p:sp>
      <p:pic>
        <p:nvPicPr>
          <p:cNvPr id="16" name="Picture 3" descr="C:\Users\duniv1-027\Desktop\프로젝트관련\20.발표자료\자료\24468475-big-data-icon-set-data-analytic-icon-set-information-technology-icons-cloud-computing-icons--Stock-Vector copy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0" t="63332" r="60118" b="22213"/>
          <a:stretch/>
        </p:blipFill>
        <p:spPr bwMode="auto">
          <a:xfrm>
            <a:off x="1691680" y="1235613"/>
            <a:ext cx="102223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8"/>
          <p:cNvSpPr txBox="1"/>
          <p:nvPr/>
        </p:nvSpPr>
        <p:spPr>
          <a:xfrm>
            <a:off x="2302720" y="1637806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b="1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분석</a:t>
            </a:r>
          </a:p>
        </p:txBody>
      </p:sp>
      <p:pic>
        <p:nvPicPr>
          <p:cNvPr id="18" name="Picture 3" descr="C:\Users\duniv1-027\Desktop\프로젝트관련\20.발표자료\자료\24468475-big-data-icon-set-data-analytic-icon-set-information-technology-icons-cloud-computing-icons--Stock-Vector copy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5" t="81535" r="60653" b="4010"/>
          <a:stretch/>
        </p:blipFill>
        <p:spPr bwMode="auto">
          <a:xfrm>
            <a:off x="6514383" y="2275691"/>
            <a:ext cx="102223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067905" y="2691618"/>
            <a:ext cx="75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b="1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설계</a:t>
            </a:r>
          </a:p>
        </p:txBody>
      </p:sp>
      <p:pic>
        <p:nvPicPr>
          <p:cNvPr id="20" name="Picture 3" descr="C:\Users\duniv1-027\Desktop\프로젝트관련\20.발표자료\자료\24468475-big-data-icon-set-data-analytic-icon-set-information-technology-icons-cloud-computing-icons--Stock-Vector copy.pn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3" t="82147" r="1655" b="3398"/>
          <a:stretch/>
        </p:blipFill>
        <p:spPr bwMode="auto">
          <a:xfrm>
            <a:off x="5854484" y="3934981"/>
            <a:ext cx="102223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18"/>
          <p:cNvSpPr txBox="1"/>
          <p:nvPr/>
        </p:nvSpPr>
        <p:spPr>
          <a:xfrm>
            <a:off x="6683841" y="4292709"/>
            <a:ext cx="666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b="1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구현</a:t>
            </a:r>
          </a:p>
        </p:txBody>
      </p:sp>
      <p:pic>
        <p:nvPicPr>
          <p:cNvPr id="22" name="Picture 2" descr="C:\Users\duniv1-027\Desktop\프로젝트관련\20.발표자료\자료\아키텍쳐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" t="67396" r="80692" b="19819"/>
          <a:stretch/>
        </p:blipFill>
        <p:spPr bwMode="auto">
          <a:xfrm>
            <a:off x="5940152" y="1079575"/>
            <a:ext cx="735900" cy="57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16"/>
          <p:cNvSpPr txBox="1"/>
          <p:nvPr/>
        </p:nvSpPr>
        <p:spPr>
          <a:xfrm>
            <a:off x="6588224" y="1336621"/>
            <a:ext cx="2430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Component Diagram</a:t>
            </a:r>
          </a:p>
          <a:p>
            <a:r>
              <a:rPr lang="en-US" altLang="ko-KR" sz="1600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Deployment Diagram </a:t>
            </a:r>
            <a:endParaRPr lang="en-US" altLang="ko-KR" sz="1500" dirty="0">
              <a:solidFill>
                <a:srgbClr val="BC5908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4" name="TextBox 18"/>
          <p:cNvSpPr txBox="1"/>
          <p:nvPr/>
        </p:nvSpPr>
        <p:spPr>
          <a:xfrm>
            <a:off x="6461719" y="1070075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b="1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아키텍쳐</a:t>
            </a:r>
          </a:p>
        </p:txBody>
      </p:sp>
    </p:spTree>
    <p:extLst>
      <p:ext uri="{BB962C8B-B14F-4D97-AF65-F5344CB8AC3E}">
        <p14:creationId xmlns:p14="http://schemas.microsoft.com/office/powerpoint/2010/main" val="2200492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직선 화살표 연결선 106"/>
          <p:cNvCxnSpPr/>
          <p:nvPr/>
        </p:nvCxnSpPr>
        <p:spPr>
          <a:xfrm>
            <a:off x="2313985" y="1992823"/>
            <a:ext cx="809194" cy="0"/>
          </a:xfrm>
          <a:prstGeom prst="straightConnector1">
            <a:avLst/>
          </a:prstGeom>
          <a:ln w="31750">
            <a:solidFill>
              <a:srgbClr val="BC59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4441944" y="4335099"/>
            <a:ext cx="1728000" cy="0"/>
          </a:xfrm>
          <a:prstGeom prst="straightConnector1">
            <a:avLst/>
          </a:prstGeom>
          <a:ln w="31750">
            <a:solidFill>
              <a:srgbClr val="BC59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>
            <a:off x="2711287" y="2804908"/>
            <a:ext cx="819937" cy="0"/>
          </a:xfrm>
          <a:prstGeom prst="straightConnector1">
            <a:avLst/>
          </a:prstGeom>
          <a:ln w="31750">
            <a:solidFill>
              <a:srgbClr val="BC59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2313985" y="2398137"/>
            <a:ext cx="809194" cy="0"/>
          </a:xfrm>
          <a:prstGeom prst="straightConnector1">
            <a:avLst/>
          </a:prstGeom>
          <a:ln w="31750">
            <a:solidFill>
              <a:srgbClr val="BC59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3104564" y="3219418"/>
            <a:ext cx="864000" cy="0"/>
          </a:xfrm>
          <a:prstGeom prst="straightConnector1">
            <a:avLst/>
          </a:prstGeom>
          <a:ln w="31750">
            <a:solidFill>
              <a:srgbClr val="BC59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51520" y="481236"/>
            <a:ext cx="86409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51520" y="121196"/>
            <a:ext cx="7272808" cy="481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When. </a:t>
            </a:r>
            <a:r>
              <a:rPr lang="ko-KR" altLang="en-US" sz="14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일정 </a:t>
            </a:r>
            <a:r>
              <a:rPr lang="en-US" altLang="ko-KR" sz="14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</a:t>
            </a:r>
            <a:r>
              <a:rPr lang="ko-KR" altLang="en-US" sz="14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프로젝트 일수 </a:t>
            </a:r>
            <a:r>
              <a:rPr lang="en-US" altLang="ko-KR" sz="14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: 11</a:t>
            </a:r>
            <a:r>
              <a:rPr lang="ko-KR" altLang="en-US" sz="14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일</a:t>
            </a:r>
            <a:r>
              <a:rPr lang="en-US" altLang="ko-KR" sz="14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)</a:t>
            </a:r>
            <a:endParaRPr lang="ko-KR" altLang="en-US" sz="1400" b="1" dirty="0">
              <a:solidFill>
                <a:srgbClr val="BC590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00201" y="1777380"/>
            <a:ext cx="6463606" cy="333247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00200" y="1057300"/>
            <a:ext cx="6463607" cy="36004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-12022" y="2014469"/>
            <a:ext cx="1352516" cy="27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계획</a:t>
            </a:r>
            <a:endParaRPr lang="en-US" altLang="ko-KR" sz="1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-20876" y="2847627"/>
            <a:ext cx="1352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분석</a:t>
            </a:r>
            <a:endParaRPr lang="en-US" altLang="ko-KR" sz="1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08354" y="3683048"/>
            <a:ext cx="7103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설계</a:t>
            </a:r>
            <a:endParaRPr lang="en-US" altLang="ko-KR" sz="1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0" y="4153644"/>
            <a:ext cx="1352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구현</a:t>
            </a:r>
            <a:endParaRPr lang="en-US" altLang="ko-KR" sz="1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-20876" y="4493939"/>
            <a:ext cx="1352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시험</a:t>
            </a:r>
            <a:endParaRPr lang="en-US" altLang="ko-KR" sz="1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4801716"/>
            <a:ext cx="1352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배포</a:t>
            </a:r>
            <a:endParaRPr lang="en-US" altLang="ko-KR" sz="1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23528" y="1777380"/>
            <a:ext cx="681417" cy="333246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004945" y="1777380"/>
            <a:ext cx="1206133" cy="3332469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23528" y="1057300"/>
            <a:ext cx="681417" cy="72008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04945" y="1057300"/>
            <a:ext cx="1206133" cy="72008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08355" y="1253579"/>
            <a:ext cx="6940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단계</a:t>
            </a:r>
            <a:endParaRPr lang="en-US" altLang="ko-KR" sz="1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292088" y="1253579"/>
            <a:ext cx="6309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활동</a:t>
            </a:r>
            <a:endParaRPr lang="en-US" altLang="ko-KR" sz="1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300200" y="2209428"/>
            <a:ext cx="64636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443326" y="1057300"/>
            <a:ext cx="0" cy="40525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603566" y="1057300"/>
            <a:ext cx="0" cy="40525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300200" y="1417340"/>
            <a:ext cx="6463607" cy="36004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23728" y="1442943"/>
            <a:ext cx="23849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15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일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16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일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17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일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18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일 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19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일</a:t>
            </a:r>
            <a:endParaRPr lang="en-US" altLang="ko-KR" sz="1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715134" y="1415851"/>
            <a:ext cx="0" cy="36939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123179" y="1417340"/>
            <a:ext cx="0" cy="36939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531224" y="1417340"/>
            <a:ext cx="0" cy="36939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975274" y="1417340"/>
            <a:ext cx="0" cy="36939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911378" y="1414362"/>
            <a:ext cx="0" cy="36939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5319423" y="1415851"/>
            <a:ext cx="0" cy="36939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727468" y="1415851"/>
            <a:ext cx="0" cy="36939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6171518" y="1415851"/>
            <a:ext cx="0" cy="36939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7035614" y="1415851"/>
            <a:ext cx="0" cy="36939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7443659" y="1417340"/>
            <a:ext cx="0" cy="36939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851704" y="1417340"/>
            <a:ext cx="0" cy="36939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295754" y="1417340"/>
            <a:ext cx="0" cy="36939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4427984" y="1438826"/>
            <a:ext cx="23042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22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일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23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일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24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일 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25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일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26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일</a:t>
            </a:r>
            <a:endParaRPr lang="en-US" altLang="ko-KR" sz="1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548115" y="1438826"/>
            <a:ext cx="23042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30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일   일  </a:t>
            </a:r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 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일    일     일</a:t>
            </a:r>
            <a:endParaRPr lang="en-US" altLang="ko-KR" sz="1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291754" y="1057300"/>
            <a:ext cx="21362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1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주</a:t>
            </a:r>
            <a:endParaRPr lang="en-US" altLang="ko-KR" sz="1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443326" y="1055811"/>
            <a:ext cx="21362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2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주</a:t>
            </a:r>
            <a:endParaRPr lang="en-US" altLang="ko-KR" sz="1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603566" y="1083431"/>
            <a:ext cx="21362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3</a:t>
            </a:r>
            <a:r>
              <a:rPr lang="ko-KR" altLang="en-US" sz="14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주</a:t>
            </a:r>
            <a:endParaRPr lang="en-US" altLang="ko-KR" sz="14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03079" y="1777380"/>
            <a:ext cx="12061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프로젝트</a:t>
            </a:r>
            <a:endParaRPr lang="en-US" altLang="ko-KR" sz="11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  <a:p>
            <a:pPr algn="ctr"/>
            <a:r>
              <a:rPr lang="ko-KR" altLang="en-US" sz="11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수행계획서</a:t>
            </a:r>
            <a:endParaRPr lang="en-US" altLang="ko-KR" sz="11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05521" y="2294266"/>
            <a:ext cx="12012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요구사항 수집</a:t>
            </a:r>
            <a:endParaRPr lang="en-US" altLang="ko-KR" sz="12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1004945" y="2209428"/>
            <a:ext cx="120613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290148" y="2618135"/>
            <a:ext cx="646360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3528" y="2618135"/>
            <a:ext cx="186353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005521" y="3080919"/>
            <a:ext cx="12012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시스템 분석</a:t>
            </a:r>
            <a:endParaRPr lang="en-US" altLang="ko-KR" sz="12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005521" y="3437321"/>
            <a:ext cx="12012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구조설계</a:t>
            </a:r>
            <a:endParaRPr lang="en-US" altLang="ko-KR" sz="12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05521" y="2641476"/>
            <a:ext cx="12012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요구사항 분석</a:t>
            </a:r>
            <a:endParaRPr lang="en-US" altLang="ko-KR" sz="12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005521" y="3835528"/>
            <a:ext cx="12012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DB</a:t>
            </a:r>
            <a:r>
              <a:rPr lang="ko-KR" altLang="en-US" sz="12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설계</a:t>
            </a:r>
            <a:endParaRPr lang="en-US" altLang="ko-KR" sz="12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005521" y="4524717"/>
            <a:ext cx="12012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오류수정</a:t>
            </a:r>
            <a:endParaRPr lang="en-US" altLang="ko-KR" sz="12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83" name="직선 연결선 82"/>
          <p:cNvCxnSpPr/>
          <p:nvPr/>
        </p:nvCxnSpPr>
        <p:spPr>
          <a:xfrm>
            <a:off x="2300199" y="3001516"/>
            <a:ext cx="64636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1004944" y="3001516"/>
            <a:ext cx="120613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2291754" y="3433564"/>
            <a:ext cx="646360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339094" y="3433564"/>
            <a:ext cx="186353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307096" y="3793604"/>
            <a:ext cx="646360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1011841" y="3793604"/>
            <a:ext cx="120613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2313984" y="4801716"/>
            <a:ext cx="646360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361324" y="4801716"/>
            <a:ext cx="186353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2300199" y="4153644"/>
            <a:ext cx="646360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347539" y="4153644"/>
            <a:ext cx="186353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직사각형 117"/>
          <p:cNvSpPr/>
          <p:nvPr/>
        </p:nvSpPr>
        <p:spPr>
          <a:xfrm>
            <a:off x="1014804" y="4184422"/>
            <a:ext cx="12012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소스코딩</a:t>
            </a:r>
            <a:endParaRPr lang="en-US" altLang="ko-KR" sz="12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119" name="직선 화살표 연결선 118"/>
          <p:cNvCxnSpPr/>
          <p:nvPr/>
        </p:nvCxnSpPr>
        <p:spPr>
          <a:xfrm>
            <a:off x="5718085" y="4647827"/>
            <a:ext cx="900000" cy="2141"/>
          </a:xfrm>
          <a:prstGeom prst="straightConnector1">
            <a:avLst/>
          </a:prstGeom>
          <a:ln w="31750">
            <a:solidFill>
              <a:srgbClr val="BC59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3536128" y="3649588"/>
            <a:ext cx="900000" cy="0"/>
          </a:xfrm>
          <a:prstGeom prst="straightConnector1">
            <a:avLst/>
          </a:prstGeom>
          <a:ln w="31750">
            <a:solidFill>
              <a:srgbClr val="BC59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>
            <a:off x="3967012" y="3974027"/>
            <a:ext cx="936000" cy="0"/>
          </a:xfrm>
          <a:prstGeom prst="straightConnector1">
            <a:avLst/>
          </a:prstGeom>
          <a:ln w="31750">
            <a:solidFill>
              <a:srgbClr val="BC59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2283167" y="4493939"/>
            <a:ext cx="646360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323527" y="4493939"/>
            <a:ext cx="186353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1015262" y="4817104"/>
            <a:ext cx="12012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5/30 </a:t>
            </a:r>
            <a:r>
              <a:rPr lang="ko-KR" altLang="en-US" sz="1200" b="1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발표</a:t>
            </a:r>
            <a:endParaRPr lang="en-US" altLang="ko-KR" sz="1200" b="1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91424" y="646738"/>
            <a:ext cx="6212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PLAN :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주식 시세 현황 및 예측 시스템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C590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6595260" y="4945732"/>
            <a:ext cx="432000" cy="2141"/>
          </a:xfrm>
          <a:prstGeom prst="straightConnector1">
            <a:avLst/>
          </a:prstGeom>
          <a:ln w="31750">
            <a:solidFill>
              <a:srgbClr val="BC590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6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9188"/>
            <a:ext cx="7272808" cy="481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How. </a:t>
            </a:r>
            <a:r>
              <a:rPr lang="ko-KR" altLang="en-US" sz="11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요구사항수집</a:t>
            </a:r>
            <a:r>
              <a:rPr lang="en-US" altLang="ko-KR" sz="11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(AS-IS)</a:t>
            </a:r>
            <a:endParaRPr lang="ko-KR" altLang="en-US" sz="1400" b="1" dirty="0">
              <a:solidFill>
                <a:srgbClr val="BC590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481236"/>
            <a:ext cx="8640960" cy="0"/>
          </a:xfrm>
          <a:prstGeom prst="line">
            <a:avLst/>
          </a:prstGeom>
          <a:ln>
            <a:solidFill>
              <a:srgbClr val="BC59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616BAD-7738-B37F-2C91-C701A0CF4413}"/>
              </a:ext>
            </a:extLst>
          </p:cNvPr>
          <p:cNvSpPr txBox="1"/>
          <p:nvPr/>
        </p:nvSpPr>
        <p:spPr>
          <a:xfrm>
            <a:off x="253335" y="759396"/>
            <a:ext cx="82581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BC5908"/>
                </a:solidFill>
              </a:rPr>
              <a:t>개인투자자는 주가 종목 정보</a:t>
            </a:r>
            <a:r>
              <a:rPr lang="en-US" altLang="ko-KR" sz="1400" dirty="0">
                <a:solidFill>
                  <a:srgbClr val="BC5908"/>
                </a:solidFill>
              </a:rPr>
              <a:t>(</a:t>
            </a:r>
            <a:r>
              <a:rPr lang="ko-KR" altLang="en-US" sz="1400" dirty="0">
                <a:solidFill>
                  <a:srgbClr val="BC5908"/>
                </a:solidFill>
              </a:rPr>
              <a:t>주식차트 </a:t>
            </a:r>
            <a:r>
              <a:rPr lang="en-US" altLang="ko-KR" sz="1400" dirty="0">
                <a:solidFill>
                  <a:srgbClr val="BC5908"/>
                </a:solidFill>
              </a:rPr>
              <a:t>5</a:t>
            </a:r>
            <a:r>
              <a:rPr lang="ko-KR" altLang="en-US" sz="1400" dirty="0">
                <a:solidFill>
                  <a:srgbClr val="BC5908"/>
                </a:solidFill>
              </a:rPr>
              <a:t>일 </a:t>
            </a:r>
            <a:r>
              <a:rPr lang="en-US" altLang="ko-KR" sz="1400" dirty="0">
                <a:solidFill>
                  <a:srgbClr val="BC5908"/>
                </a:solidFill>
              </a:rPr>
              <a:t>20</a:t>
            </a:r>
            <a:r>
              <a:rPr lang="ko-KR" altLang="en-US" sz="1400" dirty="0">
                <a:solidFill>
                  <a:srgbClr val="BC5908"/>
                </a:solidFill>
              </a:rPr>
              <a:t>일 </a:t>
            </a:r>
            <a:r>
              <a:rPr lang="en-US" altLang="ko-KR" sz="1400" dirty="0">
                <a:solidFill>
                  <a:srgbClr val="BC5908"/>
                </a:solidFill>
              </a:rPr>
              <a:t>60</a:t>
            </a:r>
            <a:r>
              <a:rPr lang="ko-KR" altLang="en-US" sz="1400" dirty="0">
                <a:solidFill>
                  <a:srgbClr val="BC5908"/>
                </a:solidFill>
              </a:rPr>
              <a:t>일 </a:t>
            </a:r>
            <a:r>
              <a:rPr lang="en-US" altLang="ko-KR" sz="1400" dirty="0">
                <a:solidFill>
                  <a:srgbClr val="BC5908"/>
                </a:solidFill>
              </a:rPr>
              <a:t>120</a:t>
            </a:r>
            <a:r>
              <a:rPr lang="ko-KR" altLang="en-US" sz="1400" dirty="0">
                <a:solidFill>
                  <a:srgbClr val="BC5908"/>
                </a:solidFill>
              </a:rPr>
              <a:t>일 이동평균선</a:t>
            </a:r>
            <a:r>
              <a:rPr lang="en-US" altLang="ko-KR" sz="1400" dirty="0">
                <a:solidFill>
                  <a:srgbClr val="BC5908"/>
                </a:solidFill>
              </a:rPr>
              <a:t>)</a:t>
            </a:r>
            <a:r>
              <a:rPr lang="ko-KR" altLang="en-US" sz="1400" dirty="0">
                <a:solidFill>
                  <a:srgbClr val="BC5908"/>
                </a:solidFill>
              </a:rPr>
              <a:t>를 보고</a:t>
            </a:r>
            <a:endParaRPr lang="en-US" altLang="ko-KR" sz="1400" dirty="0">
              <a:solidFill>
                <a:srgbClr val="BC5908"/>
              </a:solidFill>
            </a:endParaRPr>
          </a:p>
          <a:p>
            <a:r>
              <a:rPr lang="ko-KR" altLang="en-US" sz="1400" dirty="0">
                <a:solidFill>
                  <a:srgbClr val="BC5908"/>
                </a:solidFill>
              </a:rPr>
              <a:t>매수 및 매도 시점을 정하여 주문 한다</a:t>
            </a:r>
            <a:r>
              <a:rPr lang="en-US" altLang="ko-KR" sz="1400" dirty="0">
                <a:solidFill>
                  <a:srgbClr val="BC5908"/>
                </a:solidFill>
              </a:rPr>
              <a:t>.</a:t>
            </a:r>
            <a:r>
              <a:rPr lang="ko-KR" altLang="en-US" sz="1400" dirty="0">
                <a:solidFill>
                  <a:srgbClr val="BC5908"/>
                </a:solidFill>
              </a:rPr>
              <a:t> </a:t>
            </a:r>
            <a:endParaRPr lang="en-US" altLang="ko-KR" sz="1400" dirty="0">
              <a:solidFill>
                <a:srgbClr val="BC5908"/>
              </a:solidFill>
            </a:endParaRPr>
          </a:p>
          <a:p>
            <a:endParaRPr lang="en-US" altLang="ko-KR" sz="1400" dirty="0">
              <a:solidFill>
                <a:srgbClr val="BC5908"/>
              </a:solidFill>
            </a:endParaRPr>
          </a:p>
          <a:p>
            <a:r>
              <a:rPr lang="en-US" altLang="ko-KR" sz="1400" dirty="0">
                <a:solidFill>
                  <a:srgbClr val="BC5908"/>
                </a:solidFill>
              </a:rPr>
              <a:t> - </a:t>
            </a:r>
            <a:r>
              <a:rPr lang="ko-KR" altLang="en-US" sz="1400" dirty="0" err="1">
                <a:solidFill>
                  <a:srgbClr val="BC5908"/>
                </a:solidFill>
              </a:rPr>
              <a:t>종목명</a:t>
            </a:r>
            <a:endParaRPr lang="en-US" altLang="ko-KR" sz="1400" dirty="0">
              <a:solidFill>
                <a:srgbClr val="BC5908"/>
              </a:solidFill>
            </a:endParaRPr>
          </a:p>
          <a:p>
            <a:r>
              <a:rPr lang="en-US" altLang="ko-KR" sz="1400" dirty="0">
                <a:solidFill>
                  <a:srgbClr val="BC5908"/>
                </a:solidFill>
              </a:rPr>
              <a:t> - </a:t>
            </a:r>
            <a:r>
              <a:rPr lang="ko-KR" altLang="en-US" sz="1400" dirty="0">
                <a:solidFill>
                  <a:srgbClr val="BC5908"/>
                </a:solidFill>
              </a:rPr>
              <a:t>현재가</a:t>
            </a:r>
            <a:endParaRPr lang="en-US" altLang="ko-KR" sz="1400" dirty="0">
              <a:solidFill>
                <a:srgbClr val="BC5908"/>
              </a:solidFill>
            </a:endParaRPr>
          </a:p>
          <a:p>
            <a:r>
              <a:rPr lang="en-US" altLang="ko-KR" sz="1400" dirty="0">
                <a:solidFill>
                  <a:srgbClr val="BC5908"/>
                </a:solidFill>
              </a:rPr>
              <a:t> - </a:t>
            </a:r>
            <a:r>
              <a:rPr lang="ko-KR" altLang="en-US" sz="1400" dirty="0" err="1">
                <a:solidFill>
                  <a:srgbClr val="BC5908"/>
                </a:solidFill>
              </a:rPr>
              <a:t>전일비</a:t>
            </a:r>
            <a:endParaRPr lang="en-US" altLang="ko-KR" sz="1400" dirty="0">
              <a:solidFill>
                <a:srgbClr val="BC5908"/>
              </a:solidFill>
            </a:endParaRPr>
          </a:p>
          <a:p>
            <a:r>
              <a:rPr lang="en-US" altLang="ko-KR" sz="1400" dirty="0">
                <a:solidFill>
                  <a:srgbClr val="BC5908"/>
                </a:solidFill>
              </a:rPr>
              <a:t> - </a:t>
            </a:r>
            <a:r>
              <a:rPr lang="ko-KR" altLang="en-US" sz="1400" dirty="0">
                <a:solidFill>
                  <a:srgbClr val="BC5908"/>
                </a:solidFill>
              </a:rPr>
              <a:t>등락률</a:t>
            </a:r>
            <a:endParaRPr lang="en-US" altLang="ko-KR" sz="1400" dirty="0">
              <a:solidFill>
                <a:srgbClr val="BC5908"/>
              </a:solidFill>
            </a:endParaRPr>
          </a:p>
          <a:p>
            <a:r>
              <a:rPr lang="en-US" altLang="ko-KR" sz="1400" dirty="0">
                <a:solidFill>
                  <a:srgbClr val="BC5908"/>
                </a:solidFill>
              </a:rPr>
              <a:t> - </a:t>
            </a:r>
            <a:r>
              <a:rPr lang="ko-KR" altLang="en-US" sz="1400" dirty="0">
                <a:solidFill>
                  <a:srgbClr val="BC5908"/>
                </a:solidFill>
              </a:rPr>
              <a:t>거래량</a:t>
            </a:r>
            <a:endParaRPr lang="en-US" altLang="ko-KR" sz="1400" dirty="0">
              <a:solidFill>
                <a:srgbClr val="BC5908"/>
              </a:solidFill>
            </a:endParaRPr>
          </a:p>
          <a:p>
            <a:r>
              <a:rPr lang="en-US" altLang="ko-KR" sz="1400" dirty="0">
                <a:solidFill>
                  <a:srgbClr val="BC5908"/>
                </a:solidFill>
              </a:rPr>
              <a:t> - </a:t>
            </a:r>
            <a:r>
              <a:rPr lang="ko-KR" altLang="en-US" sz="1400" dirty="0">
                <a:solidFill>
                  <a:srgbClr val="BC5908"/>
                </a:solidFill>
              </a:rPr>
              <a:t>시가</a:t>
            </a:r>
            <a:endParaRPr lang="en-US" altLang="ko-KR" sz="1400" dirty="0">
              <a:solidFill>
                <a:srgbClr val="BC5908"/>
              </a:solidFill>
            </a:endParaRPr>
          </a:p>
          <a:p>
            <a:r>
              <a:rPr lang="en-US" altLang="ko-KR" sz="1400" dirty="0">
                <a:solidFill>
                  <a:srgbClr val="BC5908"/>
                </a:solidFill>
              </a:rPr>
              <a:t> - </a:t>
            </a:r>
            <a:r>
              <a:rPr lang="ko-KR" altLang="en-US" sz="1400" dirty="0">
                <a:solidFill>
                  <a:srgbClr val="BC5908"/>
                </a:solidFill>
              </a:rPr>
              <a:t>고가</a:t>
            </a:r>
            <a:endParaRPr lang="en-US" altLang="ko-KR" sz="1400" dirty="0">
              <a:solidFill>
                <a:srgbClr val="BC5908"/>
              </a:solidFill>
            </a:endParaRPr>
          </a:p>
          <a:p>
            <a:r>
              <a:rPr lang="en-US" altLang="ko-KR" sz="1400" dirty="0">
                <a:solidFill>
                  <a:srgbClr val="BC5908"/>
                </a:solidFill>
              </a:rPr>
              <a:t> - </a:t>
            </a:r>
            <a:r>
              <a:rPr lang="ko-KR" altLang="en-US" sz="1400" dirty="0">
                <a:solidFill>
                  <a:srgbClr val="BC5908"/>
                </a:solidFill>
              </a:rPr>
              <a:t>저가</a:t>
            </a:r>
            <a:endParaRPr lang="en-US" altLang="ko-KR" sz="1400" dirty="0">
              <a:solidFill>
                <a:srgbClr val="BC59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20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49188"/>
            <a:ext cx="7272808" cy="481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How. </a:t>
            </a:r>
            <a:r>
              <a:rPr lang="ko-KR" altLang="en-US" sz="11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요구사항분석</a:t>
            </a:r>
            <a:r>
              <a:rPr lang="en-US" altLang="ko-KR" sz="11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(TO-BE)</a:t>
            </a:r>
            <a:endParaRPr lang="ko-KR" altLang="en-US" sz="1400" b="1" dirty="0">
              <a:solidFill>
                <a:srgbClr val="BC590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51520" y="481236"/>
            <a:ext cx="8640960" cy="0"/>
          </a:xfrm>
          <a:prstGeom prst="line">
            <a:avLst/>
          </a:prstGeom>
          <a:ln>
            <a:solidFill>
              <a:srgbClr val="BC59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F731FD-DA52-F37E-F840-E868C7640D1A}"/>
              </a:ext>
            </a:extLst>
          </p:cNvPr>
          <p:cNvSpPr txBox="1"/>
          <p:nvPr/>
        </p:nvSpPr>
        <p:spPr>
          <a:xfrm>
            <a:off x="251520" y="769268"/>
            <a:ext cx="8258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BC5908"/>
                </a:solidFill>
              </a:rPr>
              <a:t>개인투자자는 매매 하고자 하는 주가 종목 정보 대비</a:t>
            </a:r>
            <a:endParaRPr lang="en-US" altLang="ko-KR" sz="1400" dirty="0">
              <a:solidFill>
                <a:srgbClr val="BC5908"/>
              </a:solidFill>
            </a:endParaRPr>
          </a:p>
          <a:p>
            <a:endParaRPr lang="en-US" altLang="ko-KR" sz="1400" dirty="0">
              <a:solidFill>
                <a:srgbClr val="BC5908"/>
              </a:solidFill>
            </a:endParaRPr>
          </a:p>
          <a:p>
            <a:r>
              <a:rPr lang="ko-KR" altLang="en-US" sz="1400" dirty="0">
                <a:solidFill>
                  <a:srgbClr val="BC5908"/>
                </a:solidFill>
              </a:rPr>
              <a:t>  </a:t>
            </a:r>
            <a:r>
              <a:rPr lang="en-US" altLang="ko-KR" sz="1400" dirty="0">
                <a:solidFill>
                  <a:srgbClr val="BC5908"/>
                </a:solidFill>
              </a:rPr>
              <a:t>1. </a:t>
            </a:r>
            <a:r>
              <a:rPr lang="ko-KR" altLang="en-US" sz="1400" dirty="0">
                <a:solidFill>
                  <a:srgbClr val="BC5908"/>
                </a:solidFill>
              </a:rPr>
              <a:t>코스피 </a:t>
            </a:r>
            <a:r>
              <a:rPr lang="en-US" altLang="ko-KR" sz="1400" dirty="0">
                <a:solidFill>
                  <a:srgbClr val="BC5908"/>
                </a:solidFill>
              </a:rPr>
              <a:t>200 </a:t>
            </a:r>
            <a:r>
              <a:rPr lang="ko-KR" altLang="en-US" sz="1400" dirty="0">
                <a:solidFill>
                  <a:srgbClr val="BC5908"/>
                </a:solidFill>
              </a:rPr>
              <a:t>지수</a:t>
            </a:r>
            <a:endParaRPr lang="en-US" altLang="ko-KR" sz="1400" dirty="0">
              <a:solidFill>
                <a:srgbClr val="BC5908"/>
              </a:solidFill>
            </a:endParaRPr>
          </a:p>
          <a:p>
            <a:r>
              <a:rPr lang="en-US" altLang="ko-KR" sz="1400" dirty="0">
                <a:solidFill>
                  <a:srgbClr val="BC5908"/>
                </a:solidFill>
              </a:rPr>
              <a:t>  2. CD</a:t>
            </a:r>
            <a:r>
              <a:rPr lang="ko-KR" altLang="en-US" sz="1400" dirty="0">
                <a:solidFill>
                  <a:srgbClr val="BC5908"/>
                </a:solidFill>
              </a:rPr>
              <a:t>금일</a:t>
            </a:r>
            <a:r>
              <a:rPr lang="en-US" altLang="ko-KR" sz="1400" dirty="0">
                <a:solidFill>
                  <a:srgbClr val="BC5908"/>
                </a:solidFill>
              </a:rPr>
              <a:t>(91)</a:t>
            </a:r>
          </a:p>
          <a:p>
            <a:r>
              <a:rPr lang="en-US" altLang="ko-KR" sz="1400" dirty="0">
                <a:solidFill>
                  <a:srgbClr val="BC5908"/>
                </a:solidFill>
              </a:rPr>
              <a:t>  3. </a:t>
            </a:r>
            <a:r>
              <a:rPr lang="ko-KR" altLang="en-US" sz="1400" dirty="0">
                <a:solidFill>
                  <a:srgbClr val="BC5908"/>
                </a:solidFill>
              </a:rPr>
              <a:t>환율</a:t>
            </a:r>
            <a:r>
              <a:rPr lang="en-US" altLang="ko-KR" sz="1400" dirty="0">
                <a:solidFill>
                  <a:srgbClr val="BC5908"/>
                </a:solidFill>
              </a:rPr>
              <a:t>USD</a:t>
            </a:r>
          </a:p>
          <a:p>
            <a:r>
              <a:rPr lang="en-US" altLang="ko-KR" sz="1400" dirty="0">
                <a:solidFill>
                  <a:srgbClr val="BC5908"/>
                </a:solidFill>
              </a:rPr>
              <a:t>  4. </a:t>
            </a:r>
            <a:r>
              <a:rPr lang="ko-KR" altLang="en-US" sz="1400" dirty="0">
                <a:solidFill>
                  <a:srgbClr val="BC5908"/>
                </a:solidFill>
              </a:rPr>
              <a:t>유가</a:t>
            </a:r>
            <a:endParaRPr lang="en-US" altLang="ko-KR" sz="1400" dirty="0">
              <a:solidFill>
                <a:srgbClr val="BC5908"/>
              </a:solidFill>
            </a:endParaRPr>
          </a:p>
          <a:p>
            <a:endParaRPr lang="en-US" altLang="ko-KR" sz="1400" dirty="0">
              <a:solidFill>
                <a:srgbClr val="BC5908"/>
              </a:solidFill>
            </a:endParaRPr>
          </a:p>
          <a:p>
            <a:r>
              <a:rPr lang="ko-KR" altLang="en-US" sz="1400" dirty="0">
                <a:solidFill>
                  <a:srgbClr val="BC5908"/>
                </a:solidFill>
              </a:rPr>
              <a:t>등의 주식 현황 정보 을 비교 분석하여 매수 및 매도 시점을 반영한다</a:t>
            </a:r>
            <a:r>
              <a:rPr lang="en-US" altLang="ko-KR" sz="1400" dirty="0">
                <a:solidFill>
                  <a:srgbClr val="BC5908"/>
                </a:solidFill>
              </a:rPr>
              <a:t>.</a:t>
            </a:r>
            <a:r>
              <a:rPr lang="ko-KR" altLang="en-US" sz="1400" dirty="0">
                <a:solidFill>
                  <a:srgbClr val="BC5908"/>
                </a:solidFill>
              </a:rPr>
              <a:t>  </a:t>
            </a:r>
            <a:endParaRPr lang="en-US" altLang="ko-KR" sz="1400" dirty="0">
              <a:solidFill>
                <a:srgbClr val="BC59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7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624" y="1057300"/>
            <a:ext cx="3240360" cy="369331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C5908"/>
                </a:solidFill>
                <a:ea typeface="나눔명조" panose="02020603020101020101" pitchFamily="18" charset="-127"/>
              </a:rPr>
              <a:t>팀 소개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C5908"/>
              </a:solidFill>
              <a:ea typeface="나눔명조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C5908"/>
              </a:solidFill>
              <a:ea typeface="나눔명조" panose="0202060302010102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C5908"/>
                </a:solidFill>
                <a:ea typeface="나눔명조" panose="02020603020101020101" pitchFamily="18" charset="-127"/>
              </a:rPr>
              <a:t>주제선정목적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C5908"/>
              </a:solidFill>
              <a:ea typeface="나눔명조" panose="02020603020101020101" pitchFamily="18" charset="-127"/>
            </a:endParaRPr>
          </a:p>
          <a:p>
            <a:pPr marL="342900" indent="-342900">
              <a:buAutoNum type="arabicPeriod" startAt="2"/>
            </a:pP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C5908"/>
              </a:solidFill>
              <a:ea typeface="나눔명조" panose="02020603020101020101" pitchFamily="18" charset="-127"/>
            </a:endParaRPr>
          </a:p>
          <a:p>
            <a:pPr marL="342900" indent="-342900">
              <a:buAutoNum type="arabicPeriod" startAt="3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C5908"/>
                </a:solidFill>
                <a:ea typeface="나눔명조" panose="02020603020101020101" pitchFamily="18" charset="-127"/>
              </a:rPr>
              <a:t>벤치마킹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C5908"/>
              </a:solidFill>
              <a:ea typeface="나눔명조" panose="02020603020101020101" pitchFamily="18" charset="-127"/>
            </a:endParaRPr>
          </a:p>
          <a:p>
            <a:pPr marL="342900" indent="-342900">
              <a:buAutoNum type="arabicPeriod" startAt="3"/>
            </a:pP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C5908"/>
              </a:solidFill>
              <a:ea typeface="나눔명조" panose="02020603020101020101" pitchFamily="18" charset="-127"/>
            </a:endParaRPr>
          </a:p>
          <a:p>
            <a:pPr marL="342900" indent="-342900">
              <a:buAutoNum type="arabicPeriod" startAt="4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C5908"/>
                </a:solidFill>
                <a:ea typeface="나눔명조" panose="02020603020101020101" pitchFamily="18" charset="-127"/>
              </a:rPr>
              <a:t>개발공정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C5908"/>
              </a:solidFill>
              <a:ea typeface="나눔명조" panose="02020603020101020101" pitchFamily="18" charset="-127"/>
            </a:endParaRPr>
          </a:p>
          <a:p>
            <a:pPr marL="342900" indent="-342900">
              <a:buAutoNum type="arabicPeriod" startAt="4"/>
            </a:pP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C5908"/>
              </a:solidFill>
              <a:ea typeface="나눔명조" panose="0202060302010102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C5908"/>
                </a:solidFill>
                <a:ea typeface="나눔명조" panose="02020603020101020101" pitchFamily="18" charset="-127"/>
              </a:rPr>
              <a:t>5.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C5908"/>
                </a:solidFill>
                <a:ea typeface="나눔명조" panose="02020603020101020101" pitchFamily="18" charset="-127"/>
              </a:rPr>
              <a:t> 시스템 구성도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C5908"/>
              </a:solidFill>
              <a:ea typeface="나눔명조" panose="02020603020101020101" pitchFamily="18" charset="-127"/>
            </a:endParaRP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C5908"/>
              </a:solidFill>
              <a:ea typeface="나눔명조" panose="0202060302010102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C5908"/>
                </a:solidFill>
                <a:ea typeface="나눔명조" panose="02020603020101020101" pitchFamily="18" charset="-127"/>
              </a:rPr>
              <a:t>6.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C5908"/>
                </a:solidFill>
                <a:ea typeface="나눔명조" panose="02020603020101020101" pitchFamily="18" charset="-127"/>
              </a:rPr>
              <a:t>일정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C5908"/>
              </a:solidFill>
              <a:ea typeface="나눔명조" panose="02020603020101020101" pitchFamily="18" charset="-127"/>
            </a:endParaRP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C5908"/>
              </a:solidFill>
              <a:ea typeface="나눔명조" panose="0202060302010102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C5908"/>
                </a:solidFill>
                <a:ea typeface="나눔명조" panose="02020603020101020101" pitchFamily="18" charset="-127"/>
              </a:rPr>
              <a:t>7.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C5908"/>
                </a:solidFill>
                <a:ea typeface="나눔명조" panose="02020603020101020101" pitchFamily="18" charset="-127"/>
              </a:rPr>
              <a:t>시연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C5908"/>
              </a:solidFill>
              <a:ea typeface="나눔명조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49188"/>
            <a:ext cx="7272808" cy="481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Index. </a:t>
            </a:r>
            <a:r>
              <a:rPr lang="ko-KR" altLang="en-US" sz="14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목차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1520" y="481236"/>
            <a:ext cx="8640960" cy="0"/>
          </a:xfrm>
          <a:prstGeom prst="line">
            <a:avLst/>
          </a:prstGeom>
          <a:ln>
            <a:solidFill>
              <a:srgbClr val="BC5908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60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51520" y="49188"/>
            <a:ext cx="7272808" cy="481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Who. </a:t>
            </a:r>
            <a:r>
              <a:rPr lang="ko-KR" altLang="en-US" sz="14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팀원 소개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251520" y="481236"/>
            <a:ext cx="8640960" cy="0"/>
          </a:xfrm>
          <a:prstGeom prst="line">
            <a:avLst/>
          </a:prstGeom>
          <a:ln>
            <a:solidFill>
              <a:srgbClr val="BC59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926214" y="2713484"/>
            <a:ext cx="1422921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조장 </a:t>
            </a:r>
            <a:r>
              <a:rPr lang="en-US" altLang="ko-KR" sz="1600" b="1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: </a:t>
            </a:r>
            <a:r>
              <a:rPr lang="ko-KR" altLang="en-US" sz="1600" b="1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이성태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483768" y="2713484"/>
            <a:ext cx="1422921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조원 </a:t>
            </a:r>
            <a:r>
              <a:rPr lang="en-US" altLang="ko-KR" sz="1600" b="1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: </a:t>
            </a:r>
            <a:r>
              <a:rPr lang="ko-KR" altLang="en-US" sz="1600" b="1" dirty="0" err="1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장재원</a:t>
            </a:r>
            <a:endParaRPr lang="ko-KR" altLang="en-US" sz="1600" b="1" dirty="0">
              <a:solidFill>
                <a:srgbClr val="BC5908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67944" y="2713484"/>
            <a:ext cx="1422921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조원 </a:t>
            </a:r>
            <a:r>
              <a:rPr lang="en-US" altLang="ko-KR" sz="1600" b="1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: </a:t>
            </a:r>
            <a:r>
              <a:rPr lang="ko-KR" altLang="en-US" sz="1600" b="1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김형태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597351" y="2713484"/>
            <a:ext cx="1422921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조원 </a:t>
            </a:r>
            <a:r>
              <a:rPr lang="en-US" altLang="ko-KR" sz="1600" b="1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: </a:t>
            </a:r>
            <a:r>
              <a:rPr lang="ko-KR" altLang="en-US" sz="1600" b="1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정동현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037511" y="2713484"/>
            <a:ext cx="1422921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조원 </a:t>
            </a:r>
            <a:r>
              <a:rPr lang="en-US" altLang="ko-KR" sz="1600" b="1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: </a:t>
            </a:r>
            <a:r>
              <a:rPr lang="ko-KR" altLang="en-US" sz="1600" b="1" dirty="0">
                <a:solidFill>
                  <a:srgbClr val="BC5908"/>
                </a:solidFill>
                <a:latin typeface="나눔명조" pitchFamily="18" charset="-127"/>
                <a:ea typeface="나눔명조" pitchFamily="18" charset="-127"/>
              </a:rPr>
              <a:t>손석희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BB1D68-E00A-C497-5AF9-B33B7971EF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837"/>
          <a:stretch/>
        </p:blipFill>
        <p:spPr>
          <a:xfrm>
            <a:off x="683568" y="769268"/>
            <a:ext cx="7863683" cy="153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8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51520" y="49188"/>
            <a:ext cx="7272808" cy="481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What. </a:t>
            </a:r>
            <a:r>
              <a:rPr lang="ko-KR" altLang="en-US" sz="14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주제 선정 목적</a:t>
            </a:r>
            <a:endParaRPr lang="ko-KR" altLang="en-US" b="1" dirty="0">
              <a:solidFill>
                <a:srgbClr val="BC590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51520" y="481236"/>
            <a:ext cx="8640960" cy="0"/>
          </a:xfrm>
          <a:prstGeom prst="line">
            <a:avLst/>
          </a:prstGeom>
          <a:ln>
            <a:solidFill>
              <a:srgbClr val="BC59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8CEF1F9-0CB0-BC58-B0F9-100F9B065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" y="625252"/>
            <a:ext cx="4804276" cy="4557375"/>
          </a:xfrm>
          <a:prstGeom prst="rect">
            <a:avLst/>
          </a:prstGeom>
        </p:spPr>
      </p:pic>
      <p:pic>
        <p:nvPicPr>
          <p:cNvPr id="14" name="그림 13" descr="텍스트, 스크린샷, 원, 표지판이(가) 표시된 사진&#10;&#10;자동 생성된 설명">
            <a:extLst>
              <a:ext uri="{FF2B5EF4-FFF2-40B4-BE49-F238E27FC236}">
                <a16:creationId xmlns:a16="http://schemas.microsoft.com/office/drawing/2014/main" id="{7639E887-7DF0-F2D2-1C96-521F034BC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209" y="790098"/>
            <a:ext cx="3512725" cy="21336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04ED650-EFC4-9536-7E54-AB16D5EE8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004" y="2569468"/>
            <a:ext cx="3867476" cy="257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9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51520" y="49188"/>
            <a:ext cx="7272808" cy="481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What. </a:t>
            </a:r>
            <a:r>
              <a:rPr lang="ko-KR" altLang="en-US" sz="14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주제 선정 목적</a:t>
            </a:r>
            <a:endParaRPr lang="ko-KR" altLang="en-US" b="1" dirty="0">
              <a:solidFill>
                <a:srgbClr val="BC590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51520" y="481236"/>
            <a:ext cx="8640960" cy="0"/>
          </a:xfrm>
          <a:prstGeom prst="line">
            <a:avLst/>
          </a:prstGeom>
          <a:ln>
            <a:solidFill>
              <a:srgbClr val="BC59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1520" y="774897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주식 현황</a:t>
            </a:r>
            <a:r>
              <a:rPr lang="ko-KR" altLang="en-US" sz="2400" dirty="0">
                <a:solidFill>
                  <a:srgbClr val="BC5908"/>
                </a:solidFill>
              </a:rPr>
              <a:t>을</a:t>
            </a:r>
            <a:r>
              <a:rPr lang="en-US" altLang="ko-KR" sz="2400" dirty="0">
                <a:solidFill>
                  <a:srgbClr val="BC5908"/>
                </a:solidFill>
              </a:rPr>
              <a:t> </a:t>
            </a:r>
            <a:r>
              <a:rPr lang="ko-KR" altLang="en-US" sz="2400" dirty="0">
                <a:solidFill>
                  <a:srgbClr val="BC5908"/>
                </a:solidFill>
              </a:rPr>
              <a:t>분석하고 </a:t>
            </a:r>
            <a:r>
              <a:rPr lang="ko-KR" altLang="en-US" sz="3200" b="1" dirty="0">
                <a:solidFill>
                  <a:schemeClr val="accent4">
                    <a:lumMod val="75000"/>
                  </a:schemeClr>
                </a:solidFill>
              </a:rPr>
              <a:t>예측</a:t>
            </a:r>
            <a:r>
              <a:rPr lang="ko-KR" altLang="en-US" sz="2400" dirty="0">
                <a:solidFill>
                  <a:srgbClr val="BC5908"/>
                </a:solidFill>
              </a:rPr>
              <a:t>하여 현실적인 매매 거래 목적</a:t>
            </a:r>
            <a:endParaRPr lang="en-US" altLang="ko-KR" sz="2400" dirty="0">
              <a:solidFill>
                <a:srgbClr val="BC590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950" y="1417340"/>
            <a:ext cx="825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BC5908"/>
                </a:solidFill>
              </a:rPr>
              <a:t>개인의 투자 자산에 대한 손실을 줄이고 이익을 증가시켜 자산 증식을 현실화 한다</a:t>
            </a:r>
            <a:r>
              <a:rPr lang="en-US" altLang="ko-KR" sz="1400" dirty="0">
                <a:solidFill>
                  <a:srgbClr val="BC5908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B876DA-C465-D562-A06C-0FED6FFD2C34}"/>
              </a:ext>
            </a:extLst>
          </p:cNvPr>
          <p:cNvSpPr txBox="1"/>
          <p:nvPr/>
        </p:nvSpPr>
        <p:spPr>
          <a:xfrm>
            <a:off x="267018" y="2056701"/>
            <a:ext cx="7267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주식 분석기법 </a:t>
            </a:r>
            <a:r>
              <a:rPr lang="ko-KR" altLang="en-US" sz="3200" b="1" dirty="0">
                <a:solidFill>
                  <a:schemeClr val="accent4">
                    <a:lumMod val="75000"/>
                  </a:schemeClr>
                </a:solidFill>
              </a:rPr>
              <a:t>기본분석</a:t>
            </a:r>
            <a:r>
              <a:rPr lang="en-US" altLang="ko-KR" sz="3200" b="1" dirty="0">
                <a:solidFill>
                  <a:schemeClr val="accent4">
                    <a:lumMod val="75000"/>
                  </a:schemeClr>
                </a:solidFill>
              </a:rPr>
              <a:t> vs </a:t>
            </a:r>
            <a:r>
              <a:rPr lang="ko-KR" altLang="en-US" sz="3200" b="1" dirty="0">
                <a:solidFill>
                  <a:schemeClr val="accent4">
                    <a:lumMod val="75000"/>
                  </a:schemeClr>
                </a:solidFill>
              </a:rPr>
              <a:t>기술적분석</a:t>
            </a:r>
            <a:endParaRPr lang="en-US" altLang="ko-KR" sz="2400" dirty="0">
              <a:solidFill>
                <a:srgbClr val="BC5908"/>
              </a:solidFill>
            </a:endParaRPr>
          </a:p>
        </p:txBody>
      </p:sp>
      <p:pic>
        <p:nvPicPr>
          <p:cNvPr id="4" name="그림 3" descr="https://postfiles.pstatic.net/MjAxOTAzMDVfNyAg/MDAxNTUxNzgzMDIzNzk0.BzkqEAAVXBidqo6oGaS5P_qTDnygG4RYPB8ldrX4RWwg.WiW_HhP48c-K5vNN2_YX4hQsqNLIVNtv892g-HQcqqwg.PNG.dubusang/Capture.PNG?type=w966">
            <a:hlinkClick r:id="rId3"/>
            <a:extLst>
              <a:ext uri="{FF2B5EF4-FFF2-40B4-BE49-F238E27FC236}">
                <a16:creationId xmlns:a16="http://schemas.microsoft.com/office/drawing/2014/main" id="{25FD6871-3014-FFCE-0609-82E8660B5ED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47" y="2778808"/>
            <a:ext cx="6287033" cy="2310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76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ost-phinf.pstatic.net/20160318_172/1458289062739yFtf4_JPEG/shutterstock_170220962.jpg?type=w12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10" y="1345332"/>
            <a:ext cx="2000250" cy="13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/>
          <p:cNvSpPr/>
          <p:nvPr/>
        </p:nvSpPr>
        <p:spPr>
          <a:xfrm>
            <a:off x="251520" y="49188"/>
            <a:ext cx="7272808" cy="481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What. </a:t>
            </a:r>
            <a:r>
              <a:rPr lang="ko-KR" altLang="en-US" sz="14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주제 선정 목적</a:t>
            </a:r>
            <a:endParaRPr lang="ko-KR" altLang="en-US" b="1" dirty="0">
              <a:solidFill>
                <a:srgbClr val="BC590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51520" y="481236"/>
            <a:ext cx="8640960" cy="0"/>
          </a:xfrm>
          <a:prstGeom prst="line">
            <a:avLst/>
          </a:prstGeom>
          <a:ln>
            <a:solidFill>
              <a:srgbClr val="BC59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4340" y="553244"/>
            <a:ext cx="8618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주식 분석기법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ko-KR" altLang="en-US" sz="2400" dirty="0">
                <a:solidFill>
                  <a:srgbClr val="BC5908"/>
                </a:solidFill>
              </a:rPr>
              <a:t> </a:t>
            </a:r>
            <a:r>
              <a:rPr lang="ko-KR" altLang="en-US" sz="3200" b="1" dirty="0">
                <a:solidFill>
                  <a:schemeClr val="accent4">
                    <a:lumMod val="75000"/>
                  </a:schemeClr>
                </a:solidFill>
              </a:rPr>
              <a:t>기술적분석</a:t>
            </a:r>
            <a:endParaRPr lang="en-US" altLang="ko-KR" sz="2400" dirty="0">
              <a:solidFill>
                <a:srgbClr val="BC5908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55776" y="1252413"/>
            <a:ext cx="626469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/>
              <a:t>한국 주식 가격, 미국주식 가격, 지수, 환율, </a:t>
            </a:r>
            <a:r>
              <a:rPr lang="ko-KR" altLang="en-US" sz="1000" b="1" dirty="0" err="1"/>
              <a:t>암호화폐</a:t>
            </a:r>
            <a:r>
              <a:rPr lang="ko-KR" altLang="en-US" sz="1000" b="1" dirty="0"/>
              <a:t> 가격, 종목 </a:t>
            </a:r>
            <a:r>
              <a:rPr lang="ko-KR" altLang="en-US" sz="1000" b="1" dirty="0" err="1"/>
              <a:t>리스팅</a:t>
            </a:r>
            <a:r>
              <a:rPr lang="ko-KR" altLang="en-US" sz="1000" b="1" dirty="0"/>
              <a:t> 등 금융 데이터 수집 라이브러리</a:t>
            </a:r>
          </a:p>
          <a:p>
            <a:endParaRPr lang="ko-KR" altLang="en-US" sz="900" dirty="0"/>
          </a:p>
          <a:p>
            <a:r>
              <a:rPr lang="ko-KR" altLang="en-US" sz="900" b="1" dirty="0"/>
              <a:t>주식 </a:t>
            </a:r>
            <a:r>
              <a:rPr lang="ko-KR" altLang="en-US" sz="900" b="1" dirty="0" err="1"/>
              <a:t>차트분석의</a:t>
            </a:r>
            <a:r>
              <a:rPr lang="ko-KR" altLang="en-US" sz="900" b="1" dirty="0"/>
              <a:t> 5가지 원리</a:t>
            </a:r>
          </a:p>
          <a:p>
            <a:r>
              <a:rPr lang="ko-KR" altLang="en-US" sz="900" b="1" dirty="0">
                <a:solidFill>
                  <a:srgbClr val="0070C0"/>
                </a:solidFill>
              </a:rPr>
              <a:t>차트분석가들은 무엇을 근거로 주가의 향방을 예측할까요? </a:t>
            </a:r>
            <a:r>
              <a:rPr lang="ko-KR" altLang="en-US" sz="900" dirty="0"/>
              <a:t>그 답은 주가 그래프의 5가지 본질적인 속성에 있습니다.</a:t>
            </a:r>
          </a:p>
          <a:p>
            <a:endParaRPr lang="ko-KR" altLang="en-US" sz="900" dirty="0"/>
          </a:p>
          <a:p>
            <a:r>
              <a:rPr lang="ko-KR" altLang="en-US" sz="900" b="1" dirty="0"/>
              <a:t>1. 차트는 수급의 결과를 반영한다.</a:t>
            </a:r>
          </a:p>
          <a:p>
            <a:r>
              <a:rPr lang="ko-KR" altLang="en-US" sz="900" dirty="0"/>
              <a:t>주가는 수요와 공급에 의해서만 움직입니다. 공급에 비해 수요가 많으면 주가가 올라가고, 수요보다 공급이 많으면 주가가 하락합니다. 그리고 수급의 결과는 모두 그래프로 나타납니다(Market </a:t>
            </a:r>
            <a:r>
              <a:rPr lang="ko-KR" altLang="en-US" sz="900" dirty="0" err="1"/>
              <a:t>action</a:t>
            </a:r>
            <a:r>
              <a:rPr lang="ko-KR" altLang="en-US" sz="900" dirty="0"/>
              <a:t> </a:t>
            </a:r>
            <a:r>
              <a:rPr lang="ko-KR" altLang="en-US" sz="900" dirty="0" err="1"/>
              <a:t>discounts</a:t>
            </a:r>
            <a:r>
              <a:rPr lang="ko-KR" altLang="en-US" sz="900" dirty="0"/>
              <a:t> </a:t>
            </a:r>
            <a:r>
              <a:rPr lang="ko-KR" altLang="en-US" sz="900" dirty="0" err="1"/>
              <a:t>everything</a:t>
            </a:r>
            <a:r>
              <a:rPr lang="ko-KR" altLang="en-US" sz="900" dirty="0"/>
              <a:t>).</a:t>
            </a:r>
          </a:p>
          <a:p>
            <a:endParaRPr lang="ko-KR" altLang="en-US" sz="900" dirty="0"/>
          </a:p>
          <a:p>
            <a:r>
              <a:rPr lang="ko-KR" altLang="en-US" sz="900" b="1" dirty="0"/>
              <a:t>2. 주가는 관성의 원리에 따라 추세를 지속하려는 속성이 있다.</a:t>
            </a:r>
          </a:p>
          <a:p>
            <a:r>
              <a:rPr lang="ko-KR" altLang="en-US" sz="900" dirty="0"/>
              <a:t>주가는 추세를 형성하며 움직이고, 추세는 수급에 변화가 있을 때까지 관성의 원리에 따라 추세를 지속하려는 속성이 있습니다. 즉, 상승하는 주가는 상승추세를 지속하려는 속성이, 하락하는 주가는 하락추세를 이어가려는 속성이 있습니다(</a:t>
            </a:r>
            <a:r>
              <a:rPr lang="ko-KR" altLang="en-US" sz="900" dirty="0" err="1"/>
              <a:t>Price</a:t>
            </a:r>
            <a:r>
              <a:rPr lang="ko-KR" altLang="en-US" sz="900" dirty="0"/>
              <a:t> </a:t>
            </a:r>
            <a:r>
              <a:rPr lang="ko-KR" altLang="en-US" sz="900" dirty="0" err="1"/>
              <a:t>moves</a:t>
            </a:r>
            <a:r>
              <a:rPr lang="ko-KR" altLang="en-US" sz="900" dirty="0"/>
              <a:t> </a:t>
            </a:r>
            <a:r>
              <a:rPr lang="ko-KR" altLang="en-US" sz="900" dirty="0" err="1"/>
              <a:t>in</a:t>
            </a:r>
            <a:r>
              <a:rPr lang="ko-KR" altLang="en-US" sz="900" dirty="0"/>
              <a:t> </a:t>
            </a:r>
            <a:r>
              <a:rPr lang="ko-KR" altLang="en-US" sz="900" dirty="0" err="1"/>
              <a:t>trends</a:t>
            </a:r>
            <a:r>
              <a:rPr lang="ko-KR" altLang="en-US" sz="900" dirty="0"/>
              <a:t>).</a:t>
            </a:r>
          </a:p>
          <a:p>
            <a:endParaRPr lang="ko-KR" altLang="en-US" sz="900" dirty="0"/>
          </a:p>
          <a:p>
            <a:r>
              <a:rPr lang="ko-KR" altLang="en-US" sz="900" b="1" dirty="0"/>
              <a:t>3. 주가는 파동과 사이클을 반복하려는 속성이 있다.</a:t>
            </a:r>
          </a:p>
          <a:p>
            <a:r>
              <a:rPr lang="ko-KR" altLang="en-US" sz="900" dirty="0"/>
              <a:t>주가는 주가 나름의 파동과 사이클을 그리며 진행합니다. 아울러 차트에 나타나는 주가 모형은 반복하려는 속성이 있습니다(</a:t>
            </a:r>
            <a:r>
              <a:rPr lang="ko-KR" altLang="en-US" sz="900" dirty="0" err="1"/>
              <a:t>History</a:t>
            </a:r>
            <a:r>
              <a:rPr lang="ko-KR" altLang="en-US" sz="900" dirty="0"/>
              <a:t> </a:t>
            </a:r>
            <a:r>
              <a:rPr lang="ko-KR" altLang="en-US" sz="900" dirty="0" err="1"/>
              <a:t>repeats</a:t>
            </a:r>
            <a:r>
              <a:rPr lang="ko-KR" altLang="en-US" sz="900" dirty="0"/>
              <a:t> </a:t>
            </a:r>
            <a:r>
              <a:rPr lang="ko-KR" altLang="en-US" sz="900" dirty="0" err="1"/>
              <a:t>itself</a:t>
            </a:r>
            <a:r>
              <a:rPr lang="ko-KR" altLang="en-US" sz="900" dirty="0"/>
              <a:t>).</a:t>
            </a:r>
          </a:p>
          <a:p>
            <a:endParaRPr lang="ko-KR" altLang="en-US" sz="900" dirty="0"/>
          </a:p>
          <a:p>
            <a:r>
              <a:rPr lang="ko-KR" altLang="en-US" sz="900" b="1" dirty="0"/>
              <a:t>4. 주가에도 어느 정도 구심력이 있다.</a:t>
            </a:r>
          </a:p>
          <a:p>
            <a:r>
              <a:rPr lang="ko-KR" altLang="en-US" sz="900" dirty="0"/>
              <a:t>주가는 이동평균선으로, 단기 이동평균선은 장기 이동평균선으로 회귀하려는 속성이 있습니다. 따라서 장기 이동평균선은 다수 투자자들이 평가한 기업의 </a:t>
            </a:r>
            <a:r>
              <a:rPr lang="ko-KR" altLang="en-US" sz="900" dirty="0" err="1"/>
              <a:t>가치라고도</a:t>
            </a:r>
            <a:r>
              <a:rPr lang="ko-KR" altLang="en-US" sz="900" dirty="0"/>
              <a:t> 할 수 있습니다.</a:t>
            </a:r>
          </a:p>
          <a:p>
            <a:endParaRPr lang="ko-KR" altLang="en-US" sz="900" dirty="0"/>
          </a:p>
          <a:p>
            <a:r>
              <a:rPr lang="ko-KR" altLang="en-US" sz="900" b="1" dirty="0"/>
              <a:t>5. 주가는 선행하는 경향이 있다.</a:t>
            </a:r>
          </a:p>
          <a:p>
            <a:r>
              <a:rPr lang="ko-KR" altLang="en-US" sz="900" dirty="0"/>
              <a:t>주가에 영향을 미치는 재료는 일반투자자들이 알기 전에 차트에 먼저 나타나는 경향이 있습니다. 예를 들어 종합주가지수는 경기보다 약 3~6개월 선행하는 경향이 있고, 개별기업 주가의 경우 기대수익이 주가에 선반영되거나 대주주나 임직원 등에 의해 정보가 사전에 노출되는 경우가 있기 때문입니다</a:t>
            </a:r>
            <a:r>
              <a:rPr lang="en-US" altLang="ko-KR" sz="900" dirty="0"/>
              <a:t>.</a:t>
            </a:r>
          </a:p>
          <a:p>
            <a:endParaRPr lang="ko-KR" altLang="en-US" sz="900" dirty="0"/>
          </a:p>
        </p:txBody>
      </p:sp>
      <p:pic>
        <p:nvPicPr>
          <p:cNvPr id="5" name="그림 4" descr="레드, 후추, 칠리이(가) 표시된 사진&#10;&#10;자동 생성된 설명">
            <a:extLst>
              <a:ext uri="{FF2B5EF4-FFF2-40B4-BE49-F238E27FC236}">
                <a16:creationId xmlns:a16="http://schemas.microsoft.com/office/drawing/2014/main" id="{97D40871-4029-BE09-96B1-43367A58A4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10" y="3289548"/>
            <a:ext cx="1970788" cy="110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3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51520" y="49188"/>
            <a:ext cx="7272808" cy="481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Where. </a:t>
            </a:r>
            <a:r>
              <a:rPr lang="ko-KR" altLang="en-US" sz="14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벤치마킹 </a:t>
            </a:r>
            <a:r>
              <a:rPr lang="en-US" altLang="ko-KR" sz="14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(1)</a:t>
            </a:r>
            <a:endParaRPr lang="ko-KR" altLang="en-US" sz="1400" b="1" dirty="0">
              <a:solidFill>
                <a:srgbClr val="BC590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51520" y="481236"/>
            <a:ext cx="8640960" cy="0"/>
          </a:xfrm>
          <a:prstGeom prst="line">
            <a:avLst/>
          </a:prstGeom>
          <a:ln>
            <a:solidFill>
              <a:srgbClr val="BC59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472472" y="576064"/>
            <a:ext cx="3348000" cy="481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HY울릉도M" panose="020B0600000101010101" charset="-127"/>
                <a:ea typeface="HY울릉도M" panose="020B0600000101010101" charset="-127"/>
              </a:rPr>
              <a:t>N </a:t>
            </a:r>
            <a:r>
              <a:rPr lang="ko-KR" altLang="en-US" b="1" dirty="0">
                <a:solidFill>
                  <a:schemeClr val="tx1"/>
                </a:solidFill>
                <a:latin typeface="HY울릉도M" panose="020B0600000101010101" charset="-127"/>
                <a:ea typeface="HY울릉도M" panose="020B0600000101010101" charset="-127"/>
              </a:rPr>
              <a:t>증권</a:t>
            </a:r>
            <a:r>
              <a:rPr lang="ko-KR" altLang="en-US" dirty="0">
                <a:solidFill>
                  <a:schemeClr val="tx1"/>
                </a:solidFill>
                <a:latin typeface="HY울릉도M" panose="020B0600000101010101" charset="-127"/>
                <a:ea typeface="HY울릉도M" panose="020B0600000101010101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HY울릉도M" panose="020B0600000101010101" charset="-127"/>
                <a:ea typeface="HY울릉도M" panose="020B0600000101010101" charset="-127"/>
              </a:rPr>
              <a:t>(m.stock.naver.com)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8422" b="1976"/>
          <a:stretch/>
        </p:blipFill>
        <p:spPr>
          <a:xfrm>
            <a:off x="360040" y="590352"/>
            <a:ext cx="4896000" cy="237626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251520" y="3073524"/>
            <a:ext cx="8640960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56440" y="1129308"/>
            <a:ext cx="32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HY울릉도M" panose="02030600000101010101" pitchFamily="18" charset="-127"/>
                <a:ea typeface="HY울릉도M" panose="02030600000101010101" pitchFamily="18" charset="-127"/>
              </a:rPr>
              <a:t>코스피 </a:t>
            </a:r>
            <a:r>
              <a:rPr lang="en-US" altLang="ko-KR" dirty="0">
                <a:latin typeface="HY울릉도M" panose="02030600000101010101" pitchFamily="18" charset="-127"/>
                <a:ea typeface="HY울릉도M" panose="02030600000101010101" pitchFamily="18" charset="-127"/>
              </a:rPr>
              <a:t>200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HY울릉도M" panose="02030600000101010101" pitchFamily="18" charset="-127"/>
                <a:ea typeface="HY울릉도M" panose="02030600000101010101" pitchFamily="18" charset="-127"/>
              </a:rPr>
              <a:t>환율</a:t>
            </a:r>
            <a:r>
              <a:rPr lang="en-US" altLang="ko-KR" dirty="0">
                <a:latin typeface="HY울릉도M" panose="02030600000101010101" pitchFamily="18" charset="-127"/>
                <a:ea typeface="HY울릉도M" panose="02030600000101010101" pitchFamily="18" charset="-127"/>
              </a:rPr>
              <a:t>USD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HY울릉도M" panose="02030600000101010101" pitchFamily="18" charset="-127"/>
                <a:ea typeface="HY울릉도M" panose="02030600000101010101" pitchFamily="18" charset="-127"/>
              </a:rPr>
              <a:t>금리</a:t>
            </a:r>
            <a:endParaRPr lang="en-US" altLang="ko-KR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HY울릉도M" panose="02030600000101010101" pitchFamily="18" charset="-127"/>
                <a:ea typeface="HY울릉도M" panose="02030600000101010101" pitchFamily="18" charset="-127"/>
              </a:rPr>
              <a:t>유가</a:t>
            </a:r>
            <a:r>
              <a:rPr lang="en-US" altLang="ko-KR" dirty="0">
                <a:latin typeface="HY울릉도M" panose="02030600000101010101" pitchFamily="18" charset="-127"/>
                <a:ea typeface="HY울릉도M" panose="02030600000101010101" pitchFamily="18" charset="-127"/>
              </a:rPr>
              <a:t>WTI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22826" t="5679" r="23624" b="2908"/>
          <a:stretch/>
        </p:blipFill>
        <p:spPr>
          <a:xfrm>
            <a:off x="395536" y="3152512"/>
            <a:ext cx="2546238" cy="2354397"/>
          </a:xfrm>
          <a:prstGeom prst="rect">
            <a:avLst/>
          </a:prstGeom>
        </p:spPr>
      </p:pic>
      <p:sp>
        <p:nvSpPr>
          <p:cNvPr id="12" name="사각형 설명선 11"/>
          <p:cNvSpPr/>
          <p:nvPr/>
        </p:nvSpPr>
        <p:spPr>
          <a:xfrm>
            <a:off x="3320140" y="3180433"/>
            <a:ext cx="1827924" cy="2413371"/>
          </a:xfrm>
          <a:prstGeom prst="wedgeRectCallout">
            <a:avLst>
              <a:gd name="adj1" fmla="val -74993"/>
              <a:gd name="adj2" fmla="val -7933"/>
            </a:avLst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4248" y="3226961"/>
            <a:ext cx="1764000" cy="231798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472472" y="3240360"/>
            <a:ext cx="3348000" cy="48123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bg1"/>
                </a:solidFill>
                <a:latin typeface="HY울릉도M" panose="020B0600000101010101" charset="-127"/>
                <a:ea typeface="HY울릉도M" panose="020B0600000101010101" charset="-127"/>
              </a:rPr>
              <a:t>NAVER </a:t>
            </a:r>
            <a:r>
              <a:rPr lang="ko-KR" altLang="en-US" b="1" dirty="0">
                <a:solidFill>
                  <a:schemeClr val="bg1"/>
                </a:solidFill>
                <a:latin typeface="HY울릉도M" panose="020B0600000101010101" charset="-127"/>
                <a:ea typeface="HY울릉도M" panose="020B0600000101010101" charset="-127"/>
              </a:rPr>
              <a:t>증권</a:t>
            </a:r>
            <a:r>
              <a:rPr lang="ko-KR" altLang="en-US" dirty="0">
                <a:solidFill>
                  <a:schemeClr val="bg1"/>
                </a:solidFill>
                <a:latin typeface="HY울릉도M" panose="020B0600000101010101" charset="-127"/>
                <a:ea typeface="HY울릉도M" panose="020B0600000101010101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HY울릉도M" panose="020B0600000101010101" charset="-127"/>
                <a:ea typeface="HY울릉도M" panose="020B0600000101010101" charset="-127"/>
              </a:rPr>
              <a:t>(finance.naver.com)</a:t>
            </a:r>
          </a:p>
        </p:txBody>
      </p:sp>
      <p:sp>
        <p:nvSpPr>
          <p:cNvPr id="17" name="사각형 설명선 16"/>
          <p:cNvSpPr/>
          <p:nvPr/>
        </p:nvSpPr>
        <p:spPr>
          <a:xfrm>
            <a:off x="5494144" y="3983494"/>
            <a:ext cx="3312368" cy="1394286"/>
          </a:xfrm>
          <a:prstGeom prst="wedgeRectCallout">
            <a:avLst>
              <a:gd name="adj1" fmla="val -60229"/>
              <a:gd name="adj2" fmla="val 21456"/>
            </a:avLst>
          </a:prstGeom>
          <a:solidFill>
            <a:schemeClr val="bg1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8231" y="4016608"/>
            <a:ext cx="3227070" cy="134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7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51520" y="49188"/>
            <a:ext cx="7272808" cy="481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Where. </a:t>
            </a:r>
            <a:r>
              <a:rPr lang="ko-KR" altLang="en-US" sz="14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벤치마킹 </a:t>
            </a:r>
            <a:r>
              <a:rPr lang="en-US" altLang="ko-KR" sz="14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(1)</a:t>
            </a:r>
            <a:endParaRPr lang="ko-KR" altLang="en-US" sz="1400" b="1" dirty="0">
              <a:solidFill>
                <a:srgbClr val="BC590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51520" y="481236"/>
            <a:ext cx="8640960" cy="0"/>
          </a:xfrm>
          <a:prstGeom prst="line">
            <a:avLst/>
          </a:prstGeom>
          <a:ln>
            <a:solidFill>
              <a:srgbClr val="BC59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108519" y="831093"/>
            <a:ext cx="1584175" cy="802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코스피 </a:t>
            </a:r>
            <a:r>
              <a:rPr lang="en-US" altLang="ko-KR" sz="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200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환율</a:t>
            </a:r>
            <a:r>
              <a:rPr lang="en-US" altLang="ko-KR" sz="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USD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금리</a:t>
            </a:r>
            <a:endParaRPr lang="en-US" altLang="ko-KR" sz="800" b="1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유가</a:t>
            </a:r>
            <a:r>
              <a:rPr lang="en-US" altLang="ko-KR" sz="800" b="1" dirty="0">
                <a:latin typeface="HY울릉도M" panose="02030600000101010101" pitchFamily="18" charset="-127"/>
                <a:ea typeface="HY울릉도M" panose="02030600000101010101" pitchFamily="18" charset="-127"/>
              </a:rPr>
              <a:t>WTI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4828B0-A7C2-34F2-433C-CAEC68E94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697260"/>
            <a:ext cx="3727642" cy="206703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91449D1-AA83-55FF-4B3D-26B737721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09" y="2857500"/>
            <a:ext cx="3708591" cy="209878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778DA17-2690-6958-D50F-85B324768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329" y="2857500"/>
            <a:ext cx="3689540" cy="208608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7C8D995-4598-17B5-8A0D-6481B74B3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9319" y="867693"/>
            <a:ext cx="3184689" cy="19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3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251520" y="49188"/>
            <a:ext cx="7272808" cy="481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Where. </a:t>
            </a:r>
            <a:r>
              <a:rPr lang="ko-KR" altLang="en-US" sz="14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벤치마킹 </a:t>
            </a:r>
            <a:r>
              <a:rPr lang="en-US" altLang="ko-KR" sz="1400" b="1" dirty="0">
                <a:solidFill>
                  <a:srgbClr val="BC5908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(2)</a:t>
            </a:r>
            <a:endParaRPr lang="ko-KR" altLang="en-US" sz="1400" b="1" dirty="0">
              <a:solidFill>
                <a:srgbClr val="BC5908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51520" y="481236"/>
            <a:ext cx="8640960" cy="0"/>
          </a:xfrm>
          <a:prstGeom prst="line">
            <a:avLst/>
          </a:prstGeom>
          <a:ln>
            <a:solidFill>
              <a:srgbClr val="BC59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7907"/>
          <a:stretch/>
        </p:blipFill>
        <p:spPr>
          <a:xfrm>
            <a:off x="365408" y="752822"/>
            <a:ext cx="4186238" cy="419291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472472" y="1237356"/>
            <a:ext cx="3348000" cy="3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HY울릉도M" panose="020B0600000101010101" charset="-127"/>
                <a:ea typeface="HY울릉도M" panose="020B0600000101010101" charset="-127"/>
              </a:rPr>
              <a:t>(financedata.github.io)</a:t>
            </a:r>
          </a:p>
        </p:txBody>
      </p:sp>
      <p:pic>
        <p:nvPicPr>
          <p:cNvPr id="1026" name="Picture 2" descr="https://i.imgur.com/r0YE5X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682774"/>
            <a:ext cx="2500313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26456" y="1679238"/>
            <a:ext cx="3276000" cy="210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HY울릉도M" panose="02030600000101010101" pitchFamily="18" charset="-127"/>
                <a:ea typeface="HY울릉도M" panose="02030600000101010101" pitchFamily="18" charset="-127"/>
              </a:rPr>
              <a:t>한국 주식 가격</a:t>
            </a:r>
            <a:r>
              <a:rPr lang="en-US" altLang="ko-KR" dirty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dirty="0">
                <a:latin typeface="HY울릉도M" panose="02030600000101010101" pitchFamily="18" charset="-127"/>
                <a:ea typeface="HY울릉도M" panose="02030600000101010101" pitchFamily="18" charset="-127"/>
              </a:rPr>
              <a:t>미국주식 가격</a:t>
            </a:r>
            <a:r>
              <a:rPr lang="en-US" altLang="ko-KR" dirty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dirty="0">
                <a:latin typeface="HY울릉도M" panose="02030600000101010101" pitchFamily="18" charset="-127"/>
                <a:ea typeface="HY울릉도M" panose="02030600000101010101" pitchFamily="18" charset="-127"/>
              </a:rPr>
              <a:t>지수</a:t>
            </a:r>
            <a:r>
              <a:rPr lang="en-US" altLang="ko-KR" dirty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dirty="0">
                <a:latin typeface="HY울릉도M" panose="02030600000101010101" pitchFamily="18" charset="-127"/>
                <a:ea typeface="HY울릉도M" panose="02030600000101010101" pitchFamily="18" charset="-127"/>
              </a:rPr>
              <a:t>환율</a:t>
            </a:r>
            <a:r>
              <a:rPr lang="en-US" altLang="ko-KR" dirty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dirty="0" err="1">
                <a:latin typeface="HY울릉도M" panose="02030600000101010101" pitchFamily="18" charset="-127"/>
                <a:ea typeface="HY울릉도M" panose="02030600000101010101" pitchFamily="18" charset="-127"/>
              </a:rPr>
              <a:t>암호화폐</a:t>
            </a:r>
            <a:r>
              <a:rPr lang="ko-KR" altLang="en-US" dirty="0">
                <a:latin typeface="HY울릉도M" panose="02030600000101010101" pitchFamily="18" charset="-127"/>
                <a:ea typeface="HY울릉도M" panose="02030600000101010101" pitchFamily="18" charset="-127"/>
              </a:rPr>
              <a:t> 가격</a:t>
            </a:r>
            <a:r>
              <a:rPr lang="en-US" altLang="ko-KR" dirty="0">
                <a:latin typeface="HY울릉도M" panose="02030600000101010101" pitchFamily="18" charset="-127"/>
                <a:ea typeface="HY울릉도M" panose="02030600000101010101" pitchFamily="18" charset="-127"/>
              </a:rPr>
              <a:t>, </a:t>
            </a:r>
            <a:r>
              <a:rPr lang="ko-KR" altLang="en-US" dirty="0">
                <a:latin typeface="HY울릉도M" panose="02030600000101010101" pitchFamily="18" charset="-127"/>
                <a:ea typeface="HY울릉도M" panose="02030600000101010101" pitchFamily="18" charset="-127"/>
              </a:rPr>
              <a:t>종목 </a:t>
            </a:r>
            <a:r>
              <a:rPr lang="ko-KR" altLang="en-US" dirty="0" err="1">
                <a:latin typeface="HY울릉도M" panose="02030600000101010101" pitchFamily="18" charset="-127"/>
                <a:ea typeface="HY울릉도M" panose="02030600000101010101" pitchFamily="18" charset="-127"/>
              </a:rPr>
              <a:t>리스팅</a:t>
            </a:r>
            <a:r>
              <a:rPr lang="ko-KR" altLang="en-US" dirty="0">
                <a:latin typeface="HY울릉도M" panose="02030600000101010101" pitchFamily="18" charset="-127"/>
                <a:ea typeface="HY울릉도M" panose="02030600000101010101" pitchFamily="18" charset="-127"/>
              </a:rPr>
              <a:t> 등 금융 데이터 수집 라이브러리</a:t>
            </a:r>
            <a:endParaRPr lang="en-US" altLang="ko-KR" dirty="0">
              <a:latin typeface="HY울릉도M" panose="02030600000101010101" pitchFamily="18" charset="-127"/>
              <a:ea typeface="HY울릉도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515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4183</TotalTime>
  <Words>668</Words>
  <Application>Microsoft Office PowerPoint</Application>
  <PresentationFormat>화면 슬라이드 쇼(16:10)</PresentationFormat>
  <Paragraphs>146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나눔명조</vt:lpstr>
      <vt:lpstr>맑은 고딕</vt:lpstr>
      <vt:lpstr>HY울릉도M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LEE SUNG TAE</cp:lastModifiedBy>
  <cp:revision>404</cp:revision>
  <dcterms:created xsi:type="dcterms:W3CDTF">2015-03-20T10:20:08Z</dcterms:created>
  <dcterms:modified xsi:type="dcterms:W3CDTF">2023-05-16T08:18:47Z</dcterms:modified>
</cp:coreProperties>
</file>