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355" r:id="rId5"/>
    <p:sldId id="372" r:id="rId6"/>
    <p:sldId id="367" r:id="rId7"/>
    <p:sldId id="341" r:id="rId8"/>
    <p:sldId id="377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or" initials="P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3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set_RRH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[Dataset_RRHH.xlsx]Sheet1!PivotTable1</c:name>
    <c:fmtId val="11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Sheet1!$A$4:$A$19</c:f>
              <c:multiLvlStrCache>
                <c:ptCount val="12"/>
                <c:lvl>
                  <c:pt idx="0">
                    <c:v>Aceptable</c:v>
                  </c:pt>
                  <c:pt idx="1">
                    <c:v>Muy bueno</c:v>
                  </c:pt>
                  <c:pt idx="2">
                    <c:v>Programa de Mejora del Rendimiento</c:v>
                  </c:pt>
                  <c:pt idx="3">
                    <c:v>Regular</c:v>
                  </c:pt>
                  <c:pt idx="4">
                    <c:v>Aceptable</c:v>
                  </c:pt>
                  <c:pt idx="5">
                    <c:v>Excelente</c:v>
                  </c:pt>
                  <c:pt idx="6">
                    <c:v>Muy bueno</c:v>
                  </c:pt>
                  <c:pt idx="7">
                    <c:v>Regular</c:v>
                  </c:pt>
                  <c:pt idx="8">
                    <c:v>Aceptable</c:v>
                  </c:pt>
                  <c:pt idx="9">
                    <c:v>Excelente</c:v>
                  </c:pt>
                  <c:pt idx="10">
                    <c:v>Muy bueno</c:v>
                  </c:pt>
                  <c:pt idx="11">
                    <c:v>Regular</c:v>
                  </c:pt>
                </c:lvl>
                <c:lvl>
                  <c:pt idx="0">
                    <c:v>CV en persona</c:v>
                  </c:pt>
                  <c:pt idx="4">
                    <c:v>LinkedIn</c:v>
                  </c:pt>
                  <c:pt idx="8">
                    <c:v>Web empleos</c:v>
                  </c:pt>
                </c:lvl>
              </c:multiLvlStrCache>
            </c:multiLvlStrRef>
          </c:cat>
          <c:val>
            <c:numRef>
              <c:f>Sheet1!$B$4:$B$19</c:f>
              <c:numCache>
                <c:formatCode>0</c:formatCode>
                <c:ptCount val="12"/>
                <c:pt idx="0">
                  <c:v>267</c:v>
                </c:pt>
                <c:pt idx="1">
                  <c:v>344</c:v>
                </c:pt>
                <c:pt idx="2">
                  <c:v>89</c:v>
                </c:pt>
                <c:pt idx="3">
                  <c:v>172</c:v>
                </c:pt>
                <c:pt idx="4">
                  <c:v>63</c:v>
                </c:pt>
                <c:pt idx="5">
                  <c:v>105</c:v>
                </c:pt>
                <c:pt idx="6">
                  <c:v>76</c:v>
                </c:pt>
                <c:pt idx="7">
                  <c:v>18</c:v>
                </c:pt>
                <c:pt idx="8">
                  <c:v>9</c:v>
                </c:pt>
                <c:pt idx="9">
                  <c:v>60</c:v>
                </c:pt>
                <c:pt idx="10">
                  <c:v>36</c:v>
                </c:pt>
                <c:pt idx="1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B7-41FD-893F-6FA06934D6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78103648"/>
        <c:axId val="1680454704"/>
      </c:barChart>
      <c:catAx>
        <c:axId val="1678103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454704"/>
        <c:crosses val="autoZero"/>
        <c:auto val="1"/>
        <c:lblAlgn val="ctr"/>
        <c:lblOffset val="100"/>
        <c:noMultiLvlLbl val="0"/>
      </c:catAx>
      <c:valAx>
        <c:axId val="1680454704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10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9B09C8-DCD8-4369-99FB-86636BB14B33}" type="datetime1">
              <a:rPr lang="es-ES" smtClean="0"/>
              <a:t>07/06/2025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051B87B-3F29-42F3-B07C-6AC1131073F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ABB7E-D416-4817-917F-01A8253EB023}" type="datetime1">
              <a:rPr lang="es-ES" smtClean="0"/>
              <a:pPr/>
              <a:t>07/06/2025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6FC84E0-A62F-42E1-8B0C-7D28DFB4787A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1624F0E-DEC4-4055-BBC2-60E713F4A9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1624F0E-DEC4-4055-BBC2-60E713F4A98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41624F0E-DEC4-4055-BBC2-60E713F4A98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1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áfico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4" name="Gráfico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rtlCol="0"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s-MX" sz="5400" noProof="0">
                <a:solidFill>
                  <a:srgbClr val="FFFFFF"/>
                </a:solidFill>
              </a:rPr>
              <a:t>Haz clic para modificar el estilo de título del patrón</a:t>
            </a:r>
            <a:endParaRPr lang="es-ES" sz="5400" noProof="0">
              <a:solidFill>
                <a:srgbClr val="FFFFFF"/>
              </a:solidFill>
            </a:endParaRPr>
          </a:p>
        </p:txBody>
      </p:sp>
      <p:sp>
        <p:nvSpPr>
          <p:cNvPr id="29" name="Subtítulo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rtlCol="0"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s-MX" noProof="0">
                <a:solidFill>
                  <a:srgbClr val="FFFFFF"/>
                </a:solidFill>
              </a:rPr>
              <a:t>Haz clic para editar el estilo de subtítulo del patrón</a:t>
            </a:r>
            <a:endParaRPr lang="es-ES" noProof="0">
              <a:solidFill>
                <a:srgbClr val="FFFFFF"/>
              </a:solidFill>
            </a:endParaRPr>
          </a:p>
        </p:txBody>
      </p:sp>
      <p:sp>
        <p:nvSpPr>
          <p:cNvPr id="37" name="Marcador de posición de imagen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1" name="Marcador de fecha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>
                <a:solidFill>
                  <a:srgbClr val="FFFFFF"/>
                </a:solidFill>
              </a:rPr>
              <a:t>20XX</a:t>
            </a:r>
          </a:p>
        </p:txBody>
      </p:sp>
      <p:sp>
        <p:nvSpPr>
          <p:cNvPr id="32" name="Marcador de pie de página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/>
          <a:p>
            <a:pPr rtl="0"/>
            <a:r>
              <a:rPr lang="es-ES" noProof="0">
                <a:solidFill>
                  <a:srgbClr val="FFFFFF"/>
                </a:solidFill>
              </a:rPr>
              <a:t>TÍTULO DE LA PRESENTACIÓN</a:t>
            </a:r>
          </a:p>
        </p:txBody>
      </p:sp>
      <p:sp>
        <p:nvSpPr>
          <p:cNvPr id="33" name="Marcador de número de diapositiva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>
                <a:solidFill>
                  <a:srgbClr val="FFFFFF"/>
                </a:solidFill>
              </a:rPr>
              <a:pPr rtl="0"/>
              <a:t>‹#›</a:t>
            </a:fld>
            <a:endParaRPr lang="es-ES" noProof="0">
              <a:solidFill>
                <a:srgbClr val="FFFFFF"/>
              </a:solidFill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áfico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2" name="Elipse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3" name="Elipse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4" name="Elipse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 rtl="0"/>
            <a:r>
              <a:rPr lang="es-MX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Haz clic para modificar el estilo de título del patrón</a:t>
            </a:r>
            <a:endParaRPr lang="es-ES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insertar texto</a:t>
            </a:r>
          </a:p>
        </p:txBody>
      </p:sp>
      <p:sp>
        <p:nvSpPr>
          <p:cNvPr id="31" name="Marcador de texto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insertar texto</a:t>
            </a:r>
          </a:p>
        </p:txBody>
      </p:sp>
      <p:sp>
        <p:nvSpPr>
          <p:cNvPr id="18" name="Marcador de fecha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9" name="Marcador de pie de página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0" name="Marcador de número de diapositiva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columna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áfico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2" name="Elipse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3" name="Elipse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4" name="Elipse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 rtl="0"/>
            <a:r>
              <a:rPr lang="es-MX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Haz clic para modificar el estilo de título del patrón</a:t>
            </a:r>
            <a:endParaRPr lang="es-ES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Marcador de texto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1" name="Marcador de texto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insertar texto</a:t>
            </a:r>
          </a:p>
        </p:txBody>
      </p:sp>
      <p:sp>
        <p:nvSpPr>
          <p:cNvPr id="32" name="Marcador de texto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3" name="Marcador de texto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insertar texto</a:t>
            </a:r>
          </a:p>
        </p:txBody>
      </p:sp>
      <p:sp>
        <p:nvSpPr>
          <p:cNvPr id="34" name="Marcador de texto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 rtlCol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35" name="Marcador de texto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 rtlCol="0"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insertar texto</a:t>
            </a:r>
          </a:p>
        </p:txBody>
      </p:sp>
      <p:sp>
        <p:nvSpPr>
          <p:cNvPr id="17" name="Marcador de fecha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9" name="Marcador de número de diapositiva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67E5D41C-AF53-4BB3-B90C-55B007BC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03" y="4038599"/>
            <a:ext cx="4715498" cy="2235494"/>
          </a:xfrm>
        </p:spPr>
        <p:txBody>
          <a:bodyPr rtlCol="0" anchor="ctr">
            <a:normAutofit/>
          </a:bodyPr>
          <a:lstStyle/>
          <a:p>
            <a:pPr rtl="0"/>
            <a:r>
              <a:rPr lang="es-MX" noProof="0">
                <a:latin typeface="Aller" panose="020B0603020203020204" pitchFamily="34" charset="0"/>
                <a:cs typeface="Segoe UI" panose="020B0502040204020203" pitchFamily="34" charset="0"/>
              </a:rPr>
              <a:t>Haz clic para modificar el estilo de título del patrón</a:t>
            </a:r>
            <a:endParaRPr lang="es-ES" noProof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2F6A086D-145E-4C1B-B127-20F3EB74551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1025" y="533400"/>
            <a:ext cx="3628551" cy="3297238"/>
          </a:xfrm>
          <a:custGeom>
            <a:avLst/>
            <a:gdLst>
              <a:gd name="connsiteX0" fmla="*/ 318559 w 3628551"/>
              <a:gd name="connsiteY0" fmla="*/ 1414022 h 3297238"/>
              <a:gd name="connsiteX1" fmla="*/ 187729 w 3628551"/>
              <a:gd name="connsiteY1" fmla="*/ 1544852 h 3297238"/>
              <a:gd name="connsiteX2" fmla="*/ 318559 w 3628551"/>
              <a:gd name="connsiteY2" fmla="*/ 1675682 h 3297238"/>
              <a:gd name="connsiteX3" fmla="*/ 449389 w 3628551"/>
              <a:gd name="connsiteY3" fmla="*/ 1544852 h 3297238"/>
              <a:gd name="connsiteX4" fmla="*/ 318559 w 3628551"/>
              <a:gd name="connsiteY4" fmla="*/ 1414022 h 3297238"/>
              <a:gd name="connsiteX5" fmla="*/ 0 w 3628551"/>
              <a:gd name="connsiteY5" fmla="*/ 0 h 3297238"/>
              <a:gd name="connsiteX6" fmla="*/ 3628551 w 3628551"/>
              <a:gd name="connsiteY6" fmla="*/ 0 h 3297238"/>
              <a:gd name="connsiteX7" fmla="*/ 3628551 w 3628551"/>
              <a:gd name="connsiteY7" fmla="*/ 3297238 h 3297238"/>
              <a:gd name="connsiteX8" fmla="*/ 0 w 3628551"/>
              <a:gd name="connsiteY8" fmla="*/ 3297238 h 3297238"/>
              <a:gd name="connsiteX9" fmla="*/ 0 w 3628551"/>
              <a:gd name="connsiteY9" fmla="*/ 1060944 h 3297238"/>
              <a:gd name="connsiteX10" fmla="*/ 93526 w 3628551"/>
              <a:gd name="connsiteY10" fmla="*/ 1154470 h 3297238"/>
              <a:gd name="connsiteX11" fmla="*/ 185334 w 3628551"/>
              <a:gd name="connsiteY11" fmla="*/ 1152160 h 3297238"/>
              <a:gd name="connsiteX12" fmla="*/ 187645 w 3628551"/>
              <a:gd name="connsiteY12" fmla="*/ 1060352 h 3297238"/>
              <a:gd name="connsiteX13" fmla="*/ 31028 w 3628551"/>
              <a:gd name="connsiteY13" fmla="*/ 903736 h 3297238"/>
              <a:gd name="connsiteX14" fmla="*/ 195727 w 3628551"/>
              <a:gd name="connsiteY14" fmla="*/ 739037 h 3297238"/>
              <a:gd name="connsiteX15" fmla="*/ 198037 w 3628551"/>
              <a:gd name="connsiteY15" fmla="*/ 647229 h 3297238"/>
              <a:gd name="connsiteX16" fmla="*/ 106229 w 3628551"/>
              <a:gd name="connsiteY16" fmla="*/ 649539 h 3297238"/>
              <a:gd name="connsiteX17" fmla="*/ 0 w 3628551"/>
              <a:gd name="connsiteY17" fmla="*/ 755768 h 329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28551" h="3297238">
                <a:moveTo>
                  <a:pt x="318559" y="1414022"/>
                </a:moveTo>
                <a:cubicBezTo>
                  <a:pt x="246304" y="1414022"/>
                  <a:pt x="187729" y="1472597"/>
                  <a:pt x="187729" y="1544852"/>
                </a:cubicBezTo>
                <a:cubicBezTo>
                  <a:pt x="187729" y="1617107"/>
                  <a:pt x="246304" y="1675682"/>
                  <a:pt x="318559" y="1675682"/>
                </a:cubicBezTo>
                <a:cubicBezTo>
                  <a:pt x="390814" y="1675682"/>
                  <a:pt x="449389" y="1617107"/>
                  <a:pt x="449389" y="1544852"/>
                </a:cubicBezTo>
                <a:cubicBezTo>
                  <a:pt x="449389" y="1472597"/>
                  <a:pt x="390814" y="1414022"/>
                  <a:pt x="318559" y="1414022"/>
                </a:cubicBezTo>
                <a:close/>
                <a:moveTo>
                  <a:pt x="0" y="0"/>
                </a:moveTo>
                <a:lnTo>
                  <a:pt x="3628551" y="0"/>
                </a:lnTo>
                <a:lnTo>
                  <a:pt x="3628551" y="3297238"/>
                </a:lnTo>
                <a:lnTo>
                  <a:pt x="0" y="3297238"/>
                </a:lnTo>
                <a:lnTo>
                  <a:pt x="0" y="1060944"/>
                </a:lnTo>
                <a:lnTo>
                  <a:pt x="93526" y="1154470"/>
                </a:lnTo>
                <a:cubicBezTo>
                  <a:pt x="118240" y="1179184"/>
                  <a:pt x="159345" y="1178149"/>
                  <a:pt x="185334" y="1152160"/>
                </a:cubicBezTo>
                <a:cubicBezTo>
                  <a:pt x="211324" y="1126171"/>
                  <a:pt x="212361" y="1085068"/>
                  <a:pt x="187645" y="1060352"/>
                </a:cubicBezTo>
                <a:lnTo>
                  <a:pt x="31028" y="903736"/>
                </a:lnTo>
                <a:lnTo>
                  <a:pt x="195727" y="739037"/>
                </a:lnTo>
                <a:cubicBezTo>
                  <a:pt x="221716" y="713048"/>
                  <a:pt x="222754" y="671945"/>
                  <a:pt x="198037" y="647229"/>
                </a:cubicBezTo>
                <a:cubicBezTo>
                  <a:pt x="173324" y="622515"/>
                  <a:pt x="132218" y="623550"/>
                  <a:pt x="106229" y="649539"/>
                </a:cubicBezTo>
                <a:lnTo>
                  <a:pt x="0" y="755768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32" name="Marcador de posición de imagen 27">
            <a:extLst>
              <a:ext uri="{FF2B5EF4-FFF2-40B4-BE49-F238E27FC236}">
                <a16:creationId xmlns:a16="http://schemas.microsoft.com/office/drawing/2014/main" id="{7F0E1CD0-7716-4ECA-95A0-1DAD5D7BB0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1941" y="533400"/>
            <a:ext cx="3663496" cy="3297238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33" name="Marcador de posición de imagen 29">
            <a:extLst>
              <a:ext uri="{FF2B5EF4-FFF2-40B4-BE49-F238E27FC236}">
                <a16:creationId xmlns:a16="http://schemas.microsoft.com/office/drawing/2014/main" id="{DA591C55-F69F-4200-828A-2D6335F051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32564" y="533400"/>
            <a:ext cx="3653023" cy="3297238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Haga clic para agregar foto</a:t>
            </a:r>
          </a:p>
        </p:txBody>
      </p:sp>
      <p:sp>
        <p:nvSpPr>
          <p:cNvPr id="24" name="Marcador de texto 21">
            <a:extLst>
              <a:ext uri="{FF2B5EF4-FFF2-40B4-BE49-F238E27FC236}">
                <a16:creationId xmlns:a16="http://schemas.microsoft.com/office/drawing/2014/main" id="{6A0E906F-C44E-4A99-AFF8-D3402964E5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4038600"/>
            <a:ext cx="6199189" cy="2235200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8" name="Marcador de fecha 4">
            <a:extLst>
              <a:ext uri="{FF2B5EF4-FFF2-40B4-BE49-F238E27FC236}">
                <a16:creationId xmlns:a16="http://schemas.microsoft.com/office/drawing/2014/main" id="{0F951813-3955-4553-A366-5835C924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9" name="Marcador de pie de página 5">
            <a:extLst>
              <a:ext uri="{FF2B5EF4-FFF2-40B4-BE49-F238E27FC236}">
                <a16:creationId xmlns:a16="http://schemas.microsoft.com/office/drawing/2014/main" id="{B1F7E77F-0625-469F-B5F7-157B7B05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0" name="Marcador de número de diapositiva 6">
            <a:extLst>
              <a:ext uri="{FF2B5EF4-FFF2-40B4-BE49-F238E27FC236}">
                <a16:creationId xmlns:a16="http://schemas.microsoft.com/office/drawing/2014/main" id="{C84C6DAD-05C6-4F35-8750-E504AD54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0A57B7-7651-4DB0-ACED-9BDE318828E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68350" y="1944688"/>
            <a:ext cx="256827" cy="261937"/>
          </a:xfrm>
          <a:prstGeom prst="ellipse">
            <a:avLst/>
          </a:pr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es-ES" noProof="0"/>
              <a:t>X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5A62BA73-D580-45D8-8B0F-D2BBC0B582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8893241">
            <a:off x="153842" y="1083887"/>
            <a:ext cx="731521" cy="707965"/>
          </a:xfrm>
          <a:custGeom>
            <a:avLst/>
            <a:gdLst>
              <a:gd name="connsiteX0" fmla="*/ 713237 w 731521"/>
              <a:gd name="connsiteY0" fmla="*/ 308718 h 707965"/>
              <a:gd name="connsiteX1" fmla="*/ 731521 w 731521"/>
              <a:gd name="connsiteY1" fmla="*/ 352774 h 707965"/>
              <a:gd name="connsiteX2" fmla="*/ 669242 w 731521"/>
              <a:gd name="connsiteY2" fmla="*/ 415141 h 707965"/>
              <a:gd name="connsiteX3" fmla="*/ 428024 w 731521"/>
              <a:gd name="connsiteY3" fmla="*/ 415309 h 707965"/>
              <a:gd name="connsiteX4" fmla="*/ 428024 w 731521"/>
              <a:gd name="connsiteY4" fmla="*/ 645642 h 707965"/>
              <a:gd name="connsiteX5" fmla="*/ 365701 w 731521"/>
              <a:gd name="connsiteY5" fmla="*/ 707965 h 707965"/>
              <a:gd name="connsiteX6" fmla="*/ 365702 w 731521"/>
              <a:gd name="connsiteY6" fmla="*/ 707964 h 707965"/>
              <a:gd name="connsiteX7" fmla="*/ 303379 w 731521"/>
              <a:gd name="connsiteY7" fmla="*/ 645641 h 707965"/>
              <a:gd name="connsiteX8" fmla="*/ 303379 w 731521"/>
              <a:gd name="connsiteY8" fmla="*/ 415395 h 707965"/>
              <a:gd name="connsiteX9" fmla="*/ 62367 w 731521"/>
              <a:gd name="connsiteY9" fmla="*/ 415563 h 707965"/>
              <a:gd name="connsiteX10" fmla="*/ 0 w 731521"/>
              <a:gd name="connsiteY10" fmla="*/ 353284 h 707965"/>
              <a:gd name="connsiteX11" fmla="*/ 1 w 731521"/>
              <a:gd name="connsiteY11" fmla="*/ 353285 h 707965"/>
              <a:gd name="connsiteX12" fmla="*/ 62281 w 731521"/>
              <a:gd name="connsiteY12" fmla="*/ 290918 h 707965"/>
              <a:gd name="connsiteX13" fmla="*/ 303379 w 731521"/>
              <a:gd name="connsiteY13" fmla="*/ 290750 h 707965"/>
              <a:gd name="connsiteX14" fmla="*/ 303379 w 731521"/>
              <a:gd name="connsiteY14" fmla="*/ 62323 h 707965"/>
              <a:gd name="connsiteX15" fmla="*/ 365702 w 731521"/>
              <a:gd name="connsiteY15" fmla="*/ 0 h 707965"/>
              <a:gd name="connsiteX16" fmla="*/ 428025 w 731521"/>
              <a:gd name="connsiteY16" fmla="*/ 62323 h 707965"/>
              <a:gd name="connsiteX17" fmla="*/ 428025 w 731521"/>
              <a:gd name="connsiteY17" fmla="*/ 290663 h 707965"/>
              <a:gd name="connsiteX18" fmla="*/ 669155 w 731521"/>
              <a:gd name="connsiteY18" fmla="*/ 290495 h 707965"/>
              <a:gd name="connsiteX19" fmla="*/ 713237 w 731521"/>
              <a:gd name="connsiteY19" fmla="*/ 308718 h 70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1521" h="707965">
                <a:moveTo>
                  <a:pt x="713237" y="308718"/>
                </a:moveTo>
                <a:cubicBezTo>
                  <a:pt x="724523" y="319988"/>
                  <a:pt x="731509" y="335564"/>
                  <a:pt x="731521" y="352774"/>
                </a:cubicBezTo>
                <a:cubicBezTo>
                  <a:pt x="731545" y="387194"/>
                  <a:pt x="703662" y="415117"/>
                  <a:pt x="669242" y="415141"/>
                </a:cubicBezTo>
                <a:lnTo>
                  <a:pt x="428024" y="415309"/>
                </a:lnTo>
                <a:lnTo>
                  <a:pt x="428024" y="645642"/>
                </a:lnTo>
                <a:cubicBezTo>
                  <a:pt x="428024" y="680062"/>
                  <a:pt x="400121" y="707965"/>
                  <a:pt x="365701" y="707965"/>
                </a:cubicBezTo>
                <a:lnTo>
                  <a:pt x="365702" y="707964"/>
                </a:lnTo>
                <a:cubicBezTo>
                  <a:pt x="331282" y="707964"/>
                  <a:pt x="303379" y="680061"/>
                  <a:pt x="303379" y="645641"/>
                </a:cubicBezTo>
                <a:lnTo>
                  <a:pt x="303379" y="415395"/>
                </a:lnTo>
                <a:lnTo>
                  <a:pt x="62367" y="415563"/>
                </a:lnTo>
                <a:cubicBezTo>
                  <a:pt x="27947" y="415587"/>
                  <a:pt x="24" y="387704"/>
                  <a:pt x="0" y="353284"/>
                </a:cubicBezTo>
                <a:lnTo>
                  <a:pt x="1" y="353285"/>
                </a:lnTo>
                <a:cubicBezTo>
                  <a:pt x="-23" y="318865"/>
                  <a:pt x="27861" y="290942"/>
                  <a:pt x="62281" y="290918"/>
                </a:cubicBezTo>
                <a:lnTo>
                  <a:pt x="303379" y="290750"/>
                </a:lnTo>
                <a:lnTo>
                  <a:pt x="303379" y="62323"/>
                </a:lnTo>
                <a:cubicBezTo>
                  <a:pt x="303379" y="27903"/>
                  <a:pt x="331282" y="0"/>
                  <a:pt x="365702" y="0"/>
                </a:cubicBezTo>
                <a:cubicBezTo>
                  <a:pt x="400122" y="0"/>
                  <a:pt x="428025" y="27903"/>
                  <a:pt x="428025" y="62323"/>
                </a:cubicBezTo>
                <a:lnTo>
                  <a:pt x="428025" y="290663"/>
                </a:lnTo>
                <a:lnTo>
                  <a:pt x="669155" y="290495"/>
                </a:lnTo>
                <a:cubicBezTo>
                  <a:pt x="686365" y="290483"/>
                  <a:pt x="701950" y="297448"/>
                  <a:pt x="713237" y="308718"/>
                </a:cubicBezTo>
                <a:close/>
              </a:path>
            </a:pathLst>
          </a:cu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228600" lvl="0" indent="-228600" algn="ctr" rtl="0">
              <a:spcBef>
                <a:spcPts val="0"/>
              </a:spcBef>
            </a:pPr>
            <a:r>
              <a:rPr lang="es-ES" noProof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721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Elipse 8">
            <a:extLst>
              <a:ext uri="{FF2B5EF4-FFF2-40B4-BE49-F238E27FC236}">
                <a16:creationId xmlns:a16="http://schemas.microsoft.com/office/drawing/2014/main" id="{CE03E97F-76F9-45EC-AE80-C1D5F8B5A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  <p:sp useBgFill="1">
        <p:nvSpPr>
          <p:cNvPr id="10" name="Gráfico 10">
            <a:extLst>
              <a:ext uri="{FF2B5EF4-FFF2-40B4-BE49-F238E27FC236}">
                <a16:creationId xmlns:a16="http://schemas.microsoft.com/office/drawing/2014/main" id="{C3FCAC5B-085B-4039-869E-017D5522A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BA51163-2B3E-42EC-9F43-B0BBBAB5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rtlCol="0" anchor="b">
            <a:normAutofit/>
          </a:bodyPr>
          <a:lstStyle/>
          <a:p>
            <a:pPr algn="l" rtl="0"/>
            <a:r>
              <a:rPr lang="es-MX" sz="5400" noProof="0"/>
              <a:t>Haz clic para modificar el estilo de título del patrón</a:t>
            </a:r>
            <a:endParaRPr lang="es-ES" sz="5400" noProof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A0A2EA-07DC-44D9-B650-F1F2DC25B0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754" y="4092681"/>
            <a:ext cx="5926564" cy="2500206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5" name="Marcador de fecha 10">
            <a:extLst>
              <a:ext uri="{FF2B5EF4-FFF2-40B4-BE49-F238E27FC236}">
                <a16:creationId xmlns:a16="http://schemas.microsoft.com/office/drawing/2014/main" id="{79CBD6DC-50A5-42AC-B06C-16CD14A3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6" name="Marcador de pie de página 11">
            <a:extLst>
              <a:ext uri="{FF2B5EF4-FFF2-40B4-BE49-F238E27FC236}">
                <a16:creationId xmlns:a16="http://schemas.microsoft.com/office/drawing/2014/main" id="{AEB7CDBA-0E82-4480-9708-7E30559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F7AE4B01-8A3C-46A5-A1F0-E67DE4EC8A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1075" y="0"/>
            <a:ext cx="4860925" cy="6858000"/>
          </a:xfrm>
          <a:custGeom>
            <a:avLst/>
            <a:gdLst>
              <a:gd name="connsiteX0" fmla="*/ 0 w 4860925"/>
              <a:gd name="connsiteY0" fmla="*/ 0 h 6858000"/>
              <a:gd name="connsiteX1" fmla="*/ 4860925 w 4860925"/>
              <a:gd name="connsiteY1" fmla="*/ 0 h 6858000"/>
              <a:gd name="connsiteX2" fmla="*/ 4860925 w 4860925"/>
              <a:gd name="connsiteY2" fmla="*/ 6858000 h 6858000"/>
              <a:gd name="connsiteX3" fmla="*/ 0 w 4860925"/>
              <a:gd name="connsiteY3" fmla="*/ 6858000 h 6858000"/>
              <a:gd name="connsiteX4" fmla="*/ 0 w 4860925"/>
              <a:gd name="connsiteY4" fmla="*/ 5663791 h 6858000"/>
              <a:gd name="connsiteX5" fmla="*/ 158149 w 4860925"/>
              <a:gd name="connsiteY5" fmla="*/ 5821940 h 6858000"/>
              <a:gd name="connsiteX6" fmla="*/ 250704 w 4860925"/>
              <a:gd name="connsiteY6" fmla="*/ 5821940 h 6858000"/>
              <a:gd name="connsiteX7" fmla="*/ 250704 w 4860925"/>
              <a:gd name="connsiteY7" fmla="*/ 5729385 h 6858000"/>
              <a:gd name="connsiteX8" fmla="*/ 88738 w 4860925"/>
              <a:gd name="connsiteY8" fmla="*/ 5567420 h 6858000"/>
              <a:gd name="connsiteX9" fmla="*/ 250701 w 4860925"/>
              <a:gd name="connsiteY9" fmla="*/ 5405457 h 6858000"/>
              <a:gd name="connsiteX10" fmla="*/ 250701 w 4860925"/>
              <a:gd name="connsiteY10" fmla="*/ 5312902 h 6858000"/>
              <a:gd name="connsiteX11" fmla="*/ 158146 w 4860925"/>
              <a:gd name="connsiteY11" fmla="*/ 5312902 h 6858000"/>
              <a:gd name="connsiteX12" fmla="*/ 0 w 4860925"/>
              <a:gd name="connsiteY12" fmla="*/ 54710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925" h="6858000">
                <a:moveTo>
                  <a:pt x="0" y="0"/>
                </a:moveTo>
                <a:lnTo>
                  <a:pt x="4860925" y="0"/>
                </a:lnTo>
                <a:lnTo>
                  <a:pt x="4860925" y="6858000"/>
                </a:lnTo>
                <a:lnTo>
                  <a:pt x="0" y="6858000"/>
                </a:lnTo>
                <a:lnTo>
                  <a:pt x="0" y="5663791"/>
                </a:lnTo>
                <a:lnTo>
                  <a:pt x="158149" y="5821940"/>
                </a:lnTo>
                <a:cubicBezTo>
                  <a:pt x="183706" y="5847497"/>
                  <a:pt x="225146" y="5847497"/>
                  <a:pt x="250704" y="5821940"/>
                </a:cubicBezTo>
                <a:cubicBezTo>
                  <a:pt x="276261" y="5796382"/>
                  <a:pt x="276264" y="5754945"/>
                  <a:pt x="250704" y="5729385"/>
                </a:cubicBezTo>
                <a:lnTo>
                  <a:pt x="88738" y="5567420"/>
                </a:lnTo>
                <a:lnTo>
                  <a:pt x="250701" y="5405457"/>
                </a:lnTo>
                <a:cubicBezTo>
                  <a:pt x="276258" y="5379899"/>
                  <a:pt x="276261" y="5338463"/>
                  <a:pt x="250701" y="5312902"/>
                </a:cubicBezTo>
                <a:cubicBezTo>
                  <a:pt x="225143" y="5287344"/>
                  <a:pt x="183703" y="5287344"/>
                  <a:pt x="158146" y="5312902"/>
                </a:cubicBezTo>
                <a:lnTo>
                  <a:pt x="0" y="547104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7" name="Marcador de número de diapositiva 12">
            <a:extLst>
              <a:ext uri="{FF2B5EF4-FFF2-40B4-BE49-F238E27FC236}">
                <a16:creationId xmlns:a16="http://schemas.microsoft.com/office/drawing/2014/main" id="{92F0D34E-56DB-45B4-B7F0-CE5961F9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rtl="0"/>
              <a:t>‹#›</a:t>
            </a:fld>
            <a:endParaRPr lang="es-ES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4" name="Gráfico 10">
            <a:extLst>
              <a:ext uri="{FF2B5EF4-FFF2-40B4-BE49-F238E27FC236}">
                <a16:creationId xmlns:a16="http://schemas.microsoft.com/office/drawing/2014/main" id="{6EFE6B19-328D-40CF-90BA-F287CC59B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49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áfico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1" name="Elipse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2" name="Elipse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3" name="Elipse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4" name="Título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rtlCol="0" anchor="b">
            <a:normAutofit/>
          </a:bodyPr>
          <a:lstStyle/>
          <a:p>
            <a:pPr rtl="0"/>
            <a:r>
              <a:rPr lang="es-MX" noProof="0">
                <a:cs typeface="Segoe UI" panose="020B0502040204020203" pitchFamily="34" charset="0"/>
              </a:rPr>
              <a:t>Haz clic para modificar el estilo de título del patrón</a:t>
            </a:r>
            <a:endParaRPr lang="es-ES" noProof="0">
              <a:cs typeface="Segoe UI" panose="020B0502040204020203" pitchFamily="34" charset="0"/>
            </a:endParaRPr>
          </a:p>
        </p:txBody>
      </p:sp>
      <p:sp>
        <p:nvSpPr>
          <p:cNvPr id="28" name="Marcador de posición de imagen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9" name="Marcador de posición de imagen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30" name="Marcador de posición de imagen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 rt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s-MX" sz="1800" noProof="0">
                <a:cs typeface="Segoe UI" panose="020B0502040204020203" pitchFamily="34" charset="0"/>
              </a:rPr>
              <a:t>Haga clic para modificar los estilos de texto del patrón</a:t>
            </a:r>
          </a:p>
        </p:txBody>
      </p:sp>
      <p:sp>
        <p:nvSpPr>
          <p:cNvPr id="19" name="Marcador de fecha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20" name="Marcador de pie de página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1" name="Marcador de número de diapositiva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áfico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  <p:sp useBgFill="1">
        <p:nvSpPr>
          <p:cNvPr id="10" name="Elipse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rtlCol="0" anchor="ctr">
            <a:normAutofit/>
          </a:bodyPr>
          <a:lstStyle/>
          <a:p>
            <a:pPr rtl="0"/>
            <a:r>
              <a:rPr lang="es-MX" noProof="0">
                <a:cs typeface="Segoe UI" panose="020B0502040204020203" pitchFamily="34" charset="0"/>
              </a:rPr>
              <a:t>Haz clic para modificar el estilo de título del patrón</a:t>
            </a:r>
            <a:endParaRPr lang="es-ES" noProof="0">
              <a:cs typeface="Segoe UI" panose="020B0502040204020203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 rtl="0"/>
            <a:r>
              <a:rPr lang="es-ES" noProof="0"/>
              <a:t>Objeto</a:t>
            </a:r>
          </a:p>
        </p:txBody>
      </p:sp>
      <p:sp>
        <p:nvSpPr>
          <p:cNvPr id="20" name="Marcador de posición de imagen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15" name="Marcador de fecha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6" name="Marcador de pie de página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7" name="Marcador de número de diapositiva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rtlCol="0" anchor="b">
            <a:normAutofit/>
          </a:bodyPr>
          <a:lstStyle/>
          <a:p>
            <a:pPr algn="l" rtl="0"/>
            <a:r>
              <a:rPr lang="es-MX" sz="5400" noProof="0"/>
              <a:t>Haz clic para modificar el estilo de título del patrón</a:t>
            </a:r>
            <a:endParaRPr lang="es-ES" sz="5400" noProof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 rtlCol="0"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 rtl="0"/>
            <a:r>
              <a:rPr lang="es-MX" noProof="0"/>
              <a:t>Haz clic para editar el estilo de subtítulo del patrón</a:t>
            </a:r>
            <a:endParaRPr lang="es-ES" noProof="0"/>
          </a:p>
        </p:txBody>
      </p:sp>
      <p:sp>
        <p:nvSpPr>
          <p:cNvPr id="18" name="Marcador de fecha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9" name="Marcador de pie de página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0" name="Marcador de número de diapositiva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6" name="Marcador de posición de imagen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áfico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22" name="Elipse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23" name="Elipse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es-MX" noProof="0">
                <a:latin typeface="Aller" panose="020B0603020203020204" pitchFamily="34" charset="0"/>
                <a:cs typeface="Segoe UI" panose="020B0502040204020203" pitchFamily="34" charset="0"/>
              </a:rPr>
              <a:t>Haz clic para modificar el estilo de título del patrón</a:t>
            </a:r>
            <a:endParaRPr lang="es-ES" noProof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áfico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5" name="Elipse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6" name="Elipse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8" name="Marcador de fecha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9" name="Marcador de pie de página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20" name="Marcador de número de diapositiva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es-MX" noProof="0">
                <a:latin typeface="Aller" panose="020B0603020203020204" pitchFamily="34" charset="0"/>
                <a:cs typeface="Segoe UI" panose="020B0502040204020203" pitchFamily="34" charset="0"/>
              </a:rPr>
              <a:t>Haz clic para modificar el estilo de título del patrón</a:t>
            </a:r>
            <a:endParaRPr lang="es-ES" noProof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áfico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9" name="Elipse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0" name="Elipse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1" name="Marcador de fecha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s-ES" noProof="0"/>
              <a:t>Inserte la foto aquí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rtlCol="0"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s-ES" noProof="0"/>
              <a:t>Haga clic para insertar título</a:t>
            </a:r>
          </a:p>
        </p:txBody>
      </p:sp>
      <p:sp>
        <p:nvSpPr>
          <p:cNvPr id="19" name="Marcador de texto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es-ES" noProof="0"/>
              <a:t>Haga clic para insertar el subtítulo</a:t>
            </a:r>
          </a:p>
        </p:txBody>
      </p:sp>
      <p:sp>
        <p:nvSpPr>
          <p:cNvPr id="11" name="Marcador de fecha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2" name="Marcador de pie de página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áfico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20" name="Elipse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865516BF-0193-43C8-B32C-E78B3B7A42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3625" y="4933577"/>
            <a:ext cx="2286000" cy="27432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90614C89-5C5C-4479-9DD5-D490EF6F45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625" y="5176465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7" name="Marcador de posición de imagen 26">
            <a:extLst>
              <a:ext uri="{FF2B5EF4-FFF2-40B4-BE49-F238E27FC236}">
                <a16:creationId xmlns:a16="http://schemas.microsoft.com/office/drawing/2014/main" id="{C126BEB9-5D54-42D7-AA5E-DC875B6F98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625" y="2516188"/>
            <a:ext cx="2282150" cy="2282825"/>
          </a:xfrm>
        </p:spPr>
        <p:txBody>
          <a:bodyPr rtlCol="0"/>
          <a:lstStyle/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8" name="Marcador de posición de imagen 26">
            <a:extLst>
              <a:ext uri="{FF2B5EF4-FFF2-40B4-BE49-F238E27FC236}">
                <a16:creationId xmlns:a16="http://schemas.microsoft.com/office/drawing/2014/main" id="{498BBC4A-049E-4124-AD31-36D13FDD09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49923" y="2515384"/>
            <a:ext cx="2282150" cy="2282825"/>
          </a:xfrm>
        </p:spPr>
        <p:txBody>
          <a:bodyPr rtlCol="0"/>
          <a:lstStyle/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29" name="Marcador de posición de imagen 26">
            <a:extLst>
              <a:ext uri="{FF2B5EF4-FFF2-40B4-BE49-F238E27FC236}">
                <a16:creationId xmlns:a16="http://schemas.microsoft.com/office/drawing/2014/main" id="{72CDC901-B7C7-48D7-8F74-A0D80A295E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6617" y="2515384"/>
            <a:ext cx="2282150" cy="2282825"/>
          </a:xfrm>
        </p:spPr>
        <p:txBody>
          <a:bodyPr rtlCol="0"/>
          <a:lstStyle/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30" name="Marcador de posición de imagen 26">
            <a:extLst>
              <a:ext uri="{FF2B5EF4-FFF2-40B4-BE49-F238E27FC236}">
                <a16:creationId xmlns:a16="http://schemas.microsoft.com/office/drawing/2014/main" id="{511FFB51-F55D-448F-806D-6FA58625A22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3311" y="2515384"/>
            <a:ext cx="2282150" cy="2282825"/>
          </a:xfrm>
        </p:spPr>
        <p:txBody>
          <a:bodyPr rtlCol="0"/>
          <a:lstStyle/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rtlCol="0" anchor="t">
            <a:normAutofit/>
          </a:bodyPr>
          <a:lstStyle/>
          <a:p>
            <a:pPr rtl="0"/>
            <a:r>
              <a:rPr lang="es-MX" noProof="0">
                <a:cs typeface="Segoe UI" panose="020B0502040204020203" pitchFamily="34" charset="0"/>
              </a:rPr>
              <a:t>Haz clic para modificar el estilo de título del patrón</a:t>
            </a:r>
            <a:endParaRPr lang="es-ES" noProof="0">
              <a:cs typeface="Segoe UI" panose="020B0502040204020203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áfico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2" name="Elipse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3" name="Elipse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4" name="Marcador de fecha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34" name="Marcador de texto 31">
            <a:extLst>
              <a:ext uri="{FF2B5EF4-FFF2-40B4-BE49-F238E27FC236}">
                <a16:creationId xmlns:a16="http://schemas.microsoft.com/office/drawing/2014/main" id="{C74898A8-157A-4B6F-A19C-B2EE9A41A0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6073" y="4933577"/>
            <a:ext cx="2286000" cy="27432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5" name="Marcador de texto 31">
            <a:extLst>
              <a:ext uri="{FF2B5EF4-FFF2-40B4-BE49-F238E27FC236}">
                <a16:creationId xmlns:a16="http://schemas.microsoft.com/office/drawing/2014/main" id="{24D6CACD-905D-47A9-880E-D166E46025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6073" y="5176465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6" name="Marcador de texto 31">
            <a:extLst>
              <a:ext uri="{FF2B5EF4-FFF2-40B4-BE49-F238E27FC236}">
                <a16:creationId xmlns:a16="http://schemas.microsoft.com/office/drawing/2014/main" id="{1F1F8BCF-59A9-465A-B51A-C3E1129E45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56617" y="4933577"/>
            <a:ext cx="2286000" cy="27432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7" name="Marcador de texto 31">
            <a:extLst>
              <a:ext uri="{FF2B5EF4-FFF2-40B4-BE49-F238E27FC236}">
                <a16:creationId xmlns:a16="http://schemas.microsoft.com/office/drawing/2014/main" id="{FAE5794D-6611-46DA-9B01-9DD5CE9C1D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56617" y="5176465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38" name="Marcador de texto 31">
            <a:extLst>
              <a:ext uri="{FF2B5EF4-FFF2-40B4-BE49-F238E27FC236}">
                <a16:creationId xmlns:a16="http://schemas.microsoft.com/office/drawing/2014/main" id="{2A81910A-42FA-420E-919F-BF3831CEE7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59199" y="4933577"/>
            <a:ext cx="2286000" cy="27432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20" baseline="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39" name="Marcador de texto 31">
            <a:extLst>
              <a:ext uri="{FF2B5EF4-FFF2-40B4-BE49-F238E27FC236}">
                <a16:creationId xmlns:a16="http://schemas.microsoft.com/office/drawing/2014/main" id="{66F79EFC-E4CC-4809-9EA0-BD156B29866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9199" y="5176465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030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rtlCol="0" anchor="t">
            <a:normAutofit/>
          </a:bodyPr>
          <a:lstStyle/>
          <a:p>
            <a:pPr rtl="0"/>
            <a:r>
              <a:rPr lang="es-MX" noProof="0">
                <a:cs typeface="Segoe UI" panose="020B0502040204020203" pitchFamily="34" charset="0"/>
              </a:rPr>
              <a:t>Haz clic para modificar el estilo de título del patrón</a:t>
            </a:r>
            <a:endParaRPr lang="es-ES" noProof="0">
              <a:cs typeface="Segoe UI" panose="020B0502040204020203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áfico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1" name="Elipse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  <p:sp useBgFill="1">
          <p:nvSpPr>
            <p:cNvPr id="12" name="Elipse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pPr rtl="0"/>
              <a:endParaRPr lang="es-ES" noProof="0"/>
            </a:p>
          </p:txBody>
        </p:sp>
      </p:grpSp>
      <p:sp>
        <p:nvSpPr>
          <p:cNvPr id="13" name="Marcador de fecha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14" name="Marcador de pie de página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15" name="Marcador de número de diapositiva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FA5D71E-5CDF-4C93-8A75-5B916FDC5BEA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94" r:id="rId8"/>
    <p:sldLayoutId id="2147483753" r:id="rId9"/>
    <p:sldLayoutId id="2147483754" r:id="rId10"/>
    <p:sldLayoutId id="2147483755" r:id="rId11"/>
    <p:sldLayoutId id="2147483793" r:id="rId12"/>
    <p:sldLayoutId id="214748379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col%C3%A1s-benjam%C3%ADn-pereira-lic-en-rrh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hyperlink" Target="https://github.com/nBenjaminPr/Canal_reclutamient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rtlCol="0">
            <a:normAutofit/>
          </a:bodyPr>
          <a:lstStyle/>
          <a:p>
            <a:r>
              <a:rPr lang="es-AR" dirty="0"/>
              <a:t>Análisis del canal de reclutamiento "CV en persona"</a:t>
            </a:r>
            <a:endParaRPr lang="es-ES" dirty="0"/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rtlCol="0">
            <a:normAutofit/>
          </a:bodyPr>
          <a:lstStyle/>
          <a:p>
            <a:r>
              <a:rPr lang="es-AR" dirty="0"/>
              <a:t>Impacto en la satisfacción y alineación organizacional</a:t>
            </a:r>
          </a:p>
        </p:txBody>
      </p:sp>
      <p:pic>
        <p:nvPicPr>
          <p:cNvPr id="19" name="Marcador de posición de imagen 18" descr="Primer plano de un tablero de ajedrez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5"/>
            <a:ext cx="5445125" cy="5749925"/>
          </a:xfrm>
        </p:spPr>
      </p:pic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2075"/>
            <a:ext cx="6400800" cy="1169978"/>
          </a:xfrm>
        </p:spPr>
        <p:txBody>
          <a:bodyPr rtlCol="0"/>
          <a:lstStyle/>
          <a:p>
            <a:r>
              <a:rPr lang="es-AR" dirty="0"/>
              <a:t>Volumen vs Calidad</a:t>
            </a:r>
            <a:endParaRPr lang="es-ES" dirty="0"/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CD841-1076-9160-99BC-DA8B0E5D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242" y="1419531"/>
            <a:ext cx="620351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canal “CV en persona” representa el mayor volumen de contrataciones.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 embargo, se observa que </a:t>
            </a: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 empleados de este canal presentan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Menor nivel de satisfacción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Mayor proporción de sentimiento negativo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ángulo 11" descr="Esta es una imagen de un escritorio con equipos portátiles y personas trabajando.">
            <a:extLst>
              <a:ext uri="{FF2B5EF4-FFF2-40B4-BE49-F238E27FC236}">
                <a16:creationId xmlns:a16="http://schemas.microsoft.com/office/drawing/2014/main" id="{65933F64-839E-FA52-28F9-B686C339458C}"/>
              </a:ext>
            </a:extLst>
          </p:cNvPr>
          <p:cNvSpPr/>
          <p:nvPr/>
        </p:nvSpPr>
        <p:spPr>
          <a:xfrm>
            <a:off x="0" y="4343399"/>
            <a:ext cx="12192000" cy="2514601"/>
          </a:xfrm>
          <a:prstGeom prst="rect">
            <a:avLst/>
          </a:pr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E641FEF-2FBD-572D-240B-E97BDDB2E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5207" y="4645403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350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C7AE315-74AF-9C79-802F-A2E6FA778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25235" y="4645401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31.08</a:t>
            </a:r>
            <a:r>
              <a:rPr lang="es-AR" dirty="0">
                <a:solidFill>
                  <a:schemeClr val="bg1"/>
                </a:solidFill>
              </a:rPr>
              <a:t>%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D339373-4594-9005-440E-07C0052CF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0086" y="4664222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10.15%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3285A1-714D-3274-3A30-B04DB04F0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9837" y="4628625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9.85%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74BAA98-CB0A-D202-6EEC-221F4BAC8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21972" y="4645401"/>
            <a:ext cx="1431828" cy="1431827"/>
          </a:xfrm>
          <a:prstGeom prst="ellipse">
            <a:avLst/>
          </a:prstGeom>
          <a:solidFill>
            <a:schemeClr val="bg1">
              <a:alpha val="19000"/>
            </a:schemeClr>
          </a:soli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s-AR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2.77%</a:t>
            </a:r>
            <a:endParaRPr lang="es-E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5" name="Cuadro de texto 17">
            <a:extLst>
              <a:ext uri="{FF2B5EF4-FFF2-40B4-BE49-F238E27FC236}">
                <a16:creationId xmlns:a16="http://schemas.microsoft.com/office/drawing/2014/main" id="{D75956D7-63D4-09D7-CFFE-844C122691D0}"/>
              </a:ext>
            </a:extLst>
          </p:cNvPr>
          <p:cNvSpPr txBox="1"/>
          <p:nvPr/>
        </p:nvSpPr>
        <p:spPr>
          <a:xfrm>
            <a:off x="528915" y="6304881"/>
            <a:ext cx="15581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 rtl="0">
              <a:defRPr lang="es-es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AR" altLang="es-AR" dirty="0"/>
              <a:t>CV en persona</a:t>
            </a:r>
            <a:endParaRPr lang="es-ES" dirty="0"/>
          </a:p>
        </p:txBody>
      </p:sp>
      <p:sp>
        <p:nvSpPr>
          <p:cNvPr id="26" name="Cuadro de texto 17">
            <a:extLst>
              <a:ext uri="{FF2B5EF4-FFF2-40B4-BE49-F238E27FC236}">
                <a16:creationId xmlns:a16="http://schemas.microsoft.com/office/drawing/2014/main" id="{E0A136DD-373D-70CE-44D8-CC28E738936F}"/>
              </a:ext>
            </a:extLst>
          </p:cNvPr>
          <p:cNvSpPr txBox="1"/>
          <p:nvPr/>
        </p:nvSpPr>
        <p:spPr>
          <a:xfrm>
            <a:off x="3210486" y="6317117"/>
            <a:ext cx="8613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Positivo</a:t>
            </a:r>
          </a:p>
        </p:txBody>
      </p:sp>
      <p:sp>
        <p:nvSpPr>
          <p:cNvPr id="27" name="Cuadro de texto 17">
            <a:extLst>
              <a:ext uri="{FF2B5EF4-FFF2-40B4-BE49-F238E27FC236}">
                <a16:creationId xmlns:a16="http://schemas.microsoft.com/office/drawing/2014/main" id="{39DFFD03-5893-8F2F-782A-DF57080836AF}"/>
              </a:ext>
            </a:extLst>
          </p:cNvPr>
          <p:cNvSpPr txBox="1"/>
          <p:nvPr/>
        </p:nvSpPr>
        <p:spPr>
          <a:xfrm>
            <a:off x="5673131" y="6339522"/>
            <a:ext cx="7685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Neutro</a:t>
            </a:r>
          </a:p>
        </p:txBody>
      </p:sp>
      <p:sp>
        <p:nvSpPr>
          <p:cNvPr id="29" name="Cuadro de texto 17">
            <a:extLst>
              <a:ext uri="{FF2B5EF4-FFF2-40B4-BE49-F238E27FC236}">
                <a16:creationId xmlns:a16="http://schemas.microsoft.com/office/drawing/2014/main" id="{0FCC19AE-7392-61A6-2FB8-B7F9DCEC1A0A}"/>
              </a:ext>
            </a:extLst>
          </p:cNvPr>
          <p:cNvSpPr txBox="1"/>
          <p:nvPr/>
        </p:nvSpPr>
        <p:spPr>
          <a:xfrm>
            <a:off x="7962586" y="6331519"/>
            <a:ext cx="9932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Negativo</a:t>
            </a:r>
          </a:p>
        </p:txBody>
      </p:sp>
      <p:sp>
        <p:nvSpPr>
          <p:cNvPr id="30" name="Cuadro de texto 17">
            <a:extLst>
              <a:ext uri="{FF2B5EF4-FFF2-40B4-BE49-F238E27FC236}">
                <a16:creationId xmlns:a16="http://schemas.microsoft.com/office/drawing/2014/main" id="{3BEDA1B5-B37D-35CC-8419-9A1C9A9A9B2B}"/>
              </a:ext>
            </a:extLst>
          </p:cNvPr>
          <p:cNvSpPr txBox="1"/>
          <p:nvPr/>
        </p:nvSpPr>
        <p:spPr>
          <a:xfrm>
            <a:off x="10131510" y="6316998"/>
            <a:ext cx="11875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Sin Evaluar</a:t>
            </a:r>
          </a:p>
        </p:txBody>
      </p:sp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rtlCol="0"/>
          <a:lstStyle/>
          <a:p>
            <a:r>
              <a:rPr lang="es-AR" dirty="0"/>
              <a:t>Comparación entre canales</a:t>
            </a:r>
            <a:endParaRPr lang="es-ES" dirty="0"/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smtClean="0"/>
              <a:pPr/>
              <a:t>3</a:t>
            </a:fld>
            <a:endParaRPr lang="es-ES"/>
          </a:p>
        </p:txBody>
      </p:sp>
      <p:sp useBgFill="1">
        <p:nvSpPr>
          <p:cNvPr id="12" name="Elipse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pPr rtl="0"/>
            <a:endParaRPr lang="es-E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C2E7758-C683-3792-F2C6-3FD41DD1A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05" y="3142202"/>
            <a:ext cx="512266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canales digitales como LinkedIn y Web muestran mejor ajuste cultural y desempeño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05471F-1DB3-744A-74E8-67FA83746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805269"/>
              </p:ext>
            </p:extLst>
          </p:nvPr>
        </p:nvGraphicFramePr>
        <p:xfrm>
          <a:off x="5324168" y="2539180"/>
          <a:ext cx="6371378" cy="3645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3DFFF8FE-0B1F-4A34-8AE0-3608529C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03" y="4038599"/>
            <a:ext cx="4715498" cy="2235494"/>
          </a:xfrm>
        </p:spPr>
        <p:txBody>
          <a:bodyPr rtlCol="0"/>
          <a:lstStyle/>
          <a:p>
            <a:r>
              <a:rPr lang="es-AR" dirty="0"/>
              <a:t>Propuesta de mejora</a:t>
            </a:r>
            <a:endParaRPr lang="es-ES" dirty="0"/>
          </a:p>
        </p:txBody>
      </p:sp>
      <p:pic>
        <p:nvPicPr>
          <p:cNvPr id="17" name="Marcador de posición de imagen 16" descr="Primer plano de un tablero de ajedrez">
            <a:extLst>
              <a:ext uri="{FF2B5EF4-FFF2-40B4-BE49-F238E27FC236}">
                <a16:creationId xmlns:a16="http://schemas.microsoft.com/office/drawing/2014/main" id="{ECCAD670-7062-4CD7-93ED-6AA7C8BBFF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1025" y="533400"/>
            <a:ext cx="3628551" cy="3297238"/>
          </a:xfrm>
        </p:spPr>
      </p:pic>
      <p:pic>
        <p:nvPicPr>
          <p:cNvPr id="21" name="Marcador de posición de imagen 20" descr="Primer plano de un tablero de ajedrez">
            <a:extLst>
              <a:ext uri="{FF2B5EF4-FFF2-40B4-BE49-F238E27FC236}">
                <a16:creationId xmlns:a16="http://schemas.microsoft.com/office/drawing/2014/main" id="{2591A087-C8F7-43B5-8D57-C7D61C00B2E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941" y="533400"/>
            <a:ext cx="3663496" cy="3297238"/>
          </a:xfrm>
        </p:spPr>
      </p:pic>
      <p:pic>
        <p:nvPicPr>
          <p:cNvPr id="26" name="Marcador de posición de imagen 25" descr="Una persona que muestra dibujos en trozos de papel con un bolígrafo">
            <a:extLst>
              <a:ext uri="{FF2B5EF4-FFF2-40B4-BE49-F238E27FC236}">
                <a16:creationId xmlns:a16="http://schemas.microsoft.com/office/drawing/2014/main" id="{099D8543-3EEB-4227-9701-35025090F53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13072" r="13072"/>
          <a:stretch/>
        </p:blipFill>
        <p:spPr>
          <a:xfrm>
            <a:off x="8032564" y="533400"/>
            <a:ext cx="3653023" cy="3297238"/>
          </a:xfrm>
        </p:spPr>
      </p:pic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79D3D0B4-CC43-4279-8230-0E15CA6CC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842" y="4266614"/>
            <a:ext cx="7188745" cy="2316748"/>
          </a:xfrm>
        </p:spPr>
        <p:txBody>
          <a:bodyPr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Implementar </a:t>
            </a:r>
            <a:r>
              <a:rPr lang="es-AR" b="1" dirty="0" err="1"/>
              <a:t>pre-entrevistas</a:t>
            </a:r>
            <a:r>
              <a:rPr lang="es-AR" dirty="0"/>
              <a:t> y </a:t>
            </a:r>
            <a:r>
              <a:rPr lang="es-AR" b="1" dirty="0" err="1"/>
              <a:t>tests</a:t>
            </a:r>
            <a:r>
              <a:rPr lang="es-AR" b="1" dirty="0"/>
              <a:t> de habilidades</a:t>
            </a:r>
            <a:r>
              <a:rPr lang="es-AR" dirty="0"/>
              <a:t> para CV entregados en persona.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altLang="es-AR" dirty="0"/>
              <a:t>Fomentar el uso de canales digitales que ya muestran buen desempeño.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Aplicar encuestas de </a:t>
            </a:r>
            <a:r>
              <a:rPr lang="es-AR" dirty="0" err="1"/>
              <a:t>onboarding</a:t>
            </a:r>
            <a:r>
              <a:rPr lang="es-AR" dirty="0"/>
              <a:t> diferenciadas por canal para ajustar estrategias de atracción y selección.</a:t>
            </a:r>
          </a:p>
          <a:p>
            <a:endParaRPr lang="es-ES" dirty="0"/>
          </a:p>
        </p:txBody>
      </p:sp>
      <p:sp>
        <p:nvSpPr>
          <p:cNvPr id="23" name="Marcador de pie de página 22">
            <a:extLst>
              <a:ext uri="{FF2B5EF4-FFF2-40B4-BE49-F238E27FC236}">
                <a16:creationId xmlns:a16="http://schemas.microsoft.com/office/drawing/2014/main" id="{B3628A90-EE87-4FE9-AA39-875917A8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9481EC64-D6E1-4753-A68E-7C62AA16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68" name="Marcador de texto 67">
            <a:extLst>
              <a:ext uri="{FF2B5EF4-FFF2-40B4-BE49-F238E27FC236}">
                <a16:creationId xmlns:a16="http://schemas.microsoft.com/office/drawing/2014/main" id="{A19C76D3-8EEC-4408-AEBF-59B910FB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69" name="Marcador de texto 68">
            <a:extLst>
              <a:ext uri="{FF2B5EF4-FFF2-40B4-BE49-F238E27FC236}">
                <a16:creationId xmlns:a16="http://schemas.microsoft.com/office/drawing/2014/main" id="{BB711A32-EC33-40B5-9C82-5E6C1223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8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67426A-9C36-4C9E-B549-AD3B887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9D6F00D-881F-4920-89F9-792BA92E5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754" y="4092681"/>
            <a:ext cx="5926564" cy="250020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Pereira Nicolas</a:t>
            </a:r>
          </a:p>
          <a:p>
            <a:pPr rtl="0"/>
            <a:r>
              <a:rPr lang="es-ES" dirty="0"/>
              <a:t>nicobenpe@gmail.com</a:t>
            </a:r>
          </a:p>
          <a:p>
            <a:r>
              <a:rPr lang="es-ES" dirty="0">
                <a:hlinkClick r:id="rId3"/>
              </a:rPr>
              <a:t>LinkedIn</a:t>
            </a:r>
            <a:r>
              <a:rPr lang="es-ES" dirty="0"/>
              <a:t>: </a:t>
            </a:r>
            <a:r>
              <a:rPr lang="es-AR" b="1"/>
              <a:t>Nicolás Benjamín Pereira</a:t>
            </a:r>
            <a:endParaRPr lang="es-ES" dirty="0"/>
          </a:p>
          <a:p>
            <a:r>
              <a:rPr lang="es-ES" dirty="0">
                <a:hlinkClick r:id="rId4"/>
              </a:rPr>
              <a:t>GitHub</a:t>
            </a:r>
            <a:r>
              <a:rPr lang="es-ES" dirty="0"/>
              <a:t>: </a:t>
            </a:r>
            <a:r>
              <a:rPr lang="es-ES" dirty="0" err="1"/>
              <a:t>nBenjaminPr</a:t>
            </a:r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C43915F4-91EA-41AF-93B6-5D572A9E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 rtlCol="0"/>
          <a:lstStyle/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18" name="Marcador de posición de imagen 17" descr="Primer plano de un tablero de ajedrez">
            <a:extLst>
              <a:ext uri="{FF2B5EF4-FFF2-40B4-BE49-F238E27FC236}">
                <a16:creationId xmlns:a16="http://schemas.microsoft.com/office/drawing/2014/main" id="{5321AB55-5509-4588-ABEC-5DFF2EFF6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075" y="0"/>
            <a:ext cx="4860925" cy="6858000"/>
          </a:xfr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64D73EFD-BA26-43EF-A3B9-C2877D8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 rtlCol="0"/>
          <a:lstStyle/>
          <a:p>
            <a:pPr rtl="0"/>
            <a:fld id="{DFA5D71E-5CDF-4C93-8A75-5B916FDC5BEA}" type="slidenum">
              <a:rPr lang="es-ES" smtClean="0"/>
              <a:pPr rtl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5477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00D7B9-74D4-4AD6-940A-92BE5BBC4B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B53675-1B8E-44E5-8D66-567A38795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B169B2-F6CD-4416-B4B4-0CEE614C3C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minimalista</Template>
  <TotalTime>36</TotalTime>
  <Words>173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Aller</vt:lpstr>
      <vt:lpstr>Arial</vt:lpstr>
      <vt:lpstr>Calibri</vt:lpstr>
      <vt:lpstr>Courier New</vt:lpstr>
      <vt:lpstr>Open sans</vt:lpstr>
      <vt:lpstr>Segoe UI</vt:lpstr>
      <vt:lpstr>MinimalXOVTI</vt:lpstr>
      <vt:lpstr>Análisis del canal de reclutamiento "CV en persona"</vt:lpstr>
      <vt:lpstr>Volumen vs Calidad</vt:lpstr>
      <vt:lpstr>Comparación entre canales</vt:lpstr>
      <vt:lpstr>Propuesta de mejora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Paula Zelaya</cp:lastModifiedBy>
  <cp:revision>5</cp:revision>
  <dcterms:created xsi:type="dcterms:W3CDTF">2025-06-04T20:03:17Z</dcterms:created>
  <dcterms:modified xsi:type="dcterms:W3CDTF">2025-06-07T20:01:57Z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