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2" r:id="rId6"/>
    <p:sldId id="261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759" autoAdjust="0"/>
  </p:normalViewPr>
  <p:slideViewPr>
    <p:cSldViewPr snapToGrid="0">
      <p:cViewPr varScale="1">
        <p:scale>
          <a:sx n="64" d="100"/>
          <a:sy n="64" d="100"/>
        </p:scale>
        <p:origin x="23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2AF4A-8CED-4810-BDC0-1DA8CCE32FC9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9D03-3AD9-4F6C-8DB1-E109ACCD54C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35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presentation we solve a  Motion Control Automation use case to demonstrate nBlocksStudio Diagram to Microprocessor executable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665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  <a:p>
            <a:endParaRPr lang="en-US" dirty="0"/>
          </a:p>
          <a:p>
            <a:r>
              <a:rPr lang="en-US" dirty="0"/>
              <a:t>Our next nBlocksStudio Motion control example will read the Motor Incremental Encoder to have precise indication of the motor and carriage position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6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</a:p>
          <a:p>
            <a:endParaRPr lang="en-US" dirty="0"/>
          </a:p>
          <a:p>
            <a:r>
              <a:rPr lang="en-US" dirty="0"/>
              <a:t>This is an example of a simple motion control automation implemented  with nBlocksStudio.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Mechanical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Linear motion stage made with Aluminum profiles, hardened shafts 14mm, A carriage with V-Groove ball bearings, Ball screw &amp; Nut, a Shaft-Coupler and the DC-Motor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Electronics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Microcontroller board, is a low cost Nucleo STM32F401.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Motor is a brushed DC 24V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Motor Driver is a low cost L298 breakout board</a:t>
            </a:r>
          </a:p>
          <a:p>
            <a:endParaRPr lang="en-US" dirty="0"/>
          </a:p>
          <a:p>
            <a:r>
              <a:rPr lang="en-US" dirty="0"/>
              <a:t>Our use case is: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To Start  moving the carriage right when the Start button is pressed.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the right endswitch is reached the motion is reversed.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Then when the left endswitch is reached, the motion stops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723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using an nBlocksStudio Schematic Diagram.</a:t>
            </a:r>
          </a:p>
          <a:p>
            <a:endParaRPr lang="en-US" dirty="0"/>
          </a:p>
          <a:p>
            <a:r>
              <a:rPr lang="en-US" dirty="0"/>
              <a:t>The differences from our previous video example with LPC1768 Microprocessor are: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different Pins used for the Switch Inputs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different Output pins for the Motor driver breakout board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81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Schematic Design is completed we are ready for the next step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5603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export the Design, and 2 files are created</a:t>
            </a:r>
          </a:p>
          <a:p>
            <a:pPr marL="228600" indent="-228600">
              <a:buFont typeface="+mj-lt"/>
              <a:buAutoNum type="arabicPeriod"/>
            </a:pPr>
            <a:r>
              <a:rPr lang="en-IE" dirty="0"/>
              <a:t>The .NET file that contains the Netlist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IE" dirty="0"/>
              <a:t>The .CSV file that contains the parameters for each Node</a:t>
            </a:r>
          </a:p>
          <a:p>
            <a:pPr marL="228600" indent="-228600">
              <a:buFont typeface="+mj-lt"/>
              <a:buAutoNum type="arabicPeriod"/>
            </a:pPr>
            <a:endParaRPr lang="en-IE" dirty="0"/>
          </a:p>
          <a:p>
            <a:pPr marL="0" indent="0">
              <a:buFont typeface="+mj-lt"/>
              <a:buNone/>
            </a:pPr>
            <a:r>
              <a:rPr lang="en-IE" dirty="0"/>
              <a:t>These 2 files will be processed in the next step from the nBlocksStudio Translator Command Line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97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nBlocksStudio Translator tool, will create a new Folder with contents:</a:t>
            </a:r>
          </a:p>
          <a:p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autogenerated main.cpp file that contains our design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nLib</a:t>
            </a:r>
            <a:r>
              <a:rPr lang="en-US" dirty="0"/>
              <a:t> subfolder which contains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all the Libraries with the C++ for each Node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The nBlocksStudio Kernel</a:t>
            </a:r>
            <a:endParaRPr lang="en-IE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The contents of the </a:t>
            </a:r>
            <a:r>
              <a:rPr lang="en-US" dirty="0" err="1"/>
              <a:t>nLib</a:t>
            </a:r>
            <a:r>
              <a:rPr lang="en-US" dirty="0"/>
              <a:t> subfolder are git version controlled and are downloaded from remote </a:t>
            </a:r>
            <a:r>
              <a:rPr lang="en-US" dirty="0" err="1"/>
              <a:t>github</a:t>
            </a:r>
            <a:r>
              <a:rPr lang="en-US" dirty="0"/>
              <a:t> repositories.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If there is no Internet connection, the </a:t>
            </a:r>
            <a:r>
              <a:rPr lang="en-US" dirty="0" err="1"/>
              <a:t>nLib</a:t>
            </a:r>
            <a:r>
              <a:rPr lang="en-US" dirty="0"/>
              <a:t> content can be created from local sources.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52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newly created main.cpp.</a:t>
            </a:r>
          </a:p>
          <a:p>
            <a:endParaRPr lang="en-US" dirty="0"/>
          </a:p>
          <a:p>
            <a:r>
              <a:rPr lang="en-US" dirty="0"/>
              <a:t>The size is small and is easy to  review and understand it.</a:t>
            </a:r>
          </a:p>
          <a:p>
            <a:r>
              <a:rPr lang="en-US" dirty="0"/>
              <a:t>It is also easy to update some parameters before compilation to facilitate debugging.</a:t>
            </a:r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5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is the compilation and the executable downloading to our microprocessor Flash memory to run.</a:t>
            </a:r>
          </a:p>
          <a:p>
            <a:endParaRPr lang="en-US" dirty="0"/>
          </a:p>
          <a:p>
            <a:r>
              <a:rPr lang="en-US" dirty="0"/>
              <a:t>The IDE in use is mbed-studio and we have set it up for the GCC Compiler.</a:t>
            </a:r>
          </a:p>
          <a:p>
            <a:r>
              <a:rPr lang="en-US" dirty="0"/>
              <a:t>ARM AC6 compiler is also an option.</a:t>
            </a:r>
          </a:p>
          <a:p>
            <a:endParaRPr lang="en-US" dirty="0"/>
          </a:p>
          <a:p>
            <a:r>
              <a:rPr lang="en-US" dirty="0"/>
              <a:t>The IDE can compile and erase/flash/run the executable in a single step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276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microprocessor is programmed, we are ready for the testing.</a:t>
            </a:r>
          </a:p>
          <a:p>
            <a:endParaRPr lang="en-US" dirty="0"/>
          </a:p>
          <a:p>
            <a:r>
              <a:rPr lang="en-US" dirty="0"/>
              <a:t>We initiate the movement, pressing the start Switch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We can see the motion executed.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547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3342-FCBE-4FDF-A9A6-6AC386F49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48DA-4DF6-47DC-880B-6082EBB54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F5B4-2AFA-4DC1-B5EF-8766226F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6D81-4A3B-40A7-8EEA-64F24A6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9836-09AC-4D1F-8E36-C2EAFB7B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334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13A4-6AED-4CB3-87A1-4F5B6379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09444-8286-47CD-888B-1BC6F9E8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706A-DB3C-454C-9C9F-5A6FD533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67C7-E8FA-4BDC-B57D-27AACEFE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CBDC-552C-4BA3-B1A1-801D92D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964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83AAE-B17E-4E24-A692-FB51326E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27AF5-6173-4965-9F7B-EDAB39F3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66B9-983B-482F-957B-37ACF74B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0DBC-DE10-4864-8030-EA3CAC74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03AB-B90A-4E90-9F48-F01D2D68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564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58D6-5F51-4826-9B17-E88A72E6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D136-FE52-430C-B69D-51838D0E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C55D-9D28-463E-9ED8-4BD5EBBD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DF01-74EC-4A5E-953D-8028DC67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D2B76-B9D8-442B-8809-C84B0DB1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31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DB56-1251-454A-9660-3EEB9D4E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47DE-B6E7-4B77-BA0B-69190642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12F1-2B83-44DB-9829-77388F40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6853-30CB-4062-9659-EAA07F82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CA45-C652-418D-969C-60D5E521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11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64E3-D50B-4135-9B10-561FE417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8A3E-92B9-446B-8DA9-CA8986260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D14B4-992B-4FD0-8694-DDE83A49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14A0-ACDF-430A-B746-7062C2EA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2D70C-3C0C-4C1E-AABB-CC0FD4FF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867AD-6041-4F8A-B085-1493270B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14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A51D-8FE4-4A43-B701-1A444EBA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83A7B-C844-46B4-A8D1-248627CB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EFC05-AB2A-4C41-9271-35F40E573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8E9B2-8D52-4B8C-A19A-958B371C6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997CB-D4BD-42FD-B70C-4163C2112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996EE-4164-41BA-96D1-3E3A8C44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B0830-0B0B-4167-8F36-CC85DED3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4D083-7E62-4D8E-A5A2-3C7DC6C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8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24D2-12F2-44CC-A75B-4904A251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CE847-6C2E-4418-862A-89709461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A91BF-380E-49C3-9EEF-0480E132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A05C-2829-469A-8B4C-AF02B6AA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4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29459-6446-48E8-9445-344E99D9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602B-17D0-4731-A3F8-3943E26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48F5-2F9B-43CD-AD2D-DB6B4252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596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2601-C30B-46C1-897C-FFD40898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63F3-9D8B-4F0E-B04F-32CEF0E4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BA9B-2B22-449B-8450-CCFE87942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FE4A-AB6F-472E-B794-25935679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7580B-2743-4007-98A4-E66254A9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57AB-5F32-4F54-8D78-003CD160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3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EB8A-02B7-4BE2-90D1-D3C25FFF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35686-83C0-45E0-86F0-996B6ED92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8029C-62BB-44B7-97DA-0DEDF4BD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4BAC-A963-4250-823F-BED20AEF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0D26F-2D90-42EF-90AE-B33766C3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C9EE8-70C5-4EB6-A433-2F416D7D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648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9AF62-ABBF-4637-80AD-4E425763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7BA6C-00A8-4989-840C-846B94017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E36C-64DB-46EA-9F97-22C819E07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D427-585F-47DE-BF63-10220F922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53F8-09DA-4C0B-B1BE-57C63AA7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046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38B6-E50C-4019-BFC4-EF138BB5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8264"/>
            <a:ext cx="9144000" cy="4397859"/>
          </a:xfrm>
        </p:spPr>
        <p:txBody>
          <a:bodyPr>
            <a:normAutofit/>
          </a:bodyPr>
          <a:lstStyle/>
          <a:p>
            <a:r>
              <a:rPr lang="en-US" dirty="0"/>
              <a:t>nBlocksStudio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Solving a simple </a:t>
            </a:r>
            <a:br>
              <a:rPr lang="en-US" dirty="0"/>
            </a:br>
            <a:r>
              <a:rPr lang="en-US" dirty="0"/>
              <a:t>Motion Control Automation</a:t>
            </a:r>
            <a:br>
              <a:rPr lang="en-US" dirty="0"/>
            </a:br>
            <a:r>
              <a:rPr lang="en-US" dirty="0"/>
              <a:t>Use Case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F2B7D-0BE9-489E-8DBC-249D82613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3318"/>
            <a:ext cx="9144000" cy="5326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Nikolaos Chalikias</a:t>
            </a:r>
          </a:p>
          <a:p>
            <a:r>
              <a:rPr lang="en-US" dirty="0"/>
              <a:t>06/12/2020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128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5B858E-89AA-4777-B3D3-A86C46DE00AC}"/>
              </a:ext>
            </a:extLst>
          </p:cNvPr>
          <p:cNvSpPr txBox="1"/>
          <p:nvPr/>
        </p:nvSpPr>
        <p:spPr>
          <a:xfrm>
            <a:off x="1" y="-2871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Next nBlocksStudio Example</a:t>
            </a:r>
            <a:endParaRPr lang="en-IE" dirty="0">
              <a:latin typeface="A320 panel font" panose="020007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87FA6-09D0-4D7C-A8C9-320DAC84BEF2}"/>
              </a:ext>
            </a:extLst>
          </p:cNvPr>
          <p:cNvSpPr txBox="1"/>
          <p:nvPr/>
        </p:nvSpPr>
        <p:spPr>
          <a:xfrm>
            <a:off x="167391" y="217734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Motion Control</a:t>
            </a:r>
          </a:p>
          <a:p>
            <a:pPr algn="ctr"/>
            <a:r>
              <a:rPr lang="en-US" dirty="0">
                <a:latin typeface="A320 panel font" panose="02000703000000000000" pitchFamily="2" charset="0"/>
              </a:rPr>
              <a:t>Incremental Encoder</a:t>
            </a:r>
          </a:p>
          <a:p>
            <a:pPr algn="ctr"/>
            <a:r>
              <a:rPr lang="en-US" dirty="0">
                <a:latin typeface="A320 panel font" panose="02000703000000000000" pitchFamily="2" charset="0"/>
              </a:rPr>
              <a:t>Reading</a:t>
            </a:r>
            <a:endParaRPr lang="en-IE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8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15FB4-47F9-42E6-8AAC-BCC0A25AF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8517" y="-627830"/>
            <a:ext cx="5714263" cy="889248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96960E-B8B5-40A3-8D7D-20DFD1B3098A}"/>
              </a:ext>
            </a:extLst>
          </p:cNvPr>
          <p:cNvSpPr/>
          <p:nvPr/>
        </p:nvSpPr>
        <p:spPr>
          <a:xfrm>
            <a:off x="3268317" y="1941940"/>
            <a:ext cx="1477617" cy="562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</a:t>
            </a:r>
          </a:p>
          <a:p>
            <a:pPr algn="ctr"/>
            <a:r>
              <a:rPr lang="en-US" dirty="0"/>
              <a:t>END-SWITCH</a:t>
            </a:r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A6BFC1-974E-439C-8A74-254B11D4960E}"/>
              </a:ext>
            </a:extLst>
          </p:cNvPr>
          <p:cNvSpPr/>
          <p:nvPr/>
        </p:nvSpPr>
        <p:spPr>
          <a:xfrm>
            <a:off x="9717156" y="2133600"/>
            <a:ext cx="1477617" cy="556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</a:t>
            </a:r>
          </a:p>
          <a:p>
            <a:pPr algn="ctr"/>
            <a:r>
              <a:rPr lang="en-US" dirty="0"/>
              <a:t>END-SWITCH</a:t>
            </a:r>
            <a:endParaRPr lang="en-I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8254BE-3B0E-4D74-9534-DFFDD0E6A6E7}"/>
              </a:ext>
            </a:extLst>
          </p:cNvPr>
          <p:cNvSpPr/>
          <p:nvPr/>
        </p:nvSpPr>
        <p:spPr>
          <a:xfrm>
            <a:off x="3379305" y="4697896"/>
            <a:ext cx="1716156" cy="37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START-SWITCH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E34FAE-1855-43FB-BF03-CCB9B2EF855B}"/>
              </a:ext>
            </a:extLst>
          </p:cNvPr>
          <p:cNvSpPr/>
          <p:nvPr/>
        </p:nvSpPr>
        <p:spPr>
          <a:xfrm>
            <a:off x="1729408" y="2133600"/>
            <a:ext cx="1311965" cy="37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  <a:endParaRPr lang="en-I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E0E4F-5344-4E19-8E98-0C26529D4FA0}"/>
              </a:ext>
            </a:extLst>
          </p:cNvPr>
          <p:cNvSpPr/>
          <p:nvPr/>
        </p:nvSpPr>
        <p:spPr>
          <a:xfrm>
            <a:off x="8308868" y="2299794"/>
            <a:ext cx="97479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 SCREW</a:t>
            </a:r>
            <a:endParaRPr lang="en-I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510BBD-F65A-45BD-8F77-E4FC241B38D8}"/>
              </a:ext>
            </a:extLst>
          </p:cNvPr>
          <p:cNvSpPr/>
          <p:nvPr/>
        </p:nvSpPr>
        <p:spPr>
          <a:xfrm>
            <a:off x="5658677" y="1762539"/>
            <a:ext cx="1311965" cy="556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</a:t>
            </a:r>
          </a:p>
          <a:p>
            <a:pPr algn="ctr"/>
            <a:r>
              <a:rPr lang="en-US" dirty="0"/>
              <a:t>CARRIAGE</a:t>
            </a:r>
            <a:endParaRPr lang="en-I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C09209-74D6-42E7-9C04-775117FB4095}"/>
              </a:ext>
            </a:extLst>
          </p:cNvPr>
          <p:cNvSpPr/>
          <p:nvPr/>
        </p:nvSpPr>
        <p:spPr>
          <a:xfrm>
            <a:off x="4880112" y="3673543"/>
            <a:ext cx="1557130" cy="855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L298 MOTOR</a:t>
            </a:r>
          </a:p>
          <a:p>
            <a:pPr algn="ctr"/>
            <a:r>
              <a:rPr lang="en-US" dirty="0"/>
              <a:t>DRIVER</a:t>
            </a:r>
          </a:p>
          <a:p>
            <a:pPr algn="ctr"/>
            <a:r>
              <a:rPr lang="en-US" dirty="0"/>
              <a:t>BOARD</a:t>
            </a:r>
            <a:endParaRPr lang="en-I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DD6EB4-94FF-4C21-802E-DE08EDF4BD0A}"/>
              </a:ext>
            </a:extLst>
          </p:cNvPr>
          <p:cNvSpPr/>
          <p:nvPr/>
        </p:nvSpPr>
        <p:spPr>
          <a:xfrm>
            <a:off x="8514656" y="5340130"/>
            <a:ext cx="2027584" cy="556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MICROPROCESSOR</a:t>
            </a:r>
          </a:p>
          <a:p>
            <a:pPr algn="ctr"/>
            <a:r>
              <a:rPr lang="en-US" dirty="0"/>
              <a:t>BOARD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CFC07-9567-4F39-ADE9-D3BAF9A4E4A4}"/>
              </a:ext>
            </a:extLst>
          </p:cNvPr>
          <p:cNvSpPr txBox="1"/>
          <p:nvPr/>
        </p:nvSpPr>
        <p:spPr>
          <a:xfrm>
            <a:off x="1" y="-2871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A LINEAR MOTION STAGE DRIVEN BY A DC-MOTOR AND BALL-SCREW</a:t>
            </a:r>
            <a:endParaRPr lang="en-IE" dirty="0">
              <a:latin typeface="A320 panel font" panose="02000703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630248-14CE-4768-9532-105F5EFF55D5}"/>
              </a:ext>
            </a:extLst>
          </p:cNvPr>
          <p:cNvSpPr/>
          <p:nvPr/>
        </p:nvSpPr>
        <p:spPr>
          <a:xfrm>
            <a:off x="3105516" y="3091311"/>
            <a:ext cx="1189151" cy="37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COUPLER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554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15FB4-47F9-42E6-8AAC-BCC0A25AF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50" y="45142"/>
            <a:ext cx="4383241" cy="6821157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EFEE7BF-592E-43FA-B013-3E167021A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2" y="45142"/>
            <a:ext cx="7391080" cy="688674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6BAFE25-8DF6-4F87-915C-A39F56D5B9C8}"/>
              </a:ext>
            </a:extLst>
          </p:cNvPr>
          <p:cNvSpPr/>
          <p:nvPr/>
        </p:nvSpPr>
        <p:spPr>
          <a:xfrm>
            <a:off x="4959928" y="378691"/>
            <a:ext cx="4479636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320 panel font" panose="02000703000000000000" pitchFamily="2" charset="0"/>
              </a:rPr>
              <a:t>nBlocksStudio</a:t>
            </a:r>
            <a:endParaRPr lang="en-IE" sz="3600" dirty="0">
              <a:latin typeface="A320 panel font" panose="020007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DF3A2-2249-46C8-A021-CC5DC202C366}"/>
              </a:ext>
            </a:extLst>
          </p:cNvPr>
          <p:cNvSpPr txBox="1"/>
          <p:nvPr/>
        </p:nvSpPr>
        <p:spPr>
          <a:xfrm>
            <a:off x="1364974" y="-28712"/>
            <a:ext cx="611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SIMPLE LINEAR MOTION AUTOMATION WITH nBlocksStudio</a:t>
            </a:r>
            <a:endParaRPr lang="en-IE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6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7B7902-9515-4B5F-8BE7-44F113A9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22" y="0"/>
            <a:ext cx="8947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F93D7-AAF5-477D-8A93-CB17703D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745"/>
            <a:ext cx="12192000" cy="62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913233-C7F9-4E5C-9CF0-6D003B05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23" y="0"/>
            <a:ext cx="8730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8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D43E0-1537-4411-BD1A-9D9526E8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81" y="0"/>
            <a:ext cx="7287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0D9E4F-D105-46E9-BE64-281E74A1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91" y="1113136"/>
            <a:ext cx="3837709" cy="4806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081F00-A5EC-41CC-8FBA-71F9409C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74" y="2547647"/>
            <a:ext cx="26003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6067A-1A45-4D4C-88F6-A1D9DAA0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674" y="1121350"/>
            <a:ext cx="2600324" cy="1426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53E1F-4C4F-4EF8-9F93-239B8796F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674" y="4314513"/>
            <a:ext cx="2600324" cy="16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0B558-0005-4DE6-A05F-52FADBC7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32"/>
            <a:ext cx="12192000" cy="66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5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532</Words>
  <Application>Microsoft Office PowerPoint</Application>
  <PresentationFormat>Widescreen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A320 panel font</vt:lpstr>
      <vt:lpstr>Arial</vt:lpstr>
      <vt:lpstr>Calibri</vt:lpstr>
      <vt:lpstr>Calibri Light</vt:lpstr>
      <vt:lpstr>Office Theme</vt:lpstr>
      <vt:lpstr>nBlocksStudio  Solving a simple  Motion Control Automation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26</cp:revision>
  <dcterms:created xsi:type="dcterms:W3CDTF">2020-12-06T12:50:20Z</dcterms:created>
  <dcterms:modified xsi:type="dcterms:W3CDTF">2020-12-06T15:00:16Z</dcterms:modified>
</cp:coreProperties>
</file>