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8" r:id="rId4"/>
    <p:sldId id="274" r:id="rId5"/>
    <p:sldId id="275" r:id="rId6"/>
    <p:sldId id="256" r:id="rId7"/>
    <p:sldId id="260" r:id="rId8"/>
    <p:sldId id="265" r:id="rId9"/>
    <p:sldId id="259" r:id="rId10"/>
    <p:sldId id="271" r:id="rId11"/>
    <p:sldId id="261" r:id="rId12"/>
    <p:sldId id="266" r:id="rId13"/>
    <p:sldId id="267" r:id="rId14"/>
    <p:sldId id="268" r:id="rId15"/>
    <p:sldId id="270" r:id="rId16"/>
    <p:sldId id="269" r:id="rId17"/>
    <p:sldId id="262" r:id="rId18"/>
    <p:sldId id="263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987A6-DCAC-8218-F66D-A18849DF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B036D-6760-3A17-8615-229E3B5E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6C8AB-2350-446A-DCCD-2877A96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A3089-7039-29DF-A3A0-5A7CB11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AC42F-793E-E7E0-97AE-057DC97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9C30-E4CC-D92B-0238-921289AC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B75839-116C-3D35-40BB-3AAA5510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1B3E71-4209-64CF-8486-6C2822D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C6AE9-4BBD-096A-5C69-3A77124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6FFB-1709-3A32-135D-8E7B53E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608E8E-EBCF-0D26-5682-21F4E58E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E921B-1C32-0D8E-B3C5-61319A71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586D2-4DD0-7013-D7BE-B51DC942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4C5DD-23CF-B5CC-F6D0-A95DAFF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1614-1B7B-9633-78CD-C569699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45CDC-3441-1E3D-F225-53FD407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3B8B2-D4E4-2B89-E640-5580CA1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CA80A-D638-6039-9DE5-4B55819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7763E-E035-DBB9-9008-414FB68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76B04-5171-68D8-7953-CAF2AB7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D010F-CF16-A8F6-2177-479BDC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0F12B-1088-30EC-B752-7747224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7F52-C955-5B0C-2B25-9E40463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F355-B466-6F32-DEA8-C720DA3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792E3-B113-91B9-DE1B-61274F3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2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FC93-6A3F-8F3B-4655-9134D96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4263A-15D8-51A2-4EED-EA71AD44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C8BA2-4B5B-5183-5221-D4800A0A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C8D5D-3D2A-9877-33C4-D606843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C056-F401-5383-CAAC-29D2CD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74A359-5567-49C4-87FC-EBE6DBE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5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E3C9-FEC2-8313-CDB1-B9BE189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94BCDF-123B-7303-2C1F-94A953B1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35526-EE42-958E-D465-9B0E2902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26705B-C41B-0333-AFCC-5FE88FB4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ECF5B2-51F2-870A-FD9D-9118E5FF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1BBD66-5429-03E3-8A18-3ACFA97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B130BA-C958-3634-C9D2-62E7BB4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5BB62A-A8C9-8765-5301-5142460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1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9C68E-4471-334D-3009-E41CD61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C49643-C027-4CDF-85F6-8B89330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0C034-08E2-1B1B-7EAC-A9E60F1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607EE-F86C-EFB1-2D51-7D540172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599AD5-B600-7100-6A97-E6FE5C5D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D2B7F-8CFC-A789-C06C-FCFDEE9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DEF20-E9B2-8B76-6C7E-E12A767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8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37269-0026-07D4-01C0-10AD169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7311B-B1EA-2A8E-1568-D0A1890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1409CE-FD8F-DE50-0399-244A60C8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23A5-EE42-C261-451D-F19206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D307F-8007-FC80-1360-09A5C54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F65EE-D6F2-368A-7643-05A944A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A8B1E-6CDC-FB2F-6966-78B4F25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2DED73-F592-0E5F-1CD3-3ACDB286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82D-7F92-A477-DD22-9B27204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8D4C1-031C-76F0-6FBD-2FBCB8B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0B8535-910D-CAA2-F909-4341A05E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ED3455-8DA0-0049-A408-4E4FEEA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28FFE-48E6-651E-7F74-302EF089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E3923-3D21-5020-2551-15AE9F0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D5FCB-357D-AC44-34EA-FC8A489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3F7-EF49-40BA-83FE-2099FE3A4DFD}" type="datetimeFigureOut">
              <a:rPr lang="it-IT" smtClean="0"/>
              <a:t>31/05/2022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9AF5-F9B5-B392-9332-CC4DA2B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6377E5-ACC7-789E-7075-37572B4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iorna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r3K/GiornaleOnline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57CD9B6-5CDA-B8FF-E8F2-D84BBFE3E6CA}"/>
              </a:ext>
            </a:extLst>
          </p:cNvPr>
          <p:cNvSpPr/>
          <p:nvPr/>
        </p:nvSpPr>
        <p:spPr>
          <a:xfrm>
            <a:off x="2965714" y="3109540"/>
            <a:ext cx="68250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4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SALVE A TUTTI E BENVENUTI</a:t>
            </a:r>
          </a:p>
        </p:txBody>
      </p:sp>
    </p:spTree>
    <p:extLst>
      <p:ext uri="{BB962C8B-B14F-4D97-AF65-F5344CB8AC3E}">
        <p14:creationId xmlns:p14="http://schemas.microsoft.com/office/powerpoint/2010/main" val="14667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25A051B-1A37-32BA-41CD-CE78F2D9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99F5BD-9940-8BE2-8D15-2FBDD9D11E2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59FD62-73FD-6FB3-6312-DAD787AF740D}"/>
              </a:ext>
            </a:extLst>
          </p:cNvPr>
          <p:cNvSpPr/>
          <p:nvPr/>
        </p:nvSpPr>
        <p:spPr>
          <a:xfrm>
            <a:off x="2897250" y="1270978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LINGUAGGI UTILIZZATI E STRUTTURA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816E3986-EF35-1E82-6E1F-FD7B5CCD7102}"/>
              </a:ext>
            </a:extLst>
          </p:cNvPr>
          <p:cNvSpPr/>
          <p:nvPr/>
        </p:nvSpPr>
        <p:spPr>
          <a:xfrm>
            <a:off x="5690205" y="4013694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3EEBD550-F28D-0BA9-EF7F-B2B2C852397E}"/>
              </a:ext>
            </a:extLst>
          </p:cNvPr>
          <p:cNvSpPr/>
          <p:nvPr/>
        </p:nvSpPr>
        <p:spPr>
          <a:xfrm>
            <a:off x="7666274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D7C6DD75-DA21-41F8-82A0-99CE17F7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042" y="2547475"/>
            <a:ext cx="588916" cy="588916"/>
          </a:xfrm>
          <a:prstGeom prst="rect">
            <a:avLst/>
          </a:prstGeom>
        </p:spPr>
      </p:pic>
      <p:sp>
        <p:nvSpPr>
          <p:cNvPr id="61" name="Ovale 60">
            <a:extLst>
              <a:ext uri="{FF2B5EF4-FFF2-40B4-BE49-F238E27FC236}">
                <a16:creationId xmlns:a16="http://schemas.microsoft.com/office/drawing/2014/main" id="{394824FE-2C1A-B9E8-F984-3EAAA4AFAAC2}"/>
              </a:ext>
            </a:extLst>
          </p:cNvPr>
          <p:cNvSpPr/>
          <p:nvPr/>
        </p:nvSpPr>
        <p:spPr>
          <a:xfrm>
            <a:off x="5684343" y="2281138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38C026D0-DA7D-9A7E-17C2-125E0957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78" y="2511121"/>
            <a:ext cx="1008769" cy="605261"/>
          </a:xfrm>
          <a:prstGeom prst="rect">
            <a:avLst/>
          </a:prstGeom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9C269668-8E5B-B6C1-85A9-FADC2A47EE9E}"/>
              </a:ext>
            </a:extLst>
          </p:cNvPr>
          <p:cNvSpPr/>
          <p:nvPr/>
        </p:nvSpPr>
        <p:spPr>
          <a:xfrm>
            <a:off x="3541665" y="2309319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D476A88-65B9-0356-7934-D10A17830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82" y="2511415"/>
            <a:ext cx="1068699" cy="631713"/>
          </a:xfrm>
          <a:prstGeom prst="rect">
            <a:avLst/>
          </a:prstGeom>
        </p:spPr>
      </p:pic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DD5C803D-98C5-02F9-983B-F15A96A6C7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271752" y="3374548"/>
            <a:ext cx="1418453" cy="1171761"/>
          </a:xfrm>
          <a:prstGeom prst="curvedConnector3">
            <a:avLst>
              <a:gd name="adj1" fmla="val 82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001014B6-84B3-3D22-CE00-A40D06D4A06D}"/>
              </a:ext>
            </a:extLst>
          </p:cNvPr>
          <p:cNvCxnSpPr>
            <a:cxnSpLocks/>
            <a:endCxn id="22" idx="6"/>
          </p:cNvCxnSpPr>
          <p:nvPr/>
        </p:nvCxnSpPr>
        <p:spPr>
          <a:xfrm rot="10800000" flipV="1">
            <a:off x="7118594" y="3374545"/>
            <a:ext cx="1341675" cy="1171764"/>
          </a:xfrm>
          <a:prstGeom prst="curvedConnector3">
            <a:avLst>
              <a:gd name="adj1" fmla="val 81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AC2A8C5-E168-E200-0223-FF3338099C3B}"/>
              </a:ext>
            </a:extLst>
          </p:cNvPr>
          <p:cNvCxnSpPr>
            <a:cxnSpLocks/>
          </p:cNvCxnSpPr>
          <p:nvPr/>
        </p:nvCxnSpPr>
        <p:spPr>
          <a:xfrm>
            <a:off x="6398570" y="3346367"/>
            <a:ext cx="0" cy="6673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CFE04B0D-2C15-5B93-B8C2-3C110C603A48}"/>
              </a:ext>
            </a:extLst>
          </p:cNvPr>
          <p:cNvSpPr/>
          <p:nvPr/>
        </p:nvSpPr>
        <p:spPr>
          <a:xfrm>
            <a:off x="5698525" y="5695115"/>
            <a:ext cx="1428388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CE9D0A95-1664-2C18-2827-DEEF8A957980}"/>
              </a:ext>
            </a:extLst>
          </p:cNvPr>
          <p:cNvCxnSpPr>
            <a:cxnSpLocks/>
          </p:cNvCxnSpPr>
          <p:nvPr/>
        </p:nvCxnSpPr>
        <p:spPr>
          <a:xfrm>
            <a:off x="6398570" y="5078923"/>
            <a:ext cx="0" cy="6161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magine 86">
            <a:extLst>
              <a:ext uri="{FF2B5EF4-FFF2-40B4-BE49-F238E27FC236}">
                <a16:creationId xmlns:a16="http://schemas.microsoft.com/office/drawing/2014/main" id="{F242960E-8CB5-44EA-BFEF-B08B5778C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12" y="5848746"/>
            <a:ext cx="857814" cy="857814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86D39A12-3E2B-DE2B-3357-1195F1B88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97" y="4167325"/>
            <a:ext cx="806217" cy="699243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:a16="http://schemas.microsoft.com/office/drawing/2014/main" id="{8143D9FD-4FAA-60B1-60A7-5C6EB692FB4A}"/>
              </a:ext>
            </a:extLst>
          </p:cNvPr>
          <p:cNvSpPr/>
          <p:nvPr/>
        </p:nvSpPr>
        <p:spPr>
          <a:xfrm>
            <a:off x="9803295" y="4654276"/>
            <a:ext cx="1428453" cy="1065229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722179A1-E162-571E-70ED-505065D46239}"/>
              </a:ext>
            </a:extLst>
          </p:cNvPr>
          <p:cNvCxnSpPr>
            <a:cxnSpLocks/>
            <a:endCxn id="22" idx="5"/>
          </p:cNvCxnSpPr>
          <p:nvPr/>
        </p:nvCxnSpPr>
        <p:spPr>
          <a:xfrm rot="10800000">
            <a:off x="6909411" y="4922924"/>
            <a:ext cx="2885569" cy="284828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DEF2306C-5517-623E-7A03-7539D96C8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52" y="4804737"/>
            <a:ext cx="772929" cy="7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31" grpId="0" animBg="1"/>
      <p:bldP spid="61" grpId="0" animBg="1"/>
      <p:bldP spid="62" grpId="0" animBg="1"/>
      <p:bldP spid="83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3565734" y="2027443"/>
            <a:ext cx="58541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PROGETTO IN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5D28DB-A180-68AA-31B3-A8DA31E9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85" y="2809544"/>
            <a:ext cx="7136598" cy="37895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6999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935216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HTML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E62A2A-5024-DD90-B147-E70413D1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16" y="2646900"/>
            <a:ext cx="7337771" cy="412030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E2AD28A-579D-7486-A6B4-8832D2293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96" y="2646900"/>
            <a:ext cx="7358874" cy="41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CSS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F94A61-14EF-BAAB-0762-2A7496B7F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11" y="2633103"/>
            <a:ext cx="3327661" cy="379221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C82317-D38E-D467-B209-AAE5DA9CF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50" y="2633103"/>
            <a:ext cx="6970624" cy="38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817131" y="203288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GRAFICA JavaScript -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810041-57D9-CB5A-D5AA-0218DADD3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9" y="3237018"/>
            <a:ext cx="6530906" cy="24767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32E3DEC-A149-87F3-A0B7-89D6D88F5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6" y="2991919"/>
            <a:ext cx="7049291" cy="341272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D55C913-EC79-FFC7-481D-0E75A1B77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26" y="2998496"/>
            <a:ext cx="7049291" cy="33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03765" y="213334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RAGGIUNTI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87624" y="2972043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ARTICOLI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PAGINA CATEGORIE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F60E7F-02E2-4B5A-EF2F-5352C5C4DE6A}"/>
              </a:ext>
            </a:extLst>
          </p:cNvPr>
          <p:cNvSpPr/>
          <p:nvPr/>
        </p:nvSpPr>
        <p:spPr>
          <a:xfrm>
            <a:off x="3987623" y="4305460"/>
            <a:ext cx="697062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GESTIONE FORM REGISTRAZIONE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FORM ACCESSO UTENTE/ADMIN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7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2213597" y="2349659"/>
            <a:ext cx="69706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FUNZIONI AGGIUNTIVE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E559C5-BD60-4AF6-C0B7-5BFEF642CDF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95B99EC-69BB-9278-8F5E-2FB7C3679AC6}"/>
              </a:ext>
            </a:extLst>
          </p:cNvPr>
          <p:cNvSpPr/>
          <p:nvPr/>
        </p:nvSpPr>
        <p:spPr>
          <a:xfrm>
            <a:off x="3908560" y="3384957"/>
            <a:ext cx="69706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CAMBIO 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MOTORE INTERNO DI RICERCA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POSSIBILITA’ DI NASCONDERE GLI ARTICOLI</a:t>
            </a:r>
          </a:p>
        </p:txBody>
      </p:sp>
    </p:spTree>
    <p:extLst>
      <p:ext uri="{BB962C8B-B14F-4D97-AF65-F5344CB8AC3E}">
        <p14:creationId xmlns:p14="http://schemas.microsoft.com/office/powerpoint/2010/main" val="16360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38C690-8762-1671-3A7C-0CB68BD3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77FF6E-185F-1431-B523-46A920A0B7FE}"/>
              </a:ext>
            </a:extLst>
          </p:cNvPr>
          <p:cNvSpPr/>
          <p:nvPr/>
        </p:nvSpPr>
        <p:spPr>
          <a:xfrm>
            <a:off x="2929749" y="2570931"/>
            <a:ext cx="6784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VISUALIZZIAMO IL RISULTATO SUL BROWSER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682CBB0-DEF9-EE75-5392-F576568B8181}"/>
              </a:ext>
            </a:extLst>
          </p:cNvPr>
          <p:cNvSpPr/>
          <p:nvPr/>
        </p:nvSpPr>
        <p:spPr>
          <a:xfrm>
            <a:off x="6096000" y="3429000"/>
            <a:ext cx="399068" cy="523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E54B4D6-FC2F-56B8-6C9F-A7ECDD5C4B9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60F9915-C630-CE0A-087D-D96880CC93B4}"/>
              </a:ext>
            </a:extLst>
          </p:cNvPr>
          <p:cNvSpPr/>
          <p:nvPr/>
        </p:nvSpPr>
        <p:spPr>
          <a:xfrm>
            <a:off x="5713486" y="3130011"/>
            <a:ext cx="11641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11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Clicca sul banner</a:t>
            </a:r>
          </a:p>
        </p:txBody>
      </p:sp>
      <p:pic>
        <p:nvPicPr>
          <p:cNvPr id="12" name="Immagine 11">
            <a:hlinkClick r:id="rId3"/>
            <a:extLst>
              <a:ext uri="{FF2B5EF4-FFF2-40B4-BE49-F238E27FC236}">
                <a16:creationId xmlns:a16="http://schemas.microsoft.com/office/drawing/2014/main" id="{39ABBFCE-75C1-E06F-B806-1AAEF085B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49" y="4118885"/>
            <a:ext cx="6857524" cy="17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DAC6974-F957-2E94-73B8-C3CAF09F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3CC5B1A-C1A0-AD65-3AD2-37AF725451B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04F389-ADEC-A560-6ED2-0E5EDEDE5BE9}"/>
              </a:ext>
            </a:extLst>
          </p:cNvPr>
          <p:cNvSpPr/>
          <p:nvPr/>
        </p:nvSpPr>
        <p:spPr>
          <a:xfrm>
            <a:off x="-366072" y="3232650"/>
            <a:ext cx="134693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GRAZIE A TUTTI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10467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D27842-1EE2-00B6-CF38-C4FEF7AEF856}"/>
              </a:ext>
            </a:extLst>
          </p:cNvPr>
          <p:cNvSpPr/>
          <p:nvPr/>
        </p:nvSpPr>
        <p:spPr>
          <a:xfrm>
            <a:off x="4554282" y="2106049"/>
            <a:ext cx="434009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 TEAM:</a:t>
            </a:r>
          </a:p>
          <a:p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GABRIELE D’ORTENZI</a:t>
            </a:r>
          </a:p>
        </p:txBody>
      </p:sp>
    </p:spTree>
    <p:extLst>
      <p:ext uri="{BB962C8B-B14F-4D97-AF65-F5344CB8AC3E}">
        <p14:creationId xmlns:p14="http://schemas.microsoft.com/office/powerpoint/2010/main" val="8217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067AAD-9A41-3F5E-A3BA-CE0387E7EFE0}"/>
              </a:ext>
            </a:extLst>
          </p:cNvPr>
          <p:cNvSpPr/>
          <p:nvPr/>
        </p:nvSpPr>
        <p:spPr>
          <a:xfrm>
            <a:off x="4454908" y="2209852"/>
            <a:ext cx="32821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BACK-END: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0AE63-73E0-AB9E-F161-61C9BB22A23E}"/>
              </a:ext>
            </a:extLst>
          </p:cNvPr>
          <p:cNvSpPr/>
          <p:nvPr/>
        </p:nvSpPr>
        <p:spPr>
          <a:xfrm>
            <a:off x="4454908" y="3570931"/>
            <a:ext cx="24495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A10999-D6E5-62CF-99A8-2DC2D07C630E}"/>
              </a:ext>
            </a:extLst>
          </p:cNvPr>
          <p:cNvSpPr/>
          <p:nvPr/>
        </p:nvSpPr>
        <p:spPr>
          <a:xfrm>
            <a:off x="4454908" y="5002345"/>
            <a:ext cx="48615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DATABASE E SUPPORTO 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GABRIELE D’ORTENZI</a:t>
            </a:r>
            <a:endParaRPr lang="it-IT" sz="20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409480" y="1470934"/>
            <a:ext cx="3373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 RUOLI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2312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997250" y="1092212"/>
            <a:ext cx="31683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OBIETTIVI RICHIESTI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BC56DDA1-724D-FDB9-ED06-D3B7D1D6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93063"/>
              </p:ext>
            </p:extLst>
          </p:nvPr>
        </p:nvGraphicFramePr>
        <p:xfrm>
          <a:off x="3525625" y="1593789"/>
          <a:ext cx="6186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40">
                  <a:extLst>
                    <a:ext uri="{9D8B030D-6E8A-4147-A177-3AD203B41FA5}">
                      <a16:colId xmlns:a16="http://schemas.microsoft.com/office/drawing/2014/main" val="49674247"/>
                    </a:ext>
                  </a:extLst>
                </a:gridCol>
                <a:gridCol w="3093040">
                  <a:extLst>
                    <a:ext uri="{9D8B030D-6E8A-4147-A177-3AD203B41FA5}">
                      <a16:colId xmlns:a16="http://schemas.microsoft.com/office/drawing/2014/main" val="2952499826"/>
                    </a:ext>
                  </a:extLst>
                </a:gridCol>
              </a:tblGrid>
              <a:tr h="35699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5015"/>
                  </a:ext>
                </a:extLst>
              </a:tr>
            </a:tbl>
          </a:graphicData>
        </a:graphic>
      </p:graphicFrame>
      <p:sp>
        <p:nvSpPr>
          <p:cNvPr id="11" name="Rettangolo 10">
            <a:extLst>
              <a:ext uri="{FF2B5EF4-FFF2-40B4-BE49-F238E27FC236}">
                <a16:creationId xmlns:a16="http://schemas.microsoft.com/office/drawing/2014/main" id="{C91E06BB-0C90-2EB0-BC02-6133DB15E339}"/>
              </a:ext>
            </a:extLst>
          </p:cNvPr>
          <p:cNvSpPr/>
          <p:nvPr/>
        </p:nvSpPr>
        <p:spPr>
          <a:xfrm>
            <a:off x="4386123" y="1548273"/>
            <a:ext cx="19538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UTENTE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AD41EED-4399-3CB4-7B67-51C1A720F06C}"/>
              </a:ext>
            </a:extLst>
          </p:cNvPr>
          <p:cNvSpPr/>
          <p:nvPr/>
        </p:nvSpPr>
        <p:spPr>
          <a:xfrm>
            <a:off x="7303900" y="1543297"/>
            <a:ext cx="18784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ADMIN</a:t>
            </a:r>
          </a:p>
        </p:txBody>
      </p:sp>
      <p:graphicFrame>
        <p:nvGraphicFramePr>
          <p:cNvPr id="16" name="Tabella 2">
            <a:extLst>
              <a:ext uri="{FF2B5EF4-FFF2-40B4-BE49-F238E27FC236}">
                <a16:creationId xmlns:a16="http://schemas.microsoft.com/office/drawing/2014/main" id="{C7120627-5A51-3C93-6B79-D5450735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03836"/>
              </p:ext>
            </p:extLst>
          </p:nvPr>
        </p:nvGraphicFramePr>
        <p:xfrm>
          <a:off x="3525624" y="1961582"/>
          <a:ext cx="6186080" cy="4797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40">
                  <a:extLst>
                    <a:ext uri="{9D8B030D-6E8A-4147-A177-3AD203B41FA5}">
                      <a16:colId xmlns:a16="http://schemas.microsoft.com/office/drawing/2014/main" val="49674247"/>
                    </a:ext>
                  </a:extLst>
                </a:gridCol>
                <a:gridCol w="3093040">
                  <a:extLst>
                    <a:ext uri="{9D8B030D-6E8A-4147-A177-3AD203B41FA5}">
                      <a16:colId xmlns:a16="http://schemas.microsoft.com/office/drawing/2014/main" val="2952499826"/>
                    </a:ext>
                  </a:extLst>
                </a:gridCol>
              </a:tblGrid>
              <a:tr h="479743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5015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921C9CDA-69B4-FEFC-424B-04E383F071CB}"/>
              </a:ext>
            </a:extLst>
          </p:cNvPr>
          <p:cNvSpPr/>
          <p:nvPr/>
        </p:nvSpPr>
        <p:spPr>
          <a:xfrm>
            <a:off x="3525623" y="1905222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Lista articoli per ordine inverso di riferimento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22B38FD-B3C7-DDC8-0F23-804FE7833D4C}"/>
              </a:ext>
            </a:extLst>
          </p:cNvPr>
          <p:cNvSpPr/>
          <p:nvPr/>
        </p:nvSpPr>
        <p:spPr>
          <a:xfrm>
            <a:off x="3525622" y="2792882"/>
            <a:ext cx="3199577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Dettaglio Articolo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Immagini copertina e autore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Titolo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Categoria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Contenuto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Autore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Elenco di articoli correlati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491C1EB-18E9-69DF-47E2-D0BDB3DEEFF7}"/>
              </a:ext>
            </a:extLst>
          </p:cNvPr>
          <p:cNvSpPr/>
          <p:nvPr/>
        </p:nvSpPr>
        <p:spPr>
          <a:xfrm>
            <a:off x="3516241" y="4671148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Pagina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Elenco di tutte le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Per ciascuna categoria elenco di tutti i corrispondenti articoli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C5DF9E0-9B03-4E29-2780-DB5DFB9C1992}"/>
              </a:ext>
            </a:extLst>
          </p:cNvPr>
          <p:cNvSpPr/>
          <p:nvPr/>
        </p:nvSpPr>
        <p:spPr>
          <a:xfrm>
            <a:off x="3525623" y="5862168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Area Riservata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Registrazione 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preferiti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896B271-D345-7CE1-9AFD-A2E0AF466815}"/>
              </a:ext>
            </a:extLst>
          </p:cNvPr>
          <p:cNvSpPr/>
          <p:nvPr/>
        </p:nvSpPr>
        <p:spPr>
          <a:xfrm>
            <a:off x="6581434" y="1908954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Articoli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e Form per visualizzare, inserire, modificare e cancellare articoli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F73F8F1-34FC-8FE3-228E-5B7A0D2431FD}"/>
              </a:ext>
            </a:extLst>
          </p:cNvPr>
          <p:cNvSpPr/>
          <p:nvPr/>
        </p:nvSpPr>
        <p:spPr>
          <a:xfrm>
            <a:off x="6581434" y="3412742"/>
            <a:ext cx="32183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Categorie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e Form per visualizzare, inserire, modificare e cancellare categorie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A8919D6-3332-69D5-E7D1-43711FEF0C9D}"/>
              </a:ext>
            </a:extLst>
          </p:cNvPr>
          <p:cNvSpPr/>
          <p:nvPr/>
        </p:nvSpPr>
        <p:spPr>
          <a:xfrm>
            <a:off x="6581434" y="4934909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Gestione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Tabella per visualizzazione e cancellazione utenti registrati</a:t>
            </a:r>
          </a:p>
        </p:txBody>
      </p:sp>
    </p:spTree>
    <p:extLst>
      <p:ext uri="{BB962C8B-B14F-4D97-AF65-F5344CB8AC3E}">
        <p14:creationId xmlns:p14="http://schemas.microsoft.com/office/powerpoint/2010/main" val="410331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997250" y="1092212"/>
            <a:ext cx="35959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SCALETTA DEL LAVORO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9B2F3D3-82CC-27AA-B4BA-A2669BCE6348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graphicFrame>
        <p:nvGraphicFramePr>
          <p:cNvPr id="16" name="Tabella 2">
            <a:extLst>
              <a:ext uri="{FF2B5EF4-FFF2-40B4-BE49-F238E27FC236}">
                <a16:creationId xmlns:a16="http://schemas.microsoft.com/office/drawing/2014/main" id="{C7120627-5A51-3C93-6B79-D5450735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86217"/>
              </p:ext>
            </p:extLst>
          </p:nvPr>
        </p:nvGraphicFramePr>
        <p:xfrm>
          <a:off x="3525624" y="1961582"/>
          <a:ext cx="6186080" cy="4797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040">
                  <a:extLst>
                    <a:ext uri="{9D8B030D-6E8A-4147-A177-3AD203B41FA5}">
                      <a16:colId xmlns:a16="http://schemas.microsoft.com/office/drawing/2014/main" val="49674247"/>
                    </a:ext>
                  </a:extLst>
                </a:gridCol>
                <a:gridCol w="3093040">
                  <a:extLst>
                    <a:ext uri="{9D8B030D-6E8A-4147-A177-3AD203B41FA5}">
                      <a16:colId xmlns:a16="http://schemas.microsoft.com/office/drawing/2014/main" val="2952499826"/>
                    </a:ext>
                  </a:extLst>
                </a:gridCol>
              </a:tblGrid>
              <a:tr h="479743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95015"/>
                  </a:ext>
                </a:extLst>
              </a:tr>
            </a:tbl>
          </a:graphicData>
        </a:graphic>
      </p:graphicFrame>
      <p:sp>
        <p:nvSpPr>
          <p:cNvPr id="19" name="Rettangolo 18">
            <a:extLst>
              <a:ext uri="{FF2B5EF4-FFF2-40B4-BE49-F238E27FC236}">
                <a16:creationId xmlns:a16="http://schemas.microsoft.com/office/drawing/2014/main" id="{921C9CDA-69B4-FEFC-424B-04E383F071CB}"/>
              </a:ext>
            </a:extLst>
          </p:cNvPr>
          <p:cNvSpPr/>
          <p:nvPr/>
        </p:nvSpPr>
        <p:spPr>
          <a:xfrm>
            <a:off x="3595665" y="3804549"/>
            <a:ext cx="32183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2.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Modello E-R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Struttura Database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22B38FD-B3C7-DDC8-0F23-804FE7833D4C}"/>
              </a:ext>
            </a:extLst>
          </p:cNvPr>
          <p:cNvSpPr/>
          <p:nvPr/>
        </p:nvSpPr>
        <p:spPr>
          <a:xfrm>
            <a:off x="3595665" y="5418396"/>
            <a:ext cx="31995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3.  Creazione Back-end in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Creazioni Classi 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Creazioni view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491C1EB-18E9-69DF-47E2-D0BDB3DEEFF7}"/>
              </a:ext>
            </a:extLst>
          </p:cNvPr>
          <p:cNvSpPr/>
          <p:nvPr/>
        </p:nvSpPr>
        <p:spPr>
          <a:xfrm>
            <a:off x="6618664" y="2182017"/>
            <a:ext cx="3218337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4. Creazione Front-end Intellij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Struttura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Stile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Animazioni JS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29C0C09-F1D1-3DE2-22FB-3C74ED53318E}"/>
              </a:ext>
            </a:extLst>
          </p:cNvPr>
          <p:cNvSpPr/>
          <p:nvPr/>
        </p:nvSpPr>
        <p:spPr>
          <a:xfrm>
            <a:off x="3595665" y="2217636"/>
            <a:ext cx="32183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1.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Upload aggiornamenti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BC6716F-60B8-6EFF-309E-AA746829E68C}"/>
              </a:ext>
            </a:extLst>
          </p:cNvPr>
          <p:cNvSpPr/>
          <p:nvPr/>
        </p:nvSpPr>
        <p:spPr>
          <a:xfrm>
            <a:off x="6653685" y="3882384"/>
            <a:ext cx="32183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5. Integrazione in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 e Back-end integrati in Spring e creazione dei file jsp 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813DB6C-8998-501E-0533-F15A7A1E4343}"/>
              </a:ext>
            </a:extLst>
          </p:cNvPr>
          <p:cNvSpPr/>
          <p:nvPr/>
        </p:nvSpPr>
        <p:spPr>
          <a:xfrm>
            <a:off x="6653685" y="5227917"/>
            <a:ext cx="3218337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6. Fase di Test e modifiche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Inizio fase di Test dell’App e apporto delle modifiche necessarie</a:t>
            </a:r>
          </a:p>
        </p:txBody>
      </p:sp>
    </p:spTree>
    <p:extLst>
      <p:ext uri="{BB962C8B-B14F-4D97-AF65-F5344CB8AC3E}">
        <p14:creationId xmlns:p14="http://schemas.microsoft.com/office/powerpoint/2010/main" val="26839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17" grpId="0"/>
      <p:bldP spid="1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1B5DEDA-90D1-C8F5-7451-33971810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3FB46D-9D3E-65A5-6F4A-67F8B46A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62" y="3052568"/>
            <a:ext cx="6857524" cy="171438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DD07A7E-63B2-A019-2829-236C897DAD8B}"/>
              </a:ext>
            </a:extLst>
          </p:cNvPr>
          <p:cNvSpPr/>
          <p:nvPr/>
        </p:nvSpPr>
        <p:spPr>
          <a:xfrm>
            <a:off x="3763919" y="2065150"/>
            <a:ext cx="5173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INIZIALIZZAZIONE DEL PROGETTO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ACFA890-9D80-AE7C-8440-6CA32739D485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394874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3B6847-E843-5027-1863-9516E4E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9BFFFC5-47EC-7C5F-070F-400B667CCFAD}"/>
              </a:ext>
            </a:extLst>
          </p:cNvPr>
          <p:cNvSpPr/>
          <p:nvPr/>
        </p:nvSpPr>
        <p:spPr>
          <a:xfrm>
            <a:off x="3765875" y="1716358"/>
            <a:ext cx="5093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 GITHUB</a:t>
            </a:r>
          </a:p>
          <a:p>
            <a:pPr algn="ctr"/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/>
              </a:rPr>
              <a:t>https://github.com/nDr3K/GiornaleOnlinePW</a:t>
            </a:r>
            <a:endParaRPr lang="it-IT" sz="20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C1B23C-DA3E-C83D-BA2F-9010212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0" y="2721795"/>
            <a:ext cx="7711126" cy="37600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979C974-6E35-496B-321C-F61D552D20BC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</p:spTree>
    <p:extLst>
      <p:ext uri="{BB962C8B-B14F-4D97-AF65-F5344CB8AC3E}">
        <p14:creationId xmlns:p14="http://schemas.microsoft.com/office/powerpoint/2010/main" val="29157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33A52B-24FB-140B-F7EF-537778E9A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679484E-8958-8668-A91C-74D95F3DA95D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410BB98-DD80-E619-3F7E-36C71024A9FC}"/>
              </a:ext>
            </a:extLst>
          </p:cNvPr>
          <p:cNvSpPr/>
          <p:nvPr/>
        </p:nvSpPr>
        <p:spPr>
          <a:xfrm>
            <a:off x="4157597" y="2027443"/>
            <a:ext cx="46704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MODELLO E-R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066BE53-E8D3-6EDB-DBFB-9E30B4779E72}"/>
              </a:ext>
            </a:extLst>
          </p:cNvPr>
          <p:cNvSpPr/>
          <p:nvPr/>
        </p:nvSpPr>
        <p:spPr>
          <a:xfrm>
            <a:off x="3261674" y="2648932"/>
            <a:ext cx="6711885" cy="39554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9FB8E75-2E08-A55C-C52D-FF7BF4E66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41" y="2725705"/>
            <a:ext cx="6523349" cy="38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72527B-F66D-D20E-5C52-D36DDBC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2D455B1-19BC-601D-10DC-C93CA4A60992}"/>
              </a:ext>
            </a:extLst>
          </p:cNvPr>
          <p:cNvSpPr/>
          <p:nvPr/>
        </p:nvSpPr>
        <p:spPr>
          <a:xfrm>
            <a:off x="3463583" y="2065150"/>
            <a:ext cx="5773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DATABASE GIORNALE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DEC2C96-BFD8-7A3B-1CA4-5BFE7E73A614}"/>
              </a:ext>
            </a:extLst>
          </p:cNvPr>
          <p:cNvSpPr/>
          <p:nvPr/>
        </p:nvSpPr>
        <p:spPr>
          <a:xfrm>
            <a:off x="-565607" y="253632"/>
            <a:ext cx="133389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36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 ONLINE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7F80BDD-03B0-B32F-042E-4F1B2B1CA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8" y="3210717"/>
            <a:ext cx="8946915" cy="30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426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Ciroandrea Gagliano</dc:creator>
  <cp:lastModifiedBy>Ciroandrea Gagliano</cp:lastModifiedBy>
  <cp:revision>103</cp:revision>
  <dcterms:created xsi:type="dcterms:W3CDTF">2022-05-26T10:27:09Z</dcterms:created>
  <dcterms:modified xsi:type="dcterms:W3CDTF">2022-05-31T08:55:11Z</dcterms:modified>
</cp:coreProperties>
</file>