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0" r:id="rId4"/>
    <p:sldId id="262" r:id="rId5"/>
    <p:sldId id="263" r:id="rId6"/>
    <p:sldId id="264" r:id="rId7"/>
    <p:sldId id="271" r:id="rId8"/>
    <p:sldId id="266" r:id="rId9"/>
    <p:sldId id="267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815C-2DE7-49EC-9DB5-9DCB6AE2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F9E6-7A41-49BD-A571-F525DF33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AB64-7CF2-4CCF-AB8F-8F2B3DA0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EA1C-8947-42B0-95B8-4F35D021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BC64-78B2-4D4D-AE26-7B505235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39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C53-0FE6-45D9-8E6F-BE9FE9E9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6CEC-3692-477F-B481-0B9A0E21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98CC1-285C-4CBC-8A2C-9E70C618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483D-66E8-4CC2-9E50-3EDF7F43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BF93-F6FE-4545-88E1-7E2ADC4F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37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2A6E-562F-4986-8362-3876C9DBE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DBD81-EA1F-4E19-8FE0-F49E2BC6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2F83-3C13-416A-87D1-5AA0540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A7B1-A3C4-4EF6-833A-0BF4A3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8646-8D71-41F4-AC70-04B22CDC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07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2DC2-A757-4A0B-A9C1-95750430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F2DE-FEB9-4129-B380-169A26D3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35C0-75C4-4A97-AAAB-368006D3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27ED-BBFF-4634-8754-10D0D34D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9E3E-CB35-4615-9F1B-33305D0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58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AE57-2B3C-4897-A1C1-B9A9BE48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D247-F8AF-435A-BB5C-ECED31D6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6DA7-C603-447F-9E87-18746D34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7149-904E-4B47-A947-4F5525B2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35CB-9451-48B6-BFA8-9AAAD93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3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8A53-8379-484D-83AF-81BA6BE3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C78B-125F-4DD3-BAA6-9620652D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DB9CD-F991-44A1-8E20-CD3AE3FE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2C75-BF6C-487E-857A-4B03D997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88300-0C37-44C0-85D4-FF2DDAC3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85999-C3CD-404B-8A8A-C7E3A686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82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43E6-2555-48DD-AC6E-968C6C95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E6D1-9CD2-4E01-964D-9DCAFE2F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53695-D2CC-4020-9A28-4712B90C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3E68D-C94B-4C19-8371-BFEB32E6A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19E77-C9D0-4206-B956-77EB7D9E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CE660-A3A2-448E-9586-98592540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08D05-1CA2-4C0B-93FB-422E2C7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840B4-50EB-488C-B8A2-50903483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7C38-E34D-4DA5-BC55-41ED5C64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63831-9120-4F01-A8C7-3A84DF46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00347-2FB3-4959-831B-3AED6091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D9ED7-1C33-4BE5-BEC0-68C61174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23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68D10-8E20-42B1-8FD2-CD8A7FB3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3AAD8-992B-4F2B-A879-1C952001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F466-2A6F-46F5-A9DD-F3FC32D5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E81-EB56-4F72-841B-B36BB26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83D8-5447-4C5D-8FA7-369F8173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CE5D0-A59C-4618-948D-D330EFD2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F3C0-FF3A-48C1-A609-D8A0A4A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2337-D9F5-42CF-81A6-4FD46F8B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43FC6-0811-4B20-8E60-C0284F3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63A4-27AC-43D9-8381-9584E47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E8BAD-00EC-46FE-9A06-7E2CE1FF2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677A-4D08-4631-A5C7-A7EFA909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2632-81AB-4209-A403-8583E5A1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2320-E245-43BC-B5BF-E656862A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747C-17C4-4C4E-9641-4031736B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3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3E712-FA96-4306-94A0-4C945F36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04F3-81D5-44A3-9A5F-3D750A70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D18A-8107-4F28-8594-3664DDEBA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6B4F-3D35-4A87-A6D9-7ADECE9C5486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FB7EC-271C-49EA-B840-20F4B397C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FB13-9005-488E-AE55-7405FEDD9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AE687-2688-473C-B608-BB394D425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0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FD71-9F7E-4FEC-986B-37642F9B1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Housing price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0AAE-ABF1-4A3A-9818-900DD78AE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12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69D-298C-4489-973C-B3B59F73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Logistic regression vs KNN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B29465-099B-4156-8BFD-619EDD267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96480"/>
              </p:ext>
            </p:extLst>
          </p:nvPr>
        </p:nvGraphicFramePr>
        <p:xfrm>
          <a:off x="838200" y="2001792"/>
          <a:ext cx="4102917" cy="30903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7639">
                  <a:extLst>
                    <a:ext uri="{9D8B030D-6E8A-4147-A177-3AD203B41FA5}">
                      <a16:colId xmlns:a16="http://schemas.microsoft.com/office/drawing/2014/main" val="3877627501"/>
                    </a:ext>
                  </a:extLst>
                </a:gridCol>
                <a:gridCol w="1367639">
                  <a:extLst>
                    <a:ext uri="{9D8B030D-6E8A-4147-A177-3AD203B41FA5}">
                      <a16:colId xmlns:a16="http://schemas.microsoft.com/office/drawing/2014/main" val="3762922467"/>
                    </a:ext>
                  </a:extLst>
                </a:gridCol>
                <a:gridCol w="1367639">
                  <a:extLst>
                    <a:ext uri="{9D8B030D-6E8A-4147-A177-3AD203B41FA5}">
                      <a16:colId xmlns:a16="http://schemas.microsoft.com/office/drawing/2014/main" val="216856202"/>
                    </a:ext>
                  </a:extLst>
                </a:gridCol>
              </a:tblGrid>
              <a:tr h="675973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Testing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/>
                        <a:t>F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143215"/>
                  </a:ext>
                </a:extLst>
              </a:tr>
              <a:tr h="82398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652900"/>
                  </a:ext>
                </a:extLst>
              </a:tr>
              <a:tr h="67597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KNN (n =15)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679074"/>
                  </a:ext>
                </a:extLst>
              </a:tr>
              <a:tr h="675973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Optimised KNN</a:t>
                      </a:r>
                    </a:p>
                    <a:p>
                      <a:pPr algn="ctr"/>
                      <a:r>
                        <a:rPr lang="en-AU" dirty="0"/>
                        <a:t>(N= 37)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05608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09A1AC2-DEA9-4662-9FAA-76A00502E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4" t="21276" r="44308" b="19716"/>
          <a:stretch/>
        </p:blipFill>
        <p:spPr>
          <a:xfrm>
            <a:off x="6224632" y="1858468"/>
            <a:ext cx="4416001" cy="426231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330EBF-FEE6-4132-AAEC-C199318C9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7907"/>
              </p:ext>
            </p:extLst>
          </p:nvPr>
        </p:nvGraphicFramePr>
        <p:xfrm>
          <a:off x="8432632" y="4124207"/>
          <a:ext cx="1869050" cy="152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525">
                  <a:extLst>
                    <a:ext uri="{9D8B030D-6E8A-4147-A177-3AD203B41FA5}">
                      <a16:colId xmlns:a16="http://schemas.microsoft.com/office/drawing/2014/main" val="4159327209"/>
                    </a:ext>
                  </a:extLst>
                </a:gridCol>
                <a:gridCol w="934525">
                  <a:extLst>
                    <a:ext uri="{9D8B030D-6E8A-4147-A177-3AD203B41FA5}">
                      <a16:colId xmlns:a16="http://schemas.microsoft.com/office/drawing/2014/main" val="1120459941"/>
                    </a:ext>
                  </a:extLst>
                </a:gridCol>
              </a:tblGrid>
              <a:tr h="76079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7792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702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62962"/>
                  </a:ext>
                </a:extLst>
              </a:tr>
              <a:tr h="76079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1722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1893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7452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DD6912-E6CB-4AEC-80B1-DBEBD840CAA9}"/>
              </a:ext>
            </a:extLst>
          </p:cNvPr>
          <p:cNvSpPr txBox="1"/>
          <p:nvPr/>
        </p:nvSpPr>
        <p:spPr>
          <a:xfrm>
            <a:off x="7885652" y="1485140"/>
            <a:ext cx="162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Optimised KNN</a:t>
            </a:r>
          </a:p>
        </p:txBody>
      </p:sp>
    </p:spTree>
    <p:extLst>
      <p:ext uri="{BB962C8B-B14F-4D97-AF65-F5344CB8AC3E}">
        <p14:creationId xmlns:p14="http://schemas.microsoft.com/office/powerpoint/2010/main" val="323836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E73F-02B3-42C8-BFD1-E8F5B70F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F7A9-FCA9-4F39-9954-FA65A3CF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3345" cy="4351338"/>
          </a:xfrm>
        </p:spPr>
        <p:txBody>
          <a:bodyPr/>
          <a:lstStyle/>
          <a:p>
            <a:r>
              <a:rPr lang="en-AU" dirty="0"/>
              <a:t>Apply the classification on the data missing and see if the new data set can improve RMSE of Price model</a:t>
            </a:r>
          </a:p>
          <a:p>
            <a:r>
              <a:rPr lang="en-AU" dirty="0"/>
              <a:t>Tune the features according to its importance</a:t>
            </a:r>
          </a:p>
          <a:p>
            <a:r>
              <a:rPr lang="en-AU" dirty="0"/>
              <a:t>Decompose the time series data to extract trend and possible seasonality,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34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23F3-54C2-4441-AEA6-692D308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Skewed distribution of Price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34F7E-5248-4DF8-BD31-B31B87CF6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59" t="35461" r="38883" b="23687"/>
          <a:stretch/>
        </p:blipFill>
        <p:spPr>
          <a:xfrm>
            <a:off x="398024" y="2752926"/>
            <a:ext cx="5554493" cy="2801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2DA25-7FA1-4AF7-B598-C1DF3A519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9" t="34042" r="38883" b="26383"/>
          <a:stretch/>
        </p:blipFill>
        <p:spPr>
          <a:xfrm>
            <a:off x="5952517" y="2840476"/>
            <a:ext cx="5554493" cy="2714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0E031-B350-490F-93F5-1C36BB7D403B}"/>
              </a:ext>
            </a:extLst>
          </p:cNvPr>
          <p:cNvSpPr txBox="1"/>
          <p:nvPr/>
        </p:nvSpPr>
        <p:spPr>
          <a:xfrm>
            <a:off x="2850501" y="21585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01EA4-5E9A-4333-98C3-B451B1C8D606}"/>
              </a:ext>
            </a:extLst>
          </p:cNvPr>
          <p:cNvSpPr txBox="1"/>
          <p:nvPr/>
        </p:nvSpPr>
        <p:spPr>
          <a:xfrm>
            <a:off x="8143705" y="2159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Log (Price)</a:t>
            </a:r>
          </a:p>
        </p:txBody>
      </p:sp>
    </p:spTree>
    <p:extLst>
      <p:ext uri="{BB962C8B-B14F-4D97-AF65-F5344CB8AC3E}">
        <p14:creationId xmlns:p14="http://schemas.microsoft.com/office/powerpoint/2010/main" val="39034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284B-1B4E-4ABF-A25A-62639992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Columns in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1496-53F5-4AAE-982F-CB192F57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558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Suburb            	object		</a:t>
            </a:r>
          </a:p>
          <a:p>
            <a:pPr marL="0" indent="0">
              <a:buNone/>
            </a:pPr>
            <a:r>
              <a:rPr lang="en-GB" dirty="0"/>
              <a:t>Address           	object		</a:t>
            </a:r>
          </a:p>
          <a:p>
            <a:pPr marL="0" indent="0">
              <a:buNone/>
            </a:pPr>
            <a:r>
              <a:rPr lang="en-GB" dirty="0"/>
              <a:t>Rooms              	int64		- # rooms in the property</a:t>
            </a:r>
          </a:p>
          <a:p>
            <a:pPr marL="0" indent="0">
              <a:buNone/>
            </a:pPr>
            <a:r>
              <a:rPr lang="en-GB" dirty="0"/>
              <a:t>Type              	object		- Type of the property</a:t>
            </a:r>
          </a:p>
          <a:p>
            <a:pPr marL="0" indent="0">
              <a:buNone/>
            </a:pPr>
            <a:r>
              <a:rPr lang="en-GB" dirty="0"/>
              <a:t>Price            	float64		- Price</a:t>
            </a:r>
          </a:p>
          <a:p>
            <a:pPr marL="0" indent="0">
              <a:buNone/>
            </a:pPr>
            <a:r>
              <a:rPr lang="en-GB" dirty="0"/>
              <a:t>Method           	object		- Method of sale</a:t>
            </a:r>
          </a:p>
          <a:p>
            <a:pPr marL="0" indent="0">
              <a:buNone/>
            </a:pPr>
            <a:r>
              <a:rPr lang="en-GB" dirty="0" err="1"/>
              <a:t>SellerG</a:t>
            </a:r>
            <a:r>
              <a:rPr lang="en-GB" dirty="0"/>
              <a:t>         	object</a:t>
            </a:r>
          </a:p>
          <a:p>
            <a:pPr marL="0" indent="0">
              <a:buNone/>
            </a:pPr>
            <a:r>
              <a:rPr lang="en-GB" dirty="0"/>
              <a:t>Date              	object		- Date Sold</a:t>
            </a:r>
          </a:p>
          <a:p>
            <a:pPr marL="0" indent="0">
              <a:buNone/>
            </a:pPr>
            <a:r>
              <a:rPr lang="en-GB" dirty="0"/>
              <a:t>Postcode           	int64</a:t>
            </a:r>
          </a:p>
          <a:p>
            <a:pPr marL="0" indent="0">
              <a:buNone/>
            </a:pPr>
            <a:r>
              <a:rPr lang="en-GB" dirty="0" err="1"/>
              <a:t>Regionname</a:t>
            </a:r>
            <a:r>
              <a:rPr lang="en-GB" dirty="0"/>
              <a:t>        	object		- name of region e.g. </a:t>
            </a:r>
            <a:r>
              <a:rPr lang="en-AU" dirty="0"/>
              <a:t>Western Metropolitan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Propertycount</a:t>
            </a:r>
            <a:r>
              <a:rPr lang="en-GB" dirty="0"/>
              <a:t>      	int64		- # of property in the suburb</a:t>
            </a:r>
          </a:p>
          <a:p>
            <a:pPr marL="0" indent="0">
              <a:buNone/>
            </a:pPr>
            <a:r>
              <a:rPr lang="en-GB" dirty="0"/>
              <a:t>Distance         	float64		- distance from CBD in </a:t>
            </a:r>
          </a:p>
          <a:p>
            <a:pPr marL="0" indent="0">
              <a:buNone/>
            </a:pPr>
            <a:r>
              <a:rPr lang="en-GB" dirty="0" err="1"/>
              <a:t>CouncilArea</a:t>
            </a:r>
            <a:r>
              <a:rPr lang="en-GB" dirty="0"/>
              <a:t>       	object	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94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EB2E-E3B6-4E4B-A8D9-2C327085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of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CB05-0417-459C-9E23-F2F1AF4E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4331"/>
            <a:ext cx="10515600" cy="2402631"/>
          </a:xfrm>
        </p:spPr>
        <p:txBody>
          <a:bodyPr/>
          <a:lstStyle/>
          <a:p>
            <a:r>
              <a:rPr lang="en-AU" dirty="0"/>
              <a:t>Rooms and Distance were fairly well correlated with Price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BA17F-FC14-4148-BA67-DBFDD703F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9" t="52482" r="16622" b="31632"/>
          <a:stretch/>
        </p:blipFill>
        <p:spPr>
          <a:xfrm>
            <a:off x="320637" y="1823936"/>
            <a:ext cx="11550726" cy="16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2A68-6B36-4698-B6EA-FD1A2390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Dummy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345BF-7A8B-486D-9D60-BD7758A70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85" t="47691" r="73592" b="33531"/>
          <a:stretch/>
        </p:blipFill>
        <p:spPr>
          <a:xfrm>
            <a:off x="444229" y="2263850"/>
            <a:ext cx="1527244" cy="233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165A7-BF17-43A8-AB84-23B2C28C8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5" t="43120" r="62580" b="37589"/>
          <a:stretch/>
        </p:blipFill>
        <p:spPr>
          <a:xfrm>
            <a:off x="3774331" y="2263850"/>
            <a:ext cx="3049189" cy="1974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00505-A125-40C0-9E0B-B2F2BB5BDE02}"/>
              </a:ext>
            </a:extLst>
          </p:cNvPr>
          <p:cNvSpPr txBox="1"/>
          <p:nvPr/>
        </p:nvSpPr>
        <p:spPr>
          <a:xfrm>
            <a:off x="710120" y="4705647"/>
            <a:ext cx="1894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 –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 – Townhouse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 – Unit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9452D-DCF5-4848-B52C-2C28A953E63D}"/>
              </a:ext>
            </a:extLst>
          </p:cNvPr>
          <p:cNvSpPr txBox="1"/>
          <p:nvPr/>
        </p:nvSpPr>
        <p:spPr>
          <a:xfrm>
            <a:off x="710120" y="1746387"/>
            <a:ext cx="238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Type – type of 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0F97F-7D32-49C1-A68C-10406D6D9130}"/>
              </a:ext>
            </a:extLst>
          </p:cNvPr>
          <p:cNvSpPr txBox="1"/>
          <p:nvPr/>
        </p:nvSpPr>
        <p:spPr>
          <a:xfrm>
            <a:off x="3774331" y="1763148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– method of sale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D8EA2-EE17-4536-9A73-E0A2934539D1}"/>
              </a:ext>
            </a:extLst>
          </p:cNvPr>
          <p:cNvSpPr txBox="1"/>
          <p:nvPr/>
        </p:nvSpPr>
        <p:spPr>
          <a:xfrm>
            <a:off x="3774331" y="4369934"/>
            <a:ext cx="3380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 - property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 - property sold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 - property passed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PN - sold prior not disclosed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 - sold not disclosed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VB - vendor 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 - withdrawn prior to auction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 - sold after auction</a:t>
            </a:r>
          </a:p>
        </p:txBody>
      </p:sp>
    </p:spTree>
    <p:extLst>
      <p:ext uri="{BB962C8B-B14F-4D97-AF65-F5344CB8AC3E}">
        <p14:creationId xmlns:p14="http://schemas.microsoft.com/office/powerpoint/2010/main" val="137600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87F-EE96-4CDC-B5BA-5093BC88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models used in the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44CC-6AE8-4620-90C0-0B5AC3D9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LinearRegression</a:t>
            </a:r>
            <a:r>
              <a:rPr lang="en-AU" dirty="0"/>
              <a:t>()</a:t>
            </a:r>
          </a:p>
          <a:p>
            <a:r>
              <a:rPr lang="en-AU" dirty="0" err="1"/>
              <a:t>RidgeCV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– optimised hyper-</a:t>
            </a:r>
            <a:r>
              <a:rPr lang="en-AU" dirty="0" err="1">
                <a:sym typeface="Wingdings" panose="05000000000000000000" pitchFamily="2" charset="2"/>
              </a:rPr>
              <a:t>parameteres</a:t>
            </a:r>
            <a:r>
              <a:rPr lang="en-AU" dirty="0">
                <a:sym typeface="Wingdings" panose="05000000000000000000" pitchFamily="2" charset="2"/>
              </a:rPr>
              <a:t> with cross validation</a:t>
            </a:r>
            <a:endParaRPr lang="en-AU" dirty="0"/>
          </a:p>
          <a:p>
            <a:r>
              <a:rPr lang="en-AU" dirty="0" err="1"/>
              <a:t>LassoCV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– optimised hyper-</a:t>
            </a:r>
            <a:r>
              <a:rPr lang="en-AU" dirty="0" err="1">
                <a:sym typeface="Wingdings" panose="05000000000000000000" pitchFamily="2" charset="2"/>
              </a:rPr>
              <a:t>parameteres</a:t>
            </a:r>
            <a:r>
              <a:rPr lang="en-AU" dirty="0">
                <a:sym typeface="Wingdings" panose="05000000000000000000" pitchFamily="2" charset="2"/>
              </a:rPr>
              <a:t> with cross validation</a:t>
            </a:r>
            <a:endParaRPr lang="en-AU" dirty="0"/>
          </a:p>
          <a:p>
            <a:r>
              <a:rPr lang="en-AU" dirty="0" err="1"/>
              <a:t>ElasticNet</a:t>
            </a:r>
            <a:r>
              <a:rPr lang="en-AU" dirty="0"/>
              <a:t>() – a combination of Lasso and Ridge</a:t>
            </a:r>
          </a:p>
          <a:p>
            <a:r>
              <a:rPr lang="en-AU" dirty="0"/>
              <a:t>Polynomial features</a:t>
            </a:r>
          </a:p>
          <a:p>
            <a:r>
              <a:rPr lang="en-AU" dirty="0"/>
              <a:t>Logistic regression</a:t>
            </a:r>
          </a:p>
          <a:p>
            <a:r>
              <a:rPr lang="en-AU" dirty="0"/>
              <a:t>KNN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FD03-9DE4-4173-846E-66AB2F5E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372" y="540772"/>
            <a:ext cx="1544273" cy="1325563"/>
          </a:xfrm>
        </p:spPr>
        <p:txBody>
          <a:bodyPr/>
          <a:lstStyle/>
          <a:p>
            <a:r>
              <a:rPr lang="en-AU" dirty="0"/>
              <a:t>Price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62CC7A-14BD-4F02-A6B3-BE360EDACCD1}"/>
              </a:ext>
            </a:extLst>
          </p:cNvPr>
          <p:cNvSpPr/>
          <p:nvPr/>
        </p:nvSpPr>
        <p:spPr>
          <a:xfrm>
            <a:off x="300331" y="2258751"/>
            <a:ext cx="3226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/>
              <a:t>features</a:t>
            </a:r>
            <a:r>
              <a:rPr lang="en-AU" dirty="0"/>
              <a:t> </a:t>
            </a:r>
          </a:p>
          <a:p>
            <a:r>
              <a:rPr lang="en-AU" dirty="0"/>
              <a:t>Rooms</a:t>
            </a:r>
          </a:p>
          <a:p>
            <a:r>
              <a:rPr lang="en-AU" dirty="0"/>
              <a:t>Distance</a:t>
            </a:r>
          </a:p>
          <a:p>
            <a:r>
              <a:rPr lang="en-AU" dirty="0"/>
              <a:t>Dummy Type</a:t>
            </a:r>
          </a:p>
          <a:p>
            <a:r>
              <a:rPr lang="en-AU" dirty="0"/>
              <a:t>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A94A0-BE81-4D15-B04D-A305938B5D0E}"/>
              </a:ext>
            </a:extLst>
          </p:cNvPr>
          <p:cNvSpPr/>
          <p:nvPr/>
        </p:nvSpPr>
        <p:spPr>
          <a:xfrm>
            <a:off x="2175544" y="2558904"/>
            <a:ext cx="2345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/>
              <a:t>lin</a:t>
            </a:r>
            <a:r>
              <a:rPr lang="en-AU" dirty="0"/>
              <a:t> reg: RMSE: 474,144</a:t>
            </a:r>
          </a:p>
          <a:p>
            <a:r>
              <a:rPr lang="en-AU" dirty="0"/>
              <a:t>Ridge: RMSE: 474,150</a:t>
            </a:r>
          </a:p>
          <a:p>
            <a:r>
              <a:rPr lang="en-AU" dirty="0"/>
              <a:t>Lasso: RMSE: 474,143</a:t>
            </a:r>
          </a:p>
          <a:p>
            <a:r>
              <a:rPr lang="en-AU" dirty="0" err="1"/>
              <a:t>enet</a:t>
            </a:r>
            <a:r>
              <a:rPr lang="en-AU" dirty="0"/>
              <a:t>: RMSE: 474,143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BFF09-A3FF-40DF-B094-4A8072247F12}"/>
              </a:ext>
            </a:extLst>
          </p:cNvPr>
          <p:cNvSpPr/>
          <p:nvPr/>
        </p:nvSpPr>
        <p:spPr>
          <a:xfrm>
            <a:off x="2249372" y="4758365"/>
            <a:ext cx="2698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/>
              <a:t>lin</a:t>
            </a:r>
            <a:r>
              <a:rPr lang="en-AU" dirty="0"/>
              <a:t> reg: RMSE: 472,429</a:t>
            </a:r>
          </a:p>
          <a:p>
            <a:r>
              <a:rPr lang="en-AU" dirty="0"/>
              <a:t>Ridge: RMSE: 472,517</a:t>
            </a:r>
          </a:p>
          <a:p>
            <a:r>
              <a:rPr lang="en-AU" dirty="0"/>
              <a:t>Lasso: RMSE: 472,501</a:t>
            </a:r>
          </a:p>
          <a:p>
            <a:r>
              <a:rPr lang="en-AU" dirty="0" err="1"/>
              <a:t>enet</a:t>
            </a:r>
            <a:r>
              <a:rPr lang="en-AU" dirty="0"/>
              <a:t>: RMSE: 472,501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DC93B-166A-4550-8336-FB55BA8866A5}"/>
              </a:ext>
            </a:extLst>
          </p:cNvPr>
          <p:cNvSpPr/>
          <p:nvPr/>
        </p:nvSpPr>
        <p:spPr>
          <a:xfrm>
            <a:off x="5555378" y="4304049"/>
            <a:ext cx="2220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/>
              <a:t>features</a:t>
            </a:r>
            <a:r>
              <a:rPr lang="en-AU" dirty="0"/>
              <a:t> </a:t>
            </a:r>
          </a:p>
          <a:p>
            <a:r>
              <a:rPr lang="en-AU" dirty="0"/>
              <a:t>Rooms</a:t>
            </a:r>
          </a:p>
          <a:p>
            <a:r>
              <a:rPr lang="en-AU" dirty="0" err="1"/>
              <a:t>Propertycount</a:t>
            </a:r>
            <a:endParaRPr lang="en-AU" dirty="0"/>
          </a:p>
          <a:p>
            <a:r>
              <a:rPr lang="en-AU" dirty="0"/>
              <a:t>Distance</a:t>
            </a:r>
          </a:p>
          <a:p>
            <a:r>
              <a:rPr lang="en-AU" dirty="0"/>
              <a:t>Dummy Type</a:t>
            </a:r>
          </a:p>
          <a:p>
            <a:r>
              <a:rPr lang="en-AU" dirty="0"/>
              <a:t>Dummy Method</a:t>
            </a:r>
          </a:p>
          <a:p>
            <a:r>
              <a:rPr lang="en-AU" dirty="0"/>
              <a:t>Year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9ED4CB-081F-4DCA-A8EE-A115FEBB802D}"/>
              </a:ext>
            </a:extLst>
          </p:cNvPr>
          <p:cNvSpPr txBox="1">
            <a:spLocks/>
          </p:cNvSpPr>
          <p:nvPr/>
        </p:nvSpPr>
        <p:spPr>
          <a:xfrm>
            <a:off x="7633282" y="427743"/>
            <a:ext cx="40022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w/ log(Price)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B0196-BA4B-46E8-A02B-8B0F9FE45D58}"/>
              </a:ext>
            </a:extLst>
          </p:cNvPr>
          <p:cNvSpPr/>
          <p:nvPr/>
        </p:nvSpPr>
        <p:spPr>
          <a:xfrm>
            <a:off x="7332395" y="2534833"/>
            <a:ext cx="4859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/>
              <a:t>lin</a:t>
            </a:r>
            <a:r>
              <a:rPr lang="en-AU" dirty="0"/>
              <a:t> reg: RMSE: 0.3719	Exp RMSE: 472,852  </a:t>
            </a:r>
          </a:p>
          <a:p>
            <a:r>
              <a:rPr lang="en-AU" dirty="0"/>
              <a:t>Ridge: RMSE: 0.3719 	Exp RMSE: 472,980 </a:t>
            </a:r>
          </a:p>
          <a:p>
            <a:r>
              <a:rPr lang="en-AU" dirty="0"/>
              <a:t>Lasso: RMSE: 0.3719	Exp RMSE: 472,953</a:t>
            </a:r>
          </a:p>
          <a:p>
            <a:r>
              <a:rPr lang="en-AU" dirty="0" err="1"/>
              <a:t>enet</a:t>
            </a:r>
            <a:r>
              <a:rPr lang="en-AU" dirty="0"/>
              <a:t>: RMSE: 0.3719		Exp RMSE: 472,985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9801A-B554-4441-BC0A-CC2CB4E78A8E}"/>
              </a:ext>
            </a:extLst>
          </p:cNvPr>
          <p:cNvSpPr/>
          <p:nvPr/>
        </p:nvSpPr>
        <p:spPr>
          <a:xfrm>
            <a:off x="5871469" y="2257834"/>
            <a:ext cx="14467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/>
              <a:t>features</a:t>
            </a:r>
            <a:r>
              <a:rPr lang="en-AU" dirty="0"/>
              <a:t> </a:t>
            </a:r>
          </a:p>
          <a:p>
            <a:r>
              <a:rPr lang="en-AU" dirty="0"/>
              <a:t>Rooms</a:t>
            </a:r>
          </a:p>
          <a:p>
            <a:r>
              <a:rPr lang="en-AU" dirty="0"/>
              <a:t>Distance</a:t>
            </a:r>
          </a:p>
          <a:p>
            <a:r>
              <a:rPr lang="en-AU" dirty="0"/>
              <a:t>Dummy Type</a:t>
            </a:r>
          </a:p>
          <a:p>
            <a:r>
              <a:rPr lang="en-AU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42B17-E5EE-413C-915B-300E7A95B6DE}"/>
              </a:ext>
            </a:extLst>
          </p:cNvPr>
          <p:cNvSpPr/>
          <p:nvPr/>
        </p:nvSpPr>
        <p:spPr>
          <a:xfrm>
            <a:off x="396062" y="4304049"/>
            <a:ext cx="2220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u="sng" dirty="0"/>
              <a:t>features</a:t>
            </a:r>
            <a:r>
              <a:rPr lang="en-AU" dirty="0"/>
              <a:t> </a:t>
            </a:r>
          </a:p>
          <a:p>
            <a:r>
              <a:rPr lang="en-AU" dirty="0"/>
              <a:t>Rooms</a:t>
            </a:r>
          </a:p>
          <a:p>
            <a:r>
              <a:rPr lang="en-AU" dirty="0" err="1"/>
              <a:t>Propertycount</a:t>
            </a:r>
            <a:endParaRPr lang="en-AU" dirty="0"/>
          </a:p>
          <a:p>
            <a:r>
              <a:rPr lang="en-AU" dirty="0"/>
              <a:t>Distance</a:t>
            </a:r>
          </a:p>
          <a:p>
            <a:r>
              <a:rPr lang="en-AU" dirty="0"/>
              <a:t>Dummy Type</a:t>
            </a:r>
          </a:p>
          <a:p>
            <a:r>
              <a:rPr lang="en-AU" dirty="0"/>
              <a:t>Dummy Method</a:t>
            </a:r>
          </a:p>
          <a:p>
            <a:r>
              <a:rPr lang="en-AU" dirty="0"/>
              <a:t>Year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8AD90B-26DA-4D4C-9E06-AFF6E5E8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274" y="4531390"/>
            <a:ext cx="4882726" cy="1654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linreg</a:t>
            </a:r>
            <a:r>
              <a:rPr lang="en-AU" sz="1800" dirty="0"/>
              <a:t>: RMSE: 0.3695	 Exp RMSE: 470,482</a:t>
            </a:r>
          </a:p>
          <a:p>
            <a:pPr marL="0" indent="0">
              <a:buNone/>
            </a:pPr>
            <a:r>
              <a:rPr lang="en-AU" sz="1800" dirty="0"/>
              <a:t>Ridge: RMSE: 0.3696	 Exp RMSE: 470,618</a:t>
            </a:r>
          </a:p>
          <a:p>
            <a:pPr marL="0" indent="0">
              <a:buNone/>
            </a:pPr>
            <a:r>
              <a:rPr lang="en-AU" sz="1800" dirty="0"/>
              <a:t>Lasso: RMSE: 0.36962	 Exp RMSE: 470,635</a:t>
            </a:r>
          </a:p>
          <a:p>
            <a:pPr marL="0" indent="0">
              <a:buNone/>
            </a:pPr>
            <a:r>
              <a:rPr lang="en-AU" sz="1800" dirty="0" err="1"/>
              <a:t>enet</a:t>
            </a:r>
            <a:r>
              <a:rPr lang="en-AU" sz="1800" dirty="0"/>
              <a:t>: RMSE: 0.3696	  	 Exp RMSE: 470,643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4891E-5399-4F03-BBAD-D833D82B61D2}"/>
              </a:ext>
            </a:extLst>
          </p:cNvPr>
          <p:cNvSpPr/>
          <p:nvPr/>
        </p:nvSpPr>
        <p:spPr>
          <a:xfrm>
            <a:off x="396062" y="164475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Null: RMSE: 587,819</a:t>
            </a:r>
          </a:p>
        </p:txBody>
      </p:sp>
    </p:spTree>
    <p:extLst>
      <p:ext uri="{BB962C8B-B14F-4D97-AF65-F5344CB8AC3E}">
        <p14:creationId xmlns:p14="http://schemas.microsoft.com/office/powerpoint/2010/main" val="305810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BEC7-E335-432C-8272-D1FF73FE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Polynomial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348-1080-41A9-ABD5-E34C89F8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1863" cy="4351338"/>
          </a:xfrm>
        </p:spPr>
        <p:txBody>
          <a:bodyPr/>
          <a:lstStyle/>
          <a:p>
            <a:r>
              <a:rPr lang="en-AU" dirty="0"/>
              <a:t>The optimal hyper-parameter for the polynomial degree = 2</a:t>
            </a:r>
          </a:p>
          <a:p>
            <a:r>
              <a:rPr lang="en-AU" dirty="0"/>
              <a:t>However the validation RMSE is still relatively high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B9035-EB9F-47C5-A309-AEB8C71AB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2" t="33028" r="50000" b="20000"/>
          <a:stretch/>
        </p:blipFill>
        <p:spPr>
          <a:xfrm>
            <a:off x="6702713" y="1494580"/>
            <a:ext cx="483482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CC8BC-C752-4466-8D63-43DE78385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9" t="44397" r="67287" b="34752"/>
          <a:stretch/>
        </p:blipFill>
        <p:spPr>
          <a:xfrm>
            <a:off x="838200" y="4001294"/>
            <a:ext cx="2859931" cy="19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4DBB-3ACB-4E69-93DB-90843CA4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E701-B34C-40EA-A656-DEF7EED2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15"/>
            <a:ext cx="10515600" cy="4351338"/>
          </a:xfrm>
        </p:spPr>
        <p:txBody>
          <a:bodyPr/>
          <a:lstStyle/>
          <a:p>
            <a:r>
              <a:rPr lang="en-AU" dirty="0"/>
              <a:t>Since in the data set there were quite a lot of rows that were cut due to missing values, classification model may be useful to use as a “filler” for increasing the available data set</a:t>
            </a:r>
          </a:p>
          <a:p>
            <a:endParaRPr lang="en-AU" dirty="0"/>
          </a:p>
          <a:p>
            <a:r>
              <a:rPr lang="en-AU" dirty="0"/>
              <a:t>Null Accuracy: 0.701</a:t>
            </a:r>
          </a:p>
          <a:p>
            <a:r>
              <a:rPr lang="en-AU" dirty="0"/>
              <a:t>The most frequent class : House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Features used</a:t>
            </a:r>
          </a:p>
          <a:p>
            <a:pPr marL="0" indent="0">
              <a:buNone/>
            </a:pPr>
            <a:r>
              <a:rPr lang="en-AU" dirty="0"/>
              <a:t>['Rooms','</a:t>
            </a:r>
            <a:r>
              <a:rPr lang="en-AU" dirty="0" err="1"/>
              <a:t>Propertycount</a:t>
            </a:r>
            <a:r>
              <a:rPr lang="en-AU" dirty="0"/>
              <a:t>','Distance']</a:t>
            </a:r>
          </a:p>
        </p:txBody>
      </p:sp>
    </p:spTree>
    <p:extLst>
      <p:ext uri="{BB962C8B-B14F-4D97-AF65-F5344CB8AC3E}">
        <p14:creationId xmlns:p14="http://schemas.microsoft.com/office/powerpoint/2010/main" val="83236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377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Housing price model</vt:lpstr>
      <vt:lpstr>Skewed distribution of Price </vt:lpstr>
      <vt:lpstr>Columns in the data set</vt:lpstr>
      <vt:lpstr>Correlation of numerical features</vt:lpstr>
      <vt:lpstr>Dummy variables</vt:lpstr>
      <vt:lpstr>The models used in the analysis </vt:lpstr>
      <vt:lpstr>Price </vt:lpstr>
      <vt:lpstr>Polynomial features</vt:lpstr>
      <vt:lpstr>Classification</vt:lpstr>
      <vt:lpstr>Logistic regression vs KNN</vt:lpstr>
      <vt:lpstr>From here…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model</dc:title>
  <dc:creator>Yoshitaka Suzuki</dc:creator>
  <cp:lastModifiedBy>Yoshitaka Suzuki</cp:lastModifiedBy>
  <cp:revision>9</cp:revision>
  <dcterms:created xsi:type="dcterms:W3CDTF">2019-06-20T03:42:43Z</dcterms:created>
  <dcterms:modified xsi:type="dcterms:W3CDTF">2019-06-20T05:25:41Z</dcterms:modified>
</cp:coreProperties>
</file>