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9" r:id="rId3"/>
    <p:sldId id="275" r:id="rId4"/>
    <p:sldId id="282" r:id="rId5"/>
    <p:sldId id="283" r:id="rId6"/>
    <p:sldId id="284" r:id="rId7"/>
    <p:sldId id="285" r:id="rId8"/>
    <p:sldId id="286" r:id="rId9"/>
    <p:sldId id="28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B078C-6B66-44D8-BA31-C79CFDF86F6C}" type="datetimeFigureOut">
              <a:rPr kumimoji="1" lang="ja-JP" altLang="en-US" smtClean="0"/>
              <a:t>2023/4/16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CE0E-8A09-4D96-AF50-E419DFB1307A}" type="slidenum">
              <a:rPr kumimoji="1" lang="ja-JP" altLang="en-US" smtClean="0"/>
              <a:t>‹#›</a:t>
            </a:fld>
            <a:endParaRPr kumimoji="1" lang="ja-JP" altLang="en-US"/>
          </a:p>
        </p:txBody>
      </p:sp>
    </p:spTree>
    <p:extLst>
      <p:ext uri="{BB962C8B-B14F-4D97-AF65-F5344CB8AC3E}">
        <p14:creationId xmlns:p14="http://schemas.microsoft.com/office/powerpoint/2010/main" val="1570083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E3F80428-E546-47A8-98EC-A6E536BE73FB}" type="datetime1">
              <a:rPr lang="en-US" altLang="ja-JP" smtClean="0"/>
              <a:t>4/16/2023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5962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DC4C6901-23EE-4285-B1E1-72CB3F15CE02}" type="datetime1">
              <a:rPr lang="en-US" altLang="ja-JP" smtClean="0"/>
              <a:t>4/16/2023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726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05CBA732-A623-408A-95A0-EB5780CDC669}" type="datetime1">
              <a:rPr lang="en-US" altLang="ja-JP" smtClean="0"/>
              <a:t>4/16/2023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536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45D978D2-1A9D-42E9-9CD6-AC7E81C7BFA9}" type="datetime1">
              <a:rPr lang="en-US" altLang="ja-JP" smtClean="0"/>
              <a:t>4/16/2023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504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7A172404-2C95-4518-9563-798B5397B5E1}" type="datetime1">
              <a:rPr lang="en-US" altLang="ja-JP" smtClean="0"/>
              <a:t>4/16/2023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824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420B36D4-2D0A-4690-9032-9DA9BF6293D8}" type="datetime1">
              <a:rPr lang="en-US" altLang="ja-JP" smtClean="0"/>
              <a:t>4/16/2023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78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38AAF793-A9DD-48A7-82CB-AF5D2988B5D0}" type="datetime1">
              <a:rPr lang="en-US" altLang="ja-JP" smtClean="0"/>
              <a:t>4/16/2023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341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9C1AD72D-94D3-4689-ACF8-C3553F04FFFF}" type="datetime1">
              <a:rPr lang="en-US" altLang="ja-JP" smtClean="0"/>
              <a:t>4/16/2023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7827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7CD0A057-3112-43C3-A51E-8D44A41AA0BE}" type="datetime1">
              <a:rPr lang="en-US" altLang="ja-JP" smtClean="0"/>
              <a:t>4/16/2023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29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79E0091C-A5B7-44B1-A044-D8C8AFA42F2B}" type="datetime1">
              <a:rPr lang="en-US" altLang="ja-JP" smtClean="0"/>
              <a:t>4/16/2023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97704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79641549-4A4C-41C1-B953-E8A5AEB7617F}" type="datetime1">
              <a:rPr lang="en-US" altLang="ja-JP" smtClean="0"/>
              <a:t>4/16/2023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945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7B3EB793-DDD5-4DCB-8EBC-2C0D62E255D0}" type="datetime1">
              <a:rPr lang="en-US" altLang="ja-JP" smtClean="0"/>
              <a:t>4/16/2023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350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5215066" y="1376548"/>
            <a:ext cx="6976933" cy="3339390"/>
          </a:xfrm>
        </p:spPr>
        <p:txBody>
          <a:bodyPr anchor="ctr">
            <a:normAutofit fontScale="90000"/>
          </a:bodyPr>
          <a:lstStyle/>
          <a:p>
            <a:br>
              <a:rPr lang="en-US" altLang="ja-JP" sz="4800" dirty="0">
                <a:solidFill>
                  <a:schemeClr val="bg1"/>
                </a:solidFill>
              </a:rPr>
            </a:br>
            <a:br>
              <a:rPr lang="en-US" altLang="ja-JP" sz="4800" dirty="0">
                <a:solidFill>
                  <a:schemeClr val="bg1"/>
                </a:solidFill>
              </a:rPr>
            </a:br>
            <a:r>
              <a:rPr lang="en-US" altLang="ja-JP" sz="4800" i="0" dirty="0">
                <a:solidFill>
                  <a:schemeClr val="bg1"/>
                </a:solidFill>
                <a:latin typeface="メイリオ" panose="020B0604030504040204" pitchFamily="50" charset="-128"/>
                <a:ea typeface="メイリオ" panose="020B0604030504040204" pitchFamily="50" charset="-128"/>
              </a:rPr>
              <a:t>VRC Connections </a:t>
            </a:r>
            <a:br>
              <a:rPr lang="en-US" altLang="ja-JP" sz="4800" i="0" dirty="0">
                <a:solidFill>
                  <a:schemeClr val="bg1"/>
                </a:solidFill>
                <a:latin typeface="メイリオ" panose="020B0604030504040204" pitchFamily="50" charset="-128"/>
                <a:ea typeface="メイリオ" panose="020B0604030504040204" pitchFamily="50" charset="-128"/>
              </a:rPr>
            </a:br>
            <a:r>
              <a:rPr lang="en-US" altLang="ja-JP" sz="4800" i="0" dirty="0">
                <a:solidFill>
                  <a:schemeClr val="bg1"/>
                </a:solidFill>
                <a:latin typeface="メイリオ" panose="020B0604030504040204" pitchFamily="50" charset="-128"/>
                <a:ea typeface="メイリオ" panose="020B0604030504040204" pitchFamily="50" charset="-128"/>
              </a:rPr>
              <a:t>	API Project </a:t>
            </a:r>
            <a:r>
              <a:rPr lang="ja-JP" altLang="en-US" sz="4800" i="0" dirty="0">
                <a:solidFill>
                  <a:schemeClr val="bg1"/>
                </a:solidFill>
                <a:latin typeface="メイリオ" panose="020B0604030504040204" pitchFamily="50" charset="-128"/>
                <a:ea typeface="メイリオ" panose="020B0604030504040204" pitchFamily="50" charset="-128"/>
              </a:rPr>
              <a:t>のご紹介</a:t>
            </a:r>
          </a:p>
        </p:txBody>
      </p:sp>
      <p:sp>
        <p:nvSpPr>
          <p:cNvPr id="25" name="Freeform: Shape 24">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2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スライド番号プレースホルダー 3">
            <a:extLst>
              <a:ext uri="{FF2B5EF4-FFF2-40B4-BE49-F238E27FC236}">
                <a16:creationId xmlns:a16="http://schemas.microsoft.com/office/drawing/2014/main" id="{316502BC-D362-66B4-9118-ECFD043AB2FA}"/>
              </a:ext>
            </a:extLst>
          </p:cNvPr>
          <p:cNvSpPr>
            <a:spLocks noGrp="1"/>
          </p:cNvSpPr>
          <p:nvPr>
            <p:ph type="sldNum" sz="quarter" idx="12"/>
          </p:nvPr>
        </p:nvSpPr>
        <p:spPr>
          <a:xfrm>
            <a:off x="11786616" y="6007608"/>
            <a:ext cx="411480" cy="365125"/>
          </a:xfrm>
        </p:spPr>
        <p:txBody>
          <a:bodyPr>
            <a:normAutofit/>
          </a:bodyPr>
          <a:lstStyle/>
          <a:p>
            <a:pPr lvl="0">
              <a:spcAft>
                <a:spcPts val="600"/>
              </a:spcAft>
            </a:pPr>
            <a:fld id="{D79E6812-DF0E-4B88-AFAA-EAC7168F54C0}" type="slidenum">
              <a:rPr lang="en-US" noProof="0" smtClean="0"/>
              <a:pPr lvl="0">
                <a:spcAft>
                  <a:spcPts val="600"/>
                </a:spcAft>
              </a:pPr>
              <a:t>1</a:t>
            </a:fld>
            <a:endParaRPr lang="en-US" noProof="0"/>
          </a:p>
        </p:txBody>
      </p:sp>
      <p:pic>
        <p:nvPicPr>
          <p:cNvPr id="52" name="図 51">
            <a:extLst>
              <a:ext uri="{FF2B5EF4-FFF2-40B4-BE49-F238E27FC236}">
                <a16:creationId xmlns:a16="http://schemas.microsoft.com/office/drawing/2014/main" id="{65E680FA-61F3-500C-82AE-3D740145943F}"/>
              </a:ext>
            </a:extLst>
          </p:cNvPr>
          <p:cNvPicPr>
            <a:picLocks noChangeAspect="1"/>
          </p:cNvPicPr>
          <p:nvPr/>
        </p:nvPicPr>
        <p:blipFill>
          <a:blip r:embed="rId2"/>
          <a:stretch>
            <a:fillRect/>
          </a:stretch>
        </p:blipFill>
        <p:spPr>
          <a:xfrm>
            <a:off x="72677" y="2441810"/>
            <a:ext cx="4604886" cy="2434993"/>
          </a:xfrm>
          <a:prstGeom prst="rect">
            <a:avLst/>
          </a:prstGeom>
        </p:spPr>
      </p:pic>
    </p:spTree>
    <p:extLst>
      <p:ext uri="{BB962C8B-B14F-4D97-AF65-F5344CB8AC3E}">
        <p14:creationId xmlns:p14="http://schemas.microsoft.com/office/powerpoint/2010/main" val="21283802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prstClr val="black"/>
                </a:solidFill>
                <a:latin typeface="Meiryo"/>
                <a:ea typeface="Meiryo"/>
              </a:rPr>
              <a:t>VRC Connections API Project</a:t>
            </a:r>
            <a:r>
              <a:rPr lang="ja-JP" altLang="en-US" sz="2400" i="0" spc="0" dirty="0">
                <a:solidFill>
                  <a:prstClr val="black"/>
                </a:solidFill>
                <a:latin typeface="Meiryo"/>
                <a:ea typeface="Meiryo"/>
              </a:rPr>
              <a:t>とは？</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発足の経緯</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プロジェクトの目的</a:t>
            </a:r>
            <a:endParaRPr kumimoji="1" lang="ja-JP" altLang="en-US" sz="2400" b="0" i="0" u="none" strike="noStrike" kern="1200" cap="none" spc="0" normalizeH="0" baseline="0" noProof="0" dirty="0">
              <a:ln>
                <a:noFill/>
              </a:ln>
              <a:solidFill>
                <a:prstClr val="black"/>
              </a:solidFill>
              <a:effectLst/>
              <a:uLnTx/>
              <a:uFillTx/>
              <a:latin typeface="Meiryo"/>
              <a:ea typeface="Meiryo"/>
              <a:cs typeface="+mj-cs"/>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Meiryo"/>
                <a:ea typeface="Meiryo"/>
                <a:cs typeface="+mj-cs"/>
              </a:rPr>
              <a:t>私たちが目指すものの価値</a:t>
            </a: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a:p>
            <a:pPr marR="0" lvl="0" algn="l" defTabSz="914400" rtl="0" eaLnBrk="1" fontAlgn="auto" latinLnBrk="0" hangingPunct="1">
              <a:lnSpc>
                <a:spcPct val="150000"/>
              </a:lnSpc>
              <a:spcBef>
                <a:spcPct val="0"/>
              </a:spcBef>
              <a:spcAft>
                <a:spcPts val="0"/>
              </a:spcAft>
              <a:buClrTx/>
              <a:buSzTx/>
              <a:tabLst/>
              <a:defRPr/>
            </a:pP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300007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fontScale="90000"/>
          </a:bodyPr>
          <a:lstStyle/>
          <a:p>
            <a:r>
              <a:rPr lang="en-US" altLang="ja-JP" sz="4800" i="0" dirty="0">
                <a:solidFill>
                  <a:schemeClr val="tx1"/>
                </a:solidFill>
                <a:latin typeface="Meiryo"/>
                <a:ea typeface="Meiryo"/>
              </a:rPr>
              <a:t>1. VRC Connections API Project</a:t>
            </a:r>
            <a:r>
              <a:rPr lang="ja-JP" altLang="en-US" sz="4800" i="0" dirty="0">
                <a:solidFill>
                  <a:schemeClr val="tx1"/>
                </a:solidFill>
                <a:latin typeface="Meiryo"/>
                <a:ea typeface="Meiryo"/>
              </a:rPr>
              <a:t>とは？</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私たち</a:t>
            </a:r>
            <a:r>
              <a:rPr lang="en-US" altLang="ja-JP" sz="1600" i="0" spc="0" dirty="0">
                <a:solidFill>
                  <a:srgbClr val="262626"/>
                </a:solidFill>
                <a:latin typeface="Meiryo"/>
                <a:ea typeface="Meiryo"/>
              </a:rPr>
              <a:t>『VRC Connections API Project』</a:t>
            </a:r>
            <a:r>
              <a:rPr lang="ja-JP" altLang="en-US" sz="1600" i="0" spc="0" dirty="0">
                <a:solidFill>
                  <a:srgbClr val="262626"/>
                </a:solidFill>
                <a:latin typeface="Meiryo"/>
                <a:ea typeface="Meiryo"/>
              </a:rPr>
              <a:t>は</a:t>
            </a:r>
            <a:r>
              <a:rPr lang="en-US" altLang="ja-JP" sz="1600" i="0" spc="0" dirty="0">
                <a:solidFill>
                  <a:srgbClr val="262626"/>
                </a:solidFill>
                <a:latin typeface="Meiryo"/>
                <a:ea typeface="Meiryo"/>
              </a:rPr>
              <a:t>『</a:t>
            </a:r>
            <a:r>
              <a:rPr lang="en-US" altLang="ja-JP" sz="1600" i="0" spc="0" dirty="0" err="1">
                <a:solidFill>
                  <a:srgbClr val="262626"/>
                </a:solidFill>
                <a:latin typeface="Meiryo"/>
                <a:ea typeface="Meiryo"/>
              </a:rPr>
              <a:t>VRChat</a:t>
            </a:r>
            <a:r>
              <a:rPr lang="ja-JP" altLang="en-US" sz="1600" i="0" spc="0" dirty="0">
                <a:solidFill>
                  <a:srgbClr val="262626"/>
                </a:solidFill>
                <a:latin typeface="Meiryo"/>
                <a:ea typeface="Meiryo"/>
              </a:rPr>
              <a:t>のワールドと外部の世界</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インターネット</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を繋ぐことで得られる体験や価値</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を</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誰でも</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技術に明るくなくても</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得ることができるサービスを提供することを目指す組織です。</a:t>
            </a:r>
            <a:endParaRPr kumimoji="1" lang="en-US" altLang="ja-JP" sz="1600" b="0" i="0" strike="noStrike" kern="1200" cap="none" spc="0" normalizeH="0" baseline="0" noProof="0" dirty="0">
              <a:ln>
                <a:noFill/>
              </a:ln>
              <a:solidFill>
                <a:srgbClr val="262626"/>
              </a:solidFill>
              <a:effectLst/>
              <a:uLnTx/>
              <a:uFillTx/>
              <a:latin typeface="Meiryo"/>
              <a:ea typeface="Meiryo"/>
              <a:cs typeface="+mj-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62626"/>
                </a:solidFill>
                <a:effectLst/>
                <a:uLnTx/>
                <a:uFillTx/>
                <a:latin typeface="Meiryo"/>
                <a:ea typeface="Meiryo"/>
                <a:cs typeface="+mn-cs"/>
              </a:rPr>
              <a:t>何を？　⇒　</a:t>
            </a: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ja-JP" altLang="en-US" sz="2800" i="0" spc="0" dirty="0">
                <a:solidFill>
                  <a:srgbClr val="262626"/>
                </a:solidFill>
                <a:latin typeface="Meiryo"/>
                <a:ea typeface="Meiryo"/>
              </a:rPr>
              <a:t>誰に？　⇒　</a:t>
            </a:r>
            <a:endParaRPr lang="en-US" altLang="ja-JP" sz="2800" i="0" spc="0" dirty="0">
              <a:solidFill>
                <a:srgbClr val="262626"/>
              </a:solidFill>
              <a:latin typeface="Meiryo"/>
              <a:ea typeface="Meiryo"/>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800" i="0" spc="0" dirty="0">
              <a:solidFill>
                <a:srgbClr val="262626"/>
              </a:solidFill>
              <a:latin typeface="Meiryo"/>
              <a:ea typeface="Meiryo"/>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ja-JP" sz="1800" i="0" spc="0" dirty="0">
                <a:solidFill>
                  <a:srgbClr val="262626"/>
                </a:solidFill>
                <a:latin typeface="Meiryo"/>
                <a:ea typeface="Meiryo"/>
              </a:rPr>
              <a:t>							</a:t>
            </a:r>
            <a:r>
              <a:rPr lang="ja-JP" altLang="en-US" sz="2400" i="0" spc="0" dirty="0">
                <a:solidFill>
                  <a:srgbClr val="262626"/>
                </a:solidFill>
                <a:latin typeface="Meiryo"/>
                <a:ea typeface="Meiryo"/>
              </a:rPr>
              <a:t>を提供することを目指す組織</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8FC7576-4751-7B9A-7F3E-3055514133C5}"/>
              </a:ext>
            </a:extLst>
          </p:cNvPr>
          <p:cNvSpPr txBox="1"/>
          <p:nvPr/>
        </p:nvSpPr>
        <p:spPr>
          <a:xfrm>
            <a:off x="2555004" y="3086598"/>
            <a:ext cx="8950389" cy="6848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28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a:t>
            </a:r>
          </a:p>
        </p:txBody>
      </p:sp>
      <p:sp>
        <p:nvSpPr>
          <p:cNvPr id="21" name="テキスト ボックス 20">
            <a:extLst>
              <a:ext uri="{FF2B5EF4-FFF2-40B4-BE49-F238E27FC236}">
                <a16:creationId xmlns:a16="http://schemas.microsoft.com/office/drawing/2014/main" id="{14F153D5-3AEB-5AB6-5F3F-1CE032483A6D}"/>
              </a:ext>
            </a:extLst>
          </p:cNvPr>
          <p:cNvSpPr txBox="1"/>
          <p:nvPr/>
        </p:nvSpPr>
        <p:spPr>
          <a:xfrm>
            <a:off x="2555004" y="4388387"/>
            <a:ext cx="8798992" cy="6848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技術力の有無にかかわらず、誰にでも</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p>
        </p:txBody>
      </p:sp>
    </p:spTree>
    <p:extLst>
      <p:ext uri="{BB962C8B-B14F-4D97-AF65-F5344CB8AC3E}">
        <p14:creationId xmlns:p14="http://schemas.microsoft.com/office/powerpoint/2010/main" val="299868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fontScale="90000"/>
          </a:bodyPr>
          <a:lstStyle/>
          <a:p>
            <a:r>
              <a:rPr lang="en-US" altLang="ja-JP" sz="4800" i="0" dirty="0">
                <a:solidFill>
                  <a:schemeClr val="tx1"/>
                </a:solidFill>
                <a:latin typeface="Meiryo"/>
                <a:ea typeface="Meiryo"/>
              </a:rPr>
              <a:t>1. VRC Connections API Project</a:t>
            </a:r>
            <a:r>
              <a:rPr lang="ja-JP" altLang="en-US" sz="4800" i="0" dirty="0">
                <a:solidFill>
                  <a:schemeClr val="tx1"/>
                </a:solidFill>
                <a:latin typeface="Meiryo"/>
                <a:ea typeface="Meiryo"/>
              </a:rPr>
              <a:t>とは？</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en-US" altLang="ja-JP" sz="1600" i="0" spc="0" dirty="0" err="1">
                <a:solidFill>
                  <a:srgbClr val="262626"/>
                </a:solidFill>
                <a:latin typeface="Meiryo"/>
                <a:ea typeface="Meiryo"/>
              </a:rPr>
              <a:t>VRChat</a:t>
            </a:r>
            <a:r>
              <a:rPr lang="ja-JP" altLang="en-US" sz="1600" i="0" spc="0" dirty="0">
                <a:solidFill>
                  <a:srgbClr val="262626"/>
                </a:solidFill>
                <a:latin typeface="Meiryo"/>
                <a:ea typeface="Meiryo"/>
              </a:rPr>
              <a:t>のワールドと外部を繋ぐことで、今までワールド内ではできなかったことが外部を通じて可能となります。そこから生まれる新しい機能は必ずこれまでと一線を画した体験や価値を生み出すことでしょう。また、外部で活用していたツールなどをワールドに持ち込むことも可能です。「</a:t>
            </a:r>
            <a:r>
              <a:rPr lang="en-US" altLang="ja-JP" sz="1600" i="0" spc="0" dirty="0">
                <a:solidFill>
                  <a:srgbClr val="262626"/>
                </a:solidFill>
                <a:latin typeface="Meiryo"/>
                <a:ea typeface="Meiryo"/>
              </a:rPr>
              <a:t>VR</a:t>
            </a:r>
            <a:r>
              <a:rPr lang="ja-JP" altLang="en-US" sz="1600" i="0" spc="0" dirty="0">
                <a:solidFill>
                  <a:srgbClr val="262626"/>
                </a:solidFill>
                <a:latin typeface="Meiryo"/>
                <a:ea typeface="Meiryo"/>
              </a:rPr>
              <a:t>で○○できる」の幅がさらに広がります。</a:t>
            </a:r>
            <a:endParaRPr lang="en-US" altLang="ja-JP" sz="1600" i="0" spc="0" dirty="0">
              <a:solidFill>
                <a:srgbClr val="262626"/>
              </a:solidFill>
              <a:latin typeface="Meiryo"/>
              <a:ea typeface="Meiryo"/>
            </a:endParaRPr>
          </a:p>
          <a:p>
            <a:pPr>
              <a:lnSpc>
                <a:spcPct val="150000"/>
              </a:lnSpc>
              <a:defRPr/>
            </a:pPr>
            <a:r>
              <a:rPr lang="ja-JP" altLang="en-US" sz="1600" i="0" spc="0" dirty="0">
                <a:solidFill>
                  <a:srgbClr val="262626"/>
                </a:solidFill>
                <a:latin typeface="Meiryo"/>
                <a:ea typeface="Meiryo"/>
              </a:rPr>
              <a:t>　</a:t>
            </a: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28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tx1"/>
                </a:solidFill>
                <a:effectLst/>
                <a:uLnTx/>
                <a:uFillTx/>
                <a:latin typeface="Meiryo"/>
                <a:ea typeface="Meiryo"/>
                <a:cs typeface="+mn-cs"/>
              </a:rPr>
              <a:t>とは？</a:t>
            </a:r>
            <a:endParaRPr kumimoji="1" lang="en-US" altLang="ja-JP" sz="2800" b="0" i="0" u="none" strike="noStrike" kern="1200" cap="none" spc="0" normalizeH="0" baseline="0" noProof="0" dirty="0">
              <a:ln>
                <a:noFill/>
              </a:ln>
              <a:solidFill>
                <a:schemeClr val="tx1"/>
              </a:solidFill>
              <a:effectLst/>
              <a:uLnTx/>
              <a:uFillTx/>
              <a:latin typeface="Meiryo"/>
              <a:ea typeface="Meiryo"/>
              <a:cs typeface="+mn-cs"/>
            </a:endParaRPr>
          </a:p>
          <a:p>
            <a:pPr marL="914400" lvl="1" indent="-457200">
              <a:lnSpc>
                <a:spcPct val="150000"/>
              </a:lnSpc>
              <a:buFont typeface="Wingdings" panose="05000000000000000000" pitchFamily="2" charset="2"/>
              <a:buChar char="Ø"/>
              <a:defRPr/>
            </a:pPr>
            <a:endParaRPr kumimoji="1" lang="en-US" altLang="ja-JP" b="0" i="0" u="none" strike="noStrike" kern="1200" cap="none" spc="0" normalizeH="0" baseline="0" noProof="0" dirty="0">
              <a:ln>
                <a:noFill/>
              </a:ln>
              <a:effectLst/>
              <a:uLnTx/>
              <a:uFillTx/>
              <a:latin typeface="Meiryo"/>
              <a:ea typeface="Meiryo"/>
              <a:cs typeface="+mn-cs"/>
            </a:endParaRPr>
          </a:p>
          <a:p>
            <a:pPr marL="914400" lvl="1" indent="-457200">
              <a:lnSpc>
                <a:spcPct val="150000"/>
              </a:lnSpc>
              <a:buFont typeface="Wingdings" panose="05000000000000000000" pitchFamily="2" charset="2"/>
              <a:buChar char="Ø"/>
              <a:defRPr/>
            </a:pPr>
            <a:r>
              <a:rPr kumimoji="1" lang="ja-JP" altLang="en-US" b="0" i="0" u="none" strike="noStrike" kern="1200" cap="none" spc="0" normalizeH="0" baseline="0" noProof="0" dirty="0">
                <a:ln>
                  <a:noFill/>
                </a:ln>
                <a:effectLst/>
                <a:uLnTx/>
                <a:uFillTx/>
                <a:latin typeface="Meiryo"/>
                <a:ea typeface="Meiryo"/>
                <a:cs typeface="+mn-cs"/>
              </a:rPr>
              <a:t>現在のワールドにない機能の活用</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r>
              <a:rPr lang="ja-JP" altLang="en-US" dirty="0">
                <a:latin typeface="Meiryo"/>
                <a:ea typeface="Meiryo"/>
              </a:rPr>
              <a:t>例：データの永続的な保存、インスタンス間での共有、翻訳機能など</a:t>
            </a:r>
            <a:endParaRPr lang="en-US" altLang="ja-JP" dirty="0">
              <a:latin typeface="Meiryo"/>
              <a:ea typeface="Meiryo"/>
            </a:endParaRPr>
          </a:p>
          <a:p>
            <a:pPr lvl="2">
              <a:lnSpc>
                <a:spcPct val="150000"/>
              </a:lnSpc>
              <a:defRPr/>
            </a:pPr>
            <a:endParaRPr lang="en-US" altLang="ja-JP" dirty="0">
              <a:latin typeface="Meiryo"/>
              <a:ea typeface="Meiryo"/>
            </a:endParaRPr>
          </a:p>
          <a:p>
            <a:pPr marL="914400" lvl="1" indent="-457200">
              <a:lnSpc>
                <a:spcPct val="150000"/>
              </a:lnSpc>
              <a:buFont typeface="Wingdings" panose="05000000000000000000" pitchFamily="2" charset="2"/>
              <a:buChar char="Ø"/>
              <a:defRPr/>
            </a:pPr>
            <a:r>
              <a:rPr kumimoji="1" lang="ja-JP" altLang="en-US" b="0" i="0" u="none" strike="noStrike" kern="1200" cap="none" spc="0" normalizeH="0" baseline="0" noProof="0" dirty="0">
                <a:ln>
                  <a:noFill/>
                </a:ln>
                <a:effectLst/>
                <a:uLnTx/>
                <a:uFillTx/>
                <a:latin typeface="Meiryo"/>
                <a:ea typeface="Meiryo"/>
                <a:cs typeface="+mn-cs"/>
              </a:rPr>
              <a:t>日常で利用しているサービスとのシナジー</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r>
              <a:rPr kumimoji="1" lang="ja-JP" altLang="en-US" b="0" i="0" u="none" strike="noStrike" kern="1200" cap="none" spc="0" normalizeH="0" baseline="0" noProof="0" dirty="0">
                <a:ln>
                  <a:noFill/>
                </a:ln>
                <a:effectLst/>
                <a:uLnTx/>
                <a:uFillTx/>
                <a:latin typeface="Meiryo"/>
                <a:ea typeface="Meiryo"/>
                <a:cs typeface="+mn-cs"/>
              </a:rPr>
              <a:t>例：</a:t>
            </a:r>
            <a:r>
              <a:rPr kumimoji="1" lang="en-US" altLang="ja-JP" b="0" i="0" u="none" strike="noStrike" kern="1200" cap="none" spc="0" normalizeH="0" baseline="0" noProof="0" dirty="0">
                <a:ln>
                  <a:noFill/>
                </a:ln>
                <a:effectLst/>
                <a:uLnTx/>
                <a:uFillTx/>
                <a:latin typeface="Meiryo"/>
                <a:ea typeface="Meiryo"/>
                <a:cs typeface="+mn-cs"/>
              </a:rPr>
              <a:t>Discord</a:t>
            </a:r>
            <a:r>
              <a:rPr kumimoji="1" lang="ja-JP" altLang="en-US" b="0" i="0" u="none" strike="noStrike" kern="1200" cap="none" spc="0" normalizeH="0" baseline="0" noProof="0" dirty="0">
                <a:ln>
                  <a:noFill/>
                </a:ln>
                <a:effectLst/>
                <a:uLnTx/>
                <a:uFillTx/>
                <a:latin typeface="Meiryo"/>
                <a:ea typeface="Meiryo"/>
                <a:cs typeface="+mn-cs"/>
              </a:rPr>
              <a:t>などのコミュニケーションツールとの連携、外部ツールをワールド内で利用できるなど</a:t>
            </a:r>
            <a:endParaRPr kumimoji="1" lang="en-US" altLang="ja-JP" b="0" i="0" u="none" strike="noStrike" kern="1200" cap="none" spc="0" normalizeH="0" baseline="0" noProof="0" dirty="0">
              <a:ln>
                <a:noFill/>
              </a:ln>
              <a:effectLst/>
              <a:uLnTx/>
              <a:uFillTx/>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ja-JP" sz="1800" i="0" spc="0" dirty="0">
                <a:solidFill>
                  <a:srgbClr val="262626"/>
                </a:solidFill>
                <a:latin typeface="Meiryo"/>
                <a:ea typeface="Meiryo"/>
              </a:rPr>
              <a:t>						</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33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fontScale="90000"/>
          </a:bodyPr>
          <a:lstStyle/>
          <a:p>
            <a:r>
              <a:rPr lang="en-US" altLang="ja-JP" sz="4800" i="0" dirty="0">
                <a:solidFill>
                  <a:schemeClr val="tx1"/>
                </a:solidFill>
                <a:latin typeface="Meiryo"/>
                <a:ea typeface="Meiryo"/>
              </a:rPr>
              <a:t>1. VRC Connections API Project</a:t>
            </a:r>
            <a:r>
              <a:rPr lang="ja-JP" altLang="en-US" sz="4800" i="0" dirty="0">
                <a:solidFill>
                  <a:schemeClr val="tx1"/>
                </a:solidFill>
                <a:latin typeface="Meiryo"/>
                <a:ea typeface="Meiryo"/>
              </a:rPr>
              <a:t>とは？</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技術力の有無にかかわらず、誰にでも</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サービスを提供するため、プログラムの知識や</a:t>
            </a:r>
            <a:r>
              <a:rPr lang="en-US" altLang="ja-JP" sz="1600" i="0" spc="0" dirty="0">
                <a:solidFill>
                  <a:srgbClr val="262626"/>
                </a:solidFill>
                <a:latin typeface="Meiryo"/>
                <a:ea typeface="Meiryo"/>
              </a:rPr>
              <a:t>Unity</a:t>
            </a:r>
            <a:r>
              <a:rPr lang="ja-JP" altLang="en-US" sz="1600" i="0" spc="0" dirty="0">
                <a:solidFill>
                  <a:srgbClr val="262626"/>
                </a:solidFill>
                <a:latin typeface="Meiryo"/>
                <a:ea typeface="Meiryo"/>
              </a:rPr>
              <a:t>の専門知識が極力必要のないような形態でサービスを開発しています。また、それを実現するだけの技術者が本プロジェクトには在籍しています。</a:t>
            </a:r>
            <a:endParaRPr lang="en-US" altLang="ja-JP" sz="1600" i="0" spc="0" dirty="0">
              <a:solidFill>
                <a:srgbClr val="262626"/>
              </a:solidFill>
              <a:latin typeface="Meiryo"/>
              <a:ea typeface="Meiryo"/>
            </a:endParaRPr>
          </a:p>
          <a:p>
            <a:pPr>
              <a:lnSpc>
                <a:spcPct val="150000"/>
              </a:lnSpc>
              <a:defRPr/>
            </a:pPr>
            <a:r>
              <a:rPr lang="ja-JP" altLang="en-US" sz="1600" i="0" spc="0" dirty="0">
                <a:solidFill>
                  <a:srgbClr val="262626"/>
                </a:solidFill>
                <a:latin typeface="Meiryo"/>
                <a:ea typeface="Meiryo"/>
              </a:rPr>
              <a:t>　</a:t>
            </a: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a:lnSpc>
                <a:spcPct val="150000"/>
              </a:lnSpc>
              <a:spcBef>
                <a:spcPts val="0"/>
              </a:spcBef>
              <a:defRPr/>
            </a:pP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いかにして</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技術力の有無にかかわらず、誰にでも</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を実現するのか</a:t>
            </a:r>
            <a:endParaRPr kumimoji="1" lang="en-US" altLang="ja-JP" sz="2800" b="0" i="0" u="none" strike="noStrike" kern="1200" cap="none" spc="0" normalizeH="0" baseline="0" noProof="0" dirty="0">
              <a:ln>
                <a:noFill/>
              </a:ln>
              <a:solidFill>
                <a:schemeClr val="tx1"/>
              </a:solidFill>
              <a:effectLst/>
              <a:uLnTx/>
              <a:uFillTx/>
              <a:latin typeface="Meiryo"/>
              <a:ea typeface="Meiryo"/>
              <a:cs typeface="+mn-cs"/>
            </a:endParaRPr>
          </a:p>
          <a:p>
            <a:pPr marL="914400" lvl="1" indent="-457200">
              <a:lnSpc>
                <a:spcPct val="150000"/>
              </a:lnSpc>
              <a:buFont typeface="Wingdings" panose="05000000000000000000" pitchFamily="2" charset="2"/>
              <a:buChar char="Ø"/>
              <a:defRPr/>
            </a:pPr>
            <a:endParaRPr kumimoji="1" lang="en-US" altLang="ja-JP" b="0" i="0" u="none" strike="noStrike" kern="1200" cap="none" spc="0" normalizeH="0" baseline="0" noProof="0" dirty="0">
              <a:ln>
                <a:noFill/>
              </a:ln>
              <a:effectLst/>
              <a:uLnTx/>
              <a:uFillTx/>
              <a:latin typeface="Meiryo"/>
              <a:ea typeface="Meiryo"/>
              <a:cs typeface="+mn-cs"/>
            </a:endParaRPr>
          </a:p>
          <a:p>
            <a:pPr marL="914400" lvl="1" indent="-457200">
              <a:lnSpc>
                <a:spcPct val="150000"/>
              </a:lnSpc>
              <a:buFont typeface="Wingdings" panose="05000000000000000000" pitchFamily="2" charset="2"/>
              <a:buChar char="Ø"/>
              <a:defRPr/>
            </a:pPr>
            <a:r>
              <a:rPr kumimoji="1" lang="ja-JP" altLang="en-US" b="0" i="0" u="none" strike="noStrike" kern="1200" cap="none" spc="0" normalizeH="0" baseline="0" noProof="0" dirty="0">
                <a:ln>
                  <a:noFill/>
                </a:ln>
                <a:effectLst/>
                <a:uLnTx/>
                <a:uFillTx/>
                <a:latin typeface="Meiryo"/>
                <a:ea typeface="Meiryo"/>
                <a:cs typeface="+mn-cs"/>
              </a:rPr>
              <a:t>いわゆるポン置きを想定</a:t>
            </a:r>
            <a:br>
              <a:rPr kumimoji="1" lang="en-US" altLang="ja-JP" b="0" i="0" u="none" strike="noStrike" kern="1200" cap="none" spc="0" normalizeH="0" baseline="0" noProof="0" dirty="0">
                <a:ln>
                  <a:noFill/>
                </a:ln>
                <a:effectLst/>
                <a:uLnTx/>
                <a:uFillTx/>
                <a:latin typeface="Meiryo"/>
                <a:ea typeface="Meiryo"/>
                <a:cs typeface="+mn-cs"/>
              </a:rPr>
            </a:br>
            <a:r>
              <a:rPr kumimoji="1" lang="ja-JP" altLang="en-US" b="0" i="0" u="none" strike="noStrike" kern="1200" cap="none" spc="0" normalizeH="0" baseline="0" noProof="0" dirty="0">
                <a:ln>
                  <a:noFill/>
                </a:ln>
                <a:effectLst/>
                <a:uLnTx/>
                <a:uFillTx/>
                <a:latin typeface="Meiryo"/>
                <a:ea typeface="Meiryo"/>
                <a:cs typeface="+mn-cs"/>
              </a:rPr>
              <a:t>本プロジェクトでは、</a:t>
            </a:r>
            <a:r>
              <a:rPr kumimoji="1" lang="en-US" altLang="ja-JP" b="0" i="0" u="none" strike="noStrike" kern="1200" cap="none" spc="0" normalizeH="0" baseline="0" noProof="0" dirty="0">
                <a:ln>
                  <a:noFill/>
                </a:ln>
                <a:effectLst/>
                <a:uLnTx/>
                <a:uFillTx/>
                <a:latin typeface="Meiryo"/>
                <a:ea typeface="Meiryo"/>
                <a:cs typeface="+mn-cs"/>
              </a:rPr>
              <a:t>API</a:t>
            </a:r>
            <a:r>
              <a:rPr kumimoji="1" lang="ja-JP" altLang="en-US" b="0" i="0" u="none" strike="noStrike" kern="1200" cap="none" spc="0" normalizeH="0" baseline="0" noProof="0" dirty="0">
                <a:ln>
                  <a:noFill/>
                </a:ln>
                <a:effectLst/>
                <a:uLnTx/>
                <a:uFillTx/>
                <a:latin typeface="Meiryo"/>
                <a:ea typeface="Meiryo"/>
                <a:cs typeface="+mn-cs"/>
              </a:rPr>
              <a:t>と冠してはいるものの基本的にほとんどの機能をエンドポイント（</a:t>
            </a:r>
            <a:r>
              <a:rPr kumimoji="1" lang="en-US" altLang="ja-JP" b="0" i="0" u="none" strike="noStrike" kern="1200" cap="none" spc="0" normalizeH="0" baseline="0" noProof="0" dirty="0">
                <a:ln>
                  <a:noFill/>
                </a:ln>
                <a:effectLst/>
                <a:uLnTx/>
                <a:uFillTx/>
                <a:latin typeface="Meiryo"/>
                <a:ea typeface="Meiryo"/>
                <a:cs typeface="+mn-cs"/>
              </a:rPr>
              <a:t>Unity</a:t>
            </a:r>
            <a:r>
              <a:rPr kumimoji="1" lang="ja-JP" altLang="en-US" b="0" i="0" u="none" strike="noStrike" kern="1200" cap="none" spc="0" normalizeH="0" baseline="0" noProof="0" dirty="0">
                <a:ln>
                  <a:noFill/>
                </a:ln>
                <a:effectLst/>
                <a:uLnTx/>
                <a:uFillTx/>
                <a:latin typeface="Meiryo"/>
                <a:ea typeface="Meiryo"/>
                <a:cs typeface="+mn-cs"/>
              </a:rPr>
              <a:t>の</a:t>
            </a:r>
            <a:r>
              <a:rPr lang="en-US" altLang="ja-JP" dirty="0">
                <a:latin typeface="Meiryo"/>
                <a:ea typeface="Meiryo"/>
              </a:rPr>
              <a:t>Prefab</a:t>
            </a:r>
            <a:r>
              <a:rPr kumimoji="1" lang="ja-JP" altLang="en-US" b="0" i="0" u="none" strike="noStrike" kern="1200" cap="none" spc="0" normalizeH="0" baseline="0" noProof="0" dirty="0">
                <a:ln>
                  <a:noFill/>
                </a:ln>
                <a:effectLst/>
                <a:uLnTx/>
                <a:uFillTx/>
                <a:latin typeface="Meiryo"/>
                <a:ea typeface="Meiryo"/>
                <a:cs typeface="+mn-cs"/>
              </a:rPr>
              <a:t>）</a:t>
            </a:r>
            <a:r>
              <a:rPr lang="ja-JP" altLang="en-US" dirty="0">
                <a:latin typeface="Meiryo"/>
                <a:ea typeface="Meiryo"/>
              </a:rPr>
              <a:t>まで作りこんで配布することを想定しています。そのため、ユーザーはプログラムを書く必要はなく</a:t>
            </a:r>
            <a:r>
              <a:rPr lang="en-US" altLang="ja-JP" dirty="0">
                <a:latin typeface="Meiryo"/>
                <a:ea typeface="Meiryo"/>
              </a:rPr>
              <a:t>Prefab</a:t>
            </a:r>
            <a:r>
              <a:rPr lang="ja-JP" altLang="en-US" dirty="0">
                <a:latin typeface="Meiryo"/>
                <a:ea typeface="Meiryo"/>
              </a:rPr>
              <a:t>の設置とパラメーターの調整を行うだけで済むような形態を目指しています。</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endParaRPr lang="en-US" altLang="ja-JP" dirty="0">
              <a:latin typeface="Meiryo"/>
              <a:ea typeface="Meiryo"/>
            </a:endParaRPr>
          </a:p>
          <a:p>
            <a:pPr marL="914400" lvl="1" indent="-457200">
              <a:lnSpc>
                <a:spcPct val="150000"/>
              </a:lnSpc>
              <a:buFont typeface="Wingdings" panose="05000000000000000000" pitchFamily="2" charset="2"/>
              <a:buChar char="Ø"/>
              <a:defRPr/>
            </a:pPr>
            <a:r>
              <a:rPr lang="ja-JP" altLang="en-US" dirty="0">
                <a:latin typeface="Meiryo"/>
                <a:ea typeface="Meiryo"/>
              </a:rPr>
              <a:t>精鋭揃いの技術者集団</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r>
              <a:rPr kumimoji="1" lang="ja-JP" altLang="en-US" b="0" i="0" u="none" strike="noStrike" kern="1200" cap="none" spc="0" normalizeH="0" baseline="0" noProof="0" dirty="0">
                <a:ln>
                  <a:noFill/>
                </a:ln>
                <a:effectLst/>
                <a:uLnTx/>
                <a:uFillTx/>
                <a:latin typeface="Meiryo"/>
                <a:ea typeface="Meiryo"/>
                <a:cs typeface="+mn-cs"/>
              </a:rPr>
              <a:t>本プロジェクトには、ハイスキルな技術者が十数名在籍しており、さらに技術者をサポートするための非技術者チームも組織立って存在します。一般的なサークルとは一線を画した体制を整えています。</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02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2. </a:t>
            </a:r>
            <a:r>
              <a:rPr lang="ja-JP" altLang="en-US" sz="4800" i="0" dirty="0">
                <a:solidFill>
                  <a:schemeClr val="tx1"/>
                </a:solidFill>
                <a:latin typeface="Meiryo"/>
                <a:ea typeface="Meiryo"/>
              </a:rPr>
              <a:t>発足の経緯</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2400" i="0" spc="0" dirty="0">
                <a:solidFill>
                  <a:srgbClr val="262626"/>
                </a:solidFill>
                <a:latin typeface="Meiryo"/>
                <a:ea typeface="Meiryo"/>
              </a:rPr>
              <a:t>すとりんぐろーだーが。。。</a:t>
            </a:r>
            <a:endParaRPr lang="en-US" altLang="ja-JP" sz="2400" i="0" spc="0" dirty="0">
              <a:solidFill>
                <a:srgbClr val="262626"/>
              </a:solidFill>
              <a:latin typeface="Meiryo"/>
              <a:ea typeface="Meiryo"/>
            </a:endParaRPr>
          </a:p>
          <a:p>
            <a:pPr>
              <a:lnSpc>
                <a:spcPct val="150000"/>
              </a:lnSpc>
              <a:defRPr/>
            </a:pPr>
            <a:r>
              <a:rPr lang="ja-JP" altLang="en-US" sz="2400" i="0" spc="0" dirty="0">
                <a:solidFill>
                  <a:srgbClr val="262626"/>
                </a:solidFill>
                <a:latin typeface="Meiryo"/>
                <a:ea typeface="Meiryo"/>
              </a:rPr>
              <a:t>興味を持ったエンジニア有志が立ち上げて</a:t>
            </a:r>
            <a:endParaRPr lang="en-US" altLang="ja-JP" sz="2400" i="0" spc="0" dirty="0">
              <a:solidFill>
                <a:srgbClr val="262626"/>
              </a:solidFill>
              <a:latin typeface="Meiryo"/>
              <a:ea typeface="Meiryo"/>
            </a:endParaRPr>
          </a:p>
          <a:p>
            <a:pPr>
              <a:lnSpc>
                <a:spcPct val="150000"/>
              </a:lnSpc>
              <a:defRPr/>
            </a:pPr>
            <a:r>
              <a:rPr lang="ja-JP" altLang="en-US" sz="2400" i="0" spc="0" dirty="0">
                <a:solidFill>
                  <a:srgbClr val="262626"/>
                </a:solidFill>
                <a:latin typeface="Meiryo"/>
                <a:ea typeface="Meiryo"/>
              </a:rPr>
              <a:t>徐々に組織化</a:t>
            </a:r>
            <a:endParaRPr lang="en-US" altLang="ja-JP" sz="2400" i="0" spc="0" dirty="0">
              <a:solidFill>
                <a:srgbClr val="262626"/>
              </a:solidFill>
              <a:latin typeface="Meiryo"/>
              <a:ea typeface="Meiryo"/>
            </a:endParaRPr>
          </a:p>
          <a:p>
            <a:pPr>
              <a:lnSpc>
                <a:spcPct val="150000"/>
              </a:lnSpc>
              <a:defRPr/>
            </a:pPr>
            <a:r>
              <a:rPr lang="ja-JP" altLang="en-US" sz="2400" i="0" spc="0" dirty="0">
                <a:solidFill>
                  <a:srgbClr val="262626"/>
                </a:solidFill>
                <a:latin typeface="Meiryo"/>
                <a:ea typeface="Meiryo"/>
              </a:rPr>
              <a:t>現在は営業、広報から開発、データ分析まで計ｎ部門、ｎ名在籍する組織に。</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76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3. </a:t>
            </a:r>
            <a:r>
              <a:rPr lang="ja-JP" altLang="en-US" sz="4800" i="0" dirty="0">
                <a:solidFill>
                  <a:schemeClr val="tx1"/>
                </a:solidFill>
                <a:latin typeface="Meiryo"/>
                <a:ea typeface="Meiryo"/>
              </a:rPr>
              <a:t>プロジェクトの目的</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先述のとおり、私たちは</a:t>
            </a:r>
            <a:r>
              <a:rPr lang="en-US" altLang="ja-JP" sz="1600" i="0" spc="0" dirty="0">
                <a:solidFill>
                  <a:srgbClr val="262626"/>
                </a:solidFill>
                <a:latin typeface="Meiryo"/>
                <a:ea typeface="Meiryo"/>
              </a:rPr>
              <a:t>『</a:t>
            </a:r>
            <a:r>
              <a:rPr lang="en-US" altLang="ja-JP" sz="1600" i="0" spc="0" dirty="0" err="1">
                <a:solidFill>
                  <a:srgbClr val="262626"/>
                </a:solidFill>
                <a:latin typeface="Meiryo"/>
                <a:ea typeface="Meiryo"/>
              </a:rPr>
              <a:t>VRChat</a:t>
            </a:r>
            <a:r>
              <a:rPr lang="ja-JP" altLang="en-US" sz="1600" i="0" spc="0" dirty="0">
                <a:solidFill>
                  <a:srgbClr val="262626"/>
                </a:solidFill>
                <a:latin typeface="Meiryo"/>
                <a:ea typeface="Meiryo"/>
              </a:rPr>
              <a:t>のワールドと外部を繋ぐことで得られる体験や価値を誰でも得ることができるサービスを提供すること</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を目的としています。それは換言すると、</a:t>
            </a:r>
            <a:r>
              <a:rPr lang="en-US" altLang="ja-JP" sz="1600" i="0" spc="0" dirty="0">
                <a:solidFill>
                  <a:srgbClr val="262626"/>
                </a:solidFill>
                <a:latin typeface="Meiryo"/>
                <a:ea typeface="Meiryo"/>
              </a:rPr>
              <a:t>『</a:t>
            </a:r>
            <a:r>
              <a:rPr lang="en-US" altLang="ja-JP" sz="1600" i="0" spc="0" dirty="0" err="1">
                <a:solidFill>
                  <a:srgbClr val="262626"/>
                </a:solidFill>
                <a:latin typeface="Meiryo"/>
                <a:ea typeface="Meiryo"/>
              </a:rPr>
              <a:t>VRChat</a:t>
            </a:r>
            <a:r>
              <a:rPr lang="ja-JP" altLang="en-US" sz="1600" i="0" spc="0" dirty="0">
                <a:solidFill>
                  <a:srgbClr val="262626"/>
                </a:solidFill>
                <a:latin typeface="Meiryo"/>
                <a:ea typeface="Meiryo"/>
              </a:rPr>
              <a:t>の中でインフラのようなサービスとなる</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ということを意味しており、それが私たちの１つのゴールです。</a:t>
            </a:r>
            <a:endParaRPr lang="en-US" altLang="ja-JP" sz="1600" i="0" spc="0" dirty="0">
              <a:solidFill>
                <a:srgbClr val="262626"/>
              </a:solidFill>
              <a:latin typeface="Meiryo"/>
              <a:ea typeface="Meiryo"/>
            </a:endParaRPr>
          </a:p>
          <a:p>
            <a:pPr>
              <a:lnSpc>
                <a:spcPct val="150000"/>
              </a:lnSpc>
              <a:defRPr/>
            </a:pP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0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4.</a:t>
            </a:r>
            <a:r>
              <a:rPr lang="ja-JP" altLang="en-US" sz="4800" i="0" dirty="0">
                <a:solidFill>
                  <a:schemeClr val="tx1"/>
                </a:solidFill>
                <a:latin typeface="Meiryo"/>
                <a:ea typeface="Meiryo"/>
              </a:rPr>
              <a:t> </a:t>
            </a:r>
            <a:r>
              <a:rPr kumimoji="1" lang="ja-JP" altLang="en-US" sz="4800" b="0" i="0" u="none" strike="noStrike" kern="1200" cap="none" spc="0" normalizeH="0" baseline="0" noProof="0" dirty="0">
                <a:ln>
                  <a:noFill/>
                </a:ln>
                <a:solidFill>
                  <a:prstClr val="black"/>
                </a:solidFill>
                <a:effectLst/>
                <a:uLnTx/>
                <a:uFillTx/>
                <a:latin typeface="Meiryo"/>
                <a:ea typeface="Meiryo"/>
                <a:cs typeface="+mj-cs"/>
              </a:rPr>
              <a:t>私たちが提供する価値</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私たちが提供するものは</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16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だと先ほどお伝えしました。具体的にどのような体験や価値が生まれるのかをご紹介します。</a:t>
            </a: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a:lnSpc>
                <a:spcPct val="150000"/>
              </a:lnSpc>
              <a:defRPr/>
            </a:pP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20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4.</a:t>
            </a:r>
            <a:r>
              <a:rPr lang="ja-JP" altLang="en-US" sz="4800" i="0" dirty="0">
                <a:solidFill>
                  <a:schemeClr val="tx1"/>
                </a:solidFill>
                <a:latin typeface="Meiryo"/>
                <a:ea typeface="Meiryo"/>
              </a:rPr>
              <a:t> </a:t>
            </a:r>
            <a:r>
              <a:rPr kumimoji="1" lang="ja-JP" altLang="en-US" sz="4800" b="0" i="0" u="none" strike="noStrike" kern="1200" cap="none" spc="0" normalizeH="0" baseline="0" noProof="0" dirty="0">
                <a:ln>
                  <a:noFill/>
                </a:ln>
                <a:solidFill>
                  <a:prstClr val="black"/>
                </a:solidFill>
                <a:effectLst/>
                <a:uLnTx/>
                <a:uFillTx/>
                <a:latin typeface="Meiryo"/>
                <a:ea typeface="Meiryo"/>
                <a:cs typeface="+mj-cs"/>
              </a:rPr>
              <a:t>私たちが提供する価値</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私たちが提供するものは</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16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だと先ほどお伝えしました。具体的にどのような体験や価値が生まれるのかをご紹介します。</a:t>
            </a: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a:lnSpc>
                <a:spcPct val="150000"/>
              </a:lnSpc>
              <a:defRPr/>
            </a:pP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テクノロジーでメタバースを盛り上げる </a:t>
            </a:r>
            <a:r>
              <a:rPr lang="en-US" altLang="ja-JP" sz="1600" i="0" spc="0" dirty="0">
                <a:solidFill>
                  <a:srgbClr val="262626"/>
                </a:solidFill>
                <a:latin typeface="Meiryo"/>
                <a:ea typeface="Meiryo"/>
              </a:rPr>
              <a:t>/ Enrich Metaverse through Technology』</a:t>
            </a:r>
          </a:p>
          <a:p>
            <a:pPr>
              <a:lnSpc>
                <a:spcPct val="150000"/>
              </a:lnSpc>
              <a:defRPr/>
            </a:pPr>
            <a:r>
              <a:rPr lang="en-US" altLang="ja-JP" sz="1600" i="0" spc="0" dirty="0">
                <a:solidFill>
                  <a:srgbClr val="262626"/>
                </a:solidFill>
                <a:latin typeface="Meiryo"/>
                <a:ea typeface="Meiryo"/>
              </a:rPr>
              <a:t>『Enrich Metaverse through Technology』</a:t>
            </a:r>
          </a:p>
          <a:p>
            <a:pPr>
              <a:lnSpc>
                <a:spcPct val="150000"/>
              </a:lnSpc>
              <a:defRPr/>
            </a:pPr>
            <a:endParaRPr lang="en-US" altLang="ja-JP" sz="1600" i="0" spc="0" dirty="0">
              <a:solidFill>
                <a:srgbClr val="262626"/>
              </a:solidFill>
              <a:latin typeface="Meiryo"/>
              <a:ea typeface="Meiryo"/>
            </a:endParaRPr>
          </a:p>
          <a:p>
            <a:pPr>
              <a:lnSpc>
                <a:spcPct val="150000"/>
              </a:lnSpc>
              <a:defRPr/>
            </a:pPr>
            <a:r>
              <a:rPr lang="en-US" altLang="ja-JP" sz="1600" i="0" spc="0" dirty="0">
                <a:solidFill>
                  <a:srgbClr val="262626"/>
                </a:solidFill>
                <a:latin typeface="Meiryo"/>
                <a:ea typeface="Meiryo"/>
              </a:rPr>
              <a:t>『』</a:t>
            </a:r>
          </a:p>
          <a:p>
            <a:pPr>
              <a:lnSpc>
                <a:spcPct val="150000"/>
              </a:lnSpc>
              <a:defRPr/>
            </a:pP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a:lnSpc>
                <a:spcPct val="150000"/>
              </a:lnSpc>
              <a:defRPr/>
            </a:pP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55112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17546</TotalTime>
  <Words>738</Words>
  <Application>Microsoft Office PowerPoint</Application>
  <PresentationFormat>ワイド画面</PresentationFormat>
  <Paragraphs>56</Paragraphs>
  <Slides>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メイリオ</vt:lpstr>
      <vt:lpstr>メイリオ</vt:lpstr>
      <vt:lpstr>游ゴシック</vt:lpstr>
      <vt:lpstr>Arial</vt:lpstr>
      <vt:lpstr>Avenir Next LT Pro</vt:lpstr>
      <vt:lpstr>Sitka Banner</vt:lpstr>
      <vt:lpstr>Wingdings</vt:lpstr>
      <vt:lpstr>HeadlinesVTI</vt:lpstr>
      <vt:lpstr>  VRC Connections   API Project のご紹介</vt:lpstr>
      <vt:lpstr>ご説明の流れ</vt:lpstr>
      <vt:lpstr>1. VRC Connections API Projectとは？</vt:lpstr>
      <vt:lpstr>1. VRC Connections API Projectとは？</vt:lpstr>
      <vt:lpstr>1. VRC Connections API Projectとは？</vt:lpstr>
      <vt:lpstr>2. 発足の経緯</vt:lpstr>
      <vt:lpstr>3. プロジェクトの目的</vt:lpstr>
      <vt:lpstr>4. 私たちが提供する価値</vt:lpstr>
      <vt:lpstr>4. 私たちが提供する価値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VRC World API Project</dc:title>
  <dc:creator>中村 春陽</dc:creator>
  <cp:lastModifiedBy>中村 春陽</cp:lastModifiedBy>
  <cp:revision>40</cp:revision>
  <dcterms:created xsi:type="dcterms:W3CDTF">2023-03-06T11:36:13Z</dcterms:created>
  <dcterms:modified xsi:type="dcterms:W3CDTF">2023-04-17T03:32:59Z</dcterms:modified>
</cp:coreProperties>
</file>