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59" r:id="rId3"/>
    <p:sldId id="289" r:id="rId4"/>
    <p:sldId id="284" r:id="rId5"/>
    <p:sldId id="288" r:id="rId6"/>
    <p:sldId id="275" r:id="rId7"/>
    <p:sldId id="296" r:id="rId8"/>
    <p:sldId id="282" r:id="rId9"/>
    <p:sldId id="283" r:id="rId10"/>
    <p:sldId id="290" r:id="rId11"/>
    <p:sldId id="265" r:id="rId12"/>
    <p:sldId id="291" r:id="rId13"/>
    <p:sldId id="286" r:id="rId14"/>
    <p:sldId id="293" r:id="rId15"/>
    <p:sldId id="292" r:id="rId16"/>
    <p:sldId id="295" r:id="rId17"/>
    <p:sldId id="294"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82"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3B078C-6B66-44D8-BA31-C79CFDF86F6C}" type="datetimeFigureOut">
              <a:rPr kumimoji="1" lang="ja-JP" altLang="en-US" smtClean="0"/>
              <a:t>2023/4/17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3CE0E-8A09-4D96-AF50-E419DFB1307A}" type="slidenum">
              <a:rPr kumimoji="1" lang="ja-JP" altLang="en-US" smtClean="0"/>
              <a:t>‹#›</a:t>
            </a:fld>
            <a:endParaRPr kumimoji="1" lang="ja-JP" altLang="en-US"/>
          </a:p>
        </p:txBody>
      </p:sp>
    </p:spTree>
    <p:extLst>
      <p:ext uri="{BB962C8B-B14F-4D97-AF65-F5344CB8AC3E}">
        <p14:creationId xmlns:p14="http://schemas.microsoft.com/office/powerpoint/2010/main" val="15700837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A58D47F7-3C87-4648-823F-2CFF0337870D}" type="datetime1">
              <a:rPr lang="en-US" altLang="ja-JP" smtClean="0"/>
              <a:t>4/17/2023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215962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BFE35EEE-3C0C-4646-AC81-AB4A0B640ABB}" type="datetime1">
              <a:rPr lang="en-US" altLang="ja-JP" smtClean="0"/>
              <a:t>4/17/2023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77267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D27D8ED3-7CF4-4DAC-91C1-1B2594625D9A}" type="datetime1">
              <a:rPr lang="en-US" altLang="ja-JP" smtClean="0"/>
              <a:t>4/17/2023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55366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EDD1707A-1451-4EF8-9B8A-5E1E3250BE38}" type="datetime1">
              <a:rPr lang="en-US" altLang="ja-JP" smtClean="0"/>
              <a:t>4/17/2023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25046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014AA82F-DF3E-4DB0-91DA-EE696F9D573B}" type="datetime1">
              <a:rPr lang="en-US" altLang="ja-JP" smtClean="0"/>
              <a:t>4/17/2023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298246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16ACC75C-BD70-4AAA-AF59-E639B9A887CA}" type="datetime1">
              <a:rPr lang="en-US" altLang="ja-JP" smtClean="0"/>
              <a:t>4/17/2023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27889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6E5DEDB7-34F8-4C76-A536-F7DB1FF7FB1E}" type="datetime1">
              <a:rPr lang="en-US" altLang="ja-JP" smtClean="0"/>
              <a:t>4/17/2023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2341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A99483C8-D15A-4A15-BEC7-B212DDD7B087}" type="datetime1">
              <a:rPr lang="en-US" altLang="ja-JP" smtClean="0"/>
              <a:t>4/17/2023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78273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821441AF-FF33-4EAF-A615-5C93629CFBBD}" type="datetime1">
              <a:rPr lang="en-US" altLang="ja-JP" smtClean="0"/>
              <a:t>4/17/2023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2901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7B62463-45A2-48F6-A94B-AA97168C56CC}" type="datetime1">
              <a:rPr lang="en-US" altLang="ja-JP" smtClean="0"/>
              <a:t>4/17/2023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977045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EA0069E0-658E-485C-879F-38C80BF91250}" type="datetime1">
              <a:rPr lang="en-US" altLang="ja-JP" smtClean="0"/>
              <a:t>4/17/2023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094584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E4792006-CE00-447A-AF9A-8B6E6A892513}" type="datetime1">
              <a:rPr lang="en-US" altLang="ja-JP" smtClean="0"/>
              <a:t>4/17/2023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13509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svg"/><Relationship Id="rId7" Type="http://schemas.openxmlformats.org/officeDocument/2006/relationships/image" Target="../media/image11.sv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11.sv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22.sv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sv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alpha val="82000"/>
          </a:schemeClr>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p:cNvSpPr>
            <a:spLocks noGrp="1"/>
          </p:cNvSpPr>
          <p:nvPr>
            <p:ph type="ctrTitle"/>
          </p:nvPr>
        </p:nvSpPr>
        <p:spPr>
          <a:xfrm>
            <a:off x="5215066" y="1376548"/>
            <a:ext cx="6976933" cy="3339390"/>
          </a:xfrm>
        </p:spPr>
        <p:txBody>
          <a:bodyPr anchor="ctr">
            <a:normAutofit fontScale="90000"/>
          </a:bodyPr>
          <a:lstStyle/>
          <a:p>
            <a:br>
              <a:rPr lang="en-US" altLang="ja-JP" sz="4800">
                <a:solidFill>
                  <a:schemeClr val="bg1"/>
                </a:solidFill>
              </a:rPr>
            </a:br>
            <a:br>
              <a:rPr lang="en-US" altLang="ja-JP" sz="4800">
                <a:solidFill>
                  <a:schemeClr val="bg1"/>
                </a:solidFill>
              </a:rPr>
            </a:br>
            <a:r>
              <a:rPr lang="en-US" altLang="ja-JP" sz="4800" i="0">
                <a:solidFill>
                  <a:schemeClr val="bg1"/>
                </a:solidFill>
                <a:latin typeface="メイリオ" panose="020B0604030504040204" pitchFamily="50" charset="-128"/>
                <a:ea typeface="メイリオ" panose="020B0604030504040204" pitchFamily="50" charset="-128"/>
              </a:rPr>
              <a:t>VRC Connections </a:t>
            </a:r>
            <a:br>
              <a:rPr lang="en-US" altLang="ja-JP" sz="4800" i="0">
                <a:solidFill>
                  <a:schemeClr val="bg1"/>
                </a:solidFill>
                <a:latin typeface="メイリオ" panose="020B0604030504040204" pitchFamily="50" charset="-128"/>
                <a:ea typeface="メイリオ" panose="020B0604030504040204" pitchFamily="50" charset="-128"/>
              </a:rPr>
            </a:br>
            <a:r>
              <a:rPr lang="en-US" altLang="ja-JP" sz="4800" i="0">
                <a:solidFill>
                  <a:schemeClr val="bg1"/>
                </a:solidFill>
                <a:latin typeface="メイリオ" panose="020B0604030504040204" pitchFamily="50" charset="-128"/>
                <a:ea typeface="メイリオ" panose="020B0604030504040204" pitchFamily="50" charset="-128"/>
              </a:rPr>
              <a:t>	API Project </a:t>
            </a:r>
            <a:r>
              <a:rPr lang="ja-JP" altLang="en-US" sz="4800" i="0">
                <a:solidFill>
                  <a:schemeClr val="bg1"/>
                </a:solidFill>
                <a:latin typeface="メイリオ" panose="020B0604030504040204" pitchFamily="50" charset="-128"/>
                <a:ea typeface="メイリオ" panose="020B0604030504040204" pitchFamily="50" charset="-128"/>
              </a:rPr>
              <a:t>のご紹介</a:t>
            </a:r>
            <a:endParaRPr lang="ja-JP" altLang="en-US" sz="4800" i="0" dirty="0">
              <a:solidFill>
                <a:schemeClr val="bg1"/>
              </a:solidFill>
              <a:latin typeface="メイリオ" panose="020B0604030504040204" pitchFamily="50" charset="-128"/>
              <a:ea typeface="メイリオ" panose="020B0604030504040204" pitchFamily="50" charset="-128"/>
            </a:endParaRPr>
          </a:p>
        </p:txBody>
      </p:sp>
      <p:sp>
        <p:nvSpPr>
          <p:cNvPr id="25" name="Freeform: Shape 24">
            <a:extLst>
              <a:ext uri="{FF2B5EF4-FFF2-40B4-BE49-F238E27FC236}">
                <a16:creationId xmlns:a16="http://schemas.microsoft.com/office/drawing/2014/main" id="{AAD3D935-ECFC-4862-B395-207C13BAC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7" name="Straight Connector 26">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スライド番号プレースホルダー 3">
            <a:extLst>
              <a:ext uri="{FF2B5EF4-FFF2-40B4-BE49-F238E27FC236}">
                <a16:creationId xmlns:a16="http://schemas.microsoft.com/office/drawing/2014/main" id="{316502BC-D362-66B4-9118-ECFD043AB2FA}"/>
              </a:ext>
            </a:extLst>
          </p:cNvPr>
          <p:cNvSpPr>
            <a:spLocks noGrp="1"/>
          </p:cNvSpPr>
          <p:nvPr>
            <p:ph type="sldNum" sz="quarter" idx="12"/>
          </p:nvPr>
        </p:nvSpPr>
        <p:spPr>
          <a:xfrm>
            <a:off x="11786616" y="6007608"/>
            <a:ext cx="411480" cy="365125"/>
          </a:xfrm>
        </p:spPr>
        <p:txBody>
          <a:bodyPr>
            <a:normAutofit/>
          </a:bodyPr>
          <a:lstStyle/>
          <a:p>
            <a:pPr lvl="0">
              <a:spcAft>
                <a:spcPts val="600"/>
              </a:spcAft>
            </a:pPr>
            <a:fld id="{D79E6812-DF0E-4B88-AFAA-EAC7168F54C0}" type="slidenum">
              <a:rPr lang="en-US" noProof="0" smtClean="0"/>
              <a:pPr lvl="0">
                <a:spcAft>
                  <a:spcPts val="600"/>
                </a:spcAft>
              </a:pPr>
              <a:t>1</a:t>
            </a:fld>
            <a:endParaRPr lang="en-US" noProof="0"/>
          </a:p>
        </p:txBody>
      </p:sp>
      <p:pic>
        <p:nvPicPr>
          <p:cNvPr id="52" name="図 51">
            <a:extLst>
              <a:ext uri="{FF2B5EF4-FFF2-40B4-BE49-F238E27FC236}">
                <a16:creationId xmlns:a16="http://schemas.microsoft.com/office/drawing/2014/main" id="{65E680FA-61F3-500C-82AE-3D740145943F}"/>
              </a:ext>
            </a:extLst>
          </p:cNvPr>
          <p:cNvPicPr>
            <a:picLocks noChangeAspect="1"/>
          </p:cNvPicPr>
          <p:nvPr/>
        </p:nvPicPr>
        <p:blipFill>
          <a:blip r:embed="rId2"/>
          <a:stretch>
            <a:fillRect/>
          </a:stretch>
        </p:blipFill>
        <p:spPr>
          <a:xfrm>
            <a:off x="72677" y="2441810"/>
            <a:ext cx="4604886" cy="2434993"/>
          </a:xfrm>
          <a:prstGeom prst="rect">
            <a:avLst/>
          </a:prstGeom>
        </p:spPr>
      </p:pic>
    </p:spTree>
    <p:extLst>
      <p:ext uri="{BB962C8B-B14F-4D97-AF65-F5344CB8AC3E}">
        <p14:creationId xmlns:p14="http://schemas.microsoft.com/office/powerpoint/2010/main" val="212838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D06443-16FA-CB32-E4B8-1AA59FDAF466}"/>
              </a:ext>
            </a:extLst>
          </p:cNvPr>
          <p:cNvSpPr>
            <a:spLocks noGrp="1"/>
          </p:cNvSpPr>
          <p:nvPr>
            <p:ph type="title"/>
          </p:nvPr>
        </p:nvSpPr>
        <p:spPr>
          <a:xfrm>
            <a:off x="758952" y="758952"/>
            <a:ext cx="10751966" cy="777867"/>
          </a:xfrm>
        </p:spPr>
        <p:txBody>
          <a:bodyPr anchor="ctr">
            <a:normAutofit/>
          </a:bodyPr>
          <a:lstStyle/>
          <a:p>
            <a:r>
              <a:rPr lang="ja-JP" altLang="en-US" sz="4800" i="0" dirty="0">
                <a:solidFill>
                  <a:schemeClr val="tx1"/>
                </a:solidFill>
                <a:latin typeface="Meiryo"/>
                <a:ea typeface="Meiryo"/>
              </a:rPr>
              <a:t>ご説明の流れ</a:t>
            </a:r>
          </a:p>
        </p:txBody>
      </p:sp>
      <p:sp>
        <p:nvSpPr>
          <p:cNvPr id="11" name="タイトル 1">
            <a:extLst>
              <a:ext uri="{FF2B5EF4-FFF2-40B4-BE49-F238E27FC236}">
                <a16:creationId xmlns:a16="http://schemas.microsoft.com/office/drawing/2014/main" id="{7EF51333-F83E-97D1-A450-70E6DF152BB0}"/>
              </a:ext>
            </a:extLst>
          </p:cNvPr>
          <p:cNvSpPr txBox="1">
            <a:spLocks/>
          </p:cNvSpPr>
          <p:nvPr/>
        </p:nvSpPr>
        <p:spPr>
          <a:xfrm>
            <a:off x="754777" y="1715105"/>
            <a:ext cx="10750616" cy="437909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514350" indent="-514350">
              <a:lnSpc>
                <a:spcPct val="150000"/>
              </a:lnSpc>
              <a:buFontTx/>
              <a:buAutoNum type="arabicPeriod"/>
              <a:defRPr/>
            </a:pPr>
            <a:r>
              <a:rPr lang="ja-JP" altLang="en-US" sz="2400" i="0" spc="0" dirty="0">
                <a:solidFill>
                  <a:prstClr val="black"/>
                </a:solidFill>
                <a:latin typeface="Meiryo"/>
                <a:ea typeface="Meiryo"/>
              </a:rPr>
              <a:t>組織概要</a:t>
            </a:r>
            <a:endParaRPr lang="en-US" altLang="ja-JP" sz="2400" i="0" spc="0" dirty="0">
              <a:solidFill>
                <a:prstClr val="black"/>
              </a:solidFill>
              <a:latin typeface="Meiryo"/>
              <a:ea typeface="Meiryo"/>
            </a:endParaRPr>
          </a:p>
          <a:p>
            <a:pPr marL="514350" marR="0" lvl="0" indent="-514350" algn="l" defTabSz="914400" rtl="0" eaLnBrk="1" fontAlgn="auto" latinLnBrk="0" hangingPunct="1">
              <a:lnSpc>
                <a:spcPct val="150000"/>
              </a:lnSpc>
              <a:spcBef>
                <a:spcPct val="0"/>
              </a:spcBef>
              <a:spcAft>
                <a:spcPts val="0"/>
              </a:spcAft>
              <a:buClrTx/>
              <a:buSzTx/>
              <a:buFontTx/>
              <a:buAutoNum type="arabicPeriod"/>
              <a:tabLst/>
              <a:defRPr/>
            </a:pPr>
            <a:r>
              <a:rPr lang="en-US" altLang="ja-JP" sz="2400" i="0" spc="0" dirty="0">
                <a:solidFill>
                  <a:schemeClr val="tx1"/>
                </a:solidFill>
                <a:latin typeface="Meiryo"/>
                <a:ea typeface="Meiryo"/>
              </a:rPr>
              <a:t>VRC Connections API Project</a:t>
            </a:r>
            <a:r>
              <a:rPr lang="ja-JP" altLang="en-US" sz="2400" i="0" spc="0" dirty="0">
                <a:solidFill>
                  <a:schemeClr val="tx1"/>
                </a:solidFill>
                <a:latin typeface="Meiryo"/>
                <a:ea typeface="Meiryo"/>
              </a:rPr>
              <a:t>とは？</a:t>
            </a:r>
            <a:endParaRPr lang="en-US" altLang="ja-JP" sz="2400" i="0" spc="0" dirty="0">
              <a:solidFill>
                <a:schemeClr val="tx1"/>
              </a:solidFill>
              <a:latin typeface="Meiryo"/>
              <a:ea typeface="Meiryo"/>
            </a:endParaRPr>
          </a:p>
          <a:p>
            <a:pPr marL="514350" marR="0" lvl="0" indent="-514350" algn="l" defTabSz="914400" rtl="0" eaLnBrk="1" fontAlgn="auto" latinLnBrk="0" hangingPunct="1">
              <a:lnSpc>
                <a:spcPct val="150000"/>
              </a:lnSpc>
              <a:spcBef>
                <a:spcPct val="0"/>
              </a:spcBef>
              <a:spcAft>
                <a:spcPts val="0"/>
              </a:spcAft>
              <a:buClrTx/>
              <a:buSzTx/>
              <a:buFontTx/>
              <a:buAutoNum type="arabicPeriod"/>
              <a:tabLst/>
              <a:defRPr/>
            </a:pPr>
            <a:r>
              <a:rPr kumimoji="1" lang="ja-JP" altLang="en-US" sz="2400" b="0" i="0" u="none" strike="noStrike" kern="1200" cap="none" spc="0" normalizeH="0" baseline="0" noProof="0" dirty="0">
                <a:ln>
                  <a:noFill/>
                </a:ln>
                <a:solidFill>
                  <a:schemeClr val="accent4"/>
                </a:solidFill>
                <a:effectLst/>
                <a:uLnTx/>
                <a:uFillTx/>
                <a:latin typeface="Meiryo"/>
                <a:ea typeface="Meiryo"/>
                <a:cs typeface="+mj-cs"/>
              </a:rPr>
              <a:t>アーキテクチャイメージ</a:t>
            </a:r>
          </a:p>
          <a:p>
            <a:pPr marL="514350" marR="0" lvl="0" indent="-514350" algn="l" defTabSz="914400" rtl="0" eaLnBrk="1" fontAlgn="auto" latinLnBrk="0" hangingPunct="1">
              <a:lnSpc>
                <a:spcPct val="150000"/>
              </a:lnSpc>
              <a:spcBef>
                <a:spcPct val="0"/>
              </a:spcBef>
              <a:spcAft>
                <a:spcPts val="0"/>
              </a:spcAft>
              <a:buClrTx/>
              <a:buSzTx/>
              <a:buFontTx/>
              <a:buAutoNum type="arabicPeriod"/>
              <a:tabLst/>
              <a:defRPr/>
            </a:pPr>
            <a:r>
              <a:rPr kumimoji="1" lang="ja-JP" altLang="en-US" sz="2400" b="0" i="0" u="none" strike="noStrike" kern="1200" cap="none" spc="0" normalizeH="0" baseline="0" noProof="0" dirty="0">
                <a:ln>
                  <a:noFill/>
                </a:ln>
                <a:solidFill>
                  <a:prstClr val="black"/>
                </a:solidFill>
                <a:effectLst/>
                <a:uLnTx/>
                <a:uFillTx/>
                <a:latin typeface="Meiryo"/>
                <a:ea typeface="Meiryo"/>
                <a:cs typeface="+mj-cs"/>
              </a:rPr>
              <a:t>私たちが提供する体験や価値</a:t>
            </a:r>
            <a:endParaRPr kumimoji="1" lang="en-US" altLang="ja-JP" sz="2400" b="0" i="0" u="none" strike="noStrike" kern="1200" cap="none" spc="0" normalizeH="0" baseline="0" noProof="0" dirty="0">
              <a:ln>
                <a:noFill/>
              </a:ln>
              <a:solidFill>
                <a:prstClr val="black"/>
              </a:solidFill>
              <a:effectLst/>
              <a:uLnTx/>
              <a:uFillTx/>
              <a:latin typeface="Meiryo"/>
              <a:ea typeface="Meiryo"/>
              <a:cs typeface="+mj-cs"/>
            </a:endParaRPr>
          </a:p>
        </p:txBody>
      </p:sp>
      <p:cxnSp>
        <p:nvCxnSpPr>
          <p:cNvPr id="4" name="直線矢印コネクタ 3">
            <a:extLst>
              <a:ext uri="{FF2B5EF4-FFF2-40B4-BE49-F238E27FC236}">
                <a16:creationId xmlns:a16="http://schemas.microsoft.com/office/drawing/2014/main" id="{FD4CD4E2-F6C8-D98B-30AD-3A27A1EC9587}"/>
              </a:ext>
            </a:extLst>
          </p:cNvPr>
          <p:cNvCxnSpPr/>
          <p:nvPr/>
        </p:nvCxnSpPr>
        <p:spPr>
          <a:xfrm>
            <a:off x="764088" y="1458238"/>
            <a:ext cx="10156519" cy="2087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a:extLst>
              <a:ext uri="{FF2B5EF4-FFF2-40B4-BE49-F238E27FC236}">
                <a16:creationId xmlns:a16="http://schemas.microsoft.com/office/drawing/2014/main" id="{D4709393-74DE-927A-DCAB-89787CA2982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79E6812-DF0E-4B88-AFAA-EAC7168F54C0}" type="slidenum">
              <a:rPr kumimoji="1" lang="en-US" sz="900" b="1" i="0" u="none" strike="noStrike" kern="1200" cap="none" spc="0" normalizeH="0" baseline="0" noProof="0" smtClean="0">
                <a:ln>
                  <a:noFill/>
                </a:ln>
                <a:solidFill>
                  <a:prstClr val="white"/>
                </a:solidFill>
                <a:effectLst/>
                <a:uLnTx/>
                <a:uFillTx/>
                <a:latin typeface="Avenir Next LT Pr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1" lang="en-US" sz="900" b="1" i="0" u="none" strike="noStrike" kern="1200" cap="none" spc="0" normalizeH="0" baseline="0" noProof="0" dirty="0">
              <a:ln>
                <a:noFill/>
              </a:ln>
              <a:solidFill>
                <a:prstClr val="white"/>
              </a:solidFill>
              <a:effectLst/>
              <a:uLnTx/>
              <a:uFillTx/>
              <a:latin typeface="Avenir Next LT Pro"/>
              <a:ea typeface="+mn-ea"/>
              <a:cs typeface="+mn-cs"/>
            </a:endParaRPr>
          </a:p>
        </p:txBody>
      </p:sp>
    </p:spTree>
    <p:extLst>
      <p:ext uri="{BB962C8B-B14F-4D97-AF65-F5344CB8AC3E}">
        <p14:creationId xmlns:p14="http://schemas.microsoft.com/office/powerpoint/2010/main" val="2976708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D06443-16FA-CB32-E4B8-1AA59FDAF466}"/>
              </a:ext>
            </a:extLst>
          </p:cNvPr>
          <p:cNvSpPr>
            <a:spLocks noGrp="1"/>
          </p:cNvSpPr>
          <p:nvPr>
            <p:ph type="title"/>
          </p:nvPr>
        </p:nvSpPr>
        <p:spPr>
          <a:xfrm>
            <a:off x="758952" y="758952"/>
            <a:ext cx="10751966" cy="777867"/>
          </a:xfrm>
        </p:spPr>
        <p:txBody>
          <a:bodyPr anchor="ctr">
            <a:normAutofit/>
          </a:bodyPr>
          <a:lstStyle/>
          <a:p>
            <a:r>
              <a:rPr lang="en-US" altLang="ja-JP" sz="4800" i="0" dirty="0">
                <a:solidFill>
                  <a:schemeClr val="tx1"/>
                </a:solidFill>
                <a:latin typeface="Meiryo"/>
                <a:ea typeface="Meiryo"/>
              </a:rPr>
              <a:t>3. </a:t>
            </a:r>
            <a:r>
              <a:rPr lang="ja-JP" altLang="en-US" sz="4800" i="0" dirty="0">
                <a:solidFill>
                  <a:schemeClr val="tx1"/>
                </a:solidFill>
                <a:latin typeface="Meiryo"/>
                <a:ea typeface="Meiryo"/>
              </a:rPr>
              <a:t>アーキテクチャイメージ</a:t>
            </a:r>
          </a:p>
        </p:txBody>
      </p:sp>
      <p:sp>
        <p:nvSpPr>
          <p:cNvPr id="11" name="タイトル 1">
            <a:extLst>
              <a:ext uri="{FF2B5EF4-FFF2-40B4-BE49-F238E27FC236}">
                <a16:creationId xmlns:a16="http://schemas.microsoft.com/office/drawing/2014/main" id="{7EF51333-F83E-97D1-A450-70E6DF152BB0}"/>
              </a:ext>
            </a:extLst>
          </p:cNvPr>
          <p:cNvSpPr txBox="1">
            <a:spLocks/>
          </p:cNvSpPr>
          <p:nvPr/>
        </p:nvSpPr>
        <p:spPr>
          <a:xfrm>
            <a:off x="754777" y="1715105"/>
            <a:ext cx="10750616" cy="437909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nSpc>
                <a:spcPct val="150000"/>
              </a:lnSpc>
              <a:defRPr/>
            </a:pPr>
            <a:r>
              <a:rPr lang="ja-JP" altLang="en-US" sz="1400" i="0" spc="0" dirty="0">
                <a:solidFill>
                  <a:srgbClr val="262626"/>
                </a:solidFill>
                <a:latin typeface="Meiryo"/>
                <a:ea typeface="Meiryo"/>
              </a:rPr>
              <a:t>アーキテクチャとしては、</a:t>
            </a:r>
            <a:r>
              <a:rPr lang="en-US" altLang="ja-JP" sz="1400" i="0" spc="0" dirty="0">
                <a:solidFill>
                  <a:srgbClr val="262626"/>
                </a:solidFill>
                <a:latin typeface="Meiryo"/>
                <a:ea typeface="Meiryo"/>
              </a:rPr>
              <a:t>VCAPI</a:t>
            </a:r>
            <a:r>
              <a:rPr lang="ja-JP" altLang="en-US" sz="1400" i="0" spc="0" dirty="0">
                <a:solidFill>
                  <a:srgbClr val="262626"/>
                </a:solidFill>
                <a:latin typeface="Meiryo"/>
                <a:ea typeface="Meiryo"/>
              </a:rPr>
              <a:t>サーバ（本プロジェクトのメインサーバ）がハブとなり、</a:t>
            </a:r>
            <a:r>
              <a:rPr lang="en-US" altLang="ja-JP" sz="1400" i="0" spc="0" dirty="0" err="1">
                <a:solidFill>
                  <a:srgbClr val="262626"/>
                </a:solidFill>
                <a:latin typeface="Meiryo"/>
                <a:ea typeface="Meiryo"/>
              </a:rPr>
              <a:t>Youtube</a:t>
            </a:r>
            <a:r>
              <a:rPr lang="ja-JP" altLang="en-US" sz="1400" i="0" spc="0" dirty="0">
                <a:solidFill>
                  <a:srgbClr val="262626"/>
                </a:solidFill>
                <a:latin typeface="Meiryo"/>
                <a:ea typeface="Meiryo"/>
              </a:rPr>
              <a:t>や</a:t>
            </a:r>
            <a:r>
              <a:rPr lang="en-US" altLang="ja-JP" sz="1400" i="0" spc="0" dirty="0">
                <a:solidFill>
                  <a:srgbClr val="262626"/>
                </a:solidFill>
                <a:latin typeface="Meiryo"/>
                <a:ea typeface="Meiryo"/>
              </a:rPr>
              <a:t>Discord</a:t>
            </a:r>
            <a:r>
              <a:rPr lang="ja-JP" altLang="en-US" sz="1400" i="0" spc="0" dirty="0">
                <a:solidFill>
                  <a:srgbClr val="262626"/>
                </a:solidFill>
                <a:latin typeface="Meiryo"/>
                <a:ea typeface="Meiryo"/>
              </a:rPr>
              <a:t>、</a:t>
            </a:r>
            <a:r>
              <a:rPr lang="en-US" altLang="ja-JP" sz="1400" i="0" spc="0" dirty="0" err="1">
                <a:solidFill>
                  <a:srgbClr val="262626"/>
                </a:solidFill>
                <a:latin typeface="Meiryo"/>
                <a:ea typeface="Meiryo"/>
              </a:rPr>
              <a:t>ChatGPT</a:t>
            </a:r>
            <a:r>
              <a:rPr lang="ja-JP" altLang="en-US" sz="1400" i="0" spc="0" dirty="0">
                <a:solidFill>
                  <a:srgbClr val="262626"/>
                </a:solidFill>
                <a:latin typeface="Meiryo"/>
                <a:ea typeface="Meiryo"/>
              </a:rPr>
              <a:t>といった外部サービスや、</a:t>
            </a:r>
            <a:r>
              <a:rPr lang="en-US" altLang="ja-JP" sz="1400" i="0" spc="0" dirty="0">
                <a:solidFill>
                  <a:srgbClr val="262626"/>
                </a:solidFill>
                <a:latin typeface="Meiryo"/>
                <a:ea typeface="Meiryo"/>
              </a:rPr>
              <a:t>VCAPI</a:t>
            </a:r>
            <a:r>
              <a:rPr lang="ja-JP" altLang="en-US" sz="1400" i="0" spc="0" dirty="0">
                <a:solidFill>
                  <a:srgbClr val="262626"/>
                </a:solidFill>
                <a:latin typeface="Meiryo"/>
                <a:ea typeface="Meiryo"/>
              </a:rPr>
              <a:t>サーバに用意したデータベースへ接続して、ワールドやインスタンスと各サービスを中継することで、</a:t>
            </a:r>
            <a:r>
              <a:rPr lang="en-US" altLang="ja-JP" sz="1400" i="0" spc="0" dirty="0">
                <a:solidFill>
                  <a:srgbClr val="262626"/>
                </a:solidFill>
                <a:latin typeface="Meiryo"/>
                <a:ea typeface="Meiryo"/>
              </a:rPr>
              <a:t>『</a:t>
            </a:r>
            <a:r>
              <a:rPr lang="ja-JP" altLang="en-US" sz="1400" i="0" spc="0" dirty="0">
                <a:solidFill>
                  <a:srgbClr val="262626"/>
                </a:solidFill>
                <a:latin typeface="Meiryo"/>
                <a:ea typeface="Meiryo"/>
              </a:rPr>
              <a:t>ワールド</a:t>
            </a:r>
            <a:r>
              <a:rPr lang="en-US" altLang="ja-JP" sz="1400" i="0" spc="0" dirty="0">
                <a:solidFill>
                  <a:srgbClr val="262626"/>
                </a:solidFill>
                <a:latin typeface="Meiryo"/>
                <a:ea typeface="Meiryo"/>
              </a:rPr>
              <a:t>/</a:t>
            </a:r>
            <a:r>
              <a:rPr lang="ja-JP" altLang="en-US" sz="1400" i="0" spc="0" dirty="0">
                <a:solidFill>
                  <a:srgbClr val="262626"/>
                </a:solidFill>
                <a:latin typeface="Meiryo"/>
                <a:ea typeface="Meiryo"/>
              </a:rPr>
              <a:t>インスタンス間での情報共有</a:t>
            </a:r>
            <a:r>
              <a:rPr lang="en-US" altLang="ja-JP" sz="1400" i="0" spc="0" dirty="0">
                <a:solidFill>
                  <a:srgbClr val="262626"/>
                </a:solidFill>
                <a:latin typeface="Meiryo"/>
                <a:ea typeface="Meiryo"/>
              </a:rPr>
              <a:t>』『</a:t>
            </a:r>
            <a:r>
              <a:rPr lang="ja-JP" altLang="en-US" sz="1400" dirty="0">
                <a:latin typeface="メイリオ" panose="020B0604030504040204" pitchFamily="50" charset="-128"/>
                <a:ea typeface="メイリオ" panose="020B0604030504040204" pitchFamily="50" charset="-128"/>
              </a:rPr>
              <a:t>ワールドデータの永続化</a:t>
            </a:r>
            <a:r>
              <a:rPr lang="en-US" altLang="ja-JP" sz="1400" i="0" spc="0" dirty="0">
                <a:solidFill>
                  <a:srgbClr val="262626"/>
                </a:solidFill>
                <a:latin typeface="Meiryo"/>
                <a:ea typeface="Meiryo"/>
              </a:rPr>
              <a:t>』『</a:t>
            </a:r>
            <a:r>
              <a:rPr lang="ja-JP" altLang="en-US" sz="1400" dirty="0">
                <a:latin typeface="メイリオ" panose="020B0604030504040204" pitchFamily="50" charset="-128"/>
                <a:ea typeface="メイリオ" panose="020B0604030504040204" pitchFamily="50" charset="-128"/>
              </a:rPr>
              <a:t>外部</a:t>
            </a:r>
            <a:r>
              <a:rPr lang="en-US" altLang="ja-JP" sz="1400" i="0" dirty="0">
                <a:latin typeface="メイリオ" panose="020B0604030504040204" pitchFamily="50" charset="-128"/>
                <a:ea typeface="メイリオ" panose="020B0604030504040204" pitchFamily="50" charset="-128"/>
              </a:rPr>
              <a:t>API</a:t>
            </a:r>
            <a:r>
              <a:rPr lang="ja-JP" altLang="en-US" sz="1400" dirty="0">
                <a:latin typeface="メイリオ" panose="020B0604030504040204" pitchFamily="50" charset="-128"/>
                <a:ea typeface="メイリオ" panose="020B0604030504040204" pitchFamily="50" charset="-128"/>
              </a:rPr>
              <a:t>の利用</a:t>
            </a:r>
            <a:r>
              <a:rPr lang="en-US" altLang="ja-JP" sz="1400" i="0" spc="0" dirty="0">
                <a:solidFill>
                  <a:srgbClr val="262626"/>
                </a:solidFill>
                <a:latin typeface="Meiryo"/>
                <a:ea typeface="Meiryo"/>
              </a:rPr>
              <a:t>』</a:t>
            </a:r>
            <a:r>
              <a:rPr lang="ja-JP" altLang="en-US" sz="1400" i="0" spc="0" dirty="0">
                <a:solidFill>
                  <a:srgbClr val="262626"/>
                </a:solidFill>
                <a:latin typeface="Meiryo"/>
                <a:ea typeface="Meiryo"/>
              </a:rPr>
              <a:t>といったことを実現します。</a:t>
            </a:r>
            <a:endParaRPr kumimoji="1" lang="ja-JP" altLang="en-US" sz="1400" b="0" i="0" u="none" strike="noStrike" kern="1200" cap="none" spc="0" normalizeH="0" baseline="0" noProof="0" dirty="0">
              <a:ln>
                <a:noFill/>
              </a:ln>
              <a:solidFill>
                <a:srgbClr val="262626"/>
              </a:solidFill>
              <a:effectLst/>
              <a:uLnTx/>
              <a:uFillTx/>
              <a:latin typeface="Meiryo"/>
              <a:ea typeface="Meiryo"/>
              <a:cs typeface="+mj-cs"/>
            </a:endParaRPr>
          </a:p>
        </p:txBody>
      </p:sp>
      <p:cxnSp>
        <p:nvCxnSpPr>
          <p:cNvPr id="4" name="直線矢印コネクタ 3">
            <a:extLst>
              <a:ext uri="{FF2B5EF4-FFF2-40B4-BE49-F238E27FC236}">
                <a16:creationId xmlns:a16="http://schemas.microsoft.com/office/drawing/2014/main" id="{FD4CD4E2-F6C8-D98B-30AD-3A27A1EC9587}"/>
              </a:ext>
            </a:extLst>
          </p:cNvPr>
          <p:cNvCxnSpPr/>
          <p:nvPr/>
        </p:nvCxnSpPr>
        <p:spPr>
          <a:xfrm>
            <a:off x="764088" y="1458238"/>
            <a:ext cx="10156519" cy="2087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グラフィックス 2" descr="世界 単色塗りつぶし">
            <a:extLst>
              <a:ext uri="{FF2B5EF4-FFF2-40B4-BE49-F238E27FC236}">
                <a16:creationId xmlns:a16="http://schemas.microsoft.com/office/drawing/2014/main" id="{CD6E5F99-57CA-17D5-7C90-FEA07DE68C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9750" y="5486400"/>
            <a:ext cx="541506" cy="611214"/>
          </a:xfrm>
          <a:prstGeom prst="rect">
            <a:avLst/>
          </a:prstGeom>
        </p:spPr>
      </p:pic>
      <p:pic>
        <p:nvPicPr>
          <p:cNvPr id="5" name="グラフィックス 4" descr="世界 単色塗りつぶし">
            <a:extLst>
              <a:ext uri="{FF2B5EF4-FFF2-40B4-BE49-F238E27FC236}">
                <a16:creationId xmlns:a16="http://schemas.microsoft.com/office/drawing/2014/main" id="{13E1F7C0-BC44-CC5B-2FF4-671D8B5866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4384" y="4562126"/>
            <a:ext cx="541506" cy="611214"/>
          </a:xfrm>
          <a:prstGeom prst="rect">
            <a:avLst/>
          </a:prstGeom>
        </p:spPr>
      </p:pic>
      <p:pic>
        <p:nvPicPr>
          <p:cNvPr id="6" name="グラフィックス 5" descr="世界 単色塗りつぶし">
            <a:extLst>
              <a:ext uri="{FF2B5EF4-FFF2-40B4-BE49-F238E27FC236}">
                <a16:creationId xmlns:a16="http://schemas.microsoft.com/office/drawing/2014/main" id="{8EB5C369-7D79-2457-D951-A711623864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79571" y="3626246"/>
            <a:ext cx="541506" cy="611214"/>
          </a:xfrm>
          <a:prstGeom prst="rect">
            <a:avLst/>
          </a:prstGeom>
        </p:spPr>
      </p:pic>
      <p:pic>
        <p:nvPicPr>
          <p:cNvPr id="12" name="図 11" descr="食品, 記号 が含まれている画像&#10;&#10;自動的に生成された説明">
            <a:extLst>
              <a:ext uri="{FF2B5EF4-FFF2-40B4-BE49-F238E27FC236}">
                <a16:creationId xmlns:a16="http://schemas.microsoft.com/office/drawing/2014/main" id="{35319C38-EFAB-DADD-EA40-1FDEC5DA1D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9234" y="2974003"/>
            <a:ext cx="611214" cy="611215"/>
          </a:xfrm>
          <a:prstGeom prst="rect">
            <a:avLst/>
          </a:prstGeom>
        </p:spPr>
      </p:pic>
      <p:pic>
        <p:nvPicPr>
          <p:cNvPr id="13" name="図 12" descr="アイコン&#10;&#10;自動的に生成された説明">
            <a:extLst>
              <a:ext uri="{FF2B5EF4-FFF2-40B4-BE49-F238E27FC236}">
                <a16:creationId xmlns:a16="http://schemas.microsoft.com/office/drawing/2014/main" id="{95089B3A-FC73-FA16-27F1-DF861671EE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8463" y="3872506"/>
            <a:ext cx="562174" cy="562174"/>
          </a:xfrm>
          <a:prstGeom prst="rect">
            <a:avLst/>
          </a:prstGeom>
        </p:spPr>
      </p:pic>
      <p:pic>
        <p:nvPicPr>
          <p:cNvPr id="14" name="グラフィックス 13" descr="データベース 枠線">
            <a:extLst>
              <a:ext uri="{FF2B5EF4-FFF2-40B4-BE49-F238E27FC236}">
                <a16:creationId xmlns:a16="http://schemas.microsoft.com/office/drawing/2014/main" id="{72423640-B781-E200-DF2D-47DB96BC3E9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97412" y="5658903"/>
            <a:ext cx="617117" cy="696558"/>
          </a:xfrm>
          <a:prstGeom prst="rect">
            <a:avLst/>
          </a:prstGeom>
        </p:spPr>
      </p:pic>
      <p:cxnSp>
        <p:nvCxnSpPr>
          <p:cNvPr id="16" name="直線コネクタ 15">
            <a:extLst>
              <a:ext uri="{FF2B5EF4-FFF2-40B4-BE49-F238E27FC236}">
                <a16:creationId xmlns:a16="http://schemas.microsoft.com/office/drawing/2014/main" id="{3D60EC20-6099-FC56-F97A-C42908117123}"/>
              </a:ext>
            </a:extLst>
          </p:cNvPr>
          <p:cNvCxnSpPr>
            <a:cxnSpLocks/>
            <a:stCxn id="3" idx="3"/>
          </p:cNvCxnSpPr>
          <p:nvPr/>
        </p:nvCxnSpPr>
        <p:spPr>
          <a:xfrm flipV="1">
            <a:off x="2351256" y="5163317"/>
            <a:ext cx="2665824" cy="6286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FB81F9FD-2ED4-3717-F772-E2873181A893}"/>
              </a:ext>
            </a:extLst>
          </p:cNvPr>
          <p:cNvCxnSpPr>
            <a:cxnSpLocks/>
            <a:stCxn id="5" idx="3"/>
          </p:cNvCxnSpPr>
          <p:nvPr/>
        </p:nvCxnSpPr>
        <p:spPr>
          <a:xfrm flipV="1">
            <a:off x="2185890" y="4654377"/>
            <a:ext cx="2831190" cy="2133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61148805-EA63-2A3A-F562-BC0786EC949E}"/>
              </a:ext>
            </a:extLst>
          </p:cNvPr>
          <p:cNvCxnSpPr>
            <a:cxnSpLocks/>
            <a:stCxn id="6" idx="3"/>
          </p:cNvCxnSpPr>
          <p:nvPr/>
        </p:nvCxnSpPr>
        <p:spPr>
          <a:xfrm>
            <a:off x="2321077" y="3931853"/>
            <a:ext cx="2696003" cy="454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26629FAF-2066-9DDA-AE6D-C8922A44D259}"/>
              </a:ext>
            </a:extLst>
          </p:cNvPr>
          <p:cNvCxnSpPr>
            <a:cxnSpLocks/>
            <a:stCxn id="12" idx="1"/>
          </p:cNvCxnSpPr>
          <p:nvPr/>
        </p:nvCxnSpPr>
        <p:spPr>
          <a:xfrm flipH="1">
            <a:off x="6453994" y="3279611"/>
            <a:ext cx="1375240" cy="8179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D452AC8-0D6D-0535-45D8-20A4BBA95BC2}"/>
              </a:ext>
            </a:extLst>
          </p:cNvPr>
          <p:cNvCxnSpPr>
            <a:cxnSpLocks/>
          </p:cNvCxnSpPr>
          <p:nvPr/>
        </p:nvCxnSpPr>
        <p:spPr>
          <a:xfrm flipH="1">
            <a:off x="6453994" y="4321454"/>
            <a:ext cx="2054689" cy="3932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3533273-FDD6-6DF1-E435-FF309AF690DE}"/>
              </a:ext>
            </a:extLst>
          </p:cNvPr>
          <p:cNvCxnSpPr>
            <a:cxnSpLocks/>
          </p:cNvCxnSpPr>
          <p:nvPr/>
        </p:nvCxnSpPr>
        <p:spPr>
          <a:xfrm flipH="1" flipV="1">
            <a:off x="6453994" y="4991877"/>
            <a:ext cx="3068071" cy="17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01B8F689-0B46-E8E5-2DC9-C782AB8491DF}"/>
              </a:ext>
            </a:extLst>
          </p:cNvPr>
          <p:cNvCxnSpPr>
            <a:cxnSpLocks/>
            <a:stCxn id="14" idx="1"/>
          </p:cNvCxnSpPr>
          <p:nvPr/>
        </p:nvCxnSpPr>
        <p:spPr>
          <a:xfrm flipH="1" flipV="1">
            <a:off x="6183406" y="5486400"/>
            <a:ext cx="914006" cy="5207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9E3A7BA0-2D09-F67B-2BDF-D9F0C6D03040}"/>
              </a:ext>
            </a:extLst>
          </p:cNvPr>
          <p:cNvSpPr txBox="1"/>
          <p:nvPr/>
        </p:nvSpPr>
        <p:spPr>
          <a:xfrm>
            <a:off x="764088" y="2997473"/>
            <a:ext cx="1910689" cy="646331"/>
          </a:xfrm>
          <a:prstGeom prst="rect">
            <a:avLst/>
          </a:prstGeom>
          <a:noFill/>
        </p:spPr>
        <p:txBody>
          <a:bodyPr wrap="square">
            <a:spAutoFit/>
          </a:bodyPr>
          <a:lstStyle/>
          <a:p>
            <a:pPr algn="ctr"/>
            <a:r>
              <a:rPr lang="en-US" altLang="ja-JP" sz="1800" i="0" spc="0" dirty="0">
                <a:solidFill>
                  <a:srgbClr val="262626"/>
                </a:solidFill>
                <a:latin typeface="Meiryo"/>
                <a:ea typeface="Meiryo"/>
              </a:rPr>
              <a:t>VRC World/Instance</a:t>
            </a:r>
            <a:endParaRPr lang="ja-JP" altLang="en-US" dirty="0"/>
          </a:p>
        </p:txBody>
      </p:sp>
      <p:sp>
        <p:nvSpPr>
          <p:cNvPr id="63" name="テキスト ボックス 62">
            <a:extLst>
              <a:ext uri="{FF2B5EF4-FFF2-40B4-BE49-F238E27FC236}">
                <a16:creationId xmlns:a16="http://schemas.microsoft.com/office/drawing/2014/main" id="{B86AF970-B307-3730-EEA0-3924C5C68817}"/>
              </a:ext>
            </a:extLst>
          </p:cNvPr>
          <p:cNvSpPr txBox="1"/>
          <p:nvPr/>
        </p:nvSpPr>
        <p:spPr>
          <a:xfrm>
            <a:off x="7134734" y="2710094"/>
            <a:ext cx="1910689" cy="369332"/>
          </a:xfrm>
          <a:prstGeom prst="rect">
            <a:avLst/>
          </a:prstGeom>
          <a:noFill/>
        </p:spPr>
        <p:txBody>
          <a:bodyPr wrap="square">
            <a:spAutoFit/>
          </a:bodyPr>
          <a:lstStyle/>
          <a:p>
            <a:pPr algn="ctr"/>
            <a:r>
              <a:rPr lang="en-US" altLang="ja-JP" sz="1800" i="0" spc="0" dirty="0" err="1">
                <a:solidFill>
                  <a:srgbClr val="262626"/>
                </a:solidFill>
                <a:latin typeface="Meiryo"/>
                <a:ea typeface="Meiryo"/>
              </a:rPr>
              <a:t>ChatGPT</a:t>
            </a:r>
            <a:endParaRPr lang="ja-JP" altLang="en-US" dirty="0"/>
          </a:p>
        </p:txBody>
      </p:sp>
      <p:sp>
        <p:nvSpPr>
          <p:cNvPr id="64" name="テキスト ボックス 63">
            <a:extLst>
              <a:ext uri="{FF2B5EF4-FFF2-40B4-BE49-F238E27FC236}">
                <a16:creationId xmlns:a16="http://schemas.microsoft.com/office/drawing/2014/main" id="{BC888F3A-6CAC-1662-B62D-9637DB3B1A1A}"/>
              </a:ext>
            </a:extLst>
          </p:cNvPr>
          <p:cNvSpPr txBox="1"/>
          <p:nvPr/>
        </p:nvSpPr>
        <p:spPr>
          <a:xfrm>
            <a:off x="8893689" y="4044990"/>
            <a:ext cx="1910689" cy="369332"/>
          </a:xfrm>
          <a:prstGeom prst="rect">
            <a:avLst/>
          </a:prstGeom>
          <a:noFill/>
        </p:spPr>
        <p:txBody>
          <a:bodyPr wrap="square">
            <a:spAutoFit/>
          </a:bodyPr>
          <a:lstStyle/>
          <a:p>
            <a:pPr algn="ctr"/>
            <a:r>
              <a:rPr lang="en-US" altLang="ja-JP" sz="1800" i="0" spc="0" dirty="0">
                <a:solidFill>
                  <a:srgbClr val="262626"/>
                </a:solidFill>
                <a:latin typeface="Meiryo"/>
                <a:ea typeface="Meiryo"/>
              </a:rPr>
              <a:t>Discord</a:t>
            </a:r>
            <a:endParaRPr lang="ja-JP" altLang="en-US" dirty="0"/>
          </a:p>
        </p:txBody>
      </p:sp>
      <p:sp>
        <p:nvSpPr>
          <p:cNvPr id="66" name="テキスト ボックス 65">
            <a:extLst>
              <a:ext uri="{FF2B5EF4-FFF2-40B4-BE49-F238E27FC236}">
                <a16:creationId xmlns:a16="http://schemas.microsoft.com/office/drawing/2014/main" id="{8964280D-C3CE-21F0-C526-681C137B493E}"/>
              </a:ext>
            </a:extLst>
          </p:cNvPr>
          <p:cNvSpPr txBox="1"/>
          <p:nvPr/>
        </p:nvSpPr>
        <p:spPr>
          <a:xfrm>
            <a:off x="8932888" y="5413210"/>
            <a:ext cx="1910689" cy="369332"/>
          </a:xfrm>
          <a:prstGeom prst="rect">
            <a:avLst/>
          </a:prstGeom>
          <a:noFill/>
        </p:spPr>
        <p:txBody>
          <a:bodyPr wrap="square">
            <a:spAutoFit/>
          </a:bodyPr>
          <a:lstStyle/>
          <a:p>
            <a:pPr algn="ctr"/>
            <a:r>
              <a:rPr lang="en-US" altLang="ja-JP" sz="1800" i="0" spc="0" dirty="0" err="1">
                <a:solidFill>
                  <a:srgbClr val="262626"/>
                </a:solidFill>
                <a:latin typeface="Meiryo"/>
                <a:ea typeface="Meiryo"/>
              </a:rPr>
              <a:t>Youtube</a:t>
            </a:r>
            <a:endParaRPr lang="ja-JP" altLang="en-US" dirty="0"/>
          </a:p>
        </p:txBody>
      </p:sp>
      <p:sp>
        <p:nvSpPr>
          <p:cNvPr id="67" name="テキスト ボックス 66">
            <a:extLst>
              <a:ext uri="{FF2B5EF4-FFF2-40B4-BE49-F238E27FC236}">
                <a16:creationId xmlns:a16="http://schemas.microsoft.com/office/drawing/2014/main" id="{BF6D9B1B-A0FD-B368-95ED-70072B4C6CEA}"/>
              </a:ext>
            </a:extLst>
          </p:cNvPr>
          <p:cNvSpPr txBox="1"/>
          <p:nvPr/>
        </p:nvSpPr>
        <p:spPr>
          <a:xfrm>
            <a:off x="7216458" y="6093462"/>
            <a:ext cx="1910689" cy="369332"/>
          </a:xfrm>
          <a:prstGeom prst="rect">
            <a:avLst/>
          </a:prstGeom>
          <a:noFill/>
        </p:spPr>
        <p:txBody>
          <a:bodyPr wrap="square">
            <a:spAutoFit/>
          </a:bodyPr>
          <a:lstStyle/>
          <a:p>
            <a:pPr algn="ctr"/>
            <a:r>
              <a:rPr lang="en-US" altLang="ja-JP" sz="1800" i="0" spc="0" dirty="0">
                <a:solidFill>
                  <a:srgbClr val="262626"/>
                </a:solidFill>
                <a:latin typeface="Meiryo"/>
                <a:ea typeface="Meiryo"/>
              </a:rPr>
              <a:t>Database</a:t>
            </a:r>
            <a:endParaRPr lang="ja-JP" altLang="en-US" dirty="0"/>
          </a:p>
        </p:txBody>
      </p:sp>
      <p:sp>
        <p:nvSpPr>
          <p:cNvPr id="70" name="フリーフォーム: 図形 69">
            <a:extLst>
              <a:ext uri="{FF2B5EF4-FFF2-40B4-BE49-F238E27FC236}">
                <a16:creationId xmlns:a16="http://schemas.microsoft.com/office/drawing/2014/main" id="{B244B66A-467A-C3EA-C6DF-D89E0681EE36}"/>
              </a:ext>
            </a:extLst>
          </p:cNvPr>
          <p:cNvSpPr/>
          <p:nvPr/>
        </p:nvSpPr>
        <p:spPr>
          <a:xfrm>
            <a:off x="2499214" y="4225169"/>
            <a:ext cx="2062081" cy="429208"/>
          </a:xfrm>
          <a:custGeom>
            <a:avLst/>
            <a:gdLst>
              <a:gd name="connsiteX0" fmla="*/ 0 w 2062081"/>
              <a:gd name="connsiteY0" fmla="*/ 0 h 429208"/>
              <a:gd name="connsiteX1" fmla="*/ 2062065 w 2062081"/>
              <a:gd name="connsiteY1" fmla="*/ 251926 h 429208"/>
              <a:gd name="connsiteX2" fmla="*/ 37322 w 2062081"/>
              <a:gd name="connsiteY2" fmla="*/ 429208 h 429208"/>
            </a:gdLst>
            <a:ahLst/>
            <a:cxnLst>
              <a:cxn ang="0">
                <a:pos x="connsiteX0" y="connsiteY0"/>
              </a:cxn>
              <a:cxn ang="0">
                <a:pos x="connsiteX1" y="connsiteY1"/>
              </a:cxn>
              <a:cxn ang="0">
                <a:pos x="connsiteX2" y="connsiteY2"/>
              </a:cxn>
            </a:cxnLst>
            <a:rect l="l" t="t" r="r" b="b"/>
            <a:pathLst>
              <a:path w="2062081" h="429208">
                <a:moveTo>
                  <a:pt x="0" y="0"/>
                </a:moveTo>
                <a:cubicBezTo>
                  <a:pt x="1027922" y="90195"/>
                  <a:pt x="2055845" y="180391"/>
                  <a:pt x="2062065" y="251926"/>
                </a:cubicBezTo>
                <a:cubicBezTo>
                  <a:pt x="2068285" y="323461"/>
                  <a:pt x="354563" y="393441"/>
                  <a:pt x="37322" y="429208"/>
                </a:cubicBezTo>
              </a:path>
            </a:pathLst>
          </a:custGeom>
          <a:noFill/>
          <a:ln w="19050">
            <a:solidFill>
              <a:schemeClr val="accent3"/>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吹き出し: 角を丸めた四角形 71">
            <a:extLst>
              <a:ext uri="{FF2B5EF4-FFF2-40B4-BE49-F238E27FC236}">
                <a16:creationId xmlns:a16="http://schemas.microsoft.com/office/drawing/2014/main" id="{D85301A2-3E42-4CAD-9120-D6B488EBAC19}"/>
              </a:ext>
            </a:extLst>
          </p:cNvPr>
          <p:cNvSpPr/>
          <p:nvPr/>
        </p:nvSpPr>
        <p:spPr>
          <a:xfrm>
            <a:off x="2612024" y="3482359"/>
            <a:ext cx="2137279" cy="470778"/>
          </a:xfrm>
          <a:prstGeom prst="wedgeRoundRectCallout">
            <a:avLst>
              <a:gd name="adj1" fmla="val -19961"/>
              <a:gd name="adj2" fmla="val 109926"/>
              <a:gd name="adj3" fmla="val 16667"/>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ja-JP" altLang="en-US" sz="1200" dirty="0">
                <a:latin typeface="メイリオ" panose="020B0604030504040204" pitchFamily="50" charset="-128"/>
                <a:ea typeface="メイリオ" panose="020B0604030504040204" pitchFamily="50" charset="-128"/>
              </a:rPr>
              <a:t>ワールド</a:t>
            </a:r>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インスタンス間</a:t>
            </a:r>
            <a:endParaRPr lang="en-US" altLang="ja-JP" sz="1200" dirty="0">
              <a:latin typeface="メイリオ" panose="020B0604030504040204" pitchFamily="50" charset="-128"/>
              <a:ea typeface="メイリオ" panose="020B0604030504040204" pitchFamily="50" charset="-128"/>
            </a:endParaRPr>
          </a:p>
          <a:p>
            <a:pPr algn="ctr"/>
            <a:r>
              <a:rPr lang="ja-JP" altLang="en-US" sz="1200" dirty="0">
                <a:latin typeface="メイリオ" panose="020B0604030504040204" pitchFamily="50" charset="-128"/>
                <a:ea typeface="メイリオ" panose="020B0604030504040204" pitchFamily="50" charset="-128"/>
              </a:rPr>
              <a:t>での情報共有</a:t>
            </a:r>
            <a:endParaRPr kumimoji="1" lang="ja-JP" altLang="en-US" sz="1200" dirty="0">
              <a:latin typeface="メイリオ" panose="020B0604030504040204" pitchFamily="50" charset="-128"/>
              <a:ea typeface="メイリオ" panose="020B0604030504040204" pitchFamily="50" charset="-128"/>
            </a:endParaRPr>
          </a:p>
        </p:txBody>
      </p:sp>
      <p:sp>
        <p:nvSpPr>
          <p:cNvPr id="73" name="フリーフォーム: 図形 72">
            <a:extLst>
              <a:ext uri="{FF2B5EF4-FFF2-40B4-BE49-F238E27FC236}">
                <a16:creationId xmlns:a16="http://schemas.microsoft.com/office/drawing/2014/main" id="{B157E2BA-C229-9AAA-7BDE-DA34E53866F7}"/>
              </a:ext>
            </a:extLst>
          </p:cNvPr>
          <p:cNvSpPr/>
          <p:nvPr/>
        </p:nvSpPr>
        <p:spPr>
          <a:xfrm>
            <a:off x="2607838" y="5204369"/>
            <a:ext cx="4448175" cy="771888"/>
          </a:xfrm>
          <a:custGeom>
            <a:avLst/>
            <a:gdLst>
              <a:gd name="connsiteX0" fmla="*/ 0 w 4448175"/>
              <a:gd name="connsiteY0" fmla="*/ 771888 h 771888"/>
              <a:gd name="connsiteX1" fmla="*/ 2828925 w 4448175"/>
              <a:gd name="connsiteY1" fmla="*/ 363 h 771888"/>
              <a:gd name="connsiteX2" fmla="*/ 4448175 w 4448175"/>
              <a:gd name="connsiteY2" fmla="*/ 667113 h 771888"/>
            </a:gdLst>
            <a:ahLst/>
            <a:cxnLst>
              <a:cxn ang="0">
                <a:pos x="connsiteX0" y="connsiteY0"/>
              </a:cxn>
              <a:cxn ang="0">
                <a:pos x="connsiteX1" y="connsiteY1"/>
              </a:cxn>
              <a:cxn ang="0">
                <a:pos x="connsiteX2" y="connsiteY2"/>
              </a:cxn>
            </a:cxnLst>
            <a:rect l="l" t="t" r="r" b="b"/>
            <a:pathLst>
              <a:path w="4448175" h="771888">
                <a:moveTo>
                  <a:pt x="0" y="771888"/>
                </a:moveTo>
                <a:cubicBezTo>
                  <a:pt x="1043781" y="394856"/>
                  <a:pt x="2087563" y="17825"/>
                  <a:pt x="2828925" y="363"/>
                </a:cubicBezTo>
                <a:cubicBezTo>
                  <a:pt x="3570287" y="-17099"/>
                  <a:pt x="4203700" y="600438"/>
                  <a:pt x="4448175" y="667113"/>
                </a:cubicBezTo>
              </a:path>
            </a:pathLst>
          </a:custGeom>
          <a:noFill/>
          <a:ln w="15875">
            <a:solidFill>
              <a:schemeClr val="accent3"/>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吹き出し: 角を丸めた四角形 73">
            <a:extLst>
              <a:ext uri="{FF2B5EF4-FFF2-40B4-BE49-F238E27FC236}">
                <a16:creationId xmlns:a16="http://schemas.microsoft.com/office/drawing/2014/main" id="{275B029B-3089-F522-5023-E95CFE86C339}"/>
              </a:ext>
            </a:extLst>
          </p:cNvPr>
          <p:cNvSpPr/>
          <p:nvPr/>
        </p:nvSpPr>
        <p:spPr>
          <a:xfrm>
            <a:off x="3598258" y="5841668"/>
            <a:ext cx="2137279" cy="470778"/>
          </a:xfrm>
          <a:prstGeom prst="wedgeRoundRectCallout">
            <a:avLst>
              <a:gd name="adj1" fmla="val -25309"/>
              <a:gd name="adj2" fmla="val -98468"/>
              <a:gd name="adj3" fmla="val 16667"/>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ja-JP" altLang="en-US" sz="1200" dirty="0">
                <a:latin typeface="メイリオ" panose="020B0604030504040204" pitchFamily="50" charset="-128"/>
                <a:ea typeface="メイリオ" panose="020B0604030504040204" pitchFamily="50" charset="-128"/>
              </a:rPr>
              <a:t>ワールドデータの永続化</a:t>
            </a:r>
            <a:endParaRPr kumimoji="1" lang="ja-JP" altLang="en-US" sz="1200" dirty="0">
              <a:latin typeface="メイリオ" panose="020B0604030504040204" pitchFamily="50" charset="-128"/>
              <a:ea typeface="メイリオ" panose="020B0604030504040204" pitchFamily="50" charset="-128"/>
            </a:endParaRPr>
          </a:p>
        </p:txBody>
      </p:sp>
      <p:sp>
        <p:nvSpPr>
          <p:cNvPr id="75" name="フリーフォーム: 図形 74">
            <a:extLst>
              <a:ext uri="{FF2B5EF4-FFF2-40B4-BE49-F238E27FC236}">
                <a16:creationId xmlns:a16="http://schemas.microsoft.com/office/drawing/2014/main" id="{11FE55CB-83D6-94BB-40FF-D8A7E6DF1DA6}"/>
              </a:ext>
            </a:extLst>
          </p:cNvPr>
          <p:cNvSpPr/>
          <p:nvPr/>
        </p:nvSpPr>
        <p:spPr>
          <a:xfrm>
            <a:off x="2664988" y="4852472"/>
            <a:ext cx="6734175" cy="685635"/>
          </a:xfrm>
          <a:custGeom>
            <a:avLst/>
            <a:gdLst>
              <a:gd name="connsiteX0" fmla="*/ 0 w 6734175"/>
              <a:gd name="connsiteY0" fmla="*/ 685635 h 685635"/>
              <a:gd name="connsiteX1" fmla="*/ 3086100 w 6734175"/>
              <a:gd name="connsiteY1" fmla="*/ 28410 h 685635"/>
              <a:gd name="connsiteX2" fmla="*/ 6734175 w 6734175"/>
              <a:gd name="connsiteY2" fmla="*/ 180810 h 685635"/>
            </a:gdLst>
            <a:ahLst/>
            <a:cxnLst>
              <a:cxn ang="0">
                <a:pos x="connsiteX0" y="connsiteY0"/>
              </a:cxn>
              <a:cxn ang="0">
                <a:pos x="connsiteX1" y="connsiteY1"/>
              </a:cxn>
              <a:cxn ang="0">
                <a:pos x="connsiteX2" y="connsiteY2"/>
              </a:cxn>
            </a:cxnLst>
            <a:rect l="l" t="t" r="r" b="b"/>
            <a:pathLst>
              <a:path w="6734175" h="685635">
                <a:moveTo>
                  <a:pt x="0" y="685635"/>
                </a:moveTo>
                <a:cubicBezTo>
                  <a:pt x="981869" y="399091"/>
                  <a:pt x="1963738" y="112547"/>
                  <a:pt x="3086100" y="28410"/>
                </a:cubicBezTo>
                <a:cubicBezTo>
                  <a:pt x="4208462" y="-55727"/>
                  <a:pt x="5471318" y="62541"/>
                  <a:pt x="6734175" y="180810"/>
                </a:cubicBezTo>
              </a:path>
            </a:pathLst>
          </a:custGeom>
          <a:noFill/>
          <a:ln w="15875">
            <a:solidFill>
              <a:schemeClr val="accent3"/>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吹き出し: 角を丸めた四角形 75">
            <a:extLst>
              <a:ext uri="{FF2B5EF4-FFF2-40B4-BE49-F238E27FC236}">
                <a16:creationId xmlns:a16="http://schemas.microsoft.com/office/drawing/2014/main" id="{19CE0B83-50B0-2973-830D-DC2EE57BEBFA}"/>
              </a:ext>
            </a:extLst>
          </p:cNvPr>
          <p:cNvSpPr/>
          <p:nvPr/>
        </p:nvSpPr>
        <p:spPr>
          <a:xfrm>
            <a:off x="7030461" y="5163918"/>
            <a:ext cx="2137279" cy="470778"/>
          </a:xfrm>
          <a:prstGeom prst="wedgeRoundRectCallout">
            <a:avLst>
              <a:gd name="adj1" fmla="val -25309"/>
              <a:gd name="adj2" fmla="val -98468"/>
              <a:gd name="adj3" fmla="val 16667"/>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ja-JP" altLang="en-US" sz="1200" dirty="0">
                <a:latin typeface="メイリオ" panose="020B0604030504040204" pitchFamily="50" charset="-128"/>
                <a:ea typeface="メイリオ" panose="020B0604030504040204" pitchFamily="50" charset="-128"/>
              </a:rPr>
              <a:t>外部</a:t>
            </a:r>
            <a:r>
              <a:rPr lang="en-US" altLang="ja-JP" sz="1200" dirty="0">
                <a:latin typeface="メイリオ" panose="020B0604030504040204" pitchFamily="50" charset="-128"/>
                <a:ea typeface="メイリオ" panose="020B0604030504040204" pitchFamily="50" charset="-128"/>
              </a:rPr>
              <a:t>API</a:t>
            </a:r>
            <a:r>
              <a:rPr lang="ja-JP" altLang="en-US" sz="1200" dirty="0">
                <a:latin typeface="メイリオ" panose="020B0604030504040204" pitchFamily="50" charset="-128"/>
                <a:ea typeface="メイリオ" panose="020B0604030504040204" pitchFamily="50" charset="-128"/>
              </a:rPr>
              <a:t>の利用</a:t>
            </a:r>
            <a:endParaRPr kumimoji="1" lang="ja-JP" altLang="en-US" sz="1200" dirty="0">
              <a:latin typeface="メイリオ" panose="020B0604030504040204" pitchFamily="50" charset="-128"/>
              <a:ea typeface="メイリオ" panose="020B0604030504040204" pitchFamily="50" charset="-128"/>
            </a:endParaRPr>
          </a:p>
        </p:txBody>
      </p:sp>
      <p:sp>
        <p:nvSpPr>
          <p:cNvPr id="52" name="正方形/長方形 51">
            <a:extLst>
              <a:ext uri="{FF2B5EF4-FFF2-40B4-BE49-F238E27FC236}">
                <a16:creationId xmlns:a16="http://schemas.microsoft.com/office/drawing/2014/main" id="{E6733FEE-CE6B-25A6-DD8A-77BFE432D9E6}"/>
              </a:ext>
            </a:extLst>
          </p:cNvPr>
          <p:cNvSpPr/>
          <p:nvPr/>
        </p:nvSpPr>
        <p:spPr>
          <a:xfrm>
            <a:off x="5017080" y="4083419"/>
            <a:ext cx="1436914" cy="140298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VCAPI</a:t>
            </a:r>
            <a:br>
              <a:rPr kumimoji="1" lang="en-US" altLang="ja-JP" dirty="0">
                <a:latin typeface="メイリオ" panose="020B0604030504040204" pitchFamily="50" charset="-128"/>
                <a:ea typeface="メイリオ" panose="020B0604030504040204" pitchFamily="50" charset="-128"/>
              </a:rPr>
            </a:br>
            <a:r>
              <a:rPr kumimoji="1" lang="ja-JP" altLang="en-US" dirty="0">
                <a:latin typeface="メイリオ" panose="020B0604030504040204" pitchFamily="50" charset="-128"/>
                <a:ea typeface="メイリオ" panose="020B0604030504040204" pitchFamily="50" charset="-128"/>
              </a:rPr>
              <a:t>サーバ</a:t>
            </a:r>
          </a:p>
        </p:txBody>
      </p:sp>
      <p:pic>
        <p:nvPicPr>
          <p:cNvPr id="26" name="図 25" descr="文字が書かれている&#10;&#10;自動的に生成された説明">
            <a:extLst>
              <a:ext uri="{FF2B5EF4-FFF2-40B4-BE49-F238E27FC236}">
                <a16:creationId xmlns:a16="http://schemas.microsoft.com/office/drawing/2014/main" id="{31FA940A-E530-6B43-4F10-94BFD7E228F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56313" y="4887708"/>
            <a:ext cx="721651" cy="499518"/>
          </a:xfrm>
          <a:prstGeom prst="rect">
            <a:avLst/>
          </a:prstGeom>
        </p:spPr>
      </p:pic>
      <p:sp>
        <p:nvSpPr>
          <p:cNvPr id="33" name="スライド番号プレースホルダー 32">
            <a:extLst>
              <a:ext uri="{FF2B5EF4-FFF2-40B4-BE49-F238E27FC236}">
                <a16:creationId xmlns:a16="http://schemas.microsoft.com/office/drawing/2014/main" id="{1705B687-1A16-4D96-B0DF-52E404F72335}"/>
              </a:ext>
            </a:extLst>
          </p:cNvPr>
          <p:cNvSpPr>
            <a:spLocks noGrp="1"/>
          </p:cNvSpPr>
          <p:nvPr>
            <p:ph type="sldNum" sz="quarter" idx="12"/>
          </p:nvPr>
        </p:nvSpPr>
        <p:spPr/>
        <p:txBody>
          <a:bodyPr/>
          <a:lstStyle/>
          <a:p>
            <a:pPr algn="ctr"/>
            <a:fld id="{D79E6812-DF0E-4B88-AFAA-EAC7168F54C0}" type="slidenum">
              <a:rPr lang="en-US" smtClean="0"/>
              <a:pPr algn="ctr"/>
              <a:t>11</a:t>
            </a:fld>
            <a:endParaRPr lang="en-US" dirty="0"/>
          </a:p>
        </p:txBody>
      </p:sp>
    </p:spTree>
    <p:extLst>
      <p:ext uri="{BB962C8B-B14F-4D97-AF65-F5344CB8AC3E}">
        <p14:creationId xmlns:p14="http://schemas.microsoft.com/office/powerpoint/2010/main" val="1952831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D06443-16FA-CB32-E4B8-1AA59FDAF466}"/>
              </a:ext>
            </a:extLst>
          </p:cNvPr>
          <p:cNvSpPr>
            <a:spLocks noGrp="1"/>
          </p:cNvSpPr>
          <p:nvPr>
            <p:ph type="title"/>
          </p:nvPr>
        </p:nvSpPr>
        <p:spPr>
          <a:xfrm>
            <a:off x="758952" y="758952"/>
            <a:ext cx="10751966" cy="777867"/>
          </a:xfrm>
        </p:spPr>
        <p:txBody>
          <a:bodyPr anchor="ctr">
            <a:normAutofit/>
          </a:bodyPr>
          <a:lstStyle/>
          <a:p>
            <a:r>
              <a:rPr lang="ja-JP" altLang="en-US" sz="4800" i="0" dirty="0">
                <a:solidFill>
                  <a:schemeClr val="tx1"/>
                </a:solidFill>
                <a:latin typeface="Meiryo"/>
                <a:ea typeface="Meiryo"/>
              </a:rPr>
              <a:t>ご説明の流れ</a:t>
            </a:r>
          </a:p>
        </p:txBody>
      </p:sp>
      <p:sp>
        <p:nvSpPr>
          <p:cNvPr id="11" name="タイトル 1">
            <a:extLst>
              <a:ext uri="{FF2B5EF4-FFF2-40B4-BE49-F238E27FC236}">
                <a16:creationId xmlns:a16="http://schemas.microsoft.com/office/drawing/2014/main" id="{7EF51333-F83E-97D1-A450-70E6DF152BB0}"/>
              </a:ext>
            </a:extLst>
          </p:cNvPr>
          <p:cNvSpPr txBox="1">
            <a:spLocks/>
          </p:cNvSpPr>
          <p:nvPr/>
        </p:nvSpPr>
        <p:spPr>
          <a:xfrm>
            <a:off x="754777" y="1715105"/>
            <a:ext cx="10750616" cy="437909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514350" indent="-514350">
              <a:lnSpc>
                <a:spcPct val="150000"/>
              </a:lnSpc>
              <a:buFontTx/>
              <a:buAutoNum type="arabicPeriod"/>
              <a:defRPr/>
            </a:pPr>
            <a:r>
              <a:rPr lang="ja-JP" altLang="en-US" sz="2400" i="0" spc="0" dirty="0">
                <a:solidFill>
                  <a:prstClr val="black"/>
                </a:solidFill>
                <a:latin typeface="Meiryo"/>
                <a:ea typeface="Meiryo"/>
              </a:rPr>
              <a:t>組織概要</a:t>
            </a:r>
            <a:endParaRPr lang="en-US" altLang="ja-JP" sz="2400" i="0" spc="0" dirty="0">
              <a:solidFill>
                <a:prstClr val="black"/>
              </a:solidFill>
              <a:latin typeface="Meiryo"/>
              <a:ea typeface="Meiryo"/>
            </a:endParaRPr>
          </a:p>
          <a:p>
            <a:pPr marL="514350" marR="0" lvl="0" indent="-514350" algn="l" defTabSz="914400" rtl="0" eaLnBrk="1" fontAlgn="auto" latinLnBrk="0" hangingPunct="1">
              <a:lnSpc>
                <a:spcPct val="150000"/>
              </a:lnSpc>
              <a:spcBef>
                <a:spcPct val="0"/>
              </a:spcBef>
              <a:spcAft>
                <a:spcPts val="0"/>
              </a:spcAft>
              <a:buClrTx/>
              <a:buSzTx/>
              <a:buFontTx/>
              <a:buAutoNum type="arabicPeriod"/>
              <a:tabLst/>
              <a:defRPr/>
            </a:pPr>
            <a:r>
              <a:rPr lang="en-US" altLang="ja-JP" sz="2400" i="0" spc="0" dirty="0">
                <a:solidFill>
                  <a:schemeClr val="tx1"/>
                </a:solidFill>
                <a:latin typeface="Meiryo"/>
                <a:ea typeface="Meiryo"/>
              </a:rPr>
              <a:t>VRC Connections API Project</a:t>
            </a:r>
            <a:r>
              <a:rPr lang="ja-JP" altLang="en-US" sz="2400" i="0" spc="0" dirty="0">
                <a:solidFill>
                  <a:schemeClr val="tx1"/>
                </a:solidFill>
                <a:latin typeface="Meiryo"/>
                <a:ea typeface="Meiryo"/>
              </a:rPr>
              <a:t>とは？</a:t>
            </a:r>
            <a:endParaRPr lang="en-US" altLang="ja-JP" sz="2400" i="0" spc="0" dirty="0">
              <a:solidFill>
                <a:schemeClr val="tx1"/>
              </a:solidFill>
              <a:latin typeface="Meiryo"/>
              <a:ea typeface="Meiryo"/>
            </a:endParaRPr>
          </a:p>
          <a:p>
            <a:pPr marL="514350" marR="0" lvl="0" indent="-514350" algn="l" defTabSz="914400" rtl="0" eaLnBrk="1" fontAlgn="auto" latinLnBrk="0" hangingPunct="1">
              <a:lnSpc>
                <a:spcPct val="150000"/>
              </a:lnSpc>
              <a:spcBef>
                <a:spcPct val="0"/>
              </a:spcBef>
              <a:spcAft>
                <a:spcPts val="0"/>
              </a:spcAft>
              <a:buClrTx/>
              <a:buSzTx/>
              <a:buFontTx/>
              <a:buAutoNum type="arabicPeriod"/>
              <a:tabLst/>
              <a:defRPr/>
            </a:pPr>
            <a:r>
              <a:rPr kumimoji="1" lang="ja-JP" altLang="en-US" sz="2400" b="0" i="0" u="none" strike="noStrike" kern="1200" cap="none" spc="0" normalizeH="0" baseline="0" noProof="0" dirty="0">
                <a:ln>
                  <a:noFill/>
                </a:ln>
                <a:solidFill>
                  <a:schemeClr val="tx1"/>
                </a:solidFill>
                <a:effectLst/>
                <a:uLnTx/>
                <a:uFillTx/>
                <a:latin typeface="Meiryo"/>
                <a:ea typeface="Meiryo"/>
                <a:cs typeface="+mj-cs"/>
              </a:rPr>
              <a:t>アーキテクチャイメージ</a:t>
            </a:r>
          </a:p>
          <a:p>
            <a:pPr marL="514350" marR="0" lvl="0" indent="-514350" algn="l" defTabSz="914400" rtl="0" eaLnBrk="1" fontAlgn="auto" latinLnBrk="0" hangingPunct="1">
              <a:lnSpc>
                <a:spcPct val="150000"/>
              </a:lnSpc>
              <a:spcBef>
                <a:spcPct val="0"/>
              </a:spcBef>
              <a:spcAft>
                <a:spcPts val="0"/>
              </a:spcAft>
              <a:buClrTx/>
              <a:buSzTx/>
              <a:buFontTx/>
              <a:buAutoNum type="arabicPeriod"/>
              <a:tabLst/>
              <a:defRPr/>
            </a:pPr>
            <a:r>
              <a:rPr kumimoji="1" lang="ja-JP" altLang="en-US" sz="2400" b="0" i="0" u="none" strike="noStrike" kern="1200" cap="none" spc="0" normalizeH="0" baseline="0" noProof="0" dirty="0">
                <a:ln>
                  <a:noFill/>
                </a:ln>
                <a:solidFill>
                  <a:schemeClr val="accent4"/>
                </a:solidFill>
                <a:effectLst/>
                <a:uLnTx/>
                <a:uFillTx/>
                <a:latin typeface="Meiryo"/>
                <a:ea typeface="Meiryo"/>
                <a:cs typeface="+mj-cs"/>
              </a:rPr>
              <a:t>私たちが提供する体験や価値</a:t>
            </a:r>
            <a:endParaRPr kumimoji="1" lang="en-US" altLang="ja-JP" sz="2400" b="0" i="0" u="none" strike="noStrike" kern="1200" cap="none" spc="0" normalizeH="0" baseline="0" noProof="0" dirty="0">
              <a:ln>
                <a:noFill/>
              </a:ln>
              <a:solidFill>
                <a:schemeClr val="accent4"/>
              </a:solidFill>
              <a:effectLst/>
              <a:uLnTx/>
              <a:uFillTx/>
              <a:latin typeface="Meiryo"/>
              <a:ea typeface="Meiryo"/>
              <a:cs typeface="+mj-cs"/>
            </a:endParaRPr>
          </a:p>
        </p:txBody>
      </p:sp>
      <p:cxnSp>
        <p:nvCxnSpPr>
          <p:cNvPr id="4" name="直線矢印コネクタ 3">
            <a:extLst>
              <a:ext uri="{FF2B5EF4-FFF2-40B4-BE49-F238E27FC236}">
                <a16:creationId xmlns:a16="http://schemas.microsoft.com/office/drawing/2014/main" id="{FD4CD4E2-F6C8-D98B-30AD-3A27A1EC9587}"/>
              </a:ext>
            </a:extLst>
          </p:cNvPr>
          <p:cNvCxnSpPr/>
          <p:nvPr/>
        </p:nvCxnSpPr>
        <p:spPr>
          <a:xfrm>
            <a:off x="764088" y="1458238"/>
            <a:ext cx="10156519" cy="2087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a:extLst>
              <a:ext uri="{FF2B5EF4-FFF2-40B4-BE49-F238E27FC236}">
                <a16:creationId xmlns:a16="http://schemas.microsoft.com/office/drawing/2014/main" id="{D4709393-74DE-927A-DCAB-89787CA2982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79E6812-DF0E-4B88-AFAA-EAC7168F54C0}" type="slidenum">
              <a:rPr kumimoji="1" lang="en-US" sz="900" b="1" i="0" u="none" strike="noStrike" kern="1200" cap="none" spc="0" normalizeH="0" baseline="0" noProof="0" smtClean="0">
                <a:ln>
                  <a:noFill/>
                </a:ln>
                <a:solidFill>
                  <a:prstClr val="white"/>
                </a:solidFill>
                <a:effectLst/>
                <a:uLnTx/>
                <a:uFillTx/>
                <a:latin typeface="Avenir Next LT Pr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1" lang="en-US" sz="900" b="1" i="0" u="none" strike="noStrike" kern="1200" cap="none" spc="0" normalizeH="0" baseline="0" noProof="0" dirty="0">
              <a:ln>
                <a:noFill/>
              </a:ln>
              <a:solidFill>
                <a:prstClr val="white"/>
              </a:solidFill>
              <a:effectLst/>
              <a:uLnTx/>
              <a:uFillTx/>
              <a:latin typeface="Avenir Next LT Pro"/>
              <a:ea typeface="+mn-ea"/>
              <a:cs typeface="+mn-cs"/>
            </a:endParaRPr>
          </a:p>
        </p:txBody>
      </p:sp>
    </p:spTree>
    <p:extLst>
      <p:ext uri="{BB962C8B-B14F-4D97-AF65-F5344CB8AC3E}">
        <p14:creationId xmlns:p14="http://schemas.microsoft.com/office/powerpoint/2010/main" val="1785246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D06443-16FA-CB32-E4B8-1AA59FDAF466}"/>
              </a:ext>
            </a:extLst>
          </p:cNvPr>
          <p:cNvSpPr>
            <a:spLocks noGrp="1"/>
          </p:cNvSpPr>
          <p:nvPr>
            <p:ph type="title"/>
          </p:nvPr>
        </p:nvSpPr>
        <p:spPr>
          <a:xfrm>
            <a:off x="758952" y="758952"/>
            <a:ext cx="10751966" cy="777867"/>
          </a:xfrm>
        </p:spPr>
        <p:txBody>
          <a:bodyPr anchor="ctr">
            <a:normAutofit/>
          </a:bodyPr>
          <a:lstStyle/>
          <a:p>
            <a:r>
              <a:rPr lang="en-US" altLang="ja-JP" sz="4800" i="0" dirty="0">
                <a:solidFill>
                  <a:schemeClr val="tx1"/>
                </a:solidFill>
                <a:latin typeface="Meiryo"/>
                <a:ea typeface="Meiryo"/>
              </a:rPr>
              <a:t>4.</a:t>
            </a:r>
            <a:r>
              <a:rPr lang="ja-JP" altLang="en-US" sz="4800" i="0" dirty="0">
                <a:solidFill>
                  <a:schemeClr val="tx1"/>
                </a:solidFill>
                <a:latin typeface="Meiryo"/>
                <a:ea typeface="Meiryo"/>
              </a:rPr>
              <a:t> </a:t>
            </a:r>
            <a:r>
              <a:rPr kumimoji="1" lang="ja-JP" altLang="en-US" sz="4800" b="0" i="0" u="none" strike="noStrike" kern="1200" cap="none" spc="0" normalizeH="0" baseline="0" noProof="0" dirty="0">
                <a:ln>
                  <a:noFill/>
                </a:ln>
                <a:solidFill>
                  <a:prstClr val="black"/>
                </a:solidFill>
                <a:effectLst/>
                <a:uLnTx/>
                <a:uFillTx/>
                <a:latin typeface="Meiryo"/>
                <a:ea typeface="Meiryo"/>
                <a:cs typeface="+mj-cs"/>
              </a:rPr>
              <a:t>私たちが提供する体験や価値 </a:t>
            </a:r>
            <a:r>
              <a:rPr kumimoji="1" lang="en-US" altLang="ja-JP" sz="4800" b="0" i="0" u="none" strike="noStrike" kern="1200" cap="none" spc="0" normalizeH="0" baseline="0" noProof="0" dirty="0">
                <a:ln>
                  <a:noFill/>
                </a:ln>
                <a:solidFill>
                  <a:prstClr val="black"/>
                </a:solidFill>
                <a:effectLst/>
                <a:uLnTx/>
                <a:uFillTx/>
                <a:latin typeface="Meiryo"/>
                <a:ea typeface="Meiryo"/>
                <a:cs typeface="+mj-cs"/>
              </a:rPr>
              <a:t>1/3</a:t>
            </a:r>
            <a:endParaRPr lang="ja-JP" altLang="en-US" sz="4800" i="0" dirty="0">
              <a:solidFill>
                <a:schemeClr val="tx1"/>
              </a:solidFill>
              <a:latin typeface="Meiryo"/>
              <a:ea typeface="Meiryo"/>
            </a:endParaRPr>
          </a:p>
        </p:txBody>
      </p:sp>
      <p:sp>
        <p:nvSpPr>
          <p:cNvPr id="11" name="タイトル 1">
            <a:extLst>
              <a:ext uri="{FF2B5EF4-FFF2-40B4-BE49-F238E27FC236}">
                <a16:creationId xmlns:a16="http://schemas.microsoft.com/office/drawing/2014/main" id="{7EF51333-F83E-97D1-A450-70E6DF152BB0}"/>
              </a:ext>
            </a:extLst>
          </p:cNvPr>
          <p:cNvSpPr txBox="1">
            <a:spLocks/>
          </p:cNvSpPr>
          <p:nvPr/>
        </p:nvSpPr>
        <p:spPr>
          <a:xfrm>
            <a:off x="754777" y="1715105"/>
            <a:ext cx="10750616" cy="437909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nSpc>
                <a:spcPct val="150000"/>
              </a:lnSpc>
              <a:defRPr/>
            </a:pPr>
            <a:r>
              <a:rPr lang="ja-JP" altLang="en-US" sz="1600" i="0" spc="0" dirty="0">
                <a:solidFill>
                  <a:srgbClr val="262626"/>
                </a:solidFill>
                <a:latin typeface="Meiryo"/>
                <a:ea typeface="Meiryo"/>
              </a:rPr>
              <a:t>私たちが提供するものは</a:t>
            </a:r>
            <a:r>
              <a:rPr kumimoji="1" lang="en-US" altLang="ja-JP" sz="1600" b="0" i="0" u="none" strike="noStrike" kern="1200" cap="none" spc="0" normalizeH="0" baseline="0" noProof="0" dirty="0">
                <a:ln>
                  <a:noFill/>
                </a:ln>
                <a:solidFill>
                  <a:schemeClr val="accent3">
                    <a:lumMod val="75000"/>
                  </a:schemeClr>
                </a:solidFill>
                <a:effectLst/>
                <a:uLnTx/>
                <a:uFillTx/>
                <a:latin typeface="Meiryo"/>
                <a:ea typeface="Meiryo"/>
                <a:cs typeface="+mn-cs"/>
              </a:rPr>
              <a:t>『 </a:t>
            </a:r>
            <a:r>
              <a:rPr kumimoji="1" lang="ja-JP" altLang="en-US" sz="1600" b="0" i="0" u="none" strike="noStrike" kern="1200" cap="none" spc="0" normalizeH="0" baseline="0" noProof="0" dirty="0">
                <a:ln>
                  <a:noFill/>
                </a:ln>
                <a:solidFill>
                  <a:schemeClr val="accent3">
                    <a:lumMod val="75000"/>
                  </a:schemeClr>
                </a:solidFill>
                <a:effectLst/>
                <a:uLnTx/>
                <a:uFillTx/>
                <a:latin typeface="Meiryo"/>
                <a:ea typeface="Meiryo"/>
                <a:cs typeface="+mn-cs"/>
              </a:rPr>
              <a:t>ワールドと外部を繋ぐことで得られる体験や価値</a:t>
            </a:r>
            <a:r>
              <a:rPr kumimoji="1" lang="en-US" altLang="ja-JP" sz="1600" b="0" i="0" u="none" strike="noStrike" kern="1200" cap="none" spc="0" normalizeH="0" baseline="0" noProof="0" dirty="0">
                <a:ln>
                  <a:noFill/>
                </a:ln>
                <a:solidFill>
                  <a:schemeClr val="accent3">
                    <a:lumMod val="75000"/>
                  </a:schemeClr>
                </a:solidFill>
                <a:effectLst/>
                <a:uLnTx/>
                <a:uFillTx/>
                <a:latin typeface="Meiryo"/>
                <a:ea typeface="Meiryo"/>
                <a:cs typeface="+mn-cs"/>
              </a:rPr>
              <a:t>』</a:t>
            </a:r>
            <a:r>
              <a:rPr kumimoji="1" lang="ja-JP" altLang="en-US" sz="1600" b="0" i="0" u="none" strike="noStrike" kern="1200" cap="none" spc="0" normalizeH="0" baseline="0" noProof="0" dirty="0">
                <a:ln>
                  <a:noFill/>
                </a:ln>
                <a:solidFill>
                  <a:schemeClr val="tx1"/>
                </a:solidFill>
                <a:effectLst/>
                <a:uLnTx/>
                <a:uFillTx/>
                <a:latin typeface="Meiryo"/>
                <a:ea typeface="Meiryo"/>
                <a:cs typeface="+mn-cs"/>
              </a:rPr>
              <a:t>だと先ほどお伝えしました。これは具体的には次の</a:t>
            </a:r>
            <a:r>
              <a:rPr kumimoji="1" lang="ja-JP" altLang="en-US" sz="1600" b="0" i="0" u="none" strike="noStrike" kern="1200" cap="none" spc="0" normalizeH="0" baseline="0" noProof="0" dirty="0">
                <a:ln>
                  <a:noFill/>
                </a:ln>
                <a:solidFill>
                  <a:schemeClr val="accent5">
                    <a:lumMod val="75000"/>
                  </a:schemeClr>
                </a:solidFill>
                <a:effectLst/>
                <a:uLnTx/>
                <a:uFillTx/>
                <a:latin typeface="Meiryo"/>
                <a:ea typeface="Meiryo"/>
                <a:cs typeface="+mn-cs"/>
              </a:rPr>
              <a:t>３つの</a:t>
            </a:r>
            <a:r>
              <a:rPr kumimoji="1" lang="en-US" altLang="ja-JP" sz="1600" b="0" i="0" u="none" strike="noStrike" kern="1200" cap="none" spc="0" normalizeH="0" baseline="0" noProof="0" dirty="0">
                <a:ln>
                  <a:noFill/>
                </a:ln>
                <a:solidFill>
                  <a:schemeClr val="accent5">
                    <a:lumMod val="75000"/>
                  </a:schemeClr>
                </a:solidFill>
                <a:effectLst/>
                <a:uLnTx/>
                <a:uFillTx/>
                <a:latin typeface="Meiryo"/>
                <a:ea typeface="Meiryo"/>
                <a:cs typeface="+mn-cs"/>
              </a:rPr>
              <a:t>『</a:t>
            </a:r>
            <a:r>
              <a:rPr kumimoji="1" lang="ja-JP" altLang="en-US" sz="1600" b="0" i="0" u="none" strike="noStrike" kern="1200" cap="none" spc="0" normalizeH="0" baseline="0" noProof="0" dirty="0">
                <a:ln>
                  <a:noFill/>
                </a:ln>
                <a:solidFill>
                  <a:schemeClr val="accent5">
                    <a:lumMod val="75000"/>
                  </a:schemeClr>
                </a:solidFill>
                <a:effectLst/>
                <a:uLnTx/>
                <a:uFillTx/>
                <a:latin typeface="Meiryo"/>
                <a:ea typeface="Meiryo"/>
                <a:cs typeface="+mn-cs"/>
              </a:rPr>
              <a:t>できる</a:t>
            </a:r>
            <a:r>
              <a:rPr kumimoji="1" lang="en-US" altLang="ja-JP" sz="1600" b="0" i="0" u="none" strike="noStrike" kern="1200" cap="none" spc="0" normalizeH="0" baseline="0" noProof="0" dirty="0">
                <a:ln>
                  <a:noFill/>
                </a:ln>
                <a:solidFill>
                  <a:schemeClr val="accent5">
                    <a:lumMod val="75000"/>
                  </a:schemeClr>
                </a:solidFill>
                <a:effectLst/>
                <a:uLnTx/>
                <a:uFillTx/>
                <a:latin typeface="Meiryo"/>
                <a:ea typeface="Meiryo"/>
                <a:cs typeface="+mn-cs"/>
              </a:rPr>
              <a:t>』</a:t>
            </a:r>
            <a:r>
              <a:rPr kumimoji="1" lang="ja-JP" altLang="en-US" sz="1600" b="0" i="0" u="none" strike="noStrike" kern="1200" cap="none" spc="0" normalizeH="0" baseline="0" noProof="0" dirty="0">
                <a:ln>
                  <a:noFill/>
                </a:ln>
                <a:solidFill>
                  <a:schemeClr val="tx1"/>
                </a:solidFill>
                <a:effectLst/>
                <a:uLnTx/>
                <a:uFillTx/>
                <a:latin typeface="Meiryo"/>
                <a:ea typeface="Meiryo"/>
                <a:cs typeface="+mn-cs"/>
              </a:rPr>
              <a:t>から生まれます。</a:t>
            </a:r>
            <a:endParaRPr lang="en-US" altLang="ja-JP" sz="1600" i="0" spc="0" dirty="0">
              <a:solidFill>
                <a:srgbClr val="262626"/>
              </a:solidFill>
              <a:latin typeface="Meiryo"/>
              <a:ea typeface="Meiryo"/>
            </a:endParaRPr>
          </a:p>
          <a:p>
            <a:pPr>
              <a:lnSpc>
                <a:spcPct val="150000"/>
              </a:lnSpc>
              <a:defRPr/>
            </a:pPr>
            <a:endParaRPr lang="en-US" altLang="ja-JP" sz="1600" i="0" spc="0" dirty="0">
              <a:solidFill>
                <a:srgbClr val="262626"/>
              </a:solidFill>
              <a:latin typeface="Meiryo"/>
              <a:ea typeface="Meiryo"/>
            </a:endParaRPr>
          </a:p>
          <a:p>
            <a:pPr marL="457200" indent="-457200">
              <a:lnSpc>
                <a:spcPct val="150000"/>
              </a:lnSpc>
              <a:buFont typeface="+mj-ea"/>
              <a:buAutoNum type="circleNumDbPlain"/>
              <a:defRPr/>
            </a:pPr>
            <a:r>
              <a:rPr lang="ja-JP" altLang="en-US" sz="2400" i="0" spc="0" dirty="0">
                <a:solidFill>
                  <a:schemeClr val="accent5">
                    <a:lumMod val="75000"/>
                  </a:schemeClr>
                </a:solidFill>
                <a:latin typeface="Meiryo"/>
                <a:ea typeface="Meiryo"/>
              </a:rPr>
              <a:t>ワールドの中から外部のサービスやデータにアクセスできる</a:t>
            </a:r>
            <a:endParaRPr lang="en-US" altLang="ja-JP" sz="2400" i="0" spc="0" dirty="0">
              <a:solidFill>
                <a:schemeClr val="accent5">
                  <a:lumMod val="75000"/>
                </a:schemeClr>
              </a:solidFill>
              <a:latin typeface="Meiryo"/>
              <a:ea typeface="Meiryo"/>
            </a:endParaRPr>
          </a:p>
          <a:p>
            <a:pPr marL="457200" indent="-457200">
              <a:lnSpc>
                <a:spcPct val="150000"/>
              </a:lnSpc>
              <a:buFont typeface="+mj-ea"/>
              <a:buAutoNum type="circleNumDbPlain"/>
              <a:defRPr/>
            </a:pPr>
            <a:endParaRPr lang="ja-JP" altLang="en-US" sz="2400" i="0" spc="0" dirty="0">
              <a:solidFill>
                <a:schemeClr val="accent5">
                  <a:lumMod val="75000"/>
                </a:schemeClr>
              </a:solidFill>
              <a:latin typeface="Meiryo"/>
              <a:ea typeface="Meiryo"/>
            </a:endParaRPr>
          </a:p>
          <a:p>
            <a:pPr marL="457200" indent="-457200">
              <a:lnSpc>
                <a:spcPct val="150000"/>
              </a:lnSpc>
              <a:buFont typeface="+mj-ea"/>
              <a:buAutoNum type="circleNumDbPlain"/>
              <a:defRPr/>
            </a:pPr>
            <a:r>
              <a:rPr lang="ja-JP" altLang="en-US" sz="2400" i="0" spc="0" dirty="0">
                <a:solidFill>
                  <a:schemeClr val="accent5">
                    <a:lumMod val="75000"/>
                  </a:schemeClr>
                </a:solidFill>
                <a:latin typeface="Meiryo"/>
                <a:ea typeface="Meiryo"/>
              </a:rPr>
              <a:t>ワールドやインスタンスをまたいでデータのやり取りできる</a:t>
            </a:r>
            <a:endParaRPr lang="en-US" altLang="ja-JP" sz="2400" i="0" spc="0" dirty="0">
              <a:solidFill>
                <a:schemeClr val="accent5">
                  <a:lumMod val="75000"/>
                </a:schemeClr>
              </a:solidFill>
              <a:latin typeface="Meiryo"/>
              <a:ea typeface="Meiryo"/>
            </a:endParaRPr>
          </a:p>
          <a:p>
            <a:pPr marL="457200" indent="-457200">
              <a:lnSpc>
                <a:spcPct val="150000"/>
              </a:lnSpc>
              <a:buFont typeface="+mj-ea"/>
              <a:buAutoNum type="circleNumDbPlain"/>
              <a:defRPr/>
            </a:pPr>
            <a:endParaRPr lang="ja-JP" altLang="en-US" sz="2400" i="0" spc="0" dirty="0">
              <a:solidFill>
                <a:schemeClr val="accent5">
                  <a:lumMod val="75000"/>
                </a:schemeClr>
              </a:solidFill>
              <a:latin typeface="Meiryo"/>
              <a:ea typeface="Meiryo"/>
            </a:endParaRPr>
          </a:p>
          <a:p>
            <a:pPr marL="457200" indent="-457200">
              <a:lnSpc>
                <a:spcPct val="150000"/>
              </a:lnSpc>
              <a:buFont typeface="+mj-ea"/>
              <a:buAutoNum type="circleNumDbPlain"/>
              <a:defRPr/>
            </a:pPr>
            <a:r>
              <a:rPr lang="ja-JP" altLang="en-US" sz="2400" i="0" spc="0" dirty="0">
                <a:solidFill>
                  <a:schemeClr val="accent5">
                    <a:lumMod val="75000"/>
                  </a:schemeClr>
                </a:solidFill>
                <a:latin typeface="Meiryo"/>
                <a:ea typeface="Meiryo"/>
              </a:rPr>
              <a:t>インスタンスやユーザのデータを保存しておける</a:t>
            </a:r>
            <a:endParaRPr lang="en-US" altLang="ja-JP" sz="2400" i="0" spc="0" dirty="0">
              <a:solidFill>
                <a:schemeClr val="accent5">
                  <a:lumMod val="75000"/>
                </a:schemeClr>
              </a:solidFill>
              <a:latin typeface="Meiryo"/>
              <a:ea typeface="Meiryo"/>
            </a:endParaRPr>
          </a:p>
        </p:txBody>
      </p:sp>
      <p:cxnSp>
        <p:nvCxnSpPr>
          <p:cNvPr id="4" name="直線矢印コネクタ 3">
            <a:extLst>
              <a:ext uri="{FF2B5EF4-FFF2-40B4-BE49-F238E27FC236}">
                <a16:creationId xmlns:a16="http://schemas.microsoft.com/office/drawing/2014/main" id="{FD4CD4E2-F6C8-D98B-30AD-3A27A1EC9587}"/>
              </a:ext>
            </a:extLst>
          </p:cNvPr>
          <p:cNvCxnSpPr/>
          <p:nvPr/>
        </p:nvCxnSpPr>
        <p:spPr>
          <a:xfrm>
            <a:off x="764088" y="1458238"/>
            <a:ext cx="10156519" cy="2087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a:extLst>
              <a:ext uri="{FF2B5EF4-FFF2-40B4-BE49-F238E27FC236}">
                <a16:creationId xmlns:a16="http://schemas.microsoft.com/office/drawing/2014/main" id="{DA2B49DD-1B0D-EEB7-1B4A-724534C988B3}"/>
              </a:ext>
            </a:extLst>
          </p:cNvPr>
          <p:cNvSpPr>
            <a:spLocks noGrp="1"/>
          </p:cNvSpPr>
          <p:nvPr>
            <p:ph type="sldNum" sz="quarter" idx="12"/>
          </p:nvPr>
        </p:nvSpPr>
        <p:spPr/>
        <p:txBody>
          <a:bodyPr/>
          <a:lstStyle/>
          <a:p>
            <a:pPr algn="ctr"/>
            <a:fld id="{D79E6812-DF0E-4B88-AFAA-EAC7168F54C0}" type="slidenum">
              <a:rPr lang="en-US" smtClean="0"/>
              <a:pPr algn="ctr"/>
              <a:t>13</a:t>
            </a:fld>
            <a:endParaRPr lang="en-US" dirty="0"/>
          </a:p>
        </p:txBody>
      </p:sp>
      <p:pic>
        <p:nvPicPr>
          <p:cNvPr id="6" name="グラフィックス 5" descr="ブロックチェーン 枠線">
            <a:extLst>
              <a:ext uri="{FF2B5EF4-FFF2-40B4-BE49-F238E27FC236}">
                <a16:creationId xmlns:a16="http://schemas.microsoft.com/office/drawing/2014/main" id="{BA24D125-F6C3-B4BE-051B-97C7485499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06207" y="3776958"/>
            <a:ext cx="914400" cy="914400"/>
          </a:xfrm>
          <a:prstGeom prst="rect">
            <a:avLst/>
          </a:prstGeom>
        </p:spPr>
      </p:pic>
      <p:pic>
        <p:nvPicPr>
          <p:cNvPr id="8" name="グラフィックス 7" descr="モノのインターネット 枠線">
            <a:extLst>
              <a:ext uri="{FF2B5EF4-FFF2-40B4-BE49-F238E27FC236}">
                <a16:creationId xmlns:a16="http://schemas.microsoft.com/office/drawing/2014/main" id="{C9E09F37-AA8E-0F82-B256-6F582ED2F7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06207" y="2626568"/>
            <a:ext cx="914400" cy="914400"/>
          </a:xfrm>
          <a:prstGeom prst="rect">
            <a:avLst/>
          </a:prstGeom>
        </p:spPr>
      </p:pic>
      <p:pic>
        <p:nvPicPr>
          <p:cNvPr id="9" name="グラフィックス 8" descr="データベース 枠線">
            <a:extLst>
              <a:ext uri="{FF2B5EF4-FFF2-40B4-BE49-F238E27FC236}">
                <a16:creationId xmlns:a16="http://schemas.microsoft.com/office/drawing/2014/main" id="{69406912-D210-66A2-3B01-8952FC39FA1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59681" y="5051483"/>
            <a:ext cx="617117" cy="696558"/>
          </a:xfrm>
          <a:prstGeom prst="rect">
            <a:avLst/>
          </a:prstGeom>
        </p:spPr>
      </p:pic>
    </p:spTree>
    <p:extLst>
      <p:ext uri="{BB962C8B-B14F-4D97-AF65-F5344CB8AC3E}">
        <p14:creationId xmlns:p14="http://schemas.microsoft.com/office/powerpoint/2010/main" val="240820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D06443-16FA-CB32-E4B8-1AA59FDAF466}"/>
              </a:ext>
            </a:extLst>
          </p:cNvPr>
          <p:cNvSpPr>
            <a:spLocks noGrp="1"/>
          </p:cNvSpPr>
          <p:nvPr>
            <p:ph type="title"/>
          </p:nvPr>
        </p:nvSpPr>
        <p:spPr>
          <a:xfrm>
            <a:off x="758952" y="758952"/>
            <a:ext cx="10751966" cy="777867"/>
          </a:xfrm>
        </p:spPr>
        <p:txBody>
          <a:bodyPr anchor="ctr">
            <a:normAutofit/>
          </a:bodyPr>
          <a:lstStyle/>
          <a:p>
            <a:r>
              <a:rPr lang="en-US" altLang="ja-JP" sz="4800" i="0" dirty="0">
                <a:solidFill>
                  <a:schemeClr val="tx1"/>
                </a:solidFill>
                <a:latin typeface="Meiryo"/>
                <a:ea typeface="Meiryo"/>
              </a:rPr>
              <a:t>4.</a:t>
            </a:r>
            <a:r>
              <a:rPr lang="ja-JP" altLang="en-US" sz="4800" i="0" dirty="0">
                <a:solidFill>
                  <a:schemeClr val="tx1"/>
                </a:solidFill>
                <a:latin typeface="Meiryo"/>
                <a:ea typeface="Meiryo"/>
              </a:rPr>
              <a:t> </a:t>
            </a:r>
            <a:r>
              <a:rPr kumimoji="1" lang="ja-JP" altLang="en-US" sz="4800" b="0" i="0" u="none" strike="noStrike" kern="1200" cap="none" spc="0" normalizeH="0" baseline="0" noProof="0" dirty="0">
                <a:ln>
                  <a:noFill/>
                </a:ln>
                <a:solidFill>
                  <a:prstClr val="black"/>
                </a:solidFill>
                <a:effectLst/>
                <a:uLnTx/>
                <a:uFillTx/>
                <a:latin typeface="Meiryo"/>
                <a:ea typeface="Meiryo"/>
                <a:cs typeface="+mj-cs"/>
              </a:rPr>
              <a:t>私たちが提供する体験や価値 </a:t>
            </a:r>
            <a:r>
              <a:rPr kumimoji="1" lang="en-US" altLang="ja-JP" sz="4800" i="0" spc="0" dirty="0">
                <a:solidFill>
                  <a:prstClr val="black"/>
                </a:solidFill>
                <a:latin typeface="Meiryo"/>
                <a:ea typeface="Meiryo"/>
              </a:rPr>
              <a:t>2/3</a:t>
            </a:r>
            <a:endParaRPr lang="ja-JP" altLang="en-US" sz="4800" i="0" dirty="0">
              <a:solidFill>
                <a:schemeClr val="tx1"/>
              </a:solidFill>
              <a:latin typeface="Meiryo"/>
              <a:ea typeface="Meiryo"/>
            </a:endParaRPr>
          </a:p>
        </p:txBody>
      </p:sp>
      <p:sp>
        <p:nvSpPr>
          <p:cNvPr id="11" name="タイトル 1">
            <a:extLst>
              <a:ext uri="{FF2B5EF4-FFF2-40B4-BE49-F238E27FC236}">
                <a16:creationId xmlns:a16="http://schemas.microsoft.com/office/drawing/2014/main" id="{7EF51333-F83E-97D1-A450-70E6DF152BB0}"/>
              </a:ext>
            </a:extLst>
          </p:cNvPr>
          <p:cNvSpPr txBox="1">
            <a:spLocks/>
          </p:cNvSpPr>
          <p:nvPr/>
        </p:nvSpPr>
        <p:spPr>
          <a:xfrm>
            <a:off x="754777" y="1715105"/>
            <a:ext cx="10750616" cy="437909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nSpc>
                <a:spcPct val="150000"/>
              </a:lnSpc>
              <a:defRPr/>
            </a:pPr>
            <a:r>
              <a:rPr kumimoji="1" lang="ja-JP" altLang="en-US" sz="1600" b="0" i="0" u="none" strike="noStrike" kern="1200" cap="none" spc="0" normalizeH="0" baseline="0" noProof="0" dirty="0">
                <a:ln>
                  <a:noFill/>
                </a:ln>
                <a:solidFill>
                  <a:schemeClr val="tx1"/>
                </a:solidFill>
                <a:effectLst/>
                <a:uLnTx/>
                <a:uFillTx/>
                <a:latin typeface="Meiryo"/>
                <a:ea typeface="Meiryo"/>
                <a:cs typeface="+mn-cs"/>
              </a:rPr>
              <a:t>先述の</a:t>
            </a:r>
            <a:r>
              <a:rPr kumimoji="1" lang="ja-JP" altLang="en-US" sz="1600" b="0" i="0" u="none" strike="noStrike" kern="1200" cap="none" spc="0" normalizeH="0" baseline="0" noProof="0" dirty="0">
                <a:ln>
                  <a:noFill/>
                </a:ln>
                <a:solidFill>
                  <a:schemeClr val="accent5">
                    <a:lumMod val="75000"/>
                  </a:schemeClr>
                </a:solidFill>
                <a:effectLst/>
                <a:uLnTx/>
                <a:uFillTx/>
                <a:latin typeface="Meiryo"/>
                <a:ea typeface="Meiryo"/>
                <a:cs typeface="+mn-cs"/>
              </a:rPr>
              <a:t>３つの</a:t>
            </a:r>
            <a:r>
              <a:rPr kumimoji="1" lang="en-US" altLang="ja-JP" sz="1600" b="0" i="0" u="none" strike="noStrike" kern="1200" cap="none" spc="0" normalizeH="0" baseline="0" noProof="0" dirty="0">
                <a:ln>
                  <a:noFill/>
                </a:ln>
                <a:solidFill>
                  <a:schemeClr val="accent5">
                    <a:lumMod val="75000"/>
                  </a:schemeClr>
                </a:solidFill>
                <a:effectLst/>
                <a:uLnTx/>
                <a:uFillTx/>
                <a:latin typeface="Meiryo"/>
                <a:ea typeface="Meiryo"/>
                <a:cs typeface="+mn-cs"/>
              </a:rPr>
              <a:t>『</a:t>
            </a:r>
            <a:r>
              <a:rPr kumimoji="1" lang="ja-JP" altLang="en-US" sz="1600" b="0" i="0" u="none" strike="noStrike" kern="1200" cap="none" spc="0" normalizeH="0" baseline="0" noProof="0" dirty="0">
                <a:ln>
                  <a:noFill/>
                </a:ln>
                <a:solidFill>
                  <a:schemeClr val="accent5">
                    <a:lumMod val="75000"/>
                  </a:schemeClr>
                </a:solidFill>
                <a:effectLst/>
                <a:uLnTx/>
                <a:uFillTx/>
                <a:latin typeface="Meiryo"/>
                <a:ea typeface="Meiryo"/>
                <a:cs typeface="+mn-cs"/>
              </a:rPr>
              <a:t>できる</a:t>
            </a:r>
            <a:r>
              <a:rPr kumimoji="1" lang="en-US" altLang="ja-JP" sz="1600" b="0" i="0" u="none" strike="noStrike" kern="1200" cap="none" spc="0" normalizeH="0" baseline="0" noProof="0" dirty="0">
                <a:ln>
                  <a:noFill/>
                </a:ln>
                <a:solidFill>
                  <a:schemeClr val="accent5">
                    <a:lumMod val="75000"/>
                  </a:schemeClr>
                </a:solidFill>
                <a:effectLst/>
                <a:uLnTx/>
                <a:uFillTx/>
                <a:latin typeface="Meiryo"/>
                <a:ea typeface="Meiryo"/>
                <a:cs typeface="+mn-cs"/>
              </a:rPr>
              <a:t>』</a:t>
            </a:r>
            <a:r>
              <a:rPr kumimoji="1" lang="ja-JP" altLang="en-US" sz="1600" b="0" i="0" u="none" strike="noStrike" kern="1200" cap="none" spc="0" normalizeH="0" baseline="0" noProof="0" dirty="0">
                <a:ln>
                  <a:noFill/>
                </a:ln>
                <a:solidFill>
                  <a:schemeClr val="tx1"/>
                </a:solidFill>
                <a:effectLst/>
                <a:uLnTx/>
                <a:uFillTx/>
                <a:latin typeface="Meiryo"/>
                <a:ea typeface="Meiryo"/>
                <a:cs typeface="+mn-cs"/>
              </a:rPr>
              <a:t>を活用すると、具体的にどのような体験や価値が生まれるのかをご紹介します。</a:t>
            </a:r>
            <a:endParaRPr lang="en-US" altLang="ja-JP" sz="1600" i="0" spc="0" dirty="0">
              <a:solidFill>
                <a:srgbClr val="262626"/>
              </a:solidFill>
              <a:latin typeface="Meiryo"/>
              <a:ea typeface="Meiryo"/>
            </a:endParaRPr>
          </a:p>
          <a:p>
            <a:pPr>
              <a:lnSpc>
                <a:spcPct val="150000"/>
              </a:lnSpc>
              <a:defRPr/>
            </a:pPr>
            <a:endParaRPr lang="en-US" altLang="ja-JP" sz="1600" i="0" spc="0" dirty="0">
              <a:solidFill>
                <a:srgbClr val="262626"/>
              </a:solidFill>
              <a:latin typeface="Meiryo"/>
              <a:ea typeface="Meiryo"/>
            </a:endParaRPr>
          </a:p>
          <a:p>
            <a:pPr marL="342900" indent="-342900">
              <a:lnSpc>
                <a:spcPct val="150000"/>
              </a:lnSpc>
              <a:buFont typeface="Wingdings" panose="05000000000000000000" pitchFamily="2" charset="2"/>
              <a:buChar char="u"/>
              <a:defRPr/>
            </a:pPr>
            <a:r>
              <a:rPr lang="en-US" altLang="ja-JP" sz="1800" i="0" u="sng" spc="0" dirty="0">
                <a:solidFill>
                  <a:srgbClr val="262626"/>
                </a:solidFill>
                <a:latin typeface="Meiryo"/>
                <a:ea typeface="Meiryo"/>
              </a:rPr>
              <a:t>QV</a:t>
            </a:r>
            <a:r>
              <a:rPr lang="ja-JP" altLang="en-US" sz="1800" i="0" u="sng" spc="0" dirty="0">
                <a:solidFill>
                  <a:srgbClr val="262626"/>
                </a:solidFill>
                <a:latin typeface="Meiryo"/>
                <a:ea typeface="Meiryo"/>
              </a:rPr>
              <a:t>ペンで書いたものの保存</a:t>
            </a:r>
            <a:endParaRPr lang="en-US" altLang="ja-JP" sz="1800" i="0" u="sng" spc="0" dirty="0">
              <a:solidFill>
                <a:srgbClr val="262626"/>
              </a:solidFill>
              <a:latin typeface="Meiryo"/>
              <a:ea typeface="Meiryo"/>
            </a:endParaRPr>
          </a:p>
          <a:p>
            <a:pPr lvl="1">
              <a:lnSpc>
                <a:spcPct val="150000"/>
              </a:lnSpc>
              <a:defRPr/>
            </a:pPr>
            <a:r>
              <a:rPr lang="en-US" altLang="ja-JP" sz="1600" dirty="0">
                <a:solidFill>
                  <a:srgbClr val="262626"/>
                </a:solidFill>
                <a:latin typeface="Meiryo"/>
                <a:ea typeface="Meiryo"/>
              </a:rPr>
              <a:t>QV</a:t>
            </a:r>
            <a:r>
              <a:rPr lang="ja-JP" altLang="en-US" sz="1600" dirty="0">
                <a:solidFill>
                  <a:srgbClr val="262626"/>
                </a:solidFill>
                <a:latin typeface="Meiryo"/>
                <a:ea typeface="Meiryo"/>
              </a:rPr>
              <a:t>ペンで書いたものを保存し、好きな時に読み込むことができる。</a:t>
            </a:r>
            <a:endParaRPr lang="en-US" altLang="ja-JP" sz="1600" dirty="0">
              <a:solidFill>
                <a:srgbClr val="262626"/>
              </a:solidFill>
              <a:latin typeface="Meiryo"/>
              <a:ea typeface="Meiryo"/>
            </a:endParaRPr>
          </a:p>
          <a:p>
            <a:pPr lvl="1">
              <a:lnSpc>
                <a:spcPct val="150000"/>
              </a:lnSpc>
              <a:defRPr/>
            </a:pPr>
            <a:endParaRPr lang="en-US" altLang="ja-JP" sz="1200" dirty="0">
              <a:solidFill>
                <a:srgbClr val="262626"/>
              </a:solidFill>
              <a:latin typeface="Meiryo"/>
              <a:ea typeface="Meiryo"/>
            </a:endParaRPr>
          </a:p>
          <a:p>
            <a:pPr marL="342900" indent="-342900">
              <a:lnSpc>
                <a:spcPct val="150000"/>
              </a:lnSpc>
              <a:buFont typeface="Wingdings" panose="05000000000000000000" pitchFamily="2" charset="2"/>
              <a:buChar char="u"/>
              <a:defRPr/>
            </a:pPr>
            <a:r>
              <a:rPr lang="en-US" altLang="ja-JP" sz="1800" i="0" u="sng" spc="0" dirty="0" err="1">
                <a:solidFill>
                  <a:srgbClr val="262626"/>
                </a:solidFill>
                <a:latin typeface="Meiryo"/>
                <a:ea typeface="Meiryo"/>
              </a:rPr>
              <a:t>ChatGPT</a:t>
            </a:r>
            <a:r>
              <a:rPr lang="ja-JP" altLang="en-US" sz="1800" i="0" u="sng" spc="0" dirty="0">
                <a:solidFill>
                  <a:srgbClr val="262626"/>
                </a:solidFill>
                <a:latin typeface="Meiryo"/>
                <a:ea typeface="Meiryo"/>
              </a:rPr>
              <a:t>を用いた話題生成</a:t>
            </a:r>
            <a:endParaRPr lang="en-US" altLang="ja-JP" sz="1800" i="0" u="sng" spc="0" dirty="0">
              <a:solidFill>
                <a:srgbClr val="262626"/>
              </a:solidFill>
              <a:latin typeface="Meiryo"/>
              <a:ea typeface="Meiryo"/>
            </a:endParaRPr>
          </a:p>
          <a:p>
            <a:pPr lvl="1">
              <a:lnSpc>
                <a:spcPct val="150000"/>
              </a:lnSpc>
              <a:defRPr/>
            </a:pPr>
            <a:r>
              <a:rPr lang="ja-JP" altLang="en-US" sz="1600" dirty="0">
                <a:solidFill>
                  <a:srgbClr val="262626"/>
                </a:solidFill>
                <a:latin typeface="Meiryo"/>
                <a:ea typeface="Meiryo"/>
              </a:rPr>
              <a:t>タグマーカーやキーワードに応じて、</a:t>
            </a:r>
            <a:r>
              <a:rPr lang="en-US" altLang="ja-JP" sz="1600" dirty="0" err="1">
                <a:solidFill>
                  <a:srgbClr val="262626"/>
                </a:solidFill>
                <a:latin typeface="Meiryo"/>
                <a:ea typeface="Meiryo"/>
              </a:rPr>
              <a:t>ChatGPT</a:t>
            </a:r>
            <a:r>
              <a:rPr lang="ja-JP" altLang="en-US" sz="1600" dirty="0">
                <a:solidFill>
                  <a:srgbClr val="262626"/>
                </a:solidFill>
                <a:latin typeface="Meiryo"/>
                <a:ea typeface="Meiryo"/>
              </a:rPr>
              <a:t>に話題を提供させる。</a:t>
            </a:r>
            <a:endParaRPr lang="en-US" altLang="ja-JP" sz="1600" dirty="0">
              <a:solidFill>
                <a:srgbClr val="262626"/>
              </a:solidFill>
              <a:latin typeface="Meiryo"/>
              <a:ea typeface="Meiryo"/>
            </a:endParaRPr>
          </a:p>
          <a:p>
            <a:pPr lvl="1">
              <a:lnSpc>
                <a:spcPct val="150000"/>
              </a:lnSpc>
              <a:defRPr/>
            </a:pPr>
            <a:endParaRPr lang="en-US" altLang="ja-JP" sz="1200" dirty="0">
              <a:solidFill>
                <a:srgbClr val="262626"/>
              </a:solidFill>
              <a:latin typeface="Meiryo"/>
              <a:ea typeface="Meiryo"/>
            </a:endParaRPr>
          </a:p>
          <a:p>
            <a:pPr marL="342900" indent="-342900">
              <a:lnSpc>
                <a:spcPct val="150000"/>
              </a:lnSpc>
              <a:buFont typeface="Wingdings" panose="05000000000000000000" pitchFamily="2" charset="2"/>
              <a:buChar char="u"/>
              <a:defRPr/>
            </a:pPr>
            <a:r>
              <a:rPr lang="ja-JP" altLang="en-US" sz="1800" i="0" u="sng" spc="0" dirty="0">
                <a:solidFill>
                  <a:srgbClr val="262626"/>
                </a:solidFill>
                <a:latin typeface="Meiryo"/>
                <a:ea typeface="Meiryo"/>
              </a:rPr>
              <a:t>各種統計情報（ギミック発動回数）などの記録</a:t>
            </a:r>
            <a:endParaRPr lang="en-US" altLang="ja-JP" sz="1800" i="0" u="sng" spc="0" dirty="0">
              <a:solidFill>
                <a:srgbClr val="262626"/>
              </a:solidFill>
              <a:latin typeface="Meiryo"/>
              <a:ea typeface="Meiryo"/>
            </a:endParaRPr>
          </a:p>
          <a:p>
            <a:pPr lvl="1">
              <a:lnSpc>
                <a:spcPct val="150000"/>
              </a:lnSpc>
              <a:defRPr/>
            </a:pPr>
            <a:r>
              <a:rPr lang="ja-JP" altLang="en-US" sz="1600" dirty="0">
                <a:solidFill>
                  <a:srgbClr val="262626"/>
                </a:solidFill>
                <a:latin typeface="Meiryo"/>
                <a:ea typeface="Meiryo"/>
              </a:rPr>
              <a:t>ギミックの発動回数やワールド内の訪問者のアクティビティデータなどの記録、統計処理。</a:t>
            </a:r>
            <a:endParaRPr lang="en-US" altLang="ja-JP" sz="1600" dirty="0">
              <a:solidFill>
                <a:srgbClr val="262626"/>
              </a:solidFill>
              <a:latin typeface="Meiryo"/>
              <a:ea typeface="Meiryo"/>
            </a:endParaRPr>
          </a:p>
        </p:txBody>
      </p:sp>
      <p:cxnSp>
        <p:nvCxnSpPr>
          <p:cNvPr id="4" name="直線矢印コネクタ 3">
            <a:extLst>
              <a:ext uri="{FF2B5EF4-FFF2-40B4-BE49-F238E27FC236}">
                <a16:creationId xmlns:a16="http://schemas.microsoft.com/office/drawing/2014/main" id="{FD4CD4E2-F6C8-D98B-30AD-3A27A1EC9587}"/>
              </a:ext>
            </a:extLst>
          </p:cNvPr>
          <p:cNvCxnSpPr/>
          <p:nvPr/>
        </p:nvCxnSpPr>
        <p:spPr>
          <a:xfrm>
            <a:off x="764088" y="1458238"/>
            <a:ext cx="10156519" cy="2087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1FED30A9-286C-DB98-8A0F-B19D70E48EE4}"/>
              </a:ext>
            </a:extLst>
          </p:cNvPr>
          <p:cNvSpPr txBox="1"/>
          <p:nvPr/>
        </p:nvSpPr>
        <p:spPr>
          <a:xfrm>
            <a:off x="4037822" y="2525877"/>
            <a:ext cx="506186" cy="369332"/>
          </a:xfrm>
          <a:prstGeom prst="rect">
            <a:avLst/>
          </a:prstGeom>
          <a:noFill/>
        </p:spPr>
        <p:txBody>
          <a:bodyPr wrap="square">
            <a:spAutoFit/>
          </a:bodyPr>
          <a:lstStyle/>
          <a:p>
            <a:pPr algn="ctr"/>
            <a:r>
              <a:rPr lang="ja-JP" altLang="en-US" sz="1800" i="0" spc="0" dirty="0">
                <a:solidFill>
                  <a:schemeClr val="accent5">
                    <a:lumMod val="75000"/>
                  </a:schemeClr>
                </a:solidFill>
                <a:latin typeface="Meiryo"/>
                <a:ea typeface="Meiryo"/>
              </a:rPr>
              <a:t>③</a:t>
            </a:r>
            <a:endParaRPr lang="ja-JP" altLang="en-US" dirty="0"/>
          </a:p>
        </p:txBody>
      </p:sp>
      <p:sp>
        <p:nvSpPr>
          <p:cNvPr id="6" name="テキスト ボックス 5">
            <a:extLst>
              <a:ext uri="{FF2B5EF4-FFF2-40B4-BE49-F238E27FC236}">
                <a16:creationId xmlns:a16="http://schemas.microsoft.com/office/drawing/2014/main" id="{3D089F40-7A0A-F21B-F638-DE054D7865FB}"/>
              </a:ext>
            </a:extLst>
          </p:cNvPr>
          <p:cNvSpPr txBox="1"/>
          <p:nvPr/>
        </p:nvSpPr>
        <p:spPr>
          <a:xfrm>
            <a:off x="4037822" y="3593460"/>
            <a:ext cx="506186" cy="369332"/>
          </a:xfrm>
          <a:prstGeom prst="rect">
            <a:avLst/>
          </a:prstGeom>
          <a:noFill/>
        </p:spPr>
        <p:txBody>
          <a:bodyPr wrap="square">
            <a:spAutoFit/>
          </a:bodyPr>
          <a:lstStyle/>
          <a:p>
            <a:pPr algn="ctr"/>
            <a:r>
              <a:rPr lang="ja-JP" altLang="en-US" sz="1800" i="0" spc="0" dirty="0">
                <a:solidFill>
                  <a:schemeClr val="accent5">
                    <a:lumMod val="75000"/>
                  </a:schemeClr>
                </a:solidFill>
                <a:latin typeface="Meiryo"/>
                <a:ea typeface="Meiryo"/>
              </a:rPr>
              <a:t>①</a:t>
            </a:r>
            <a:endParaRPr lang="ja-JP" altLang="en-US" dirty="0"/>
          </a:p>
        </p:txBody>
      </p:sp>
      <p:sp>
        <p:nvSpPr>
          <p:cNvPr id="7" name="テキスト ボックス 6">
            <a:extLst>
              <a:ext uri="{FF2B5EF4-FFF2-40B4-BE49-F238E27FC236}">
                <a16:creationId xmlns:a16="http://schemas.microsoft.com/office/drawing/2014/main" id="{A005C905-F6E1-0042-D59A-B6CE7BB64FA7}"/>
              </a:ext>
            </a:extLst>
          </p:cNvPr>
          <p:cNvSpPr txBox="1"/>
          <p:nvPr/>
        </p:nvSpPr>
        <p:spPr>
          <a:xfrm>
            <a:off x="5987920" y="4642935"/>
            <a:ext cx="506186" cy="369332"/>
          </a:xfrm>
          <a:prstGeom prst="rect">
            <a:avLst/>
          </a:prstGeom>
          <a:noFill/>
        </p:spPr>
        <p:txBody>
          <a:bodyPr wrap="square">
            <a:spAutoFit/>
          </a:bodyPr>
          <a:lstStyle/>
          <a:p>
            <a:pPr algn="ctr"/>
            <a:r>
              <a:rPr lang="ja-JP" altLang="en-US" sz="1800" i="0" spc="0" dirty="0">
                <a:solidFill>
                  <a:schemeClr val="accent5">
                    <a:lumMod val="75000"/>
                  </a:schemeClr>
                </a:solidFill>
                <a:latin typeface="Meiryo"/>
                <a:ea typeface="Meiryo"/>
              </a:rPr>
              <a:t>③</a:t>
            </a:r>
            <a:endParaRPr lang="ja-JP" altLang="en-US" dirty="0"/>
          </a:p>
        </p:txBody>
      </p:sp>
      <p:sp>
        <p:nvSpPr>
          <p:cNvPr id="8" name="スライド番号プレースホルダー 7">
            <a:extLst>
              <a:ext uri="{FF2B5EF4-FFF2-40B4-BE49-F238E27FC236}">
                <a16:creationId xmlns:a16="http://schemas.microsoft.com/office/drawing/2014/main" id="{6D1CF949-F282-EAA6-4A54-7E138FABFEA8}"/>
              </a:ext>
            </a:extLst>
          </p:cNvPr>
          <p:cNvSpPr>
            <a:spLocks noGrp="1"/>
          </p:cNvSpPr>
          <p:nvPr>
            <p:ph type="sldNum" sz="quarter" idx="12"/>
          </p:nvPr>
        </p:nvSpPr>
        <p:spPr/>
        <p:txBody>
          <a:bodyPr/>
          <a:lstStyle/>
          <a:p>
            <a:pPr algn="ctr"/>
            <a:fld id="{D79E6812-DF0E-4B88-AFAA-EAC7168F54C0}" type="slidenum">
              <a:rPr lang="en-US" smtClean="0"/>
              <a:pPr algn="ctr"/>
              <a:t>14</a:t>
            </a:fld>
            <a:endParaRPr lang="en-US" dirty="0"/>
          </a:p>
        </p:txBody>
      </p:sp>
    </p:spTree>
    <p:extLst>
      <p:ext uri="{BB962C8B-B14F-4D97-AF65-F5344CB8AC3E}">
        <p14:creationId xmlns:p14="http://schemas.microsoft.com/office/powerpoint/2010/main" val="1988977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D06443-16FA-CB32-E4B8-1AA59FDAF466}"/>
              </a:ext>
            </a:extLst>
          </p:cNvPr>
          <p:cNvSpPr>
            <a:spLocks noGrp="1"/>
          </p:cNvSpPr>
          <p:nvPr>
            <p:ph type="title"/>
          </p:nvPr>
        </p:nvSpPr>
        <p:spPr>
          <a:xfrm>
            <a:off x="758952" y="758952"/>
            <a:ext cx="10751966" cy="777867"/>
          </a:xfrm>
        </p:spPr>
        <p:txBody>
          <a:bodyPr anchor="ctr">
            <a:normAutofit/>
          </a:bodyPr>
          <a:lstStyle/>
          <a:p>
            <a:r>
              <a:rPr lang="en-US" altLang="ja-JP" sz="4800" i="0" dirty="0">
                <a:solidFill>
                  <a:schemeClr val="tx1"/>
                </a:solidFill>
                <a:latin typeface="Meiryo"/>
                <a:ea typeface="Meiryo"/>
              </a:rPr>
              <a:t>4.</a:t>
            </a:r>
            <a:r>
              <a:rPr lang="ja-JP" altLang="en-US" sz="4800" i="0" dirty="0">
                <a:solidFill>
                  <a:schemeClr val="tx1"/>
                </a:solidFill>
                <a:latin typeface="Meiryo"/>
                <a:ea typeface="Meiryo"/>
              </a:rPr>
              <a:t> </a:t>
            </a:r>
            <a:r>
              <a:rPr kumimoji="1" lang="ja-JP" altLang="en-US" sz="4800" b="0" i="0" u="none" strike="noStrike" kern="1200" cap="none" spc="0" normalizeH="0" baseline="0" noProof="0" dirty="0">
                <a:ln>
                  <a:noFill/>
                </a:ln>
                <a:solidFill>
                  <a:prstClr val="black"/>
                </a:solidFill>
                <a:effectLst/>
                <a:uLnTx/>
                <a:uFillTx/>
                <a:latin typeface="Meiryo"/>
                <a:ea typeface="Meiryo"/>
                <a:cs typeface="+mj-cs"/>
              </a:rPr>
              <a:t>私たちが提供する体験や価値 </a:t>
            </a:r>
            <a:r>
              <a:rPr kumimoji="1" lang="en-US" altLang="ja-JP" sz="4800" b="0" i="0" u="none" strike="noStrike" kern="1200" cap="none" spc="0" normalizeH="0" baseline="0" noProof="0" dirty="0">
                <a:ln>
                  <a:noFill/>
                </a:ln>
                <a:solidFill>
                  <a:prstClr val="black"/>
                </a:solidFill>
                <a:effectLst/>
                <a:uLnTx/>
                <a:uFillTx/>
                <a:latin typeface="Meiryo"/>
                <a:ea typeface="Meiryo"/>
                <a:cs typeface="+mj-cs"/>
              </a:rPr>
              <a:t>3/3</a:t>
            </a:r>
            <a:endParaRPr lang="ja-JP" altLang="en-US" sz="4800" i="0" dirty="0">
              <a:solidFill>
                <a:schemeClr val="tx1"/>
              </a:solidFill>
              <a:latin typeface="Meiryo"/>
              <a:ea typeface="Meiryo"/>
            </a:endParaRPr>
          </a:p>
        </p:txBody>
      </p:sp>
      <p:sp>
        <p:nvSpPr>
          <p:cNvPr id="11" name="タイトル 1">
            <a:extLst>
              <a:ext uri="{FF2B5EF4-FFF2-40B4-BE49-F238E27FC236}">
                <a16:creationId xmlns:a16="http://schemas.microsoft.com/office/drawing/2014/main" id="{7EF51333-F83E-97D1-A450-70E6DF152BB0}"/>
              </a:ext>
            </a:extLst>
          </p:cNvPr>
          <p:cNvSpPr txBox="1">
            <a:spLocks/>
          </p:cNvSpPr>
          <p:nvPr/>
        </p:nvSpPr>
        <p:spPr>
          <a:xfrm>
            <a:off x="754777" y="1715105"/>
            <a:ext cx="10750616" cy="437909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nSpc>
                <a:spcPct val="150000"/>
              </a:lnSpc>
              <a:defRPr/>
            </a:pPr>
            <a:r>
              <a:rPr kumimoji="1" lang="ja-JP" altLang="en-US" sz="1600" b="0" i="0" u="none" strike="noStrike" kern="1200" cap="none" spc="0" normalizeH="0" baseline="0" noProof="0" dirty="0">
                <a:ln>
                  <a:noFill/>
                </a:ln>
                <a:solidFill>
                  <a:schemeClr val="tx1"/>
                </a:solidFill>
                <a:effectLst/>
                <a:uLnTx/>
                <a:uFillTx/>
                <a:latin typeface="Meiryo"/>
                <a:ea typeface="Meiryo"/>
                <a:cs typeface="+mn-cs"/>
              </a:rPr>
              <a:t>先述の</a:t>
            </a:r>
            <a:r>
              <a:rPr kumimoji="1" lang="ja-JP" altLang="en-US" sz="1600" b="0" i="0" u="none" strike="noStrike" kern="1200" cap="none" spc="0" normalizeH="0" baseline="0" noProof="0" dirty="0">
                <a:ln>
                  <a:noFill/>
                </a:ln>
                <a:solidFill>
                  <a:schemeClr val="accent5">
                    <a:lumMod val="75000"/>
                  </a:schemeClr>
                </a:solidFill>
                <a:effectLst/>
                <a:uLnTx/>
                <a:uFillTx/>
                <a:latin typeface="Meiryo"/>
                <a:ea typeface="Meiryo"/>
                <a:cs typeface="+mn-cs"/>
              </a:rPr>
              <a:t>３つの</a:t>
            </a:r>
            <a:r>
              <a:rPr kumimoji="1" lang="en-US" altLang="ja-JP" sz="1600" b="0" i="0" u="none" strike="noStrike" kern="1200" cap="none" spc="0" normalizeH="0" baseline="0" noProof="0" dirty="0">
                <a:ln>
                  <a:noFill/>
                </a:ln>
                <a:solidFill>
                  <a:schemeClr val="accent5">
                    <a:lumMod val="75000"/>
                  </a:schemeClr>
                </a:solidFill>
                <a:effectLst/>
                <a:uLnTx/>
                <a:uFillTx/>
                <a:latin typeface="Meiryo"/>
                <a:ea typeface="Meiryo"/>
                <a:cs typeface="+mn-cs"/>
              </a:rPr>
              <a:t>『</a:t>
            </a:r>
            <a:r>
              <a:rPr kumimoji="1" lang="ja-JP" altLang="en-US" sz="1600" b="0" i="0" u="none" strike="noStrike" kern="1200" cap="none" spc="0" normalizeH="0" baseline="0" noProof="0" dirty="0">
                <a:ln>
                  <a:noFill/>
                </a:ln>
                <a:solidFill>
                  <a:schemeClr val="accent5">
                    <a:lumMod val="75000"/>
                  </a:schemeClr>
                </a:solidFill>
                <a:effectLst/>
                <a:uLnTx/>
                <a:uFillTx/>
                <a:latin typeface="Meiryo"/>
                <a:ea typeface="Meiryo"/>
                <a:cs typeface="+mn-cs"/>
              </a:rPr>
              <a:t>できる</a:t>
            </a:r>
            <a:r>
              <a:rPr kumimoji="1" lang="en-US" altLang="ja-JP" sz="1600" b="0" i="0" u="none" strike="noStrike" kern="1200" cap="none" spc="0" normalizeH="0" baseline="0" noProof="0" dirty="0">
                <a:ln>
                  <a:noFill/>
                </a:ln>
                <a:solidFill>
                  <a:schemeClr val="accent5">
                    <a:lumMod val="75000"/>
                  </a:schemeClr>
                </a:solidFill>
                <a:effectLst/>
                <a:uLnTx/>
                <a:uFillTx/>
                <a:latin typeface="Meiryo"/>
                <a:ea typeface="Meiryo"/>
                <a:cs typeface="+mn-cs"/>
              </a:rPr>
              <a:t>』</a:t>
            </a:r>
            <a:r>
              <a:rPr kumimoji="1" lang="ja-JP" altLang="en-US" sz="1600" b="0" i="0" u="none" strike="noStrike" kern="1200" cap="none" spc="0" normalizeH="0" baseline="0" noProof="0" dirty="0">
                <a:ln>
                  <a:noFill/>
                </a:ln>
                <a:solidFill>
                  <a:schemeClr val="tx1"/>
                </a:solidFill>
                <a:effectLst/>
                <a:uLnTx/>
                <a:uFillTx/>
                <a:latin typeface="Meiryo"/>
                <a:ea typeface="Meiryo"/>
                <a:cs typeface="+mn-cs"/>
              </a:rPr>
              <a:t>を活用すると、具体的にどのような体験や価値が生まれるのかをご紹介します。</a:t>
            </a:r>
            <a:endParaRPr lang="en-US" altLang="ja-JP" sz="1600" i="0" spc="0" dirty="0">
              <a:solidFill>
                <a:srgbClr val="262626"/>
              </a:solidFill>
              <a:latin typeface="Meiryo"/>
              <a:ea typeface="Meiryo"/>
            </a:endParaRPr>
          </a:p>
          <a:p>
            <a:pPr>
              <a:lnSpc>
                <a:spcPct val="150000"/>
              </a:lnSpc>
              <a:defRPr/>
            </a:pPr>
            <a:endParaRPr lang="en-US" altLang="ja-JP" sz="1600" i="0" spc="0" dirty="0">
              <a:solidFill>
                <a:srgbClr val="262626"/>
              </a:solidFill>
              <a:latin typeface="Meiryo"/>
              <a:ea typeface="Meiryo"/>
            </a:endParaRPr>
          </a:p>
          <a:p>
            <a:pPr marL="342900" indent="-342900">
              <a:lnSpc>
                <a:spcPct val="150000"/>
              </a:lnSpc>
              <a:buFont typeface="Wingdings" panose="05000000000000000000" pitchFamily="2" charset="2"/>
              <a:buChar char="u"/>
              <a:defRPr/>
            </a:pPr>
            <a:r>
              <a:rPr lang="ja-JP" altLang="en-US" sz="1800" i="0" u="sng" spc="0" dirty="0">
                <a:solidFill>
                  <a:srgbClr val="262626"/>
                </a:solidFill>
                <a:latin typeface="Meiryo"/>
                <a:ea typeface="Meiryo"/>
              </a:rPr>
              <a:t>ワールド訪問者がワールド作者にメッセージを送ることができる</a:t>
            </a:r>
            <a:br>
              <a:rPr lang="en-US" altLang="ja-JP" sz="1800" i="0" u="sng" spc="0" dirty="0">
                <a:solidFill>
                  <a:srgbClr val="262626"/>
                </a:solidFill>
                <a:latin typeface="Meiryo"/>
                <a:ea typeface="Meiryo"/>
              </a:rPr>
            </a:br>
            <a:r>
              <a:rPr lang="ja-JP" altLang="en-US" sz="1600" dirty="0">
                <a:solidFill>
                  <a:srgbClr val="262626"/>
                </a:solidFill>
                <a:latin typeface="Meiryo"/>
                <a:ea typeface="Meiryo"/>
              </a:rPr>
              <a:t>コメントフォームやバグレポートフォームを設置しておき、フォームを送信すると、作者の</a:t>
            </a:r>
            <a:r>
              <a:rPr lang="en-US" altLang="ja-JP" sz="1600" dirty="0">
                <a:solidFill>
                  <a:srgbClr val="262626"/>
                </a:solidFill>
                <a:latin typeface="Meiryo"/>
                <a:ea typeface="Meiryo"/>
              </a:rPr>
              <a:t>SNS</a:t>
            </a:r>
            <a:r>
              <a:rPr lang="ja-JP" altLang="en-US" sz="1600" dirty="0">
                <a:solidFill>
                  <a:srgbClr val="262626"/>
                </a:solidFill>
                <a:latin typeface="Meiryo"/>
                <a:ea typeface="Meiryo"/>
              </a:rPr>
              <a:t>等に送ることができる。</a:t>
            </a:r>
            <a:endParaRPr lang="en-US" altLang="ja-JP" sz="1600" dirty="0">
              <a:solidFill>
                <a:srgbClr val="262626"/>
              </a:solidFill>
              <a:latin typeface="Meiryo"/>
              <a:ea typeface="Meiryo"/>
            </a:endParaRPr>
          </a:p>
          <a:p>
            <a:pPr marL="342900" indent="-342900">
              <a:lnSpc>
                <a:spcPct val="150000"/>
              </a:lnSpc>
              <a:buFont typeface="Wingdings" panose="05000000000000000000" pitchFamily="2" charset="2"/>
              <a:buChar char="u"/>
              <a:defRPr/>
            </a:pPr>
            <a:endParaRPr lang="en-US" altLang="ja-JP" sz="1200" dirty="0">
              <a:solidFill>
                <a:srgbClr val="262626"/>
              </a:solidFill>
              <a:latin typeface="Meiryo"/>
              <a:ea typeface="Meiryo"/>
            </a:endParaRPr>
          </a:p>
          <a:p>
            <a:pPr marL="342900" indent="-342900">
              <a:lnSpc>
                <a:spcPct val="150000"/>
              </a:lnSpc>
              <a:buFont typeface="Wingdings" panose="05000000000000000000" pitchFamily="2" charset="2"/>
              <a:buChar char="u"/>
              <a:defRPr/>
            </a:pPr>
            <a:r>
              <a:rPr lang="ja-JP" altLang="en-US" sz="1800" i="0" u="sng" spc="0" dirty="0">
                <a:solidFill>
                  <a:srgbClr val="262626"/>
                </a:solidFill>
                <a:latin typeface="Meiryo"/>
                <a:ea typeface="Meiryo"/>
              </a:rPr>
              <a:t>ワールド共通通貨</a:t>
            </a:r>
            <a:endParaRPr lang="en-US" altLang="ja-JP" sz="1800" i="0" u="sng" spc="0" dirty="0">
              <a:solidFill>
                <a:srgbClr val="262626"/>
              </a:solidFill>
              <a:latin typeface="Meiryo"/>
              <a:ea typeface="Meiryo"/>
            </a:endParaRPr>
          </a:p>
          <a:p>
            <a:pPr lvl="1">
              <a:lnSpc>
                <a:spcPct val="150000"/>
              </a:lnSpc>
              <a:defRPr/>
            </a:pPr>
            <a:r>
              <a:rPr lang="ja-JP" altLang="en-US" sz="1600" dirty="0">
                <a:solidFill>
                  <a:srgbClr val="262626"/>
                </a:solidFill>
                <a:latin typeface="Meiryo"/>
                <a:ea typeface="Meiryo"/>
              </a:rPr>
              <a:t>複数のワールドで共通で利用可能な通貨システム。</a:t>
            </a:r>
            <a:endParaRPr lang="en-US" altLang="ja-JP" sz="1600" dirty="0">
              <a:solidFill>
                <a:srgbClr val="262626"/>
              </a:solidFill>
              <a:latin typeface="Meiryo"/>
              <a:ea typeface="Meiryo"/>
            </a:endParaRPr>
          </a:p>
          <a:p>
            <a:pPr lvl="1">
              <a:lnSpc>
                <a:spcPct val="150000"/>
              </a:lnSpc>
              <a:defRPr/>
            </a:pPr>
            <a:endParaRPr lang="en-US" altLang="ja-JP" sz="1200" dirty="0">
              <a:solidFill>
                <a:srgbClr val="262626"/>
              </a:solidFill>
              <a:latin typeface="Meiryo"/>
              <a:ea typeface="Meiryo"/>
            </a:endParaRPr>
          </a:p>
          <a:p>
            <a:pPr marL="342900" indent="-342900">
              <a:lnSpc>
                <a:spcPct val="150000"/>
              </a:lnSpc>
              <a:buFont typeface="Wingdings" panose="05000000000000000000" pitchFamily="2" charset="2"/>
              <a:buChar char="u"/>
              <a:defRPr/>
            </a:pPr>
            <a:r>
              <a:rPr lang="ja-JP" altLang="en-US" sz="1800" i="0" u="sng" spc="0" dirty="0">
                <a:solidFill>
                  <a:srgbClr val="262626"/>
                </a:solidFill>
                <a:latin typeface="Meiryo"/>
                <a:ea typeface="Meiryo"/>
              </a:rPr>
              <a:t>セーブ</a:t>
            </a:r>
            <a:r>
              <a:rPr lang="en-US" altLang="ja-JP" sz="1800" i="0" u="sng" spc="0" dirty="0">
                <a:solidFill>
                  <a:srgbClr val="262626"/>
                </a:solidFill>
                <a:latin typeface="Meiryo"/>
                <a:ea typeface="Meiryo"/>
              </a:rPr>
              <a:t>/</a:t>
            </a:r>
            <a:r>
              <a:rPr lang="ja-JP" altLang="en-US" sz="1800" i="0" u="sng" spc="0" dirty="0">
                <a:solidFill>
                  <a:srgbClr val="262626"/>
                </a:solidFill>
                <a:latin typeface="Meiryo"/>
                <a:ea typeface="Meiryo"/>
              </a:rPr>
              <a:t>ロード</a:t>
            </a:r>
            <a:endParaRPr lang="en-US" altLang="ja-JP" sz="1800" i="0" u="sng" spc="0" dirty="0">
              <a:solidFill>
                <a:srgbClr val="262626"/>
              </a:solidFill>
              <a:latin typeface="Meiryo"/>
              <a:ea typeface="Meiryo"/>
            </a:endParaRPr>
          </a:p>
          <a:p>
            <a:pPr lvl="1">
              <a:lnSpc>
                <a:spcPct val="150000"/>
              </a:lnSpc>
              <a:defRPr/>
            </a:pPr>
            <a:r>
              <a:rPr lang="ja-JP" altLang="en-US" sz="1600" dirty="0">
                <a:solidFill>
                  <a:srgbClr val="262626"/>
                </a:solidFill>
                <a:latin typeface="Meiryo"/>
                <a:ea typeface="Meiryo"/>
              </a:rPr>
              <a:t>ユーザーデータを保存し、次回プレイ時にデータをロードできる。</a:t>
            </a:r>
            <a:r>
              <a:rPr lang="en-US" altLang="ja-JP" sz="1600" dirty="0">
                <a:solidFill>
                  <a:srgbClr val="262626"/>
                </a:solidFill>
                <a:latin typeface="Meiryo"/>
                <a:ea typeface="Meiryo"/>
              </a:rPr>
              <a:t>MMORPG</a:t>
            </a:r>
            <a:r>
              <a:rPr lang="ja-JP" altLang="en-US" sz="1600" dirty="0">
                <a:solidFill>
                  <a:srgbClr val="262626"/>
                </a:solidFill>
                <a:latin typeface="Meiryo"/>
                <a:ea typeface="Meiryo"/>
              </a:rPr>
              <a:t>のようなことも実現可能。</a:t>
            </a:r>
            <a:endParaRPr lang="en-US" altLang="ja-JP" sz="1600" dirty="0">
              <a:solidFill>
                <a:srgbClr val="262626"/>
              </a:solidFill>
              <a:latin typeface="Meiryo"/>
              <a:ea typeface="Meiryo"/>
            </a:endParaRPr>
          </a:p>
          <a:p>
            <a:pPr lvl="1">
              <a:lnSpc>
                <a:spcPct val="150000"/>
              </a:lnSpc>
              <a:defRPr/>
            </a:pPr>
            <a:endParaRPr lang="en-US" altLang="ja-JP" sz="1600" dirty="0">
              <a:solidFill>
                <a:srgbClr val="262626"/>
              </a:solidFill>
              <a:latin typeface="Meiryo"/>
              <a:ea typeface="Meiryo"/>
            </a:endParaRPr>
          </a:p>
          <a:p>
            <a:pPr lvl="1">
              <a:lnSpc>
                <a:spcPct val="150000"/>
              </a:lnSpc>
              <a:defRPr/>
            </a:pPr>
            <a:endParaRPr lang="en-US" altLang="ja-JP" sz="1600" dirty="0">
              <a:solidFill>
                <a:srgbClr val="262626"/>
              </a:solidFill>
              <a:latin typeface="Meiryo"/>
              <a:ea typeface="Meiryo"/>
            </a:endParaRPr>
          </a:p>
          <a:p>
            <a:pPr>
              <a:lnSpc>
                <a:spcPct val="150000"/>
              </a:lnSpc>
              <a:defRPr/>
            </a:pPr>
            <a:endParaRPr lang="en-US" altLang="ja-JP" sz="5800" dirty="0">
              <a:solidFill>
                <a:srgbClr val="262626"/>
              </a:solidFill>
              <a:latin typeface="Meiryo"/>
              <a:ea typeface="Meiryo"/>
            </a:endParaRPr>
          </a:p>
        </p:txBody>
      </p:sp>
      <p:cxnSp>
        <p:nvCxnSpPr>
          <p:cNvPr id="4" name="直線矢印コネクタ 3">
            <a:extLst>
              <a:ext uri="{FF2B5EF4-FFF2-40B4-BE49-F238E27FC236}">
                <a16:creationId xmlns:a16="http://schemas.microsoft.com/office/drawing/2014/main" id="{FD4CD4E2-F6C8-D98B-30AD-3A27A1EC9587}"/>
              </a:ext>
            </a:extLst>
          </p:cNvPr>
          <p:cNvCxnSpPr/>
          <p:nvPr/>
        </p:nvCxnSpPr>
        <p:spPr>
          <a:xfrm>
            <a:off x="764088" y="1458238"/>
            <a:ext cx="10156519" cy="2087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A53A7D82-7F65-6055-2F2D-F74431D92A2C}"/>
              </a:ext>
            </a:extLst>
          </p:cNvPr>
          <p:cNvSpPr txBox="1"/>
          <p:nvPr/>
        </p:nvSpPr>
        <p:spPr>
          <a:xfrm>
            <a:off x="2278612" y="5894149"/>
            <a:ext cx="7634775" cy="400110"/>
          </a:xfrm>
          <a:prstGeom prst="rect">
            <a:avLst/>
          </a:prstGeom>
          <a:noFill/>
        </p:spPr>
        <p:txBody>
          <a:bodyPr wrap="square">
            <a:spAutoFit/>
          </a:bodyPr>
          <a:lstStyle/>
          <a:p>
            <a:r>
              <a:rPr lang="ja-JP" altLang="en-US" sz="2000" b="1" dirty="0">
                <a:solidFill>
                  <a:srgbClr val="262626"/>
                </a:solidFill>
                <a:latin typeface="Meiryo"/>
                <a:ea typeface="Meiryo"/>
              </a:rPr>
              <a:t>これらは一例に過ぎません。可能性は無限に広がっています！</a:t>
            </a:r>
            <a:endParaRPr lang="ja-JP" altLang="en-US" sz="2000" b="1" dirty="0"/>
          </a:p>
        </p:txBody>
      </p:sp>
      <p:sp>
        <p:nvSpPr>
          <p:cNvPr id="8" name="テキスト ボックス 7">
            <a:extLst>
              <a:ext uri="{FF2B5EF4-FFF2-40B4-BE49-F238E27FC236}">
                <a16:creationId xmlns:a16="http://schemas.microsoft.com/office/drawing/2014/main" id="{C0942254-964B-A1AD-EAE5-1DB56A51E226}"/>
              </a:ext>
            </a:extLst>
          </p:cNvPr>
          <p:cNvSpPr txBox="1"/>
          <p:nvPr/>
        </p:nvSpPr>
        <p:spPr>
          <a:xfrm>
            <a:off x="7816719" y="2524885"/>
            <a:ext cx="506186" cy="369332"/>
          </a:xfrm>
          <a:prstGeom prst="rect">
            <a:avLst/>
          </a:prstGeom>
          <a:noFill/>
        </p:spPr>
        <p:txBody>
          <a:bodyPr wrap="square">
            <a:spAutoFit/>
          </a:bodyPr>
          <a:lstStyle/>
          <a:p>
            <a:pPr algn="ctr"/>
            <a:r>
              <a:rPr lang="ja-JP" altLang="en-US" sz="1800" i="0" spc="0" dirty="0">
                <a:solidFill>
                  <a:schemeClr val="accent5">
                    <a:lumMod val="75000"/>
                  </a:schemeClr>
                </a:solidFill>
                <a:latin typeface="Meiryo"/>
                <a:ea typeface="Meiryo"/>
              </a:rPr>
              <a:t>①</a:t>
            </a:r>
            <a:endParaRPr lang="ja-JP" altLang="en-US" dirty="0"/>
          </a:p>
        </p:txBody>
      </p:sp>
      <p:sp>
        <p:nvSpPr>
          <p:cNvPr id="9" name="テキスト ボックス 8">
            <a:extLst>
              <a:ext uri="{FF2B5EF4-FFF2-40B4-BE49-F238E27FC236}">
                <a16:creationId xmlns:a16="http://schemas.microsoft.com/office/drawing/2014/main" id="{94F26235-61BD-DD2D-0BAB-CAA62F869347}"/>
              </a:ext>
            </a:extLst>
          </p:cNvPr>
          <p:cNvSpPr txBox="1"/>
          <p:nvPr/>
        </p:nvSpPr>
        <p:spPr>
          <a:xfrm>
            <a:off x="2656890" y="4958140"/>
            <a:ext cx="506186" cy="369332"/>
          </a:xfrm>
          <a:prstGeom prst="rect">
            <a:avLst/>
          </a:prstGeom>
          <a:noFill/>
        </p:spPr>
        <p:txBody>
          <a:bodyPr wrap="square">
            <a:spAutoFit/>
          </a:bodyPr>
          <a:lstStyle/>
          <a:p>
            <a:pPr algn="ctr"/>
            <a:r>
              <a:rPr lang="ja-JP" altLang="en-US" sz="1800" i="0" spc="0" dirty="0">
                <a:solidFill>
                  <a:schemeClr val="accent5">
                    <a:lumMod val="75000"/>
                  </a:schemeClr>
                </a:solidFill>
                <a:latin typeface="Meiryo"/>
                <a:ea typeface="Meiryo"/>
              </a:rPr>
              <a:t>③</a:t>
            </a:r>
            <a:endParaRPr lang="ja-JP" altLang="en-US" dirty="0"/>
          </a:p>
        </p:txBody>
      </p:sp>
      <p:sp>
        <p:nvSpPr>
          <p:cNvPr id="10" name="テキスト ボックス 9">
            <a:extLst>
              <a:ext uri="{FF2B5EF4-FFF2-40B4-BE49-F238E27FC236}">
                <a16:creationId xmlns:a16="http://schemas.microsoft.com/office/drawing/2014/main" id="{8166AD2F-E3A8-8362-2036-96A75F8A929A}"/>
              </a:ext>
            </a:extLst>
          </p:cNvPr>
          <p:cNvSpPr txBox="1"/>
          <p:nvPr/>
        </p:nvSpPr>
        <p:spPr>
          <a:xfrm>
            <a:off x="3020784" y="3988191"/>
            <a:ext cx="664807" cy="369332"/>
          </a:xfrm>
          <a:prstGeom prst="rect">
            <a:avLst/>
          </a:prstGeom>
          <a:noFill/>
        </p:spPr>
        <p:txBody>
          <a:bodyPr wrap="square">
            <a:spAutoFit/>
          </a:bodyPr>
          <a:lstStyle/>
          <a:p>
            <a:pPr algn="ctr"/>
            <a:r>
              <a:rPr lang="ja-JP" altLang="en-US" sz="1800" i="0" spc="0" dirty="0">
                <a:solidFill>
                  <a:schemeClr val="accent5">
                    <a:lumMod val="75000"/>
                  </a:schemeClr>
                </a:solidFill>
                <a:latin typeface="Meiryo"/>
                <a:ea typeface="Meiryo"/>
              </a:rPr>
              <a:t>②③</a:t>
            </a:r>
            <a:endParaRPr lang="ja-JP" altLang="en-US" dirty="0"/>
          </a:p>
        </p:txBody>
      </p:sp>
      <p:sp>
        <p:nvSpPr>
          <p:cNvPr id="12" name="スライド番号プレースホルダー 11">
            <a:extLst>
              <a:ext uri="{FF2B5EF4-FFF2-40B4-BE49-F238E27FC236}">
                <a16:creationId xmlns:a16="http://schemas.microsoft.com/office/drawing/2014/main" id="{1C87630D-E401-7960-0DD4-F0D7636A5EB5}"/>
              </a:ext>
            </a:extLst>
          </p:cNvPr>
          <p:cNvSpPr>
            <a:spLocks noGrp="1"/>
          </p:cNvSpPr>
          <p:nvPr>
            <p:ph type="sldNum" sz="quarter" idx="12"/>
          </p:nvPr>
        </p:nvSpPr>
        <p:spPr/>
        <p:txBody>
          <a:bodyPr/>
          <a:lstStyle/>
          <a:p>
            <a:pPr algn="ctr"/>
            <a:fld id="{D79E6812-DF0E-4B88-AFAA-EAC7168F54C0}" type="slidenum">
              <a:rPr lang="en-US" smtClean="0"/>
              <a:pPr algn="ctr"/>
              <a:t>15</a:t>
            </a:fld>
            <a:endParaRPr lang="en-US" dirty="0"/>
          </a:p>
        </p:txBody>
      </p:sp>
    </p:spTree>
    <p:extLst>
      <p:ext uri="{BB962C8B-B14F-4D97-AF65-F5344CB8AC3E}">
        <p14:creationId xmlns:p14="http://schemas.microsoft.com/office/powerpoint/2010/main" val="3245997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D06443-16FA-CB32-E4B8-1AA59FDAF466}"/>
              </a:ext>
            </a:extLst>
          </p:cNvPr>
          <p:cNvSpPr>
            <a:spLocks noGrp="1"/>
          </p:cNvSpPr>
          <p:nvPr>
            <p:ph type="title"/>
          </p:nvPr>
        </p:nvSpPr>
        <p:spPr>
          <a:xfrm>
            <a:off x="758952" y="758952"/>
            <a:ext cx="10751966" cy="777867"/>
          </a:xfrm>
        </p:spPr>
        <p:txBody>
          <a:bodyPr anchor="ctr">
            <a:normAutofit/>
          </a:bodyPr>
          <a:lstStyle/>
          <a:p>
            <a:r>
              <a:rPr lang="ja-JP" altLang="en-US" sz="4800" i="0" dirty="0">
                <a:solidFill>
                  <a:schemeClr val="tx1"/>
                </a:solidFill>
                <a:latin typeface="Meiryo"/>
                <a:ea typeface="Meiryo"/>
              </a:rPr>
              <a:t>まとめ</a:t>
            </a:r>
          </a:p>
        </p:txBody>
      </p:sp>
      <p:sp>
        <p:nvSpPr>
          <p:cNvPr id="11" name="タイトル 1">
            <a:extLst>
              <a:ext uri="{FF2B5EF4-FFF2-40B4-BE49-F238E27FC236}">
                <a16:creationId xmlns:a16="http://schemas.microsoft.com/office/drawing/2014/main" id="{7EF51333-F83E-97D1-A450-70E6DF152BB0}"/>
              </a:ext>
            </a:extLst>
          </p:cNvPr>
          <p:cNvSpPr txBox="1">
            <a:spLocks/>
          </p:cNvSpPr>
          <p:nvPr/>
        </p:nvSpPr>
        <p:spPr>
          <a:xfrm>
            <a:off x="754777" y="1715105"/>
            <a:ext cx="10750616" cy="437909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nSpc>
                <a:spcPct val="150000"/>
              </a:lnSpc>
              <a:defRPr/>
            </a:pPr>
            <a:r>
              <a:rPr lang="en-US" altLang="ja-JP" sz="1800" i="0" spc="0" dirty="0">
                <a:solidFill>
                  <a:srgbClr val="262626"/>
                </a:solidFill>
                <a:latin typeface="Meiryo"/>
                <a:ea typeface="Meiryo"/>
              </a:rPr>
              <a:t>『VRC Connections API Project』</a:t>
            </a:r>
            <a:r>
              <a:rPr lang="ja-JP" altLang="en-US" sz="1800" i="0" spc="0" dirty="0">
                <a:solidFill>
                  <a:srgbClr val="262626"/>
                </a:solidFill>
                <a:latin typeface="Meiryo"/>
                <a:ea typeface="Meiryo"/>
              </a:rPr>
              <a:t>は</a:t>
            </a:r>
            <a:r>
              <a:rPr lang="en-US" altLang="ja-JP" sz="1800" i="0" spc="0" dirty="0">
                <a:solidFill>
                  <a:srgbClr val="262626"/>
                </a:solidFill>
                <a:latin typeface="Meiryo"/>
                <a:ea typeface="Meiryo"/>
              </a:rPr>
              <a:t>..</a:t>
            </a:r>
          </a:p>
          <a:p>
            <a:pPr marL="342900" indent="-342900">
              <a:lnSpc>
                <a:spcPct val="150000"/>
              </a:lnSpc>
              <a:buFont typeface="Wingdings" panose="05000000000000000000" pitchFamily="2" charset="2"/>
              <a:buChar char="u"/>
              <a:defRPr/>
            </a:pPr>
            <a:endParaRPr lang="en-US" altLang="ja-JP" sz="1800" i="0" spc="0" dirty="0">
              <a:solidFill>
                <a:srgbClr val="262626"/>
              </a:solidFill>
              <a:latin typeface="Meiryo"/>
              <a:ea typeface="Meiryo"/>
            </a:endParaRPr>
          </a:p>
          <a:p>
            <a:pPr marL="342900" indent="-342900">
              <a:lnSpc>
                <a:spcPct val="150000"/>
              </a:lnSpc>
              <a:buFont typeface="Wingdings" panose="05000000000000000000" pitchFamily="2" charset="2"/>
              <a:buChar char="u"/>
              <a:defRPr/>
            </a:pPr>
            <a:r>
              <a:rPr kumimoji="1" lang="en-US" altLang="ja-JP" sz="1800" b="0" i="0" u="none" strike="noStrike" kern="1200" cap="none" spc="0" normalizeH="0" baseline="0" noProof="0" dirty="0">
                <a:ln>
                  <a:noFill/>
                </a:ln>
                <a:solidFill>
                  <a:schemeClr val="tx1"/>
                </a:solidFill>
                <a:effectLst/>
                <a:uLnTx/>
                <a:uFillTx/>
                <a:latin typeface="Meiryo"/>
                <a:ea typeface="Meiryo"/>
                <a:cs typeface="+mn-cs"/>
              </a:rPr>
              <a:t> </a:t>
            </a:r>
            <a:r>
              <a:rPr kumimoji="1" lang="en-US" altLang="ja-JP" sz="1800" b="0" i="0" u="none" strike="noStrike" kern="1200" cap="none" spc="0" normalizeH="0" baseline="0" noProof="0" dirty="0">
                <a:ln>
                  <a:noFill/>
                </a:ln>
                <a:solidFill>
                  <a:schemeClr val="accent3">
                    <a:lumMod val="75000"/>
                  </a:schemeClr>
                </a:solidFill>
                <a:effectLst/>
                <a:uLnTx/>
                <a:uFillTx/>
                <a:latin typeface="Meiryo"/>
                <a:ea typeface="Meiryo"/>
                <a:cs typeface="+mn-cs"/>
              </a:rPr>
              <a:t>『 </a:t>
            </a:r>
            <a:r>
              <a:rPr kumimoji="1" lang="ja-JP" altLang="en-US" sz="1800" b="0" i="0" u="none" strike="noStrike" kern="1200" cap="none" spc="0" normalizeH="0" baseline="0" noProof="0" dirty="0">
                <a:ln>
                  <a:noFill/>
                </a:ln>
                <a:solidFill>
                  <a:schemeClr val="accent3">
                    <a:lumMod val="75000"/>
                  </a:schemeClr>
                </a:solidFill>
                <a:effectLst/>
                <a:uLnTx/>
                <a:uFillTx/>
                <a:latin typeface="Meiryo"/>
                <a:ea typeface="Meiryo"/>
                <a:cs typeface="+mn-cs"/>
              </a:rPr>
              <a:t>ワールドと外部を繋ぐことで得られる体験や価値</a:t>
            </a:r>
            <a:r>
              <a:rPr kumimoji="1" lang="en-US" altLang="ja-JP" sz="1800" b="0" i="0" u="none" strike="noStrike" kern="1200" cap="none" spc="0" normalizeH="0" baseline="0" noProof="0" dirty="0">
                <a:ln>
                  <a:noFill/>
                </a:ln>
                <a:solidFill>
                  <a:schemeClr val="accent3">
                    <a:lumMod val="75000"/>
                  </a:schemeClr>
                </a:solidFill>
                <a:effectLst/>
                <a:uLnTx/>
                <a:uFillTx/>
                <a:latin typeface="Meiryo"/>
                <a:ea typeface="Meiryo"/>
                <a:cs typeface="+mn-cs"/>
              </a:rPr>
              <a:t>』</a:t>
            </a:r>
            <a:r>
              <a:rPr lang="ja-JP" altLang="en-US" sz="1800" i="0" spc="0" dirty="0">
                <a:solidFill>
                  <a:srgbClr val="262626"/>
                </a:solidFill>
                <a:latin typeface="Meiryo"/>
                <a:ea typeface="Meiryo"/>
              </a:rPr>
              <a:t>を</a:t>
            </a:r>
            <a:r>
              <a:rPr kumimoji="1" lang="en-US" altLang="ja-JP" sz="1800" b="0" i="0" u="none" strike="noStrike" kern="1200" cap="none" spc="0" normalizeH="0" baseline="0" noProof="0" dirty="0">
                <a:ln>
                  <a:noFill/>
                </a:ln>
                <a:solidFill>
                  <a:schemeClr val="accent4"/>
                </a:solidFill>
                <a:effectLst/>
                <a:uLnTx/>
                <a:uFillTx/>
                <a:latin typeface="Meiryo"/>
                <a:ea typeface="Meiryo"/>
                <a:cs typeface="+mn-cs"/>
              </a:rPr>
              <a:t>『</a:t>
            </a:r>
            <a:r>
              <a:rPr kumimoji="1" lang="ja-JP" altLang="en-US" sz="1800" b="0" i="0" u="none" strike="noStrike" kern="1200" cap="none" spc="0" normalizeH="0" baseline="0" noProof="0" dirty="0">
                <a:ln>
                  <a:noFill/>
                </a:ln>
                <a:solidFill>
                  <a:schemeClr val="accent4"/>
                </a:solidFill>
                <a:effectLst/>
                <a:uLnTx/>
                <a:uFillTx/>
                <a:latin typeface="Meiryo"/>
                <a:ea typeface="Meiryo"/>
                <a:cs typeface="+mn-cs"/>
              </a:rPr>
              <a:t>技術力の有無にかかわらず、誰にでも</a:t>
            </a:r>
            <a:r>
              <a:rPr kumimoji="1" lang="en-US" altLang="ja-JP" sz="1800" b="0" i="0" u="none" strike="noStrike" kern="1200" cap="none" spc="0" normalizeH="0" baseline="0" noProof="0" dirty="0">
                <a:ln>
                  <a:noFill/>
                </a:ln>
                <a:solidFill>
                  <a:schemeClr val="accent4"/>
                </a:solidFill>
                <a:effectLst/>
                <a:uLnTx/>
                <a:uFillTx/>
                <a:latin typeface="Meiryo"/>
                <a:ea typeface="Meiryo"/>
                <a:cs typeface="+mn-cs"/>
              </a:rPr>
              <a:t>』</a:t>
            </a:r>
            <a:r>
              <a:rPr lang="ja-JP" altLang="en-US" sz="1800" i="0" spc="0" dirty="0">
                <a:solidFill>
                  <a:srgbClr val="262626"/>
                </a:solidFill>
                <a:latin typeface="Meiryo"/>
                <a:ea typeface="Meiryo"/>
              </a:rPr>
              <a:t>を提供することを目指す組織</a:t>
            </a:r>
            <a:endParaRPr lang="en-US" altLang="ja-JP" sz="1600" dirty="0">
              <a:solidFill>
                <a:srgbClr val="262626"/>
              </a:solidFill>
              <a:latin typeface="Meiryo"/>
              <a:ea typeface="Meiryo"/>
            </a:endParaRPr>
          </a:p>
          <a:p>
            <a:pPr marL="342900" indent="-342900">
              <a:lnSpc>
                <a:spcPct val="150000"/>
              </a:lnSpc>
              <a:buFont typeface="Wingdings" panose="05000000000000000000" pitchFamily="2" charset="2"/>
              <a:buChar char="u"/>
              <a:defRPr/>
            </a:pPr>
            <a:endParaRPr lang="en-US" altLang="ja-JP" sz="1200" dirty="0">
              <a:solidFill>
                <a:srgbClr val="262626"/>
              </a:solidFill>
              <a:latin typeface="Meiryo"/>
              <a:ea typeface="Meiryo"/>
            </a:endParaRPr>
          </a:p>
          <a:p>
            <a:pPr marL="342900" indent="-342900">
              <a:lnSpc>
                <a:spcPct val="150000"/>
              </a:lnSpc>
              <a:buFont typeface="Wingdings" panose="05000000000000000000" pitchFamily="2" charset="2"/>
              <a:buChar char="u"/>
              <a:defRPr/>
            </a:pPr>
            <a:r>
              <a:rPr kumimoji="1" lang="ja-JP" altLang="en-US" sz="1800" b="0" i="0" u="none" strike="noStrike" kern="1200" cap="none" spc="0" normalizeH="0" baseline="0" noProof="0" dirty="0">
                <a:ln>
                  <a:noFill/>
                </a:ln>
                <a:solidFill>
                  <a:schemeClr val="tx1"/>
                </a:solidFill>
                <a:effectLst/>
                <a:uLnTx/>
                <a:uFillTx/>
                <a:latin typeface="Meiryo"/>
                <a:ea typeface="Meiryo"/>
                <a:cs typeface="+mn-cs"/>
              </a:rPr>
              <a:t> </a:t>
            </a:r>
            <a:r>
              <a:rPr kumimoji="1" lang="ja-JP" altLang="en-US" sz="1800" b="0" i="0" u="none" strike="noStrike" kern="1200" cap="none" spc="0" normalizeH="0" baseline="0" noProof="0" dirty="0">
                <a:ln>
                  <a:noFill/>
                </a:ln>
                <a:solidFill>
                  <a:schemeClr val="accent5">
                    <a:lumMod val="75000"/>
                  </a:schemeClr>
                </a:solidFill>
                <a:effectLst/>
                <a:uLnTx/>
                <a:uFillTx/>
                <a:latin typeface="Meiryo"/>
                <a:ea typeface="Meiryo"/>
                <a:cs typeface="+mn-cs"/>
              </a:rPr>
              <a:t>３つの</a:t>
            </a:r>
            <a:r>
              <a:rPr kumimoji="1" lang="en-US" altLang="ja-JP" sz="1800" b="0" i="0" u="none" strike="noStrike" kern="1200" cap="none" spc="0" normalizeH="0" baseline="0" noProof="0" dirty="0">
                <a:ln>
                  <a:noFill/>
                </a:ln>
                <a:solidFill>
                  <a:schemeClr val="accent5">
                    <a:lumMod val="75000"/>
                  </a:schemeClr>
                </a:solidFill>
                <a:effectLst/>
                <a:uLnTx/>
                <a:uFillTx/>
                <a:latin typeface="Meiryo"/>
                <a:ea typeface="Meiryo"/>
                <a:cs typeface="+mn-cs"/>
              </a:rPr>
              <a:t>『</a:t>
            </a:r>
            <a:r>
              <a:rPr kumimoji="1" lang="ja-JP" altLang="en-US" sz="1800" b="0" i="0" u="none" strike="noStrike" kern="1200" cap="none" spc="0" normalizeH="0" baseline="0" noProof="0" dirty="0">
                <a:ln>
                  <a:noFill/>
                </a:ln>
                <a:solidFill>
                  <a:schemeClr val="accent5">
                    <a:lumMod val="75000"/>
                  </a:schemeClr>
                </a:solidFill>
                <a:effectLst/>
                <a:uLnTx/>
                <a:uFillTx/>
                <a:latin typeface="Meiryo"/>
                <a:ea typeface="Meiryo"/>
                <a:cs typeface="+mn-cs"/>
              </a:rPr>
              <a:t>できる</a:t>
            </a:r>
            <a:r>
              <a:rPr kumimoji="1" lang="en-US" altLang="ja-JP" sz="1800" b="0" i="0" u="none" strike="noStrike" kern="1200" cap="none" spc="0" normalizeH="0" baseline="0" noProof="0" dirty="0">
                <a:ln>
                  <a:noFill/>
                </a:ln>
                <a:solidFill>
                  <a:schemeClr val="accent5">
                    <a:lumMod val="75000"/>
                  </a:schemeClr>
                </a:solidFill>
                <a:effectLst/>
                <a:uLnTx/>
                <a:uFillTx/>
                <a:latin typeface="Meiryo"/>
                <a:ea typeface="Meiryo"/>
                <a:cs typeface="+mn-cs"/>
              </a:rPr>
              <a:t>』</a:t>
            </a:r>
            <a:r>
              <a:rPr kumimoji="1" lang="ja-JP" altLang="en-US" sz="1800" b="0" i="0" u="none" strike="noStrike" kern="1200" cap="none" spc="0" normalizeH="0" baseline="0" noProof="0" dirty="0">
                <a:ln>
                  <a:noFill/>
                </a:ln>
                <a:solidFill>
                  <a:schemeClr val="tx1"/>
                </a:solidFill>
                <a:effectLst/>
                <a:uLnTx/>
                <a:uFillTx/>
                <a:latin typeface="Meiryo"/>
                <a:ea typeface="Meiryo"/>
                <a:cs typeface="+mn-cs"/>
              </a:rPr>
              <a:t>によって、さまざまな体験や価値を実現する。</a:t>
            </a:r>
            <a:endParaRPr kumimoji="1" lang="en-US" altLang="ja-JP" sz="1800" b="0" i="0" u="none" strike="noStrike" kern="1200" cap="none" spc="0" normalizeH="0" baseline="0" noProof="0" dirty="0">
              <a:ln>
                <a:noFill/>
              </a:ln>
              <a:solidFill>
                <a:schemeClr val="tx1"/>
              </a:solidFill>
              <a:effectLst/>
              <a:uLnTx/>
              <a:uFillTx/>
              <a:latin typeface="Meiryo"/>
              <a:ea typeface="Meiryo"/>
              <a:cs typeface="+mn-cs"/>
            </a:endParaRPr>
          </a:p>
          <a:p>
            <a:pPr marL="914400" lvl="1" indent="-457200">
              <a:lnSpc>
                <a:spcPct val="150000"/>
              </a:lnSpc>
              <a:buFont typeface="+mj-ea"/>
              <a:buAutoNum type="circleNumDbPlain"/>
              <a:defRPr/>
            </a:pPr>
            <a:r>
              <a:rPr lang="ja-JP" altLang="en-US" i="0" spc="0" dirty="0">
                <a:solidFill>
                  <a:schemeClr val="accent5">
                    <a:lumMod val="75000"/>
                  </a:schemeClr>
                </a:solidFill>
                <a:latin typeface="Meiryo"/>
                <a:ea typeface="Meiryo"/>
              </a:rPr>
              <a:t>ワールドの中から外部のサービスやデータにアクセスできる</a:t>
            </a:r>
          </a:p>
          <a:p>
            <a:pPr marL="914400" lvl="1" indent="-457200">
              <a:lnSpc>
                <a:spcPct val="150000"/>
              </a:lnSpc>
              <a:buFont typeface="+mj-ea"/>
              <a:buAutoNum type="circleNumDbPlain"/>
              <a:defRPr/>
            </a:pPr>
            <a:r>
              <a:rPr lang="ja-JP" altLang="en-US" i="0" spc="0" dirty="0">
                <a:solidFill>
                  <a:schemeClr val="accent5">
                    <a:lumMod val="75000"/>
                  </a:schemeClr>
                </a:solidFill>
                <a:latin typeface="Meiryo"/>
                <a:ea typeface="Meiryo"/>
              </a:rPr>
              <a:t>ワールドやインスタンスをまたいでデータのやり取りできる</a:t>
            </a:r>
          </a:p>
          <a:p>
            <a:pPr marL="914400" lvl="1" indent="-457200">
              <a:lnSpc>
                <a:spcPct val="150000"/>
              </a:lnSpc>
              <a:buFont typeface="+mj-ea"/>
              <a:buAutoNum type="circleNumDbPlain"/>
              <a:defRPr/>
            </a:pPr>
            <a:r>
              <a:rPr lang="ja-JP" altLang="en-US" i="0" spc="0" dirty="0">
                <a:solidFill>
                  <a:schemeClr val="accent5">
                    <a:lumMod val="75000"/>
                  </a:schemeClr>
                </a:solidFill>
                <a:latin typeface="Meiryo"/>
                <a:ea typeface="Meiryo"/>
              </a:rPr>
              <a:t>インスタンスやユーザのデータを保存しておける</a:t>
            </a:r>
            <a:endParaRPr lang="en-US" altLang="ja-JP" sz="1600" dirty="0">
              <a:solidFill>
                <a:srgbClr val="262626"/>
              </a:solidFill>
              <a:latin typeface="Meiryo"/>
              <a:ea typeface="Meiryo"/>
            </a:endParaRPr>
          </a:p>
        </p:txBody>
      </p:sp>
      <p:cxnSp>
        <p:nvCxnSpPr>
          <p:cNvPr id="4" name="直線矢印コネクタ 3">
            <a:extLst>
              <a:ext uri="{FF2B5EF4-FFF2-40B4-BE49-F238E27FC236}">
                <a16:creationId xmlns:a16="http://schemas.microsoft.com/office/drawing/2014/main" id="{FD4CD4E2-F6C8-D98B-30AD-3A27A1EC9587}"/>
              </a:ext>
            </a:extLst>
          </p:cNvPr>
          <p:cNvCxnSpPr/>
          <p:nvPr/>
        </p:nvCxnSpPr>
        <p:spPr>
          <a:xfrm>
            <a:off x="764088" y="1458238"/>
            <a:ext cx="10156519" cy="2087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スライド番号プレースホルダー 11">
            <a:extLst>
              <a:ext uri="{FF2B5EF4-FFF2-40B4-BE49-F238E27FC236}">
                <a16:creationId xmlns:a16="http://schemas.microsoft.com/office/drawing/2014/main" id="{1C87630D-E401-7960-0DD4-F0D7636A5EB5}"/>
              </a:ext>
            </a:extLst>
          </p:cNvPr>
          <p:cNvSpPr>
            <a:spLocks noGrp="1"/>
          </p:cNvSpPr>
          <p:nvPr>
            <p:ph type="sldNum" sz="quarter" idx="12"/>
          </p:nvPr>
        </p:nvSpPr>
        <p:spPr/>
        <p:txBody>
          <a:bodyPr/>
          <a:lstStyle/>
          <a:p>
            <a:pPr algn="ctr"/>
            <a:fld id="{D79E6812-DF0E-4B88-AFAA-EAC7168F54C0}" type="slidenum">
              <a:rPr lang="en-US" smtClean="0"/>
              <a:pPr algn="ctr"/>
              <a:t>16</a:t>
            </a:fld>
            <a:endParaRPr lang="en-US" dirty="0"/>
          </a:p>
        </p:txBody>
      </p:sp>
    </p:spTree>
    <p:extLst>
      <p:ext uri="{BB962C8B-B14F-4D97-AF65-F5344CB8AC3E}">
        <p14:creationId xmlns:p14="http://schemas.microsoft.com/office/powerpoint/2010/main" val="3394978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05A6C2A-FE1E-B28D-C9A7-4172E0E23DA2}"/>
              </a:ext>
            </a:extLst>
          </p:cNvPr>
          <p:cNvSpPr>
            <a:spLocks noGrp="1"/>
          </p:cNvSpPr>
          <p:nvPr>
            <p:ph type="ctrTitle"/>
          </p:nvPr>
        </p:nvSpPr>
        <p:spPr/>
        <p:txBody>
          <a:bodyPr/>
          <a:lstStyle/>
          <a:p>
            <a:r>
              <a:rPr lang="en-US" altLang="ja-JP"/>
              <a:t>Thank You!</a:t>
            </a:r>
            <a:endParaRPr lang="ja-JP" altLang="en-US" dirty="0"/>
          </a:p>
        </p:txBody>
      </p:sp>
      <p:sp>
        <p:nvSpPr>
          <p:cNvPr id="5" name="字幕 4">
            <a:extLst>
              <a:ext uri="{FF2B5EF4-FFF2-40B4-BE49-F238E27FC236}">
                <a16:creationId xmlns:a16="http://schemas.microsoft.com/office/drawing/2014/main" id="{4B6D44CB-DACE-534E-1F12-3F52742D5182}"/>
              </a:ext>
            </a:extLst>
          </p:cNvPr>
          <p:cNvSpPr>
            <a:spLocks noGrp="1"/>
          </p:cNvSpPr>
          <p:nvPr>
            <p:ph type="subTitle" idx="1"/>
          </p:nvPr>
        </p:nvSpPr>
        <p:spPr/>
        <p:txBody>
          <a:bodyPr/>
          <a:lstStyle/>
          <a:p>
            <a:endParaRPr lang="ja-JP" altLang="en-US"/>
          </a:p>
        </p:txBody>
      </p:sp>
      <p:sp>
        <p:nvSpPr>
          <p:cNvPr id="3" name="スライド番号プレースホルダー 2">
            <a:extLst>
              <a:ext uri="{FF2B5EF4-FFF2-40B4-BE49-F238E27FC236}">
                <a16:creationId xmlns:a16="http://schemas.microsoft.com/office/drawing/2014/main" id="{8204A0E1-EC8F-EFCB-E1AC-3B25FE9FB30C}"/>
              </a:ext>
            </a:extLst>
          </p:cNvPr>
          <p:cNvSpPr>
            <a:spLocks noGrp="1"/>
          </p:cNvSpPr>
          <p:nvPr>
            <p:ph type="sldNum" sz="quarter" idx="12"/>
          </p:nvPr>
        </p:nvSpPr>
        <p:spPr/>
        <p:txBody>
          <a:bodyPr/>
          <a:lstStyle/>
          <a:p>
            <a:pPr algn="ctr"/>
            <a:fld id="{D79E6812-DF0E-4B88-AFAA-EAC7168F54C0}" type="slidenum">
              <a:rPr lang="en-US" smtClean="0"/>
              <a:pPr algn="ctr"/>
              <a:t>17</a:t>
            </a:fld>
            <a:endParaRPr lang="en-US" dirty="0"/>
          </a:p>
        </p:txBody>
      </p:sp>
    </p:spTree>
    <p:extLst>
      <p:ext uri="{BB962C8B-B14F-4D97-AF65-F5344CB8AC3E}">
        <p14:creationId xmlns:p14="http://schemas.microsoft.com/office/powerpoint/2010/main" val="540099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D06443-16FA-CB32-E4B8-1AA59FDAF466}"/>
              </a:ext>
            </a:extLst>
          </p:cNvPr>
          <p:cNvSpPr>
            <a:spLocks noGrp="1"/>
          </p:cNvSpPr>
          <p:nvPr>
            <p:ph type="title"/>
          </p:nvPr>
        </p:nvSpPr>
        <p:spPr>
          <a:xfrm>
            <a:off x="758952" y="758952"/>
            <a:ext cx="10751966" cy="777867"/>
          </a:xfrm>
        </p:spPr>
        <p:txBody>
          <a:bodyPr anchor="ctr">
            <a:normAutofit/>
          </a:bodyPr>
          <a:lstStyle/>
          <a:p>
            <a:r>
              <a:rPr lang="ja-JP" altLang="en-US" sz="4800" i="0" dirty="0">
                <a:solidFill>
                  <a:schemeClr val="tx1"/>
                </a:solidFill>
                <a:latin typeface="Meiryo"/>
                <a:ea typeface="Meiryo"/>
              </a:rPr>
              <a:t>ご説明の流れ</a:t>
            </a:r>
          </a:p>
        </p:txBody>
      </p:sp>
      <p:sp>
        <p:nvSpPr>
          <p:cNvPr id="11" name="タイトル 1">
            <a:extLst>
              <a:ext uri="{FF2B5EF4-FFF2-40B4-BE49-F238E27FC236}">
                <a16:creationId xmlns:a16="http://schemas.microsoft.com/office/drawing/2014/main" id="{7EF51333-F83E-97D1-A450-70E6DF152BB0}"/>
              </a:ext>
            </a:extLst>
          </p:cNvPr>
          <p:cNvSpPr txBox="1">
            <a:spLocks/>
          </p:cNvSpPr>
          <p:nvPr/>
        </p:nvSpPr>
        <p:spPr>
          <a:xfrm>
            <a:off x="754777" y="1715105"/>
            <a:ext cx="10750616" cy="437909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514350" indent="-514350">
              <a:lnSpc>
                <a:spcPct val="150000"/>
              </a:lnSpc>
              <a:buFontTx/>
              <a:buAutoNum type="arabicPeriod"/>
              <a:defRPr/>
            </a:pPr>
            <a:r>
              <a:rPr lang="ja-JP" altLang="en-US" sz="2400" i="0" spc="0" dirty="0">
                <a:solidFill>
                  <a:prstClr val="black"/>
                </a:solidFill>
                <a:latin typeface="Meiryo"/>
                <a:ea typeface="Meiryo"/>
              </a:rPr>
              <a:t>組織概要</a:t>
            </a:r>
            <a:endParaRPr lang="en-US" altLang="ja-JP" sz="2400" i="0" spc="0" dirty="0">
              <a:solidFill>
                <a:prstClr val="black"/>
              </a:solidFill>
              <a:latin typeface="Meiryo"/>
              <a:ea typeface="Meiryo"/>
            </a:endParaRPr>
          </a:p>
          <a:p>
            <a:pPr marL="514350" marR="0" lvl="0" indent="-514350" algn="l" defTabSz="914400" rtl="0" eaLnBrk="1" fontAlgn="auto" latinLnBrk="0" hangingPunct="1">
              <a:lnSpc>
                <a:spcPct val="150000"/>
              </a:lnSpc>
              <a:spcBef>
                <a:spcPct val="0"/>
              </a:spcBef>
              <a:spcAft>
                <a:spcPts val="0"/>
              </a:spcAft>
              <a:buClrTx/>
              <a:buSzTx/>
              <a:buFontTx/>
              <a:buAutoNum type="arabicPeriod"/>
              <a:tabLst/>
              <a:defRPr/>
            </a:pPr>
            <a:r>
              <a:rPr lang="en-US" altLang="ja-JP" sz="2400" i="0" spc="0" dirty="0">
                <a:solidFill>
                  <a:prstClr val="black"/>
                </a:solidFill>
                <a:latin typeface="Meiryo"/>
                <a:ea typeface="Meiryo"/>
              </a:rPr>
              <a:t>VRC Connections API Project</a:t>
            </a:r>
            <a:r>
              <a:rPr lang="ja-JP" altLang="en-US" sz="2400" i="0" spc="0" dirty="0">
                <a:solidFill>
                  <a:prstClr val="black"/>
                </a:solidFill>
                <a:latin typeface="Meiryo"/>
                <a:ea typeface="Meiryo"/>
              </a:rPr>
              <a:t>とは？</a:t>
            </a:r>
            <a:endParaRPr lang="en-US" altLang="ja-JP" sz="2400" i="0" spc="0" dirty="0">
              <a:solidFill>
                <a:prstClr val="black"/>
              </a:solidFill>
              <a:latin typeface="Meiryo"/>
              <a:ea typeface="Meiryo"/>
            </a:endParaRPr>
          </a:p>
          <a:p>
            <a:pPr marL="514350" marR="0" lvl="0" indent="-514350" algn="l" defTabSz="914400" rtl="0" eaLnBrk="1" fontAlgn="auto" latinLnBrk="0" hangingPunct="1">
              <a:lnSpc>
                <a:spcPct val="150000"/>
              </a:lnSpc>
              <a:spcBef>
                <a:spcPct val="0"/>
              </a:spcBef>
              <a:spcAft>
                <a:spcPts val="0"/>
              </a:spcAft>
              <a:buClrTx/>
              <a:buSzTx/>
              <a:buFontTx/>
              <a:buAutoNum type="arabicPeriod"/>
              <a:tabLst/>
              <a:defRPr/>
            </a:pPr>
            <a:r>
              <a:rPr lang="ja-JP" altLang="en-US" sz="2400" i="0" spc="0" dirty="0">
                <a:solidFill>
                  <a:prstClr val="black"/>
                </a:solidFill>
                <a:latin typeface="Meiryo"/>
                <a:ea typeface="Meiryo"/>
              </a:rPr>
              <a:t>アーキテクチャイメージ</a:t>
            </a:r>
          </a:p>
          <a:p>
            <a:pPr marL="514350" marR="0" lvl="0" indent="-514350" algn="l" defTabSz="914400" rtl="0" eaLnBrk="1" fontAlgn="auto" latinLnBrk="0" hangingPunct="1">
              <a:lnSpc>
                <a:spcPct val="150000"/>
              </a:lnSpc>
              <a:spcBef>
                <a:spcPct val="0"/>
              </a:spcBef>
              <a:spcAft>
                <a:spcPts val="0"/>
              </a:spcAft>
              <a:buClrTx/>
              <a:buSzTx/>
              <a:buFontTx/>
              <a:buAutoNum type="arabicPeriod"/>
              <a:tabLst/>
              <a:defRPr/>
            </a:pPr>
            <a:r>
              <a:rPr lang="ja-JP" altLang="en-US" sz="2400" i="0" spc="0" dirty="0">
                <a:solidFill>
                  <a:prstClr val="black"/>
                </a:solidFill>
                <a:latin typeface="Meiryo"/>
                <a:ea typeface="Meiryo"/>
              </a:rPr>
              <a:t>私たちが提供する体験や価値</a:t>
            </a:r>
          </a:p>
          <a:p>
            <a:pPr marR="0" lvl="0" algn="l" defTabSz="914400" rtl="0" eaLnBrk="1" fontAlgn="auto" latinLnBrk="0" hangingPunct="1">
              <a:lnSpc>
                <a:spcPct val="150000"/>
              </a:lnSpc>
              <a:spcBef>
                <a:spcPct val="0"/>
              </a:spcBef>
              <a:spcAft>
                <a:spcPts val="0"/>
              </a:spcAft>
              <a:buClrTx/>
              <a:buSzTx/>
              <a:tabLst/>
              <a:defRPr/>
            </a:pPr>
            <a:endParaRPr kumimoji="1" lang="en-US" altLang="ja-JP" sz="2400" b="0" i="0" u="none" strike="noStrike" kern="1200" cap="none" spc="0" normalizeH="0" baseline="0" noProof="0" dirty="0">
              <a:ln>
                <a:noFill/>
              </a:ln>
              <a:solidFill>
                <a:prstClr val="black"/>
              </a:solidFill>
              <a:effectLst/>
              <a:uLnTx/>
              <a:uFillTx/>
              <a:latin typeface="Meiryo"/>
              <a:ea typeface="Meiryo"/>
              <a:cs typeface="+mj-cs"/>
            </a:endParaRPr>
          </a:p>
        </p:txBody>
      </p:sp>
      <p:cxnSp>
        <p:nvCxnSpPr>
          <p:cNvPr id="4" name="直線矢印コネクタ 3">
            <a:extLst>
              <a:ext uri="{FF2B5EF4-FFF2-40B4-BE49-F238E27FC236}">
                <a16:creationId xmlns:a16="http://schemas.microsoft.com/office/drawing/2014/main" id="{FD4CD4E2-F6C8-D98B-30AD-3A27A1EC9587}"/>
              </a:ext>
            </a:extLst>
          </p:cNvPr>
          <p:cNvCxnSpPr/>
          <p:nvPr/>
        </p:nvCxnSpPr>
        <p:spPr>
          <a:xfrm>
            <a:off x="764088" y="1458238"/>
            <a:ext cx="10156519" cy="2087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a:extLst>
              <a:ext uri="{FF2B5EF4-FFF2-40B4-BE49-F238E27FC236}">
                <a16:creationId xmlns:a16="http://schemas.microsoft.com/office/drawing/2014/main" id="{D4709393-74DE-927A-DCAB-89787CA2982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79E6812-DF0E-4B88-AFAA-EAC7168F54C0}" type="slidenum">
              <a:rPr kumimoji="1" lang="en-US" sz="900" b="1" i="0" u="none" strike="noStrike" kern="1200" cap="none" spc="0" normalizeH="0" baseline="0" noProof="0" smtClean="0">
                <a:ln>
                  <a:noFill/>
                </a:ln>
                <a:solidFill>
                  <a:prstClr val="white"/>
                </a:solidFill>
                <a:effectLst/>
                <a:uLnTx/>
                <a:uFillTx/>
                <a:latin typeface="Avenir Next LT Pr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1" lang="en-US" sz="900" b="1" i="0" u="none" strike="noStrike" kern="1200" cap="none" spc="0" normalizeH="0" baseline="0" noProof="0" dirty="0">
              <a:ln>
                <a:noFill/>
              </a:ln>
              <a:solidFill>
                <a:prstClr val="white"/>
              </a:solidFill>
              <a:effectLst/>
              <a:uLnTx/>
              <a:uFillTx/>
              <a:latin typeface="Avenir Next LT Pro"/>
              <a:ea typeface="+mn-ea"/>
              <a:cs typeface="+mn-cs"/>
            </a:endParaRPr>
          </a:p>
        </p:txBody>
      </p:sp>
    </p:spTree>
    <p:extLst>
      <p:ext uri="{BB962C8B-B14F-4D97-AF65-F5344CB8AC3E}">
        <p14:creationId xmlns:p14="http://schemas.microsoft.com/office/powerpoint/2010/main" val="3000072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D06443-16FA-CB32-E4B8-1AA59FDAF466}"/>
              </a:ext>
            </a:extLst>
          </p:cNvPr>
          <p:cNvSpPr>
            <a:spLocks noGrp="1"/>
          </p:cNvSpPr>
          <p:nvPr>
            <p:ph type="title"/>
          </p:nvPr>
        </p:nvSpPr>
        <p:spPr>
          <a:xfrm>
            <a:off x="758952" y="758952"/>
            <a:ext cx="10751966" cy="777867"/>
          </a:xfrm>
        </p:spPr>
        <p:txBody>
          <a:bodyPr anchor="ctr">
            <a:normAutofit/>
          </a:bodyPr>
          <a:lstStyle/>
          <a:p>
            <a:r>
              <a:rPr lang="ja-JP" altLang="en-US" sz="4800" i="0" dirty="0">
                <a:solidFill>
                  <a:schemeClr val="tx1"/>
                </a:solidFill>
                <a:latin typeface="Meiryo"/>
                <a:ea typeface="Meiryo"/>
              </a:rPr>
              <a:t>ご説明の流れ</a:t>
            </a:r>
          </a:p>
        </p:txBody>
      </p:sp>
      <p:sp>
        <p:nvSpPr>
          <p:cNvPr id="11" name="タイトル 1">
            <a:extLst>
              <a:ext uri="{FF2B5EF4-FFF2-40B4-BE49-F238E27FC236}">
                <a16:creationId xmlns:a16="http://schemas.microsoft.com/office/drawing/2014/main" id="{7EF51333-F83E-97D1-A450-70E6DF152BB0}"/>
              </a:ext>
            </a:extLst>
          </p:cNvPr>
          <p:cNvSpPr txBox="1">
            <a:spLocks/>
          </p:cNvSpPr>
          <p:nvPr/>
        </p:nvSpPr>
        <p:spPr>
          <a:xfrm>
            <a:off x="754777" y="1715105"/>
            <a:ext cx="10750616" cy="437909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514350" indent="-514350">
              <a:lnSpc>
                <a:spcPct val="150000"/>
              </a:lnSpc>
              <a:buFontTx/>
              <a:buAutoNum type="arabicPeriod"/>
              <a:defRPr/>
            </a:pPr>
            <a:r>
              <a:rPr lang="ja-JP" altLang="en-US" sz="2400" i="0" spc="0" dirty="0">
                <a:solidFill>
                  <a:schemeClr val="accent4"/>
                </a:solidFill>
                <a:latin typeface="Meiryo"/>
                <a:ea typeface="Meiryo"/>
              </a:rPr>
              <a:t>組織概要</a:t>
            </a:r>
            <a:endParaRPr lang="en-US" altLang="ja-JP" sz="2400" i="0" spc="0" dirty="0">
              <a:solidFill>
                <a:schemeClr val="accent4"/>
              </a:solidFill>
              <a:latin typeface="Meiryo"/>
              <a:ea typeface="Meiryo"/>
            </a:endParaRPr>
          </a:p>
          <a:p>
            <a:pPr marL="514350" marR="0" lvl="0" indent="-514350" algn="l" defTabSz="914400" rtl="0" eaLnBrk="1" fontAlgn="auto" latinLnBrk="0" hangingPunct="1">
              <a:lnSpc>
                <a:spcPct val="150000"/>
              </a:lnSpc>
              <a:spcBef>
                <a:spcPct val="0"/>
              </a:spcBef>
              <a:spcAft>
                <a:spcPts val="0"/>
              </a:spcAft>
              <a:buClrTx/>
              <a:buSzTx/>
              <a:buFontTx/>
              <a:buAutoNum type="arabicPeriod"/>
              <a:tabLst/>
              <a:defRPr/>
            </a:pPr>
            <a:r>
              <a:rPr lang="en-US" altLang="ja-JP" sz="2400" i="0" spc="0" dirty="0">
                <a:solidFill>
                  <a:prstClr val="black"/>
                </a:solidFill>
                <a:latin typeface="Meiryo"/>
                <a:ea typeface="Meiryo"/>
              </a:rPr>
              <a:t>VRC Connections API Project</a:t>
            </a:r>
            <a:r>
              <a:rPr lang="ja-JP" altLang="en-US" sz="2400" i="0" spc="0" dirty="0">
                <a:solidFill>
                  <a:prstClr val="black"/>
                </a:solidFill>
                <a:latin typeface="Meiryo"/>
                <a:ea typeface="Meiryo"/>
              </a:rPr>
              <a:t>とは？</a:t>
            </a:r>
            <a:endParaRPr lang="en-US" altLang="ja-JP" sz="2400" i="0" spc="0" dirty="0">
              <a:solidFill>
                <a:prstClr val="black"/>
              </a:solidFill>
              <a:latin typeface="Meiryo"/>
              <a:ea typeface="Meiryo"/>
            </a:endParaRPr>
          </a:p>
          <a:p>
            <a:pPr marL="514350" marR="0" lvl="0" indent="-514350" algn="l" defTabSz="914400" rtl="0" eaLnBrk="1" fontAlgn="auto" latinLnBrk="0" hangingPunct="1">
              <a:lnSpc>
                <a:spcPct val="150000"/>
              </a:lnSpc>
              <a:spcBef>
                <a:spcPct val="0"/>
              </a:spcBef>
              <a:spcAft>
                <a:spcPts val="0"/>
              </a:spcAft>
              <a:buClrTx/>
              <a:buSzTx/>
              <a:buFontTx/>
              <a:buAutoNum type="arabicPeriod"/>
              <a:tabLst/>
              <a:defRPr/>
            </a:pPr>
            <a:r>
              <a:rPr lang="ja-JP" altLang="en-US" sz="2400" i="0" spc="0" dirty="0">
                <a:solidFill>
                  <a:prstClr val="black"/>
                </a:solidFill>
                <a:latin typeface="Meiryo"/>
                <a:ea typeface="Meiryo"/>
              </a:rPr>
              <a:t>アーキテクチャイメージ</a:t>
            </a:r>
          </a:p>
          <a:p>
            <a:pPr marL="514350" marR="0" lvl="0" indent="-514350" algn="l" defTabSz="914400" rtl="0" eaLnBrk="1" fontAlgn="auto" latinLnBrk="0" hangingPunct="1">
              <a:lnSpc>
                <a:spcPct val="150000"/>
              </a:lnSpc>
              <a:spcBef>
                <a:spcPct val="0"/>
              </a:spcBef>
              <a:spcAft>
                <a:spcPts val="0"/>
              </a:spcAft>
              <a:buClrTx/>
              <a:buSzTx/>
              <a:buFontTx/>
              <a:buAutoNum type="arabicPeriod"/>
              <a:tabLst/>
              <a:defRPr/>
            </a:pPr>
            <a:r>
              <a:rPr lang="ja-JP" altLang="en-US" sz="2400" i="0" spc="0" dirty="0">
                <a:solidFill>
                  <a:prstClr val="black"/>
                </a:solidFill>
                <a:latin typeface="Meiryo"/>
                <a:ea typeface="Meiryo"/>
              </a:rPr>
              <a:t>私たちが提供する体験や価値</a:t>
            </a:r>
          </a:p>
          <a:p>
            <a:pPr marR="0" lvl="0" algn="l" defTabSz="914400" rtl="0" eaLnBrk="1" fontAlgn="auto" latinLnBrk="0" hangingPunct="1">
              <a:lnSpc>
                <a:spcPct val="150000"/>
              </a:lnSpc>
              <a:spcBef>
                <a:spcPct val="0"/>
              </a:spcBef>
              <a:spcAft>
                <a:spcPts val="0"/>
              </a:spcAft>
              <a:buClrTx/>
              <a:buSzTx/>
              <a:tabLst/>
              <a:defRPr/>
            </a:pPr>
            <a:endParaRPr kumimoji="1" lang="en-US" altLang="ja-JP" sz="2400" b="0" i="0" u="none" strike="noStrike" kern="1200" cap="none" spc="0" normalizeH="0" baseline="0" noProof="0" dirty="0">
              <a:ln>
                <a:noFill/>
              </a:ln>
              <a:solidFill>
                <a:prstClr val="black"/>
              </a:solidFill>
              <a:effectLst/>
              <a:uLnTx/>
              <a:uFillTx/>
              <a:latin typeface="Meiryo"/>
              <a:ea typeface="Meiryo"/>
              <a:cs typeface="+mj-cs"/>
            </a:endParaRPr>
          </a:p>
        </p:txBody>
      </p:sp>
      <p:cxnSp>
        <p:nvCxnSpPr>
          <p:cNvPr id="4" name="直線矢印コネクタ 3">
            <a:extLst>
              <a:ext uri="{FF2B5EF4-FFF2-40B4-BE49-F238E27FC236}">
                <a16:creationId xmlns:a16="http://schemas.microsoft.com/office/drawing/2014/main" id="{FD4CD4E2-F6C8-D98B-30AD-3A27A1EC9587}"/>
              </a:ext>
            </a:extLst>
          </p:cNvPr>
          <p:cNvCxnSpPr/>
          <p:nvPr/>
        </p:nvCxnSpPr>
        <p:spPr>
          <a:xfrm>
            <a:off x="764088" y="1458238"/>
            <a:ext cx="10156519" cy="2087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a:extLst>
              <a:ext uri="{FF2B5EF4-FFF2-40B4-BE49-F238E27FC236}">
                <a16:creationId xmlns:a16="http://schemas.microsoft.com/office/drawing/2014/main" id="{D4709393-74DE-927A-DCAB-89787CA2982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79E6812-DF0E-4B88-AFAA-EAC7168F54C0}" type="slidenum">
              <a:rPr kumimoji="1" lang="en-US" sz="900" b="1" i="0" u="none" strike="noStrike" kern="1200" cap="none" spc="0" normalizeH="0" baseline="0" noProof="0" smtClean="0">
                <a:ln>
                  <a:noFill/>
                </a:ln>
                <a:solidFill>
                  <a:prstClr val="white"/>
                </a:solidFill>
                <a:effectLst/>
                <a:uLnTx/>
                <a:uFillTx/>
                <a:latin typeface="Avenir Next LT Pr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1" lang="en-US" sz="900" b="1" i="0" u="none" strike="noStrike" kern="1200" cap="none" spc="0" normalizeH="0" baseline="0" noProof="0" dirty="0">
              <a:ln>
                <a:noFill/>
              </a:ln>
              <a:solidFill>
                <a:prstClr val="white"/>
              </a:solidFill>
              <a:effectLst/>
              <a:uLnTx/>
              <a:uFillTx/>
              <a:latin typeface="Avenir Next LT Pro"/>
              <a:ea typeface="+mn-ea"/>
              <a:cs typeface="+mn-cs"/>
            </a:endParaRPr>
          </a:p>
        </p:txBody>
      </p:sp>
    </p:spTree>
    <p:extLst>
      <p:ext uri="{BB962C8B-B14F-4D97-AF65-F5344CB8AC3E}">
        <p14:creationId xmlns:p14="http://schemas.microsoft.com/office/powerpoint/2010/main" val="1624919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D06443-16FA-CB32-E4B8-1AA59FDAF466}"/>
              </a:ext>
            </a:extLst>
          </p:cNvPr>
          <p:cNvSpPr>
            <a:spLocks noGrp="1"/>
          </p:cNvSpPr>
          <p:nvPr>
            <p:ph type="title"/>
          </p:nvPr>
        </p:nvSpPr>
        <p:spPr>
          <a:xfrm>
            <a:off x="758952" y="758952"/>
            <a:ext cx="10751966" cy="777867"/>
          </a:xfrm>
        </p:spPr>
        <p:txBody>
          <a:bodyPr anchor="ctr">
            <a:normAutofit/>
          </a:bodyPr>
          <a:lstStyle/>
          <a:p>
            <a:r>
              <a:rPr lang="en-US" altLang="ja-JP" sz="4800" i="0" dirty="0">
                <a:solidFill>
                  <a:schemeClr val="tx1"/>
                </a:solidFill>
                <a:latin typeface="Meiryo"/>
                <a:ea typeface="Meiryo"/>
              </a:rPr>
              <a:t>1. </a:t>
            </a:r>
            <a:r>
              <a:rPr lang="ja-JP" altLang="en-US" sz="4800" i="0" dirty="0">
                <a:solidFill>
                  <a:schemeClr val="tx1"/>
                </a:solidFill>
                <a:latin typeface="Meiryo"/>
                <a:ea typeface="Meiryo"/>
              </a:rPr>
              <a:t>組織概要</a:t>
            </a:r>
          </a:p>
        </p:txBody>
      </p:sp>
      <p:sp>
        <p:nvSpPr>
          <p:cNvPr id="11" name="タイトル 1">
            <a:extLst>
              <a:ext uri="{FF2B5EF4-FFF2-40B4-BE49-F238E27FC236}">
                <a16:creationId xmlns:a16="http://schemas.microsoft.com/office/drawing/2014/main" id="{7EF51333-F83E-97D1-A450-70E6DF152BB0}"/>
              </a:ext>
            </a:extLst>
          </p:cNvPr>
          <p:cNvSpPr txBox="1">
            <a:spLocks/>
          </p:cNvSpPr>
          <p:nvPr/>
        </p:nvSpPr>
        <p:spPr>
          <a:xfrm>
            <a:off x="754777" y="1715105"/>
            <a:ext cx="10750616" cy="469281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nSpc>
                <a:spcPct val="150000"/>
              </a:lnSpc>
              <a:defRPr/>
            </a:pPr>
            <a:r>
              <a:rPr lang="ja-JP" altLang="en-US" sz="1800" i="0" spc="0" dirty="0">
                <a:solidFill>
                  <a:srgbClr val="262626"/>
                </a:solidFill>
                <a:latin typeface="Meiryo"/>
                <a:ea typeface="Meiryo"/>
              </a:rPr>
              <a:t>名称：</a:t>
            </a:r>
            <a:r>
              <a:rPr lang="en-US" altLang="ja-JP" sz="1800" i="0" spc="0" dirty="0">
                <a:solidFill>
                  <a:srgbClr val="262626"/>
                </a:solidFill>
                <a:latin typeface="Meiryo"/>
                <a:ea typeface="Meiryo"/>
              </a:rPr>
              <a:t>VRC Connections API Project</a:t>
            </a:r>
          </a:p>
          <a:p>
            <a:pPr>
              <a:lnSpc>
                <a:spcPct val="150000"/>
              </a:lnSpc>
              <a:defRPr/>
            </a:pPr>
            <a:r>
              <a:rPr lang="ja-JP" altLang="en-US" sz="1800" i="0" spc="0" dirty="0">
                <a:solidFill>
                  <a:srgbClr val="262626"/>
                </a:solidFill>
                <a:latin typeface="Meiryo"/>
                <a:ea typeface="Meiryo"/>
              </a:rPr>
              <a:t>短縮名称：</a:t>
            </a:r>
            <a:r>
              <a:rPr lang="en-US" altLang="ja-JP" sz="1800" i="0" spc="0" dirty="0">
                <a:solidFill>
                  <a:srgbClr val="262626"/>
                </a:solidFill>
                <a:latin typeface="Meiryo"/>
                <a:ea typeface="Meiryo"/>
              </a:rPr>
              <a:t>VCAP</a:t>
            </a:r>
          </a:p>
          <a:p>
            <a:pPr>
              <a:lnSpc>
                <a:spcPct val="150000"/>
              </a:lnSpc>
              <a:defRPr/>
            </a:pPr>
            <a:r>
              <a:rPr lang="ja-JP" altLang="en-US" sz="1800" i="0" spc="0" dirty="0">
                <a:solidFill>
                  <a:srgbClr val="262626"/>
                </a:solidFill>
                <a:latin typeface="Meiryo"/>
                <a:ea typeface="Meiryo"/>
              </a:rPr>
              <a:t>代表：</a:t>
            </a:r>
            <a:r>
              <a:rPr lang="en-US" altLang="ja-JP" sz="1800" i="0" spc="0" dirty="0" err="1">
                <a:solidFill>
                  <a:srgbClr val="262626"/>
                </a:solidFill>
                <a:latin typeface="Meiryo"/>
                <a:ea typeface="Meiryo"/>
              </a:rPr>
              <a:t>nHaruka</a:t>
            </a:r>
            <a:endParaRPr lang="en-US" altLang="ja-JP" sz="1800" i="0" spc="0" dirty="0">
              <a:solidFill>
                <a:srgbClr val="262626"/>
              </a:solidFill>
              <a:latin typeface="Meiryo"/>
              <a:ea typeface="Meiryo"/>
            </a:endParaRPr>
          </a:p>
          <a:p>
            <a:pPr>
              <a:lnSpc>
                <a:spcPct val="150000"/>
              </a:lnSpc>
              <a:defRPr/>
            </a:pPr>
            <a:r>
              <a:rPr lang="ja-JP" altLang="en-US" sz="1800" i="0" spc="0" dirty="0">
                <a:solidFill>
                  <a:srgbClr val="262626"/>
                </a:solidFill>
                <a:latin typeface="Meiryo"/>
                <a:ea typeface="Meiryo"/>
              </a:rPr>
              <a:t>設立年月日：</a:t>
            </a:r>
            <a:r>
              <a:rPr lang="en-US" altLang="ja-JP" sz="1800" i="0" spc="0" dirty="0">
                <a:solidFill>
                  <a:srgbClr val="262626"/>
                </a:solidFill>
                <a:latin typeface="Meiryo"/>
                <a:ea typeface="Meiryo"/>
              </a:rPr>
              <a:t>2023</a:t>
            </a:r>
            <a:r>
              <a:rPr lang="ja-JP" altLang="en-US" sz="1800" i="0" spc="0" dirty="0">
                <a:solidFill>
                  <a:srgbClr val="262626"/>
                </a:solidFill>
                <a:latin typeface="Meiryo"/>
                <a:ea typeface="Meiryo"/>
              </a:rPr>
              <a:t>年</a:t>
            </a:r>
            <a:r>
              <a:rPr lang="en-US" altLang="ja-JP" sz="1800" i="0" spc="0" dirty="0">
                <a:solidFill>
                  <a:srgbClr val="262626"/>
                </a:solidFill>
                <a:latin typeface="Meiryo"/>
                <a:ea typeface="Meiryo"/>
              </a:rPr>
              <a:t>3</a:t>
            </a:r>
            <a:r>
              <a:rPr lang="ja-JP" altLang="en-US" sz="1800" i="0" spc="0" dirty="0">
                <a:solidFill>
                  <a:srgbClr val="262626"/>
                </a:solidFill>
                <a:latin typeface="Meiryo"/>
                <a:ea typeface="Meiryo"/>
              </a:rPr>
              <a:t>月</a:t>
            </a:r>
            <a:r>
              <a:rPr lang="en-US" altLang="ja-JP" sz="1800" i="0" spc="0" dirty="0">
                <a:solidFill>
                  <a:srgbClr val="262626"/>
                </a:solidFill>
                <a:latin typeface="Meiryo"/>
                <a:ea typeface="Meiryo"/>
              </a:rPr>
              <a:t>12</a:t>
            </a:r>
            <a:r>
              <a:rPr lang="ja-JP" altLang="en-US" sz="1800" i="0" spc="0" dirty="0">
                <a:solidFill>
                  <a:srgbClr val="262626"/>
                </a:solidFill>
                <a:latin typeface="Meiryo"/>
                <a:ea typeface="Meiryo"/>
              </a:rPr>
              <a:t>日</a:t>
            </a:r>
            <a:endParaRPr lang="en-US" altLang="ja-JP" sz="1800" i="0" spc="0" dirty="0">
              <a:solidFill>
                <a:srgbClr val="262626"/>
              </a:solidFill>
              <a:latin typeface="Meiryo"/>
              <a:ea typeface="Meiryo"/>
            </a:endParaRPr>
          </a:p>
          <a:p>
            <a:pPr>
              <a:lnSpc>
                <a:spcPct val="150000"/>
              </a:lnSpc>
              <a:defRPr/>
            </a:pPr>
            <a:r>
              <a:rPr lang="ja-JP" altLang="en-US" sz="1800" i="0" spc="0" dirty="0">
                <a:solidFill>
                  <a:srgbClr val="262626"/>
                </a:solidFill>
                <a:latin typeface="Meiryo"/>
                <a:ea typeface="Meiryo"/>
              </a:rPr>
              <a:t>在籍者：</a:t>
            </a:r>
            <a:r>
              <a:rPr lang="en-US" altLang="ja-JP" sz="1800" i="0" spc="0" dirty="0">
                <a:solidFill>
                  <a:srgbClr val="262626"/>
                </a:solidFill>
                <a:latin typeface="Meiryo"/>
                <a:ea typeface="Meiryo"/>
              </a:rPr>
              <a:t>30</a:t>
            </a:r>
            <a:r>
              <a:rPr lang="ja-JP" altLang="en-US" sz="1800" i="0" spc="0" dirty="0">
                <a:solidFill>
                  <a:srgbClr val="262626"/>
                </a:solidFill>
                <a:latin typeface="Meiryo"/>
                <a:ea typeface="Meiryo"/>
              </a:rPr>
              <a:t>名（</a:t>
            </a:r>
            <a:r>
              <a:rPr lang="en-US" altLang="ja-JP" sz="1800" i="0" spc="0" dirty="0">
                <a:solidFill>
                  <a:srgbClr val="262626"/>
                </a:solidFill>
                <a:latin typeface="Meiryo"/>
                <a:ea typeface="Meiryo"/>
              </a:rPr>
              <a:t>4/17/2023</a:t>
            </a:r>
            <a:r>
              <a:rPr lang="ja-JP" altLang="en-US" sz="1800" i="0" spc="0" dirty="0">
                <a:solidFill>
                  <a:srgbClr val="262626"/>
                </a:solidFill>
                <a:latin typeface="Meiryo"/>
                <a:ea typeface="Meiryo"/>
              </a:rPr>
              <a:t>時点）</a:t>
            </a:r>
            <a:endParaRPr lang="en-US" altLang="ja-JP" sz="1800" i="0" spc="0" dirty="0">
              <a:solidFill>
                <a:srgbClr val="262626"/>
              </a:solidFill>
              <a:latin typeface="Meiryo"/>
              <a:ea typeface="Meiryo"/>
            </a:endParaRPr>
          </a:p>
          <a:p>
            <a:pPr>
              <a:lnSpc>
                <a:spcPct val="150000"/>
              </a:lnSpc>
              <a:defRPr/>
            </a:pPr>
            <a:r>
              <a:rPr lang="ja-JP" altLang="en-US" sz="1800" i="0" spc="0" dirty="0">
                <a:solidFill>
                  <a:srgbClr val="262626"/>
                </a:solidFill>
                <a:latin typeface="Meiryo"/>
                <a:ea typeface="Meiryo"/>
              </a:rPr>
              <a:t>幹部一覧：</a:t>
            </a:r>
            <a:endParaRPr lang="en-US" altLang="ja-JP" sz="1800" i="0" spc="0" dirty="0">
              <a:solidFill>
                <a:srgbClr val="262626"/>
              </a:solidFill>
              <a:latin typeface="Meiryo"/>
              <a:ea typeface="Meiryo"/>
            </a:endParaRPr>
          </a:p>
        </p:txBody>
      </p:sp>
      <p:cxnSp>
        <p:nvCxnSpPr>
          <p:cNvPr id="4" name="直線矢印コネクタ 3">
            <a:extLst>
              <a:ext uri="{FF2B5EF4-FFF2-40B4-BE49-F238E27FC236}">
                <a16:creationId xmlns:a16="http://schemas.microsoft.com/office/drawing/2014/main" id="{FD4CD4E2-F6C8-D98B-30AD-3A27A1EC9587}"/>
              </a:ext>
            </a:extLst>
          </p:cNvPr>
          <p:cNvCxnSpPr/>
          <p:nvPr/>
        </p:nvCxnSpPr>
        <p:spPr>
          <a:xfrm>
            <a:off x="764088" y="1458238"/>
            <a:ext cx="10156519" cy="2087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BE633DFE-179D-729A-03F3-8617644F86CD}"/>
              </a:ext>
            </a:extLst>
          </p:cNvPr>
          <p:cNvSpPr txBox="1"/>
          <p:nvPr/>
        </p:nvSpPr>
        <p:spPr>
          <a:xfrm>
            <a:off x="754777" y="4153142"/>
            <a:ext cx="10759927" cy="2350294"/>
          </a:xfrm>
          <a:prstGeom prst="rect">
            <a:avLst/>
          </a:prstGeom>
          <a:noFill/>
        </p:spPr>
        <p:txBody>
          <a:bodyPr wrap="square" numCol="2">
            <a:spAutoFit/>
          </a:bodyPr>
          <a:lstStyle/>
          <a:p>
            <a:pPr lvl="1">
              <a:lnSpc>
                <a:spcPct val="150000"/>
              </a:lnSpc>
              <a:defRPr/>
            </a:pPr>
            <a:r>
              <a:rPr lang="en-US" altLang="ja-JP" sz="1800" i="0" spc="0" dirty="0" err="1">
                <a:solidFill>
                  <a:srgbClr val="262626"/>
                </a:solidFill>
                <a:latin typeface="Meiryo"/>
                <a:ea typeface="Meiryo"/>
              </a:rPr>
              <a:t>ProjectManager</a:t>
            </a:r>
            <a:r>
              <a:rPr lang="ja-JP" altLang="en-US" sz="1800" i="0" spc="0" dirty="0">
                <a:solidFill>
                  <a:srgbClr val="262626"/>
                </a:solidFill>
                <a:latin typeface="Meiryo"/>
                <a:ea typeface="Meiryo"/>
              </a:rPr>
              <a:t>：</a:t>
            </a:r>
            <a:r>
              <a:rPr lang="en-US" altLang="ja-JP" sz="1800" i="0" spc="0" dirty="0" err="1">
                <a:solidFill>
                  <a:srgbClr val="262626"/>
                </a:solidFill>
                <a:latin typeface="Meiryo"/>
                <a:ea typeface="Meiryo"/>
              </a:rPr>
              <a:t>nHaruka</a:t>
            </a:r>
            <a:endParaRPr lang="en-US" altLang="ja-JP" sz="1800" i="0" spc="0" dirty="0">
              <a:solidFill>
                <a:srgbClr val="262626"/>
              </a:solidFill>
              <a:latin typeface="Meiryo"/>
              <a:ea typeface="Meiryo"/>
            </a:endParaRPr>
          </a:p>
          <a:p>
            <a:pPr lvl="1">
              <a:lnSpc>
                <a:spcPct val="150000"/>
              </a:lnSpc>
              <a:defRPr/>
            </a:pPr>
            <a:r>
              <a:rPr lang="en-US" altLang="ja-JP" sz="1800" dirty="0" err="1">
                <a:solidFill>
                  <a:srgbClr val="262626"/>
                </a:solidFill>
                <a:latin typeface="Meiryo"/>
                <a:ea typeface="Meiryo"/>
              </a:rPr>
              <a:t>ProjectManagementOffice</a:t>
            </a:r>
            <a:r>
              <a:rPr lang="ja-JP" altLang="en-US" sz="1800" dirty="0">
                <a:solidFill>
                  <a:srgbClr val="262626"/>
                </a:solidFill>
                <a:latin typeface="Meiryo"/>
                <a:ea typeface="Meiryo"/>
              </a:rPr>
              <a:t>：</a:t>
            </a:r>
            <a:r>
              <a:rPr lang="en-US" altLang="ja-JP" sz="1800" dirty="0">
                <a:solidFill>
                  <a:srgbClr val="262626"/>
                </a:solidFill>
                <a:latin typeface="Meiryo"/>
                <a:ea typeface="Meiryo"/>
              </a:rPr>
              <a:t>Aoi </a:t>
            </a:r>
            <a:r>
              <a:rPr lang="en-US" altLang="ja-JP" sz="1800" dirty="0" err="1">
                <a:solidFill>
                  <a:srgbClr val="262626"/>
                </a:solidFill>
                <a:latin typeface="Meiryo"/>
                <a:ea typeface="Meiryo"/>
              </a:rPr>
              <a:t>Emerauda</a:t>
            </a:r>
            <a:endParaRPr lang="en-US" altLang="ja-JP" sz="1800" dirty="0">
              <a:solidFill>
                <a:srgbClr val="262626"/>
              </a:solidFill>
              <a:latin typeface="Meiryo"/>
              <a:ea typeface="Meiryo"/>
            </a:endParaRPr>
          </a:p>
          <a:p>
            <a:pPr lvl="1">
              <a:lnSpc>
                <a:spcPct val="150000"/>
              </a:lnSpc>
              <a:defRPr/>
            </a:pPr>
            <a:r>
              <a:rPr lang="ja-JP" altLang="en-US" sz="1800" dirty="0">
                <a:solidFill>
                  <a:srgbClr val="262626"/>
                </a:solidFill>
                <a:latin typeface="Meiryo"/>
                <a:ea typeface="Meiryo"/>
              </a:rPr>
              <a:t>広報</a:t>
            </a:r>
            <a:r>
              <a:rPr lang="en-US" altLang="ja-JP" sz="1800" dirty="0">
                <a:solidFill>
                  <a:srgbClr val="262626"/>
                </a:solidFill>
                <a:latin typeface="Meiryo"/>
                <a:ea typeface="Meiryo"/>
              </a:rPr>
              <a:t>/</a:t>
            </a:r>
            <a:r>
              <a:rPr lang="ja-JP" altLang="en-US" sz="1800" dirty="0">
                <a:solidFill>
                  <a:srgbClr val="262626"/>
                </a:solidFill>
                <a:latin typeface="Meiryo"/>
                <a:ea typeface="Meiryo"/>
              </a:rPr>
              <a:t>渉外：</a:t>
            </a:r>
            <a:r>
              <a:rPr lang="en-US" altLang="ja-JP" sz="1800" dirty="0" err="1">
                <a:solidFill>
                  <a:srgbClr val="262626"/>
                </a:solidFill>
                <a:latin typeface="Meiryo"/>
                <a:ea typeface="Meiryo"/>
              </a:rPr>
              <a:t>Kuretan</a:t>
            </a:r>
            <a:endParaRPr lang="en-US" altLang="ja-JP" sz="1800" dirty="0">
              <a:solidFill>
                <a:srgbClr val="262626"/>
              </a:solidFill>
              <a:latin typeface="Meiryo"/>
              <a:ea typeface="Meiryo"/>
            </a:endParaRPr>
          </a:p>
          <a:p>
            <a:pPr lvl="1">
              <a:lnSpc>
                <a:spcPct val="150000"/>
              </a:lnSpc>
              <a:defRPr/>
            </a:pPr>
            <a:r>
              <a:rPr lang="ja-JP" altLang="en-US" sz="1800" i="0" spc="0" dirty="0">
                <a:solidFill>
                  <a:srgbClr val="262626"/>
                </a:solidFill>
                <a:latin typeface="Meiryo"/>
                <a:ea typeface="Meiryo"/>
              </a:rPr>
              <a:t>営業</a:t>
            </a:r>
            <a:r>
              <a:rPr lang="en-US" altLang="ja-JP" sz="1800" i="0" spc="0" dirty="0">
                <a:solidFill>
                  <a:srgbClr val="262626"/>
                </a:solidFill>
                <a:latin typeface="Meiryo"/>
                <a:ea typeface="Meiryo"/>
              </a:rPr>
              <a:t>/</a:t>
            </a:r>
            <a:r>
              <a:rPr lang="ja-JP" altLang="en-US" sz="1800" i="0" spc="0" dirty="0">
                <a:solidFill>
                  <a:srgbClr val="262626"/>
                </a:solidFill>
                <a:latin typeface="Meiryo"/>
                <a:ea typeface="Meiryo"/>
              </a:rPr>
              <a:t>マーケティング：</a:t>
            </a:r>
            <a:r>
              <a:rPr lang="en-US" altLang="ja-JP" sz="1800" i="0" spc="0" dirty="0" err="1">
                <a:solidFill>
                  <a:srgbClr val="262626"/>
                </a:solidFill>
                <a:latin typeface="Meiryo"/>
                <a:ea typeface="Meiryo"/>
              </a:rPr>
              <a:t>Kuretan</a:t>
            </a:r>
            <a:r>
              <a:rPr lang="ja-JP" altLang="en-US" sz="1800" i="0" spc="0" dirty="0">
                <a:solidFill>
                  <a:srgbClr val="262626"/>
                </a:solidFill>
                <a:latin typeface="Meiryo"/>
                <a:ea typeface="Meiryo"/>
              </a:rPr>
              <a:t>（兼任）</a:t>
            </a:r>
            <a:endParaRPr lang="en-US" altLang="ja-JP" sz="1800" i="0" spc="0" dirty="0">
              <a:solidFill>
                <a:srgbClr val="262626"/>
              </a:solidFill>
              <a:latin typeface="Meiryo"/>
              <a:ea typeface="Meiryo"/>
            </a:endParaRPr>
          </a:p>
          <a:p>
            <a:pPr lvl="1">
              <a:lnSpc>
                <a:spcPct val="150000"/>
              </a:lnSpc>
              <a:defRPr/>
            </a:pPr>
            <a:r>
              <a:rPr lang="en-US" altLang="ja-JP" sz="1800" i="0" spc="0" dirty="0">
                <a:solidFill>
                  <a:srgbClr val="262626"/>
                </a:solidFill>
                <a:latin typeface="Meiryo"/>
                <a:ea typeface="Meiryo"/>
              </a:rPr>
              <a:t>Data Management</a:t>
            </a:r>
            <a:r>
              <a:rPr lang="ja-JP" altLang="en-US" sz="1800" i="0" spc="0" dirty="0">
                <a:solidFill>
                  <a:srgbClr val="262626"/>
                </a:solidFill>
                <a:latin typeface="Meiryo"/>
                <a:ea typeface="Meiryo"/>
              </a:rPr>
              <a:t>：</a:t>
            </a:r>
            <a:r>
              <a:rPr lang="en-US" altLang="ja-JP" sz="1800" i="0" spc="0" dirty="0" err="1">
                <a:solidFill>
                  <a:srgbClr val="262626"/>
                </a:solidFill>
                <a:latin typeface="Meiryo"/>
                <a:ea typeface="Meiryo"/>
              </a:rPr>
              <a:t>Kuretan</a:t>
            </a:r>
            <a:r>
              <a:rPr lang="ja-JP" altLang="en-US" sz="1800" i="0" spc="0" dirty="0">
                <a:solidFill>
                  <a:srgbClr val="262626"/>
                </a:solidFill>
                <a:latin typeface="Meiryo"/>
                <a:ea typeface="Meiryo"/>
              </a:rPr>
              <a:t>（兼任）</a:t>
            </a:r>
            <a:endParaRPr lang="en-US" altLang="ja-JP" sz="1800" i="0" spc="0" dirty="0">
              <a:solidFill>
                <a:srgbClr val="262626"/>
              </a:solidFill>
              <a:latin typeface="Meiryo"/>
              <a:ea typeface="Meiryo"/>
            </a:endParaRPr>
          </a:p>
          <a:p>
            <a:pPr lvl="1">
              <a:lnSpc>
                <a:spcPct val="150000"/>
              </a:lnSpc>
              <a:defRPr/>
            </a:pPr>
            <a:r>
              <a:rPr lang="en-US" altLang="ja-JP" sz="1800" i="0" spc="0" dirty="0" err="1">
                <a:solidFill>
                  <a:srgbClr val="262626"/>
                </a:solidFill>
                <a:latin typeface="Meiryo"/>
                <a:ea typeface="Meiryo"/>
              </a:rPr>
              <a:t>ToS</a:t>
            </a:r>
            <a:r>
              <a:rPr lang="ja-JP" altLang="en-US" sz="1800" i="0" spc="0" dirty="0">
                <a:solidFill>
                  <a:srgbClr val="262626"/>
                </a:solidFill>
                <a:latin typeface="Meiryo"/>
                <a:ea typeface="Meiryo"/>
              </a:rPr>
              <a:t>対策：</a:t>
            </a:r>
            <a:r>
              <a:rPr lang="en-US" altLang="ja-JP" sz="1800" dirty="0" err="1">
                <a:solidFill>
                  <a:srgbClr val="262626"/>
                </a:solidFill>
                <a:latin typeface="Meiryo"/>
                <a:ea typeface="Meiryo"/>
              </a:rPr>
              <a:t>d</a:t>
            </a:r>
            <a:r>
              <a:rPr lang="en-US" altLang="ja-JP" sz="1800" i="0" spc="0" dirty="0" err="1">
                <a:solidFill>
                  <a:srgbClr val="262626"/>
                </a:solidFill>
                <a:latin typeface="Meiryo"/>
                <a:ea typeface="Meiryo"/>
              </a:rPr>
              <a:t>one_san</a:t>
            </a:r>
            <a:endParaRPr lang="en-US" altLang="ja-JP" sz="1800" i="0" spc="0" dirty="0">
              <a:solidFill>
                <a:srgbClr val="262626"/>
              </a:solidFill>
              <a:latin typeface="Meiryo"/>
              <a:ea typeface="Meiryo"/>
            </a:endParaRPr>
          </a:p>
          <a:p>
            <a:pPr lvl="1">
              <a:lnSpc>
                <a:spcPct val="150000"/>
              </a:lnSpc>
              <a:defRPr/>
            </a:pPr>
            <a:r>
              <a:rPr lang="ja-JP" altLang="en-US" sz="1800" dirty="0">
                <a:solidFill>
                  <a:srgbClr val="262626"/>
                </a:solidFill>
                <a:latin typeface="Meiryo"/>
                <a:ea typeface="Meiryo"/>
              </a:rPr>
              <a:t>プロトタイプ開発：</a:t>
            </a:r>
            <a:r>
              <a:rPr lang="en-US" altLang="ja-JP" sz="1800" dirty="0" err="1">
                <a:solidFill>
                  <a:srgbClr val="262626"/>
                </a:solidFill>
                <a:latin typeface="Meiryo"/>
                <a:ea typeface="Meiryo"/>
              </a:rPr>
              <a:t>called_D</a:t>
            </a:r>
            <a:endParaRPr lang="en-US" altLang="ja-JP" sz="1800" dirty="0">
              <a:solidFill>
                <a:srgbClr val="262626"/>
              </a:solidFill>
              <a:latin typeface="Meiryo"/>
              <a:ea typeface="Meiryo"/>
            </a:endParaRPr>
          </a:p>
          <a:p>
            <a:pPr lvl="1">
              <a:lnSpc>
                <a:spcPct val="150000"/>
              </a:lnSpc>
              <a:defRPr/>
            </a:pPr>
            <a:r>
              <a:rPr lang="ja-JP" altLang="en-US" sz="1800" i="0" spc="0" dirty="0">
                <a:solidFill>
                  <a:srgbClr val="262626"/>
                </a:solidFill>
                <a:latin typeface="Meiryo"/>
                <a:ea typeface="Meiryo"/>
              </a:rPr>
              <a:t>本体開発：</a:t>
            </a:r>
            <a:r>
              <a:rPr lang="en-US" altLang="ja-JP" sz="1800" i="0" spc="0" dirty="0" err="1">
                <a:solidFill>
                  <a:srgbClr val="262626"/>
                </a:solidFill>
                <a:latin typeface="Meiryo"/>
                <a:ea typeface="Meiryo"/>
              </a:rPr>
              <a:t>narazaka</a:t>
            </a:r>
            <a:endParaRPr lang="en-US" altLang="ja-JP" sz="1800" i="0" spc="0" dirty="0">
              <a:solidFill>
                <a:srgbClr val="262626"/>
              </a:solidFill>
              <a:latin typeface="Meiryo"/>
              <a:ea typeface="Meiryo"/>
            </a:endParaRPr>
          </a:p>
          <a:p>
            <a:pPr lvl="1">
              <a:lnSpc>
                <a:spcPct val="150000"/>
              </a:lnSpc>
              <a:defRPr/>
            </a:pPr>
            <a:r>
              <a:rPr lang="en-US" altLang="ja-JP" sz="1800" dirty="0">
                <a:solidFill>
                  <a:srgbClr val="262626"/>
                </a:solidFill>
                <a:latin typeface="Meiryo"/>
                <a:ea typeface="Meiryo"/>
              </a:rPr>
              <a:t>Web</a:t>
            </a:r>
            <a:r>
              <a:rPr lang="ja-JP" altLang="en-US" sz="1800" dirty="0">
                <a:solidFill>
                  <a:srgbClr val="262626"/>
                </a:solidFill>
                <a:latin typeface="Meiryo"/>
                <a:ea typeface="Meiryo"/>
              </a:rPr>
              <a:t>サイト開発：</a:t>
            </a:r>
            <a:r>
              <a:rPr lang="en-US" altLang="ja-JP" sz="1800" dirty="0" err="1">
                <a:solidFill>
                  <a:srgbClr val="262626"/>
                </a:solidFill>
                <a:latin typeface="Meiryo"/>
                <a:ea typeface="Meiryo"/>
              </a:rPr>
              <a:t>nisshi.dev</a:t>
            </a:r>
            <a:endParaRPr lang="ja-JP" altLang="en-US" dirty="0"/>
          </a:p>
        </p:txBody>
      </p:sp>
      <p:sp>
        <p:nvSpPr>
          <p:cNvPr id="6" name="スライド番号プレースホルダー 5">
            <a:extLst>
              <a:ext uri="{FF2B5EF4-FFF2-40B4-BE49-F238E27FC236}">
                <a16:creationId xmlns:a16="http://schemas.microsoft.com/office/drawing/2014/main" id="{E8DAC225-0496-D1F3-1511-408DF686D342}"/>
              </a:ext>
            </a:extLst>
          </p:cNvPr>
          <p:cNvSpPr>
            <a:spLocks noGrp="1"/>
          </p:cNvSpPr>
          <p:nvPr>
            <p:ph type="sldNum" sz="quarter" idx="12"/>
          </p:nvPr>
        </p:nvSpPr>
        <p:spPr/>
        <p:txBody>
          <a:bodyPr/>
          <a:lstStyle/>
          <a:p>
            <a:pPr algn="ctr"/>
            <a:fld id="{D79E6812-DF0E-4B88-AFAA-EAC7168F54C0}" type="slidenum">
              <a:rPr lang="en-US" smtClean="0"/>
              <a:pPr algn="ctr"/>
              <a:t>4</a:t>
            </a:fld>
            <a:endParaRPr lang="en-US" dirty="0"/>
          </a:p>
        </p:txBody>
      </p:sp>
    </p:spTree>
    <p:extLst>
      <p:ext uri="{BB962C8B-B14F-4D97-AF65-F5344CB8AC3E}">
        <p14:creationId xmlns:p14="http://schemas.microsoft.com/office/powerpoint/2010/main" val="71576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D06443-16FA-CB32-E4B8-1AA59FDAF466}"/>
              </a:ext>
            </a:extLst>
          </p:cNvPr>
          <p:cNvSpPr>
            <a:spLocks noGrp="1"/>
          </p:cNvSpPr>
          <p:nvPr>
            <p:ph type="title"/>
          </p:nvPr>
        </p:nvSpPr>
        <p:spPr>
          <a:xfrm>
            <a:off x="758952" y="758952"/>
            <a:ext cx="10751966" cy="777867"/>
          </a:xfrm>
        </p:spPr>
        <p:txBody>
          <a:bodyPr anchor="ctr">
            <a:normAutofit/>
          </a:bodyPr>
          <a:lstStyle/>
          <a:p>
            <a:r>
              <a:rPr lang="ja-JP" altLang="en-US" sz="4800" i="0" dirty="0">
                <a:solidFill>
                  <a:schemeClr val="tx1"/>
                </a:solidFill>
                <a:latin typeface="Meiryo"/>
                <a:ea typeface="Meiryo"/>
              </a:rPr>
              <a:t>ご説明の流れ</a:t>
            </a:r>
          </a:p>
        </p:txBody>
      </p:sp>
      <p:sp>
        <p:nvSpPr>
          <p:cNvPr id="11" name="タイトル 1">
            <a:extLst>
              <a:ext uri="{FF2B5EF4-FFF2-40B4-BE49-F238E27FC236}">
                <a16:creationId xmlns:a16="http://schemas.microsoft.com/office/drawing/2014/main" id="{7EF51333-F83E-97D1-A450-70E6DF152BB0}"/>
              </a:ext>
            </a:extLst>
          </p:cNvPr>
          <p:cNvSpPr txBox="1">
            <a:spLocks/>
          </p:cNvSpPr>
          <p:nvPr/>
        </p:nvSpPr>
        <p:spPr>
          <a:xfrm>
            <a:off x="754777" y="1715105"/>
            <a:ext cx="10750616" cy="437909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514350" indent="-514350">
              <a:lnSpc>
                <a:spcPct val="150000"/>
              </a:lnSpc>
              <a:buFontTx/>
              <a:buAutoNum type="arabicPeriod"/>
              <a:defRPr/>
            </a:pPr>
            <a:r>
              <a:rPr lang="ja-JP" altLang="en-US" sz="2400" i="0" spc="0" dirty="0">
                <a:solidFill>
                  <a:prstClr val="black"/>
                </a:solidFill>
                <a:latin typeface="Meiryo"/>
                <a:ea typeface="Meiryo"/>
              </a:rPr>
              <a:t>組織概要</a:t>
            </a:r>
            <a:endParaRPr lang="en-US" altLang="ja-JP" sz="2400" i="0" spc="0" dirty="0">
              <a:solidFill>
                <a:prstClr val="black"/>
              </a:solidFill>
              <a:latin typeface="Meiryo"/>
              <a:ea typeface="Meiryo"/>
            </a:endParaRPr>
          </a:p>
          <a:p>
            <a:pPr marL="514350" marR="0" lvl="0" indent="-514350" algn="l" defTabSz="914400" rtl="0" eaLnBrk="1" fontAlgn="auto" latinLnBrk="0" hangingPunct="1">
              <a:lnSpc>
                <a:spcPct val="150000"/>
              </a:lnSpc>
              <a:spcBef>
                <a:spcPct val="0"/>
              </a:spcBef>
              <a:spcAft>
                <a:spcPts val="0"/>
              </a:spcAft>
              <a:buClrTx/>
              <a:buSzTx/>
              <a:buFontTx/>
              <a:buAutoNum type="arabicPeriod"/>
              <a:tabLst/>
              <a:defRPr/>
            </a:pPr>
            <a:r>
              <a:rPr lang="en-US" altLang="ja-JP" sz="2400" i="0" spc="0" dirty="0">
                <a:solidFill>
                  <a:schemeClr val="accent4"/>
                </a:solidFill>
                <a:latin typeface="Meiryo"/>
                <a:ea typeface="Meiryo"/>
              </a:rPr>
              <a:t>VRC Connections API Project</a:t>
            </a:r>
            <a:r>
              <a:rPr lang="ja-JP" altLang="en-US" sz="2400" i="0" spc="0" dirty="0">
                <a:solidFill>
                  <a:schemeClr val="accent4"/>
                </a:solidFill>
                <a:latin typeface="Meiryo"/>
                <a:ea typeface="Meiryo"/>
              </a:rPr>
              <a:t>とは？</a:t>
            </a:r>
            <a:endParaRPr lang="en-US" altLang="ja-JP" sz="2400" i="0" spc="0" dirty="0">
              <a:solidFill>
                <a:schemeClr val="accent4"/>
              </a:solidFill>
              <a:latin typeface="Meiryo"/>
              <a:ea typeface="Meiryo"/>
            </a:endParaRPr>
          </a:p>
          <a:p>
            <a:pPr marL="514350" marR="0" lvl="0" indent="-514350" algn="l" defTabSz="914400" rtl="0" eaLnBrk="1" fontAlgn="auto" latinLnBrk="0" hangingPunct="1">
              <a:lnSpc>
                <a:spcPct val="150000"/>
              </a:lnSpc>
              <a:spcBef>
                <a:spcPct val="0"/>
              </a:spcBef>
              <a:spcAft>
                <a:spcPts val="0"/>
              </a:spcAft>
              <a:buClrTx/>
              <a:buSzTx/>
              <a:buFontTx/>
              <a:buAutoNum type="arabicPeriod"/>
              <a:tabLst/>
              <a:defRPr/>
            </a:pPr>
            <a:r>
              <a:rPr lang="ja-JP" altLang="en-US" sz="2400" i="0" spc="0" dirty="0">
                <a:solidFill>
                  <a:prstClr val="black"/>
                </a:solidFill>
                <a:latin typeface="Meiryo"/>
                <a:ea typeface="Meiryo"/>
              </a:rPr>
              <a:t>アーキテクチャイメージ</a:t>
            </a:r>
          </a:p>
          <a:p>
            <a:pPr marL="514350" marR="0" lvl="0" indent="-514350" algn="l" defTabSz="914400" rtl="0" eaLnBrk="1" fontAlgn="auto" latinLnBrk="0" hangingPunct="1">
              <a:lnSpc>
                <a:spcPct val="150000"/>
              </a:lnSpc>
              <a:spcBef>
                <a:spcPct val="0"/>
              </a:spcBef>
              <a:spcAft>
                <a:spcPts val="0"/>
              </a:spcAft>
              <a:buClrTx/>
              <a:buSzTx/>
              <a:buFontTx/>
              <a:buAutoNum type="arabicPeriod"/>
              <a:tabLst/>
              <a:defRPr/>
            </a:pPr>
            <a:r>
              <a:rPr lang="ja-JP" altLang="en-US" sz="2400" i="0" spc="0" dirty="0">
                <a:solidFill>
                  <a:prstClr val="black"/>
                </a:solidFill>
                <a:latin typeface="Meiryo"/>
                <a:ea typeface="Meiryo"/>
              </a:rPr>
              <a:t>私たちが提供する体験や価値</a:t>
            </a:r>
          </a:p>
          <a:p>
            <a:pPr marR="0" lvl="0" algn="l" defTabSz="914400" rtl="0" eaLnBrk="1" fontAlgn="auto" latinLnBrk="0" hangingPunct="1">
              <a:lnSpc>
                <a:spcPct val="150000"/>
              </a:lnSpc>
              <a:spcBef>
                <a:spcPct val="0"/>
              </a:spcBef>
              <a:spcAft>
                <a:spcPts val="0"/>
              </a:spcAft>
              <a:buClrTx/>
              <a:buSzTx/>
              <a:tabLst/>
              <a:defRPr/>
            </a:pPr>
            <a:endParaRPr kumimoji="1" lang="en-US" altLang="ja-JP" sz="2400" b="0" i="0" u="none" strike="noStrike" kern="1200" cap="none" spc="0" normalizeH="0" baseline="0" noProof="0" dirty="0">
              <a:ln>
                <a:noFill/>
              </a:ln>
              <a:solidFill>
                <a:prstClr val="black"/>
              </a:solidFill>
              <a:effectLst/>
              <a:uLnTx/>
              <a:uFillTx/>
              <a:latin typeface="Meiryo"/>
              <a:ea typeface="Meiryo"/>
              <a:cs typeface="+mj-cs"/>
            </a:endParaRPr>
          </a:p>
        </p:txBody>
      </p:sp>
      <p:cxnSp>
        <p:nvCxnSpPr>
          <p:cNvPr id="4" name="直線矢印コネクタ 3">
            <a:extLst>
              <a:ext uri="{FF2B5EF4-FFF2-40B4-BE49-F238E27FC236}">
                <a16:creationId xmlns:a16="http://schemas.microsoft.com/office/drawing/2014/main" id="{FD4CD4E2-F6C8-D98B-30AD-3A27A1EC9587}"/>
              </a:ext>
            </a:extLst>
          </p:cNvPr>
          <p:cNvCxnSpPr/>
          <p:nvPr/>
        </p:nvCxnSpPr>
        <p:spPr>
          <a:xfrm>
            <a:off x="764088" y="1458238"/>
            <a:ext cx="10156519" cy="2087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a:extLst>
              <a:ext uri="{FF2B5EF4-FFF2-40B4-BE49-F238E27FC236}">
                <a16:creationId xmlns:a16="http://schemas.microsoft.com/office/drawing/2014/main" id="{D4709393-74DE-927A-DCAB-89787CA2982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79E6812-DF0E-4B88-AFAA-EAC7168F54C0}" type="slidenum">
              <a:rPr kumimoji="1" lang="en-US" sz="900" b="1" i="0" u="none" strike="noStrike" kern="1200" cap="none" spc="0" normalizeH="0" baseline="0" noProof="0" smtClean="0">
                <a:ln>
                  <a:noFill/>
                </a:ln>
                <a:solidFill>
                  <a:prstClr val="white"/>
                </a:solidFill>
                <a:effectLst/>
                <a:uLnTx/>
                <a:uFillTx/>
                <a:latin typeface="Avenir Next LT Pr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1" lang="en-US" sz="900" b="1" i="0" u="none" strike="noStrike" kern="1200" cap="none" spc="0" normalizeH="0" baseline="0" noProof="0" dirty="0">
              <a:ln>
                <a:noFill/>
              </a:ln>
              <a:solidFill>
                <a:prstClr val="white"/>
              </a:solidFill>
              <a:effectLst/>
              <a:uLnTx/>
              <a:uFillTx/>
              <a:latin typeface="Avenir Next LT Pro"/>
              <a:ea typeface="+mn-ea"/>
              <a:cs typeface="+mn-cs"/>
            </a:endParaRPr>
          </a:p>
        </p:txBody>
      </p:sp>
    </p:spTree>
    <p:extLst>
      <p:ext uri="{BB962C8B-B14F-4D97-AF65-F5344CB8AC3E}">
        <p14:creationId xmlns:p14="http://schemas.microsoft.com/office/powerpoint/2010/main" val="2576195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D06443-16FA-CB32-E4B8-1AA59FDAF466}"/>
              </a:ext>
            </a:extLst>
          </p:cNvPr>
          <p:cNvSpPr>
            <a:spLocks noGrp="1"/>
          </p:cNvSpPr>
          <p:nvPr>
            <p:ph type="title"/>
          </p:nvPr>
        </p:nvSpPr>
        <p:spPr>
          <a:xfrm>
            <a:off x="758952" y="758952"/>
            <a:ext cx="10751966" cy="777867"/>
          </a:xfrm>
        </p:spPr>
        <p:txBody>
          <a:bodyPr anchor="ctr">
            <a:normAutofit/>
          </a:bodyPr>
          <a:lstStyle/>
          <a:p>
            <a:r>
              <a:rPr lang="en-US" altLang="ja-JP" sz="3600" i="0" dirty="0">
                <a:solidFill>
                  <a:schemeClr val="tx1"/>
                </a:solidFill>
                <a:latin typeface="Meiryo"/>
                <a:ea typeface="Meiryo"/>
              </a:rPr>
              <a:t>1. VRC Connections API Project</a:t>
            </a:r>
            <a:r>
              <a:rPr lang="ja-JP" altLang="en-US" sz="3600" i="0" dirty="0">
                <a:solidFill>
                  <a:schemeClr val="tx1"/>
                </a:solidFill>
                <a:latin typeface="Meiryo"/>
                <a:ea typeface="Meiryo"/>
              </a:rPr>
              <a:t>とは？</a:t>
            </a:r>
            <a:r>
              <a:rPr lang="en-US" altLang="ja-JP" sz="3600" i="0" dirty="0">
                <a:solidFill>
                  <a:schemeClr val="tx1"/>
                </a:solidFill>
                <a:latin typeface="Meiryo"/>
                <a:ea typeface="Meiryo"/>
              </a:rPr>
              <a:t>1/4</a:t>
            </a:r>
            <a:endParaRPr lang="ja-JP" altLang="en-US" sz="3600" i="0" dirty="0">
              <a:solidFill>
                <a:schemeClr val="tx1"/>
              </a:solidFill>
              <a:latin typeface="Meiryo"/>
              <a:ea typeface="Meiryo"/>
            </a:endParaRPr>
          </a:p>
        </p:txBody>
      </p:sp>
      <p:sp>
        <p:nvSpPr>
          <p:cNvPr id="11" name="タイトル 1">
            <a:extLst>
              <a:ext uri="{FF2B5EF4-FFF2-40B4-BE49-F238E27FC236}">
                <a16:creationId xmlns:a16="http://schemas.microsoft.com/office/drawing/2014/main" id="{7EF51333-F83E-97D1-A450-70E6DF152BB0}"/>
              </a:ext>
            </a:extLst>
          </p:cNvPr>
          <p:cNvSpPr txBox="1">
            <a:spLocks/>
          </p:cNvSpPr>
          <p:nvPr/>
        </p:nvSpPr>
        <p:spPr>
          <a:xfrm>
            <a:off x="754777" y="1715105"/>
            <a:ext cx="10750616" cy="437909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nSpc>
                <a:spcPct val="150000"/>
              </a:lnSpc>
              <a:defRPr/>
            </a:pPr>
            <a:r>
              <a:rPr lang="ja-JP" altLang="en-US" sz="1600" i="0" spc="0" dirty="0">
                <a:solidFill>
                  <a:srgbClr val="262626"/>
                </a:solidFill>
                <a:latin typeface="Meiryo"/>
                <a:ea typeface="Meiryo"/>
              </a:rPr>
              <a:t>まず初めに、私たち</a:t>
            </a:r>
            <a:r>
              <a:rPr lang="en-US" altLang="ja-JP" sz="1600" i="0" spc="0" dirty="0">
                <a:solidFill>
                  <a:srgbClr val="262626"/>
                </a:solidFill>
                <a:latin typeface="Meiryo"/>
                <a:ea typeface="Meiryo"/>
              </a:rPr>
              <a:t>『VRC Connections API Project』</a:t>
            </a:r>
            <a:r>
              <a:rPr lang="ja-JP" altLang="en-US" sz="1600" i="0" spc="0" dirty="0">
                <a:solidFill>
                  <a:srgbClr val="262626"/>
                </a:solidFill>
                <a:latin typeface="Meiryo"/>
                <a:ea typeface="Meiryo"/>
              </a:rPr>
              <a:t>は高い技術を使ったワールドを制作するプロジェクト、と思われがちですが、私たちはワールド作成を目的とするプロジェクトではありません。私たちは、ワールド作成者が利用可能なサービスの提供を目的とする組織です。</a:t>
            </a:r>
            <a:endParaRPr lang="en-US" altLang="ja-JP" sz="2400" i="0" spc="0" dirty="0">
              <a:solidFill>
                <a:srgbClr val="262626"/>
              </a:solidFill>
              <a:latin typeface="Meiryo"/>
              <a:ea typeface="Meiryo"/>
            </a:endParaRPr>
          </a:p>
        </p:txBody>
      </p:sp>
      <p:cxnSp>
        <p:nvCxnSpPr>
          <p:cNvPr id="4" name="直線矢印コネクタ 3">
            <a:extLst>
              <a:ext uri="{FF2B5EF4-FFF2-40B4-BE49-F238E27FC236}">
                <a16:creationId xmlns:a16="http://schemas.microsoft.com/office/drawing/2014/main" id="{FD4CD4E2-F6C8-D98B-30AD-3A27A1EC9587}"/>
              </a:ext>
            </a:extLst>
          </p:cNvPr>
          <p:cNvCxnSpPr/>
          <p:nvPr/>
        </p:nvCxnSpPr>
        <p:spPr>
          <a:xfrm>
            <a:off x="764088" y="1458238"/>
            <a:ext cx="10156519" cy="2087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A8FC7576-4751-7B9A-7F3E-3055514133C5}"/>
              </a:ext>
            </a:extLst>
          </p:cNvPr>
          <p:cNvSpPr txBox="1"/>
          <p:nvPr/>
        </p:nvSpPr>
        <p:spPr>
          <a:xfrm>
            <a:off x="473554" y="2985522"/>
            <a:ext cx="5423393" cy="430887"/>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en-US" altLang="ja-JP" sz="1600" b="0" i="0" u="sng" strike="noStrike" kern="1200" cap="none" spc="0" normalizeH="0" baseline="0" noProof="0" dirty="0">
                <a:ln>
                  <a:noFill/>
                </a:ln>
                <a:effectLst/>
                <a:uLnTx/>
                <a:uFillTx/>
                <a:latin typeface="Meiryo"/>
                <a:ea typeface="Meiryo"/>
                <a:cs typeface="+mn-cs"/>
              </a:rPr>
              <a:t> </a:t>
            </a:r>
            <a:r>
              <a:rPr kumimoji="1" lang="ja-JP" altLang="en-US" sz="1600" b="0" i="0" u="sng" strike="noStrike" kern="1200" cap="none" spc="0" normalizeH="0" baseline="0" noProof="0" dirty="0">
                <a:ln>
                  <a:noFill/>
                </a:ln>
                <a:effectLst/>
                <a:uLnTx/>
                <a:uFillTx/>
                <a:latin typeface="Meiryo"/>
                <a:ea typeface="Meiryo"/>
                <a:cs typeface="+mn-cs"/>
              </a:rPr>
              <a:t>ワールド制作を目的としたプロジェクト</a:t>
            </a:r>
            <a:endParaRPr kumimoji="1" lang="en-US" altLang="ja-JP" sz="1600" b="0" i="0" u="sng" strike="noStrike" kern="1200" cap="none" spc="0" normalizeH="0" baseline="0" noProof="0" dirty="0">
              <a:ln>
                <a:noFill/>
              </a:ln>
              <a:effectLst/>
              <a:uLnTx/>
              <a:uFillTx/>
              <a:latin typeface="Meiryo"/>
              <a:ea typeface="Meiryo"/>
              <a:cs typeface="+mn-cs"/>
            </a:endParaRPr>
          </a:p>
        </p:txBody>
      </p:sp>
      <p:sp>
        <p:nvSpPr>
          <p:cNvPr id="21" name="テキスト ボックス 20">
            <a:extLst>
              <a:ext uri="{FF2B5EF4-FFF2-40B4-BE49-F238E27FC236}">
                <a16:creationId xmlns:a16="http://schemas.microsoft.com/office/drawing/2014/main" id="{14F153D5-3AEB-5AB6-5F3F-1CE032483A6D}"/>
              </a:ext>
            </a:extLst>
          </p:cNvPr>
          <p:cNvSpPr txBox="1"/>
          <p:nvPr/>
        </p:nvSpPr>
        <p:spPr>
          <a:xfrm>
            <a:off x="6534960" y="2985521"/>
            <a:ext cx="4104795" cy="430887"/>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600" b="0" i="0" u="sng" strike="noStrike" kern="1200" cap="none" spc="0" normalizeH="0" baseline="0" noProof="0" dirty="0">
                <a:ln>
                  <a:noFill/>
                </a:ln>
                <a:effectLst/>
                <a:uLnTx/>
                <a:uFillTx/>
                <a:latin typeface="Meiryo"/>
                <a:ea typeface="Meiryo"/>
                <a:cs typeface="+mn-cs"/>
              </a:rPr>
              <a:t>サービス提供を目的としたプロジェクト</a:t>
            </a:r>
            <a:endParaRPr kumimoji="1" lang="en-US" altLang="ja-JP" sz="1600" b="0" i="0" u="sng" strike="noStrike" kern="1200" cap="none" spc="0" normalizeH="0" baseline="0" noProof="0" dirty="0">
              <a:ln>
                <a:noFill/>
              </a:ln>
              <a:effectLst/>
              <a:uLnTx/>
              <a:uFillTx/>
              <a:latin typeface="Meiryo"/>
              <a:ea typeface="Meiryo"/>
              <a:cs typeface="+mn-cs"/>
            </a:endParaRPr>
          </a:p>
        </p:txBody>
      </p:sp>
      <p:sp>
        <p:nvSpPr>
          <p:cNvPr id="3" name="スライド番号プレースホルダー 2">
            <a:extLst>
              <a:ext uri="{FF2B5EF4-FFF2-40B4-BE49-F238E27FC236}">
                <a16:creationId xmlns:a16="http://schemas.microsoft.com/office/drawing/2014/main" id="{E5DC1F10-F238-1D99-7B81-52E91874B109}"/>
              </a:ext>
            </a:extLst>
          </p:cNvPr>
          <p:cNvSpPr>
            <a:spLocks noGrp="1"/>
          </p:cNvSpPr>
          <p:nvPr>
            <p:ph type="sldNum" sz="quarter" idx="12"/>
          </p:nvPr>
        </p:nvSpPr>
        <p:spPr/>
        <p:txBody>
          <a:bodyPr/>
          <a:lstStyle/>
          <a:p>
            <a:pPr algn="ctr"/>
            <a:fld id="{D79E6812-DF0E-4B88-AFAA-EAC7168F54C0}" type="slidenum">
              <a:rPr lang="en-US" smtClean="0"/>
              <a:pPr algn="ctr"/>
              <a:t>6</a:t>
            </a:fld>
            <a:endParaRPr lang="en-US" dirty="0"/>
          </a:p>
        </p:txBody>
      </p:sp>
      <p:grpSp>
        <p:nvGrpSpPr>
          <p:cNvPr id="30" name="グループ化 29">
            <a:extLst>
              <a:ext uri="{FF2B5EF4-FFF2-40B4-BE49-F238E27FC236}">
                <a16:creationId xmlns:a16="http://schemas.microsoft.com/office/drawing/2014/main" id="{C778045B-4710-AF2F-3B46-58426DF9DE83}"/>
              </a:ext>
            </a:extLst>
          </p:cNvPr>
          <p:cNvGrpSpPr/>
          <p:nvPr/>
        </p:nvGrpSpPr>
        <p:grpSpPr>
          <a:xfrm>
            <a:off x="1552245" y="3461143"/>
            <a:ext cx="3224129" cy="2239862"/>
            <a:chOff x="1866390" y="3880433"/>
            <a:chExt cx="2373872" cy="1716683"/>
          </a:xfrm>
        </p:grpSpPr>
        <p:pic>
          <p:nvPicPr>
            <p:cNvPr id="6" name="グラフィックス 5" descr="女性アーティスト 枠線">
              <a:extLst>
                <a:ext uri="{FF2B5EF4-FFF2-40B4-BE49-F238E27FC236}">
                  <a16:creationId xmlns:a16="http://schemas.microsoft.com/office/drawing/2014/main" id="{CA2FAFE6-07C1-DA8F-2B7A-F32C3F41FB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5862" y="3880433"/>
              <a:ext cx="914400" cy="914400"/>
            </a:xfrm>
            <a:prstGeom prst="rect">
              <a:avLst/>
            </a:prstGeom>
          </p:spPr>
        </p:pic>
        <p:pic>
          <p:nvPicPr>
            <p:cNvPr id="8" name="グラフィックス 7" descr="ツール 単色塗りつぶし">
              <a:extLst>
                <a:ext uri="{FF2B5EF4-FFF2-40B4-BE49-F238E27FC236}">
                  <a16:creationId xmlns:a16="http://schemas.microsoft.com/office/drawing/2014/main" id="{A194F6FB-DD5B-F183-FAA1-E01C9379C0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85250" y="4682716"/>
              <a:ext cx="914400" cy="914400"/>
            </a:xfrm>
            <a:prstGeom prst="rect">
              <a:avLst/>
            </a:prstGeom>
          </p:spPr>
        </p:pic>
        <p:pic>
          <p:nvPicPr>
            <p:cNvPr id="10" name="グラフィックス 9" descr="地球: 南北アメリカ 単色塗りつぶし">
              <a:extLst>
                <a:ext uri="{FF2B5EF4-FFF2-40B4-BE49-F238E27FC236}">
                  <a16:creationId xmlns:a16="http://schemas.microsoft.com/office/drawing/2014/main" id="{36483B91-0BA5-291E-A928-689D7034963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66390" y="3885099"/>
              <a:ext cx="1712017" cy="1712017"/>
            </a:xfrm>
            <a:prstGeom prst="rect">
              <a:avLst/>
            </a:prstGeom>
          </p:spPr>
        </p:pic>
        <p:sp>
          <p:nvSpPr>
            <p:cNvPr id="28" name="乗算記号 27">
              <a:extLst>
                <a:ext uri="{FF2B5EF4-FFF2-40B4-BE49-F238E27FC236}">
                  <a16:creationId xmlns:a16="http://schemas.microsoft.com/office/drawing/2014/main" id="{6706FBC9-C253-87A6-017C-1D65B8C66810}"/>
                </a:ext>
              </a:extLst>
            </p:cNvPr>
            <p:cNvSpPr/>
            <p:nvPr/>
          </p:nvSpPr>
          <p:spPr>
            <a:xfrm>
              <a:off x="2518939" y="4270799"/>
              <a:ext cx="1473234" cy="1197049"/>
            </a:xfrm>
            <a:prstGeom prst="mathMultiply">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CDED7F41-D088-F8E2-9F64-CDB23F1D694A}"/>
              </a:ext>
            </a:extLst>
          </p:cNvPr>
          <p:cNvGrpSpPr/>
          <p:nvPr/>
        </p:nvGrpSpPr>
        <p:grpSpPr>
          <a:xfrm>
            <a:off x="6801912" y="3320880"/>
            <a:ext cx="3163181" cy="2479859"/>
            <a:chOff x="7415627" y="3904654"/>
            <a:chExt cx="2233298" cy="1750853"/>
          </a:xfrm>
        </p:grpSpPr>
        <p:pic>
          <p:nvPicPr>
            <p:cNvPr id="19" name="グラフィックス 18" descr="ネットワーク 枠線">
              <a:extLst>
                <a:ext uri="{FF2B5EF4-FFF2-40B4-BE49-F238E27FC236}">
                  <a16:creationId xmlns:a16="http://schemas.microsoft.com/office/drawing/2014/main" id="{177DE74C-9197-57D2-1EFF-C8F6682DF56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15627" y="3954923"/>
              <a:ext cx="1357602" cy="1357602"/>
            </a:xfrm>
            <a:prstGeom prst="rect">
              <a:avLst/>
            </a:prstGeom>
          </p:spPr>
        </p:pic>
        <p:pic>
          <p:nvPicPr>
            <p:cNvPr id="24" name="グラフィックス 23" descr="ツール 単色塗りつぶし">
              <a:extLst>
                <a:ext uri="{FF2B5EF4-FFF2-40B4-BE49-F238E27FC236}">
                  <a16:creationId xmlns:a16="http://schemas.microsoft.com/office/drawing/2014/main" id="{1CF8E9B8-FD2D-A342-DB17-7696D489EE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401" y="4741107"/>
              <a:ext cx="914400" cy="914400"/>
            </a:xfrm>
            <a:prstGeom prst="rect">
              <a:avLst/>
            </a:prstGeom>
          </p:spPr>
        </p:pic>
        <p:pic>
          <p:nvPicPr>
            <p:cNvPr id="27" name="グラフィックス 26" descr="女性アーティスト 枠線">
              <a:extLst>
                <a:ext uri="{FF2B5EF4-FFF2-40B4-BE49-F238E27FC236}">
                  <a16:creationId xmlns:a16="http://schemas.microsoft.com/office/drawing/2014/main" id="{02CE9B82-AF5E-49AE-5323-2ACA4F3CBF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34525" y="3904654"/>
              <a:ext cx="914400" cy="914400"/>
            </a:xfrm>
            <a:prstGeom prst="rect">
              <a:avLst/>
            </a:prstGeom>
          </p:spPr>
        </p:pic>
        <p:sp>
          <p:nvSpPr>
            <p:cNvPr id="29" name="円: 塗りつぶしなし 28">
              <a:extLst>
                <a:ext uri="{FF2B5EF4-FFF2-40B4-BE49-F238E27FC236}">
                  <a16:creationId xmlns:a16="http://schemas.microsoft.com/office/drawing/2014/main" id="{7C646990-65E4-8303-AE61-D47D4CEF1650}"/>
                </a:ext>
              </a:extLst>
            </p:cNvPr>
            <p:cNvSpPr/>
            <p:nvPr/>
          </p:nvSpPr>
          <p:spPr>
            <a:xfrm>
              <a:off x="8094428" y="4363528"/>
              <a:ext cx="1202373" cy="1195474"/>
            </a:xfrm>
            <a:prstGeom prst="donu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solidFill>
                  <a:schemeClr val="tx1"/>
                </a:solidFill>
              </a:endParaRPr>
            </a:p>
          </p:txBody>
        </p:sp>
      </p:grpSp>
      <p:sp>
        <p:nvSpPr>
          <p:cNvPr id="32" name="テキスト ボックス 31">
            <a:extLst>
              <a:ext uri="{FF2B5EF4-FFF2-40B4-BE49-F238E27FC236}">
                <a16:creationId xmlns:a16="http://schemas.microsoft.com/office/drawing/2014/main" id="{2B5EA1B5-F6B3-2B12-AAAC-6219DA195EB5}"/>
              </a:ext>
            </a:extLst>
          </p:cNvPr>
          <p:cNvSpPr txBox="1"/>
          <p:nvPr/>
        </p:nvSpPr>
        <p:spPr>
          <a:xfrm>
            <a:off x="1475132" y="5859916"/>
            <a:ext cx="8734429" cy="430887"/>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600" b="1" i="0" strike="noStrike" kern="1200" cap="none" spc="0" normalizeH="0" baseline="0" noProof="0" dirty="0">
                <a:ln>
                  <a:noFill/>
                </a:ln>
                <a:effectLst/>
                <a:uLnTx/>
                <a:uFillTx/>
                <a:latin typeface="Meiryo"/>
                <a:ea typeface="Meiryo"/>
                <a:cs typeface="+mn-cs"/>
              </a:rPr>
              <a:t>私たちが目指すのは</a:t>
            </a:r>
            <a:r>
              <a:rPr kumimoji="1" lang="en-US" altLang="ja-JP" sz="1600" b="1" i="0" strike="noStrike" kern="1200" cap="none" spc="0" normalizeH="0" baseline="0" noProof="0" dirty="0">
                <a:ln>
                  <a:noFill/>
                </a:ln>
                <a:solidFill>
                  <a:schemeClr val="accent2">
                    <a:lumMod val="75000"/>
                  </a:schemeClr>
                </a:solidFill>
                <a:effectLst/>
                <a:uLnTx/>
                <a:uFillTx/>
                <a:latin typeface="Meiryo"/>
                <a:ea typeface="Meiryo"/>
                <a:cs typeface="+mn-cs"/>
              </a:rPr>
              <a:t>『</a:t>
            </a:r>
            <a:r>
              <a:rPr kumimoji="1" lang="ja-JP" altLang="en-US" sz="1600" b="1" i="0" strike="noStrike" kern="1200" cap="none" spc="0" normalizeH="0" baseline="0" noProof="0" dirty="0">
                <a:ln>
                  <a:noFill/>
                </a:ln>
                <a:solidFill>
                  <a:schemeClr val="accent2">
                    <a:lumMod val="75000"/>
                  </a:schemeClr>
                </a:solidFill>
                <a:effectLst/>
                <a:uLnTx/>
                <a:uFillTx/>
                <a:latin typeface="Meiryo"/>
                <a:ea typeface="Meiryo"/>
                <a:cs typeface="+mn-cs"/>
              </a:rPr>
              <a:t>ワールドの制作</a:t>
            </a:r>
            <a:r>
              <a:rPr kumimoji="1" lang="en-US" altLang="ja-JP" sz="1600" b="1" i="0" strike="noStrike" kern="1200" cap="none" spc="0" normalizeH="0" baseline="0" noProof="0" dirty="0">
                <a:ln>
                  <a:noFill/>
                </a:ln>
                <a:solidFill>
                  <a:schemeClr val="accent2">
                    <a:lumMod val="75000"/>
                  </a:schemeClr>
                </a:solidFill>
                <a:effectLst/>
                <a:uLnTx/>
                <a:uFillTx/>
                <a:latin typeface="Meiryo"/>
                <a:ea typeface="Meiryo"/>
                <a:cs typeface="+mn-cs"/>
              </a:rPr>
              <a:t>』</a:t>
            </a:r>
            <a:r>
              <a:rPr kumimoji="1" lang="ja-JP" altLang="en-US" sz="1600" b="1" i="0" strike="noStrike" kern="1200" cap="none" spc="0" normalizeH="0" baseline="0" noProof="0" dirty="0">
                <a:ln>
                  <a:noFill/>
                </a:ln>
                <a:effectLst/>
                <a:uLnTx/>
                <a:uFillTx/>
                <a:latin typeface="Meiryo"/>
                <a:ea typeface="Meiryo"/>
                <a:cs typeface="+mn-cs"/>
              </a:rPr>
              <a:t>ではなく</a:t>
            </a:r>
            <a:r>
              <a:rPr kumimoji="1" lang="en-US" altLang="ja-JP" sz="1600" b="1" i="0" strike="noStrike" kern="1200" cap="none" spc="0" normalizeH="0" baseline="0" noProof="0" dirty="0">
                <a:ln>
                  <a:noFill/>
                </a:ln>
                <a:solidFill>
                  <a:schemeClr val="accent5">
                    <a:lumMod val="75000"/>
                  </a:schemeClr>
                </a:solidFill>
                <a:effectLst/>
                <a:uLnTx/>
                <a:uFillTx/>
                <a:latin typeface="Meiryo"/>
                <a:ea typeface="Meiryo"/>
                <a:cs typeface="+mn-cs"/>
              </a:rPr>
              <a:t>『</a:t>
            </a:r>
            <a:r>
              <a:rPr kumimoji="1" lang="ja-JP" altLang="en-US" sz="1600" b="1" i="0" strike="noStrike" kern="1200" cap="none" spc="0" normalizeH="0" baseline="0" noProof="0" dirty="0">
                <a:ln>
                  <a:noFill/>
                </a:ln>
                <a:solidFill>
                  <a:schemeClr val="accent5">
                    <a:lumMod val="75000"/>
                  </a:schemeClr>
                </a:solidFill>
                <a:effectLst/>
                <a:uLnTx/>
                <a:uFillTx/>
                <a:latin typeface="Meiryo"/>
                <a:ea typeface="Meiryo"/>
                <a:cs typeface="+mn-cs"/>
              </a:rPr>
              <a:t>サービスの提供</a:t>
            </a:r>
            <a:r>
              <a:rPr kumimoji="1" lang="en-US" altLang="ja-JP" sz="1600" b="1" i="0" strike="noStrike" kern="1200" cap="none" spc="0" normalizeH="0" baseline="0" noProof="0" dirty="0">
                <a:ln>
                  <a:noFill/>
                </a:ln>
                <a:solidFill>
                  <a:schemeClr val="accent5">
                    <a:lumMod val="75000"/>
                  </a:schemeClr>
                </a:solidFill>
                <a:effectLst/>
                <a:uLnTx/>
                <a:uFillTx/>
                <a:latin typeface="Meiryo"/>
                <a:ea typeface="Meiryo"/>
                <a:cs typeface="+mn-cs"/>
              </a:rPr>
              <a:t>』</a:t>
            </a:r>
            <a:r>
              <a:rPr kumimoji="1" lang="ja-JP" altLang="en-US" sz="1600" b="1" i="0" strike="noStrike" kern="1200" cap="none" spc="0" normalizeH="0" baseline="0" noProof="0" dirty="0">
                <a:ln>
                  <a:noFill/>
                </a:ln>
                <a:effectLst/>
                <a:uLnTx/>
                <a:uFillTx/>
                <a:latin typeface="Meiryo"/>
                <a:ea typeface="Meiryo"/>
                <a:cs typeface="+mn-cs"/>
              </a:rPr>
              <a:t>です。</a:t>
            </a:r>
            <a:endParaRPr kumimoji="1" lang="en-US" altLang="ja-JP" sz="1600" b="1" i="0" strike="noStrike" kern="1200" cap="none" spc="0" normalizeH="0" baseline="0" noProof="0" dirty="0">
              <a:ln>
                <a:noFill/>
              </a:ln>
              <a:effectLst/>
              <a:uLnTx/>
              <a:uFillTx/>
              <a:latin typeface="Meiryo"/>
              <a:ea typeface="Meiryo"/>
              <a:cs typeface="+mn-cs"/>
            </a:endParaRPr>
          </a:p>
        </p:txBody>
      </p:sp>
    </p:spTree>
    <p:extLst>
      <p:ext uri="{BB962C8B-B14F-4D97-AF65-F5344CB8AC3E}">
        <p14:creationId xmlns:p14="http://schemas.microsoft.com/office/powerpoint/2010/main" val="2998686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D06443-16FA-CB32-E4B8-1AA59FDAF466}"/>
              </a:ext>
            </a:extLst>
          </p:cNvPr>
          <p:cNvSpPr>
            <a:spLocks noGrp="1"/>
          </p:cNvSpPr>
          <p:nvPr>
            <p:ph type="title"/>
          </p:nvPr>
        </p:nvSpPr>
        <p:spPr>
          <a:xfrm>
            <a:off x="758952" y="758952"/>
            <a:ext cx="10751966" cy="777867"/>
          </a:xfrm>
        </p:spPr>
        <p:txBody>
          <a:bodyPr anchor="ctr">
            <a:normAutofit/>
          </a:bodyPr>
          <a:lstStyle/>
          <a:p>
            <a:r>
              <a:rPr lang="en-US" altLang="ja-JP" sz="3600" i="0" dirty="0">
                <a:solidFill>
                  <a:schemeClr val="tx1"/>
                </a:solidFill>
                <a:latin typeface="Meiryo"/>
                <a:ea typeface="Meiryo"/>
              </a:rPr>
              <a:t>1. VRC Connections API Project</a:t>
            </a:r>
            <a:r>
              <a:rPr lang="ja-JP" altLang="en-US" sz="3600" i="0" dirty="0">
                <a:solidFill>
                  <a:schemeClr val="tx1"/>
                </a:solidFill>
                <a:latin typeface="Meiryo"/>
                <a:ea typeface="Meiryo"/>
              </a:rPr>
              <a:t>とは？</a:t>
            </a:r>
            <a:r>
              <a:rPr lang="en-US" altLang="ja-JP" sz="3600" i="0" dirty="0">
                <a:solidFill>
                  <a:schemeClr val="tx1"/>
                </a:solidFill>
                <a:latin typeface="Meiryo"/>
                <a:ea typeface="Meiryo"/>
              </a:rPr>
              <a:t>2/4</a:t>
            </a:r>
            <a:endParaRPr lang="ja-JP" altLang="en-US" sz="3600" i="0" dirty="0">
              <a:solidFill>
                <a:schemeClr val="tx1"/>
              </a:solidFill>
              <a:latin typeface="Meiryo"/>
              <a:ea typeface="Meiryo"/>
            </a:endParaRPr>
          </a:p>
        </p:txBody>
      </p:sp>
      <p:sp>
        <p:nvSpPr>
          <p:cNvPr id="11" name="タイトル 1">
            <a:extLst>
              <a:ext uri="{FF2B5EF4-FFF2-40B4-BE49-F238E27FC236}">
                <a16:creationId xmlns:a16="http://schemas.microsoft.com/office/drawing/2014/main" id="{7EF51333-F83E-97D1-A450-70E6DF152BB0}"/>
              </a:ext>
            </a:extLst>
          </p:cNvPr>
          <p:cNvSpPr txBox="1">
            <a:spLocks/>
          </p:cNvSpPr>
          <p:nvPr/>
        </p:nvSpPr>
        <p:spPr>
          <a:xfrm>
            <a:off x="754777" y="1715105"/>
            <a:ext cx="10750616" cy="437909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nSpc>
                <a:spcPct val="150000"/>
              </a:lnSpc>
              <a:defRPr/>
            </a:pPr>
            <a:r>
              <a:rPr lang="ja-JP" altLang="en-US" sz="1600" i="0" spc="0" dirty="0">
                <a:solidFill>
                  <a:srgbClr val="262626"/>
                </a:solidFill>
                <a:latin typeface="Meiryo"/>
                <a:ea typeface="Meiryo"/>
              </a:rPr>
              <a:t>私たち</a:t>
            </a:r>
            <a:r>
              <a:rPr lang="en-US" altLang="ja-JP" sz="1600" i="0" spc="0" dirty="0">
                <a:solidFill>
                  <a:srgbClr val="262626"/>
                </a:solidFill>
                <a:latin typeface="Meiryo"/>
                <a:ea typeface="Meiryo"/>
              </a:rPr>
              <a:t>『VRC Connections API Project』</a:t>
            </a:r>
            <a:r>
              <a:rPr lang="ja-JP" altLang="en-US" sz="1600" i="0" spc="0" dirty="0">
                <a:solidFill>
                  <a:srgbClr val="262626"/>
                </a:solidFill>
                <a:latin typeface="Meiryo"/>
                <a:ea typeface="Meiryo"/>
              </a:rPr>
              <a:t>は</a:t>
            </a:r>
            <a:r>
              <a:rPr lang="en-US" altLang="ja-JP" sz="1600" i="0" spc="0" dirty="0">
                <a:solidFill>
                  <a:srgbClr val="262626"/>
                </a:solidFill>
                <a:latin typeface="Meiryo"/>
                <a:ea typeface="Meiryo"/>
              </a:rPr>
              <a:t>『</a:t>
            </a:r>
            <a:r>
              <a:rPr lang="en-US" altLang="ja-JP" sz="1600" i="0" spc="0" dirty="0" err="1">
                <a:solidFill>
                  <a:schemeClr val="accent3">
                    <a:lumMod val="75000"/>
                  </a:schemeClr>
                </a:solidFill>
                <a:latin typeface="Meiryo"/>
                <a:ea typeface="Meiryo"/>
              </a:rPr>
              <a:t>VRChat</a:t>
            </a:r>
            <a:r>
              <a:rPr lang="ja-JP" altLang="en-US" sz="1600" i="0" spc="0" dirty="0">
                <a:solidFill>
                  <a:schemeClr val="accent3">
                    <a:lumMod val="75000"/>
                  </a:schemeClr>
                </a:solidFill>
                <a:latin typeface="Meiryo"/>
                <a:ea typeface="Meiryo"/>
              </a:rPr>
              <a:t>のワールドと外部の世界を繋ぐことで得られる体験や価値</a:t>
            </a:r>
            <a:r>
              <a:rPr lang="en-US" altLang="ja-JP" sz="1600" i="0" spc="0" dirty="0">
                <a:solidFill>
                  <a:srgbClr val="262626"/>
                </a:solidFill>
                <a:latin typeface="Meiryo"/>
                <a:ea typeface="Meiryo"/>
              </a:rPr>
              <a:t>』</a:t>
            </a:r>
            <a:r>
              <a:rPr lang="ja-JP" altLang="en-US" sz="1600" i="0" spc="0" dirty="0">
                <a:solidFill>
                  <a:srgbClr val="262626"/>
                </a:solidFill>
                <a:latin typeface="Meiryo"/>
                <a:ea typeface="Meiryo"/>
              </a:rPr>
              <a:t>を</a:t>
            </a:r>
            <a:r>
              <a:rPr lang="en-US" altLang="ja-JP" sz="1600" i="0" spc="0" dirty="0">
                <a:solidFill>
                  <a:srgbClr val="262626"/>
                </a:solidFill>
                <a:latin typeface="Meiryo"/>
                <a:ea typeface="Meiryo"/>
              </a:rPr>
              <a:t>『</a:t>
            </a:r>
            <a:r>
              <a:rPr kumimoji="1" lang="ja-JP" altLang="en-US" sz="1600" b="0" i="0" u="none" strike="noStrike" kern="1200" cap="none" spc="0" normalizeH="0" baseline="0" noProof="0" dirty="0">
                <a:ln>
                  <a:noFill/>
                </a:ln>
                <a:solidFill>
                  <a:schemeClr val="accent4"/>
                </a:solidFill>
                <a:effectLst/>
                <a:uLnTx/>
                <a:uFillTx/>
                <a:latin typeface="Meiryo"/>
                <a:ea typeface="Meiryo"/>
                <a:cs typeface="+mn-cs"/>
              </a:rPr>
              <a:t>技術力の有無にかかわらず、誰でも</a:t>
            </a:r>
            <a:r>
              <a:rPr lang="en-US" altLang="ja-JP" sz="1600" i="0" spc="0" dirty="0">
                <a:solidFill>
                  <a:srgbClr val="262626"/>
                </a:solidFill>
                <a:latin typeface="Meiryo"/>
                <a:ea typeface="Meiryo"/>
              </a:rPr>
              <a:t>』</a:t>
            </a:r>
            <a:r>
              <a:rPr lang="ja-JP" altLang="en-US" sz="1600" i="0" spc="0" dirty="0">
                <a:solidFill>
                  <a:srgbClr val="262626"/>
                </a:solidFill>
                <a:latin typeface="Meiryo"/>
                <a:ea typeface="Meiryo"/>
              </a:rPr>
              <a:t>得ることができるサービスを提供することを目指す組織です。</a:t>
            </a:r>
            <a:endParaRPr kumimoji="1" lang="en-US" altLang="ja-JP" sz="1600" b="0" i="0" strike="noStrike" kern="1200" cap="none" spc="0" normalizeH="0" baseline="0" noProof="0" dirty="0">
              <a:ln>
                <a:noFill/>
              </a:ln>
              <a:solidFill>
                <a:srgbClr val="262626"/>
              </a:solidFill>
              <a:effectLst/>
              <a:uLnTx/>
              <a:uFillTx/>
              <a:latin typeface="Meiryo"/>
              <a:ea typeface="Meiryo"/>
              <a:cs typeface="+mj-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1" lang="en-US" altLang="ja-JP" sz="2800" b="0" i="0" u="none" strike="noStrike" kern="1200" cap="none" spc="0" normalizeH="0" baseline="0" noProof="0" dirty="0">
              <a:ln>
                <a:noFill/>
              </a:ln>
              <a:solidFill>
                <a:srgbClr val="262626"/>
              </a:solidFill>
              <a:effectLst/>
              <a:uLnTx/>
              <a:uFillTx/>
              <a:latin typeface="Meiryo"/>
              <a:ea typeface="Meiryo"/>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62626"/>
                </a:solidFill>
                <a:effectLst/>
                <a:uLnTx/>
                <a:uFillTx/>
                <a:latin typeface="Meiryo"/>
                <a:ea typeface="Meiryo"/>
                <a:cs typeface="+mn-cs"/>
              </a:rPr>
              <a:t>何を？　⇒　</a:t>
            </a:r>
            <a:endParaRPr lang="en-US" altLang="ja-JP" sz="1400" i="0" spc="0" dirty="0">
              <a:solidFill>
                <a:srgbClr val="262626"/>
              </a:solidFill>
              <a:latin typeface="Meiryo"/>
              <a:ea typeface="Meiryo"/>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ja-JP" sz="1400" i="0" spc="0" dirty="0">
              <a:solidFill>
                <a:srgbClr val="262626"/>
              </a:solidFill>
              <a:latin typeface="Meiryo"/>
              <a:ea typeface="Meiryo"/>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ja-JP" sz="1400" i="0" spc="0" dirty="0">
              <a:solidFill>
                <a:srgbClr val="262626"/>
              </a:solidFill>
              <a:latin typeface="Meiryo"/>
              <a:ea typeface="Meiryo"/>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ja-JP" altLang="en-US" sz="2800" i="0" spc="0" dirty="0">
                <a:solidFill>
                  <a:srgbClr val="262626"/>
                </a:solidFill>
                <a:latin typeface="Meiryo"/>
                <a:ea typeface="Meiryo"/>
              </a:rPr>
              <a:t>誰に？　⇒　</a:t>
            </a:r>
            <a:endParaRPr lang="en-US" altLang="ja-JP" sz="2800" i="0" spc="0" dirty="0">
              <a:solidFill>
                <a:srgbClr val="262626"/>
              </a:solidFill>
              <a:latin typeface="Meiryo"/>
              <a:ea typeface="Meiryo"/>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ja-JP" sz="1800" i="0" spc="0" dirty="0">
              <a:solidFill>
                <a:srgbClr val="262626"/>
              </a:solidFill>
              <a:latin typeface="Meiryo"/>
              <a:ea typeface="Meiryo"/>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altLang="ja-JP" sz="1800" i="0" spc="0" dirty="0">
                <a:solidFill>
                  <a:srgbClr val="262626"/>
                </a:solidFill>
                <a:latin typeface="Meiryo"/>
                <a:ea typeface="Meiryo"/>
              </a:rPr>
              <a:t>							</a:t>
            </a:r>
            <a:r>
              <a:rPr lang="ja-JP" altLang="en-US" sz="2400" i="0" spc="0" dirty="0">
                <a:solidFill>
                  <a:srgbClr val="262626"/>
                </a:solidFill>
                <a:latin typeface="Meiryo"/>
                <a:ea typeface="Meiryo"/>
              </a:rPr>
              <a:t>提供することを目指す組織</a:t>
            </a:r>
            <a:endParaRPr lang="en-US" altLang="ja-JP" sz="2400" i="0" spc="0" dirty="0">
              <a:solidFill>
                <a:srgbClr val="262626"/>
              </a:solidFill>
              <a:latin typeface="Meiryo"/>
              <a:ea typeface="Meiryo"/>
            </a:endParaRPr>
          </a:p>
        </p:txBody>
      </p:sp>
      <p:cxnSp>
        <p:nvCxnSpPr>
          <p:cNvPr id="4" name="直線矢印コネクタ 3">
            <a:extLst>
              <a:ext uri="{FF2B5EF4-FFF2-40B4-BE49-F238E27FC236}">
                <a16:creationId xmlns:a16="http://schemas.microsoft.com/office/drawing/2014/main" id="{FD4CD4E2-F6C8-D98B-30AD-3A27A1EC9587}"/>
              </a:ext>
            </a:extLst>
          </p:cNvPr>
          <p:cNvCxnSpPr/>
          <p:nvPr/>
        </p:nvCxnSpPr>
        <p:spPr>
          <a:xfrm>
            <a:off x="764088" y="1458238"/>
            <a:ext cx="10156519" cy="2087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A8FC7576-4751-7B9A-7F3E-3055514133C5}"/>
              </a:ext>
            </a:extLst>
          </p:cNvPr>
          <p:cNvSpPr txBox="1"/>
          <p:nvPr/>
        </p:nvSpPr>
        <p:spPr>
          <a:xfrm>
            <a:off x="2555004" y="3086598"/>
            <a:ext cx="8950389" cy="684803"/>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800" b="0" i="0" u="none" strike="noStrike" kern="1200" cap="none" spc="0" normalizeH="0" baseline="0" noProof="0" dirty="0">
                <a:ln>
                  <a:noFill/>
                </a:ln>
                <a:solidFill>
                  <a:schemeClr val="accent3">
                    <a:lumMod val="75000"/>
                  </a:schemeClr>
                </a:solidFill>
                <a:effectLst/>
                <a:uLnTx/>
                <a:uFillTx/>
                <a:latin typeface="Meiryo"/>
                <a:ea typeface="Meiryo"/>
                <a:cs typeface="+mn-cs"/>
              </a:rPr>
              <a:t>『 </a:t>
            </a:r>
            <a:r>
              <a:rPr kumimoji="1" lang="ja-JP" altLang="en-US" sz="2800" b="0" i="0" u="none" strike="noStrike" kern="1200" cap="none" spc="0" normalizeH="0" baseline="0" noProof="0" dirty="0">
                <a:ln>
                  <a:noFill/>
                </a:ln>
                <a:solidFill>
                  <a:schemeClr val="accent3">
                    <a:lumMod val="75000"/>
                  </a:schemeClr>
                </a:solidFill>
                <a:effectLst/>
                <a:uLnTx/>
                <a:uFillTx/>
                <a:latin typeface="Meiryo"/>
                <a:ea typeface="Meiryo"/>
                <a:cs typeface="+mn-cs"/>
              </a:rPr>
              <a:t>ワールドと外部を繋ぐことで得られる体験や価値</a:t>
            </a:r>
            <a:r>
              <a:rPr kumimoji="1" lang="en-US" altLang="ja-JP" sz="2800" b="0" i="0" u="none" strike="noStrike" kern="1200" cap="none" spc="0" normalizeH="0" baseline="0" noProof="0" dirty="0">
                <a:ln>
                  <a:noFill/>
                </a:ln>
                <a:solidFill>
                  <a:schemeClr val="accent3">
                    <a:lumMod val="75000"/>
                  </a:schemeClr>
                </a:solidFill>
                <a:effectLst/>
                <a:uLnTx/>
                <a:uFillTx/>
                <a:latin typeface="Meiryo"/>
                <a:ea typeface="Meiryo"/>
                <a:cs typeface="+mn-cs"/>
              </a:rPr>
              <a:t>』</a:t>
            </a:r>
          </a:p>
        </p:txBody>
      </p:sp>
      <p:sp>
        <p:nvSpPr>
          <p:cNvPr id="21" name="テキスト ボックス 20">
            <a:extLst>
              <a:ext uri="{FF2B5EF4-FFF2-40B4-BE49-F238E27FC236}">
                <a16:creationId xmlns:a16="http://schemas.microsoft.com/office/drawing/2014/main" id="{14F153D5-3AEB-5AB6-5F3F-1CE032483A6D}"/>
              </a:ext>
            </a:extLst>
          </p:cNvPr>
          <p:cNvSpPr txBox="1"/>
          <p:nvPr/>
        </p:nvSpPr>
        <p:spPr>
          <a:xfrm>
            <a:off x="2555004" y="4388387"/>
            <a:ext cx="8798992" cy="684803"/>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800" b="0" i="0" u="none" strike="noStrike" kern="1200" cap="none" spc="0" normalizeH="0" baseline="0" noProof="0" dirty="0">
                <a:ln>
                  <a:noFill/>
                </a:ln>
                <a:solidFill>
                  <a:schemeClr val="accent4"/>
                </a:solidFill>
                <a:effectLst/>
                <a:uLnTx/>
                <a:uFillTx/>
                <a:latin typeface="Meiryo"/>
                <a:ea typeface="Meiryo"/>
                <a:cs typeface="+mn-cs"/>
              </a:rPr>
              <a:t>『</a:t>
            </a:r>
            <a:r>
              <a:rPr kumimoji="1" lang="ja-JP" altLang="en-US" sz="2800" b="0" i="0" u="none" strike="noStrike" kern="1200" cap="none" spc="0" normalizeH="0" baseline="0" noProof="0" dirty="0">
                <a:ln>
                  <a:noFill/>
                </a:ln>
                <a:solidFill>
                  <a:schemeClr val="accent4"/>
                </a:solidFill>
                <a:effectLst/>
                <a:uLnTx/>
                <a:uFillTx/>
                <a:latin typeface="Meiryo"/>
                <a:ea typeface="Meiryo"/>
                <a:cs typeface="+mn-cs"/>
              </a:rPr>
              <a:t>技術力の有無にかかわらず、誰にでも</a:t>
            </a:r>
            <a:r>
              <a:rPr kumimoji="1" lang="en-US" altLang="ja-JP" sz="2800" b="0" i="0" u="none" strike="noStrike" kern="1200" cap="none" spc="0" normalizeH="0" baseline="0" noProof="0" dirty="0">
                <a:ln>
                  <a:noFill/>
                </a:ln>
                <a:solidFill>
                  <a:schemeClr val="accent4"/>
                </a:solidFill>
                <a:effectLst/>
                <a:uLnTx/>
                <a:uFillTx/>
                <a:latin typeface="Meiryo"/>
                <a:ea typeface="Meiryo"/>
                <a:cs typeface="+mn-cs"/>
              </a:rPr>
              <a:t>』</a:t>
            </a:r>
          </a:p>
        </p:txBody>
      </p:sp>
      <p:sp>
        <p:nvSpPr>
          <p:cNvPr id="3" name="スライド番号プレースホルダー 2">
            <a:extLst>
              <a:ext uri="{FF2B5EF4-FFF2-40B4-BE49-F238E27FC236}">
                <a16:creationId xmlns:a16="http://schemas.microsoft.com/office/drawing/2014/main" id="{E5DC1F10-F238-1D99-7B81-52E91874B109}"/>
              </a:ext>
            </a:extLst>
          </p:cNvPr>
          <p:cNvSpPr>
            <a:spLocks noGrp="1"/>
          </p:cNvSpPr>
          <p:nvPr>
            <p:ph type="sldNum" sz="quarter" idx="12"/>
          </p:nvPr>
        </p:nvSpPr>
        <p:spPr/>
        <p:txBody>
          <a:bodyPr/>
          <a:lstStyle/>
          <a:p>
            <a:pPr algn="ctr"/>
            <a:fld id="{D79E6812-DF0E-4B88-AFAA-EAC7168F54C0}" type="slidenum">
              <a:rPr lang="en-US" smtClean="0"/>
              <a:pPr algn="ctr"/>
              <a:t>7</a:t>
            </a:fld>
            <a:endParaRPr lang="en-US" dirty="0"/>
          </a:p>
        </p:txBody>
      </p:sp>
    </p:spTree>
    <p:extLst>
      <p:ext uri="{BB962C8B-B14F-4D97-AF65-F5344CB8AC3E}">
        <p14:creationId xmlns:p14="http://schemas.microsoft.com/office/powerpoint/2010/main" val="385654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D06443-16FA-CB32-E4B8-1AA59FDAF466}"/>
              </a:ext>
            </a:extLst>
          </p:cNvPr>
          <p:cNvSpPr>
            <a:spLocks noGrp="1"/>
          </p:cNvSpPr>
          <p:nvPr>
            <p:ph type="title"/>
          </p:nvPr>
        </p:nvSpPr>
        <p:spPr>
          <a:xfrm>
            <a:off x="758952" y="758952"/>
            <a:ext cx="10751966" cy="777867"/>
          </a:xfrm>
        </p:spPr>
        <p:txBody>
          <a:bodyPr anchor="ctr">
            <a:normAutofit/>
          </a:bodyPr>
          <a:lstStyle/>
          <a:p>
            <a:r>
              <a:rPr kumimoji="0" lang="en-US" altLang="ja-JP" sz="3600" b="0" i="0" u="none" strike="noStrike" kern="1200" cap="none" spc="100" normalizeH="0" baseline="0" noProof="0" dirty="0">
                <a:ln>
                  <a:noFill/>
                </a:ln>
                <a:solidFill>
                  <a:prstClr val="black"/>
                </a:solidFill>
                <a:effectLst/>
                <a:uLnTx/>
                <a:uFillTx/>
                <a:latin typeface="Meiryo"/>
                <a:ea typeface="Meiryo"/>
                <a:cs typeface="+mj-cs"/>
              </a:rPr>
              <a:t>1. VRC Connections API Project</a:t>
            </a:r>
            <a:r>
              <a:rPr kumimoji="0" lang="ja-JP" altLang="en-US" sz="3600" b="0" i="0" u="none" strike="noStrike" kern="1200" cap="none" spc="100" normalizeH="0" baseline="0" noProof="0" dirty="0">
                <a:ln>
                  <a:noFill/>
                </a:ln>
                <a:solidFill>
                  <a:prstClr val="black"/>
                </a:solidFill>
                <a:effectLst/>
                <a:uLnTx/>
                <a:uFillTx/>
                <a:latin typeface="Meiryo"/>
                <a:ea typeface="Meiryo"/>
                <a:cs typeface="+mj-cs"/>
              </a:rPr>
              <a:t>とは？</a:t>
            </a:r>
            <a:r>
              <a:rPr kumimoji="0" lang="en-US" altLang="ja-JP" sz="3600" b="0" i="0" u="none" strike="noStrike" kern="1200" cap="none" spc="100" normalizeH="0" baseline="0" noProof="0" dirty="0">
                <a:ln>
                  <a:noFill/>
                </a:ln>
                <a:solidFill>
                  <a:prstClr val="black"/>
                </a:solidFill>
                <a:effectLst/>
                <a:uLnTx/>
                <a:uFillTx/>
                <a:latin typeface="Meiryo"/>
                <a:ea typeface="Meiryo"/>
                <a:cs typeface="+mj-cs"/>
              </a:rPr>
              <a:t>3/4</a:t>
            </a:r>
            <a:endParaRPr lang="ja-JP" altLang="en-US" sz="4800" i="0" dirty="0">
              <a:solidFill>
                <a:schemeClr val="tx1"/>
              </a:solidFill>
              <a:latin typeface="Meiryo"/>
              <a:ea typeface="Meiryo"/>
            </a:endParaRPr>
          </a:p>
        </p:txBody>
      </p:sp>
      <p:sp>
        <p:nvSpPr>
          <p:cNvPr id="11" name="タイトル 1">
            <a:extLst>
              <a:ext uri="{FF2B5EF4-FFF2-40B4-BE49-F238E27FC236}">
                <a16:creationId xmlns:a16="http://schemas.microsoft.com/office/drawing/2014/main" id="{7EF51333-F83E-97D1-A450-70E6DF152BB0}"/>
              </a:ext>
            </a:extLst>
          </p:cNvPr>
          <p:cNvSpPr txBox="1">
            <a:spLocks/>
          </p:cNvSpPr>
          <p:nvPr/>
        </p:nvSpPr>
        <p:spPr>
          <a:xfrm>
            <a:off x="754777" y="1715105"/>
            <a:ext cx="10750616" cy="4379099"/>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nSpc>
                <a:spcPct val="150000"/>
              </a:lnSpc>
              <a:defRPr/>
            </a:pPr>
            <a:r>
              <a:rPr lang="en-US" altLang="ja-JP" sz="1600" i="0" spc="0" dirty="0" err="1">
                <a:solidFill>
                  <a:srgbClr val="262626"/>
                </a:solidFill>
                <a:latin typeface="Meiryo"/>
                <a:ea typeface="Meiryo"/>
              </a:rPr>
              <a:t>VRChat</a:t>
            </a:r>
            <a:r>
              <a:rPr lang="ja-JP" altLang="en-US" sz="1600" i="0" spc="0" dirty="0">
                <a:solidFill>
                  <a:srgbClr val="262626"/>
                </a:solidFill>
                <a:latin typeface="Meiryo"/>
                <a:ea typeface="Meiryo"/>
              </a:rPr>
              <a:t>のワールド</a:t>
            </a:r>
            <a:r>
              <a:rPr lang="en-US" altLang="ja-JP" sz="1600" i="0" spc="0" dirty="0">
                <a:solidFill>
                  <a:srgbClr val="262626"/>
                </a:solidFill>
                <a:latin typeface="Meiryo"/>
                <a:ea typeface="Meiryo"/>
              </a:rPr>
              <a:t>/</a:t>
            </a:r>
            <a:r>
              <a:rPr lang="ja-JP" altLang="en-US" sz="1600" i="0" spc="0" dirty="0">
                <a:solidFill>
                  <a:srgbClr val="262626"/>
                </a:solidFill>
                <a:latin typeface="Meiryo"/>
                <a:ea typeface="Meiryo"/>
              </a:rPr>
              <a:t>インスタンスはこれまでそれぞれ独立したものでしたが、外部と接続することによりデータの時間的連続性やインスタンス</a:t>
            </a:r>
            <a:r>
              <a:rPr lang="en-US" altLang="ja-JP" sz="1600" i="0" spc="0" dirty="0">
                <a:solidFill>
                  <a:srgbClr val="262626"/>
                </a:solidFill>
                <a:latin typeface="Meiryo"/>
                <a:ea typeface="Meiryo"/>
              </a:rPr>
              <a:t>/</a:t>
            </a:r>
            <a:r>
              <a:rPr lang="ja-JP" altLang="en-US" sz="1600" i="0" spc="0" dirty="0">
                <a:solidFill>
                  <a:srgbClr val="262626"/>
                </a:solidFill>
                <a:latin typeface="Meiryo"/>
                <a:ea typeface="Meiryo"/>
              </a:rPr>
              <a:t>ワールド間の接続性</a:t>
            </a:r>
            <a:r>
              <a:rPr lang="en-US" altLang="ja-JP" sz="1600" i="0" spc="0" dirty="0">
                <a:solidFill>
                  <a:srgbClr val="262626"/>
                </a:solidFill>
                <a:latin typeface="Meiryo"/>
                <a:ea typeface="Meiryo"/>
              </a:rPr>
              <a:t>/</a:t>
            </a:r>
            <a:r>
              <a:rPr lang="ja-JP" altLang="en-US" sz="1600" i="0" spc="0" dirty="0">
                <a:solidFill>
                  <a:srgbClr val="262626"/>
                </a:solidFill>
                <a:latin typeface="Meiryo"/>
                <a:ea typeface="Meiryo"/>
              </a:rPr>
              <a:t>連続性を得ることになります。また、外部で活用していたツールなどをワールドに持ち込むことも可能です。「</a:t>
            </a:r>
            <a:r>
              <a:rPr lang="en-US" altLang="ja-JP" sz="1600" i="0" spc="0" dirty="0">
                <a:solidFill>
                  <a:srgbClr val="262626"/>
                </a:solidFill>
                <a:latin typeface="Meiryo"/>
                <a:ea typeface="Meiryo"/>
              </a:rPr>
              <a:t>VR</a:t>
            </a:r>
            <a:r>
              <a:rPr lang="ja-JP" altLang="en-US" sz="1600" i="0" spc="0" dirty="0">
                <a:solidFill>
                  <a:srgbClr val="262626"/>
                </a:solidFill>
                <a:latin typeface="Meiryo"/>
                <a:ea typeface="Meiryo"/>
              </a:rPr>
              <a:t>で○○できる」の幅がさらに広がります。</a:t>
            </a:r>
            <a:endParaRPr lang="en-US" altLang="ja-JP" sz="1600" i="0" spc="0" dirty="0">
              <a:solidFill>
                <a:srgbClr val="262626"/>
              </a:solidFill>
              <a:latin typeface="Meiryo"/>
              <a:ea typeface="Meiryo"/>
            </a:endParaRPr>
          </a:p>
          <a:p>
            <a:pPr>
              <a:lnSpc>
                <a:spcPct val="150000"/>
              </a:lnSpc>
              <a:defRPr/>
            </a:pPr>
            <a:r>
              <a:rPr lang="ja-JP" altLang="en-US" sz="1600" i="0" spc="0" dirty="0">
                <a:solidFill>
                  <a:srgbClr val="262626"/>
                </a:solidFill>
                <a:latin typeface="Meiryo"/>
                <a:ea typeface="Meiryo"/>
              </a:rPr>
              <a:t>　</a:t>
            </a:r>
            <a:endParaRPr kumimoji="1" lang="en-US" altLang="ja-JP" sz="2800" b="0" i="0" u="none" strike="noStrike" kern="1200" cap="none" spc="0" normalizeH="0" baseline="0" noProof="0" dirty="0">
              <a:ln>
                <a:noFill/>
              </a:ln>
              <a:solidFill>
                <a:srgbClr val="262626"/>
              </a:solidFill>
              <a:effectLst/>
              <a:uLnTx/>
              <a:uFillTx/>
              <a:latin typeface="Meiryo"/>
              <a:ea typeface="Meiryo"/>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ja-JP" sz="2800" b="0" i="0" u="none" strike="noStrike" kern="1200" cap="none" spc="0" normalizeH="0" baseline="0" noProof="0" dirty="0">
                <a:ln>
                  <a:noFill/>
                </a:ln>
                <a:solidFill>
                  <a:schemeClr val="accent3">
                    <a:lumMod val="75000"/>
                  </a:schemeClr>
                </a:solidFill>
                <a:effectLst/>
                <a:uLnTx/>
                <a:uFillTx/>
                <a:latin typeface="Meiryo"/>
                <a:ea typeface="Meiryo"/>
                <a:cs typeface="+mn-cs"/>
              </a:rPr>
              <a:t>『 </a:t>
            </a:r>
            <a:r>
              <a:rPr kumimoji="1" lang="ja-JP" altLang="en-US" sz="2800" b="0" i="0" u="none" strike="noStrike" kern="1200" cap="none" spc="0" normalizeH="0" baseline="0" noProof="0" dirty="0">
                <a:ln>
                  <a:noFill/>
                </a:ln>
                <a:solidFill>
                  <a:schemeClr val="accent3">
                    <a:lumMod val="75000"/>
                  </a:schemeClr>
                </a:solidFill>
                <a:effectLst/>
                <a:uLnTx/>
                <a:uFillTx/>
                <a:latin typeface="Meiryo"/>
                <a:ea typeface="Meiryo"/>
                <a:cs typeface="+mn-cs"/>
              </a:rPr>
              <a:t>ワールドと外部を繋ぐことで得られる体験や価値</a:t>
            </a:r>
            <a:r>
              <a:rPr kumimoji="1" lang="en-US" altLang="ja-JP" sz="2800" b="0" i="0" u="none" strike="noStrike" kern="1200" cap="none" spc="0" normalizeH="0" baseline="0" noProof="0" dirty="0">
                <a:ln>
                  <a:noFill/>
                </a:ln>
                <a:solidFill>
                  <a:schemeClr val="accent3">
                    <a:lumMod val="75000"/>
                  </a:schemeClr>
                </a:solidFill>
                <a:effectLst/>
                <a:uLnTx/>
                <a:uFillTx/>
                <a:latin typeface="Meiryo"/>
                <a:ea typeface="Meiryo"/>
                <a:cs typeface="+mn-cs"/>
              </a:rPr>
              <a:t>』</a:t>
            </a:r>
            <a:r>
              <a:rPr kumimoji="1" lang="ja-JP" altLang="en-US" sz="2800" b="0" i="0" u="none" strike="noStrike" kern="1200" cap="none" spc="0" normalizeH="0" baseline="0" noProof="0" dirty="0">
                <a:ln>
                  <a:noFill/>
                </a:ln>
                <a:solidFill>
                  <a:schemeClr val="tx1"/>
                </a:solidFill>
                <a:effectLst/>
                <a:uLnTx/>
                <a:uFillTx/>
                <a:latin typeface="Meiryo"/>
                <a:ea typeface="Meiryo"/>
                <a:cs typeface="+mn-cs"/>
              </a:rPr>
              <a:t>とは？</a:t>
            </a:r>
            <a:endParaRPr kumimoji="1" lang="en-US" altLang="ja-JP" sz="2800" b="0" i="0" u="none" strike="noStrike" kern="1200" cap="none" spc="0" normalizeH="0" baseline="0" noProof="0" dirty="0">
              <a:ln>
                <a:noFill/>
              </a:ln>
              <a:solidFill>
                <a:schemeClr val="tx1"/>
              </a:solidFill>
              <a:effectLst/>
              <a:uLnTx/>
              <a:uFillTx/>
              <a:latin typeface="Meiryo"/>
              <a:ea typeface="Meiryo"/>
              <a:cs typeface="+mn-cs"/>
            </a:endParaRPr>
          </a:p>
          <a:p>
            <a:pPr marL="914400" lvl="1" indent="-457200">
              <a:lnSpc>
                <a:spcPct val="150000"/>
              </a:lnSpc>
              <a:buFont typeface="Wingdings" panose="05000000000000000000" pitchFamily="2" charset="2"/>
              <a:buChar char="Ø"/>
              <a:defRPr/>
            </a:pPr>
            <a:endParaRPr kumimoji="1" lang="en-US" altLang="ja-JP" b="0" i="0" u="none" strike="noStrike" kern="1200" cap="none" spc="0" normalizeH="0" baseline="0" noProof="0" dirty="0">
              <a:ln>
                <a:noFill/>
              </a:ln>
              <a:effectLst/>
              <a:uLnTx/>
              <a:uFillTx/>
              <a:latin typeface="Meiryo"/>
              <a:ea typeface="Meiryo"/>
              <a:cs typeface="+mn-cs"/>
            </a:endParaRPr>
          </a:p>
          <a:p>
            <a:pPr marL="914400" lvl="1" indent="-457200">
              <a:lnSpc>
                <a:spcPct val="150000"/>
              </a:lnSpc>
              <a:buFont typeface="Wingdings" panose="05000000000000000000" pitchFamily="2" charset="2"/>
              <a:buChar char="Ø"/>
              <a:defRPr/>
            </a:pPr>
            <a:r>
              <a:rPr kumimoji="1" lang="ja-JP" altLang="en-US" b="0" i="0" u="sng" strike="noStrike" kern="1200" cap="none" spc="0" normalizeH="0" baseline="0" noProof="0" dirty="0">
                <a:ln>
                  <a:noFill/>
                </a:ln>
                <a:solidFill>
                  <a:schemeClr val="accent3">
                    <a:lumMod val="75000"/>
                  </a:schemeClr>
                </a:solidFill>
                <a:effectLst/>
                <a:uLnTx/>
                <a:uFillTx/>
                <a:latin typeface="Meiryo"/>
                <a:ea typeface="Meiryo"/>
                <a:cs typeface="+mn-cs"/>
              </a:rPr>
              <a:t>インスタンスやワールドが連続性を獲得する</a:t>
            </a:r>
            <a:endParaRPr kumimoji="1" lang="en-US" altLang="ja-JP" b="0" i="0" u="sng" strike="noStrike" kern="1200" cap="none" spc="0" normalizeH="0" baseline="0" noProof="0" dirty="0">
              <a:ln>
                <a:noFill/>
              </a:ln>
              <a:solidFill>
                <a:schemeClr val="accent3">
                  <a:lumMod val="75000"/>
                </a:schemeClr>
              </a:solidFill>
              <a:effectLst/>
              <a:uLnTx/>
              <a:uFillTx/>
              <a:latin typeface="Meiryo"/>
              <a:ea typeface="Meiryo"/>
              <a:cs typeface="+mn-cs"/>
            </a:endParaRPr>
          </a:p>
          <a:p>
            <a:pPr lvl="2">
              <a:lnSpc>
                <a:spcPct val="150000"/>
              </a:lnSpc>
              <a:defRPr/>
            </a:pPr>
            <a:r>
              <a:rPr lang="ja-JP" altLang="en-US" dirty="0">
                <a:latin typeface="Meiryo"/>
                <a:ea typeface="Meiryo"/>
              </a:rPr>
              <a:t>インスタンスデータの半永続的な保存、インスタンス間でのデータ共有</a:t>
            </a:r>
            <a:endParaRPr lang="en-US" altLang="ja-JP" dirty="0">
              <a:latin typeface="Meiryo"/>
              <a:ea typeface="Meiryo"/>
            </a:endParaRPr>
          </a:p>
          <a:p>
            <a:pPr lvl="2">
              <a:lnSpc>
                <a:spcPct val="150000"/>
              </a:lnSpc>
              <a:defRPr/>
            </a:pPr>
            <a:endParaRPr lang="en-US" altLang="ja-JP" dirty="0">
              <a:latin typeface="Meiryo"/>
              <a:ea typeface="Meiryo"/>
            </a:endParaRPr>
          </a:p>
          <a:p>
            <a:pPr marL="914400" lvl="1" indent="-457200">
              <a:lnSpc>
                <a:spcPct val="150000"/>
              </a:lnSpc>
              <a:buFont typeface="Wingdings" panose="05000000000000000000" pitchFamily="2" charset="2"/>
              <a:buChar char="Ø"/>
              <a:defRPr/>
            </a:pPr>
            <a:r>
              <a:rPr lang="ja-JP" altLang="en-US" sz="1800" i="0" u="sng" spc="0" dirty="0">
                <a:solidFill>
                  <a:schemeClr val="accent3">
                    <a:lumMod val="75000"/>
                  </a:schemeClr>
                </a:solidFill>
                <a:latin typeface="Meiryo"/>
                <a:ea typeface="Meiryo"/>
              </a:rPr>
              <a:t>「</a:t>
            </a:r>
            <a:r>
              <a:rPr lang="en-US" altLang="ja-JP" sz="1800" i="0" u="sng" spc="0" dirty="0">
                <a:solidFill>
                  <a:schemeClr val="accent3">
                    <a:lumMod val="75000"/>
                  </a:schemeClr>
                </a:solidFill>
                <a:latin typeface="Meiryo"/>
                <a:ea typeface="Meiryo"/>
              </a:rPr>
              <a:t>VR</a:t>
            </a:r>
            <a:r>
              <a:rPr lang="ja-JP" altLang="en-US" sz="1800" i="0" u="sng" spc="0" dirty="0">
                <a:solidFill>
                  <a:schemeClr val="accent3">
                    <a:lumMod val="75000"/>
                  </a:schemeClr>
                </a:solidFill>
                <a:latin typeface="Meiryo"/>
                <a:ea typeface="Meiryo"/>
              </a:rPr>
              <a:t>で○○できる」の拡大</a:t>
            </a:r>
            <a:br>
              <a:rPr lang="en-US" altLang="ja-JP" sz="1800" i="0" spc="0" dirty="0">
                <a:solidFill>
                  <a:srgbClr val="262626"/>
                </a:solidFill>
                <a:latin typeface="Meiryo"/>
                <a:ea typeface="Meiryo"/>
              </a:rPr>
            </a:br>
            <a:r>
              <a:rPr lang="en-US" altLang="ja-JP" sz="1800" i="0" spc="0" dirty="0">
                <a:solidFill>
                  <a:srgbClr val="262626"/>
                </a:solidFill>
                <a:latin typeface="Meiryo"/>
                <a:ea typeface="Meiryo"/>
              </a:rPr>
              <a:t>VR</a:t>
            </a:r>
            <a:r>
              <a:rPr lang="ja-JP" altLang="en-US" sz="1800" i="0" spc="0" dirty="0">
                <a:solidFill>
                  <a:srgbClr val="262626"/>
                </a:solidFill>
                <a:latin typeface="Meiryo"/>
                <a:ea typeface="Meiryo"/>
              </a:rPr>
              <a:t>内で様々な外部サービスを享受することができる。</a:t>
            </a:r>
            <a:endParaRPr kumimoji="1" lang="en-US" altLang="ja-JP" b="0" i="0" u="none" strike="noStrike" kern="1200" cap="none" spc="0" normalizeH="0" baseline="0" noProof="0" dirty="0">
              <a:ln>
                <a:noFill/>
              </a:ln>
              <a:effectLst/>
              <a:uLnTx/>
              <a:uFillTx/>
              <a:latin typeface="Meiryo"/>
              <a:ea typeface="Meiryo"/>
              <a:cs typeface="+mn-cs"/>
            </a:endParaRPr>
          </a:p>
          <a:p>
            <a:pPr lvl="2">
              <a:lnSpc>
                <a:spcPct val="150000"/>
              </a:lnSpc>
              <a:defRPr/>
            </a:pPr>
            <a:r>
              <a:rPr kumimoji="1" lang="ja-JP" altLang="en-US" b="0" i="0" u="none" strike="noStrike" kern="1200" cap="none" spc="0" normalizeH="0" baseline="0" noProof="0" dirty="0">
                <a:ln>
                  <a:noFill/>
                </a:ln>
                <a:effectLst/>
                <a:uLnTx/>
                <a:uFillTx/>
                <a:latin typeface="Meiryo"/>
                <a:ea typeface="Meiryo"/>
                <a:cs typeface="+mn-cs"/>
              </a:rPr>
              <a:t>例：</a:t>
            </a:r>
            <a:r>
              <a:rPr kumimoji="1" lang="en-US" altLang="ja-JP" b="0" i="0" u="none" strike="noStrike" kern="1200" cap="none" spc="0" normalizeH="0" baseline="0" noProof="0" dirty="0" err="1">
                <a:ln>
                  <a:noFill/>
                </a:ln>
                <a:effectLst/>
                <a:uLnTx/>
                <a:uFillTx/>
                <a:latin typeface="Meiryo"/>
                <a:ea typeface="Meiryo"/>
                <a:cs typeface="+mn-cs"/>
              </a:rPr>
              <a:t>ChatGPT</a:t>
            </a:r>
            <a:r>
              <a:rPr kumimoji="1" lang="en-US" altLang="ja-JP" b="0" i="0" u="none" strike="noStrike" kern="1200" cap="none" spc="0" normalizeH="0" baseline="0" noProof="0" dirty="0">
                <a:ln>
                  <a:noFill/>
                </a:ln>
                <a:effectLst/>
                <a:uLnTx/>
                <a:uFillTx/>
                <a:latin typeface="Meiryo"/>
                <a:ea typeface="Meiryo"/>
                <a:cs typeface="+mn-cs"/>
              </a:rPr>
              <a:t>, Discord, </a:t>
            </a:r>
            <a:r>
              <a:rPr kumimoji="1" lang="en-US" altLang="ja-JP" b="0" i="0" u="none" strike="noStrike" kern="1200" cap="none" spc="0" normalizeH="0" baseline="0" noProof="0" dirty="0" err="1">
                <a:ln>
                  <a:noFill/>
                </a:ln>
                <a:effectLst/>
                <a:uLnTx/>
                <a:uFillTx/>
                <a:latin typeface="Meiryo"/>
                <a:ea typeface="Meiryo"/>
                <a:cs typeface="+mn-cs"/>
              </a:rPr>
              <a:t>Youtube</a:t>
            </a:r>
            <a:r>
              <a:rPr lang="en-US" altLang="ja-JP" dirty="0">
                <a:latin typeface="Meiryo"/>
                <a:ea typeface="Meiryo"/>
              </a:rPr>
              <a:t>, ...</a:t>
            </a:r>
            <a:r>
              <a:rPr lang="en-US" altLang="ja-JP" dirty="0" err="1">
                <a:latin typeface="Meiryo"/>
                <a:ea typeface="Meiryo"/>
              </a:rPr>
              <a:t>etc</a:t>
            </a:r>
            <a:r>
              <a:rPr lang="en-US" altLang="ja-JP" sz="1800" i="0" spc="0" dirty="0">
                <a:solidFill>
                  <a:srgbClr val="262626"/>
                </a:solidFill>
                <a:latin typeface="Meiryo"/>
                <a:ea typeface="Meiryo"/>
              </a:rPr>
              <a:t>	</a:t>
            </a:r>
            <a:endParaRPr lang="en-US" altLang="ja-JP" sz="2400" i="0" spc="0" dirty="0">
              <a:solidFill>
                <a:srgbClr val="262626"/>
              </a:solidFill>
              <a:latin typeface="Meiryo"/>
              <a:ea typeface="Meiryo"/>
            </a:endParaRPr>
          </a:p>
        </p:txBody>
      </p:sp>
      <p:cxnSp>
        <p:nvCxnSpPr>
          <p:cNvPr id="4" name="直線矢印コネクタ 3">
            <a:extLst>
              <a:ext uri="{FF2B5EF4-FFF2-40B4-BE49-F238E27FC236}">
                <a16:creationId xmlns:a16="http://schemas.microsoft.com/office/drawing/2014/main" id="{FD4CD4E2-F6C8-D98B-30AD-3A27A1EC9587}"/>
              </a:ext>
            </a:extLst>
          </p:cNvPr>
          <p:cNvCxnSpPr/>
          <p:nvPr/>
        </p:nvCxnSpPr>
        <p:spPr>
          <a:xfrm>
            <a:off x="764088" y="1458238"/>
            <a:ext cx="10156519" cy="2087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グラフィックス 4" descr="データベース 枠線">
            <a:extLst>
              <a:ext uri="{FF2B5EF4-FFF2-40B4-BE49-F238E27FC236}">
                <a16:creationId xmlns:a16="http://schemas.microsoft.com/office/drawing/2014/main" id="{02A30913-1D92-F3F1-3261-6BFAF4D145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24392" y="3904654"/>
            <a:ext cx="914400" cy="914400"/>
          </a:xfrm>
          <a:prstGeom prst="rect">
            <a:avLst/>
          </a:prstGeom>
        </p:spPr>
      </p:pic>
      <p:pic>
        <p:nvPicPr>
          <p:cNvPr id="7" name="グラフィックス 6" descr="接続 枠線">
            <a:extLst>
              <a:ext uri="{FF2B5EF4-FFF2-40B4-BE49-F238E27FC236}">
                <a16:creationId xmlns:a16="http://schemas.microsoft.com/office/drawing/2014/main" id="{2952737B-D293-AE4F-0FAC-873A108F70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24392" y="5179804"/>
            <a:ext cx="914400" cy="914400"/>
          </a:xfrm>
          <a:prstGeom prst="rect">
            <a:avLst/>
          </a:prstGeom>
        </p:spPr>
      </p:pic>
      <p:sp>
        <p:nvSpPr>
          <p:cNvPr id="8" name="スライド番号プレースホルダー 7">
            <a:extLst>
              <a:ext uri="{FF2B5EF4-FFF2-40B4-BE49-F238E27FC236}">
                <a16:creationId xmlns:a16="http://schemas.microsoft.com/office/drawing/2014/main" id="{16D2E093-E5B2-1067-782F-F51798638F1F}"/>
              </a:ext>
            </a:extLst>
          </p:cNvPr>
          <p:cNvSpPr>
            <a:spLocks noGrp="1"/>
          </p:cNvSpPr>
          <p:nvPr>
            <p:ph type="sldNum" sz="quarter" idx="12"/>
          </p:nvPr>
        </p:nvSpPr>
        <p:spPr/>
        <p:txBody>
          <a:bodyPr/>
          <a:lstStyle/>
          <a:p>
            <a:pPr algn="ctr"/>
            <a:fld id="{D79E6812-DF0E-4B88-AFAA-EAC7168F54C0}" type="slidenum">
              <a:rPr lang="en-US" smtClean="0"/>
              <a:pPr algn="ctr"/>
              <a:t>8</a:t>
            </a:fld>
            <a:endParaRPr lang="en-US" dirty="0"/>
          </a:p>
        </p:txBody>
      </p:sp>
    </p:spTree>
    <p:extLst>
      <p:ext uri="{BB962C8B-B14F-4D97-AF65-F5344CB8AC3E}">
        <p14:creationId xmlns:p14="http://schemas.microsoft.com/office/powerpoint/2010/main" val="4079336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D06443-16FA-CB32-E4B8-1AA59FDAF466}"/>
              </a:ext>
            </a:extLst>
          </p:cNvPr>
          <p:cNvSpPr>
            <a:spLocks noGrp="1"/>
          </p:cNvSpPr>
          <p:nvPr>
            <p:ph type="title"/>
          </p:nvPr>
        </p:nvSpPr>
        <p:spPr>
          <a:xfrm>
            <a:off x="758952" y="758952"/>
            <a:ext cx="10751966" cy="777867"/>
          </a:xfrm>
        </p:spPr>
        <p:txBody>
          <a:bodyPr anchor="ctr">
            <a:normAutofit/>
          </a:bodyPr>
          <a:lstStyle/>
          <a:p>
            <a:r>
              <a:rPr kumimoji="0" lang="en-US" altLang="ja-JP" sz="3600" b="0" i="0" u="none" strike="noStrike" kern="1200" cap="none" spc="100" normalizeH="0" baseline="0" noProof="0" dirty="0">
                <a:ln>
                  <a:noFill/>
                </a:ln>
                <a:solidFill>
                  <a:prstClr val="black"/>
                </a:solidFill>
                <a:effectLst/>
                <a:uLnTx/>
                <a:uFillTx/>
                <a:latin typeface="Meiryo"/>
                <a:ea typeface="Meiryo"/>
                <a:cs typeface="+mj-cs"/>
              </a:rPr>
              <a:t>1. VRC Connections API Project</a:t>
            </a:r>
            <a:r>
              <a:rPr kumimoji="0" lang="ja-JP" altLang="en-US" sz="3600" b="0" i="0" u="none" strike="noStrike" kern="1200" cap="none" spc="100" normalizeH="0" baseline="0" noProof="0" dirty="0">
                <a:ln>
                  <a:noFill/>
                </a:ln>
                <a:solidFill>
                  <a:prstClr val="black"/>
                </a:solidFill>
                <a:effectLst/>
                <a:uLnTx/>
                <a:uFillTx/>
                <a:latin typeface="Meiryo"/>
                <a:ea typeface="Meiryo"/>
                <a:cs typeface="+mj-cs"/>
              </a:rPr>
              <a:t>とは？</a:t>
            </a:r>
            <a:r>
              <a:rPr kumimoji="0" lang="en-US" altLang="ja-JP" sz="3600" b="0" i="0" u="none" strike="noStrike" kern="1200" cap="none" spc="100" normalizeH="0" baseline="0" noProof="0" dirty="0">
                <a:ln>
                  <a:noFill/>
                </a:ln>
                <a:solidFill>
                  <a:prstClr val="black"/>
                </a:solidFill>
                <a:effectLst/>
                <a:uLnTx/>
                <a:uFillTx/>
                <a:latin typeface="Meiryo"/>
                <a:ea typeface="Meiryo"/>
                <a:cs typeface="+mj-cs"/>
              </a:rPr>
              <a:t>4/4</a:t>
            </a:r>
            <a:endParaRPr lang="ja-JP" altLang="en-US" sz="4800" i="0" dirty="0">
              <a:solidFill>
                <a:schemeClr val="tx1"/>
              </a:solidFill>
              <a:latin typeface="Meiryo"/>
              <a:ea typeface="Meiryo"/>
            </a:endParaRPr>
          </a:p>
        </p:txBody>
      </p:sp>
      <p:sp>
        <p:nvSpPr>
          <p:cNvPr id="11" name="タイトル 1">
            <a:extLst>
              <a:ext uri="{FF2B5EF4-FFF2-40B4-BE49-F238E27FC236}">
                <a16:creationId xmlns:a16="http://schemas.microsoft.com/office/drawing/2014/main" id="{7EF51333-F83E-97D1-A450-70E6DF152BB0}"/>
              </a:ext>
            </a:extLst>
          </p:cNvPr>
          <p:cNvSpPr txBox="1">
            <a:spLocks/>
          </p:cNvSpPr>
          <p:nvPr/>
        </p:nvSpPr>
        <p:spPr>
          <a:xfrm>
            <a:off x="754777" y="1715105"/>
            <a:ext cx="10750616" cy="4379099"/>
          </a:xfrm>
          <a:prstGeom prst="rect">
            <a:avLst/>
          </a:prstGeom>
        </p:spPr>
        <p:txBody>
          <a:bodyPr vert="horz" lIns="91440" tIns="45720" rIns="91440" bIns="45720" rtlCol="0" anchor="t">
            <a:normAutofit fontScale="85000" lnSpcReduction="20000"/>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nSpc>
                <a:spcPct val="150000"/>
              </a:lnSpc>
              <a:defRPr/>
            </a:pPr>
            <a:r>
              <a:rPr lang="en-US" altLang="ja-JP" sz="1600" i="0" spc="0" dirty="0">
                <a:solidFill>
                  <a:srgbClr val="262626"/>
                </a:solidFill>
                <a:latin typeface="Meiryo"/>
                <a:ea typeface="Meiryo"/>
              </a:rPr>
              <a:t>『</a:t>
            </a:r>
            <a:r>
              <a:rPr lang="ja-JP" altLang="en-US" sz="1600" i="0" spc="0" dirty="0">
                <a:solidFill>
                  <a:srgbClr val="262626"/>
                </a:solidFill>
                <a:latin typeface="Meiryo"/>
                <a:ea typeface="Meiryo"/>
              </a:rPr>
              <a:t>技術力の有無にかかわらず、誰にでも</a:t>
            </a:r>
            <a:r>
              <a:rPr lang="en-US" altLang="ja-JP" sz="1600" i="0" spc="0" dirty="0">
                <a:solidFill>
                  <a:srgbClr val="262626"/>
                </a:solidFill>
                <a:latin typeface="Meiryo"/>
                <a:ea typeface="Meiryo"/>
              </a:rPr>
              <a:t>』</a:t>
            </a:r>
            <a:r>
              <a:rPr lang="ja-JP" altLang="en-US" sz="1600" i="0" spc="0" dirty="0">
                <a:solidFill>
                  <a:srgbClr val="262626"/>
                </a:solidFill>
                <a:latin typeface="Meiryo"/>
                <a:ea typeface="Meiryo"/>
              </a:rPr>
              <a:t>サービスを提供するため、プログラムの知識や</a:t>
            </a:r>
            <a:r>
              <a:rPr lang="en-US" altLang="ja-JP" sz="1600" i="0" spc="0" dirty="0">
                <a:solidFill>
                  <a:srgbClr val="262626"/>
                </a:solidFill>
                <a:latin typeface="Meiryo"/>
                <a:ea typeface="Meiryo"/>
              </a:rPr>
              <a:t>Unity</a:t>
            </a:r>
            <a:r>
              <a:rPr lang="ja-JP" altLang="en-US" sz="1600" i="0" spc="0" dirty="0">
                <a:solidFill>
                  <a:srgbClr val="262626"/>
                </a:solidFill>
                <a:latin typeface="Meiryo"/>
                <a:ea typeface="Meiryo"/>
              </a:rPr>
              <a:t>の専門知識が極力必要のないような形態でサービスを開発しています。また、それを実現するだけの技術者が本プロジェクトには在籍しています。</a:t>
            </a:r>
            <a:endParaRPr lang="en-US" altLang="ja-JP" sz="1600" i="0" spc="0" dirty="0">
              <a:solidFill>
                <a:srgbClr val="262626"/>
              </a:solidFill>
              <a:latin typeface="Meiryo"/>
              <a:ea typeface="Meiryo"/>
            </a:endParaRPr>
          </a:p>
          <a:p>
            <a:pPr>
              <a:lnSpc>
                <a:spcPct val="150000"/>
              </a:lnSpc>
              <a:defRPr/>
            </a:pPr>
            <a:r>
              <a:rPr lang="ja-JP" altLang="en-US" sz="1600" i="0" spc="0" dirty="0">
                <a:solidFill>
                  <a:srgbClr val="262626"/>
                </a:solidFill>
                <a:latin typeface="Meiryo"/>
                <a:ea typeface="Meiryo"/>
              </a:rPr>
              <a:t>　</a:t>
            </a:r>
            <a:endParaRPr kumimoji="1" lang="en-US" altLang="ja-JP" sz="2800" b="0" i="0" u="none" strike="noStrike" kern="1200" cap="none" spc="0" normalizeH="0" baseline="0" noProof="0" dirty="0">
              <a:ln>
                <a:noFill/>
              </a:ln>
              <a:solidFill>
                <a:srgbClr val="262626"/>
              </a:solidFill>
              <a:effectLst/>
              <a:uLnTx/>
              <a:uFillTx/>
              <a:latin typeface="Meiryo"/>
              <a:ea typeface="Meiryo"/>
              <a:cs typeface="+mn-cs"/>
            </a:endParaRPr>
          </a:p>
          <a:p>
            <a:pPr>
              <a:lnSpc>
                <a:spcPct val="150000"/>
              </a:lnSpc>
              <a:spcBef>
                <a:spcPts val="0"/>
              </a:spcBef>
              <a:defRPr/>
            </a:pPr>
            <a:r>
              <a:rPr kumimoji="1" lang="ja-JP" altLang="en-US" sz="2800" b="0" i="0" u="none" strike="noStrike" kern="1200" cap="none" spc="0" normalizeH="0" baseline="0" noProof="0" dirty="0">
                <a:ln>
                  <a:noFill/>
                </a:ln>
                <a:solidFill>
                  <a:schemeClr val="accent4"/>
                </a:solidFill>
                <a:effectLst/>
                <a:uLnTx/>
                <a:uFillTx/>
                <a:latin typeface="Meiryo"/>
                <a:ea typeface="Meiryo"/>
                <a:cs typeface="+mn-cs"/>
              </a:rPr>
              <a:t>いかにして</a:t>
            </a:r>
            <a:r>
              <a:rPr kumimoji="1" lang="en-US" altLang="ja-JP" sz="2800" b="0" i="0" u="none" strike="noStrike" kern="1200" cap="none" spc="0" normalizeH="0" baseline="0" noProof="0" dirty="0">
                <a:ln>
                  <a:noFill/>
                </a:ln>
                <a:solidFill>
                  <a:schemeClr val="accent4"/>
                </a:solidFill>
                <a:effectLst/>
                <a:uLnTx/>
                <a:uFillTx/>
                <a:latin typeface="Meiryo"/>
                <a:ea typeface="Meiryo"/>
                <a:cs typeface="+mn-cs"/>
              </a:rPr>
              <a:t>『</a:t>
            </a:r>
            <a:r>
              <a:rPr kumimoji="1" lang="ja-JP" altLang="en-US" sz="2800" b="0" i="0" u="none" strike="noStrike" kern="1200" cap="none" spc="0" normalizeH="0" baseline="0" noProof="0" dirty="0">
                <a:ln>
                  <a:noFill/>
                </a:ln>
                <a:solidFill>
                  <a:schemeClr val="accent4"/>
                </a:solidFill>
                <a:effectLst/>
                <a:uLnTx/>
                <a:uFillTx/>
                <a:latin typeface="Meiryo"/>
                <a:ea typeface="Meiryo"/>
                <a:cs typeface="+mn-cs"/>
              </a:rPr>
              <a:t>技術力の有無にかかわらず、誰にでも</a:t>
            </a:r>
            <a:r>
              <a:rPr kumimoji="1" lang="en-US" altLang="ja-JP" sz="2800" b="0" i="0" u="none" strike="noStrike" kern="1200" cap="none" spc="0" normalizeH="0" baseline="0" noProof="0" dirty="0">
                <a:ln>
                  <a:noFill/>
                </a:ln>
                <a:solidFill>
                  <a:schemeClr val="accent4"/>
                </a:solidFill>
                <a:effectLst/>
                <a:uLnTx/>
                <a:uFillTx/>
                <a:latin typeface="Meiryo"/>
                <a:ea typeface="Meiryo"/>
                <a:cs typeface="+mn-cs"/>
              </a:rPr>
              <a:t>』</a:t>
            </a:r>
            <a:r>
              <a:rPr kumimoji="1" lang="ja-JP" altLang="en-US" sz="2800" b="0" i="0" u="none" strike="noStrike" kern="1200" cap="none" spc="0" normalizeH="0" baseline="0" noProof="0" dirty="0">
                <a:ln>
                  <a:noFill/>
                </a:ln>
                <a:solidFill>
                  <a:schemeClr val="accent4"/>
                </a:solidFill>
                <a:effectLst/>
                <a:uLnTx/>
                <a:uFillTx/>
                <a:latin typeface="Meiryo"/>
                <a:ea typeface="Meiryo"/>
                <a:cs typeface="+mn-cs"/>
              </a:rPr>
              <a:t>を実現するのか</a:t>
            </a:r>
            <a:endParaRPr kumimoji="1" lang="en-US" altLang="ja-JP" sz="2800" b="0" i="0" u="none" strike="noStrike" kern="1200" cap="none" spc="0" normalizeH="0" baseline="0" noProof="0" dirty="0">
              <a:ln>
                <a:noFill/>
              </a:ln>
              <a:solidFill>
                <a:schemeClr val="tx1"/>
              </a:solidFill>
              <a:effectLst/>
              <a:uLnTx/>
              <a:uFillTx/>
              <a:latin typeface="Meiryo"/>
              <a:ea typeface="Meiryo"/>
              <a:cs typeface="+mn-cs"/>
            </a:endParaRPr>
          </a:p>
          <a:p>
            <a:pPr marL="914400" lvl="1" indent="-457200">
              <a:lnSpc>
                <a:spcPct val="150000"/>
              </a:lnSpc>
              <a:buFont typeface="Wingdings" panose="05000000000000000000" pitchFamily="2" charset="2"/>
              <a:buChar char="Ø"/>
              <a:defRPr/>
            </a:pPr>
            <a:endParaRPr kumimoji="1" lang="en-US" altLang="ja-JP" b="0" i="0" u="none" strike="noStrike" kern="1200" cap="none" spc="0" normalizeH="0" baseline="0" noProof="0" dirty="0">
              <a:ln>
                <a:noFill/>
              </a:ln>
              <a:effectLst/>
              <a:uLnTx/>
              <a:uFillTx/>
              <a:latin typeface="Meiryo"/>
              <a:ea typeface="Meiryo"/>
              <a:cs typeface="+mn-cs"/>
            </a:endParaRPr>
          </a:p>
          <a:p>
            <a:pPr marL="914400" lvl="1" indent="-457200">
              <a:lnSpc>
                <a:spcPct val="150000"/>
              </a:lnSpc>
              <a:buFont typeface="Wingdings" panose="05000000000000000000" pitchFamily="2" charset="2"/>
              <a:buChar char="Ø"/>
              <a:defRPr/>
            </a:pPr>
            <a:r>
              <a:rPr kumimoji="1" lang="ja-JP" altLang="en-US" sz="1900" b="0" i="0" u="sng" strike="noStrike" kern="1200" cap="none" spc="0" normalizeH="0" baseline="0" noProof="0" dirty="0">
                <a:ln>
                  <a:noFill/>
                </a:ln>
                <a:solidFill>
                  <a:schemeClr val="accent4"/>
                </a:solidFill>
                <a:effectLst/>
                <a:uLnTx/>
                <a:uFillTx/>
                <a:latin typeface="Meiryo"/>
                <a:ea typeface="Meiryo"/>
                <a:cs typeface="+mn-cs"/>
              </a:rPr>
              <a:t>いわゆるポン置きを想定</a:t>
            </a:r>
            <a:br>
              <a:rPr kumimoji="1" lang="en-US" altLang="ja-JP" b="0" i="0" u="none" strike="noStrike" kern="1200" cap="none" spc="0" normalizeH="0" baseline="0" noProof="0" dirty="0">
                <a:ln>
                  <a:noFill/>
                </a:ln>
                <a:effectLst/>
                <a:uLnTx/>
                <a:uFillTx/>
                <a:latin typeface="Meiryo"/>
                <a:ea typeface="Meiryo"/>
                <a:cs typeface="+mn-cs"/>
              </a:rPr>
            </a:br>
            <a:r>
              <a:rPr kumimoji="1" lang="ja-JP" altLang="en-US" b="0" i="0" u="none" strike="noStrike" kern="1200" cap="none" spc="0" normalizeH="0" baseline="0" noProof="0" dirty="0">
                <a:ln>
                  <a:noFill/>
                </a:ln>
                <a:effectLst/>
                <a:uLnTx/>
                <a:uFillTx/>
                <a:latin typeface="Meiryo"/>
                <a:ea typeface="Meiryo"/>
                <a:cs typeface="+mn-cs"/>
              </a:rPr>
              <a:t>本プロジェクトでは、</a:t>
            </a:r>
            <a:r>
              <a:rPr kumimoji="1" lang="en-US" altLang="ja-JP" b="0" i="0" u="none" strike="noStrike" kern="1200" cap="none" spc="0" normalizeH="0" baseline="0" noProof="0" dirty="0">
                <a:ln>
                  <a:noFill/>
                </a:ln>
                <a:effectLst/>
                <a:uLnTx/>
                <a:uFillTx/>
                <a:latin typeface="Meiryo"/>
                <a:ea typeface="Meiryo"/>
                <a:cs typeface="+mn-cs"/>
              </a:rPr>
              <a:t>API</a:t>
            </a:r>
            <a:r>
              <a:rPr kumimoji="1" lang="ja-JP" altLang="en-US" b="0" i="0" u="none" strike="noStrike" kern="1200" cap="none" spc="0" normalizeH="0" baseline="0" noProof="0" dirty="0">
                <a:ln>
                  <a:noFill/>
                </a:ln>
                <a:effectLst/>
                <a:uLnTx/>
                <a:uFillTx/>
                <a:latin typeface="Meiryo"/>
                <a:ea typeface="Meiryo"/>
                <a:cs typeface="+mn-cs"/>
              </a:rPr>
              <a:t>と冠してはいるものの基本的にほとんどの機能をエンドポイント（</a:t>
            </a:r>
            <a:r>
              <a:rPr kumimoji="1" lang="en-US" altLang="ja-JP" b="0" i="0" u="none" strike="noStrike" kern="1200" cap="none" spc="0" normalizeH="0" baseline="0" noProof="0" dirty="0">
                <a:ln>
                  <a:noFill/>
                </a:ln>
                <a:effectLst/>
                <a:uLnTx/>
                <a:uFillTx/>
                <a:latin typeface="Meiryo"/>
                <a:ea typeface="Meiryo"/>
                <a:cs typeface="+mn-cs"/>
              </a:rPr>
              <a:t>Unity</a:t>
            </a:r>
            <a:r>
              <a:rPr kumimoji="1" lang="ja-JP" altLang="en-US" b="0" i="0" u="none" strike="noStrike" kern="1200" cap="none" spc="0" normalizeH="0" baseline="0" noProof="0" dirty="0">
                <a:ln>
                  <a:noFill/>
                </a:ln>
                <a:effectLst/>
                <a:uLnTx/>
                <a:uFillTx/>
                <a:latin typeface="Meiryo"/>
                <a:ea typeface="Meiryo"/>
                <a:cs typeface="+mn-cs"/>
              </a:rPr>
              <a:t>の</a:t>
            </a:r>
            <a:r>
              <a:rPr lang="en-US" altLang="ja-JP" dirty="0">
                <a:latin typeface="Meiryo"/>
                <a:ea typeface="Meiryo"/>
              </a:rPr>
              <a:t>Prefab</a:t>
            </a:r>
            <a:r>
              <a:rPr kumimoji="1" lang="ja-JP" altLang="en-US" b="0" i="0" u="none" strike="noStrike" kern="1200" cap="none" spc="0" normalizeH="0" baseline="0" noProof="0" dirty="0">
                <a:ln>
                  <a:noFill/>
                </a:ln>
                <a:effectLst/>
                <a:uLnTx/>
                <a:uFillTx/>
                <a:latin typeface="Meiryo"/>
                <a:ea typeface="Meiryo"/>
                <a:cs typeface="+mn-cs"/>
              </a:rPr>
              <a:t>）</a:t>
            </a:r>
            <a:r>
              <a:rPr lang="ja-JP" altLang="en-US" dirty="0">
                <a:latin typeface="Meiryo"/>
                <a:ea typeface="Meiryo"/>
              </a:rPr>
              <a:t>まで作りこんで配布することを想定しています。そのため、ユーザーはプログラムを書く必要はなく</a:t>
            </a:r>
            <a:r>
              <a:rPr lang="en-US" altLang="ja-JP" dirty="0">
                <a:latin typeface="Meiryo"/>
                <a:ea typeface="Meiryo"/>
              </a:rPr>
              <a:t>Prefab</a:t>
            </a:r>
            <a:r>
              <a:rPr lang="ja-JP" altLang="en-US" dirty="0">
                <a:latin typeface="Meiryo"/>
                <a:ea typeface="Meiryo"/>
              </a:rPr>
              <a:t>の設置とパラメーターの調整を行うだけでサービスを受けられるような形態を目指しています。</a:t>
            </a:r>
            <a:endParaRPr kumimoji="1" lang="en-US" altLang="ja-JP" b="0" i="0" u="none" strike="noStrike" kern="1200" cap="none" spc="0" normalizeH="0" baseline="0" noProof="0" dirty="0">
              <a:ln>
                <a:noFill/>
              </a:ln>
              <a:effectLst/>
              <a:uLnTx/>
              <a:uFillTx/>
              <a:latin typeface="Meiryo"/>
              <a:ea typeface="Meiryo"/>
              <a:cs typeface="+mn-cs"/>
            </a:endParaRPr>
          </a:p>
          <a:p>
            <a:pPr lvl="2">
              <a:lnSpc>
                <a:spcPct val="150000"/>
              </a:lnSpc>
              <a:defRPr/>
            </a:pPr>
            <a:endParaRPr lang="en-US" altLang="ja-JP" dirty="0">
              <a:latin typeface="Meiryo"/>
              <a:ea typeface="Meiryo"/>
            </a:endParaRPr>
          </a:p>
          <a:p>
            <a:pPr marL="914400" lvl="1" indent="-457200">
              <a:lnSpc>
                <a:spcPct val="150000"/>
              </a:lnSpc>
              <a:buFont typeface="Wingdings" panose="05000000000000000000" pitchFamily="2" charset="2"/>
              <a:buChar char="Ø"/>
              <a:defRPr/>
            </a:pPr>
            <a:r>
              <a:rPr lang="ja-JP" altLang="en-US" sz="1900" u="sng" dirty="0">
                <a:solidFill>
                  <a:schemeClr val="accent4"/>
                </a:solidFill>
                <a:latin typeface="Meiryo"/>
                <a:ea typeface="Meiryo"/>
              </a:rPr>
              <a:t>精鋭揃いの技術者集団</a:t>
            </a:r>
            <a:endParaRPr kumimoji="1" lang="en-US" altLang="ja-JP" sz="1900" b="0" i="0" u="sng" strike="noStrike" kern="1200" cap="none" spc="0" normalizeH="0" baseline="0" noProof="0" dirty="0">
              <a:ln>
                <a:noFill/>
              </a:ln>
              <a:solidFill>
                <a:schemeClr val="accent4"/>
              </a:solidFill>
              <a:effectLst/>
              <a:uLnTx/>
              <a:uFillTx/>
              <a:latin typeface="Meiryo"/>
              <a:ea typeface="Meiryo"/>
              <a:cs typeface="+mn-cs"/>
            </a:endParaRPr>
          </a:p>
          <a:p>
            <a:pPr lvl="2">
              <a:lnSpc>
                <a:spcPct val="150000"/>
              </a:lnSpc>
              <a:defRPr/>
            </a:pPr>
            <a:r>
              <a:rPr kumimoji="1" lang="ja-JP" altLang="en-US" b="0" i="0" u="none" strike="noStrike" kern="1200" cap="none" spc="0" normalizeH="0" baseline="0" noProof="0" dirty="0">
                <a:ln>
                  <a:noFill/>
                </a:ln>
                <a:effectLst/>
                <a:uLnTx/>
                <a:uFillTx/>
                <a:latin typeface="Meiryo"/>
                <a:ea typeface="Meiryo"/>
                <a:cs typeface="+mn-cs"/>
              </a:rPr>
              <a:t>本プロジェクトには、ハイスキルな技術者が十数名在籍しており、さらに技術者をサポートするための非技術者チームも組織立って存在します。一般的なサークルとは一線を画した体制を整えています。</a:t>
            </a:r>
            <a:endParaRPr lang="en-US" altLang="ja-JP" sz="2400" i="0" spc="0" dirty="0">
              <a:solidFill>
                <a:srgbClr val="262626"/>
              </a:solidFill>
              <a:latin typeface="Meiryo"/>
              <a:ea typeface="Meiryo"/>
            </a:endParaRPr>
          </a:p>
        </p:txBody>
      </p:sp>
      <p:cxnSp>
        <p:nvCxnSpPr>
          <p:cNvPr id="4" name="直線矢印コネクタ 3">
            <a:extLst>
              <a:ext uri="{FF2B5EF4-FFF2-40B4-BE49-F238E27FC236}">
                <a16:creationId xmlns:a16="http://schemas.microsoft.com/office/drawing/2014/main" id="{FD4CD4E2-F6C8-D98B-30AD-3A27A1EC9587}"/>
              </a:ext>
            </a:extLst>
          </p:cNvPr>
          <p:cNvCxnSpPr/>
          <p:nvPr/>
        </p:nvCxnSpPr>
        <p:spPr>
          <a:xfrm>
            <a:off x="764088" y="1458238"/>
            <a:ext cx="10156519" cy="2087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a:extLst>
              <a:ext uri="{FF2B5EF4-FFF2-40B4-BE49-F238E27FC236}">
                <a16:creationId xmlns:a16="http://schemas.microsoft.com/office/drawing/2014/main" id="{0E9BE526-4DA7-685F-D4AB-B4FEB8E89631}"/>
              </a:ext>
            </a:extLst>
          </p:cNvPr>
          <p:cNvSpPr>
            <a:spLocks noGrp="1"/>
          </p:cNvSpPr>
          <p:nvPr>
            <p:ph type="sldNum" sz="quarter" idx="12"/>
          </p:nvPr>
        </p:nvSpPr>
        <p:spPr/>
        <p:txBody>
          <a:bodyPr/>
          <a:lstStyle/>
          <a:p>
            <a:pPr algn="ctr"/>
            <a:fld id="{D79E6812-DF0E-4B88-AFAA-EAC7168F54C0}" type="slidenum">
              <a:rPr lang="en-US" smtClean="0"/>
              <a:pPr algn="ctr"/>
              <a:t>9</a:t>
            </a:fld>
            <a:endParaRPr lang="en-US" dirty="0"/>
          </a:p>
        </p:txBody>
      </p:sp>
    </p:spTree>
    <p:extLst>
      <p:ext uri="{BB962C8B-B14F-4D97-AF65-F5344CB8AC3E}">
        <p14:creationId xmlns:p14="http://schemas.microsoft.com/office/powerpoint/2010/main" val="2978024166"/>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17883</TotalTime>
  <Words>1291</Words>
  <Application>Microsoft Office PowerPoint</Application>
  <PresentationFormat>ワイド画面</PresentationFormat>
  <Paragraphs>153</Paragraphs>
  <Slides>17</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17</vt:i4>
      </vt:variant>
    </vt:vector>
  </HeadingPairs>
  <TitlesOfParts>
    <vt:vector size="25" baseType="lpstr">
      <vt:lpstr>メイリオ</vt:lpstr>
      <vt:lpstr>メイリオ</vt:lpstr>
      <vt:lpstr>游ゴシック</vt:lpstr>
      <vt:lpstr>Arial</vt:lpstr>
      <vt:lpstr>Avenir Next LT Pro</vt:lpstr>
      <vt:lpstr>Sitka Banner</vt:lpstr>
      <vt:lpstr>Wingdings</vt:lpstr>
      <vt:lpstr>HeadlinesVTI</vt:lpstr>
      <vt:lpstr>  VRC Connections   API Project のご紹介</vt:lpstr>
      <vt:lpstr>ご説明の流れ</vt:lpstr>
      <vt:lpstr>ご説明の流れ</vt:lpstr>
      <vt:lpstr>1. 組織概要</vt:lpstr>
      <vt:lpstr>ご説明の流れ</vt:lpstr>
      <vt:lpstr>1. VRC Connections API Projectとは？1/4</vt:lpstr>
      <vt:lpstr>1. VRC Connections API Projectとは？2/4</vt:lpstr>
      <vt:lpstr>1. VRC Connections API Projectとは？3/4</vt:lpstr>
      <vt:lpstr>1. VRC Connections API Projectとは？4/4</vt:lpstr>
      <vt:lpstr>ご説明の流れ</vt:lpstr>
      <vt:lpstr>3. アーキテクチャイメージ</vt:lpstr>
      <vt:lpstr>ご説明の流れ</vt:lpstr>
      <vt:lpstr>4. 私たちが提供する体験や価値 1/3</vt:lpstr>
      <vt:lpstr>4. 私たちが提供する体験や価値 2/3</vt:lpstr>
      <vt:lpstr>4. 私たちが提供する体験や価値 3/3</vt:lpstr>
      <vt:lpstr>まとめ</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VRC World API Project</dc:title>
  <dc:creator/>
  <cp:lastModifiedBy>中村 春陽</cp:lastModifiedBy>
  <cp:revision>56</cp:revision>
  <dcterms:created xsi:type="dcterms:W3CDTF">2023-03-06T11:36:13Z</dcterms:created>
  <dcterms:modified xsi:type="dcterms:W3CDTF">2023-04-17T09:13:18Z</dcterms:modified>
</cp:coreProperties>
</file>