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</p:sldIdLst>
  <p:sldSz cx="18288000" cy="10287000"/>
  <p:notesSz cx="6858000" cy="9144000"/>
  <p:embeddedFontLst>
    <p:embeddedFont>
      <p:font typeface="Helvetica World" panose="020B0604020202020204" charset="-128"/>
      <p:regular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</p:embeddedFont>
    <p:embeddedFont>
      <p:font typeface="Oswald" panose="02000503000000000000" pitchFamily="2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>
      <p:cViewPr varScale="1">
        <p:scale>
          <a:sx n="41" d="100"/>
          <a:sy n="41" d="100"/>
        </p:scale>
        <p:origin x="9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83C0-AAA4-4819-A4BD-DEE72BABB504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548F0-61BE-4698-9EBD-3CEA7591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0F31-D6A2-97D6-DF61-160ABCC7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F80DC-475E-3596-0057-A0779C99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8104D-ED1B-122B-6C59-88632D4D4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B73BD-3337-3557-0AB3-95B9F7830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87-4866-2E3F-B75E-EDDC4B98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92313-1A93-56CC-2122-0703E1F7B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274D8-5E9E-F407-583E-3987E7B15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F127-8FDA-47BC-CD08-2C998D025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CF521-E826-5A88-68AD-A2A9BD35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F9346-F1E9-D6DC-CAEC-A58C43B36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2E984-286C-DAA0-1F90-E0C411060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B47A-167E-FFD1-F7A1-A26316387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87268-3430-1C4D-5C98-6EB39109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8E27A-311B-648F-348C-07CCB91B6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D66F1-7F5B-43C2-15A8-55F3A6989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947E-73CA-52A7-B234-8B450EF94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2156-432D-1D27-1718-5BA0D762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CE4F8-7AA5-14C8-D490-D4424CD96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7042D-9114-F7E8-91D6-D69B7D380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4C69E-0F08-2814-FF3D-2EA7DEAB6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AEE1-F543-37C7-BF84-E24CBED4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69F1D-B2CC-A70B-68C6-525820D49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64C1A-B920-8534-9D1A-CBED6423C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A8AB-911A-5DAD-D289-0136FD236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548F0-61BE-4698-9EBD-3CEA759154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64640" y="5897880"/>
            <a:ext cx="4023360" cy="4389120"/>
          </a:xfrm>
          <a:custGeom>
            <a:avLst/>
            <a:gdLst/>
            <a:ahLst/>
            <a:cxnLst/>
            <a:rect l="l" t="t" r="r" b="b"/>
            <a:pathLst>
              <a:path w="5694969" h="6058478">
                <a:moveTo>
                  <a:pt x="0" y="0"/>
                </a:moveTo>
                <a:lnTo>
                  <a:pt x="5694969" y="0"/>
                </a:lnTo>
                <a:lnTo>
                  <a:pt x="5694969" y="6058478"/>
                </a:lnTo>
                <a:lnTo>
                  <a:pt x="0" y="6058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3493" y="0"/>
            <a:ext cx="4025698" cy="4387066"/>
          </a:xfrm>
          <a:custGeom>
            <a:avLst/>
            <a:gdLst/>
            <a:ahLst/>
            <a:cxnLst/>
            <a:rect l="l" t="t" r="r" b="b"/>
            <a:pathLst>
              <a:path w="5490684" h="5841153">
                <a:moveTo>
                  <a:pt x="5490684" y="5841153"/>
                </a:moveTo>
                <a:lnTo>
                  <a:pt x="0" y="5841153"/>
                </a:lnTo>
                <a:lnTo>
                  <a:pt x="0" y="0"/>
                </a:lnTo>
                <a:lnTo>
                  <a:pt x="5490684" y="0"/>
                </a:lnTo>
                <a:lnTo>
                  <a:pt x="5490684" y="58411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68640" y="3656801"/>
            <a:ext cx="11350720" cy="2670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7"/>
              </a:lnSpc>
              <a:spcBef>
                <a:spcPct val="0"/>
              </a:spcBef>
            </a:pPr>
            <a:r>
              <a:rPr lang="en-US" sz="15612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Project Day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42210" y="6436944"/>
            <a:ext cx="9003581" cy="6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7"/>
              </a:lnSpc>
              <a:spcBef>
                <a:spcPct val="0"/>
              </a:spcBef>
            </a:pPr>
            <a:r>
              <a:rPr lang="en-US" sz="4047" spc="97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Batch 3 - Module 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42210" y="8876322"/>
            <a:ext cx="9003581" cy="6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7"/>
              </a:lnSpc>
              <a:spcBef>
                <a:spcPct val="0"/>
              </a:spcBef>
            </a:pPr>
            <a:r>
              <a:rPr lang="en-US" sz="4047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Instructor: Nahiyan Habib Khan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B10BB2A7-09AD-F9B1-52D1-F56824F9D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8381" y="1485563"/>
            <a:ext cx="2171238" cy="217123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8721" y="2591324"/>
            <a:ext cx="7810558" cy="427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25"/>
              </a:lnSpc>
              <a:spcBef>
                <a:spcPct val="0"/>
              </a:spcBef>
            </a:pPr>
            <a:r>
              <a:rPr lang="en-US" sz="2494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Q&amp;A</a:t>
            </a:r>
          </a:p>
        </p:txBody>
      </p:sp>
      <p:sp>
        <p:nvSpPr>
          <p:cNvPr id="4" name="Freeform 4"/>
          <p:cNvSpPr/>
          <p:nvPr/>
        </p:nvSpPr>
        <p:spPr>
          <a:xfrm>
            <a:off x="8015172" y="1241538"/>
            <a:ext cx="2257656" cy="1613198"/>
          </a:xfrm>
          <a:custGeom>
            <a:avLst/>
            <a:gdLst/>
            <a:ahLst/>
            <a:cxnLst/>
            <a:rect l="l" t="t" r="r" b="b"/>
            <a:pathLst>
              <a:path w="2257656" h="1613198">
                <a:moveTo>
                  <a:pt x="0" y="0"/>
                </a:moveTo>
                <a:lnTo>
                  <a:pt x="2257656" y="0"/>
                </a:lnTo>
                <a:lnTo>
                  <a:pt x="2257656" y="1613198"/>
                </a:lnTo>
                <a:lnTo>
                  <a:pt x="0" y="1613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60694" y="4615821"/>
            <a:ext cx="5694969" cy="6058478"/>
          </a:xfrm>
          <a:custGeom>
            <a:avLst/>
            <a:gdLst/>
            <a:ahLst/>
            <a:cxnLst/>
            <a:rect l="l" t="t" r="r" b="b"/>
            <a:pathLst>
              <a:path w="5694969" h="6058478">
                <a:moveTo>
                  <a:pt x="0" y="0"/>
                </a:moveTo>
                <a:lnTo>
                  <a:pt x="5694969" y="0"/>
                </a:lnTo>
                <a:lnTo>
                  <a:pt x="5694969" y="6058478"/>
                </a:lnTo>
                <a:lnTo>
                  <a:pt x="0" y="6058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67191" y="-427810"/>
            <a:ext cx="5490684" cy="5841153"/>
          </a:xfrm>
          <a:custGeom>
            <a:avLst/>
            <a:gdLst/>
            <a:ahLst/>
            <a:cxnLst/>
            <a:rect l="l" t="t" r="r" b="b"/>
            <a:pathLst>
              <a:path w="5490684" h="5841153">
                <a:moveTo>
                  <a:pt x="5490684" y="5841153"/>
                </a:moveTo>
                <a:lnTo>
                  <a:pt x="0" y="5841153"/>
                </a:lnTo>
                <a:lnTo>
                  <a:pt x="0" y="0"/>
                </a:lnTo>
                <a:lnTo>
                  <a:pt x="5490684" y="0"/>
                </a:lnTo>
                <a:lnTo>
                  <a:pt x="5490684" y="584115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46230" y="2700489"/>
            <a:ext cx="12795541" cy="379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63"/>
              </a:lnSpc>
              <a:spcBef>
                <a:spcPct val="0"/>
              </a:spcBef>
            </a:pPr>
            <a:r>
              <a:rPr lang="en-US" sz="2218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3360694" y="4615821"/>
            <a:ext cx="5694969" cy="6058478"/>
          </a:xfrm>
          <a:custGeom>
            <a:avLst/>
            <a:gdLst/>
            <a:ahLst/>
            <a:cxnLst/>
            <a:rect l="l" t="t" r="r" b="b"/>
            <a:pathLst>
              <a:path w="5694969" h="6058478">
                <a:moveTo>
                  <a:pt x="0" y="0"/>
                </a:moveTo>
                <a:lnTo>
                  <a:pt x="5694969" y="0"/>
                </a:lnTo>
                <a:lnTo>
                  <a:pt x="5694969" y="6058478"/>
                </a:lnTo>
                <a:lnTo>
                  <a:pt x="0" y="6058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567191" y="-427810"/>
            <a:ext cx="5490684" cy="5841153"/>
          </a:xfrm>
          <a:custGeom>
            <a:avLst/>
            <a:gdLst/>
            <a:ahLst/>
            <a:cxnLst/>
            <a:rect l="l" t="t" r="r" b="b"/>
            <a:pathLst>
              <a:path w="5490684" h="5841153">
                <a:moveTo>
                  <a:pt x="5490684" y="5841153"/>
                </a:moveTo>
                <a:lnTo>
                  <a:pt x="0" y="5841153"/>
                </a:lnTo>
                <a:lnTo>
                  <a:pt x="0" y="0"/>
                </a:lnTo>
                <a:lnTo>
                  <a:pt x="5490684" y="0"/>
                </a:lnTo>
                <a:lnTo>
                  <a:pt x="5490684" y="58411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69048" y="857250"/>
            <a:ext cx="8549904" cy="155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9095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Topics Covered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07422" y="3974885"/>
            <a:ext cx="10073156" cy="4129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l"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Database</a:t>
            </a:r>
          </a:p>
          <a:p>
            <a:pPr marL="863599" lvl="1" indent="-431800" algn="l">
              <a:lnSpc>
                <a:spcPct val="200000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</a:rPr>
              <a:t>Tables</a:t>
            </a:r>
          </a:p>
          <a:p>
            <a:pPr marL="863599" lvl="1" indent="-431800" algn="l">
              <a:lnSpc>
                <a:spcPct val="200000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</a:rPr>
              <a:t>Relationship between tables</a:t>
            </a:r>
          </a:p>
          <a:p>
            <a:pPr marL="863599" lvl="1" indent="-431800" algn="l">
              <a:lnSpc>
                <a:spcPct val="200000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</a:rPr>
              <a:t>SQL Query Writing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85800" y="85725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6900" y="3467100"/>
            <a:ext cx="14554200" cy="5462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Entities (Tables):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Buses (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bus_id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bus_name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bus_type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total_seats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)</a:t>
            </a:r>
          </a:p>
          <a:p>
            <a:pPr marL="1003299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Routes (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route_id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source, destination, fare)</a:t>
            </a:r>
          </a:p>
          <a:p>
            <a:pPr marL="1003299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Passengers (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passenger_id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name, email, phone)</a:t>
            </a:r>
          </a:p>
          <a:p>
            <a:pPr marL="1003299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Bookings (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booking_id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booking_date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seat_number</a:t>
            </a:r>
            <a:r>
              <a:rPr lang="en-US" sz="3999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7872-B8BE-1D43-7499-49756E75B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2D571F7-FF62-E976-779C-5B860729543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31F4B19-E19A-EAC4-34E4-0CF994B093D1}"/>
              </a:ext>
            </a:extLst>
          </p:cNvPr>
          <p:cNvSpPr txBox="1"/>
          <p:nvPr/>
        </p:nvSpPr>
        <p:spPr>
          <a:xfrm>
            <a:off x="685800" y="8001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Design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8E7EE9F-8942-AF0F-469B-72F6A40C2C13}"/>
              </a:ext>
            </a:extLst>
          </p:cNvPr>
          <p:cNvSpPr txBox="1"/>
          <p:nvPr/>
        </p:nvSpPr>
        <p:spPr>
          <a:xfrm>
            <a:off x="876300" y="2705100"/>
            <a:ext cx="16535400" cy="6844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599"/>
              </a:lnSpc>
            </a:pP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Entities (Tables): </a:t>
            </a:r>
            <a:r>
              <a:rPr lang="en-US" sz="3400" dirty="0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[After relationship]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Buses (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bus_id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bus_name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bus_type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total_seats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)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Routes (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route_id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source, destination, fare)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Passengers (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passenger_id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name, email, phone)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Bookings (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booking_id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(PK), 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booking_date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seat_number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,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passenger_id</a:t>
            </a:r>
            <a:r>
              <a:rPr lang="en-US" sz="3400" dirty="0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(FK),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route_id</a:t>
            </a:r>
            <a:r>
              <a:rPr lang="en-US" sz="3400" dirty="0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(FK)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)</a:t>
            </a:r>
          </a:p>
          <a:p>
            <a:pPr marL="1003299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Bus_Route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bus_id</a:t>
            </a:r>
            <a:r>
              <a:rPr lang="en-US" sz="3400" dirty="0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(FK),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route_id</a:t>
            </a:r>
            <a:r>
              <a:rPr lang="en-US" sz="3400" dirty="0">
                <a:solidFill>
                  <a:srgbClr val="000000"/>
                </a:solidFill>
                <a:highlight>
                  <a:srgbClr val="FFFF00"/>
                </a:highlight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 (FK)</a:t>
            </a:r>
            <a:r>
              <a:rPr lang="en-US" sz="3400" dirty="0">
                <a:solidFill>
                  <a:srgbClr val="000000"/>
                </a:solidFill>
                <a:latin typeface="Helvetica World" panose="020B0604020202020204" charset="-128"/>
                <a:ea typeface="Helvetica World" panose="020B0604020202020204" charset="-128"/>
                <a:cs typeface="Helvetica World" panose="020B0604020202020204" charset="-128"/>
                <a:sym typeface="Helvetica World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1570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E2B48-07AA-E3CB-2903-5C236717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28532FB-672E-61B1-19D3-2A47749E3B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D38E6D4-B72B-2422-522F-961C0804320C}"/>
              </a:ext>
            </a:extLst>
          </p:cNvPr>
          <p:cNvSpPr txBox="1"/>
          <p:nvPr/>
        </p:nvSpPr>
        <p:spPr>
          <a:xfrm>
            <a:off x="685800" y="8001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912AC-06E9-4603-050A-43C37878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2857500"/>
            <a:ext cx="18276520" cy="6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01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E008-A146-BC00-35E5-8A3F9454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BE06A8-CFD7-7F6D-07E1-923089105CA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91130B8-6030-C86D-D2E2-2A26213A3E1B}"/>
              </a:ext>
            </a:extLst>
          </p:cNvPr>
          <p:cNvSpPr txBox="1"/>
          <p:nvPr/>
        </p:nvSpPr>
        <p:spPr>
          <a:xfrm>
            <a:off x="685800" y="8001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Queries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43CD-DCD4-D553-8C06-E9CB01619423}"/>
              </a:ext>
            </a:extLst>
          </p:cNvPr>
          <p:cNvSpPr txBox="1"/>
          <p:nvPr/>
        </p:nvSpPr>
        <p:spPr>
          <a:xfrm>
            <a:off x="3429000" y="2984356"/>
            <a:ext cx="11430000" cy="65556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-- Create Buses Table</a:t>
            </a:r>
          </a:p>
          <a:p>
            <a:r>
              <a:rPr lang="en-US" sz="2800" dirty="0"/>
              <a:t>CREATE TABLE Buses 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bus_id</a:t>
            </a:r>
            <a:r>
              <a:rPr lang="en-US" sz="2800" dirty="0"/>
              <a:t> INT AUTO_INCREMENT PRIMARY KEY,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bus_name</a:t>
            </a:r>
            <a:r>
              <a:rPr lang="en-US" sz="2800" dirty="0"/>
              <a:t> VARCHAR(100) NOT NULL,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bus_type</a:t>
            </a:r>
            <a:r>
              <a:rPr lang="en-US" sz="2800" dirty="0"/>
              <a:t> VARCHAR(20) NOT NULL,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total_seats</a:t>
            </a:r>
            <a:r>
              <a:rPr lang="en-US" sz="2800" dirty="0"/>
              <a:t> INT NOT NULL</a:t>
            </a:r>
          </a:p>
          <a:p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-- Create Routes Table</a:t>
            </a:r>
          </a:p>
          <a:p>
            <a:r>
              <a:rPr lang="en-US" sz="2800" dirty="0"/>
              <a:t>CREATE TABLE Routes 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route_id</a:t>
            </a:r>
            <a:r>
              <a:rPr lang="en-US" sz="2800" dirty="0"/>
              <a:t> INT AUTO_INCREMENT PRIMARY KEY,</a:t>
            </a:r>
          </a:p>
          <a:p>
            <a:r>
              <a:rPr lang="en-US" sz="2800" dirty="0"/>
              <a:t>    source VARCHAR(100) NOT NULL,</a:t>
            </a:r>
          </a:p>
          <a:p>
            <a:r>
              <a:rPr lang="en-US" sz="2800" dirty="0"/>
              <a:t>    destination VARCHAR(100) NOT NULL,</a:t>
            </a:r>
          </a:p>
          <a:p>
            <a:r>
              <a:rPr lang="en-US" sz="2800" dirty="0"/>
              <a:t>    fare INT NOT NULL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84432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3216-E85C-74DD-CCCF-4A757E8F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7203D6-AD2F-841E-F59E-7132DF1A8BB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7B781D-8BE5-EA41-DE65-6FD85B002D47}"/>
              </a:ext>
            </a:extLst>
          </p:cNvPr>
          <p:cNvSpPr txBox="1"/>
          <p:nvPr/>
        </p:nvSpPr>
        <p:spPr>
          <a:xfrm>
            <a:off x="685800" y="4953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Queries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A1EDB-EECF-9C0E-98B3-68B32C9AB659}"/>
              </a:ext>
            </a:extLst>
          </p:cNvPr>
          <p:cNvSpPr txBox="1"/>
          <p:nvPr/>
        </p:nvSpPr>
        <p:spPr>
          <a:xfrm>
            <a:off x="1333500" y="2185625"/>
            <a:ext cx="15621000" cy="78483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-- Create Passengers Table</a:t>
            </a:r>
          </a:p>
          <a:p>
            <a:r>
              <a:rPr lang="en-US" sz="2800" dirty="0"/>
              <a:t>CREATE TABLE Passengers 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passenger_id</a:t>
            </a:r>
            <a:r>
              <a:rPr lang="en-US" sz="2800" dirty="0"/>
              <a:t> INT AUTO_INCREMENT PRIMARY KEY,</a:t>
            </a:r>
          </a:p>
          <a:p>
            <a:r>
              <a:rPr lang="en-US" sz="2800" dirty="0"/>
              <a:t>    name VARCHAR(100) NOT NULL,</a:t>
            </a:r>
          </a:p>
          <a:p>
            <a:r>
              <a:rPr lang="en-US" sz="2800" dirty="0"/>
              <a:t>    email VARCHAR(100) UNIQUE NOT NULL,</a:t>
            </a:r>
          </a:p>
          <a:p>
            <a:r>
              <a:rPr lang="en-US" sz="2800" dirty="0"/>
              <a:t>    phone VARCHAR(15) UNIQUE NOT NULL</a:t>
            </a:r>
          </a:p>
          <a:p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-- Create Bookings Table</a:t>
            </a:r>
          </a:p>
          <a:p>
            <a:r>
              <a:rPr lang="en-US" sz="2800" dirty="0"/>
              <a:t>CREATE TABLE Bookings 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booking_id</a:t>
            </a:r>
            <a:r>
              <a:rPr lang="en-US" sz="2800" dirty="0"/>
              <a:t> INT AUTO_INCREMENT PRIMARY KEY,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booking_date</a:t>
            </a:r>
            <a:r>
              <a:rPr lang="en-US" sz="2800" dirty="0"/>
              <a:t> DATETIME NOT NULL,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seat_number</a:t>
            </a:r>
            <a:r>
              <a:rPr lang="en-US" sz="2800" dirty="0"/>
              <a:t> INT NOT NULL,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passenger_id</a:t>
            </a:r>
            <a:r>
              <a:rPr lang="en-US" sz="2800" dirty="0"/>
              <a:t> INT,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route_id</a:t>
            </a:r>
            <a:r>
              <a:rPr lang="en-US" sz="2800" dirty="0"/>
              <a:t> INT,</a:t>
            </a:r>
          </a:p>
          <a:p>
            <a:r>
              <a:rPr lang="en-US" sz="2800" dirty="0"/>
              <a:t>    FOREIGN KEY (</a:t>
            </a:r>
            <a:r>
              <a:rPr lang="en-US" sz="2800" dirty="0" err="1"/>
              <a:t>passenger_id</a:t>
            </a:r>
            <a:r>
              <a:rPr lang="en-US" sz="2800" dirty="0"/>
              <a:t>) REFERENCES Passengers(</a:t>
            </a:r>
            <a:r>
              <a:rPr lang="en-US" sz="2800" dirty="0" err="1"/>
              <a:t>passenger_id</a:t>
            </a:r>
            <a:r>
              <a:rPr lang="en-US" sz="2800" dirty="0"/>
              <a:t>) ON DELETE RESTRICT,</a:t>
            </a:r>
          </a:p>
          <a:p>
            <a:r>
              <a:rPr lang="en-US" sz="2800" dirty="0"/>
              <a:t>    FOREIGN KEY (</a:t>
            </a:r>
            <a:r>
              <a:rPr lang="en-US" sz="2800" dirty="0" err="1"/>
              <a:t>route_id</a:t>
            </a:r>
            <a:r>
              <a:rPr lang="en-US" sz="2800" dirty="0"/>
              <a:t>) REFERENCES Routes(</a:t>
            </a:r>
            <a:r>
              <a:rPr lang="en-US" sz="2800" dirty="0" err="1"/>
              <a:t>route_id</a:t>
            </a:r>
            <a:r>
              <a:rPr lang="en-US" sz="2800" dirty="0"/>
              <a:t>) ON DELETE RESTRICT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14220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B1B4F-2CBC-997A-5474-0B64299EA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A08986-D704-A5C4-51D9-53A6CE73161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C641FAA-2FD4-FDBD-1096-50775CFCDDFA}"/>
              </a:ext>
            </a:extLst>
          </p:cNvPr>
          <p:cNvSpPr txBox="1"/>
          <p:nvPr/>
        </p:nvSpPr>
        <p:spPr>
          <a:xfrm>
            <a:off x="685800" y="8001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Bus Ticket Booking Database Queries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358D0-89D3-0CD5-B382-2228BB61E16B}"/>
              </a:ext>
            </a:extLst>
          </p:cNvPr>
          <p:cNvSpPr txBox="1"/>
          <p:nvPr/>
        </p:nvSpPr>
        <p:spPr>
          <a:xfrm>
            <a:off x="3429000" y="4061574"/>
            <a:ext cx="11430000" cy="44012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-- Create </a:t>
            </a:r>
            <a:r>
              <a:rPr lang="en-US" sz="2800" dirty="0" err="1"/>
              <a:t>Bus_Route</a:t>
            </a:r>
            <a:r>
              <a:rPr lang="en-US" sz="2800" dirty="0"/>
              <a:t> Table (Linking Table)</a:t>
            </a:r>
          </a:p>
          <a:p>
            <a:r>
              <a:rPr lang="en-US" sz="2800" dirty="0"/>
              <a:t>CREATE TABLE </a:t>
            </a:r>
            <a:r>
              <a:rPr lang="en-US" sz="2800" dirty="0" err="1"/>
              <a:t>Bus_Route</a:t>
            </a:r>
            <a:r>
              <a:rPr lang="en-US" sz="2800" dirty="0"/>
              <a:t> 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bus_id</a:t>
            </a:r>
            <a:r>
              <a:rPr lang="en-US" sz="2800" dirty="0"/>
              <a:t> INT,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route_id</a:t>
            </a:r>
            <a:r>
              <a:rPr lang="en-US" sz="2800" dirty="0"/>
              <a:t> INT,</a:t>
            </a:r>
          </a:p>
          <a:p>
            <a:r>
              <a:rPr lang="en-US" sz="2800" dirty="0"/>
              <a:t>    PRIMARY KEY (</a:t>
            </a:r>
            <a:r>
              <a:rPr lang="en-US" sz="2800" dirty="0" err="1"/>
              <a:t>bus_id</a:t>
            </a:r>
            <a:r>
              <a:rPr lang="en-US" sz="2800" dirty="0"/>
              <a:t>, </a:t>
            </a:r>
            <a:r>
              <a:rPr lang="en-US" sz="2800" dirty="0" err="1"/>
              <a:t>route_id</a:t>
            </a:r>
            <a:r>
              <a:rPr lang="en-US" sz="2800" dirty="0"/>
              <a:t>),</a:t>
            </a:r>
          </a:p>
          <a:p>
            <a:r>
              <a:rPr lang="en-US" sz="2800" dirty="0"/>
              <a:t>    FOREIGN KEY (</a:t>
            </a:r>
            <a:r>
              <a:rPr lang="en-US" sz="2800" dirty="0" err="1"/>
              <a:t>bus_id</a:t>
            </a:r>
            <a:r>
              <a:rPr lang="en-US" sz="2800" dirty="0"/>
              <a:t>) REFERENCES Buses(</a:t>
            </a:r>
            <a:r>
              <a:rPr lang="en-US" sz="2800" dirty="0" err="1"/>
              <a:t>bus_id</a:t>
            </a:r>
            <a:r>
              <a:rPr lang="en-US" sz="2800" dirty="0"/>
              <a:t>) ON DELETE RESTRICT,</a:t>
            </a:r>
          </a:p>
          <a:p>
            <a:r>
              <a:rPr lang="en-US" sz="2800" dirty="0"/>
              <a:t>    FOREIGN KEY (</a:t>
            </a:r>
            <a:r>
              <a:rPr lang="en-US" sz="2800" dirty="0" err="1"/>
              <a:t>route_id</a:t>
            </a:r>
            <a:r>
              <a:rPr lang="en-US" sz="2800" dirty="0"/>
              <a:t>) REFERENCES Routes(</a:t>
            </a:r>
            <a:r>
              <a:rPr lang="en-US" sz="2800" dirty="0" err="1"/>
              <a:t>route_id</a:t>
            </a:r>
            <a:r>
              <a:rPr lang="en-US" sz="2800" dirty="0"/>
              <a:t>) ON DELETE RESTRICT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82688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F927-2D95-7B32-0CBC-E6EB3969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2465AF7-199D-D4DE-E562-BB656F4CDE8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AAD4F88-EAC2-10EB-B656-DE79791E9A24}"/>
              </a:ext>
            </a:extLst>
          </p:cNvPr>
          <p:cNvSpPr txBox="1"/>
          <p:nvPr/>
        </p:nvSpPr>
        <p:spPr>
          <a:xfrm>
            <a:off x="685800" y="266700"/>
            <a:ext cx="16916400" cy="14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  <a:spcBef>
                <a:spcPct val="0"/>
              </a:spcBef>
            </a:pPr>
            <a:r>
              <a:rPr lang="en-US" sz="5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Module-7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0ACDD-E42B-0814-0652-95CFF8DD0E1A}"/>
              </a:ext>
            </a:extLst>
          </p:cNvPr>
          <p:cNvSpPr txBox="1"/>
          <p:nvPr/>
        </p:nvSpPr>
        <p:spPr>
          <a:xfrm>
            <a:off x="4000500" y="2727370"/>
            <a:ext cx="10287000" cy="36988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Entities (Tables):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Doctors: (</a:t>
            </a:r>
            <a:r>
              <a:rPr lang="en-US" sz="3200" dirty="0" err="1"/>
              <a:t>DoctorID</a:t>
            </a:r>
            <a:r>
              <a:rPr lang="en-US" sz="3200" dirty="0"/>
              <a:t>, Name, Specialization, Phone.)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Patients: (</a:t>
            </a:r>
            <a:r>
              <a:rPr lang="en-US" sz="3200" dirty="0" err="1"/>
              <a:t>PatientID</a:t>
            </a:r>
            <a:r>
              <a:rPr lang="en-US" sz="3200" dirty="0"/>
              <a:t>, Name, Age, Gender, Phone.)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Appointments: (</a:t>
            </a:r>
            <a:r>
              <a:rPr lang="en-US" sz="3200" dirty="0" err="1"/>
              <a:t>AppointmentID</a:t>
            </a:r>
            <a:r>
              <a:rPr lang="en-US" sz="3200" dirty="0"/>
              <a:t>, Date, Time, Status.)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Departments: (</a:t>
            </a:r>
            <a:r>
              <a:rPr lang="en-US" sz="3200" dirty="0" err="1"/>
              <a:t>DepartmentID</a:t>
            </a:r>
            <a:r>
              <a:rPr lang="en-US" sz="3200" dirty="0"/>
              <a:t>, Name, and </a:t>
            </a:r>
            <a:r>
              <a:rPr lang="en-US" sz="3200" dirty="0" err="1"/>
              <a:t>Room_no</a:t>
            </a:r>
            <a:r>
              <a:rPr lang="en-US" sz="3200" dirty="0"/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77EE4-448A-EDDF-153B-38C3FB3F29F8}"/>
              </a:ext>
            </a:extLst>
          </p:cNvPr>
          <p:cNvSpPr txBox="1"/>
          <p:nvPr/>
        </p:nvSpPr>
        <p:spPr>
          <a:xfrm>
            <a:off x="1295400" y="6971607"/>
            <a:ext cx="156972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Submission Guidelines: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- Submit a clear image of the </a:t>
            </a:r>
            <a:r>
              <a:rPr lang="en-US" sz="3600" dirty="0">
                <a:highlight>
                  <a:srgbClr val="FFFF00"/>
                </a:highlight>
              </a:rPr>
              <a:t>ER diagram</a:t>
            </a:r>
            <a:r>
              <a:rPr lang="en-US" sz="36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- Submit </a:t>
            </a:r>
            <a:r>
              <a:rPr lang="en-US" sz="3600" dirty="0">
                <a:highlight>
                  <a:srgbClr val="FFFF00"/>
                </a:highlight>
              </a:rPr>
              <a:t>SQL queries</a:t>
            </a:r>
            <a:r>
              <a:rPr lang="en-US" sz="3600" dirty="0"/>
              <a:t> in a text file. (Create table and insert 5 data per table)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- Combine the files into a zip file and submit. You can also submit GitHub repo link.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C4FEF-980B-7ED1-659F-FE4AAE615741}"/>
              </a:ext>
            </a:extLst>
          </p:cNvPr>
          <p:cNvSpPr txBox="1"/>
          <p:nvPr/>
        </p:nvSpPr>
        <p:spPr>
          <a:xfrm>
            <a:off x="4000500" y="1824298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Hospital Management System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5671552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654</Words>
  <Application>Microsoft Office PowerPoint</Application>
  <PresentationFormat>Custom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 World</vt:lpstr>
      <vt:lpstr>Arial</vt:lpstr>
      <vt:lpstr>Calibri</vt:lpstr>
      <vt:lpstr>Gill Sans MT</vt:lpstr>
      <vt:lpstr>Oswald</vt:lpstr>
      <vt:lpstr>Glacial Indifference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B3M6 - Project Day</dc:title>
  <dc:creator>Nahiyan Habib Khan</dc:creator>
  <cp:lastModifiedBy>Nahiyan Habib Khan</cp:lastModifiedBy>
  <cp:revision>15</cp:revision>
  <dcterms:created xsi:type="dcterms:W3CDTF">2006-08-16T00:00:00Z</dcterms:created>
  <dcterms:modified xsi:type="dcterms:W3CDTF">2024-12-18T17:51:47Z</dcterms:modified>
  <dc:identifier>DAGY5pk2K3Y</dc:identifier>
</cp:coreProperties>
</file>