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70" r:id="rId15"/>
    <p:sldId id="266" r:id="rId16"/>
    <p:sldId id="271" r:id="rId17"/>
    <p:sldId id="267" r:id="rId18"/>
    <p:sldId id="268" r:id="rId19"/>
    <p:sldId id="269"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6900E5-2847-4AE0-B4F6-D1C2BD1DDA5E}" v="35" dt="2025-06-22T21:25:54.151"/>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al Lowe" userId="0ce0cc983c2039d1" providerId="LiveId" clId="{B06900E5-2847-4AE0-B4F6-D1C2BD1DDA5E}"/>
    <pc:docChg chg="undo custSel addSld modSld sldOrd">
      <pc:chgData name="Nathanial Lowe" userId="0ce0cc983c2039d1" providerId="LiveId" clId="{B06900E5-2847-4AE0-B4F6-D1C2BD1DDA5E}" dt="2025-06-22T21:25:24.084" v="810"/>
      <pc:docMkLst>
        <pc:docMk/>
      </pc:docMkLst>
      <pc:sldChg chg="addSp delSp modSp mod modTransition">
        <pc:chgData name="Nathanial Lowe" userId="0ce0cc983c2039d1" providerId="LiveId" clId="{B06900E5-2847-4AE0-B4F6-D1C2BD1DDA5E}" dt="2025-06-22T21:25:24.084" v="810"/>
        <pc:sldMkLst>
          <pc:docMk/>
          <pc:sldMk cId="0" sldId="256"/>
        </pc:sldMkLst>
        <pc:spChg chg="mod">
          <ac:chgData name="Nathanial Lowe" userId="0ce0cc983c2039d1" providerId="LiveId" clId="{B06900E5-2847-4AE0-B4F6-D1C2BD1DDA5E}" dt="2025-06-22T19:47:08.399" v="804" actId="20577"/>
          <ac:spMkLst>
            <pc:docMk/>
            <pc:sldMk cId="0" sldId="256"/>
            <ac:spMk id="145" creationId="{00000000-0000-0000-0000-000000000000}"/>
          </ac:spMkLst>
        </pc:spChg>
        <pc:picChg chg="add del mod">
          <ac:chgData name="Nathanial Lowe" userId="0ce0cc983c2039d1" providerId="LiveId" clId="{B06900E5-2847-4AE0-B4F6-D1C2BD1DDA5E}" dt="2025-06-22T21:09:38.701" v="809"/>
          <ac:picMkLst>
            <pc:docMk/>
            <pc:sldMk cId="0" sldId="256"/>
            <ac:picMk id="4" creationId="{380A9D5D-8190-0FBB-7FC4-3DBF326042B6}"/>
          </ac:picMkLst>
        </pc:picChg>
      </pc:sldChg>
      <pc:sldChg chg="addSp modSp mod modTransition">
        <pc:chgData name="Nathanial Lowe" userId="0ce0cc983c2039d1" providerId="LiveId" clId="{B06900E5-2847-4AE0-B4F6-D1C2BD1DDA5E}" dt="2025-06-22T21:25:24.084" v="810"/>
        <pc:sldMkLst>
          <pc:docMk/>
          <pc:sldMk cId="0" sldId="257"/>
        </pc:sldMkLst>
        <pc:spChg chg="mod">
          <ac:chgData name="Nathanial Lowe" userId="0ce0cc983c2039d1" providerId="LiveId" clId="{B06900E5-2847-4AE0-B4F6-D1C2BD1DDA5E}" dt="2025-06-22T18:12:52.473" v="60" actId="255"/>
          <ac:spMkLst>
            <pc:docMk/>
            <pc:sldMk cId="0" sldId="257"/>
            <ac:spMk id="152" creationId="{00000000-0000-0000-0000-000000000000}"/>
          </ac:spMkLst>
        </pc:spChg>
        <pc:picChg chg="add mod">
          <ac:chgData name="Nathanial Lowe" userId="0ce0cc983c2039d1" providerId="LiveId" clId="{B06900E5-2847-4AE0-B4F6-D1C2BD1DDA5E}" dt="2025-06-22T21:09:26.097" v="806" actId="34307"/>
          <ac:picMkLst>
            <pc:docMk/>
            <pc:sldMk cId="0" sldId="257"/>
            <ac:picMk id="3" creationId="{AFD3C4D9-7289-65E7-94CB-89A0866E8365}"/>
          </ac:picMkLst>
        </pc:picChg>
      </pc:sldChg>
      <pc:sldChg chg="addSp delSp modSp mod modTransition">
        <pc:chgData name="Nathanial Lowe" userId="0ce0cc983c2039d1" providerId="LiveId" clId="{B06900E5-2847-4AE0-B4F6-D1C2BD1DDA5E}" dt="2025-06-22T21:25:24.084" v="810"/>
        <pc:sldMkLst>
          <pc:docMk/>
          <pc:sldMk cId="0" sldId="258"/>
        </pc:sldMkLst>
        <pc:spChg chg="add del mod">
          <ac:chgData name="Nathanial Lowe" userId="0ce0cc983c2039d1" providerId="LiveId" clId="{B06900E5-2847-4AE0-B4F6-D1C2BD1DDA5E}" dt="2025-06-22T18:28:12.788" v="91" actId="21"/>
          <ac:spMkLst>
            <pc:docMk/>
            <pc:sldMk cId="0" sldId="258"/>
            <ac:spMk id="5" creationId="{3BEAE161-5EA3-13B4-0C0D-6D865BA4C366}"/>
          </ac:spMkLst>
        </pc:spChg>
        <pc:spChg chg="mod">
          <ac:chgData name="Nathanial Lowe" userId="0ce0cc983c2039d1" providerId="LiveId" clId="{B06900E5-2847-4AE0-B4F6-D1C2BD1DDA5E}" dt="2025-06-22T18:28:14.411" v="94" actId="1076"/>
          <ac:spMkLst>
            <pc:docMk/>
            <pc:sldMk cId="0" sldId="258"/>
            <ac:spMk id="159" creationId="{00000000-0000-0000-0000-000000000000}"/>
          </ac:spMkLst>
        </pc:spChg>
        <pc:spChg chg="add del mod">
          <ac:chgData name="Nathanial Lowe" userId="0ce0cc983c2039d1" providerId="LiveId" clId="{B06900E5-2847-4AE0-B4F6-D1C2BD1DDA5E}" dt="2025-06-22T18:43:45.883" v="222" actId="20577"/>
          <ac:spMkLst>
            <pc:docMk/>
            <pc:sldMk cId="0" sldId="258"/>
            <ac:spMk id="160" creationId="{00000000-0000-0000-0000-000000000000}"/>
          </ac:spMkLst>
        </pc:spChg>
        <pc:graphicFrameChg chg="add del mod modGraphic">
          <ac:chgData name="Nathanial Lowe" userId="0ce0cc983c2039d1" providerId="LiveId" clId="{B06900E5-2847-4AE0-B4F6-D1C2BD1DDA5E}" dt="2025-06-22T18:40:46.759" v="159" actId="120"/>
          <ac:graphicFrameMkLst>
            <pc:docMk/>
            <pc:sldMk cId="0" sldId="258"/>
            <ac:graphicFrameMk id="161" creationId="{00000000-0000-0000-0000-000000000000}"/>
          </ac:graphicFrameMkLst>
        </pc:graphicFrameChg>
        <pc:picChg chg="add del mod">
          <ac:chgData name="Nathanial Lowe" userId="0ce0cc983c2039d1" providerId="LiveId" clId="{B06900E5-2847-4AE0-B4F6-D1C2BD1DDA5E}" dt="2025-06-22T18:28:21.301" v="97" actId="21"/>
          <ac:picMkLst>
            <pc:docMk/>
            <pc:sldMk cId="0" sldId="258"/>
            <ac:picMk id="3" creationId="{1CFDB036-FE5B-25AF-7066-7D7725376945}"/>
          </ac:picMkLst>
        </pc:picChg>
        <pc:picChg chg="add mod">
          <ac:chgData name="Nathanial Lowe" userId="0ce0cc983c2039d1" providerId="LiveId" clId="{B06900E5-2847-4AE0-B4F6-D1C2BD1DDA5E}" dt="2025-06-22T21:09:26.098" v="807" actId="34307"/>
          <ac:picMkLst>
            <pc:docMk/>
            <pc:sldMk cId="0" sldId="258"/>
            <ac:picMk id="3" creationId="{4CE323F5-3FA4-A11D-965B-95A51BCB6849}"/>
          </ac:picMkLst>
        </pc:picChg>
      </pc:sldChg>
      <pc:sldChg chg="modSp mod modTransition">
        <pc:chgData name="Nathanial Lowe" userId="0ce0cc983c2039d1" providerId="LiveId" clId="{B06900E5-2847-4AE0-B4F6-D1C2BD1DDA5E}" dt="2025-06-22T21:25:24.084" v="810"/>
        <pc:sldMkLst>
          <pc:docMk/>
          <pc:sldMk cId="0" sldId="259"/>
        </pc:sldMkLst>
        <pc:spChg chg="mod">
          <ac:chgData name="Nathanial Lowe" userId="0ce0cc983c2039d1" providerId="LiveId" clId="{B06900E5-2847-4AE0-B4F6-D1C2BD1DDA5E}" dt="2025-06-22T18:46:35.333" v="298" actId="20577"/>
          <ac:spMkLst>
            <pc:docMk/>
            <pc:sldMk cId="0" sldId="259"/>
            <ac:spMk id="168" creationId="{00000000-0000-0000-0000-000000000000}"/>
          </ac:spMkLst>
        </pc:spChg>
      </pc:sldChg>
      <pc:sldChg chg="addSp modSp mod modTransition">
        <pc:chgData name="Nathanial Lowe" userId="0ce0cc983c2039d1" providerId="LiveId" clId="{B06900E5-2847-4AE0-B4F6-D1C2BD1DDA5E}" dt="2025-06-22T21:25:24.084" v="810"/>
        <pc:sldMkLst>
          <pc:docMk/>
          <pc:sldMk cId="0" sldId="260"/>
        </pc:sldMkLst>
        <pc:spChg chg="add mod">
          <ac:chgData name="Nathanial Lowe" userId="0ce0cc983c2039d1" providerId="LiveId" clId="{B06900E5-2847-4AE0-B4F6-D1C2BD1DDA5E}" dt="2025-06-22T18:54:25.138" v="432" actId="20577"/>
          <ac:spMkLst>
            <pc:docMk/>
            <pc:sldMk cId="0" sldId="260"/>
            <ac:spMk id="2" creationId="{52527AFE-0EC1-12DB-9BA1-5363BDA6DAE4}"/>
          </ac:spMkLst>
        </pc:spChg>
        <pc:spChg chg="mod">
          <ac:chgData name="Nathanial Lowe" userId="0ce0cc983c2039d1" providerId="LiveId" clId="{B06900E5-2847-4AE0-B4F6-D1C2BD1DDA5E}" dt="2025-06-22T18:51:33.955" v="396" actId="1076"/>
          <ac:spMkLst>
            <pc:docMk/>
            <pc:sldMk cId="0" sldId="260"/>
            <ac:spMk id="175" creationId="{00000000-0000-0000-0000-000000000000}"/>
          </ac:spMkLst>
        </pc:spChg>
      </pc:sldChg>
      <pc:sldChg chg="modSp mod modTransition">
        <pc:chgData name="Nathanial Lowe" userId="0ce0cc983c2039d1" providerId="LiveId" clId="{B06900E5-2847-4AE0-B4F6-D1C2BD1DDA5E}" dt="2025-06-22T21:25:24.084" v="810"/>
        <pc:sldMkLst>
          <pc:docMk/>
          <pc:sldMk cId="0" sldId="261"/>
        </pc:sldMkLst>
        <pc:spChg chg="mod">
          <ac:chgData name="Nathanial Lowe" userId="0ce0cc983c2039d1" providerId="LiveId" clId="{B06900E5-2847-4AE0-B4F6-D1C2BD1DDA5E}" dt="2025-06-22T18:57:38.564" v="554" actId="20577"/>
          <ac:spMkLst>
            <pc:docMk/>
            <pc:sldMk cId="0" sldId="261"/>
            <ac:spMk id="182" creationId="{00000000-0000-0000-0000-000000000000}"/>
          </ac:spMkLst>
        </pc:spChg>
      </pc:sldChg>
      <pc:sldChg chg="modSp mod modTransition">
        <pc:chgData name="Nathanial Lowe" userId="0ce0cc983c2039d1" providerId="LiveId" clId="{B06900E5-2847-4AE0-B4F6-D1C2BD1DDA5E}" dt="2025-06-22T21:25:24.084" v="810"/>
        <pc:sldMkLst>
          <pc:docMk/>
          <pc:sldMk cId="0" sldId="262"/>
        </pc:sldMkLst>
        <pc:spChg chg="mod">
          <ac:chgData name="Nathanial Lowe" userId="0ce0cc983c2039d1" providerId="LiveId" clId="{B06900E5-2847-4AE0-B4F6-D1C2BD1DDA5E}" dt="2025-06-22T19:01:36.401" v="592" actId="20577"/>
          <ac:spMkLst>
            <pc:docMk/>
            <pc:sldMk cId="0" sldId="262"/>
            <ac:spMk id="189" creationId="{00000000-0000-0000-0000-000000000000}"/>
          </ac:spMkLst>
        </pc:spChg>
      </pc:sldChg>
      <pc:sldChg chg="modTransition">
        <pc:chgData name="Nathanial Lowe" userId="0ce0cc983c2039d1" providerId="LiveId" clId="{B06900E5-2847-4AE0-B4F6-D1C2BD1DDA5E}" dt="2025-06-22T21:25:24.084" v="810"/>
        <pc:sldMkLst>
          <pc:docMk/>
          <pc:sldMk cId="0" sldId="263"/>
        </pc:sldMkLst>
      </pc:sldChg>
      <pc:sldChg chg="modTransition">
        <pc:chgData name="Nathanial Lowe" userId="0ce0cc983c2039d1" providerId="LiveId" clId="{B06900E5-2847-4AE0-B4F6-D1C2BD1DDA5E}" dt="2025-06-22T21:25:24.084" v="810"/>
        <pc:sldMkLst>
          <pc:docMk/>
          <pc:sldMk cId="0" sldId="264"/>
        </pc:sldMkLst>
      </pc:sldChg>
      <pc:sldChg chg="addSp delSp modSp mod modTransition">
        <pc:chgData name="Nathanial Lowe" userId="0ce0cc983c2039d1" providerId="LiveId" clId="{B06900E5-2847-4AE0-B4F6-D1C2BD1DDA5E}" dt="2025-06-22T21:25:24.084" v="810"/>
        <pc:sldMkLst>
          <pc:docMk/>
          <pc:sldMk cId="0" sldId="265"/>
        </pc:sldMkLst>
        <pc:spChg chg="add del mod">
          <ac:chgData name="Nathanial Lowe" userId="0ce0cc983c2039d1" providerId="LiveId" clId="{B06900E5-2847-4AE0-B4F6-D1C2BD1DDA5E}" dt="2025-06-22T19:23:09.095" v="614" actId="21"/>
          <ac:spMkLst>
            <pc:docMk/>
            <pc:sldMk cId="0" sldId="265"/>
            <ac:spMk id="2" creationId="{B441F73D-428A-12B4-FE13-179919FA951A}"/>
          </ac:spMkLst>
        </pc:spChg>
        <pc:spChg chg="mod">
          <ac:chgData name="Nathanial Lowe" userId="0ce0cc983c2039d1" providerId="LiveId" clId="{B06900E5-2847-4AE0-B4F6-D1C2BD1DDA5E}" dt="2025-06-22T19:28:25.666" v="702" actId="14100"/>
          <ac:spMkLst>
            <pc:docMk/>
            <pc:sldMk cId="0" sldId="265"/>
            <ac:spMk id="209" creationId="{00000000-0000-0000-0000-000000000000}"/>
          </ac:spMkLst>
        </pc:spChg>
        <pc:spChg chg="mod">
          <ac:chgData name="Nathanial Lowe" userId="0ce0cc983c2039d1" providerId="LiveId" clId="{B06900E5-2847-4AE0-B4F6-D1C2BD1DDA5E}" dt="2025-06-22T19:28:14.648" v="701" actId="1076"/>
          <ac:spMkLst>
            <pc:docMk/>
            <pc:sldMk cId="0" sldId="265"/>
            <ac:spMk id="210" creationId="{00000000-0000-0000-0000-000000000000}"/>
          </ac:spMkLst>
        </pc:spChg>
        <pc:graphicFrameChg chg="add mod modGraphic">
          <ac:chgData name="Nathanial Lowe" userId="0ce0cc983c2039d1" providerId="LiveId" clId="{B06900E5-2847-4AE0-B4F6-D1C2BD1DDA5E}" dt="2025-06-22T19:28:02.266" v="700" actId="1076"/>
          <ac:graphicFrameMkLst>
            <pc:docMk/>
            <pc:sldMk cId="0" sldId="265"/>
            <ac:graphicFrameMk id="3" creationId="{1BBB2A65-C7C3-C3D2-287E-05C17BFCCD03}"/>
          </ac:graphicFrameMkLst>
        </pc:graphicFrameChg>
      </pc:sldChg>
      <pc:sldChg chg="modSp mod ord modTransition">
        <pc:chgData name="Nathanial Lowe" userId="0ce0cc983c2039d1" providerId="LiveId" clId="{B06900E5-2847-4AE0-B4F6-D1C2BD1DDA5E}" dt="2025-06-22T21:25:24.084" v="810"/>
        <pc:sldMkLst>
          <pc:docMk/>
          <pc:sldMk cId="0" sldId="266"/>
        </pc:sldMkLst>
        <pc:spChg chg="mod">
          <ac:chgData name="Nathanial Lowe" userId="0ce0cc983c2039d1" providerId="LiveId" clId="{B06900E5-2847-4AE0-B4F6-D1C2BD1DDA5E}" dt="2025-06-22T19:34:03.299" v="717" actId="20577"/>
          <ac:spMkLst>
            <pc:docMk/>
            <pc:sldMk cId="0" sldId="266"/>
            <ac:spMk id="217" creationId="{00000000-0000-0000-0000-000000000000}"/>
          </ac:spMkLst>
        </pc:spChg>
      </pc:sldChg>
      <pc:sldChg chg="modSp mod modTransition">
        <pc:chgData name="Nathanial Lowe" userId="0ce0cc983c2039d1" providerId="LiveId" clId="{B06900E5-2847-4AE0-B4F6-D1C2BD1DDA5E}" dt="2025-06-22T21:25:24.084" v="810"/>
        <pc:sldMkLst>
          <pc:docMk/>
          <pc:sldMk cId="0" sldId="267"/>
        </pc:sldMkLst>
        <pc:spChg chg="mod">
          <ac:chgData name="Nathanial Lowe" userId="0ce0cc983c2039d1" providerId="LiveId" clId="{B06900E5-2847-4AE0-B4F6-D1C2BD1DDA5E}" dt="2025-06-22T19:37:26.850" v="750" actId="14100"/>
          <ac:spMkLst>
            <pc:docMk/>
            <pc:sldMk cId="0" sldId="267"/>
            <ac:spMk id="224" creationId="{00000000-0000-0000-0000-000000000000}"/>
          </ac:spMkLst>
        </pc:spChg>
      </pc:sldChg>
      <pc:sldChg chg="modSp mod modTransition">
        <pc:chgData name="Nathanial Lowe" userId="0ce0cc983c2039d1" providerId="LiveId" clId="{B06900E5-2847-4AE0-B4F6-D1C2BD1DDA5E}" dt="2025-06-22T21:25:24.084" v="810"/>
        <pc:sldMkLst>
          <pc:docMk/>
          <pc:sldMk cId="0" sldId="268"/>
        </pc:sldMkLst>
        <pc:spChg chg="mod">
          <ac:chgData name="Nathanial Lowe" userId="0ce0cc983c2039d1" providerId="LiveId" clId="{B06900E5-2847-4AE0-B4F6-D1C2BD1DDA5E}" dt="2025-06-22T19:41:33.519" v="780" actId="27636"/>
          <ac:spMkLst>
            <pc:docMk/>
            <pc:sldMk cId="0" sldId="268"/>
            <ac:spMk id="231" creationId="{00000000-0000-0000-0000-000000000000}"/>
          </ac:spMkLst>
        </pc:spChg>
      </pc:sldChg>
      <pc:sldChg chg="modSp mod modTransition">
        <pc:chgData name="Nathanial Lowe" userId="0ce0cc983c2039d1" providerId="LiveId" clId="{B06900E5-2847-4AE0-B4F6-D1C2BD1DDA5E}" dt="2025-06-22T21:25:24.084" v="810"/>
        <pc:sldMkLst>
          <pc:docMk/>
          <pc:sldMk cId="0" sldId="269"/>
        </pc:sldMkLst>
        <pc:spChg chg="mod">
          <ac:chgData name="Nathanial Lowe" userId="0ce0cc983c2039d1" providerId="LiveId" clId="{B06900E5-2847-4AE0-B4F6-D1C2BD1DDA5E}" dt="2025-06-22T19:46:41.167" v="800" actId="255"/>
          <ac:spMkLst>
            <pc:docMk/>
            <pc:sldMk cId="0" sldId="269"/>
            <ac:spMk id="238" creationId="{00000000-0000-0000-0000-000000000000}"/>
          </ac:spMkLst>
        </pc:spChg>
      </pc:sldChg>
      <pc:sldChg chg="modSp add mod modTransition">
        <pc:chgData name="Nathanial Lowe" userId="0ce0cc983c2039d1" providerId="LiveId" clId="{B06900E5-2847-4AE0-B4F6-D1C2BD1DDA5E}" dt="2025-06-22T21:25:24.084" v="810"/>
        <pc:sldMkLst>
          <pc:docMk/>
          <pc:sldMk cId="2915353092" sldId="270"/>
        </pc:sldMkLst>
        <pc:spChg chg="mod">
          <ac:chgData name="Nathanial Lowe" userId="0ce0cc983c2039d1" providerId="LiveId" clId="{B06900E5-2847-4AE0-B4F6-D1C2BD1DDA5E}" dt="2025-06-22T19:32:57.782" v="707" actId="20577"/>
          <ac:spMkLst>
            <pc:docMk/>
            <pc:sldMk cId="2915353092" sldId="270"/>
            <ac:spMk id="217" creationId="{8183739D-1058-EDD6-1704-4A4389EFB818}"/>
          </ac:spMkLst>
        </pc:spChg>
      </pc:sldChg>
      <pc:sldChg chg="modSp add mod modTransition">
        <pc:chgData name="Nathanial Lowe" userId="0ce0cc983c2039d1" providerId="LiveId" clId="{B06900E5-2847-4AE0-B4F6-D1C2BD1DDA5E}" dt="2025-06-22T21:25:24.084" v="810"/>
        <pc:sldMkLst>
          <pc:docMk/>
          <pc:sldMk cId="2756937163" sldId="271"/>
        </pc:sldMkLst>
        <pc:spChg chg="mod">
          <ac:chgData name="Nathanial Lowe" userId="0ce0cc983c2039d1" providerId="LiveId" clId="{B06900E5-2847-4AE0-B4F6-D1C2BD1DDA5E}" dt="2025-06-22T19:34:09.277" v="718" actId="20577"/>
          <ac:spMkLst>
            <pc:docMk/>
            <pc:sldMk cId="2756937163" sldId="271"/>
            <ac:spMk id="217" creationId="{6181319D-01EE-B328-6D14-80381B7D28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a:extLst>
            <a:ext uri="{FF2B5EF4-FFF2-40B4-BE49-F238E27FC236}">
              <a16:creationId xmlns:a16="http://schemas.microsoft.com/office/drawing/2014/main" id="{445E4854-6395-3F1B-2D98-3F903FD76F2B}"/>
            </a:ext>
          </a:extLst>
        </p:cNvPr>
        <p:cNvGrpSpPr/>
        <p:nvPr/>
      </p:nvGrpSpPr>
      <p:grpSpPr>
        <a:xfrm>
          <a:off x="0" y="0"/>
          <a:ext cx="0" cy="0"/>
          <a:chOff x="0" y="0"/>
          <a:chExt cx="0" cy="0"/>
        </a:xfrm>
      </p:grpSpPr>
      <p:sp>
        <p:nvSpPr>
          <p:cNvPr id="213" name="Google Shape;213;p11:notes">
            <a:extLst>
              <a:ext uri="{FF2B5EF4-FFF2-40B4-BE49-F238E27FC236}">
                <a16:creationId xmlns:a16="http://schemas.microsoft.com/office/drawing/2014/main" id="{D00022A6-F69B-6CF7-54C7-6E4B2FF594F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a:extLst>
              <a:ext uri="{FF2B5EF4-FFF2-40B4-BE49-F238E27FC236}">
                <a16:creationId xmlns:a16="http://schemas.microsoft.com/office/drawing/2014/main" id="{F196AC25-F491-CF7C-37E6-F6B37C164D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0591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a:extLst>
            <a:ext uri="{FF2B5EF4-FFF2-40B4-BE49-F238E27FC236}">
              <a16:creationId xmlns:a16="http://schemas.microsoft.com/office/drawing/2014/main" id="{CCD64DFF-C380-7B08-744F-954234B5D0F2}"/>
            </a:ext>
          </a:extLst>
        </p:cNvPr>
        <p:cNvGrpSpPr/>
        <p:nvPr/>
      </p:nvGrpSpPr>
      <p:grpSpPr>
        <a:xfrm>
          <a:off x="0" y="0"/>
          <a:ext cx="0" cy="0"/>
          <a:chOff x="0" y="0"/>
          <a:chExt cx="0" cy="0"/>
        </a:xfrm>
      </p:grpSpPr>
      <p:sp>
        <p:nvSpPr>
          <p:cNvPr id="213" name="Google Shape;213;p11:notes">
            <a:extLst>
              <a:ext uri="{FF2B5EF4-FFF2-40B4-BE49-F238E27FC236}">
                <a16:creationId xmlns:a16="http://schemas.microsoft.com/office/drawing/2014/main" id="{B4A6D395-9BDD-35C2-A906-D77AF080A6C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a:extLst>
              <a:ext uri="{FF2B5EF4-FFF2-40B4-BE49-F238E27FC236}">
                <a16:creationId xmlns:a16="http://schemas.microsoft.com/office/drawing/2014/main" id="{8BB2DA5D-D847-CCB8-4962-72CF2A2AFE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1459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hyperlink" Target="https://www.cisecurity.org/cis-benchmarks" TargetMode="External"/><Relationship Id="rId3" Type="http://schemas.openxmlformats.org/officeDocument/2006/relationships/notesSlide" Target="../notesSlides/notesSlide16.xml"/><Relationship Id="rId7" Type="http://schemas.openxmlformats.org/officeDocument/2006/relationships/hyperlink" Target="https://owasp.org/www-project-application-security-verification-standard/" TargetMode="Externa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www.iso.org/isoiec-27001-information-security.html" TargetMode="External"/><Relationship Id="rId5" Type="http://schemas.openxmlformats.org/officeDocument/2006/relationships/hyperlink" Target="https://doi.org/10.6028/NIST.SP.800-53r5" TargetMode="External"/><Relationship Id="rId10" Type="http://schemas.openxmlformats.org/officeDocument/2006/relationships/image" Target="../media/image3.png"/><Relationship Id="rId4" Type="http://schemas.openxmlformats.org/officeDocument/2006/relationships/hyperlink" Target="https://wiki.sei.cmu.edu/confluence/display/cplusplus" TargetMode="External"/><Relationship Id="rId9" Type="http://schemas.openxmlformats.org/officeDocument/2006/relationships/hyperlink" Target="https://docs.sonarsource.co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sv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Nathanial Lowe</a:t>
            </a:r>
            <a:endParaRPr dirty="0"/>
          </a:p>
          <a:p>
            <a:pPr marL="0" lvl="0" indent="0" algn="l" rtl="0">
              <a:lnSpc>
                <a:spcPct val="70000"/>
              </a:lnSpc>
              <a:spcBef>
                <a:spcPts val="1000"/>
              </a:spcBef>
              <a:spcAft>
                <a:spcPts val="0"/>
              </a:spcAft>
              <a:buClr>
                <a:schemeClr val="lt1"/>
              </a:buClr>
              <a:buSzPts val="1850"/>
              <a:buNone/>
            </a:pPr>
            <a:endParaRPr lang="en-US"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2312"/>
    </mc:Choice>
    <mc:Fallback>
      <p:transition spd="slow" advTm="2231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916774" y="0"/>
            <a:ext cx="8610600" cy="9144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706974" y="757187"/>
            <a:ext cx="10820400" cy="3083293"/>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integrates security at every stage of software development, from planning to deployment and monitoring. Security checks are no longer isolated to the end; instead, they are automated and continuous. The pipeline follows these core phases:</a:t>
            </a:r>
          </a:p>
          <a:p>
            <a:pPr marL="1143000" lvl="2" indent="-228600">
              <a:spcBef>
                <a:spcPts val="0"/>
              </a:spcBef>
              <a:buSzPts val="2000"/>
            </a:pPr>
            <a:r>
              <a:rPr lang="en-US" dirty="0"/>
              <a:t>Plan – Define security policies and threat models.</a:t>
            </a:r>
          </a:p>
          <a:p>
            <a:pPr marL="1143000" lvl="2" indent="-228600">
              <a:spcBef>
                <a:spcPts val="0"/>
              </a:spcBef>
              <a:buSzPts val="2000"/>
            </a:pPr>
            <a:r>
              <a:rPr lang="en-US" dirty="0"/>
              <a:t>Develop – Use secure coding standards and static analysis tools.</a:t>
            </a:r>
          </a:p>
          <a:p>
            <a:pPr marL="1143000" lvl="2" indent="-228600">
              <a:spcBef>
                <a:spcPts val="0"/>
              </a:spcBef>
              <a:buSzPts val="2000"/>
            </a:pPr>
            <a:r>
              <a:rPr lang="en-US" dirty="0"/>
              <a:t>Build – Compile with safety checks (e.g., compiler warnings as errors).</a:t>
            </a:r>
          </a:p>
          <a:p>
            <a:pPr marL="1143000" lvl="2" indent="-228600">
              <a:spcBef>
                <a:spcPts val="0"/>
              </a:spcBef>
              <a:buSzPts val="2000"/>
            </a:pPr>
            <a:r>
              <a:rPr lang="en-US" dirty="0"/>
              <a:t>Test – Perform unit, integration, and security testing.</a:t>
            </a:r>
          </a:p>
          <a:p>
            <a:pPr marL="1143000" lvl="2" indent="-228600">
              <a:spcBef>
                <a:spcPts val="0"/>
              </a:spcBef>
              <a:buSzPts val="2000"/>
            </a:pPr>
            <a:r>
              <a:rPr lang="en-US" dirty="0"/>
              <a:t>Release – Enforce policies and validate artifacts before production.</a:t>
            </a:r>
          </a:p>
          <a:p>
            <a:pPr marL="1143000" lvl="2" indent="-228600">
              <a:spcBef>
                <a:spcPts val="0"/>
              </a:spcBef>
              <a:buSzPts val="2000"/>
            </a:pPr>
            <a:r>
              <a:rPr lang="en-US" dirty="0"/>
              <a:t>Deploy – Use infrastructure-as-code (</a:t>
            </a:r>
            <a:r>
              <a:rPr lang="en-US" dirty="0" err="1"/>
              <a:t>IaC</a:t>
            </a:r>
            <a:r>
              <a:rPr lang="en-US" dirty="0"/>
              <a:t>) with secure configurations.</a:t>
            </a:r>
          </a:p>
          <a:p>
            <a:pPr marL="1143000" lvl="2" indent="-228600">
              <a:spcBef>
                <a:spcPts val="0"/>
              </a:spcBef>
              <a:buSzPts val="2000"/>
            </a:pPr>
            <a:r>
              <a:rPr lang="en-US" dirty="0"/>
              <a:t>Operate &amp; Monitor – Continuously monitor logs and runtime behavior for anomalies.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1BBB2A65-C7C3-C3D2-287E-05C17BFCCD03}"/>
              </a:ext>
            </a:extLst>
          </p:cNvPr>
          <p:cNvGraphicFramePr>
            <a:graphicFrameLocks noGrp="1"/>
          </p:cNvGraphicFramePr>
          <p:nvPr>
            <p:extLst>
              <p:ext uri="{D42A27DB-BD31-4B8C-83A1-F6EECF244321}">
                <p14:modId xmlns:p14="http://schemas.microsoft.com/office/powerpoint/2010/main" val="4154044107"/>
              </p:ext>
            </p:extLst>
          </p:nvPr>
        </p:nvGraphicFramePr>
        <p:xfrm>
          <a:off x="2053174" y="3840480"/>
          <a:ext cx="8127999" cy="3017520"/>
        </p:xfrm>
        <a:graphic>
          <a:graphicData uri="http://schemas.openxmlformats.org/drawingml/2006/table">
            <a:tbl>
              <a:tblPr firstRow="1" bandRow="1">
                <a:tableStyleId>{802198C4-3087-4945-87E3-76CBB3509B7E}</a:tableStyleId>
              </a:tblPr>
              <a:tblGrid>
                <a:gridCol w="2709333">
                  <a:extLst>
                    <a:ext uri="{9D8B030D-6E8A-4147-A177-3AD203B41FA5}">
                      <a16:colId xmlns:a16="http://schemas.microsoft.com/office/drawing/2014/main" val="3569613312"/>
                    </a:ext>
                  </a:extLst>
                </a:gridCol>
                <a:gridCol w="2092604">
                  <a:extLst>
                    <a:ext uri="{9D8B030D-6E8A-4147-A177-3AD203B41FA5}">
                      <a16:colId xmlns:a16="http://schemas.microsoft.com/office/drawing/2014/main" val="792602699"/>
                    </a:ext>
                  </a:extLst>
                </a:gridCol>
                <a:gridCol w="3326062">
                  <a:extLst>
                    <a:ext uri="{9D8B030D-6E8A-4147-A177-3AD203B41FA5}">
                      <a16:colId xmlns:a16="http://schemas.microsoft.com/office/drawing/2014/main" val="1876637345"/>
                    </a:ext>
                  </a:extLst>
                </a:gridCol>
              </a:tblGrid>
              <a:tr h="296775">
                <a:tc>
                  <a:txBody>
                    <a:bodyPr/>
                    <a:lstStyle/>
                    <a:p>
                      <a:r>
                        <a:rPr lang="en-US" dirty="0">
                          <a:solidFill>
                            <a:schemeClr val="bg1"/>
                          </a:solidFill>
                        </a:rPr>
                        <a:t>Tool</a:t>
                      </a:r>
                    </a:p>
                  </a:txBody>
                  <a:tcPr/>
                </a:tc>
                <a:tc>
                  <a:txBody>
                    <a:bodyPr/>
                    <a:lstStyle/>
                    <a:p>
                      <a:r>
                        <a:rPr lang="en-US" dirty="0">
                          <a:solidFill>
                            <a:schemeClr val="bg1"/>
                          </a:solidFill>
                        </a:rPr>
                        <a:t>Pipeline Phase</a:t>
                      </a:r>
                    </a:p>
                  </a:txBody>
                  <a:tcPr/>
                </a:tc>
                <a:tc>
                  <a:txBody>
                    <a:bodyPr/>
                    <a:lstStyle/>
                    <a:p>
                      <a:r>
                        <a:rPr lang="en-US" dirty="0">
                          <a:solidFill>
                            <a:schemeClr val="bg1"/>
                          </a:solidFill>
                        </a:rPr>
                        <a:t>Usage Summary</a:t>
                      </a:r>
                    </a:p>
                  </a:txBody>
                  <a:tcPr/>
                </a:tc>
                <a:extLst>
                  <a:ext uri="{0D108BD9-81ED-4DB2-BD59-A6C34878D82A}">
                    <a16:rowId xmlns:a16="http://schemas.microsoft.com/office/drawing/2014/main" val="663786803"/>
                  </a:ext>
                </a:extLst>
              </a:tr>
              <a:tr h="621714">
                <a:tc>
                  <a:txBody>
                    <a:bodyPr/>
                    <a:lstStyle/>
                    <a:p>
                      <a:r>
                        <a:rPr lang="en-US" dirty="0" err="1">
                          <a:solidFill>
                            <a:schemeClr val="bg1"/>
                          </a:solidFill>
                        </a:rPr>
                        <a:t>CppCheck</a:t>
                      </a:r>
                      <a:endParaRPr lang="en-US" dirty="0">
                        <a:solidFill>
                          <a:schemeClr val="bg1"/>
                        </a:solidFill>
                      </a:endParaRPr>
                    </a:p>
                  </a:txBody>
                  <a:tcPr/>
                </a:tc>
                <a:tc>
                  <a:txBody>
                    <a:bodyPr/>
                    <a:lstStyle/>
                    <a:p>
                      <a:r>
                        <a:rPr lang="en-US" dirty="0">
                          <a:solidFill>
                            <a:schemeClr val="bg1"/>
                          </a:solidFill>
                        </a:rPr>
                        <a:t>Develop, Test</a:t>
                      </a:r>
                    </a:p>
                  </a:txBody>
                  <a:tcPr/>
                </a:tc>
                <a:tc>
                  <a:txBody>
                    <a:bodyPr/>
                    <a:lstStyle/>
                    <a:p>
                      <a:r>
                        <a:rPr lang="en-US" dirty="0">
                          <a:solidFill>
                            <a:schemeClr val="bg1"/>
                          </a:solidFill>
                        </a:rPr>
                        <a:t>Static code analysis for detecting null dereferences, uninitialized variables, and logic flaws.</a:t>
                      </a:r>
                    </a:p>
                  </a:txBody>
                  <a:tcPr/>
                </a:tc>
                <a:extLst>
                  <a:ext uri="{0D108BD9-81ED-4DB2-BD59-A6C34878D82A}">
                    <a16:rowId xmlns:a16="http://schemas.microsoft.com/office/drawing/2014/main" val="1789738516"/>
                  </a:ext>
                </a:extLst>
              </a:tr>
              <a:tr h="621714">
                <a:tc>
                  <a:txBody>
                    <a:bodyPr/>
                    <a:lstStyle/>
                    <a:p>
                      <a:r>
                        <a:rPr lang="en-US" dirty="0">
                          <a:solidFill>
                            <a:schemeClr val="bg1"/>
                          </a:solidFill>
                        </a:rPr>
                        <a:t>SonarQube	</a:t>
                      </a:r>
                    </a:p>
                  </a:txBody>
                  <a:tcPr/>
                </a:tc>
                <a:tc>
                  <a:txBody>
                    <a:bodyPr/>
                    <a:lstStyle/>
                    <a:p>
                      <a:r>
                        <a:rPr lang="en-US" dirty="0">
                          <a:solidFill>
                            <a:schemeClr val="bg1"/>
                          </a:solidFill>
                        </a:rPr>
                        <a:t>Develop, Build, Test	</a:t>
                      </a:r>
                    </a:p>
                  </a:txBody>
                  <a:tcPr/>
                </a:tc>
                <a:tc>
                  <a:txBody>
                    <a:bodyPr/>
                    <a:lstStyle/>
                    <a:p>
                      <a:r>
                        <a:rPr lang="en-US" dirty="0">
                          <a:solidFill>
                            <a:schemeClr val="bg1"/>
                          </a:solidFill>
                        </a:rPr>
                        <a:t>Continuous code quality scanning; highlights security vulnerabilities (e.g., injection, overflow).</a:t>
                      </a:r>
                    </a:p>
                  </a:txBody>
                  <a:tcPr/>
                </a:tc>
                <a:extLst>
                  <a:ext uri="{0D108BD9-81ED-4DB2-BD59-A6C34878D82A}">
                    <a16:rowId xmlns:a16="http://schemas.microsoft.com/office/drawing/2014/main" val="3554835097"/>
                  </a:ext>
                </a:extLst>
              </a:tr>
              <a:tr h="440381">
                <a:tc>
                  <a:txBody>
                    <a:bodyPr/>
                    <a:lstStyle/>
                    <a:p>
                      <a:r>
                        <a:rPr lang="en-US" dirty="0">
                          <a:solidFill>
                            <a:schemeClr val="bg1"/>
                          </a:solidFill>
                        </a:rPr>
                        <a:t>Clang-Tidy	</a:t>
                      </a:r>
                    </a:p>
                  </a:txBody>
                  <a:tcPr/>
                </a:tc>
                <a:tc>
                  <a:txBody>
                    <a:bodyPr/>
                    <a:lstStyle/>
                    <a:p>
                      <a:r>
                        <a:rPr lang="en-US" dirty="0">
                          <a:solidFill>
                            <a:schemeClr val="bg1"/>
                          </a:solidFill>
                        </a:rPr>
                        <a:t>Develop</a:t>
                      </a:r>
                    </a:p>
                  </a:txBody>
                  <a:tcPr/>
                </a:tc>
                <a:tc>
                  <a:txBody>
                    <a:bodyPr/>
                    <a:lstStyle/>
                    <a:p>
                      <a:r>
                        <a:rPr lang="en-US" dirty="0">
                          <a:solidFill>
                            <a:schemeClr val="bg1"/>
                          </a:solidFill>
                        </a:rPr>
                        <a:t>Enforces coding standards (SEI CERT C++), finds memory safety issues early.</a:t>
                      </a:r>
                    </a:p>
                  </a:txBody>
                  <a:tcPr/>
                </a:tc>
                <a:extLst>
                  <a:ext uri="{0D108BD9-81ED-4DB2-BD59-A6C34878D82A}">
                    <a16:rowId xmlns:a16="http://schemas.microsoft.com/office/drawing/2014/main" val="694487410"/>
                  </a:ext>
                </a:extLst>
              </a:tr>
              <a:tr h="621714">
                <a:tc>
                  <a:txBody>
                    <a:bodyPr/>
                    <a:lstStyle/>
                    <a:p>
                      <a:r>
                        <a:rPr lang="en-US" dirty="0">
                          <a:solidFill>
                            <a:schemeClr val="bg1"/>
                          </a:solidFill>
                        </a:rPr>
                        <a:t>Visual Studio Code Analysis	</a:t>
                      </a:r>
                    </a:p>
                  </a:txBody>
                  <a:tcPr/>
                </a:tc>
                <a:tc>
                  <a:txBody>
                    <a:bodyPr/>
                    <a:lstStyle/>
                    <a:p>
                      <a:r>
                        <a:rPr lang="en-US" dirty="0">
                          <a:solidFill>
                            <a:schemeClr val="bg1"/>
                          </a:solidFill>
                        </a:rPr>
                        <a:t>Develop, Build	</a:t>
                      </a:r>
                    </a:p>
                  </a:txBody>
                  <a:tcPr/>
                </a:tc>
                <a:tc>
                  <a:txBody>
                    <a:bodyPr/>
                    <a:lstStyle/>
                    <a:p>
                      <a:r>
                        <a:rPr lang="en-US" dirty="0">
                          <a:solidFill>
                            <a:schemeClr val="bg1"/>
                          </a:solidFill>
                        </a:rPr>
                        <a:t>Integrated static analysis that detects unsafe pointer usage and exception misuse.</a:t>
                      </a:r>
                    </a:p>
                  </a:txBody>
                  <a:tcPr/>
                </a:tc>
                <a:extLst>
                  <a:ext uri="{0D108BD9-81ED-4DB2-BD59-A6C34878D82A}">
                    <a16:rowId xmlns:a16="http://schemas.microsoft.com/office/drawing/2014/main" val="2409516250"/>
                  </a:ext>
                </a:extLst>
              </a:tr>
            </a:tbl>
          </a:graphicData>
        </a:graphic>
      </p:graphicFrame>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a:extLst>
            <a:ext uri="{FF2B5EF4-FFF2-40B4-BE49-F238E27FC236}">
              <a16:creationId xmlns:a16="http://schemas.microsoft.com/office/drawing/2014/main" id="{81D3C0A8-E1B9-4E27-C0D5-41A46DC338BE}"/>
            </a:ext>
          </a:extLst>
        </p:cNvPr>
        <p:cNvGrpSpPr/>
        <p:nvPr/>
      </p:nvGrpSpPr>
      <p:grpSpPr>
        <a:xfrm>
          <a:off x="0" y="0"/>
          <a:ext cx="0" cy="0"/>
          <a:chOff x="0" y="0"/>
          <a:chExt cx="0" cy="0"/>
        </a:xfrm>
      </p:grpSpPr>
      <p:sp>
        <p:nvSpPr>
          <p:cNvPr id="216" name="Google Shape;216;p11">
            <a:extLst>
              <a:ext uri="{FF2B5EF4-FFF2-40B4-BE49-F238E27FC236}">
                <a16:creationId xmlns:a16="http://schemas.microsoft.com/office/drawing/2014/main" id="{BED85D02-8F04-738B-EC16-15ABE111FB89}"/>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a:extLst>
              <a:ext uri="{FF2B5EF4-FFF2-40B4-BE49-F238E27FC236}">
                <a16:creationId xmlns:a16="http://schemas.microsoft.com/office/drawing/2014/main" id="{8183739D-1058-EDD6-1704-4A4389EFB818}"/>
              </a:ext>
            </a:extLst>
          </p:cNvPr>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a:buNone/>
            </a:pPr>
            <a:r>
              <a:rPr lang="en-US" sz="1600" b="1" dirty="0"/>
              <a:t>Problems:</a:t>
            </a:r>
            <a:endParaRPr lang="en-US" sz="1600" dirty="0"/>
          </a:p>
          <a:p>
            <a:pPr>
              <a:buFont typeface="Arial" panose="020B0604020202020204" pitchFamily="34" charset="0"/>
              <a:buChar char="•"/>
            </a:pPr>
            <a:r>
              <a:rPr lang="en-US" sz="1600" dirty="0"/>
              <a:t>Many vulnerabilities such as unchecked input, memory mismanagement, and improper resource handling exist in legacy or hastily written code.</a:t>
            </a:r>
          </a:p>
          <a:p>
            <a:pPr>
              <a:buFont typeface="Arial" panose="020B0604020202020204" pitchFamily="34" charset="0"/>
              <a:buChar char="•"/>
            </a:pPr>
            <a:r>
              <a:rPr lang="en-US" sz="1600" dirty="0"/>
              <a:t>Inconsistent adherence to secure coding standards across developers increases the attack surface.</a:t>
            </a:r>
          </a:p>
          <a:p>
            <a:pPr>
              <a:buFont typeface="Arial" panose="020B0604020202020204" pitchFamily="34" charset="0"/>
              <a:buChar char="•"/>
            </a:pPr>
            <a:r>
              <a:rPr lang="en-US" sz="1600" dirty="0"/>
              <a:t>Lack of automation in security enforcement delays detection of issues until late in the SDLC.</a:t>
            </a:r>
          </a:p>
          <a:p>
            <a:pPr>
              <a:buNone/>
            </a:pPr>
            <a:r>
              <a:rPr lang="en-US" sz="1600" b="1" dirty="0"/>
              <a:t>Solutions:</a:t>
            </a:r>
            <a:endParaRPr lang="en-US" sz="1600" dirty="0"/>
          </a:p>
          <a:p>
            <a:pPr>
              <a:buFont typeface="Arial" panose="020B0604020202020204" pitchFamily="34" charset="0"/>
              <a:buChar char="•"/>
            </a:pPr>
            <a:r>
              <a:rPr lang="en-US" sz="1600" dirty="0"/>
              <a:t>Implement strict coding standards using SEI CERT C++ guidelines.</a:t>
            </a:r>
          </a:p>
          <a:p>
            <a:pPr>
              <a:buFont typeface="Arial" panose="020B0604020202020204" pitchFamily="34" charset="0"/>
              <a:buChar char="•"/>
            </a:pPr>
            <a:r>
              <a:rPr lang="en-US" sz="1600" dirty="0"/>
              <a:t>Integrate static analysis tools (e.g., SonarQube, </a:t>
            </a:r>
            <a:r>
              <a:rPr lang="en-US" sz="1600" dirty="0" err="1"/>
              <a:t>Cppcheck</a:t>
            </a:r>
            <a:r>
              <a:rPr lang="en-US" sz="1600" dirty="0"/>
              <a:t>, Clang-Tidy) into the </a:t>
            </a:r>
            <a:r>
              <a:rPr lang="en-US" sz="1600" dirty="0" err="1"/>
              <a:t>DevSecOps</a:t>
            </a:r>
            <a:r>
              <a:rPr lang="en-US" sz="1600" dirty="0"/>
              <a:t> pipeline.</a:t>
            </a:r>
          </a:p>
          <a:p>
            <a:pPr>
              <a:buFont typeface="Arial" panose="020B0604020202020204" pitchFamily="34" charset="0"/>
              <a:buChar char="•"/>
            </a:pPr>
            <a:r>
              <a:rPr lang="en-US" sz="1600" dirty="0"/>
              <a:t>Train developers on secure design principles and enforce code reviews and unit testing.</a:t>
            </a:r>
          </a:p>
          <a:p>
            <a:pPr>
              <a:buNone/>
            </a:pPr>
            <a:endParaRPr lang="en-US" sz="1600" dirty="0"/>
          </a:p>
        </p:txBody>
      </p:sp>
      <p:pic>
        <p:nvPicPr>
          <p:cNvPr id="218" name="Google Shape;218;p11" descr="Green Pace logo">
            <a:extLst>
              <a:ext uri="{FF2B5EF4-FFF2-40B4-BE49-F238E27FC236}">
                <a16:creationId xmlns:a16="http://schemas.microsoft.com/office/drawing/2014/main" id="{EEF0D400-D92E-142B-8DA6-F1810727DB9A}"/>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91535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a:buNone/>
            </a:pPr>
            <a:r>
              <a:rPr lang="en-US" sz="1600" b="1" dirty="0"/>
              <a:t>Risks if You Act Now:</a:t>
            </a:r>
            <a:endParaRPr lang="en-US" sz="1600" dirty="0"/>
          </a:p>
          <a:p>
            <a:pPr>
              <a:buFont typeface="Arial" panose="020B0604020202020204" pitchFamily="34" charset="0"/>
              <a:buChar char="•"/>
            </a:pPr>
            <a:r>
              <a:rPr lang="en-US" sz="1600" b="1" dirty="0"/>
              <a:t>Short-term time investment</a:t>
            </a:r>
            <a:r>
              <a:rPr lang="en-US" sz="1600" dirty="0"/>
              <a:t>: Developers need time to adopt and apply secure practices.</a:t>
            </a:r>
          </a:p>
          <a:p>
            <a:pPr>
              <a:buFont typeface="Arial" panose="020B0604020202020204" pitchFamily="34" charset="0"/>
              <a:buChar char="•"/>
            </a:pPr>
            <a:r>
              <a:rPr lang="en-US" sz="1600" b="1" dirty="0"/>
              <a:t>Tooling adjustments</a:t>
            </a:r>
            <a:r>
              <a:rPr lang="en-US" sz="1600" dirty="0"/>
              <a:t>: CI/CD workflows must be updated to include automation and policy enforcement.</a:t>
            </a:r>
          </a:p>
          <a:p>
            <a:pPr>
              <a:buNone/>
            </a:pPr>
            <a:r>
              <a:rPr lang="en-US" sz="1600" b="1" dirty="0"/>
              <a:t>Benefits if You Act Now:</a:t>
            </a:r>
            <a:endParaRPr lang="en-US" sz="1600" dirty="0"/>
          </a:p>
          <a:p>
            <a:pPr>
              <a:buFont typeface="Arial" panose="020B0604020202020204" pitchFamily="34" charset="0"/>
              <a:buChar char="•"/>
            </a:pPr>
            <a:r>
              <a:rPr lang="en-US" sz="1600" b="1" dirty="0"/>
              <a:t>Early threat detection</a:t>
            </a:r>
            <a:r>
              <a:rPr lang="en-US" sz="1600" dirty="0"/>
              <a:t> lowers remediation costs and strengthens software integrity.</a:t>
            </a:r>
          </a:p>
          <a:p>
            <a:pPr>
              <a:buFont typeface="Arial" panose="020B0604020202020204" pitchFamily="34" charset="0"/>
              <a:buChar char="•"/>
            </a:pPr>
            <a:r>
              <a:rPr lang="en-US" sz="1600" b="1" dirty="0"/>
              <a:t>Reduced likelihood of breach</a:t>
            </a:r>
            <a:r>
              <a:rPr lang="en-US" sz="1600" dirty="0"/>
              <a:t>, protecting user data and company reputation.</a:t>
            </a:r>
          </a:p>
          <a:p>
            <a:pPr>
              <a:buFont typeface="Arial" panose="020B0604020202020204" pitchFamily="34" charset="0"/>
              <a:buChar char="•"/>
            </a:pPr>
            <a:r>
              <a:rPr lang="en-US" sz="1600" b="1" dirty="0"/>
              <a:t>Improved maintainability and team alignment</a:t>
            </a:r>
            <a:r>
              <a:rPr lang="en-US" sz="1600" dirty="0"/>
              <a:t> around common security practices.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a:extLst>
            <a:ext uri="{FF2B5EF4-FFF2-40B4-BE49-F238E27FC236}">
              <a16:creationId xmlns:a16="http://schemas.microsoft.com/office/drawing/2014/main" id="{A38B535C-8228-7ED0-8A0F-AFACD5A2EB2D}"/>
            </a:ext>
          </a:extLst>
        </p:cNvPr>
        <p:cNvGrpSpPr/>
        <p:nvPr/>
      </p:nvGrpSpPr>
      <p:grpSpPr>
        <a:xfrm>
          <a:off x="0" y="0"/>
          <a:ext cx="0" cy="0"/>
          <a:chOff x="0" y="0"/>
          <a:chExt cx="0" cy="0"/>
        </a:xfrm>
      </p:grpSpPr>
      <p:sp>
        <p:nvSpPr>
          <p:cNvPr id="216" name="Google Shape;216;p11">
            <a:extLst>
              <a:ext uri="{FF2B5EF4-FFF2-40B4-BE49-F238E27FC236}">
                <a16:creationId xmlns:a16="http://schemas.microsoft.com/office/drawing/2014/main" id="{1E33629F-2DCA-1374-4C5C-1E5A42800CB2}"/>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a:extLst>
              <a:ext uri="{FF2B5EF4-FFF2-40B4-BE49-F238E27FC236}">
                <a16:creationId xmlns:a16="http://schemas.microsoft.com/office/drawing/2014/main" id="{6181319D-01EE-B328-6D14-80381B7D2845}"/>
              </a:ext>
            </a:extLst>
          </p:cNvPr>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a:buNone/>
            </a:pPr>
            <a:r>
              <a:rPr lang="en-US" sz="1600" b="1" dirty="0"/>
              <a:t>Risks if You Wait:</a:t>
            </a:r>
            <a:endParaRPr lang="en-US" sz="1600" dirty="0"/>
          </a:p>
          <a:p>
            <a:pPr>
              <a:buFont typeface="Arial" panose="020B0604020202020204" pitchFamily="34" charset="0"/>
              <a:buChar char="•"/>
            </a:pPr>
            <a:r>
              <a:rPr lang="en-US" sz="1600" dirty="0"/>
              <a:t>Vulnerabilities may go undetected and exploited in production.</a:t>
            </a:r>
          </a:p>
          <a:p>
            <a:pPr>
              <a:buFont typeface="Arial" panose="020B0604020202020204" pitchFamily="34" charset="0"/>
              <a:buChar char="•"/>
            </a:pPr>
            <a:r>
              <a:rPr lang="en-US" sz="1600" dirty="0"/>
              <a:t>Technical debt will increase, making future fixes more costly and complex.</a:t>
            </a:r>
          </a:p>
          <a:p>
            <a:pPr>
              <a:buFont typeface="Arial" panose="020B0604020202020204" pitchFamily="34" charset="0"/>
              <a:buChar char="•"/>
            </a:pPr>
            <a:r>
              <a:rPr lang="en-US" sz="1600" dirty="0"/>
              <a:t>Regulatory or customer trust issues may arise after a security incident.</a:t>
            </a:r>
          </a:p>
          <a:p>
            <a:pPr>
              <a:buNone/>
            </a:pPr>
            <a:r>
              <a:rPr lang="en-US" sz="1600" b="1" dirty="0"/>
              <a:t>Strategy Gaps:</a:t>
            </a:r>
            <a:endParaRPr lang="en-US" sz="1600" dirty="0"/>
          </a:p>
          <a:p>
            <a:pPr>
              <a:buFont typeface="Arial" panose="020B0604020202020204" pitchFamily="34" charset="0"/>
              <a:buChar char="•"/>
            </a:pPr>
            <a:r>
              <a:rPr lang="en-US" sz="1600" dirty="0"/>
              <a:t>Not all developers currently use static analysis or test coverage tools.</a:t>
            </a:r>
          </a:p>
          <a:p>
            <a:pPr>
              <a:buFont typeface="Arial" panose="020B0604020202020204" pitchFamily="34" charset="0"/>
              <a:buChar char="•"/>
            </a:pPr>
            <a:r>
              <a:rPr lang="en-US" sz="1600" dirty="0"/>
              <a:t>Security practices are not consistently enforced across all project stages.</a:t>
            </a:r>
          </a:p>
          <a:p>
            <a:pPr>
              <a:buNone/>
            </a:pPr>
            <a:r>
              <a:rPr lang="en-US" sz="1600" b="1" dirty="0"/>
              <a:t>Recommended Steps:</a:t>
            </a:r>
            <a:endParaRPr lang="en-US" sz="1600" dirty="0"/>
          </a:p>
          <a:p>
            <a:pPr>
              <a:buFont typeface="Arial" panose="020B0604020202020204" pitchFamily="34" charset="0"/>
              <a:buChar char="•"/>
            </a:pPr>
            <a:r>
              <a:rPr lang="en-US" sz="1600" dirty="0"/>
              <a:t>Immediately enforce secure coding standards.</a:t>
            </a:r>
          </a:p>
          <a:p>
            <a:pPr>
              <a:buFont typeface="Arial" panose="020B0604020202020204" pitchFamily="34" charset="0"/>
              <a:buChar char="•"/>
            </a:pPr>
            <a:r>
              <a:rPr lang="en-US" sz="1600" dirty="0"/>
              <a:t>Automate policy compliance with </a:t>
            </a:r>
            <a:r>
              <a:rPr lang="en-US" sz="1600" dirty="0" err="1"/>
              <a:t>DevSecOps</a:t>
            </a:r>
            <a:r>
              <a:rPr lang="en-US" sz="1600" dirty="0"/>
              <a:t> tools at every stage: build, test, deploy.</a:t>
            </a:r>
          </a:p>
          <a:p>
            <a:pPr>
              <a:buFont typeface="Arial" panose="020B0604020202020204" pitchFamily="34" charset="0"/>
              <a:buChar char="•"/>
            </a:pPr>
            <a:r>
              <a:rPr lang="en-US" sz="1600" dirty="0"/>
              <a:t>Conduct regular code audits and update policies as new threats emerge.</a:t>
            </a:r>
          </a:p>
        </p:txBody>
      </p:sp>
      <p:pic>
        <p:nvPicPr>
          <p:cNvPr id="218" name="Google Shape;218;p11" descr="Green Pace logo">
            <a:extLst>
              <a:ext uri="{FF2B5EF4-FFF2-40B4-BE49-F238E27FC236}">
                <a16:creationId xmlns:a16="http://schemas.microsoft.com/office/drawing/2014/main" id="{6EB15932-36C3-C488-29A7-95A9E7463BBF}"/>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75693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1796716"/>
            <a:ext cx="10820400" cy="479303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Lack of Real-Time Monitoring </a:t>
            </a:r>
          </a:p>
          <a:p>
            <a:pPr marL="1600200" lvl="3" indent="-228600">
              <a:spcBef>
                <a:spcPts val="0"/>
              </a:spcBef>
            </a:pPr>
            <a:r>
              <a:rPr lang="en-US" dirty="0"/>
              <a:t>The current policy does not include guidance for implementing real-time security monitoring or log analysis for intrusion detection and rapid response.</a:t>
            </a:r>
          </a:p>
          <a:p>
            <a:pPr marL="1143000" lvl="2" indent="-228600" algn="l" rtl="0">
              <a:lnSpc>
                <a:spcPct val="90000"/>
              </a:lnSpc>
              <a:spcBef>
                <a:spcPts val="0"/>
              </a:spcBef>
              <a:spcAft>
                <a:spcPts val="0"/>
              </a:spcAft>
              <a:buClr>
                <a:schemeClr val="lt1"/>
              </a:buClr>
              <a:buSzPts val="1800"/>
              <a:buChar char="•"/>
            </a:pPr>
            <a:r>
              <a:rPr lang="en-US" dirty="0"/>
              <a:t>Insufficient Coverage of Third-Party Dependencies</a:t>
            </a:r>
          </a:p>
          <a:p>
            <a:pPr marL="1600200" lvl="3" indent="-228600">
              <a:spcBef>
                <a:spcPts val="0"/>
              </a:spcBef>
            </a:pPr>
            <a:r>
              <a:rPr lang="en-US" dirty="0"/>
              <a:t>No explicit policy addresses the security assessment of third-party libraries or packages, which can introduce vulnerabilities.</a:t>
            </a:r>
          </a:p>
          <a:p>
            <a:pPr marL="1143000" lvl="2" indent="-228600" algn="l" rtl="0">
              <a:lnSpc>
                <a:spcPct val="90000"/>
              </a:lnSpc>
              <a:spcBef>
                <a:spcPts val="0"/>
              </a:spcBef>
              <a:spcAft>
                <a:spcPts val="0"/>
              </a:spcAft>
              <a:buClr>
                <a:schemeClr val="lt1"/>
              </a:buClr>
              <a:buSzPts val="1800"/>
              <a:buChar char="•"/>
            </a:pPr>
            <a:r>
              <a:rPr lang="en-US" dirty="0"/>
              <a:t>Absence of Continuous Training Requirements</a:t>
            </a:r>
          </a:p>
          <a:p>
            <a:pPr marL="1600200" lvl="3" indent="-228600">
              <a:spcBef>
                <a:spcPts val="0"/>
              </a:spcBef>
            </a:pPr>
            <a:r>
              <a:rPr lang="en-US" dirty="0"/>
              <a:t>Developer training on secure coding is not formalized in the policy, leading to potential inconsistencies in applying standards.</a:t>
            </a:r>
          </a:p>
          <a:p>
            <a:pPr marL="1143000" lvl="2" indent="-228600" algn="l" rtl="0">
              <a:lnSpc>
                <a:spcPct val="90000"/>
              </a:lnSpc>
              <a:spcBef>
                <a:spcPts val="0"/>
              </a:spcBef>
              <a:spcAft>
                <a:spcPts val="0"/>
              </a:spcAft>
              <a:buClr>
                <a:schemeClr val="lt1"/>
              </a:buClr>
              <a:buSzPts val="1800"/>
              <a:buChar char="•"/>
            </a:pPr>
            <a:r>
              <a:rPr lang="en-US" dirty="0"/>
              <a:t>Limited Focus on Zero Trust Architecture</a:t>
            </a:r>
          </a:p>
          <a:p>
            <a:pPr marL="1600200" lvl="3" indent="-228600">
              <a:spcBef>
                <a:spcPts val="0"/>
              </a:spcBef>
            </a:pPr>
            <a:r>
              <a:rPr lang="en-US" dirty="0"/>
              <a:t>While principle-based security is addressed, Zero Trust methodologies (e.g., verification at every access point) are not emphasized.</a:t>
            </a:r>
          </a:p>
          <a:p>
            <a:pPr marL="1143000" lvl="2" indent="-228600" algn="l" rtl="0">
              <a:lnSpc>
                <a:spcPct val="90000"/>
              </a:lnSpc>
              <a:spcBef>
                <a:spcPts val="0"/>
              </a:spcBef>
              <a:spcAft>
                <a:spcPts val="0"/>
              </a:spcAft>
              <a:buClr>
                <a:schemeClr val="lt1"/>
              </a:buClr>
              <a:buSzPts val="1800"/>
              <a:buChar char="•"/>
            </a:pPr>
            <a:r>
              <a:rPr lang="en-US" dirty="0"/>
              <a:t>Inadequate Threat Modeling Practices</a:t>
            </a:r>
          </a:p>
          <a:p>
            <a:pPr marL="1600200" lvl="3" indent="-228600">
              <a:spcBef>
                <a:spcPts val="0"/>
              </a:spcBef>
            </a:pPr>
            <a:r>
              <a:rPr lang="en-US" dirty="0"/>
              <a:t>The policy does not mandate regular threat modeling exercises, which are essential to stay ahead of evolving attack vectors.</a:t>
            </a:r>
          </a:p>
          <a:p>
            <a:pPr marL="1143000" lvl="2" indent="-228600" algn="l" rtl="0">
              <a:lnSpc>
                <a:spcPct val="90000"/>
              </a:lnSpc>
              <a:spcBef>
                <a:spcPts val="0"/>
              </a:spcBef>
              <a:spcAft>
                <a:spcPts val="0"/>
              </a:spcAft>
              <a:buClr>
                <a:schemeClr val="lt1"/>
              </a:buClr>
              <a:buSzPts val="1800"/>
              <a:buChar char="•"/>
            </a:pPr>
            <a:r>
              <a:rPr lang="en-US" dirty="0"/>
              <a:t>No Enforcement of Minimum Security Baselines</a:t>
            </a:r>
          </a:p>
          <a:p>
            <a:pPr marL="1600200" lvl="3" indent="-228600">
              <a:spcBef>
                <a:spcPts val="0"/>
              </a:spcBef>
            </a:pPr>
            <a:r>
              <a:rPr lang="en-US" dirty="0"/>
              <a:t>There is no minimum baseline defined for encryption algorithms, authentication strength, or password policies.</a:t>
            </a:r>
            <a:endParaRPr sz="1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1700463"/>
            <a:ext cx="10820400" cy="488928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200"/>
              <a:buChar char="•"/>
            </a:pPr>
            <a:r>
              <a:rPr lang="en-US" dirty="0"/>
              <a:t>Adopt ISO/IEC 27001 for Information Security Management</a:t>
            </a:r>
          </a:p>
          <a:p>
            <a:pPr marL="685800" lvl="1" indent="-228600">
              <a:spcBef>
                <a:spcPts val="0"/>
              </a:spcBef>
              <a:buSzPts val="2200"/>
            </a:pPr>
            <a:r>
              <a:rPr lang="en-US" dirty="0"/>
              <a:t>This standard provides a systematic approach to managing sensitive company information and applies to both IT and business processes.</a:t>
            </a:r>
          </a:p>
          <a:p>
            <a:pPr marL="228600" lvl="0" indent="-228600" algn="l" rtl="0">
              <a:lnSpc>
                <a:spcPct val="90000"/>
              </a:lnSpc>
              <a:spcBef>
                <a:spcPts val="0"/>
              </a:spcBef>
              <a:spcAft>
                <a:spcPts val="0"/>
              </a:spcAft>
              <a:buClr>
                <a:schemeClr val="lt1"/>
              </a:buClr>
              <a:buSzPts val="2200"/>
              <a:buChar char="•"/>
            </a:pPr>
            <a:r>
              <a:rPr lang="en-US" dirty="0"/>
              <a:t>Enforce SEI CERT Secure Coding Standards</a:t>
            </a:r>
          </a:p>
          <a:p>
            <a:pPr marL="685800" lvl="1" indent="-228600">
              <a:spcBef>
                <a:spcPts val="0"/>
              </a:spcBef>
              <a:buSzPts val="2200"/>
            </a:pPr>
            <a:r>
              <a:rPr lang="en-US" dirty="0"/>
              <a:t>Mandating these standards across all development ensures code quality, reduces vulnerabilities, and aligns with best practices for C/C++ development.</a:t>
            </a:r>
          </a:p>
          <a:p>
            <a:pPr marL="228600" lvl="0" indent="-228600" algn="l" rtl="0">
              <a:lnSpc>
                <a:spcPct val="90000"/>
              </a:lnSpc>
              <a:spcBef>
                <a:spcPts val="0"/>
              </a:spcBef>
              <a:spcAft>
                <a:spcPts val="0"/>
              </a:spcAft>
              <a:buClr>
                <a:schemeClr val="lt1"/>
              </a:buClr>
              <a:buSzPts val="2200"/>
              <a:buChar char="•"/>
            </a:pPr>
            <a:r>
              <a:rPr lang="en-US" dirty="0"/>
              <a:t>Implement OWASP ASVS (Application Security Verification Standard)</a:t>
            </a:r>
          </a:p>
          <a:p>
            <a:pPr marL="685800" lvl="1" indent="-228600">
              <a:spcBef>
                <a:spcPts val="0"/>
              </a:spcBef>
              <a:buSzPts val="2200"/>
            </a:pPr>
            <a:r>
              <a:rPr lang="en-US" dirty="0"/>
              <a:t>A structured framework to assess application security during the design and development stages.</a:t>
            </a:r>
          </a:p>
          <a:p>
            <a:pPr marL="228600" lvl="0" indent="-228600" algn="l" rtl="0">
              <a:lnSpc>
                <a:spcPct val="90000"/>
              </a:lnSpc>
              <a:spcBef>
                <a:spcPts val="0"/>
              </a:spcBef>
              <a:spcAft>
                <a:spcPts val="0"/>
              </a:spcAft>
              <a:buClr>
                <a:schemeClr val="lt1"/>
              </a:buClr>
              <a:buSzPts val="2200"/>
              <a:buChar char="•"/>
            </a:pPr>
            <a:r>
              <a:rPr lang="en-US" dirty="0"/>
              <a:t>Follow NIST SP 800-53 Security and Privacy Controls</a:t>
            </a:r>
          </a:p>
          <a:p>
            <a:pPr marL="685800" lvl="1" indent="-228600">
              <a:spcBef>
                <a:spcPts val="0"/>
              </a:spcBef>
              <a:buSzPts val="2200"/>
            </a:pPr>
            <a:r>
              <a:rPr lang="en-US" dirty="0"/>
              <a:t>These comprehensive guidelines help protect federal information systems and can be adapted to enterprise-level policies for layered security.</a:t>
            </a:r>
          </a:p>
          <a:p>
            <a:pPr marL="228600" lvl="0" indent="-228600" algn="l" rtl="0">
              <a:lnSpc>
                <a:spcPct val="90000"/>
              </a:lnSpc>
              <a:spcBef>
                <a:spcPts val="0"/>
              </a:spcBef>
              <a:spcAft>
                <a:spcPts val="0"/>
              </a:spcAft>
              <a:buClr>
                <a:schemeClr val="lt1"/>
              </a:buClr>
              <a:buSzPts val="2200"/>
              <a:buChar char="•"/>
            </a:pPr>
            <a:r>
              <a:rPr lang="en-US" dirty="0"/>
              <a:t>Integrate CIS Benchmarks for Secure Configuration</a:t>
            </a:r>
          </a:p>
          <a:p>
            <a:pPr marL="685800" lvl="1" indent="-228600">
              <a:spcBef>
                <a:spcPts val="0"/>
              </a:spcBef>
              <a:buSzPts val="2200"/>
            </a:pPr>
            <a:r>
              <a:rPr lang="en-US" dirty="0"/>
              <a:t>These provide recommended practices for securely configuring operating systems, software, and network devices.</a:t>
            </a:r>
          </a:p>
          <a:p>
            <a:pPr marL="228600" lvl="0" indent="-228600" algn="l" rtl="0">
              <a:lnSpc>
                <a:spcPct val="90000"/>
              </a:lnSpc>
              <a:spcBef>
                <a:spcPts val="0"/>
              </a:spcBef>
              <a:spcAft>
                <a:spcPts val="0"/>
              </a:spcAft>
              <a:buClr>
                <a:schemeClr val="lt1"/>
              </a:buClr>
              <a:buSzPts val="2200"/>
              <a:buChar char="•"/>
            </a:pPr>
            <a:r>
              <a:rPr lang="en-US" dirty="0"/>
              <a:t>Establish a Secure Software Development Lifecycle (SSDLC)</a:t>
            </a:r>
          </a:p>
          <a:p>
            <a:pPr marL="685800" lvl="1" indent="-228600">
              <a:spcBef>
                <a:spcPts val="0"/>
              </a:spcBef>
              <a:buSzPts val="2200"/>
            </a:pPr>
            <a:r>
              <a:rPr lang="en-US" dirty="0"/>
              <a:t>Define a lifecycle that integrates security at every phase, from planning to maintenance, incorporating </a:t>
            </a:r>
            <a:r>
              <a:rPr lang="en-US" dirty="0" err="1"/>
              <a:t>DevSecOps</a:t>
            </a:r>
            <a:r>
              <a:rPr lang="en-US" dirty="0"/>
              <a:t> practices for automation.</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200"/>
              <a:buChar char="•"/>
            </a:pPr>
            <a:r>
              <a:rPr lang="en-US" sz="1600" dirty="0"/>
              <a:t>CERT Division. (2023). SEI CERT C++ coding standard: Rules for developing safe, reliable, and secure systems. Software Engineering Institute, Carnegie Mellon University. </a:t>
            </a:r>
            <a:r>
              <a:rPr lang="en-US" sz="1600" dirty="0">
                <a:hlinkClick r:id="rId4"/>
              </a:rPr>
              <a:t>https://wiki.sei.cmu.edu/confluence/display/cplusplus</a:t>
            </a:r>
            <a:endParaRPr lang="en-US" sz="1600" dirty="0"/>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a:t>National Institute of Standards and Technology (NIST). (2020). Security and privacy controls for information systems and organizations (NIST SP 800-53 Rev. 5). </a:t>
            </a:r>
            <a:r>
              <a:rPr lang="en-US" sz="1600" dirty="0">
                <a:hlinkClick r:id="rId5"/>
              </a:rPr>
              <a:t>https://doi.org/10.6028/NIST.SP.800-53r5</a:t>
            </a:r>
            <a:endParaRPr lang="en-US" sz="1600" dirty="0"/>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a:t>ISO/IEC. (2013). ISO/IEC 27001: Information technology — Security techniques — Information security management systems — Requirements. </a:t>
            </a:r>
            <a:r>
              <a:rPr lang="en-US" sz="1600" dirty="0">
                <a:hlinkClick r:id="rId6"/>
              </a:rPr>
              <a:t>https://www.iso.org/isoiec-27001-information-security.html</a:t>
            </a:r>
            <a:endParaRPr lang="en-US" sz="1600" dirty="0"/>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a:t>OWASP Foundation. (2021). Application security verification standard (ASVS) 4.0. </a:t>
            </a:r>
            <a:r>
              <a:rPr lang="en-US" sz="1600" dirty="0">
                <a:hlinkClick r:id="rId7"/>
              </a:rPr>
              <a:t>https://owasp.org/www-project-application-security-verification-standard/</a:t>
            </a:r>
            <a:endParaRPr lang="en-US" sz="1600" dirty="0"/>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a:t>CIS. (2024). CIS benchmarks. Center for Internet Security. </a:t>
            </a:r>
            <a:r>
              <a:rPr lang="en-US" sz="1600" dirty="0">
                <a:hlinkClick r:id="rId8"/>
              </a:rPr>
              <a:t>https://www.cisecurity.org/cis-benchmarks</a:t>
            </a:r>
            <a:endParaRPr lang="en-US" sz="1600" dirty="0"/>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err="1"/>
              <a:t>SonarSource</a:t>
            </a:r>
            <a:r>
              <a:rPr lang="en-US" sz="1600" dirty="0"/>
              <a:t>. (2023). SonarQube documentation. </a:t>
            </a:r>
            <a:r>
              <a:rPr lang="en-US" sz="1600" dirty="0">
                <a:hlinkClick r:id="rId9"/>
              </a:rPr>
              <a:t>https://docs.sonarsource.com/</a:t>
            </a:r>
            <a:endParaRPr lang="en-US" sz="1600" dirty="0"/>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a:t>Microsoft. (2023). Using Microsoft C++ Unit Test Framework for C++ in Visual Studio. https://learn.microsoft.com/en-us/visualstudio/test/using-the-microsoft-unit-test-framework-for-cpp?view=vs-2022</a:t>
            </a:r>
            <a:endParaRPr sz="1600" dirty="0"/>
          </a:p>
        </p:txBody>
      </p:sp>
      <p:pic>
        <p:nvPicPr>
          <p:cNvPr id="239" name="Google Shape;239;p14" descr="Green Pace logo"/>
          <p:cNvPicPr preferRelativeResize="0"/>
          <p:nvPr/>
        </p:nvPicPr>
        <p:blipFill>
          <a:blip r:embed="rId10">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30767"/>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200" dirty="0"/>
              <a:t>This policy provides a standardized, repeatable set of secure coding practices and architectural guidelines for the Green Pace development team. By codifying existing best practices, the policy ensures that all developers adhere to secure development principles, reducing the threat surface and preventing security vulnerabilities. The policy supports Defense-in-Depth strategies by reinforcing security at every stage of the development pipeline. It includes 10 secure coding standards aligned with SEI CERT guidelines, encryption practices, and the AAA framework.</a:t>
            </a:r>
            <a:endParaRPr sz="12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pic>
        <p:nvPicPr>
          <p:cNvPr id="3" name="Graphic 2">
            <a:extLst>
              <a:ext uri="{FF2B5EF4-FFF2-40B4-BE49-F238E27FC236}">
                <a16:creationId xmlns:a16="http://schemas.microsoft.com/office/drawing/2014/main" id="{AFD3C4D9-7289-65E7-94CB-89A0866E8365}"/>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10052304" y="4718304"/>
            <a:ext cx="2057400" cy="2057400"/>
          </a:xfrm>
          <a:prstGeom prst="ellipse">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0" y="45300"/>
            <a:ext cx="3171900" cy="6812699"/>
          </a:xfrm>
          <a:prstGeom prst="rect">
            <a:avLst/>
          </a:prstGeom>
          <a:noFill/>
          <a:ln>
            <a:noFill/>
          </a:ln>
        </p:spPr>
        <p:txBody>
          <a:bodyPr spcFirstLastPara="1" wrap="square" lIns="91425" tIns="45700" rIns="91425" bIns="45700" anchor="t" anchorCtr="0">
            <a:normAutofit fontScale="70000" lnSpcReduction="20000"/>
          </a:bodyPr>
          <a:lstStyle/>
          <a:p>
            <a:pPr marL="228600" lvl="0" indent="0" algn="l" rtl="0">
              <a:lnSpc>
                <a:spcPct val="107916"/>
              </a:lnSpc>
              <a:spcBef>
                <a:spcPts val="0"/>
              </a:spcBef>
              <a:spcAft>
                <a:spcPts val="0"/>
              </a:spcAft>
              <a:buSzPts val="1800"/>
              <a:buNone/>
            </a:pPr>
            <a:r>
              <a:rPr lang="en-US" sz="2000" dirty="0">
                <a:solidFill>
                  <a:srgbClr val="FFFFFF"/>
                </a:solidFill>
              </a:rPr>
              <a:t>Likely:  These issues are common in C++ development, particularly when dealing with manual memory management or system resource access. They can lead to crashes, memory corruption, or TOCTOU attacks and must be proactively addressed.</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t>Priority: These vulnerabilities are high-impact and relatively easy to exploit if left unguarded. They should be prioritized due to the potential for data breaches, privilege escalation, and logic manipulation.</a:t>
            </a:r>
          </a:p>
          <a:p>
            <a:pPr marL="228600" lvl="0" indent="0" algn="l" rtl="0">
              <a:lnSpc>
                <a:spcPct val="107916"/>
              </a:lnSpc>
              <a:spcBef>
                <a:spcPts val="0"/>
              </a:spcBef>
              <a:spcAft>
                <a:spcPts val="0"/>
              </a:spcAft>
              <a:buSzPts val="1800"/>
              <a:buNone/>
            </a:pPr>
            <a:endParaRPr lang="en-US" sz="2000" dirty="0"/>
          </a:p>
          <a:p>
            <a:pPr marL="228600" lvl="0" indent="0" algn="l" rtl="0">
              <a:lnSpc>
                <a:spcPct val="107916"/>
              </a:lnSpc>
              <a:spcBef>
                <a:spcPts val="0"/>
              </a:spcBef>
              <a:spcAft>
                <a:spcPts val="0"/>
              </a:spcAft>
              <a:buSzPts val="1800"/>
              <a:buNone/>
            </a:pPr>
            <a:r>
              <a:rPr lang="en-US" sz="2000" dirty="0"/>
              <a:t>Low Priority: While not as immediately dangerous as other vulnerabilities, these issues can introduce subtle bugs or performance issues and may lead to unexpected behavior in edge cases.</a:t>
            </a:r>
          </a:p>
          <a:p>
            <a:pPr marL="228600" lvl="0" indent="0" algn="l" rtl="0">
              <a:lnSpc>
                <a:spcPct val="107916"/>
              </a:lnSpc>
              <a:spcBef>
                <a:spcPts val="0"/>
              </a:spcBef>
              <a:spcAft>
                <a:spcPts val="0"/>
              </a:spcAft>
              <a:buSzPts val="1800"/>
              <a:buNone/>
            </a:pPr>
            <a:endParaRPr lang="en-US" sz="2000" dirty="0"/>
          </a:p>
          <a:p>
            <a:pPr marL="228600" lvl="0" indent="0" algn="l" rtl="0">
              <a:lnSpc>
                <a:spcPct val="107916"/>
              </a:lnSpc>
              <a:spcBef>
                <a:spcPts val="0"/>
              </a:spcBef>
              <a:spcAft>
                <a:spcPts val="0"/>
              </a:spcAft>
              <a:buSzPts val="1800"/>
              <a:buNone/>
            </a:pPr>
            <a:r>
              <a:rPr lang="en-US" sz="2000" dirty="0"/>
              <a:t>Unlikely: These are less likely due to modern compiler warnings and developer awareness, but still represent risk areas, particularly in legacy codebases or less-experienced teams.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581718720"/>
              </p:ext>
            </p:extLst>
          </p:nvPr>
        </p:nvGraphicFramePr>
        <p:xfrm>
          <a:off x="3171900" y="2561050"/>
          <a:ext cx="7835225" cy="396385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[STD-005-CPP] Null/Invalid Pointer     Dereference</a:t>
                      </a:r>
                    </a:p>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[STD-009-CPP] Improper Pointer Initialization/Ownership</a:t>
                      </a:r>
                    </a:p>
                    <a:p>
                      <a:pPr marL="0" marR="0" lvl="1" indent="-45720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[STD-010-CPP] Insecure File/Resource</a:t>
                      </a:r>
                    </a:p>
                    <a:p>
                      <a:pPr marL="0" marR="0" lvl="1" indent="-45720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Handling</a:t>
                      </a:r>
                      <a:endParaRPr sz="1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[STD-004-CPP] SQL Injection</a:t>
                      </a:r>
                    </a:p>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[STD-001-CPP] Input Validation</a:t>
                      </a:r>
                    </a:p>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[STD-002-CPP] Integer Range Validation</a:t>
                      </a: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[STD-008-CPP] Arithmetic Overflow/Underflow</a:t>
                      </a:r>
                    </a:p>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[STD-007-CPP] Use of Exceptions for Flow Control</a:t>
                      </a: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[STD-006-CPP] Improper Use of Assertions</a:t>
                      </a:r>
                    </a:p>
                    <a:p>
                      <a:pPr marL="0" marR="0" lvl="0" indent="0" algn="l" rtl="0">
                        <a:lnSpc>
                          <a:spcPct val="100000"/>
                        </a:lnSpc>
                        <a:spcBef>
                          <a:spcPts val="0"/>
                        </a:spcBef>
                        <a:spcAft>
                          <a:spcPts val="0"/>
                        </a:spcAft>
                        <a:buClr>
                          <a:srgbClr val="000000"/>
                        </a:buClr>
                        <a:buSzPts val="3600"/>
                        <a:buFont typeface="Arial"/>
                        <a:buNone/>
                      </a:pPr>
                      <a:r>
                        <a:rPr lang="en-US" sz="1600" u="none" strike="noStrike" cap="none" dirty="0">
                          <a:solidFill>
                            <a:srgbClr val="FFD966"/>
                          </a:solidFill>
                        </a:rPr>
                        <a:t>[STD-003-CPP] Use of Unsafe String Functions</a:t>
                      </a: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Graphic 2">
            <a:extLst>
              <a:ext uri="{FF2B5EF4-FFF2-40B4-BE49-F238E27FC236}">
                <a16:creationId xmlns:a16="http://schemas.microsoft.com/office/drawing/2014/main" id="{4CE323F5-3FA4-A11D-965B-95A51BCB6849}"/>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 1. Validate Input Data – STD-001, STD-002, STD-004, STD-006, STD-008, STD-010.</a:t>
            </a:r>
          </a:p>
          <a:p>
            <a:pPr marL="228600" lvl="0" indent="-228600" algn="l" rtl="0">
              <a:lnSpc>
                <a:spcPct val="90000"/>
              </a:lnSpc>
              <a:spcBef>
                <a:spcPts val="0"/>
              </a:spcBef>
              <a:spcAft>
                <a:spcPts val="0"/>
              </a:spcAft>
              <a:buClr>
                <a:schemeClr val="lt1"/>
              </a:buClr>
              <a:buSzPts val="2200"/>
              <a:buChar char="•"/>
            </a:pPr>
            <a:r>
              <a:rPr lang="en-US" dirty="0"/>
              <a:t> 2. Avoid Hardcoding Secrets – (Not applicable in current standards)</a:t>
            </a:r>
          </a:p>
          <a:p>
            <a:pPr marL="228600" lvl="0" indent="-228600" algn="l" rtl="0">
              <a:lnSpc>
                <a:spcPct val="90000"/>
              </a:lnSpc>
              <a:spcBef>
                <a:spcPts val="0"/>
              </a:spcBef>
              <a:spcAft>
                <a:spcPts val="0"/>
              </a:spcAft>
              <a:buClr>
                <a:schemeClr val="lt1"/>
              </a:buClr>
              <a:buSzPts val="2200"/>
              <a:buChar char="•"/>
            </a:pPr>
            <a:r>
              <a:rPr lang="en-US" dirty="0"/>
              <a:t> 3. Architect and Design for Security Policies – STD-004, STD-005, STD-009</a:t>
            </a:r>
          </a:p>
          <a:p>
            <a:pPr marL="228600" lvl="0" indent="-228600" algn="l" rtl="0">
              <a:lnSpc>
                <a:spcPct val="90000"/>
              </a:lnSpc>
              <a:spcBef>
                <a:spcPts val="0"/>
              </a:spcBef>
              <a:spcAft>
                <a:spcPts val="0"/>
              </a:spcAft>
              <a:buClr>
                <a:schemeClr val="lt1"/>
              </a:buClr>
              <a:buSzPts val="2200"/>
              <a:buChar char="•"/>
            </a:pPr>
            <a:r>
              <a:rPr lang="en-US" dirty="0"/>
              <a:t> 4. Keep It Simple – STD-002, STD-003, STD-007, STD-009</a:t>
            </a:r>
          </a:p>
          <a:p>
            <a:pPr marL="228600" lvl="0" indent="-228600" algn="l" rtl="0">
              <a:lnSpc>
                <a:spcPct val="90000"/>
              </a:lnSpc>
              <a:spcBef>
                <a:spcPts val="0"/>
              </a:spcBef>
              <a:spcAft>
                <a:spcPts val="0"/>
              </a:spcAft>
              <a:buClr>
                <a:schemeClr val="lt1"/>
              </a:buClr>
              <a:buSzPts val="2200"/>
              <a:buChar char="•"/>
            </a:pPr>
            <a:r>
              <a:rPr lang="en-US" dirty="0"/>
              <a:t> 5. Default Deny – STD-010</a:t>
            </a:r>
          </a:p>
          <a:p>
            <a:pPr marL="228600" lvl="0" indent="-228600" algn="l" rtl="0">
              <a:lnSpc>
                <a:spcPct val="90000"/>
              </a:lnSpc>
              <a:spcBef>
                <a:spcPts val="0"/>
              </a:spcBef>
              <a:spcAft>
                <a:spcPts val="0"/>
              </a:spcAft>
              <a:buClr>
                <a:schemeClr val="lt1"/>
              </a:buClr>
              <a:buSzPts val="2200"/>
              <a:buChar char="•"/>
            </a:pPr>
            <a:r>
              <a:rPr lang="en-US" dirty="0"/>
              <a:t> 6. Adhere to Least Privilege – STD-008</a:t>
            </a:r>
          </a:p>
          <a:p>
            <a:pPr marL="228600" lvl="0" indent="-228600" algn="l" rtl="0">
              <a:lnSpc>
                <a:spcPct val="90000"/>
              </a:lnSpc>
              <a:spcBef>
                <a:spcPts val="0"/>
              </a:spcBef>
              <a:spcAft>
                <a:spcPts val="0"/>
              </a:spcAft>
              <a:buClr>
                <a:schemeClr val="lt1"/>
              </a:buClr>
              <a:buSzPts val="2200"/>
              <a:buChar char="•"/>
            </a:pPr>
            <a:r>
              <a:rPr lang="en-US" dirty="0"/>
              <a:t> 7. Sanitize Data Sent to Other Systems – STD-004</a:t>
            </a:r>
          </a:p>
          <a:p>
            <a:pPr marL="228600" lvl="0" indent="-228600" algn="l" rtl="0">
              <a:lnSpc>
                <a:spcPct val="90000"/>
              </a:lnSpc>
              <a:spcBef>
                <a:spcPts val="0"/>
              </a:spcBef>
              <a:spcAft>
                <a:spcPts val="0"/>
              </a:spcAft>
              <a:buClr>
                <a:schemeClr val="lt1"/>
              </a:buClr>
              <a:buSzPts val="2200"/>
              <a:buChar char="•"/>
            </a:pPr>
            <a:r>
              <a:rPr lang="en-US" dirty="0"/>
              <a:t> 8. Practice Defense in Depth – STD-003, STD-005, STD-010</a:t>
            </a:r>
          </a:p>
          <a:p>
            <a:pPr marL="228600" lvl="0" indent="-228600" algn="l" rtl="0">
              <a:lnSpc>
                <a:spcPct val="90000"/>
              </a:lnSpc>
              <a:spcBef>
                <a:spcPts val="0"/>
              </a:spcBef>
              <a:spcAft>
                <a:spcPts val="0"/>
              </a:spcAft>
              <a:buClr>
                <a:schemeClr val="lt1"/>
              </a:buClr>
              <a:buSzPts val="2200"/>
              <a:buChar char="•"/>
            </a:pPr>
            <a:r>
              <a:rPr lang="en-US" dirty="0"/>
              <a:t> 9. Use Effective QA Techniques – STD-006, STD-007</a:t>
            </a:r>
          </a:p>
          <a:p>
            <a:pPr marL="228600" lvl="0" indent="-228600" algn="l" rtl="0">
              <a:lnSpc>
                <a:spcPct val="90000"/>
              </a:lnSpc>
              <a:spcBef>
                <a:spcPts val="0"/>
              </a:spcBef>
              <a:spcAft>
                <a:spcPts val="0"/>
              </a:spcAft>
              <a:buClr>
                <a:schemeClr val="lt1"/>
              </a:buClr>
              <a:buSzPts val="2200"/>
              <a:buChar char="•"/>
            </a:pPr>
            <a:r>
              <a:rPr lang="en-US" dirty="0"/>
              <a:t> 10. Adopt a Secure Coding Standard – STD-005, STD-007, STD-008, STD-009, STD-010</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3650837"/>
            <a:ext cx="10820400" cy="293891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 STD-004-CPP: Prevent SQL Injection via Input Validation and Parameterization</a:t>
            </a:r>
          </a:p>
          <a:p>
            <a:pPr marL="228600" lvl="0" indent="-228600" algn="l" rtl="0">
              <a:lnSpc>
                <a:spcPct val="90000"/>
              </a:lnSpc>
              <a:spcBef>
                <a:spcPts val="0"/>
              </a:spcBef>
              <a:spcAft>
                <a:spcPts val="0"/>
              </a:spcAft>
              <a:buClr>
                <a:schemeClr val="lt1"/>
              </a:buClr>
              <a:buSzPts val="2000"/>
              <a:buChar char="•"/>
            </a:pPr>
            <a:r>
              <a:rPr lang="en-US" sz="2000" dirty="0"/>
              <a:t> STD-005-CPP: Avoid Dereferencing Null or Invalid Pointers</a:t>
            </a:r>
          </a:p>
          <a:p>
            <a:pPr marL="228600" lvl="0" indent="-228600" algn="l" rtl="0">
              <a:lnSpc>
                <a:spcPct val="90000"/>
              </a:lnSpc>
              <a:spcBef>
                <a:spcPts val="0"/>
              </a:spcBef>
              <a:spcAft>
                <a:spcPts val="0"/>
              </a:spcAft>
              <a:buClr>
                <a:schemeClr val="lt1"/>
              </a:buClr>
              <a:buSzPts val="2000"/>
              <a:buChar char="•"/>
            </a:pPr>
            <a:r>
              <a:rPr lang="en-US" sz="2000" dirty="0"/>
              <a:t> STD-010-CPP: Handle File and Resource Access Securely</a:t>
            </a:r>
          </a:p>
          <a:p>
            <a:pPr marL="228600" lvl="0" indent="-228600" algn="l" rtl="0">
              <a:lnSpc>
                <a:spcPct val="90000"/>
              </a:lnSpc>
              <a:spcBef>
                <a:spcPts val="0"/>
              </a:spcBef>
              <a:spcAft>
                <a:spcPts val="0"/>
              </a:spcAft>
              <a:buClr>
                <a:schemeClr val="lt1"/>
              </a:buClr>
              <a:buSzPts val="2000"/>
              <a:buChar char="•"/>
            </a:pPr>
            <a:r>
              <a:rPr lang="en-US" sz="2000" dirty="0"/>
              <a:t> STD-009-CPP: Ensure Proper Pointer Initialization and Ownership</a:t>
            </a:r>
          </a:p>
          <a:p>
            <a:pPr marL="228600" lvl="0" indent="-228600" algn="l" rtl="0">
              <a:lnSpc>
                <a:spcPct val="90000"/>
              </a:lnSpc>
              <a:spcBef>
                <a:spcPts val="0"/>
              </a:spcBef>
              <a:spcAft>
                <a:spcPts val="0"/>
              </a:spcAft>
              <a:buClr>
                <a:schemeClr val="lt1"/>
              </a:buClr>
              <a:buSzPts val="2000"/>
              <a:buChar char="•"/>
            </a:pPr>
            <a:r>
              <a:rPr lang="en-US" sz="2000" dirty="0"/>
              <a:t> STD-003-CPP: Avoid Using Unsafe String Functions</a:t>
            </a:r>
          </a:p>
          <a:p>
            <a:pPr marL="228600" lvl="0" indent="-228600" algn="l" rtl="0">
              <a:lnSpc>
                <a:spcPct val="90000"/>
              </a:lnSpc>
              <a:spcBef>
                <a:spcPts val="0"/>
              </a:spcBef>
              <a:spcAft>
                <a:spcPts val="0"/>
              </a:spcAft>
              <a:buClr>
                <a:schemeClr val="lt1"/>
              </a:buClr>
              <a:buSzPts val="2000"/>
              <a:buChar char="•"/>
            </a:pPr>
            <a:r>
              <a:rPr lang="en-US" sz="2000" dirty="0"/>
              <a:t> STD-002-CPP: Validate Integer Ranges and Values Before Use</a:t>
            </a:r>
          </a:p>
          <a:p>
            <a:pPr marL="228600" lvl="0" indent="-228600" algn="l" rtl="0">
              <a:lnSpc>
                <a:spcPct val="90000"/>
              </a:lnSpc>
              <a:spcBef>
                <a:spcPts val="0"/>
              </a:spcBef>
              <a:spcAft>
                <a:spcPts val="0"/>
              </a:spcAft>
              <a:buClr>
                <a:schemeClr val="lt1"/>
              </a:buClr>
              <a:buSzPts val="2000"/>
              <a:buChar char="•"/>
            </a:pPr>
            <a:r>
              <a:rPr lang="en-US" sz="2000" dirty="0"/>
              <a:t> STD-001-CPP: Validate All Input</a:t>
            </a:r>
          </a:p>
          <a:p>
            <a:pPr marL="228600" lvl="0" indent="-228600" algn="l" rtl="0">
              <a:lnSpc>
                <a:spcPct val="90000"/>
              </a:lnSpc>
              <a:spcBef>
                <a:spcPts val="0"/>
              </a:spcBef>
              <a:spcAft>
                <a:spcPts val="0"/>
              </a:spcAft>
              <a:buClr>
                <a:schemeClr val="lt1"/>
              </a:buClr>
              <a:buSzPts val="2000"/>
              <a:buChar char="•"/>
            </a:pPr>
            <a:r>
              <a:rPr lang="en-US" sz="2000" dirty="0"/>
              <a:t> STD-008-CPP: Prevent Integer Overflow and Underflow</a:t>
            </a:r>
          </a:p>
          <a:p>
            <a:pPr marL="228600" lvl="0" indent="-228600" algn="l" rtl="0">
              <a:lnSpc>
                <a:spcPct val="90000"/>
              </a:lnSpc>
              <a:spcBef>
                <a:spcPts val="0"/>
              </a:spcBef>
              <a:spcAft>
                <a:spcPts val="0"/>
              </a:spcAft>
              <a:buClr>
                <a:schemeClr val="lt1"/>
              </a:buClr>
              <a:buSzPts val="2000"/>
              <a:buChar char="•"/>
            </a:pPr>
            <a:r>
              <a:rPr lang="en-US" sz="2000" dirty="0"/>
              <a:t> STD-007-CPP: Do Not Use Exceptions for Normal Program Flow</a:t>
            </a:r>
          </a:p>
          <a:p>
            <a:pPr marL="228600" lvl="0" indent="-228600" algn="l" rtl="0">
              <a:lnSpc>
                <a:spcPct val="90000"/>
              </a:lnSpc>
              <a:spcBef>
                <a:spcPts val="0"/>
              </a:spcBef>
              <a:spcAft>
                <a:spcPts val="0"/>
              </a:spcAft>
              <a:buClr>
                <a:schemeClr val="lt1"/>
              </a:buClr>
              <a:buSzPts val="2000"/>
              <a:buChar char="•"/>
            </a:pPr>
            <a:r>
              <a:rPr lang="en-US" sz="2000" dirty="0"/>
              <a:t> STD-006-CPP: Do Not Use Assertions to Check for Runtime Errors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52527AFE-0EC1-12DB-9BA1-5363BDA6DAE4}"/>
              </a:ext>
            </a:extLst>
          </p:cNvPr>
          <p:cNvSpPr txBox="1"/>
          <p:nvPr/>
        </p:nvSpPr>
        <p:spPr>
          <a:xfrm>
            <a:off x="866274" y="1941095"/>
            <a:ext cx="10427368" cy="1077218"/>
          </a:xfrm>
          <a:prstGeom prst="rect">
            <a:avLst/>
          </a:prstGeom>
          <a:noFill/>
        </p:spPr>
        <p:txBody>
          <a:bodyPr wrap="square" rtlCol="0">
            <a:spAutoFit/>
          </a:bodyPr>
          <a:lstStyle/>
          <a:p>
            <a:r>
              <a:rPr lang="en-US" sz="1600" dirty="0">
                <a:solidFill>
                  <a:schemeClr val="bg1"/>
                </a:solidFill>
              </a:rPr>
              <a:t>Coding standards are prioritized based on their threat level—severity, likelihood, and remediation cost. Standards directly mitigating high-severity, high-likelihood vulnerabilities such as SQL injection and unsafe memory access were ranked highest. Medium-severity and maintenance-related standards like exception misuse and assertions were ranked lower. This ensures that critical, exploitable issues are addressed first.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Encryption at rest protects stored data from unauthorized access in case of physical breaches or improper disposal. At Green Pace, this includes full-disk encryption, secure key storage, and database encryption. This policy applies to all devices, databases, and storage systems that handle sensitive or regulated data.</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flight: Encryption in flight ensures secure transmission of data across networks. This is achieved using HTTPS, TLS 1.3, and secure APIs. Green Pace enforces this policy for all internal and external communications to protect against man-in-the-middle attacks and packet sniffing.</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Encryption in use safeguards data being actively processed in memory. Techniques include memory protection, encrypted computation, and secure enclave technologies. Green Pace applies this policy for high-sensitivity workloads, especially in cloud or multi-tenant environments."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400"/>
              <a:buChar char="•"/>
            </a:pPr>
            <a:r>
              <a:rPr lang="en-US" sz="2400" dirty="0"/>
              <a:t>Authentication: Authentication ensures that users are who they claim to be. Green Pace uses strong password policies, multifactor authentication, and secure login protocols. Authentication applies during user logins and session establishment.</a:t>
            </a:r>
          </a:p>
          <a:p>
            <a:pPr marL="0" lvl="0" indent="0" algn="l" rtl="0">
              <a:lnSpc>
                <a:spcPct val="90000"/>
              </a:lnSpc>
              <a:spcBef>
                <a:spcPts val="0"/>
              </a:spcBef>
              <a:spcAft>
                <a:spcPts val="0"/>
              </a:spcAft>
              <a:buClr>
                <a:schemeClr val="lt1"/>
              </a:buClr>
              <a:buSzPts val="2400"/>
              <a:buNone/>
            </a:pPr>
            <a:r>
              <a:rPr lang="en-US" sz="2400" dirty="0"/>
              <a:t> </a:t>
            </a:r>
          </a:p>
          <a:p>
            <a:pPr marL="228600" lvl="0" indent="-228600" algn="l" rtl="0">
              <a:lnSpc>
                <a:spcPct val="90000"/>
              </a:lnSpc>
              <a:spcBef>
                <a:spcPts val="0"/>
              </a:spcBef>
              <a:spcAft>
                <a:spcPts val="0"/>
              </a:spcAft>
              <a:buClr>
                <a:schemeClr val="lt1"/>
              </a:buClr>
              <a:buSzPts val="2400"/>
              <a:buChar char="•"/>
            </a:pPr>
            <a:r>
              <a:rPr lang="en-US" sz="2400" dirty="0"/>
              <a:t>Authorization: Authorization determines what authenticated users are allowed to do. Green Pace enforces role-based access control (RBAC) to ensure that users have access only to the resources they need. This is critical when users access files or attempt administrative changes.</a:t>
            </a:r>
          </a:p>
          <a:p>
            <a:pPr marL="0" lvl="0" indent="0" algn="l" rtl="0">
              <a:lnSpc>
                <a:spcPct val="90000"/>
              </a:lnSpc>
              <a:spcBef>
                <a:spcPts val="0"/>
              </a:spcBef>
              <a:spcAft>
                <a:spcPts val="0"/>
              </a:spcAft>
              <a:buClr>
                <a:schemeClr val="lt1"/>
              </a:buClr>
              <a:buSzPts val="2400"/>
              <a:buNone/>
            </a:pPr>
            <a:r>
              <a:rPr lang="en-US" sz="2400" dirty="0"/>
              <a:t> </a:t>
            </a:r>
          </a:p>
          <a:p>
            <a:pPr marL="228600" lvl="0" indent="-228600" algn="l" rtl="0">
              <a:lnSpc>
                <a:spcPct val="90000"/>
              </a:lnSpc>
              <a:spcBef>
                <a:spcPts val="0"/>
              </a:spcBef>
              <a:spcAft>
                <a:spcPts val="0"/>
              </a:spcAft>
              <a:buClr>
                <a:schemeClr val="lt1"/>
              </a:buClr>
              <a:buSzPts val="2400"/>
              <a:buChar char="•"/>
            </a:pPr>
            <a:r>
              <a:rPr lang="en-US" sz="2400" dirty="0"/>
              <a:t>Accounting: Accounting involves tracking user activities, including login times, resource access, and database modifications. Green Pace implements logging and auditing mechanisms to support traceability and compliance. It applies to changes to the database, file access, and the addition of new users.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[Identify the coding vulnerability you chose to test. Include four to six mixed tests for positive and negative results. Include a slide for each test. Use the question for the test as the title. Show the results.]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201</TotalTime>
  <Words>1978</Words>
  <Application>Microsoft Office PowerPoint</Application>
  <PresentationFormat>Widescreen</PresentationFormat>
  <Paragraphs>159</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RISKS AND BENEFITS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Nathanial Lowe</cp:lastModifiedBy>
  <cp:revision>4</cp:revision>
  <dcterms:created xsi:type="dcterms:W3CDTF">2020-08-19T17:59:24Z</dcterms:created>
  <dcterms:modified xsi:type="dcterms:W3CDTF">2025-06-22T21:26:03Z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