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0" r:id="rId26"/>
    <p:sldId id="278" r:id="rId27"/>
    <p:sldId id="27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06" autoAdjust="0"/>
    <p:restoredTop sz="94660"/>
  </p:normalViewPr>
  <p:slideViewPr>
    <p:cSldViewPr>
      <p:cViewPr varScale="1">
        <p:scale>
          <a:sx n="71" d="100"/>
          <a:sy n="71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KU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ACM</a:t>
            </a:r>
            <a:r>
              <a:rPr lang="zh-CN" altLang="en-US" dirty="0" smtClean="0"/>
              <a:t>中的博弈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71876"/>
            <a:ext cx="6400800" cy="20669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</a:rPr>
              <a:t>北京大学</a:t>
            </a:r>
            <a:r>
              <a:rPr lang="en-US" altLang="zh-CN" dirty="0" smtClean="0">
                <a:latin typeface="+mn-ea"/>
              </a:rPr>
              <a:t>ACM</a:t>
            </a:r>
            <a:r>
              <a:rPr lang="zh-CN" altLang="en-US" dirty="0" smtClean="0">
                <a:latin typeface="+mn-ea"/>
              </a:rPr>
              <a:t>队 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李晔晨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+mn-ea"/>
              </a:rPr>
              <a:t>lccycc@qq.com</a:t>
            </a:r>
          </a:p>
          <a:p>
            <a:r>
              <a:rPr lang="en-US" altLang="zh-CN" dirty="0" smtClean="0">
                <a:latin typeface="+mn-ea"/>
              </a:rPr>
              <a:t>hi.baidu.com/</a:t>
            </a:r>
            <a:r>
              <a:rPr lang="en-US" altLang="zh-CN" dirty="0" err="1" smtClean="0">
                <a:latin typeface="+mn-ea"/>
              </a:rPr>
              <a:t>lccycc_acm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3" name="直接箭头连接符 12"/>
          <p:cNvCxnSpPr>
            <a:stCxn id="6" idx="5"/>
            <a:endCxn id="4" idx="1"/>
          </p:cNvCxnSpPr>
          <p:nvPr/>
        </p:nvCxnSpPr>
        <p:spPr>
          <a:xfrm rot="16200000" flipH="1">
            <a:off x="4961319" y="4104071"/>
            <a:ext cx="1007312" cy="10787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786446" y="342900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29256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143636" y="335756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形状 21"/>
          <p:cNvCxnSpPr>
            <a:stCxn id="7" idx="1"/>
            <a:endCxn id="6" idx="0"/>
          </p:cNvCxnSpPr>
          <p:nvPr/>
        </p:nvCxnSpPr>
        <p:spPr>
          <a:xfrm rot="16200000" flipH="1" flipV="1">
            <a:off x="5718598" y="2000240"/>
            <a:ext cx="139286" cy="2432482"/>
          </a:xfrm>
          <a:prstGeom prst="curvedConnector3">
            <a:avLst>
              <a:gd name="adj1" fmla="val -26927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857884" y="5000636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71934" y="3286124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858016" y="3000372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=m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28728" y="1000108"/>
            <a:ext cx="142876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m+1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357422" y="3786190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1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4"/>
            <a:endCxn id="4" idx="7"/>
          </p:cNvCxnSpPr>
          <p:nvPr/>
        </p:nvCxnSpPr>
        <p:spPr>
          <a:xfrm rot="5400000">
            <a:off x="6461517" y="4250537"/>
            <a:ext cx="1146598" cy="6465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4" idx="2"/>
          </p:cNvCxnSpPr>
          <p:nvPr/>
        </p:nvCxnSpPr>
        <p:spPr>
          <a:xfrm>
            <a:off x="3214678" y="4500570"/>
            <a:ext cx="2643206" cy="10001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1"/>
            <a:endCxn id="9" idx="7"/>
          </p:cNvCxnSpPr>
          <p:nvPr/>
        </p:nvCxnSpPr>
        <p:spPr>
          <a:xfrm rot="16200000" flipH="1" flipV="1">
            <a:off x="4714876" y="1643050"/>
            <a:ext cx="785818" cy="3793394"/>
          </a:xfrm>
          <a:prstGeom prst="curvedConnector3">
            <a:avLst>
              <a:gd name="adj1" fmla="val -47729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9" idx="6"/>
          </p:cNvCxnSpPr>
          <p:nvPr/>
        </p:nvCxnSpPr>
        <p:spPr>
          <a:xfrm rot="10800000" flipV="1">
            <a:off x="3357554" y="3786190"/>
            <a:ext cx="714380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4"/>
            <a:endCxn id="9" idx="0"/>
          </p:cNvCxnSpPr>
          <p:nvPr/>
        </p:nvCxnSpPr>
        <p:spPr>
          <a:xfrm rot="16200000" flipH="1">
            <a:off x="1821637" y="2750339"/>
            <a:ext cx="1357322" cy="7143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5"/>
            <a:endCxn id="6" idx="1"/>
          </p:cNvCxnSpPr>
          <p:nvPr/>
        </p:nvCxnSpPr>
        <p:spPr>
          <a:xfrm rot="16200000" flipH="1">
            <a:off x="2826846" y="2041035"/>
            <a:ext cx="1212959" cy="157014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形状 41"/>
          <p:cNvCxnSpPr>
            <a:endCxn id="7" idx="7"/>
          </p:cNvCxnSpPr>
          <p:nvPr/>
        </p:nvCxnSpPr>
        <p:spPr>
          <a:xfrm>
            <a:off x="2857488" y="1714488"/>
            <a:ext cx="4854194" cy="143235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29158" y="214290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取石子问题示例</a:t>
            </a:r>
            <a:endParaRPr lang="zh-CN" altLang="en-US" sz="3200" dirty="0"/>
          </a:p>
        </p:txBody>
      </p:sp>
      <p:sp>
        <p:nvSpPr>
          <p:cNvPr id="26" name="椭圆 25"/>
          <p:cNvSpPr/>
          <p:nvPr/>
        </p:nvSpPr>
        <p:spPr>
          <a:xfrm>
            <a:off x="5857884" y="5000636"/>
            <a:ext cx="1000132" cy="1000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0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357422" y="3786190"/>
            <a:ext cx="1000132" cy="1000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071934" y="3286124"/>
            <a:ext cx="1000132" cy="1000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2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6858016" y="3000372"/>
            <a:ext cx="1000132" cy="1000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m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428728" y="1000108"/>
            <a:ext cx="1428760" cy="1428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m+1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4" grpId="0" animBg="1"/>
      <p:bldP spid="6" grpId="0" animBg="1"/>
      <p:bldP spid="7" grpId="0" animBg="1"/>
      <p:bldP spid="8" grpId="0" animBg="1"/>
      <p:bldP spid="9" grpId="0" animBg="1"/>
      <p:bldP spid="26" grpId="0" animBg="1"/>
      <p:bldP spid="28" grpId="0" animBg="1"/>
      <p:bldP spid="29" grpId="0" animBg="1"/>
      <p:bldP spid="3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判断先手必胜还是必败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图是有向无环图</a:t>
            </a:r>
            <a:endParaRPr lang="en-US" altLang="zh-CN" dirty="0" smtClean="0"/>
          </a:p>
          <a:p>
            <a:r>
              <a:rPr lang="zh-CN" altLang="en-US" dirty="0" smtClean="0"/>
              <a:t>通过拓扑排序 对图的每个点进行染色，从而确定每个点的状态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必胜时要输出一步可行解：寻找该状态对应的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节点指向的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节点的那条边（一定存在）</a:t>
            </a:r>
            <a:endParaRPr lang="en-US" altLang="zh-CN" dirty="0" smtClean="0"/>
          </a:p>
          <a:p>
            <a:r>
              <a:rPr lang="zh-CN" altLang="en-US" dirty="0" smtClean="0"/>
              <a:t>算法复杂度和状态数有关</a:t>
            </a:r>
            <a:endParaRPr lang="en-US" altLang="zh-CN" dirty="0" smtClean="0"/>
          </a:p>
          <a:p>
            <a:r>
              <a:rPr lang="zh-CN" altLang="en-US" dirty="0" smtClean="0"/>
              <a:t>一堆石子的状态数为</a:t>
            </a:r>
            <a:r>
              <a:rPr lang="en-US" altLang="zh-CN" dirty="0" smtClean="0"/>
              <a:t>N</a:t>
            </a:r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堆石子的状态是一个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维向量</a:t>
            </a:r>
            <a:r>
              <a:rPr lang="en-US" altLang="zh-CN" dirty="0" smtClean="0"/>
              <a:t>&lt;n1, n2, …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dirty="0" smtClean="0"/>
              <a:t>状态数为</a:t>
            </a:r>
            <a:r>
              <a:rPr lang="en-US" altLang="zh-CN" dirty="0" smtClean="0"/>
              <a:t>n1*n2*…*</a:t>
            </a:r>
            <a:r>
              <a:rPr lang="en-US" altLang="zh-CN" dirty="0" err="1" smtClean="0"/>
              <a:t>nk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太多了吃不消！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00200"/>
            <a:ext cx="8172480" cy="4495800"/>
          </a:xfrm>
        </p:spPr>
        <p:txBody>
          <a:bodyPr/>
          <a:lstStyle/>
          <a:p>
            <a:r>
              <a:rPr lang="zh-CN" altLang="en-US" dirty="0" smtClean="0"/>
              <a:t>对顶点赋一个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设顶点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v-&gt;v1, v-&gt;v2, …v-&gt;</a:t>
            </a:r>
            <a:r>
              <a:rPr lang="en-US" altLang="zh-CN" dirty="0" err="1" smtClean="0"/>
              <a:t>vt</a:t>
            </a:r>
            <a:endParaRPr lang="en-US" altLang="zh-CN" dirty="0" smtClean="0"/>
          </a:p>
          <a:p>
            <a:r>
              <a:rPr lang="en-US" altLang="zh-CN" dirty="0" err="1" smtClean="0"/>
              <a:t>sg</a:t>
            </a:r>
            <a:r>
              <a:rPr lang="en-US" altLang="zh-CN" dirty="0" smtClean="0"/>
              <a:t>(v) = min(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– {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(v1),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(v2), …,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vt</a:t>
            </a:r>
            <a:r>
              <a:rPr lang="en-US" altLang="zh-CN" dirty="0" smtClean="0"/>
              <a:t>) } )</a:t>
            </a:r>
          </a:p>
          <a:p>
            <a:r>
              <a:rPr lang="en-US" altLang="zh-CN" dirty="0" err="1" smtClean="0"/>
              <a:t>sg</a:t>
            </a:r>
            <a:r>
              <a:rPr lang="en-US" altLang="zh-CN" dirty="0" smtClean="0"/>
              <a:t>(v) </a:t>
            </a:r>
            <a:r>
              <a:rPr lang="zh-CN" altLang="en-US" dirty="0" smtClean="0"/>
              <a:t>定义为 没有出现在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(v1)..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vt</a:t>
            </a:r>
            <a:r>
              <a:rPr lang="en-US" altLang="zh-CN" dirty="0" smtClean="0"/>
              <a:t>) }</a:t>
            </a:r>
            <a:r>
              <a:rPr lang="zh-CN" altLang="en-US" dirty="0" smtClean="0"/>
              <a:t>中的最小自然数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同样可以用拓扑序对节点计算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</a:t>
            </a:r>
            <a:r>
              <a:rPr lang="zh-CN" altLang="en-US" dirty="0" smtClean="0"/>
              <a:t>函数与</a:t>
            </a:r>
            <a:r>
              <a:rPr lang="en-US" altLang="zh-CN" dirty="0" smtClean="0"/>
              <a:t>NP</a:t>
            </a:r>
            <a:r>
              <a:rPr lang="zh-CN" altLang="en-US" dirty="0" smtClean="0"/>
              <a:t>局面的关系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初始节点（必须是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节点）没有出边，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 = 0</a:t>
            </a:r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v</a:t>
            </a:r>
            <a:r>
              <a:rPr lang="zh-CN" altLang="en-US" dirty="0" smtClean="0"/>
              <a:t>有边指向某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(vi) = 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(v)&gt;0</a:t>
            </a:r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v</a:t>
            </a:r>
            <a:r>
              <a:rPr lang="zh-CN" altLang="en-US" dirty="0" smtClean="0"/>
              <a:t>没有边指向某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(vi) = 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(v) = 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smtClean="0"/>
              <a:t>P</a:t>
            </a:r>
            <a:r>
              <a:rPr lang="zh-CN" altLang="en-US" dirty="0" smtClean="0"/>
              <a:t>节点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 = 0</a:t>
            </a:r>
          </a:p>
          <a:p>
            <a:r>
              <a:rPr lang="zh-CN" altLang="en-US" dirty="0" smtClean="0"/>
              <a:t>所有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节点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 &gt; 0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3" name="直接箭头连接符 12"/>
          <p:cNvCxnSpPr>
            <a:stCxn id="6" idx="5"/>
            <a:endCxn id="4" idx="1"/>
          </p:cNvCxnSpPr>
          <p:nvPr/>
        </p:nvCxnSpPr>
        <p:spPr>
          <a:xfrm rot="16200000" flipH="1">
            <a:off x="4961319" y="4104071"/>
            <a:ext cx="1007312" cy="10787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786446" y="342900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29256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143636" y="335756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形状 21"/>
          <p:cNvCxnSpPr>
            <a:stCxn id="7" idx="1"/>
            <a:endCxn id="6" idx="0"/>
          </p:cNvCxnSpPr>
          <p:nvPr/>
        </p:nvCxnSpPr>
        <p:spPr>
          <a:xfrm rot="16200000" flipH="1" flipV="1">
            <a:off x="5718598" y="2000240"/>
            <a:ext cx="139286" cy="2432482"/>
          </a:xfrm>
          <a:prstGeom prst="curvedConnector3">
            <a:avLst>
              <a:gd name="adj1" fmla="val -26927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857884" y="5000636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71934" y="3286124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858016" y="3000372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=m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28728" y="1000108"/>
            <a:ext cx="142876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m+1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357422" y="3786190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1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4"/>
            <a:endCxn id="4" idx="7"/>
          </p:cNvCxnSpPr>
          <p:nvPr/>
        </p:nvCxnSpPr>
        <p:spPr>
          <a:xfrm rot="5400000">
            <a:off x="6461517" y="4250537"/>
            <a:ext cx="1146598" cy="6465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4" idx="2"/>
          </p:cNvCxnSpPr>
          <p:nvPr/>
        </p:nvCxnSpPr>
        <p:spPr>
          <a:xfrm>
            <a:off x="3214678" y="4500570"/>
            <a:ext cx="2643206" cy="10001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1"/>
            <a:endCxn id="9" idx="7"/>
          </p:cNvCxnSpPr>
          <p:nvPr/>
        </p:nvCxnSpPr>
        <p:spPr>
          <a:xfrm rot="16200000" flipH="1" flipV="1">
            <a:off x="4714876" y="1643050"/>
            <a:ext cx="785818" cy="3793394"/>
          </a:xfrm>
          <a:prstGeom prst="curvedConnector3">
            <a:avLst>
              <a:gd name="adj1" fmla="val -47729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9" idx="6"/>
          </p:cNvCxnSpPr>
          <p:nvPr/>
        </p:nvCxnSpPr>
        <p:spPr>
          <a:xfrm rot="10800000" flipV="1">
            <a:off x="3357554" y="3786190"/>
            <a:ext cx="714380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4"/>
            <a:endCxn id="9" idx="0"/>
          </p:cNvCxnSpPr>
          <p:nvPr/>
        </p:nvCxnSpPr>
        <p:spPr>
          <a:xfrm rot="16200000" flipH="1">
            <a:off x="1821637" y="2750339"/>
            <a:ext cx="1357322" cy="7143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5"/>
            <a:endCxn id="6" idx="1"/>
          </p:cNvCxnSpPr>
          <p:nvPr/>
        </p:nvCxnSpPr>
        <p:spPr>
          <a:xfrm rot="16200000" flipH="1">
            <a:off x="2826846" y="2041035"/>
            <a:ext cx="1212959" cy="157014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形状 41"/>
          <p:cNvCxnSpPr>
            <a:endCxn id="7" idx="7"/>
          </p:cNvCxnSpPr>
          <p:nvPr/>
        </p:nvCxnSpPr>
        <p:spPr>
          <a:xfrm>
            <a:off x="2857488" y="1714488"/>
            <a:ext cx="4854194" cy="143235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29158" y="214290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取石子问题示例</a:t>
            </a:r>
            <a:endParaRPr lang="zh-CN" altLang="en-US" sz="3200" dirty="0"/>
          </a:p>
        </p:txBody>
      </p:sp>
      <p:sp>
        <p:nvSpPr>
          <p:cNvPr id="26" name="椭圆 25"/>
          <p:cNvSpPr/>
          <p:nvPr/>
        </p:nvSpPr>
        <p:spPr>
          <a:xfrm>
            <a:off x="5857884" y="5000636"/>
            <a:ext cx="1000132" cy="10001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0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357422" y="3786190"/>
            <a:ext cx="1000132" cy="1000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071934" y="3286124"/>
            <a:ext cx="1000132" cy="1000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2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6858016" y="3000372"/>
            <a:ext cx="1000132" cy="10001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N= m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428728" y="1000108"/>
            <a:ext cx="1428760" cy="1428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m+1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 bwMode="auto">
          <a:xfrm>
            <a:off x="7000892" y="5357826"/>
            <a:ext cx="1428760" cy="50006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Sg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(0) = 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85786" y="4572008"/>
            <a:ext cx="1428760" cy="50006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Sg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(1) = 1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143504" y="3643314"/>
            <a:ext cx="1428760" cy="50006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Sg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(2) = 2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358082" y="2214554"/>
            <a:ext cx="1571636" cy="50006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Sg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(m) = m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143240" y="1071546"/>
            <a:ext cx="1785950" cy="50006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Sg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(m+1) = 0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取石子游戏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00200"/>
            <a:ext cx="8101042" cy="449580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一维：只有一堆石子</a:t>
            </a:r>
            <a:endParaRPr lang="en-US" altLang="zh-CN" dirty="0" smtClean="0"/>
          </a:p>
          <a:p>
            <a:r>
              <a:rPr lang="en-US" altLang="zh-CN" dirty="0" err="1" smtClean="0"/>
              <a:t>sg</a:t>
            </a:r>
            <a:r>
              <a:rPr lang="en-US" altLang="zh-CN" dirty="0" smtClean="0"/>
              <a:t>(n) = min(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– {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(n-1),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(n-2), …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(n-m)} )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先手必胜当且仅当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(n)&gt;0</a:t>
            </a:r>
          </a:p>
          <a:p>
            <a:r>
              <a:rPr lang="zh-CN" altLang="en-US" dirty="0" smtClean="0"/>
              <a:t>二维的石子游戏</a:t>
            </a:r>
            <a:r>
              <a:rPr lang="en-US" altLang="zh-CN" dirty="0" smtClean="0"/>
              <a:t>:</a:t>
            </a:r>
            <a:r>
              <a:rPr lang="zh-CN" altLang="en-US" dirty="0" smtClean="0"/>
              <a:t>两堆石子</a:t>
            </a:r>
            <a:r>
              <a:rPr lang="en-US" altLang="zh-CN" dirty="0" smtClean="0"/>
              <a:t>n1, n2</a:t>
            </a:r>
          </a:p>
          <a:p>
            <a:r>
              <a:rPr lang="zh-CN" altLang="en-US" dirty="0" smtClean="0"/>
              <a:t>状态：</a:t>
            </a:r>
            <a:r>
              <a:rPr lang="en-US" altLang="zh-CN" dirty="0" smtClean="0"/>
              <a:t>&lt;n1, n2&gt;</a:t>
            </a:r>
          </a:p>
          <a:p>
            <a:r>
              <a:rPr lang="en-US" altLang="zh-CN" dirty="0" err="1" smtClean="0"/>
              <a:t>sg</a:t>
            </a:r>
            <a:r>
              <a:rPr lang="en-US" altLang="zh-CN" dirty="0" smtClean="0"/>
              <a:t>(&lt;n1, n2&gt;) = ?</a:t>
            </a:r>
          </a:p>
          <a:p>
            <a:r>
              <a:rPr lang="zh-CN" altLang="en-US" dirty="0" smtClean="0"/>
              <a:t>断言：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(&lt;n1, n2&gt;) =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(n1)^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(n2)</a:t>
            </a:r>
          </a:p>
          <a:p>
            <a:pPr lvl="1"/>
            <a:r>
              <a:rPr lang="zh-CN" altLang="en-US" dirty="0" smtClean="0"/>
              <a:t>为两个一维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函数的异或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sg</a:t>
            </a:r>
            <a:r>
              <a:rPr lang="en-US" altLang="zh-CN" dirty="0" smtClean="0"/>
              <a:t>(&lt;n1, n2&gt;) =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(n1)^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证明要点：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(&lt;n1, n2&gt;) =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(n1)^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(n2)</a:t>
            </a:r>
            <a:r>
              <a:rPr lang="zh-CN" altLang="en-US" dirty="0" smtClean="0"/>
              <a:t>满足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函数的性质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若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(&lt;n1, n2&gt;) = x </a:t>
            </a:r>
            <a:r>
              <a:rPr lang="zh-CN" altLang="en-US" dirty="0" smtClean="0"/>
              <a:t>则存在操作使得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&lt;n1, n2&gt; -&gt; &lt;n3, n4&gt;</a:t>
            </a:r>
            <a:r>
              <a:rPr lang="zh-CN" altLang="en-US" dirty="0" smtClean="0"/>
              <a:t>且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(&lt;n3, n4&gt;) = 0..x-1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若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(&lt;n1, n2&gt;) = x </a:t>
            </a:r>
            <a:r>
              <a:rPr lang="zh-CN" altLang="en-US" dirty="0" smtClean="0"/>
              <a:t>不存在操作使得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&lt;n1, n2&gt; -&gt; &lt;n3, n4&gt; 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(&lt;n3, n4&gt;) = 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785794"/>
            <a:ext cx="8229600" cy="555468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000" b="1" dirty="0" smtClean="0">
                <a:latin typeface="+mn-ea"/>
              </a:rPr>
              <a:t>1 </a:t>
            </a:r>
            <a:r>
              <a:rPr lang="zh-CN" altLang="en-US" sz="2000" b="1" dirty="0" smtClean="0">
                <a:latin typeface="+mn-ea"/>
              </a:rPr>
              <a:t>若</a:t>
            </a:r>
            <a:r>
              <a:rPr lang="en-US" altLang="zh-CN" sz="2000" b="1" dirty="0" err="1" smtClean="0">
                <a:latin typeface="+mn-ea"/>
              </a:rPr>
              <a:t>sg</a:t>
            </a:r>
            <a:r>
              <a:rPr lang="en-US" altLang="zh-CN" sz="2000" b="1" dirty="0" smtClean="0">
                <a:latin typeface="+mn-ea"/>
              </a:rPr>
              <a:t>(&lt;n1, n2&gt;) = x </a:t>
            </a:r>
            <a:r>
              <a:rPr lang="zh-CN" altLang="en-US" sz="2000" b="1" dirty="0" smtClean="0">
                <a:latin typeface="+mn-ea"/>
              </a:rPr>
              <a:t>则存在操作使得</a:t>
            </a:r>
            <a:r>
              <a:rPr lang="en-US" altLang="zh-CN" sz="2000" b="1" dirty="0" smtClean="0">
                <a:latin typeface="+mn-ea"/>
              </a:rPr>
              <a:t>&lt;n1, n2&gt; -&gt; &lt;n3, n4&gt;</a:t>
            </a:r>
          </a:p>
          <a:p>
            <a:pPr lvl="1">
              <a:buNone/>
            </a:pPr>
            <a:r>
              <a:rPr lang="zh-CN" altLang="en-US" sz="2000" b="1" dirty="0" smtClean="0">
                <a:latin typeface="+mn-ea"/>
              </a:rPr>
              <a:t>且 </a:t>
            </a:r>
            <a:r>
              <a:rPr lang="en-US" altLang="zh-CN" sz="2000" b="1" dirty="0" err="1" smtClean="0">
                <a:latin typeface="+mn-ea"/>
              </a:rPr>
              <a:t>sg</a:t>
            </a:r>
            <a:r>
              <a:rPr lang="en-US" altLang="zh-CN" sz="2000" b="1" dirty="0" smtClean="0">
                <a:latin typeface="+mn-ea"/>
              </a:rPr>
              <a:t>(&lt;n3, n4&gt;) = 0..x-1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归纳法：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设</a:t>
            </a:r>
            <a:r>
              <a:rPr lang="en-US" altLang="zh-CN" dirty="0" smtClean="0">
                <a:latin typeface="+mn-ea"/>
              </a:rPr>
              <a:t>a1 = </a:t>
            </a:r>
            <a:r>
              <a:rPr lang="en-US" altLang="zh-CN" dirty="0" err="1" smtClean="0">
                <a:latin typeface="+mn-ea"/>
              </a:rPr>
              <a:t>sg</a:t>
            </a:r>
            <a:r>
              <a:rPr lang="en-US" altLang="zh-CN" dirty="0" smtClean="0">
                <a:latin typeface="+mn-ea"/>
              </a:rPr>
              <a:t>(n1) a2 = </a:t>
            </a:r>
            <a:r>
              <a:rPr lang="en-US" altLang="zh-CN" dirty="0" err="1" smtClean="0">
                <a:latin typeface="+mn-ea"/>
              </a:rPr>
              <a:t>sg</a:t>
            </a:r>
            <a:r>
              <a:rPr lang="en-US" altLang="zh-CN" dirty="0" smtClean="0">
                <a:latin typeface="+mn-ea"/>
              </a:rPr>
              <a:t>(n2)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假设对子状态成立，</a:t>
            </a:r>
            <a:r>
              <a:rPr lang="en-US" altLang="zh-CN" dirty="0" err="1" smtClean="0">
                <a:latin typeface="+mn-ea"/>
              </a:rPr>
              <a:t>sg</a:t>
            </a:r>
            <a:r>
              <a:rPr lang="en-US" altLang="zh-CN" dirty="0" smtClean="0">
                <a:latin typeface="+mn-ea"/>
              </a:rPr>
              <a:t>(&lt;n3, n4&gt;) = </a:t>
            </a:r>
            <a:r>
              <a:rPr lang="en-US" altLang="zh-CN" dirty="0" err="1" smtClean="0">
                <a:latin typeface="+mn-ea"/>
              </a:rPr>
              <a:t>sg</a:t>
            </a:r>
            <a:r>
              <a:rPr lang="en-US" altLang="zh-CN" dirty="0" smtClean="0">
                <a:latin typeface="+mn-ea"/>
              </a:rPr>
              <a:t>(n3)^</a:t>
            </a:r>
            <a:r>
              <a:rPr lang="en-US" altLang="zh-CN" dirty="0" err="1" smtClean="0">
                <a:latin typeface="+mn-ea"/>
              </a:rPr>
              <a:t>sg</a:t>
            </a:r>
            <a:r>
              <a:rPr lang="en-US" altLang="zh-CN" dirty="0" smtClean="0">
                <a:latin typeface="+mn-ea"/>
              </a:rPr>
              <a:t>(n4)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那么 必然有</a:t>
            </a:r>
            <a:r>
              <a:rPr lang="en-US" altLang="zh-CN" dirty="0" smtClean="0">
                <a:latin typeface="+mn-ea"/>
              </a:rPr>
              <a:t>n3 = n1, n4&lt;n2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zh-CN" altLang="en-US" dirty="0" smtClean="0">
                <a:latin typeface="+mn-ea"/>
              </a:rPr>
              <a:t>或   </a:t>
            </a:r>
            <a:r>
              <a:rPr lang="en-US" altLang="zh-CN" dirty="0" smtClean="0">
                <a:latin typeface="+mn-ea"/>
              </a:rPr>
              <a:t>n3 &lt; n1, n4 =n2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	(</a:t>
            </a:r>
            <a:r>
              <a:rPr lang="zh-CN" altLang="en-US" dirty="0" smtClean="0">
                <a:latin typeface="+mn-ea"/>
              </a:rPr>
              <a:t>对应从某一堆里面取走一些石子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根据</a:t>
            </a:r>
            <a:r>
              <a:rPr lang="en-US" altLang="zh-CN" dirty="0" err="1" smtClean="0">
                <a:latin typeface="+mn-ea"/>
              </a:rPr>
              <a:t>sg</a:t>
            </a:r>
            <a:r>
              <a:rPr lang="zh-CN" altLang="en-US" dirty="0" smtClean="0">
                <a:latin typeface="+mn-ea"/>
              </a:rPr>
              <a:t>函数的定义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zh-CN" altLang="en-US" dirty="0" smtClean="0">
                <a:latin typeface="+mn-ea"/>
              </a:rPr>
              <a:t>存在</a:t>
            </a:r>
            <a:r>
              <a:rPr lang="en-US" altLang="zh-CN" dirty="0" smtClean="0">
                <a:latin typeface="+mn-ea"/>
              </a:rPr>
              <a:t>n3 </a:t>
            </a:r>
            <a:r>
              <a:rPr lang="zh-CN" altLang="en-US" dirty="0" smtClean="0">
                <a:latin typeface="+mn-ea"/>
              </a:rPr>
              <a:t>使得</a:t>
            </a:r>
            <a:r>
              <a:rPr lang="en-US" altLang="zh-CN" dirty="0" err="1" smtClean="0">
                <a:latin typeface="+mn-ea"/>
              </a:rPr>
              <a:t>sg</a:t>
            </a:r>
            <a:r>
              <a:rPr lang="en-US" altLang="zh-CN" dirty="0" smtClean="0">
                <a:latin typeface="+mn-ea"/>
              </a:rPr>
              <a:t>(n3) = 0..a1-1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zh-CN" altLang="en-US" dirty="0" smtClean="0">
                <a:latin typeface="+mn-ea"/>
              </a:rPr>
              <a:t>存在</a:t>
            </a:r>
            <a:r>
              <a:rPr lang="en-US" altLang="zh-CN" dirty="0" smtClean="0">
                <a:latin typeface="+mn-ea"/>
              </a:rPr>
              <a:t>n4 </a:t>
            </a:r>
            <a:r>
              <a:rPr lang="zh-CN" altLang="en-US" dirty="0" smtClean="0">
                <a:latin typeface="+mn-ea"/>
              </a:rPr>
              <a:t>使得</a:t>
            </a:r>
            <a:r>
              <a:rPr lang="en-US" altLang="zh-CN" dirty="0" err="1" smtClean="0">
                <a:latin typeface="+mn-ea"/>
              </a:rPr>
              <a:t>sg</a:t>
            </a:r>
            <a:r>
              <a:rPr lang="en-US" altLang="zh-CN" dirty="0" smtClean="0">
                <a:latin typeface="+mn-ea"/>
              </a:rPr>
              <a:t>(n4) = 0..a2-1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0&lt;=y &lt;x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存在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sg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(n3)^a2 = y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a1^sg(n4) = 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686800" cy="58579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扩展到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维的情况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a1^a2^…^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 = x,   </a:t>
            </a:r>
            <a:r>
              <a:rPr lang="zh-CN" altLang="en-US" dirty="0" smtClean="0"/>
              <a:t>任取</a:t>
            </a:r>
            <a:r>
              <a:rPr lang="en-US" altLang="zh-CN" dirty="0" smtClean="0"/>
              <a:t>y&lt;x</a:t>
            </a:r>
          </a:p>
          <a:p>
            <a:r>
              <a:rPr lang="zh-CN" altLang="en-US" dirty="0" smtClean="0"/>
              <a:t>存在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，使得存在</a:t>
            </a:r>
            <a:r>
              <a:rPr lang="en-US" altLang="zh-CN" dirty="0" smtClean="0"/>
              <a:t>bi &lt; 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， 且</a:t>
            </a:r>
            <a:endParaRPr lang="en-US" altLang="zh-CN" dirty="0" smtClean="0"/>
          </a:p>
          <a:p>
            <a:r>
              <a:rPr lang="en-US" altLang="zh-CN" dirty="0" smtClean="0"/>
              <a:t>a1^a2^..^a(i-1) ^ bi ^ a(i+1)…^</a:t>
            </a:r>
            <a:r>
              <a:rPr lang="en-US" altLang="zh-CN" dirty="0" err="1" smtClean="0"/>
              <a:t>ak</a:t>
            </a:r>
            <a:r>
              <a:rPr lang="en-US" altLang="zh-CN" dirty="0" smtClean="0"/>
              <a:t> = y</a:t>
            </a:r>
          </a:p>
          <a:p>
            <a:r>
              <a:rPr lang="zh-CN" altLang="en-US" dirty="0" smtClean="0"/>
              <a:t>这要求：</a:t>
            </a:r>
            <a:r>
              <a:rPr lang="en-US" altLang="zh-CN" dirty="0" smtClean="0"/>
              <a:t>bi =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^(</a:t>
            </a:r>
            <a:r>
              <a:rPr lang="en-US" altLang="zh-CN" dirty="0" err="1" smtClean="0"/>
              <a:t>x^y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如何找出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设</a:t>
            </a:r>
            <a:r>
              <a:rPr lang="en-US" altLang="zh-CN" dirty="0" err="1" smtClean="0"/>
              <a:t>x^y</a:t>
            </a:r>
            <a:r>
              <a:rPr lang="zh-CN" altLang="en-US" dirty="0" smtClean="0"/>
              <a:t>的最高位是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位 （有</a:t>
            </a:r>
            <a:r>
              <a:rPr lang="en-US" altLang="zh-CN" dirty="0" smtClean="0"/>
              <a:t>t+1 </a:t>
            </a:r>
            <a:r>
              <a:rPr lang="zh-CN" altLang="en-US" dirty="0" smtClean="0"/>
              <a:t>比特）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位必须是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（为什么？注意</a:t>
            </a:r>
            <a:r>
              <a:rPr lang="en-US" altLang="zh-CN" dirty="0" smtClean="0"/>
              <a:t>y&lt;x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a1..</a:t>
            </a:r>
            <a:r>
              <a:rPr lang="en-US" altLang="zh-CN" dirty="0" err="1" smtClean="0"/>
              <a:t>ak</a:t>
            </a:r>
            <a:r>
              <a:rPr lang="zh-CN" altLang="en-US" dirty="0" smtClean="0"/>
              <a:t>中 必须有一个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位是</a:t>
            </a:r>
            <a:r>
              <a:rPr lang="en-US" altLang="zh-CN" dirty="0" smtClean="0"/>
              <a:t>1</a:t>
            </a:r>
          </a:p>
          <a:p>
            <a:r>
              <a:rPr lang="en-US" altLang="zh-CN" dirty="0" err="1" smtClean="0"/>
              <a:t>ai</a:t>
            </a:r>
            <a:r>
              <a:rPr lang="en-US" altLang="zh-CN" dirty="0" smtClean="0"/>
              <a:t>^(</a:t>
            </a:r>
            <a:r>
              <a:rPr lang="en-US" altLang="zh-CN" dirty="0" err="1" smtClean="0"/>
              <a:t>x^y</a:t>
            </a:r>
            <a:r>
              <a:rPr lang="en-US" altLang="zh-CN" dirty="0" smtClean="0"/>
              <a:t>) &lt;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（为什么？）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y = 0</a:t>
            </a:r>
            <a:r>
              <a:rPr lang="zh-CN" altLang="en-US" dirty="0" smtClean="0"/>
              <a:t>时注意这里我们解决了“输出一个解的问题”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&lt;n1, n2…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的子状态的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函数形成的集合包含</a:t>
            </a:r>
            <a:r>
              <a:rPr lang="en-US" altLang="zh-CN" dirty="0" smtClean="0"/>
              <a:t>{0..x-1} </a:t>
            </a:r>
            <a:r>
              <a:rPr lang="zh-CN" altLang="en-US" dirty="0" smtClean="0"/>
              <a:t>但是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不包含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令</a:t>
            </a:r>
            <a:r>
              <a:rPr lang="en-US" altLang="zh-CN" dirty="0" smtClean="0"/>
              <a:t>y = x</a:t>
            </a:r>
          </a:p>
          <a:p>
            <a:pPr lvl="1"/>
            <a:r>
              <a:rPr lang="en-US" altLang="zh-CN" dirty="0" err="1" smtClean="0"/>
              <a:t>ai</a:t>
            </a:r>
            <a:r>
              <a:rPr lang="en-US" altLang="zh-CN" dirty="0" smtClean="0"/>
              <a:t>^(</a:t>
            </a:r>
            <a:r>
              <a:rPr lang="en-US" altLang="zh-CN" dirty="0" err="1" smtClean="0"/>
              <a:t>x^x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</a:t>
            </a:r>
            <a:r>
              <a:rPr lang="zh-CN" altLang="en-US" dirty="0" smtClean="0"/>
              <a:t>矛盾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这样一来 就有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(&lt;n1, n2, ..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&gt;) = x = 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(n1)^..^</a:t>
            </a:r>
            <a:r>
              <a:rPr lang="en-US" altLang="zh-CN" dirty="0" err="1" smtClean="0"/>
              <a:t>sg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zh-CN" altLang="en-US" dirty="0" smtClean="0"/>
              <a:t>成功降维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最常见情况：</a:t>
            </a:r>
            <a:r>
              <a:rPr lang="en-US" altLang="zh-CN" dirty="0" smtClean="0"/>
              <a:t>SG</a:t>
            </a:r>
            <a:r>
              <a:rPr lang="zh-CN" altLang="en-US" dirty="0" smtClean="0"/>
              <a:t>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二人博弈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对于同一局面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两个游戏者可操作的集合完全相同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游戏总可以在有限步之内结束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假定</a:t>
            </a:r>
            <a:r>
              <a:rPr lang="en-US" altLang="zh-CN" dirty="0" smtClean="0"/>
              <a:t>:</a:t>
            </a:r>
            <a:r>
              <a:rPr lang="zh-CN" altLang="en-US" dirty="0" smtClean="0"/>
              <a:t>两个人都</a:t>
            </a:r>
            <a:r>
              <a:rPr lang="en-US" altLang="zh-CN" dirty="0" smtClean="0"/>
              <a:t>"</a:t>
            </a:r>
            <a:r>
              <a:rPr lang="zh-CN" altLang="en-US" dirty="0" smtClean="0"/>
              <a:t>足够聪明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无法进行任何操作时游戏结束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不能操作的一方为负</a:t>
            </a:r>
          </a:p>
          <a:p>
            <a:r>
              <a:rPr lang="en-US" altLang="zh-CN" sz="1800" dirty="0" smtClean="0"/>
              <a:t>----5</a:t>
            </a:r>
            <a:r>
              <a:rPr lang="zh-CN" altLang="en-US" sz="1800" dirty="0" smtClean="0"/>
              <a:t>的反面条件：不能操作胜为另一种博弈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维度变化的局面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取石子问题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个石子排成一列</a:t>
            </a:r>
            <a:endParaRPr lang="en-US" altLang="zh-CN" dirty="0" smtClean="0"/>
          </a:p>
          <a:p>
            <a:r>
              <a:rPr lang="zh-CN" altLang="en-US" dirty="0" smtClean="0"/>
              <a:t>每次可以拿走</a:t>
            </a:r>
            <a:r>
              <a:rPr lang="en-US" altLang="zh-CN" dirty="0" smtClean="0"/>
              <a:t>1..m</a:t>
            </a:r>
            <a:r>
              <a:rPr lang="zh-CN" altLang="en-US" dirty="0" smtClean="0"/>
              <a:t>个连续的石子</a:t>
            </a:r>
            <a:endParaRPr lang="en-US" altLang="zh-CN" dirty="0" smtClean="0"/>
          </a:p>
          <a:p>
            <a:r>
              <a:rPr lang="en-US" altLang="zh-CN" dirty="0" smtClean="0"/>
              <a:t>&lt;10&gt;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&lt;4,4&gt;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&lt;4,1,2&gt;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86116" y="3429000"/>
          <a:ext cx="55007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</a:tblGrid>
              <a:tr h="2943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357554" y="4643446"/>
          <a:ext cx="55007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</a:tblGrid>
              <a:tr h="2943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357554" y="5929330"/>
          <a:ext cx="55007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  <a:gridCol w="550073"/>
              </a:tblGrid>
              <a:tr h="2943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下箭头 8"/>
          <p:cNvSpPr/>
          <p:nvPr/>
        </p:nvSpPr>
        <p:spPr>
          <a:xfrm>
            <a:off x="5786446" y="4000504"/>
            <a:ext cx="50006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786446" y="5286388"/>
            <a:ext cx="50006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Sg</a:t>
            </a:r>
            <a:r>
              <a:rPr lang="zh-CN" altLang="en-US" dirty="0" smtClean="0"/>
              <a:t>函数的应用场景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21497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多维理解：一个游戏局面经过一步变换后可以变成几个同样规则的子游戏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一般是一维变成多维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每个子游戏是一维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类比：递归思想？</a:t>
            </a:r>
            <a:r>
              <a:rPr lang="en-US" altLang="zh-CN" dirty="0" smtClean="0"/>
              <a:t>DP</a:t>
            </a:r>
            <a:r>
              <a:rPr lang="zh-CN" altLang="en-US" dirty="0" smtClean="0"/>
              <a:t>中的重复子结构？</a:t>
            </a:r>
            <a:endParaRPr lang="en-US" altLang="zh-CN" dirty="0" smtClean="0"/>
          </a:p>
          <a:p>
            <a:r>
              <a:rPr lang="zh-CN" altLang="en-US" dirty="0" smtClean="0"/>
              <a:t>双方每步可以从并行存在的多个子游戏中选择一个操作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维度可以进一步变得更多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可能存在一个子游戏，由同一个玩家连续两次对其操作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函数来说：怎么变都无所谓，它只关心所有子局面的异或值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Sg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永远是一维的。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竞赛中的博弈题策略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利用最简单的</a:t>
            </a:r>
            <a:r>
              <a:rPr lang="en-US" altLang="zh-CN" dirty="0" smtClean="0"/>
              <a:t>N-P</a:t>
            </a:r>
            <a:r>
              <a:rPr lang="zh-CN" altLang="en-US" dirty="0" smtClean="0"/>
              <a:t>图染色来判定</a:t>
            </a:r>
            <a:endParaRPr lang="en-US" altLang="zh-CN" dirty="0" smtClean="0"/>
          </a:p>
          <a:p>
            <a:r>
              <a:rPr lang="zh-CN" altLang="en-US" dirty="0" smtClean="0"/>
              <a:t>博弈搜索：用搜索方式来对图染色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</a:t>
            </a:r>
            <a:r>
              <a:rPr lang="zh-CN" altLang="en-US" dirty="0" smtClean="0"/>
              <a:t>可以看做</a:t>
            </a:r>
            <a:r>
              <a:rPr lang="el-GR" altLang="zh-CN" dirty="0" smtClean="0"/>
              <a:t>α</a:t>
            </a:r>
            <a:r>
              <a:rPr lang="en-US" altLang="zh-CN" dirty="0" smtClean="0"/>
              <a:t>-β</a:t>
            </a:r>
            <a:r>
              <a:rPr lang="zh-CN" altLang="en-US" dirty="0" smtClean="0"/>
              <a:t>剪枝的特例</a:t>
            </a:r>
            <a:endParaRPr lang="en-US" altLang="zh-CN" dirty="0" smtClean="0"/>
          </a:p>
          <a:p>
            <a:r>
              <a:rPr lang="zh-CN" altLang="en-US" dirty="0" smtClean="0"/>
              <a:t>转化为规则的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函数类问题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</a:t>
            </a:r>
            <a:r>
              <a:rPr lang="zh-CN" altLang="en-US" dirty="0" smtClean="0"/>
              <a:t>如果还是状态太多，需要进一步寻找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函数的规律，而不是直接用公式算</a:t>
            </a:r>
            <a:endParaRPr lang="en-US" altLang="zh-CN" dirty="0" smtClean="0"/>
          </a:p>
          <a:p>
            <a:r>
              <a:rPr lang="zh-CN" altLang="en-US" dirty="0" smtClean="0"/>
              <a:t>打表寻找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局面的规律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其他类型的博弈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Sg</a:t>
            </a:r>
            <a:r>
              <a:rPr lang="zh-CN" altLang="en-US" dirty="0" smtClean="0"/>
              <a:t>函数的博弈是最基础的博弈问题</a:t>
            </a:r>
            <a:endParaRPr lang="en-US" altLang="zh-CN" dirty="0" smtClean="0"/>
          </a:p>
          <a:p>
            <a:r>
              <a:rPr lang="zh-CN" altLang="en-US" dirty="0" smtClean="0"/>
              <a:t>竞赛中常出现非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函数问题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前面提到的 没有办法操作反而获胜的情况</a:t>
            </a:r>
            <a:endParaRPr lang="en-US" altLang="zh-CN" dirty="0" smtClean="0"/>
          </a:p>
          <a:p>
            <a:r>
              <a:rPr lang="zh-CN" altLang="en-US" dirty="0" smtClean="0"/>
              <a:t>需要现场构造策略的问题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有些问题与斐波那契数列，黄金分割数有关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加强版取石子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堆 每堆</a:t>
            </a:r>
            <a:r>
              <a:rPr lang="en-US" altLang="zh-CN" dirty="0" err="1" smtClean="0"/>
              <a:t>ni</a:t>
            </a:r>
            <a:r>
              <a:rPr lang="zh-CN" altLang="en-US" dirty="0" smtClean="0"/>
              <a:t>个 每人可以每次选最多</a:t>
            </a:r>
            <a:r>
              <a:rPr lang="en-US" altLang="zh-CN" dirty="0" smtClean="0"/>
              <a:t>P</a:t>
            </a:r>
            <a:r>
              <a:rPr lang="zh-CN" altLang="en-US" dirty="0" smtClean="0"/>
              <a:t>堆 从选出的每堆取走不超过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个石子</a:t>
            </a:r>
            <a:endParaRPr lang="en-US" altLang="zh-CN" dirty="0" smtClean="0"/>
          </a:p>
          <a:p>
            <a:r>
              <a:rPr lang="zh-CN" altLang="en-US" dirty="0" smtClean="0"/>
              <a:t>没得取的输</a:t>
            </a:r>
            <a:endParaRPr lang="en-US" altLang="zh-CN" dirty="0" smtClean="0"/>
          </a:p>
          <a:p>
            <a:r>
              <a:rPr lang="zh-CN" altLang="en-US" dirty="0" smtClean="0"/>
              <a:t>思考：</a:t>
            </a:r>
            <a:r>
              <a:rPr lang="en-US" altLang="zh-CN" dirty="0" smtClean="0"/>
              <a:t>p=1</a:t>
            </a:r>
            <a:r>
              <a:rPr lang="zh-CN" altLang="en-US" dirty="0" smtClean="0"/>
              <a:t> 变成</a:t>
            </a:r>
            <a:r>
              <a:rPr lang="en-US" altLang="zh-CN" dirty="0" err="1" smtClean="0"/>
              <a:t>sg</a:t>
            </a:r>
            <a:r>
              <a:rPr lang="zh-CN" altLang="en-US" dirty="0" smtClean="0"/>
              <a:t>异或</a:t>
            </a:r>
            <a:endParaRPr lang="en-US" altLang="zh-CN" dirty="0" smtClean="0"/>
          </a:p>
          <a:p>
            <a:r>
              <a:rPr lang="en-US" altLang="zh-CN" dirty="0" smtClean="0"/>
              <a:t>    P</a:t>
            </a:r>
            <a:r>
              <a:rPr lang="zh-CN" altLang="en-US" dirty="0" smtClean="0"/>
              <a:t>的时候 这一位上的变数从</a:t>
            </a:r>
            <a:r>
              <a:rPr lang="en-US" altLang="zh-CN" dirty="0" smtClean="0"/>
              <a:t>0-1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0-P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786" y="5143512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将异或操作改为：对每个二进制位单独累加</a:t>
            </a:r>
            <a:r>
              <a:rPr lang="en-US" altLang="zh-CN" dirty="0" smtClean="0"/>
              <a:t>mod(P+1)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2011</a:t>
            </a:r>
            <a:r>
              <a:rPr lang="zh-CN" altLang="en-US" dirty="0" smtClean="0"/>
              <a:t>成都赛区</a:t>
            </a:r>
            <a:r>
              <a:rPr lang="en-US" altLang="zh-CN" dirty="0" smtClean="0"/>
              <a:t>A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Alice and Bob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堆石子 两人操作 可以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 </a:t>
            </a:r>
            <a:r>
              <a:rPr lang="zh-CN" altLang="en-US" dirty="0" smtClean="0"/>
              <a:t>从某一堆拿走一个 如果该堆在此之后没有石子了，就消失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 </a:t>
            </a:r>
            <a:r>
              <a:rPr lang="zh-CN" altLang="en-US" dirty="0" smtClean="0"/>
              <a:t>合并两个堆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求是否先手必胜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7224" y="5429264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/>
              <a:t>现场</a:t>
            </a:r>
            <a:r>
              <a:rPr lang="en-US" altLang="zh-CN" b="1" dirty="0" smtClean="0"/>
              <a:t>UESTC</a:t>
            </a:r>
            <a:r>
              <a:rPr lang="zh-CN" altLang="en-US" b="1" dirty="0" smtClean="0"/>
              <a:t>一队通过猜想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打表</a:t>
            </a:r>
            <a:r>
              <a:rPr lang="en-US" altLang="zh-CN" b="1" dirty="0" smtClean="0"/>
              <a:t>trick</a:t>
            </a:r>
            <a:r>
              <a:rPr lang="zh-CN" altLang="en-US" b="1" dirty="0" smtClean="0"/>
              <a:t>掉那些和猜想不符的状态来通过此题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POJ 3922 A simple stone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两人取一堆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个石子 先手不能全部取完 之后每人取的个数不能超过另一个人上轮取的数*</a:t>
            </a:r>
            <a:r>
              <a:rPr lang="en-US" altLang="zh-CN" dirty="0" smtClean="0"/>
              <a:t>K</a:t>
            </a:r>
          </a:p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判断先手必胜并求第一步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K=1,2</a:t>
            </a:r>
            <a:r>
              <a:rPr lang="zh-CN" altLang="en-US" dirty="0" smtClean="0"/>
              <a:t>寻找规律</a:t>
            </a:r>
            <a:endParaRPr lang="en-US" altLang="zh-CN" dirty="0" smtClean="0"/>
          </a:p>
          <a:p>
            <a:r>
              <a:rPr lang="zh-CN" altLang="en-US" dirty="0" smtClean="0"/>
              <a:t>类  斐波那契数列可以完美拼出自然数集的性质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取石子类经典问题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取石子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有一堆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个石子 两人轮流取 每次可以取</a:t>
            </a:r>
            <a:r>
              <a:rPr lang="en-US" altLang="zh-CN" dirty="0" smtClean="0"/>
              <a:t>1..m</a:t>
            </a:r>
            <a:r>
              <a:rPr lang="zh-CN" altLang="en-US" dirty="0" smtClean="0"/>
              <a:t>个 没得取的判负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取石子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堆石子，每堆</a:t>
            </a:r>
            <a:r>
              <a:rPr lang="en-US" altLang="zh-CN" dirty="0" err="1" smtClean="0"/>
              <a:t>ni</a:t>
            </a:r>
            <a:r>
              <a:rPr lang="zh-CN" altLang="en-US" dirty="0" smtClean="0"/>
              <a:t>个，两人轮流取，每次可以从某一堆中取</a:t>
            </a:r>
            <a:r>
              <a:rPr lang="en-US" altLang="zh-CN" dirty="0" smtClean="0"/>
              <a:t>1..m</a:t>
            </a:r>
            <a:r>
              <a:rPr lang="zh-CN" altLang="en-US" dirty="0" smtClean="0"/>
              <a:t>个 没法取石子的判</a:t>
            </a:r>
            <a:r>
              <a:rPr lang="zh-CN" altLang="en-US" dirty="0" smtClean="0"/>
              <a:t>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局面和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必在有限步结束</a:t>
            </a:r>
            <a:endParaRPr lang="en-US" altLang="zh-CN" dirty="0" smtClean="0"/>
          </a:p>
          <a:p>
            <a:r>
              <a:rPr lang="zh-CN" altLang="en-US" dirty="0" smtClean="0"/>
              <a:t>在双方都采用最佳策略的前提下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任一局面不是先手必胜就是后手必胜</a:t>
            </a:r>
          </a:p>
          <a:p>
            <a:r>
              <a:rPr lang="zh-CN" altLang="en-US" dirty="0" smtClean="0"/>
              <a:t>规定</a:t>
            </a:r>
            <a:r>
              <a:rPr lang="en-US" altLang="zh-CN" dirty="0" smtClean="0"/>
              <a:t>:</a:t>
            </a:r>
            <a:r>
              <a:rPr lang="zh-CN" altLang="en-US" dirty="0" smtClean="0"/>
              <a:t>先手胜为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后手胜为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此类问题一般问某一个局面是先手必胜还是先手必败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附加问题：先手必胜时，输出当前一步可选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最终局面都是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</a:t>
            </a:r>
          </a:p>
          <a:p>
            <a:r>
              <a:rPr lang="zh-CN" altLang="en-US" dirty="0" smtClean="0"/>
              <a:t>对于一个局面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若至少有一种操作使它变为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则它是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如果当前是我的回合，我有一种操作选择，使得下回合对方面对的局面是个必输局面，那么我的局面就是必胜局面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问题：如何寻找这一步操作选择？（输出解）</a:t>
            </a:r>
          </a:p>
          <a:p>
            <a:r>
              <a:rPr lang="zh-CN" altLang="en-US" dirty="0" smtClean="0"/>
              <a:t>对于一个局面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无论如何操作都使它变为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则它是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局面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如果当前是我的回合，无论怎么做，轮到对方时，对方都存在一种必胜策略，那么当前我面对的局面就是必败局面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例：取石子问题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有一堆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个石子 两人轮流取 每次可以取</a:t>
            </a:r>
            <a:r>
              <a:rPr lang="en-US" altLang="zh-CN" dirty="0" smtClean="0"/>
              <a:t>1..m</a:t>
            </a:r>
            <a:r>
              <a:rPr lang="zh-CN" altLang="en-US" dirty="0" smtClean="0"/>
              <a:t>个 没得取的判负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在游戏中，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不断变化，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是定值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一个局面可以用当前的石子数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n = 0 </a:t>
            </a:r>
            <a:r>
              <a:rPr lang="zh-CN" altLang="en-US" dirty="0" smtClean="0"/>
              <a:t>必败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n = 1..m</a:t>
            </a:r>
            <a:r>
              <a:rPr lang="zh-CN" altLang="en-US" dirty="0" smtClean="0"/>
              <a:t>都是必胜局面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n = m+1 </a:t>
            </a:r>
            <a:r>
              <a:rPr lang="zh-CN" altLang="en-US" dirty="0" smtClean="0"/>
              <a:t>是必败局面（为什么？）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n = m+2.. 2m+1 </a:t>
            </a:r>
            <a:r>
              <a:rPr lang="zh-CN" altLang="en-US" dirty="0" smtClean="0"/>
              <a:t>是必胜局面（为什么？）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将博弈游戏看做图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将游戏中间的状态看做顶点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性质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：对于同一局面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两个游戏者可操作的集合完全相同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点对当前执行者是无差别的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将状态的转移看做边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sz="2800" dirty="0" smtClean="0"/>
              <a:t>性质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：游戏总可以在有限步之内结束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  </a:t>
            </a:r>
            <a:r>
              <a:rPr lang="zh-CN" altLang="en-US" sz="2800" dirty="0" smtClean="0"/>
              <a:t>这是一个有向无环图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3" name="直接箭头连接符 12"/>
          <p:cNvCxnSpPr>
            <a:stCxn id="6" idx="5"/>
            <a:endCxn id="4" idx="1"/>
          </p:cNvCxnSpPr>
          <p:nvPr/>
        </p:nvCxnSpPr>
        <p:spPr>
          <a:xfrm rot="16200000" flipH="1">
            <a:off x="4961319" y="4104071"/>
            <a:ext cx="1007312" cy="10787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786446" y="342900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29256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143636" y="335756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形状 21"/>
          <p:cNvCxnSpPr>
            <a:stCxn id="7" idx="1"/>
            <a:endCxn id="6" idx="0"/>
          </p:cNvCxnSpPr>
          <p:nvPr/>
        </p:nvCxnSpPr>
        <p:spPr>
          <a:xfrm rot="16200000" flipH="1" flipV="1">
            <a:off x="5718598" y="2000240"/>
            <a:ext cx="139286" cy="2432482"/>
          </a:xfrm>
          <a:prstGeom prst="curvedConnector3">
            <a:avLst>
              <a:gd name="adj1" fmla="val -26927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857884" y="5000636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71934" y="3286124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858016" y="3000372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=m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428728" y="1000108"/>
            <a:ext cx="1428760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m+1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357422" y="3786190"/>
            <a:ext cx="1000132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 = 1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4"/>
            <a:endCxn id="4" idx="7"/>
          </p:cNvCxnSpPr>
          <p:nvPr/>
        </p:nvCxnSpPr>
        <p:spPr>
          <a:xfrm rot="5400000">
            <a:off x="6461517" y="4250537"/>
            <a:ext cx="1146598" cy="6465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4" idx="2"/>
          </p:cNvCxnSpPr>
          <p:nvPr/>
        </p:nvCxnSpPr>
        <p:spPr>
          <a:xfrm>
            <a:off x="3214678" y="4500570"/>
            <a:ext cx="2643206" cy="10001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1"/>
            <a:endCxn id="9" idx="7"/>
          </p:cNvCxnSpPr>
          <p:nvPr/>
        </p:nvCxnSpPr>
        <p:spPr>
          <a:xfrm rot="16200000" flipH="1" flipV="1">
            <a:off x="4714876" y="1643050"/>
            <a:ext cx="785818" cy="3793394"/>
          </a:xfrm>
          <a:prstGeom prst="curvedConnector3">
            <a:avLst>
              <a:gd name="adj1" fmla="val -47729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9" idx="6"/>
          </p:cNvCxnSpPr>
          <p:nvPr/>
        </p:nvCxnSpPr>
        <p:spPr>
          <a:xfrm rot="10800000" flipV="1">
            <a:off x="3357554" y="3786190"/>
            <a:ext cx="714380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4"/>
            <a:endCxn id="9" idx="0"/>
          </p:cNvCxnSpPr>
          <p:nvPr/>
        </p:nvCxnSpPr>
        <p:spPr>
          <a:xfrm rot="16200000" flipH="1">
            <a:off x="1821637" y="2750339"/>
            <a:ext cx="1357322" cy="7143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5"/>
            <a:endCxn id="6" idx="1"/>
          </p:cNvCxnSpPr>
          <p:nvPr/>
        </p:nvCxnSpPr>
        <p:spPr>
          <a:xfrm rot="16200000" flipH="1">
            <a:off x="2826846" y="2041035"/>
            <a:ext cx="1212959" cy="157014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形状 41"/>
          <p:cNvCxnSpPr>
            <a:endCxn id="7" idx="7"/>
          </p:cNvCxnSpPr>
          <p:nvPr/>
        </p:nvCxnSpPr>
        <p:spPr>
          <a:xfrm>
            <a:off x="2857488" y="1714488"/>
            <a:ext cx="4854194" cy="143235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29158" y="214290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取石子问题示例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顶点与必胜必败态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每个顶点都会对应</a:t>
            </a:r>
            <a:r>
              <a:rPr lang="en-US" altLang="zh-CN" dirty="0" smtClean="0"/>
              <a:t>N</a:t>
            </a:r>
            <a:r>
              <a:rPr lang="zh-CN" altLang="en-US" dirty="0" smtClean="0"/>
              <a:t>局面必胜或</a:t>
            </a:r>
            <a:r>
              <a:rPr lang="en-US" altLang="zh-CN" dirty="0" smtClean="0"/>
              <a:t>/P</a:t>
            </a:r>
            <a:r>
              <a:rPr lang="zh-CN" altLang="en-US" dirty="0" smtClean="0"/>
              <a:t>局面必败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点（必胜点）或者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点（必败点）</a:t>
            </a:r>
            <a:endParaRPr lang="en-US" altLang="zh-CN" dirty="0" smtClean="0"/>
          </a:p>
          <a:p>
            <a:r>
              <a:rPr lang="zh-CN" altLang="en-US" dirty="0" smtClean="0"/>
              <a:t>如果顶点有边指向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点，则该点为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点（必胜点）</a:t>
            </a:r>
            <a:endParaRPr lang="en-US" altLang="zh-CN" dirty="0" smtClean="0"/>
          </a:p>
          <a:p>
            <a:r>
              <a:rPr lang="zh-CN" altLang="en-US" dirty="0" smtClean="0"/>
              <a:t>如果顶点没有边指向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点（所有出边指向</a:t>
            </a:r>
            <a:r>
              <a:rPr lang="en-US" altLang="zh-CN" dirty="0" smtClean="0"/>
              <a:t>N</a:t>
            </a:r>
            <a:r>
              <a:rPr lang="zh-CN" altLang="en-US" dirty="0" smtClean="0"/>
              <a:t>点）则该点为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点（必败点）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北京大学PPT模版</Template>
  <TotalTime>411</TotalTime>
  <Words>1654</Words>
  <PresentationFormat>全屏显示(4:3)</PresentationFormat>
  <Paragraphs>206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ACM中的博弈</vt:lpstr>
      <vt:lpstr>最常见情况：SG博弈</vt:lpstr>
      <vt:lpstr>取石子类经典问题</vt:lpstr>
      <vt:lpstr>N局面和P局面</vt:lpstr>
      <vt:lpstr>幻灯片 5</vt:lpstr>
      <vt:lpstr>幻灯片 6</vt:lpstr>
      <vt:lpstr>将博弈游戏看做图</vt:lpstr>
      <vt:lpstr>幻灯片 8</vt:lpstr>
      <vt:lpstr>顶点与必胜必败态</vt:lpstr>
      <vt:lpstr>幻灯片 10</vt:lpstr>
      <vt:lpstr>判断先手必胜还是必败</vt:lpstr>
      <vt:lpstr>SG函数</vt:lpstr>
      <vt:lpstr>SG函数与NP局面的关系</vt:lpstr>
      <vt:lpstr>幻灯片 14</vt:lpstr>
      <vt:lpstr>取石子游戏</vt:lpstr>
      <vt:lpstr>sg(&lt;n1, n2&gt;) = sg(n1)^sg(n2)</vt:lpstr>
      <vt:lpstr>幻灯片 17</vt:lpstr>
      <vt:lpstr>幻灯片 18</vt:lpstr>
      <vt:lpstr>幻灯片 19</vt:lpstr>
      <vt:lpstr>维度变化的局面</vt:lpstr>
      <vt:lpstr>Sg函数的应用场景</vt:lpstr>
      <vt:lpstr>竞赛中的博弈题策略</vt:lpstr>
      <vt:lpstr>其他类型的博弈</vt:lpstr>
      <vt:lpstr>思考题</vt:lpstr>
      <vt:lpstr>加强版取石子</vt:lpstr>
      <vt:lpstr>2011成都赛区A题</vt:lpstr>
      <vt:lpstr>POJ 3922 A simple stone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ACM中的博弈</dc:title>
  <dc:creator>lccycc</dc:creator>
  <cp:lastModifiedBy>lccycc</cp:lastModifiedBy>
  <cp:revision>54</cp:revision>
  <dcterms:created xsi:type="dcterms:W3CDTF">2013-07-14T07:57:34Z</dcterms:created>
  <dcterms:modified xsi:type="dcterms:W3CDTF">2013-07-17T02:43:44Z</dcterms:modified>
</cp:coreProperties>
</file>