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72" r:id="rId11"/>
    <p:sldId id="273" r:id="rId12"/>
    <p:sldId id="265" r:id="rId13"/>
    <p:sldId id="266" r:id="rId14"/>
    <p:sldId id="267" r:id="rId15"/>
    <p:sldId id="268" r:id="rId16"/>
    <p:sldId id="269" r:id="rId17"/>
    <p:sldId id="270" r:id="rId18"/>
    <p:sldId id="275" r:id="rId19"/>
    <p:sldId id="276" r:id="rId20"/>
    <p:sldId id="277" r:id="rId21"/>
    <p:sldId id="278" r:id="rId22"/>
    <p:sldId id="279" r:id="rId23"/>
    <p:sldId id="280" r:id="rId24"/>
    <p:sldId id="281" r:id="rId25"/>
    <p:sldId id="296" r:id="rId26"/>
    <p:sldId id="297" r:id="rId27"/>
    <p:sldId id="282" r:id="rId28"/>
    <p:sldId id="283" r:id="rId29"/>
    <p:sldId id="288" r:id="rId30"/>
    <p:sldId id="284" r:id="rId31"/>
    <p:sldId id="285" r:id="rId32"/>
    <p:sldId id="286" r:id="rId33"/>
    <p:sldId id="287" r:id="rId34"/>
    <p:sldId id="289" r:id="rId35"/>
    <p:sldId id="291" r:id="rId36"/>
    <p:sldId id="293" r:id="rId37"/>
    <p:sldId id="292" r:id="rId38"/>
    <p:sldId id="294" r:id="rId39"/>
    <p:sldId id="298" r:id="rId40"/>
    <p:sldId id="295" r:id="rId41"/>
    <p:sldId id="299"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4016572-0EE1-4DCA-95AE-A77E5DD3C88C}" type="datetimeFigureOut">
              <a:rPr lang="zh-CN" altLang="en-US" smtClean="0"/>
              <a:t>2017/4/21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AB38AA-5883-4140-A685-21DBBD9C7D02}" type="slidenum">
              <a:rPr lang="zh-CN" altLang="en-US" smtClean="0"/>
              <a:t>‹#›</a:t>
            </a:fld>
            <a:endParaRPr lang="zh-CN" altLang="en-US"/>
          </a:p>
        </p:txBody>
      </p:sp>
    </p:spTree>
    <p:extLst>
      <p:ext uri="{BB962C8B-B14F-4D97-AF65-F5344CB8AC3E}">
        <p14:creationId xmlns:p14="http://schemas.microsoft.com/office/powerpoint/2010/main" val="1192764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4016572-0EE1-4DCA-95AE-A77E5DD3C88C}" type="datetimeFigureOut">
              <a:rPr lang="zh-CN" altLang="en-US" smtClean="0"/>
              <a:t>2017/4/21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AB38AA-5883-4140-A685-21DBBD9C7D02}" type="slidenum">
              <a:rPr lang="zh-CN" altLang="en-US" smtClean="0"/>
              <a:t>‹#›</a:t>
            </a:fld>
            <a:endParaRPr lang="zh-CN" altLang="en-US"/>
          </a:p>
        </p:txBody>
      </p:sp>
    </p:spTree>
    <p:extLst>
      <p:ext uri="{BB962C8B-B14F-4D97-AF65-F5344CB8AC3E}">
        <p14:creationId xmlns:p14="http://schemas.microsoft.com/office/powerpoint/2010/main" val="3258209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4016572-0EE1-4DCA-95AE-A77E5DD3C88C}" type="datetimeFigureOut">
              <a:rPr lang="zh-CN" altLang="en-US" smtClean="0"/>
              <a:t>2017/4/21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AB38AA-5883-4140-A685-21DBBD9C7D02}"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83880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4016572-0EE1-4DCA-95AE-A77E5DD3C88C}" type="datetimeFigureOut">
              <a:rPr lang="zh-CN" altLang="en-US" smtClean="0"/>
              <a:t>2017/4/21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AB38AA-5883-4140-A685-21DBBD9C7D02}" type="slidenum">
              <a:rPr lang="zh-CN" altLang="en-US" smtClean="0"/>
              <a:t>‹#›</a:t>
            </a:fld>
            <a:endParaRPr lang="zh-CN" altLang="en-US"/>
          </a:p>
        </p:txBody>
      </p:sp>
    </p:spTree>
    <p:extLst>
      <p:ext uri="{BB962C8B-B14F-4D97-AF65-F5344CB8AC3E}">
        <p14:creationId xmlns:p14="http://schemas.microsoft.com/office/powerpoint/2010/main" val="2317419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4016572-0EE1-4DCA-95AE-A77E5DD3C88C}" type="datetimeFigureOut">
              <a:rPr lang="zh-CN" altLang="en-US" smtClean="0"/>
              <a:t>2017/4/21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AB38AA-5883-4140-A685-21DBBD9C7D02}"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8867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4016572-0EE1-4DCA-95AE-A77E5DD3C88C}" type="datetimeFigureOut">
              <a:rPr lang="zh-CN" altLang="en-US" smtClean="0"/>
              <a:t>2017/4/21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AB38AA-5883-4140-A685-21DBBD9C7D02}" type="slidenum">
              <a:rPr lang="zh-CN" altLang="en-US" smtClean="0"/>
              <a:t>‹#›</a:t>
            </a:fld>
            <a:endParaRPr lang="zh-CN" altLang="en-US"/>
          </a:p>
        </p:txBody>
      </p:sp>
    </p:spTree>
    <p:extLst>
      <p:ext uri="{BB962C8B-B14F-4D97-AF65-F5344CB8AC3E}">
        <p14:creationId xmlns:p14="http://schemas.microsoft.com/office/powerpoint/2010/main" val="930557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4016572-0EE1-4DCA-95AE-A77E5DD3C88C}" type="datetimeFigureOut">
              <a:rPr lang="zh-CN" altLang="en-US" smtClean="0"/>
              <a:t>2017/4/21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AB38AA-5883-4140-A685-21DBBD9C7D02}" type="slidenum">
              <a:rPr lang="zh-CN" altLang="en-US" smtClean="0"/>
              <a:t>‹#›</a:t>
            </a:fld>
            <a:endParaRPr lang="zh-CN" altLang="en-US"/>
          </a:p>
        </p:txBody>
      </p:sp>
    </p:spTree>
    <p:extLst>
      <p:ext uri="{BB962C8B-B14F-4D97-AF65-F5344CB8AC3E}">
        <p14:creationId xmlns:p14="http://schemas.microsoft.com/office/powerpoint/2010/main" val="2730236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4016572-0EE1-4DCA-95AE-A77E5DD3C88C}" type="datetimeFigureOut">
              <a:rPr lang="zh-CN" altLang="en-US" smtClean="0"/>
              <a:t>2017/4/21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AB38AA-5883-4140-A685-21DBBD9C7D02}" type="slidenum">
              <a:rPr lang="zh-CN" altLang="en-US" smtClean="0"/>
              <a:t>‹#›</a:t>
            </a:fld>
            <a:endParaRPr lang="zh-CN" altLang="en-US"/>
          </a:p>
        </p:txBody>
      </p:sp>
    </p:spTree>
    <p:extLst>
      <p:ext uri="{BB962C8B-B14F-4D97-AF65-F5344CB8AC3E}">
        <p14:creationId xmlns:p14="http://schemas.microsoft.com/office/powerpoint/2010/main" val="402741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4016572-0EE1-4DCA-95AE-A77E5DD3C88C}" type="datetimeFigureOut">
              <a:rPr lang="zh-CN" altLang="en-US" smtClean="0"/>
              <a:t>2017/4/21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AB38AA-5883-4140-A685-21DBBD9C7D02}" type="slidenum">
              <a:rPr lang="zh-CN" altLang="en-US" smtClean="0"/>
              <a:t>‹#›</a:t>
            </a:fld>
            <a:endParaRPr lang="zh-CN" altLang="en-US"/>
          </a:p>
        </p:txBody>
      </p:sp>
    </p:spTree>
    <p:extLst>
      <p:ext uri="{BB962C8B-B14F-4D97-AF65-F5344CB8AC3E}">
        <p14:creationId xmlns:p14="http://schemas.microsoft.com/office/powerpoint/2010/main" val="1884029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4016572-0EE1-4DCA-95AE-A77E5DD3C88C}" type="datetimeFigureOut">
              <a:rPr lang="zh-CN" altLang="en-US" smtClean="0"/>
              <a:t>2017/4/21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AB38AA-5883-4140-A685-21DBBD9C7D02}" type="slidenum">
              <a:rPr lang="zh-CN" altLang="en-US" smtClean="0"/>
              <a:t>‹#›</a:t>
            </a:fld>
            <a:endParaRPr lang="zh-CN" altLang="en-US"/>
          </a:p>
        </p:txBody>
      </p:sp>
    </p:spTree>
    <p:extLst>
      <p:ext uri="{BB962C8B-B14F-4D97-AF65-F5344CB8AC3E}">
        <p14:creationId xmlns:p14="http://schemas.microsoft.com/office/powerpoint/2010/main" val="110728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4016572-0EE1-4DCA-95AE-A77E5DD3C88C}" type="datetimeFigureOut">
              <a:rPr lang="zh-CN" altLang="en-US" smtClean="0"/>
              <a:t>2017/4/21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AB38AA-5883-4140-A685-21DBBD9C7D02}" type="slidenum">
              <a:rPr lang="zh-CN" altLang="en-US" smtClean="0"/>
              <a:t>‹#›</a:t>
            </a:fld>
            <a:endParaRPr lang="zh-CN" altLang="en-US"/>
          </a:p>
        </p:txBody>
      </p:sp>
    </p:spTree>
    <p:extLst>
      <p:ext uri="{BB962C8B-B14F-4D97-AF65-F5344CB8AC3E}">
        <p14:creationId xmlns:p14="http://schemas.microsoft.com/office/powerpoint/2010/main" val="97674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4016572-0EE1-4DCA-95AE-A77E5DD3C88C}" type="datetimeFigureOut">
              <a:rPr lang="zh-CN" altLang="en-US" smtClean="0"/>
              <a:t>2017/4/21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AB38AA-5883-4140-A685-21DBBD9C7D02}" type="slidenum">
              <a:rPr lang="zh-CN" altLang="en-US" smtClean="0"/>
              <a:t>‹#›</a:t>
            </a:fld>
            <a:endParaRPr lang="zh-CN" altLang="en-US"/>
          </a:p>
        </p:txBody>
      </p:sp>
    </p:spTree>
    <p:extLst>
      <p:ext uri="{BB962C8B-B14F-4D97-AF65-F5344CB8AC3E}">
        <p14:creationId xmlns:p14="http://schemas.microsoft.com/office/powerpoint/2010/main" val="2051240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4016572-0EE1-4DCA-95AE-A77E5DD3C88C}" type="datetimeFigureOut">
              <a:rPr lang="zh-CN" altLang="en-US" smtClean="0"/>
              <a:t>2017/4/21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AB38AA-5883-4140-A685-21DBBD9C7D02}" type="slidenum">
              <a:rPr lang="zh-CN" altLang="en-US" smtClean="0"/>
              <a:t>‹#›</a:t>
            </a:fld>
            <a:endParaRPr lang="zh-CN" altLang="en-US"/>
          </a:p>
        </p:txBody>
      </p:sp>
    </p:spTree>
    <p:extLst>
      <p:ext uri="{BB962C8B-B14F-4D97-AF65-F5344CB8AC3E}">
        <p14:creationId xmlns:p14="http://schemas.microsoft.com/office/powerpoint/2010/main" val="2253742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16572-0EE1-4DCA-95AE-A77E5DD3C88C}" type="datetimeFigureOut">
              <a:rPr lang="zh-CN" altLang="en-US" smtClean="0"/>
              <a:t>2017/4/21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5AB38AA-5883-4140-A685-21DBBD9C7D02}" type="slidenum">
              <a:rPr lang="zh-CN" altLang="en-US" smtClean="0"/>
              <a:t>‹#›</a:t>
            </a:fld>
            <a:endParaRPr lang="zh-CN" altLang="en-US"/>
          </a:p>
        </p:txBody>
      </p:sp>
    </p:spTree>
    <p:extLst>
      <p:ext uri="{BB962C8B-B14F-4D97-AF65-F5344CB8AC3E}">
        <p14:creationId xmlns:p14="http://schemas.microsoft.com/office/powerpoint/2010/main" val="345376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4016572-0EE1-4DCA-95AE-A77E5DD3C88C}" type="datetimeFigureOut">
              <a:rPr lang="zh-CN" altLang="en-US" smtClean="0"/>
              <a:t>2017/4/21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AB38AA-5883-4140-A685-21DBBD9C7D02}" type="slidenum">
              <a:rPr lang="zh-CN" altLang="en-US" smtClean="0"/>
              <a:t>‹#›</a:t>
            </a:fld>
            <a:endParaRPr lang="zh-CN" altLang="en-US"/>
          </a:p>
        </p:txBody>
      </p:sp>
    </p:spTree>
    <p:extLst>
      <p:ext uri="{BB962C8B-B14F-4D97-AF65-F5344CB8AC3E}">
        <p14:creationId xmlns:p14="http://schemas.microsoft.com/office/powerpoint/2010/main" val="2403639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4016572-0EE1-4DCA-95AE-A77E5DD3C88C}" type="datetimeFigureOut">
              <a:rPr lang="zh-CN" altLang="en-US" smtClean="0"/>
              <a:t>2017/4/21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AB38AA-5883-4140-A685-21DBBD9C7D02}" type="slidenum">
              <a:rPr lang="zh-CN" altLang="en-US" smtClean="0"/>
              <a:t>‹#›</a:t>
            </a:fld>
            <a:endParaRPr lang="zh-CN" altLang="en-US"/>
          </a:p>
        </p:txBody>
      </p:sp>
    </p:spTree>
    <p:extLst>
      <p:ext uri="{BB962C8B-B14F-4D97-AF65-F5344CB8AC3E}">
        <p14:creationId xmlns:p14="http://schemas.microsoft.com/office/powerpoint/2010/main" val="2070850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016572-0EE1-4DCA-95AE-A77E5DD3C88C}" type="datetimeFigureOut">
              <a:rPr lang="zh-CN" altLang="en-US" smtClean="0"/>
              <a:t>2017/4/21</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AB38AA-5883-4140-A685-21DBBD9C7D02}" type="slidenum">
              <a:rPr lang="zh-CN" altLang="en-US" smtClean="0"/>
              <a:t>‹#›</a:t>
            </a:fld>
            <a:endParaRPr lang="zh-CN" altLang="en-US"/>
          </a:p>
        </p:txBody>
      </p:sp>
    </p:spTree>
    <p:extLst>
      <p:ext uri="{BB962C8B-B14F-4D97-AF65-F5344CB8AC3E}">
        <p14:creationId xmlns:p14="http://schemas.microsoft.com/office/powerpoint/2010/main" val="101790125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blog.csdn.net/u013738743/article/details/48849305"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blog.csdn.net/u013738743/article/details/48849305"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ib.csdn.net/base/searchengin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blog.csdn.net/u013738743/article/details/4884800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lib.csdn.net/base/datastructur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blog.csdn.net/u013738743/article/details/48848003"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blog.csdn.net/u013738743/article/details/43735067"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blog.csdn.net/u013738743/article/details/43735067"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blog.csdn.net/u013738743/article/details/45484159"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blog.csdn.net/u013738743/article/details/45484159"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blog.csdn.net/u013738743/article/details/44707495"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blog.csdn.net/u013738743/article/details/44707495"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blog.csdn.net/u013738743/article/details/41214249"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blog.csdn.net/u013738743/article/details/41214249"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blog.csdn.net/u013738743/article/details/41381467"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blog.csdn.net/u013738743/article/details/41381467"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blog.csdn.net/huzecong/article/details/7769988"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blog.csdn.net/huzecong/article/details/7769988"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blog.csdn.net/u013738743/article/details/4742536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blog.csdn.net/u013738743/article/details/47425361"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blog.csdn.net/gatevin" TargetMode="External"/><Relationship Id="rId2" Type="http://schemas.openxmlformats.org/officeDocument/2006/relationships/hyperlink" Target="http://blog.csdn.net/ck_boss/article/details/47066727" TargetMode="External"/><Relationship Id="rId1" Type="http://schemas.openxmlformats.org/officeDocument/2006/relationships/slideLayout" Target="../slideLayouts/slideLayout2.xml"/><Relationship Id="rId4" Type="http://schemas.openxmlformats.org/officeDocument/2006/relationships/hyperlink" Target="http://acm.timus.ru/problemset.aspx?space=1&amp;tag=st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字符串选讲</a:t>
            </a:r>
            <a:endParaRPr lang="zh-CN" altLang="en-US" dirty="0"/>
          </a:p>
        </p:txBody>
      </p:sp>
      <p:sp>
        <p:nvSpPr>
          <p:cNvPr id="3" name="副标题 2"/>
          <p:cNvSpPr>
            <a:spLocks noGrp="1"/>
          </p:cNvSpPr>
          <p:nvPr>
            <p:ph type="subTitle" idx="1"/>
          </p:nvPr>
        </p:nvSpPr>
        <p:spPr/>
        <p:txBody>
          <a:bodyPr/>
          <a:lstStyle/>
          <a:p>
            <a:r>
              <a:rPr lang="en-US" altLang="zh-CN" dirty="0"/>
              <a:t>——</a:t>
            </a:r>
            <a:r>
              <a:rPr lang="en-US" altLang="zh-CN" dirty="0" err="1" smtClean="0"/>
              <a:t>tjmts</a:t>
            </a:r>
            <a:endParaRPr lang="en-US" altLang="zh-CN" dirty="0" smtClean="0"/>
          </a:p>
          <a:p>
            <a:endParaRPr lang="zh-CN" altLang="en-US" dirty="0"/>
          </a:p>
        </p:txBody>
      </p:sp>
    </p:spTree>
    <p:extLst>
      <p:ext uri="{BB962C8B-B14F-4D97-AF65-F5344CB8AC3E}">
        <p14:creationId xmlns:p14="http://schemas.microsoft.com/office/powerpoint/2010/main" val="2056121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1.Hash</a:t>
            </a:r>
            <a:r>
              <a:rPr lang="zh-CN" altLang="en-US" dirty="0" smtClean="0"/>
              <a:t>例题：</a:t>
            </a:r>
            <a:r>
              <a:rPr lang="en-US" altLang="zh-CN" dirty="0" smtClean="0"/>
              <a:t/>
            </a:r>
            <a:br>
              <a:rPr lang="en-US" altLang="zh-CN" dirty="0" smtClean="0"/>
            </a:br>
            <a:r>
              <a:rPr lang="en-US" altLang="zh-CN" sz="2800" dirty="0"/>
              <a:t>	 </a:t>
            </a:r>
            <a:r>
              <a:rPr lang="en-US" altLang="zh-CN" sz="2800" dirty="0" err="1">
                <a:hlinkClick r:id="rId2"/>
              </a:rPr>
              <a:t>ACdream</a:t>
            </a:r>
            <a:r>
              <a:rPr lang="en-US" altLang="zh-CN" sz="2800" dirty="0">
                <a:hlinkClick r:id="rId2"/>
              </a:rPr>
              <a:t> 1019 Palindrome</a:t>
            </a:r>
            <a:r>
              <a:rPr lang="en-US" altLang="zh-CN" sz="2800" dirty="0"/>
              <a:t/>
            </a:r>
            <a:br>
              <a:rPr lang="en-US" altLang="zh-CN" sz="2800" dirty="0"/>
            </a:br>
            <a:r>
              <a:rPr lang="en-US" altLang="zh-CN" sz="2800" dirty="0"/>
              <a:t/>
            </a:r>
            <a:br>
              <a:rPr lang="en-US" altLang="zh-CN" sz="2800" dirty="0"/>
            </a:br>
            <a:r>
              <a:rPr lang="en-US" altLang="zh-CN" sz="3100" dirty="0"/>
              <a:t/>
            </a:r>
            <a:br>
              <a:rPr lang="en-US" altLang="zh-CN" sz="3100" dirty="0"/>
            </a:br>
            <a:endParaRPr lang="zh-CN" altLang="en-US" sz="3100" dirty="0"/>
          </a:p>
        </p:txBody>
      </p:sp>
      <p:sp>
        <p:nvSpPr>
          <p:cNvPr id="3" name="内容占位符 2"/>
          <p:cNvSpPr>
            <a:spLocks noGrp="1"/>
          </p:cNvSpPr>
          <p:nvPr>
            <p:ph idx="1"/>
          </p:nvPr>
        </p:nvSpPr>
        <p:spPr/>
        <p:txBody>
          <a:bodyPr/>
          <a:lstStyle/>
          <a:p>
            <a:r>
              <a:rPr lang="zh-CN" altLang="en-US" dirty="0"/>
              <a:t>就是现在给出一个长度不超过</a:t>
            </a:r>
            <a:r>
              <a:rPr lang="en-US" altLang="zh-CN" dirty="0"/>
              <a:t>100</a:t>
            </a:r>
            <a:r>
              <a:rPr lang="zh-CN" altLang="en-US" dirty="0"/>
              <a:t>万的字符串， 有两种操作</a:t>
            </a:r>
            <a:r>
              <a:rPr lang="en-US" altLang="zh-CN" dirty="0"/>
              <a:t>, </a:t>
            </a:r>
            <a:r>
              <a:rPr lang="zh-CN" altLang="en-US" dirty="0"/>
              <a:t>修改某个位置的字符</a:t>
            </a:r>
            <a:r>
              <a:rPr lang="en-US" altLang="zh-CN" dirty="0"/>
              <a:t>, </a:t>
            </a:r>
            <a:r>
              <a:rPr lang="zh-CN" altLang="en-US" dirty="0"/>
              <a:t>询问 </a:t>
            </a:r>
            <a:r>
              <a:rPr lang="en-US" altLang="zh-CN" dirty="0"/>
              <a:t>[L, R] </a:t>
            </a:r>
            <a:r>
              <a:rPr lang="zh-CN" altLang="en-US" dirty="0"/>
              <a:t>这个部分的字串是否是回文串</a:t>
            </a:r>
            <a:endParaRPr lang="en-US" altLang="zh-CN" dirty="0" smtClean="0"/>
          </a:p>
        </p:txBody>
      </p:sp>
    </p:spTree>
    <p:extLst>
      <p:ext uri="{BB962C8B-B14F-4D97-AF65-F5344CB8AC3E}">
        <p14:creationId xmlns:p14="http://schemas.microsoft.com/office/powerpoint/2010/main" val="3225599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1.Hash</a:t>
            </a:r>
            <a:r>
              <a:rPr lang="zh-CN" altLang="en-US" dirty="0" smtClean="0"/>
              <a:t>例题：</a:t>
            </a:r>
            <a:r>
              <a:rPr lang="en-US" altLang="zh-CN" dirty="0" smtClean="0"/>
              <a:t/>
            </a:r>
            <a:br>
              <a:rPr lang="en-US" altLang="zh-CN" dirty="0" smtClean="0"/>
            </a:br>
            <a:r>
              <a:rPr lang="en-US" altLang="zh-CN" sz="2800" dirty="0"/>
              <a:t>	 </a:t>
            </a:r>
            <a:r>
              <a:rPr lang="en-US" altLang="zh-CN" sz="2800" dirty="0" err="1">
                <a:hlinkClick r:id="rId2"/>
              </a:rPr>
              <a:t>ACdream</a:t>
            </a:r>
            <a:r>
              <a:rPr lang="en-US" altLang="zh-CN" sz="2800" dirty="0">
                <a:hlinkClick r:id="rId2"/>
              </a:rPr>
              <a:t> 1019 Palindrome</a:t>
            </a:r>
            <a:r>
              <a:rPr lang="en-US" altLang="zh-CN" sz="2800" dirty="0"/>
              <a:t/>
            </a:r>
            <a:br>
              <a:rPr lang="en-US" altLang="zh-CN" sz="2800" dirty="0"/>
            </a:br>
            <a:r>
              <a:rPr lang="en-US" altLang="zh-CN" sz="2800" dirty="0"/>
              <a:t/>
            </a:r>
            <a:br>
              <a:rPr lang="en-US" altLang="zh-CN" sz="2800" dirty="0"/>
            </a:br>
            <a:r>
              <a:rPr lang="en-US" altLang="zh-CN" sz="3100" dirty="0"/>
              <a:t/>
            </a:r>
            <a:br>
              <a:rPr lang="en-US" altLang="zh-CN" sz="3100" dirty="0"/>
            </a:br>
            <a:endParaRPr lang="zh-CN" altLang="en-US" sz="3100" dirty="0"/>
          </a:p>
        </p:txBody>
      </p:sp>
      <p:sp>
        <p:nvSpPr>
          <p:cNvPr id="3" name="内容占位符 2"/>
          <p:cNvSpPr>
            <a:spLocks noGrp="1"/>
          </p:cNvSpPr>
          <p:nvPr>
            <p:ph idx="1"/>
          </p:nvPr>
        </p:nvSpPr>
        <p:spPr/>
        <p:txBody>
          <a:bodyPr/>
          <a:lstStyle/>
          <a:p>
            <a:pPr fontAlgn="base"/>
            <a:r>
              <a:rPr lang="zh-CN" altLang="en-US" dirty="0"/>
              <a:t>首先对于这个串按照原来的顺序和倒序分别建立树状数组</a:t>
            </a:r>
            <a:r>
              <a:rPr lang="en-US" altLang="zh-CN" dirty="0"/>
              <a:t>, </a:t>
            </a:r>
            <a:r>
              <a:rPr lang="zh-CN" altLang="en-US" dirty="0"/>
              <a:t>保存每个字符对应在全部的串中对应的哈希值</a:t>
            </a:r>
          </a:p>
          <a:p>
            <a:pPr fontAlgn="base"/>
            <a:r>
              <a:rPr lang="zh-CN" altLang="en-US" dirty="0"/>
              <a:t>然后树状数组查询区间和</a:t>
            </a:r>
            <a:r>
              <a:rPr lang="en-US" altLang="zh-CN" dirty="0"/>
              <a:t>, </a:t>
            </a:r>
            <a:r>
              <a:rPr lang="zh-CN" altLang="en-US" dirty="0"/>
              <a:t>修改的时候单点修改即可</a:t>
            </a:r>
          </a:p>
          <a:p>
            <a:pPr fontAlgn="base"/>
            <a:r>
              <a:rPr lang="zh-CN" altLang="en-US" dirty="0"/>
              <a:t>整体复杂度</a:t>
            </a:r>
            <a:r>
              <a:rPr lang="en-US" altLang="zh-CN" dirty="0"/>
              <a:t>O((n + Q)</a:t>
            </a:r>
            <a:r>
              <a:rPr lang="en-US" altLang="zh-CN" dirty="0" err="1"/>
              <a:t>logn</a:t>
            </a:r>
            <a:r>
              <a:rPr lang="en-US" altLang="zh-CN" dirty="0"/>
              <a:t>)</a:t>
            </a:r>
          </a:p>
          <a:p>
            <a:endParaRPr lang="en-US" altLang="zh-CN" dirty="0" smtClean="0"/>
          </a:p>
        </p:txBody>
      </p:sp>
    </p:spTree>
    <p:extLst>
      <p:ext uri="{BB962C8B-B14F-4D97-AF65-F5344CB8AC3E}">
        <p14:creationId xmlns:p14="http://schemas.microsoft.com/office/powerpoint/2010/main" val="1920095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a:t>
            </a:r>
            <a:r>
              <a:rPr lang="zh-CN" altLang="en-US" dirty="0" smtClean="0"/>
              <a:t>字典树</a:t>
            </a:r>
            <a:r>
              <a:rPr lang="zh-CN" altLang="en-US" dirty="0"/>
              <a:t>：</a:t>
            </a:r>
            <a:r>
              <a:rPr lang="en-US" altLang="zh-CN" dirty="0" smtClean="0"/>
              <a:t/>
            </a:r>
            <a:br>
              <a:rPr lang="en-US" altLang="zh-CN" dirty="0" smtClean="0"/>
            </a:br>
            <a:r>
              <a:rPr lang="en-US" altLang="zh-CN" sz="2800" dirty="0"/>
              <a:t/>
            </a:r>
            <a:br>
              <a:rPr lang="en-US" altLang="zh-CN" sz="2800" dirty="0"/>
            </a:br>
            <a:r>
              <a:rPr lang="en-US" altLang="zh-CN" sz="3100" dirty="0"/>
              <a:t/>
            </a:r>
            <a:br>
              <a:rPr lang="en-US" altLang="zh-CN" sz="3100" dirty="0"/>
            </a:br>
            <a:endParaRPr lang="zh-CN" altLang="en-US" sz="3100" dirty="0"/>
          </a:p>
        </p:txBody>
      </p:sp>
      <p:sp>
        <p:nvSpPr>
          <p:cNvPr id="3" name="内容占位符 2"/>
          <p:cNvSpPr>
            <a:spLocks noGrp="1"/>
          </p:cNvSpPr>
          <p:nvPr>
            <p:ph idx="1"/>
          </p:nvPr>
        </p:nvSpPr>
        <p:spPr/>
        <p:txBody>
          <a:bodyPr>
            <a:normAutofit lnSpcReduction="10000"/>
          </a:bodyPr>
          <a:lstStyle/>
          <a:p>
            <a:r>
              <a:rPr lang="en-US" altLang="zh-CN" dirty="0" err="1"/>
              <a:t>Trie</a:t>
            </a:r>
            <a:r>
              <a:rPr lang="zh-CN" altLang="en-US" dirty="0"/>
              <a:t>树，即字典树，又称单词查找树或键树，是一种树形结构，是一种哈希树的变种。典型应用是用于统计和排序大量的字符串（但不仅限于字符串），所以经常被</a:t>
            </a:r>
            <a:r>
              <a:rPr lang="zh-CN" altLang="en-US" b="1" dirty="0">
                <a:hlinkClick r:id="rId2" tooltip="搜索引擎知识库"/>
              </a:rPr>
              <a:t>搜索引擎</a:t>
            </a:r>
            <a:r>
              <a:rPr lang="zh-CN" altLang="en-US" dirty="0"/>
              <a:t>系统用于文本词频统计。它的优点是：最大限度地减少无谓的字符串比较，查询效率比哈希表高。</a:t>
            </a:r>
          </a:p>
          <a:p>
            <a:r>
              <a:rPr lang="en-US" altLang="zh-CN" dirty="0" err="1"/>
              <a:t>Trie</a:t>
            </a:r>
            <a:r>
              <a:rPr lang="zh-CN" altLang="en-US" dirty="0"/>
              <a:t>的核心思想是空间换时间。利用字符串的公共前缀来降低查询时间的开销以达到提高效率的目的。</a:t>
            </a:r>
            <a:br>
              <a:rPr lang="zh-CN" altLang="en-US" dirty="0"/>
            </a:br>
            <a:r>
              <a:rPr lang="zh-CN" altLang="en-US" dirty="0"/>
              <a:t/>
            </a:r>
            <a:br>
              <a:rPr lang="zh-CN" altLang="en-US" dirty="0"/>
            </a:br>
            <a:r>
              <a:rPr lang="zh-CN" altLang="en-US" dirty="0"/>
              <a:t>它有</a:t>
            </a:r>
            <a:r>
              <a:rPr lang="en-US" altLang="zh-CN" dirty="0"/>
              <a:t>3</a:t>
            </a:r>
            <a:r>
              <a:rPr lang="zh-CN" altLang="en-US" dirty="0"/>
              <a:t>个基本性质：</a:t>
            </a:r>
            <a:br>
              <a:rPr lang="zh-CN" altLang="en-US" dirty="0"/>
            </a:br>
            <a:endParaRPr lang="zh-CN" altLang="en-US" dirty="0"/>
          </a:p>
          <a:p>
            <a:r>
              <a:rPr lang="zh-CN" altLang="en-US" dirty="0"/>
              <a:t>根节点不包含字符，除根节点外每一个节点都只包含一个字符。</a:t>
            </a:r>
          </a:p>
          <a:p>
            <a:r>
              <a:rPr lang="zh-CN" altLang="en-US" dirty="0"/>
              <a:t>从根节点到某一节点，路径上经过的字符连接起来，为该节点对应的字符串。</a:t>
            </a:r>
          </a:p>
          <a:p>
            <a:r>
              <a:rPr lang="zh-CN" altLang="en-US" dirty="0"/>
              <a:t>每个节点的所有子节点包含的字符都不相同。</a:t>
            </a:r>
          </a:p>
          <a:p>
            <a:endParaRPr lang="en-US" altLang="zh-CN" dirty="0" smtClean="0"/>
          </a:p>
        </p:txBody>
      </p:sp>
    </p:spTree>
    <p:extLst>
      <p:ext uri="{BB962C8B-B14F-4D97-AF65-F5344CB8AC3E}">
        <p14:creationId xmlns:p14="http://schemas.microsoft.com/office/powerpoint/2010/main" val="178844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a:t>
            </a:r>
            <a:r>
              <a:rPr lang="zh-CN" altLang="en-US" dirty="0" smtClean="0"/>
              <a:t>字典树</a:t>
            </a:r>
            <a:r>
              <a:rPr lang="zh-CN" altLang="en-US" dirty="0"/>
              <a:t>：</a:t>
            </a:r>
            <a:r>
              <a:rPr lang="en-US" altLang="zh-CN" dirty="0" smtClean="0"/>
              <a:t/>
            </a:r>
            <a:br>
              <a:rPr lang="en-US" altLang="zh-CN" dirty="0" smtClean="0"/>
            </a:br>
            <a:r>
              <a:rPr lang="en-US" altLang="zh-CN" sz="2800" dirty="0"/>
              <a:t/>
            </a:r>
            <a:br>
              <a:rPr lang="en-US" altLang="zh-CN" sz="2800" dirty="0"/>
            </a:br>
            <a:r>
              <a:rPr lang="en-US" altLang="zh-CN" sz="3100" dirty="0"/>
              <a:t/>
            </a:r>
            <a:br>
              <a:rPr lang="en-US" altLang="zh-CN" sz="3100" dirty="0"/>
            </a:br>
            <a:endParaRPr lang="zh-CN" altLang="en-US" sz="3100" dirty="0"/>
          </a:p>
        </p:txBody>
      </p:sp>
      <p:sp>
        <p:nvSpPr>
          <p:cNvPr id="6" name="内容占位符 5"/>
          <p:cNvSpPr>
            <a:spLocks noGrp="1"/>
          </p:cNvSpPr>
          <p:nvPr>
            <p:ph idx="1"/>
          </p:nvPr>
        </p:nvSpPr>
        <p:spPr/>
        <p:txBody>
          <a:bodyPr/>
          <a:lstStyle/>
          <a:p>
            <a:r>
              <a:rPr lang="zh-CN" altLang="en-US" dirty="0"/>
              <a:t>好比假设有</a:t>
            </a:r>
            <a:r>
              <a:rPr lang="en-US" altLang="zh-CN" dirty="0"/>
              <a:t>b</a:t>
            </a:r>
            <a:r>
              <a:rPr lang="zh-CN" altLang="en-US" dirty="0"/>
              <a:t>，</a:t>
            </a:r>
            <a:r>
              <a:rPr lang="en-US" altLang="zh-CN" dirty="0" err="1"/>
              <a:t>abc</a:t>
            </a:r>
            <a:r>
              <a:rPr lang="zh-CN" altLang="en-US" dirty="0"/>
              <a:t>，</a:t>
            </a:r>
            <a:r>
              <a:rPr lang="en-US" altLang="zh-CN" dirty="0" err="1"/>
              <a:t>abd</a:t>
            </a:r>
            <a:r>
              <a:rPr lang="zh-CN" altLang="en-US" dirty="0"/>
              <a:t>，</a:t>
            </a:r>
            <a:r>
              <a:rPr lang="en-US" altLang="zh-CN" dirty="0" err="1"/>
              <a:t>bcd</a:t>
            </a:r>
            <a:r>
              <a:rPr lang="zh-CN" altLang="en-US" dirty="0"/>
              <a:t>，</a:t>
            </a:r>
            <a:r>
              <a:rPr lang="en-US" altLang="zh-CN" dirty="0" err="1"/>
              <a:t>abcd</a:t>
            </a:r>
            <a:r>
              <a:rPr lang="zh-CN" altLang="en-US" dirty="0"/>
              <a:t>，</a:t>
            </a:r>
            <a:r>
              <a:rPr lang="en-US" altLang="zh-CN" dirty="0" err="1"/>
              <a:t>efg</a:t>
            </a:r>
            <a:r>
              <a:rPr lang="zh-CN" altLang="en-US" dirty="0"/>
              <a:t>，</a:t>
            </a:r>
            <a:r>
              <a:rPr lang="en-US" altLang="zh-CN" dirty="0" err="1"/>
              <a:t>hii</a:t>
            </a:r>
            <a:r>
              <a:rPr lang="en-US" altLang="zh-CN" dirty="0"/>
              <a:t> </a:t>
            </a:r>
            <a:r>
              <a:rPr lang="zh-CN" altLang="en-US" dirty="0"/>
              <a:t>这</a:t>
            </a:r>
            <a:r>
              <a:rPr lang="en-US" altLang="zh-CN" dirty="0"/>
              <a:t>6</a:t>
            </a:r>
            <a:r>
              <a:rPr lang="zh-CN" altLang="en-US" dirty="0"/>
              <a:t>个单词，我们构建的树就是如下图这样的：</a:t>
            </a:r>
          </a:p>
          <a:p>
            <a:endParaRPr lang="zh-CN" altLang="en-US" dirty="0"/>
          </a:p>
        </p:txBody>
      </p:sp>
      <p:pic>
        <p:nvPicPr>
          <p:cNvPr id="6149" name="Picture 5" descr="http://www.cppblog.com/images/cppblog_com/hunter/z20077720204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968" y="3175926"/>
            <a:ext cx="369570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176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a:t>
            </a:r>
            <a:r>
              <a:rPr lang="zh-CN" altLang="en-US" dirty="0" smtClean="0"/>
              <a:t>字典树：</a:t>
            </a:r>
            <a:r>
              <a:rPr lang="en-US" altLang="zh-CN" dirty="0" smtClean="0"/>
              <a:t/>
            </a:r>
            <a:br>
              <a:rPr lang="en-US" altLang="zh-CN" dirty="0" smtClean="0"/>
            </a:br>
            <a:r>
              <a:rPr lang="en-US" altLang="zh-CN" dirty="0"/>
              <a:t>	</a:t>
            </a:r>
            <a:r>
              <a:rPr lang="en-US" altLang="zh-CN" sz="3100" dirty="0"/>
              <a:t>POJ 3630 Phone List</a:t>
            </a:r>
            <a:r>
              <a:rPr lang="en-US" altLang="zh-CN" dirty="0" smtClean="0"/>
              <a:t/>
            </a:r>
            <a:br>
              <a:rPr lang="en-US" altLang="zh-CN" dirty="0" smtClean="0"/>
            </a:br>
            <a:r>
              <a:rPr lang="en-US" altLang="zh-CN" sz="2800" dirty="0"/>
              <a:t/>
            </a:r>
            <a:br>
              <a:rPr lang="en-US" altLang="zh-CN" sz="2800" dirty="0"/>
            </a:br>
            <a:r>
              <a:rPr lang="en-US" altLang="zh-CN" sz="3100" dirty="0"/>
              <a:t/>
            </a:r>
            <a:br>
              <a:rPr lang="en-US" altLang="zh-CN" sz="3100" dirty="0"/>
            </a:br>
            <a:endParaRPr lang="zh-CN" altLang="en-US" sz="3100" dirty="0"/>
          </a:p>
        </p:txBody>
      </p:sp>
      <p:sp>
        <p:nvSpPr>
          <p:cNvPr id="6" name="内容占位符 5"/>
          <p:cNvSpPr>
            <a:spLocks noGrp="1"/>
          </p:cNvSpPr>
          <p:nvPr>
            <p:ph idx="1"/>
          </p:nvPr>
        </p:nvSpPr>
        <p:spPr/>
        <p:txBody>
          <a:bodyPr/>
          <a:lstStyle/>
          <a:p>
            <a:r>
              <a:rPr lang="zh-CN" altLang="en-US" dirty="0"/>
              <a:t>给出几组电话号码，在某一组号码中，如果存在某一号码为其他号码的前缀，则输出</a:t>
            </a:r>
            <a:r>
              <a:rPr lang="en-US" altLang="zh-CN" dirty="0"/>
              <a:t>NO</a:t>
            </a:r>
            <a:r>
              <a:rPr lang="zh-CN" altLang="en-US" dirty="0"/>
              <a:t>，否则输出</a:t>
            </a:r>
            <a:r>
              <a:rPr lang="en-US" altLang="zh-CN" dirty="0"/>
              <a:t>YES</a:t>
            </a:r>
            <a:r>
              <a:rPr lang="zh-CN" altLang="en-US" dirty="0"/>
              <a:t>。</a:t>
            </a:r>
          </a:p>
        </p:txBody>
      </p:sp>
    </p:spTree>
    <p:extLst>
      <p:ext uri="{BB962C8B-B14F-4D97-AF65-F5344CB8AC3E}">
        <p14:creationId xmlns:p14="http://schemas.microsoft.com/office/powerpoint/2010/main" val="3802402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a:t>
            </a:r>
            <a:r>
              <a:rPr lang="zh-CN" altLang="en-US" dirty="0" smtClean="0"/>
              <a:t>字典树：</a:t>
            </a:r>
            <a:r>
              <a:rPr lang="en-US" altLang="zh-CN" dirty="0" smtClean="0"/>
              <a:t/>
            </a:r>
            <a:br>
              <a:rPr lang="en-US" altLang="zh-CN" dirty="0" smtClean="0"/>
            </a:br>
            <a:r>
              <a:rPr lang="en-US" altLang="zh-CN" dirty="0"/>
              <a:t>	</a:t>
            </a:r>
            <a:r>
              <a:rPr lang="en-US" altLang="zh-CN" sz="3100" dirty="0"/>
              <a:t>POJ 3630 Phone List</a:t>
            </a:r>
            <a:r>
              <a:rPr lang="en-US" altLang="zh-CN" sz="3100" dirty="0" smtClean="0"/>
              <a:t/>
            </a:r>
            <a:br>
              <a:rPr lang="en-US" altLang="zh-CN" sz="3100" dirty="0" smtClean="0"/>
            </a:br>
            <a:r>
              <a:rPr lang="en-US" altLang="zh-CN" sz="3100" dirty="0"/>
              <a:t/>
            </a:r>
            <a:br>
              <a:rPr lang="en-US" altLang="zh-CN" sz="3100" dirty="0"/>
            </a:br>
            <a:r>
              <a:rPr lang="en-US" altLang="zh-CN" sz="3100" dirty="0"/>
              <a:t/>
            </a:r>
            <a:br>
              <a:rPr lang="en-US" altLang="zh-CN" sz="3100" dirty="0"/>
            </a:br>
            <a:endParaRPr lang="zh-CN" altLang="en-US" sz="3100" dirty="0"/>
          </a:p>
        </p:txBody>
      </p:sp>
      <p:sp>
        <p:nvSpPr>
          <p:cNvPr id="6" name="内容占位符 5"/>
          <p:cNvSpPr>
            <a:spLocks noGrp="1"/>
          </p:cNvSpPr>
          <p:nvPr>
            <p:ph idx="1"/>
          </p:nvPr>
        </p:nvSpPr>
        <p:spPr/>
        <p:txBody>
          <a:bodyPr/>
          <a:lstStyle/>
          <a:p>
            <a:r>
              <a:rPr lang="zh-CN" altLang="en-US" dirty="0"/>
              <a:t>方法一：对每组中的电话号码进行排序，然后再从最短的电话开始与后面的电话号码进行比较，判断当前的电话号码是否是其他某些号码的前缀，直到该组结尾。当问题的规模较大时，这种方法的时间复杂度相对较高，然而空间复杂度则较低。</a:t>
            </a:r>
          </a:p>
          <a:p>
            <a:r>
              <a:rPr lang="zh-CN" altLang="en-US" dirty="0"/>
              <a:t>方法二：采用字典树实现对每组号码的存储，再逐一对组中的号码进行判断。这种方法空间复杂度较高，但是时间复杂度则很低</a:t>
            </a:r>
            <a:r>
              <a:rPr lang="zh-CN" altLang="en-US" dirty="0" smtClean="0"/>
              <a:t>。</a:t>
            </a:r>
            <a:endParaRPr lang="zh-CN" altLang="en-US" dirty="0"/>
          </a:p>
        </p:txBody>
      </p:sp>
    </p:spTree>
    <p:extLst>
      <p:ext uri="{BB962C8B-B14F-4D97-AF65-F5344CB8AC3E}">
        <p14:creationId xmlns:p14="http://schemas.microsoft.com/office/powerpoint/2010/main" val="2976637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a:t>
            </a:r>
            <a:r>
              <a:rPr lang="zh-CN" altLang="en-US" dirty="0" smtClean="0"/>
              <a:t>字典树：</a:t>
            </a:r>
            <a:r>
              <a:rPr lang="en-US" altLang="zh-CN" dirty="0" smtClean="0"/>
              <a:t/>
            </a:r>
            <a:br>
              <a:rPr lang="en-US" altLang="zh-CN" dirty="0" smtClean="0"/>
            </a:br>
            <a:r>
              <a:rPr lang="en-US" altLang="zh-CN" dirty="0"/>
              <a:t>	</a:t>
            </a:r>
            <a:r>
              <a:rPr lang="en-US" altLang="zh-CN" sz="3100" dirty="0"/>
              <a:t>HDOJ 1251 </a:t>
            </a:r>
            <a:r>
              <a:rPr lang="zh-CN" altLang="en-US" sz="3100" dirty="0"/>
              <a:t>统计难题</a:t>
            </a:r>
            <a:r>
              <a:rPr lang="en-US" altLang="zh-CN" dirty="0" smtClean="0"/>
              <a:t/>
            </a:r>
            <a:br>
              <a:rPr lang="en-US" altLang="zh-CN" dirty="0" smtClean="0"/>
            </a:br>
            <a:r>
              <a:rPr lang="en-US" altLang="zh-CN" sz="2800" dirty="0"/>
              <a:t/>
            </a:r>
            <a:br>
              <a:rPr lang="en-US" altLang="zh-CN" sz="2800" dirty="0"/>
            </a:br>
            <a:r>
              <a:rPr lang="en-US" altLang="zh-CN" sz="3100" dirty="0"/>
              <a:t/>
            </a:r>
            <a:br>
              <a:rPr lang="en-US" altLang="zh-CN" sz="3100" dirty="0"/>
            </a:br>
            <a:endParaRPr lang="zh-CN" altLang="en-US" sz="3100" dirty="0"/>
          </a:p>
        </p:txBody>
      </p:sp>
      <p:sp>
        <p:nvSpPr>
          <p:cNvPr id="6" name="内容占位符 5"/>
          <p:cNvSpPr>
            <a:spLocks noGrp="1"/>
          </p:cNvSpPr>
          <p:nvPr>
            <p:ph idx="1"/>
          </p:nvPr>
        </p:nvSpPr>
        <p:spPr>
          <a:xfrm>
            <a:off x="677334" y="2160589"/>
            <a:ext cx="8596668" cy="4566782"/>
          </a:xfrm>
        </p:spPr>
        <p:txBody>
          <a:bodyPr>
            <a:normAutofit fontScale="92500" lnSpcReduction="10000"/>
          </a:bodyPr>
          <a:lstStyle/>
          <a:p>
            <a:r>
              <a:rPr lang="en-US" altLang="zh-CN" dirty="0"/>
              <a:t>Ignatius</a:t>
            </a:r>
            <a:r>
              <a:rPr lang="zh-CN" altLang="en-US" dirty="0"/>
              <a:t>最近遇到一个难题</a:t>
            </a:r>
            <a:r>
              <a:rPr lang="en-US" altLang="zh-CN" dirty="0"/>
              <a:t>,</a:t>
            </a:r>
            <a:r>
              <a:rPr lang="zh-CN" altLang="en-US" dirty="0"/>
              <a:t>老师交给他很多单词</a:t>
            </a:r>
            <a:r>
              <a:rPr lang="en-US" altLang="zh-CN" dirty="0"/>
              <a:t>(</a:t>
            </a:r>
            <a:r>
              <a:rPr lang="zh-CN" altLang="en-US" dirty="0"/>
              <a:t>只有小写字母组成</a:t>
            </a:r>
            <a:r>
              <a:rPr lang="en-US" altLang="zh-CN" dirty="0"/>
              <a:t>,</a:t>
            </a:r>
            <a:r>
              <a:rPr lang="zh-CN" altLang="en-US" dirty="0"/>
              <a:t>不会有重复的单词出现</a:t>
            </a:r>
            <a:r>
              <a:rPr lang="en-US" altLang="zh-CN" dirty="0"/>
              <a:t>),</a:t>
            </a:r>
            <a:r>
              <a:rPr lang="zh-CN" altLang="en-US" dirty="0"/>
              <a:t>现在老师要他统计出以某个字符串为前缀的单词数量</a:t>
            </a:r>
            <a:r>
              <a:rPr lang="en-US" altLang="zh-CN" dirty="0"/>
              <a:t>(</a:t>
            </a:r>
            <a:r>
              <a:rPr lang="zh-CN" altLang="en-US" dirty="0"/>
              <a:t>单词本身也是自己的前缀</a:t>
            </a:r>
            <a:r>
              <a:rPr lang="en-US" altLang="zh-CN" dirty="0" smtClean="0"/>
              <a:t>).</a:t>
            </a:r>
          </a:p>
          <a:p>
            <a:r>
              <a:rPr lang="en-US" altLang="zh-CN" dirty="0" smtClean="0"/>
              <a:t>banana </a:t>
            </a:r>
          </a:p>
          <a:p>
            <a:r>
              <a:rPr lang="en-US" altLang="zh-CN" dirty="0" smtClean="0"/>
              <a:t>band </a:t>
            </a:r>
          </a:p>
          <a:p>
            <a:r>
              <a:rPr lang="en-US" altLang="zh-CN" dirty="0" smtClean="0"/>
              <a:t>bee </a:t>
            </a:r>
          </a:p>
          <a:p>
            <a:r>
              <a:rPr lang="en-US" altLang="zh-CN" dirty="0" smtClean="0"/>
              <a:t>absolute </a:t>
            </a:r>
          </a:p>
          <a:p>
            <a:endParaRPr lang="en-US" altLang="zh-CN" dirty="0" smtClean="0"/>
          </a:p>
          <a:p>
            <a:r>
              <a:rPr lang="en-US" altLang="zh-CN" dirty="0" err="1" smtClean="0"/>
              <a:t>acm</a:t>
            </a:r>
            <a:r>
              <a:rPr lang="en-US" altLang="zh-CN" dirty="0" smtClean="0"/>
              <a:t> </a:t>
            </a:r>
          </a:p>
          <a:p>
            <a:r>
              <a:rPr lang="en-US" altLang="zh-CN" dirty="0" smtClean="0"/>
              <a:t>Ba</a:t>
            </a:r>
          </a:p>
          <a:p>
            <a:r>
              <a:rPr lang="en-US" altLang="zh-CN" dirty="0" smtClean="0"/>
              <a:t>b </a:t>
            </a:r>
          </a:p>
          <a:p>
            <a:r>
              <a:rPr lang="en-US" altLang="zh-CN" dirty="0" smtClean="0"/>
              <a:t>band </a:t>
            </a:r>
          </a:p>
          <a:p>
            <a:r>
              <a:rPr lang="en-US" altLang="zh-CN" dirty="0" err="1" smtClean="0"/>
              <a:t>abc</a:t>
            </a:r>
            <a:endParaRPr lang="en-US" altLang="zh-CN" dirty="0" smtClean="0"/>
          </a:p>
        </p:txBody>
      </p:sp>
    </p:spTree>
    <p:extLst>
      <p:ext uri="{BB962C8B-B14F-4D97-AF65-F5344CB8AC3E}">
        <p14:creationId xmlns:p14="http://schemas.microsoft.com/office/powerpoint/2010/main" val="2085692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a:t>
            </a:r>
            <a:r>
              <a:rPr lang="zh-CN" altLang="en-US" dirty="0" smtClean="0"/>
              <a:t>字典树：</a:t>
            </a:r>
            <a:r>
              <a:rPr lang="en-US" altLang="zh-CN" dirty="0" smtClean="0"/>
              <a:t/>
            </a:r>
            <a:br>
              <a:rPr lang="en-US" altLang="zh-CN" dirty="0" smtClean="0"/>
            </a:br>
            <a:r>
              <a:rPr lang="en-US" altLang="zh-CN" dirty="0"/>
              <a:t>	</a:t>
            </a:r>
            <a:r>
              <a:rPr lang="en-US" altLang="zh-CN" sz="3100" dirty="0"/>
              <a:t>HDOJ 1251 </a:t>
            </a:r>
            <a:r>
              <a:rPr lang="zh-CN" altLang="en-US" sz="3100" dirty="0"/>
              <a:t>统计难题</a:t>
            </a:r>
            <a:r>
              <a:rPr lang="en-US" altLang="zh-CN" dirty="0" smtClean="0"/>
              <a:t/>
            </a:r>
            <a:br>
              <a:rPr lang="en-US" altLang="zh-CN" dirty="0" smtClean="0"/>
            </a:br>
            <a:r>
              <a:rPr lang="en-US" altLang="zh-CN" sz="2800" dirty="0"/>
              <a:t/>
            </a:r>
            <a:br>
              <a:rPr lang="en-US" altLang="zh-CN" sz="2800" dirty="0"/>
            </a:br>
            <a:r>
              <a:rPr lang="en-US" altLang="zh-CN" sz="3100" dirty="0"/>
              <a:t/>
            </a:r>
            <a:br>
              <a:rPr lang="en-US" altLang="zh-CN" sz="3100" dirty="0"/>
            </a:br>
            <a:endParaRPr lang="zh-CN" altLang="en-US" sz="3100" dirty="0"/>
          </a:p>
        </p:txBody>
      </p:sp>
      <p:sp>
        <p:nvSpPr>
          <p:cNvPr id="6" name="内容占位符 5"/>
          <p:cNvSpPr>
            <a:spLocks noGrp="1"/>
          </p:cNvSpPr>
          <p:nvPr>
            <p:ph idx="1"/>
          </p:nvPr>
        </p:nvSpPr>
        <p:spPr/>
        <p:txBody>
          <a:bodyPr/>
          <a:lstStyle/>
          <a:p>
            <a:r>
              <a:rPr lang="zh-CN" altLang="en-US" dirty="0" smtClean="0"/>
              <a:t>对询问建字典树，或对单词建树均可</a:t>
            </a:r>
            <a:r>
              <a:rPr lang="en-US" altLang="zh-CN" dirty="0"/>
              <a:t/>
            </a:r>
            <a:br>
              <a:rPr lang="en-US" altLang="zh-CN" dirty="0"/>
            </a:br>
            <a:endParaRPr lang="en-US" altLang="zh-CN" dirty="0"/>
          </a:p>
        </p:txBody>
      </p:sp>
    </p:spTree>
    <p:extLst>
      <p:ext uri="{BB962C8B-B14F-4D97-AF65-F5344CB8AC3E}">
        <p14:creationId xmlns:p14="http://schemas.microsoft.com/office/powerpoint/2010/main" val="27453270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3.KMP</a:t>
            </a:r>
            <a:r>
              <a:rPr lang="zh-CN" altLang="en-US" dirty="0" smtClean="0"/>
              <a:t>：</a:t>
            </a:r>
            <a:r>
              <a:rPr lang="en-US" altLang="zh-CN" dirty="0" smtClean="0"/>
              <a:t/>
            </a:r>
            <a:br>
              <a:rPr lang="en-US" altLang="zh-CN" dirty="0" smtClean="0"/>
            </a:br>
            <a:r>
              <a:rPr lang="en-US" altLang="zh-CN" dirty="0"/>
              <a:t>	</a:t>
            </a:r>
            <a:r>
              <a:rPr lang="en-US" altLang="zh-CN" sz="3100" dirty="0"/>
              <a:t/>
            </a:r>
            <a:br>
              <a:rPr lang="en-US" altLang="zh-CN" sz="3100" dirty="0"/>
            </a:br>
            <a:endParaRPr lang="zh-CN" altLang="en-US" sz="3100" dirty="0"/>
          </a:p>
        </p:txBody>
      </p:sp>
      <p:sp>
        <p:nvSpPr>
          <p:cNvPr id="6" name="内容占位符 5"/>
          <p:cNvSpPr>
            <a:spLocks noGrp="1"/>
          </p:cNvSpPr>
          <p:nvPr>
            <p:ph idx="1"/>
          </p:nvPr>
        </p:nvSpPr>
        <p:spPr/>
        <p:txBody>
          <a:bodyPr/>
          <a:lstStyle/>
          <a:p>
            <a:r>
              <a:rPr lang="en-US" altLang="zh-CN" dirty="0" err="1"/>
              <a:t>kmp</a:t>
            </a:r>
            <a:r>
              <a:rPr lang="zh-CN" altLang="en-US" dirty="0"/>
              <a:t>是一种字符串匹配的算法</a:t>
            </a:r>
            <a:r>
              <a:rPr lang="en-US" altLang="zh-CN" dirty="0"/>
              <a:t>,</a:t>
            </a:r>
            <a:r>
              <a:rPr lang="zh-CN" altLang="en-US" dirty="0"/>
              <a:t>普通的字符串匹配需要时间</a:t>
            </a:r>
            <a:r>
              <a:rPr lang="en-US" altLang="zh-CN" dirty="0"/>
              <a:t>O(n*m) </a:t>
            </a:r>
            <a:r>
              <a:rPr lang="en-US" altLang="zh-CN" i="1" dirty="0"/>
              <a:t>n:</a:t>
            </a:r>
            <a:r>
              <a:rPr lang="zh-CN" altLang="en-US" i="1" dirty="0"/>
              <a:t>字符串长度 </a:t>
            </a:r>
            <a:r>
              <a:rPr lang="en-US" altLang="zh-CN" i="1" dirty="0"/>
              <a:t>m:</a:t>
            </a:r>
            <a:r>
              <a:rPr lang="zh-CN" altLang="en-US" i="1" dirty="0"/>
              <a:t>模版串长度</a:t>
            </a:r>
            <a:r>
              <a:rPr lang="en-US" altLang="zh-CN" dirty="0"/>
              <a:t>,</a:t>
            </a:r>
            <a:r>
              <a:rPr lang="en-US" altLang="zh-CN" dirty="0" err="1"/>
              <a:t>kmp</a:t>
            </a:r>
            <a:r>
              <a:rPr lang="zh-CN" altLang="en-US" dirty="0"/>
              <a:t>算法通过对模版串进行预处理来找到每个位置的后缀和第一个字母的前缀的最大公共长度</a:t>
            </a:r>
            <a:r>
              <a:rPr lang="en-US" altLang="zh-CN" dirty="0"/>
              <a:t>,</a:t>
            </a:r>
            <a:r>
              <a:rPr lang="zh-CN" altLang="en-US" dirty="0"/>
              <a:t>可以让复制度降低到</a:t>
            </a:r>
            <a:r>
              <a:rPr lang="en-US" altLang="zh-CN" dirty="0"/>
              <a:t>O(</a:t>
            </a:r>
            <a:r>
              <a:rPr lang="en-US" altLang="zh-CN" dirty="0" err="1"/>
              <a:t>n+m</a:t>
            </a:r>
            <a:r>
              <a:rPr lang="en-US" altLang="zh-CN" dirty="0"/>
              <a:t>)</a:t>
            </a:r>
            <a:br>
              <a:rPr lang="en-US" altLang="zh-CN" dirty="0"/>
            </a:br>
            <a:endParaRPr lang="en-US" altLang="zh-CN" dirty="0"/>
          </a:p>
        </p:txBody>
      </p:sp>
    </p:spTree>
    <p:extLst>
      <p:ext uri="{BB962C8B-B14F-4D97-AF65-F5344CB8AC3E}">
        <p14:creationId xmlns:p14="http://schemas.microsoft.com/office/powerpoint/2010/main" val="2943673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3.KMP</a:t>
            </a:r>
            <a:r>
              <a:rPr lang="zh-CN" altLang="en-US" dirty="0" smtClean="0"/>
              <a:t>：</a:t>
            </a:r>
            <a:r>
              <a:rPr lang="en-US" altLang="zh-CN" dirty="0" smtClean="0"/>
              <a:t/>
            </a:r>
            <a:br>
              <a:rPr lang="en-US" altLang="zh-CN" dirty="0" smtClean="0"/>
            </a:br>
            <a:r>
              <a:rPr lang="en-US" altLang="zh-CN" dirty="0"/>
              <a:t>	</a:t>
            </a:r>
            <a:r>
              <a:rPr lang="en-US" altLang="zh-CN" sz="3100" dirty="0" smtClean="0">
                <a:hlinkClick r:id="rId2"/>
              </a:rPr>
              <a:t>SCU </a:t>
            </a:r>
            <a:r>
              <a:rPr lang="en-US" altLang="zh-CN" sz="3100" dirty="0">
                <a:hlinkClick r:id="rId2"/>
              </a:rPr>
              <a:t>4438 Censor</a:t>
            </a:r>
            <a:r>
              <a:rPr lang="en-US" altLang="zh-CN" sz="2800" dirty="0"/>
              <a:t/>
            </a:r>
            <a:br>
              <a:rPr lang="en-US" altLang="zh-CN" sz="2800" dirty="0"/>
            </a:br>
            <a:r>
              <a:rPr lang="en-US" altLang="zh-CN" sz="3100" dirty="0"/>
              <a:t/>
            </a:r>
            <a:br>
              <a:rPr lang="en-US" altLang="zh-CN" sz="3100" dirty="0"/>
            </a:br>
            <a:endParaRPr lang="zh-CN" altLang="en-US" sz="3100" dirty="0"/>
          </a:p>
        </p:txBody>
      </p:sp>
      <p:sp>
        <p:nvSpPr>
          <p:cNvPr id="6" name="内容占位符 5"/>
          <p:cNvSpPr>
            <a:spLocks noGrp="1"/>
          </p:cNvSpPr>
          <p:nvPr>
            <p:ph idx="1"/>
          </p:nvPr>
        </p:nvSpPr>
        <p:spPr/>
        <p:txBody>
          <a:bodyPr/>
          <a:lstStyle/>
          <a:p>
            <a:r>
              <a:rPr lang="zh-CN" altLang="en-US" dirty="0"/>
              <a:t>就是现在给出两个字符串</a:t>
            </a:r>
            <a:r>
              <a:rPr lang="en-US" altLang="zh-CN" dirty="0"/>
              <a:t>A, B, </a:t>
            </a:r>
            <a:r>
              <a:rPr lang="zh-CN" altLang="en-US" dirty="0"/>
              <a:t>长度都不超过</a:t>
            </a:r>
            <a:r>
              <a:rPr lang="en-US" altLang="zh-CN" dirty="0"/>
              <a:t>500</a:t>
            </a:r>
            <a:r>
              <a:rPr lang="zh-CN" altLang="en-US" dirty="0"/>
              <a:t>万</a:t>
            </a:r>
            <a:r>
              <a:rPr lang="en-US" altLang="zh-CN" dirty="0"/>
              <a:t>, </a:t>
            </a:r>
            <a:r>
              <a:rPr lang="zh-CN" altLang="en-US" dirty="0"/>
              <a:t>要求每次将</a:t>
            </a:r>
            <a:r>
              <a:rPr lang="en-US" altLang="zh-CN" dirty="0"/>
              <a:t>B</a:t>
            </a:r>
            <a:r>
              <a:rPr lang="zh-CN" altLang="en-US" dirty="0"/>
              <a:t>中第一次</a:t>
            </a:r>
            <a:r>
              <a:rPr lang="en-US" altLang="zh-CN" dirty="0"/>
              <a:t>A</a:t>
            </a:r>
            <a:r>
              <a:rPr lang="zh-CN" altLang="en-US" dirty="0"/>
              <a:t>的出现删除</a:t>
            </a:r>
            <a:r>
              <a:rPr lang="en-US" altLang="zh-CN" dirty="0"/>
              <a:t>, </a:t>
            </a:r>
            <a:r>
              <a:rPr lang="zh-CN" altLang="en-US" dirty="0"/>
              <a:t>然后将</a:t>
            </a:r>
            <a:r>
              <a:rPr lang="en-US" altLang="zh-CN" dirty="0"/>
              <a:t>B</a:t>
            </a:r>
            <a:r>
              <a:rPr lang="zh-CN" altLang="en-US" dirty="0"/>
              <a:t>剩下的两段前后合并</a:t>
            </a:r>
            <a:r>
              <a:rPr lang="en-US" altLang="zh-CN" dirty="0"/>
              <a:t>, </a:t>
            </a:r>
            <a:r>
              <a:rPr lang="zh-CN" altLang="en-US" dirty="0"/>
              <a:t>然后重复这个过程直到没有可以删除的</a:t>
            </a:r>
            <a:r>
              <a:rPr lang="en-US" altLang="zh-CN" dirty="0"/>
              <a:t>A</a:t>
            </a:r>
            <a:r>
              <a:rPr lang="zh-CN" altLang="en-US" dirty="0"/>
              <a:t>位置</a:t>
            </a:r>
            <a:r>
              <a:rPr lang="en-US" altLang="zh-CN" dirty="0"/>
              <a:t>, </a:t>
            </a:r>
            <a:r>
              <a:rPr lang="zh-CN" altLang="en-US" dirty="0"/>
              <a:t>问最后剩下的串是什么</a:t>
            </a:r>
            <a:r>
              <a:rPr lang="en-US" altLang="zh-CN" dirty="0"/>
              <a:t/>
            </a:r>
            <a:br>
              <a:rPr lang="en-US" altLang="zh-CN" dirty="0"/>
            </a:br>
            <a:endParaRPr lang="en-US" altLang="zh-CN" dirty="0"/>
          </a:p>
        </p:txBody>
      </p:sp>
    </p:spTree>
    <p:extLst>
      <p:ext uri="{BB962C8B-B14F-4D97-AF65-F5344CB8AC3E}">
        <p14:creationId xmlns:p14="http://schemas.microsoft.com/office/powerpoint/2010/main" val="3411142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ACM</a:t>
            </a:r>
            <a:r>
              <a:rPr lang="zh-CN" altLang="en-US" dirty="0"/>
              <a:t>中常用的字符串</a:t>
            </a:r>
            <a:r>
              <a:rPr lang="zh-CN" altLang="en-US" b="1" dirty="0">
                <a:hlinkClick r:id="rId2" tooltip="算法与数据结构知识库"/>
              </a:rPr>
              <a:t>算法</a:t>
            </a:r>
            <a:r>
              <a:rPr lang="zh-CN" altLang="en-US" dirty="0"/>
              <a:t>不多</a:t>
            </a:r>
            <a:r>
              <a:rPr lang="en-US" altLang="zh-CN" dirty="0"/>
              <a:t>,</a:t>
            </a:r>
            <a:r>
              <a:rPr lang="zh-CN" altLang="en-US" dirty="0"/>
              <a:t>主要有以下几种</a:t>
            </a:r>
            <a:r>
              <a:rPr lang="en-US" altLang="zh-CN" dirty="0"/>
              <a:t>:</a:t>
            </a:r>
            <a:endParaRPr lang="zh-CN" altLang="en-US" dirty="0"/>
          </a:p>
        </p:txBody>
      </p:sp>
      <p:sp>
        <p:nvSpPr>
          <p:cNvPr id="3" name="内容占位符 2"/>
          <p:cNvSpPr>
            <a:spLocks noGrp="1"/>
          </p:cNvSpPr>
          <p:nvPr>
            <p:ph idx="1"/>
          </p:nvPr>
        </p:nvSpPr>
        <p:spPr/>
        <p:txBody>
          <a:bodyPr>
            <a:noAutofit/>
          </a:bodyPr>
          <a:lstStyle/>
          <a:p>
            <a:r>
              <a:rPr lang="en-US" altLang="zh-CN" sz="2400" dirty="0"/>
              <a:t>Hash</a:t>
            </a:r>
          </a:p>
          <a:p>
            <a:r>
              <a:rPr lang="zh-CN" altLang="en-US" sz="2400" dirty="0"/>
              <a:t>字典树</a:t>
            </a:r>
          </a:p>
          <a:p>
            <a:r>
              <a:rPr lang="en-US" altLang="zh-CN" sz="2400" dirty="0"/>
              <a:t>KMP</a:t>
            </a:r>
          </a:p>
          <a:p>
            <a:r>
              <a:rPr lang="en-US" altLang="zh-CN" sz="2400" dirty="0"/>
              <a:t>AC</a:t>
            </a:r>
            <a:r>
              <a:rPr lang="zh-CN" altLang="en-US" sz="2400" dirty="0" smtClean="0"/>
              <a:t>自动机</a:t>
            </a:r>
            <a:endParaRPr lang="en-US" altLang="zh-CN" sz="2400" dirty="0" smtClean="0"/>
          </a:p>
          <a:p>
            <a:r>
              <a:rPr lang="en-US" altLang="zh-CN" sz="2400" dirty="0" err="1" smtClean="0"/>
              <a:t>manacher</a:t>
            </a:r>
            <a:endParaRPr lang="zh-CN" altLang="en-US" sz="2400" dirty="0"/>
          </a:p>
          <a:p>
            <a:r>
              <a:rPr lang="zh-CN" altLang="en-US" sz="2400" dirty="0" smtClean="0"/>
              <a:t>后缀数组</a:t>
            </a:r>
            <a:endParaRPr lang="en-US" altLang="zh-CN" sz="2400" dirty="0" smtClean="0"/>
          </a:p>
          <a:p>
            <a:r>
              <a:rPr lang="en-US" altLang="zh-CN" sz="2400" dirty="0" smtClean="0"/>
              <a:t>EX_KMP</a:t>
            </a:r>
            <a:endParaRPr lang="en-US" altLang="zh-CN" sz="2400" dirty="0"/>
          </a:p>
          <a:p>
            <a:r>
              <a:rPr lang="en-US" altLang="zh-CN" sz="2400" dirty="0" smtClean="0">
                <a:solidFill>
                  <a:srgbClr val="FF0000"/>
                </a:solidFill>
              </a:rPr>
              <a:t>*</a:t>
            </a:r>
            <a:r>
              <a:rPr lang="en-US" altLang="zh-CN" sz="2400" dirty="0" smtClean="0"/>
              <a:t>SAM</a:t>
            </a:r>
            <a:r>
              <a:rPr lang="en-US" altLang="zh-CN" sz="2400" dirty="0"/>
              <a:t>(</a:t>
            </a:r>
            <a:r>
              <a:rPr lang="zh-CN" altLang="en-US" sz="2400" dirty="0"/>
              <a:t>后缀自动机</a:t>
            </a:r>
            <a:r>
              <a:rPr lang="en-US" altLang="zh-CN" sz="2400" dirty="0" smtClean="0"/>
              <a:t>)</a:t>
            </a:r>
            <a:endParaRPr lang="en-US" altLang="zh-CN" sz="2400" dirty="0"/>
          </a:p>
          <a:p>
            <a:r>
              <a:rPr lang="en-US" altLang="zh-CN" sz="2400" dirty="0" smtClean="0">
                <a:solidFill>
                  <a:srgbClr val="FF0000"/>
                </a:solidFill>
              </a:rPr>
              <a:t>*</a:t>
            </a:r>
            <a:r>
              <a:rPr lang="zh-CN" altLang="en-US" sz="2400" dirty="0" smtClean="0"/>
              <a:t>回文</a:t>
            </a:r>
            <a:r>
              <a:rPr lang="zh-CN" altLang="en-US" sz="2400" dirty="0"/>
              <a:t>串自动机</a:t>
            </a:r>
          </a:p>
          <a:p>
            <a:endParaRPr lang="zh-CN" altLang="en-US" sz="2400" dirty="0"/>
          </a:p>
        </p:txBody>
      </p:sp>
    </p:spTree>
    <p:extLst>
      <p:ext uri="{BB962C8B-B14F-4D97-AF65-F5344CB8AC3E}">
        <p14:creationId xmlns:p14="http://schemas.microsoft.com/office/powerpoint/2010/main" val="218250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3.KMP</a:t>
            </a:r>
            <a:r>
              <a:rPr lang="zh-CN" altLang="en-US" dirty="0" smtClean="0"/>
              <a:t>：</a:t>
            </a:r>
            <a:r>
              <a:rPr lang="en-US" altLang="zh-CN" dirty="0"/>
              <a:t/>
            </a:r>
            <a:br>
              <a:rPr lang="en-US" altLang="zh-CN" dirty="0"/>
            </a:br>
            <a:r>
              <a:rPr lang="en-US" altLang="zh-CN" dirty="0" smtClean="0"/>
              <a:t>	</a:t>
            </a:r>
            <a:r>
              <a:rPr lang="en-US" altLang="zh-CN" sz="3100" dirty="0" smtClean="0">
                <a:hlinkClick r:id="rId2"/>
              </a:rPr>
              <a:t>SCU </a:t>
            </a:r>
            <a:r>
              <a:rPr lang="en-US" altLang="zh-CN" sz="3100" dirty="0">
                <a:hlinkClick r:id="rId2"/>
              </a:rPr>
              <a:t>4438 Censor</a:t>
            </a:r>
            <a:r>
              <a:rPr lang="en-US" altLang="zh-CN" dirty="0"/>
              <a:t/>
            </a:r>
            <a:br>
              <a:rPr lang="en-US" altLang="zh-CN" dirty="0"/>
            </a:br>
            <a:r>
              <a:rPr lang="en-US" altLang="zh-CN" dirty="0" smtClean="0"/>
              <a:t/>
            </a:r>
            <a:br>
              <a:rPr lang="en-US" altLang="zh-CN" dirty="0" smtClean="0"/>
            </a:br>
            <a:r>
              <a:rPr lang="en-US" altLang="zh-CN" dirty="0"/>
              <a:t>	</a:t>
            </a:r>
            <a:r>
              <a:rPr lang="en-US" altLang="zh-CN" sz="3100" dirty="0"/>
              <a:t/>
            </a:r>
            <a:br>
              <a:rPr lang="en-US" altLang="zh-CN" sz="3100" dirty="0"/>
            </a:br>
            <a:endParaRPr lang="zh-CN" altLang="en-US" sz="3100" dirty="0"/>
          </a:p>
        </p:txBody>
      </p:sp>
      <p:sp>
        <p:nvSpPr>
          <p:cNvPr id="6" name="内容占位符 5"/>
          <p:cNvSpPr>
            <a:spLocks noGrp="1"/>
          </p:cNvSpPr>
          <p:nvPr>
            <p:ph idx="1"/>
          </p:nvPr>
        </p:nvSpPr>
        <p:spPr/>
        <p:txBody>
          <a:bodyPr/>
          <a:lstStyle/>
          <a:p>
            <a:pPr fontAlgn="base"/>
            <a:r>
              <a:rPr lang="zh-CN" altLang="en-US" dirty="0"/>
              <a:t>首先看这个字符串的长度不难想到用</a:t>
            </a:r>
            <a:r>
              <a:rPr lang="en-US" altLang="zh-CN" dirty="0"/>
              <a:t>KMP</a:t>
            </a:r>
            <a:r>
              <a:rPr lang="zh-CN" altLang="en-US" dirty="0"/>
              <a:t>处理出</a:t>
            </a:r>
            <a:r>
              <a:rPr lang="en-US" altLang="zh-CN" dirty="0"/>
              <a:t>A</a:t>
            </a:r>
            <a:r>
              <a:rPr lang="zh-CN" altLang="en-US" dirty="0"/>
              <a:t>的</a:t>
            </a:r>
            <a:r>
              <a:rPr lang="en-US" altLang="zh-CN" dirty="0"/>
              <a:t>next</a:t>
            </a:r>
            <a:r>
              <a:rPr lang="zh-CN" altLang="en-US" dirty="0"/>
              <a:t>数组</a:t>
            </a:r>
          </a:p>
          <a:p>
            <a:pPr fontAlgn="base"/>
            <a:r>
              <a:rPr lang="zh-CN" altLang="en-US" dirty="0"/>
              <a:t>然后考虑在</a:t>
            </a:r>
            <a:r>
              <a:rPr lang="en-US" altLang="zh-CN" dirty="0"/>
              <a:t>B</a:t>
            </a:r>
            <a:r>
              <a:rPr lang="zh-CN" altLang="en-US" dirty="0"/>
              <a:t>上进行匹配</a:t>
            </a:r>
            <a:r>
              <a:rPr lang="en-US" altLang="zh-CN" dirty="0"/>
              <a:t>, </a:t>
            </a:r>
            <a:r>
              <a:rPr lang="zh-CN" altLang="en-US" dirty="0"/>
              <a:t>这里我用的是两个数组来模拟链表</a:t>
            </a:r>
            <a:r>
              <a:rPr lang="en-US" altLang="zh-CN" dirty="0"/>
              <a:t>, </a:t>
            </a:r>
            <a:r>
              <a:rPr lang="zh-CN" altLang="en-US" dirty="0"/>
              <a:t>表示剩下的串</a:t>
            </a:r>
            <a:r>
              <a:rPr lang="en-US" altLang="zh-CN" dirty="0"/>
              <a:t>, </a:t>
            </a:r>
            <a:r>
              <a:rPr lang="zh-CN" altLang="en-US" dirty="0"/>
              <a:t>每次发生删除时</a:t>
            </a:r>
            <a:r>
              <a:rPr lang="en-US" altLang="zh-CN" dirty="0"/>
              <a:t>, </a:t>
            </a:r>
            <a:r>
              <a:rPr lang="zh-CN" altLang="en-US" dirty="0"/>
              <a:t>将当前位置的指针前移即可</a:t>
            </a:r>
            <a:r>
              <a:rPr lang="en-US" altLang="zh-CN" dirty="0"/>
              <a:t>, </a:t>
            </a:r>
            <a:r>
              <a:rPr lang="zh-CN" altLang="en-US" dirty="0"/>
              <a:t>由于删除的串不会在之后进行匹配</a:t>
            </a:r>
            <a:r>
              <a:rPr lang="en-US" altLang="zh-CN" dirty="0"/>
              <a:t>, </a:t>
            </a:r>
            <a:r>
              <a:rPr lang="zh-CN" altLang="en-US" dirty="0"/>
              <a:t>整体的时间复杂度是</a:t>
            </a:r>
            <a:r>
              <a:rPr lang="en-US" altLang="zh-CN" dirty="0"/>
              <a:t>O(|A| + |B|)</a:t>
            </a:r>
          </a:p>
          <a:p>
            <a:pPr marL="0" indent="0">
              <a:buNone/>
            </a:pPr>
            <a:r>
              <a:rPr lang="en-US" altLang="zh-CN" dirty="0"/>
              <a:t/>
            </a:r>
            <a:br>
              <a:rPr lang="en-US" altLang="zh-CN" dirty="0"/>
            </a:br>
            <a:endParaRPr lang="en-US" altLang="zh-CN" dirty="0"/>
          </a:p>
        </p:txBody>
      </p:sp>
    </p:spTree>
    <p:extLst>
      <p:ext uri="{BB962C8B-B14F-4D97-AF65-F5344CB8AC3E}">
        <p14:creationId xmlns:p14="http://schemas.microsoft.com/office/powerpoint/2010/main" val="2916476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3.KMP</a:t>
            </a:r>
            <a:r>
              <a:rPr lang="zh-CN" altLang="en-US" dirty="0" smtClean="0"/>
              <a:t>：</a:t>
            </a:r>
            <a:r>
              <a:rPr lang="en-US" altLang="zh-CN" dirty="0"/>
              <a:t/>
            </a:r>
            <a:br>
              <a:rPr lang="en-US" altLang="zh-CN" dirty="0"/>
            </a:br>
            <a:r>
              <a:rPr lang="en-US" altLang="zh-CN" dirty="0" smtClean="0"/>
              <a:t>	</a:t>
            </a:r>
            <a:r>
              <a:rPr lang="it-IT" altLang="zh-CN" sz="3100" dirty="0">
                <a:hlinkClick r:id="rId2"/>
              </a:rPr>
              <a:t>UVALive 3026 (LA 3026) Period</a:t>
            </a:r>
            <a:r>
              <a:rPr lang="it-IT" altLang="zh-CN" sz="3100" dirty="0"/>
              <a:t/>
            </a:r>
            <a:br>
              <a:rPr lang="it-IT" altLang="zh-CN" sz="3100" dirty="0"/>
            </a:br>
            <a:r>
              <a:rPr lang="en-US" altLang="zh-CN" dirty="0"/>
              <a:t/>
            </a:r>
            <a:br>
              <a:rPr lang="en-US" altLang="zh-CN" dirty="0"/>
            </a:br>
            <a:r>
              <a:rPr lang="en-US" altLang="zh-CN" dirty="0" smtClean="0"/>
              <a:t/>
            </a:r>
            <a:br>
              <a:rPr lang="en-US" altLang="zh-CN" dirty="0" smtClean="0"/>
            </a:br>
            <a:r>
              <a:rPr lang="en-US" altLang="zh-CN" dirty="0"/>
              <a:t>	</a:t>
            </a:r>
            <a:r>
              <a:rPr lang="en-US" altLang="zh-CN" sz="3100" dirty="0"/>
              <a:t/>
            </a:r>
            <a:br>
              <a:rPr lang="en-US" altLang="zh-CN" sz="3100" dirty="0"/>
            </a:br>
            <a:endParaRPr lang="zh-CN" altLang="en-US" sz="3100" dirty="0"/>
          </a:p>
        </p:txBody>
      </p:sp>
      <p:sp>
        <p:nvSpPr>
          <p:cNvPr id="6" name="内容占位符 5"/>
          <p:cNvSpPr>
            <a:spLocks noGrp="1"/>
          </p:cNvSpPr>
          <p:nvPr>
            <p:ph idx="1"/>
          </p:nvPr>
        </p:nvSpPr>
        <p:spPr/>
        <p:txBody>
          <a:bodyPr/>
          <a:lstStyle/>
          <a:p>
            <a:pPr fontAlgn="base"/>
            <a:r>
              <a:rPr lang="zh-CN" altLang="en-US" dirty="0"/>
              <a:t>给出一个长度不超过</a:t>
            </a:r>
            <a:r>
              <a:rPr lang="en-US" altLang="zh-CN" dirty="0"/>
              <a:t>1000000</a:t>
            </a:r>
            <a:r>
              <a:rPr lang="zh-CN" altLang="en-US" dirty="0"/>
              <a:t>的字符串</a:t>
            </a:r>
            <a:r>
              <a:rPr lang="en-US" altLang="zh-CN" dirty="0"/>
              <a:t>S, </a:t>
            </a:r>
            <a:r>
              <a:rPr lang="zh-CN" altLang="en-US" dirty="0"/>
              <a:t>对于该字符串的所有前缀求其周期</a:t>
            </a:r>
            <a:r>
              <a:rPr lang="en-US" altLang="zh-CN" dirty="0"/>
              <a:t>, </a:t>
            </a:r>
            <a:r>
              <a:rPr lang="zh-CN" altLang="en-US" dirty="0"/>
              <a:t>如果周期</a:t>
            </a:r>
            <a:r>
              <a:rPr lang="en-US" altLang="zh-CN" dirty="0"/>
              <a:t>K &gt;= 2</a:t>
            </a:r>
            <a:r>
              <a:rPr lang="zh-CN" altLang="en-US" dirty="0"/>
              <a:t>输出起始位置是第几个字符和其周期</a:t>
            </a:r>
            <a:r>
              <a:rPr lang="en-US" altLang="zh-CN" dirty="0"/>
              <a:t>K</a:t>
            </a:r>
            <a:br>
              <a:rPr lang="en-US" altLang="zh-CN" dirty="0"/>
            </a:br>
            <a:endParaRPr lang="en-US" altLang="zh-CN" dirty="0"/>
          </a:p>
        </p:txBody>
      </p:sp>
    </p:spTree>
    <p:extLst>
      <p:ext uri="{BB962C8B-B14F-4D97-AF65-F5344CB8AC3E}">
        <p14:creationId xmlns:p14="http://schemas.microsoft.com/office/powerpoint/2010/main" val="4290136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3.KMP</a:t>
            </a:r>
            <a:r>
              <a:rPr lang="zh-CN" altLang="en-US" dirty="0" smtClean="0"/>
              <a:t>：</a:t>
            </a:r>
            <a:r>
              <a:rPr lang="en-US" altLang="zh-CN" dirty="0"/>
              <a:t/>
            </a:r>
            <a:br>
              <a:rPr lang="en-US" altLang="zh-CN" dirty="0"/>
            </a:br>
            <a:r>
              <a:rPr lang="en-US" altLang="zh-CN" dirty="0" smtClean="0"/>
              <a:t>	</a:t>
            </a:r>
            <a:r>
              <a:rPr lang="it-IT" altLang="zh-CN" sz="3100" dirty="0">
                <a:hlinkClick r:id="rId2"/>
              </a:rPr>
              <a:t>UVALive 3026 (LA 3026) Period</a:t>
            </a:r>
            <a:r>
              <a:rPr lang="it-IT" altLang="zh-CN" sz="3100" dirty="0"/>
              <a:t/>
            </a:r>
            <a:br>
              <a:rPr lang="it-IT" altLang="zh-CN" sz="3100" dirty="0"/>
            </a:br>
            <a:r>
              <a:rPr lang="en-US" altLang="zh-CN" dirty="0"/>
              <a:t/>
            </a:r>
            <a:br>
              <a:rPr lang="en-US" altLang="zh-CN" dirty="0"/>
            </a:br>
            <a:r>
              <a:rPr lang="en-US" altLang="zh-CN" dirty="0" smtClean="0"/>
              <a:t/>
            </a:r>
            <a:br>
              <a:rPr lang="en-US" altLang="zh-CN" dirty="0" smtClean="0"/>
            </a:br>
            <a:r>
              <a:rPr lang="en-US" altLang="zh-CN" dirty="0"/>
              <a:t>	</a:t>
            </a:r>
            <a:r>
              <a:rPr lang="en-US" altLang="zh-CN" sz="3100" dirty="0"/>
              <a:t/>
            </a:r>
            <a:br>
              <a:rPr lang="en-US" altLang="zh-CN" sz="3100" dirty="0"/>
            </a:br>
            <a:endParaRPr lang="zh-CN" altLang="en-US" sz="3100" dirty="0"/>
          </a:p>
        </p:txBody>
      </p:sp>
      <p:sp>
        <p:nvSpPr>
          <p:cNvPr id="6" name="内容占位符 5"/>
          <p:cNvSpPr>
            <a:spLocks noGrp="1"/>
          </p:cNvSpPr>
          <p:nvPr>
            <p:ph idx="1"/>
          </p:nvPr>
        </p:nvSpPr>
        <p:spPr/>
        <p:txBody>
          <a:bodyPr/>
          <a:lstStyle/>
          <a:p>
            <a:pPr fontAlgn="base"/>
            <a:r>
              <a:rPr lang="zh-CN" altLang="en-US" dirty="0"/>
              <a:t>就是利用</a:t>
            </a:r>
            <a:r>
              <a:rPr lang="en-US" altLang="zh-CN" dirty="0"/>
              <a:t>KMP</a:t>
            </a:r>
            <a:r>
              <a:rPr lang="zh-CN" altLang="en-US" dirty="0"/>
              <a:t>的</a:t>
            </a:r>
            <a:r>
              <a:rPr lang="en-US" altLang="zh-CN" dirty="0"/>
              <a:t>next</a:t>
            </a:r>
            <a:r>
              <a:rPr lang="zh-CN" altLang="en-US" dirty="0"/>
              <a:t>数组的性质对于长度为</a:t>
            </a:r>
            <a:r>
              <a:rPr lang="en-US" altLang="zh-CN" dirty="0"/>
              <a:t>n</a:t>
            </a:r>
            <a:r>
              <a:rPr lang="zh-CN" altLang="en-US" dirty="0"/>
              <a:t>的字符串如果</a:t>
            </a:r>
            <a:r>
              <a:rPr lang="en-US" altLang="zh-CN" dirty="0"/>
              <a:t>n % (n - next[n]) == 0</a:t>
            </a:r>
            <a:r>
              <a:rPr lang="zh-CN" altLang="en-US" dirty="0"/>
              <a:t>则是周期串</a:t>
            </a:r>
            <a:r>
              <a:rPr lang="en-US" altLang="zh-CN" dirty="0"/>
              <a:t>, </a:t>
            </a:r>
            <a:r>
              <a:rPr lang="zh-CN" altLang="en-US" dirty="0"/>
              <a:t>周期的部分长度为</a:t>
            </a:r>
            <a:r>
              <a:rPr lang="en-US" altLang="zh-CN" dirty="0"/>
              <a:t>n - next[n], </a:t>
            </a:r>
            <a:r>
              <a:rPr lang="zh-CN" altLang="en-US" dirty="0"/>
              <a:t>周期数为 </a:t>
            </a:r>
            <a:r>
              <a:rPr lang="en-US" altLang="zh-CN" dirty="0"/>
              <a:t>n / (n - next[n])</a:t>
            </a:r>
          </a:p>
          <a:p>
            <a:pPr fontAlgn="base"/>
            <a:r>
              <a:rPr lang="zh-CN" altLang="en-US" dirty="0"/>
              <a:t>从头到尾扫描一次</a:t>
            </a:r>
            <a:r>
              <a:rPr lang="en-US" altLang="zh-CN" dirty="0"/>
              <a:t>next</a:t>
            </a:r>
            <a:r>
              <a:rPr lang="zh-CN" altLang="en-US" dirty="0"/>
              <a:t>数组即可</a:t>
            </a:r>
            <a:r>
              <a:rPr lang="en-US" altLang="zh-CN" dirty="0"/>
              <a:t>, </a:t>
            </a:r>
            <a:r>
              <a:rPr lang="zh-CN" altLang="en-US" dirty="0"/>
              <a:t>时间复杂度</a:t>
            </a:r>
            <a:r>
              <a:rPr lang="en-US" altLang="zh-CN" dirty="0"/>
              <a:t>O(|S|)</a:t>
            </a:r>
          </a:p>
          <a:p>
            <a:pPr marL="0" indent="0" fontAlgn="base">
              <a:buNone/>
            </a:pPr>
            <a:r>
              <a:rPr lang="en-US" altLang="zh-CN" dirty="0"/>
              <a:t/>
            </a:r>
            <a:br>
              <a:rPr lang="en-US" altLang="zh-CN" dirty="0"/>
            </a:br>
            <a:endParaRPr lang="en-US" altLang="zh-CN" dirty="0"/>
          </a:p>
        </p:txBody>
      </p:sp>
    </p:spTree>
    <p:extLst>
      <p:ext uri="{BB962C8B-B14F-4D97-AF65-F5344CB8AC3E}">
        <p14:creationId xmlns:p14="http://schemas.microsoft.com/office/powerpoint/2010/main" val="37551590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3.KMP</a:t>
            </a:r>
            <a:r>
              <a:rPr lang="zh-CN" altLang="en-US" dirty="0" smtClean="0"/>
              <a:t>：</a:t>
            </a:r>
            <a:r>
              <a:rPr lang="en-US" altLang="zh-CN" dirty="0"/>
              <a:t/>
            </a:r>
            <a:br>
              <a:rPr lang="en-US" altLang="zh-CN" dirty="0"/>
            </a:br>
            <a:r>
              <a:rPr lang="en-US" altLang="zh-CN" dirty="0" smtClean="0"/>
              <a:t>	</a:t>
            </a:r>
            <a:r>
              <a:rPr lang="en-US" altLang="zh-CN" sz="2800" dirty="0">
                <a:hlinkClick r:id="rId2"/>
              </a:rPr>
              <a:t>HDU 3336 Count the string</a:t>
            </a:r>
            <a:r>
              <a:rPr lang="en-US" altLang="zh-CN" sz="2800" dirty="0"/>
              <a:t/>
            </a:r>
            <a:br>
              <a:rPr lang="en-US" altLang="zh-CN" sz="2800" dirty="0"/>
            </a:br>
            <a:r>
              <a:rPr lang="it-IT" altLang="zh-CN" sz="3100" dirty="0"/>
              <a:t/>
            </a:r>
            <a:br>
              <a:rPr lang="it-IT" altLang="zh-CN" sz="3100" dirty="0"/>
            </a:br>
            <a:r>
              <a:rPr lang="en-US" altLang="zh-CN" dirty="0"/>
              <a:t/>
            </a:r>
            <a:br>
              <a:rPr lang="en-US" altLang="zh-CN" dirty="0"/>
            </a:br>
            <a:r>
              <a:rPr lang="en-US" altLang="zh-CN" dirty="0" smtClean="0"/>
              <a:t/>
            </a:r>
            <a:br>
              <a:rPr lang="en-US" altLang="zh-CN" dirty="0" smtClean="0"/>
            </a:br>
            <a:r>
              <a:rPr lang="en-US" altLang="zh-CN" dirty="0"/>
              <a:t>	</a:t>
            </a:r>
            <a:r>
              <a:rPr lang="en-US" altLang="zh-CN" sz="3100" dirty="0"/>
              <a:t/>
            </a:r>
            <a:br>
              <a:rPr lang="en-US" altLang="zh-CN" sz="3100" dirty="0"/>
            </a:br>
            <a:endParaRPr lang="zh-CN" altLang="en-US" sz="3100" dirty="0"/>
          </a:p>
        </p:txBody>
      </p:sp>
      <p:sp>
        <p:nvSpPr>
          <p:cNvPr id="6" name="内容占位符 5"/>
          <p:cNvSpPr>
            <a:spLocks noGrp="1"/>
          </p:cNvSpPr>
          <p:nvPr>
            <p:ph idx="1"/>
          </p:nvPr>
        </p:nvSpPr>
        <p:spPr/>
        <p:txBody>
          <a:bodyPr/>
          <a:lstStyle/>
          <a:p>
            <a:pPr fontAlgn="base"/>
            <a:r>
              <a:rPr lang="zh-CN" altLang="en-US" dirty="0"/>
              <a:t>就是现在给出一个长度不超过</a:t>
            </a:r>
            <a:r>
              <a:rPr lang="en-US" altLang="zh-CN" dirty="0"/>
              <a:t>20W</a:t>
            </a:r>
            <a:r>
              <a:rPr lang="zh-CN" altLang="en-US" dirty="0"/>
              <a:t>的字符串</a:t>
            </a:r>
            <a:r>
              <a:rPr lang="en-US" altLang="zh-CN" dirty="0"/>
              <a:t>S, </a:t>
            </a:r>
            <a:r>
              <a:rPr lang="zh-CN" altLang="en-US" dirty="0"/>
              <a:t>对于这个字符串求其所有前缀在串中出现次数的和</a:t>
            </a:r>
            <a:r>
              <a:rPr lang="en-US" altLang="zh-CN" dirty="0"/>
              <a:t>, </a:t>
            </a:r>
            <a:r>
              <a:rPr lang="zh-CN" altLang="en-US" dirty="0"/>
              <a:t>结果对</a:t>
            </a:r>
            <a:r>
              <a:rPr lang="en-US" altLang="zh-CN" dirty="0"/>
              <a:t>10007</a:t>
            </a:r>
            <a:r>
              <a:rPr lang="zh-CN" altLang="en-US" dirty="0"/>
              <a:t>取模</a:t>
            </a:r>
            <a:r>
              <a:rPr lang="en-US" altLang="zh-CN" dirty="0"/>
              <a:t/>
            </a:r>
            <a:br>
              <a:rPr lang="en-US" altLang="zh-CN" dirty="0"/>
            </a:br>
            <a:endParaRPr lang="en-US" altLang="zh-CN" dirty="0"/>
          </a:p>
        </p:txBody>
      </p:sp>
    </p:spTree>
    <p:extLst>
      <p:ext uri="{BB962C8B-B14F-4D97-AF65-F5344CB8AC3E}">
        <p14:creationId xmlns:p14="http://schemas.microsoft.com/office/powerpoint/2010/main" val="1647526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3.KMP</a:t>
            </a:r>
            <a:r>
              <a:rPr lang="zh-CN" altLang="en-US" dirty="0" smtClean="0"/>
              <a:t>：</a:t>
            </a:r>
            <a:r>
              <a:rPr lang="en-US" altLang="zh-CN" dirty="0"/>
              <a:t/>
            </a:r>
            <a:br>
              <a:rPr lang="en-US" altLang="zh-CN" dirty="0"/>
            </a:br>
            <a:r>
              <a:rPr lang="en-US" altLang="zh-CN" dirty="0" smtClean="0"/>
              <a:t>	</a:t>
            </a:r>
            <a:r>
              <a:rPr lang="en-US" altLang="zh-CN" sz="2800" dirty="0">
                <a:hlinkClick r:id="rId2"/>
              </a:rPr>
              <a:t>HDU 3336 Count the string</a:t>
            </a:r>
            <a:r>
              <a:rPr lang="en-US" altLang="zh-CN" sz="2800" dirty="0"/>
              <a:t/>
            </a:r>
            <a:br>
              <a:rPr lang="en-US" altLang="zh-CN" sz="2800" dirty="0"/>
            </a:br>
            <a:r>
              <a:rPr lang="it-IT" altLang="zh-CN" sz="3100" dirty="0"/>
              <a:t/>
            </a:r>
            <a:br>
              <a:rPr lang="it-IT" altLang="zh-CN" sz="3100" dirty="0"/>
            </a:br>
            <a:r>
              <a:rPr lang="en-US" altLang="zh-CN" dirty="0"/>
              <a:t/>
            </a:r>
            <a:br>
              <a:rPr lang="en-US" altLang="zh-CN" dirty="0"/>
            </a:br>
            <a:r>
              <a:rPr lang="en-US" altLang="zh-CN" dirty="0" smtClean="0"/>
              <a:t/>
            </a:r>
            <a:br>
              <a:rPr lang="en-US" altLang="zh-CN" dirty="0" smtClean="0"/>
            </a:br>
            <a:r>
              <a:rPr lang="en-US" altLang="zh-CN" dirty="0"/>
              <a:t>	</a:t>
            </a:r>
            <a:r>
              <a:rPr lang="en-US" altLang="zh-CN" sz="3100" dirty="0"/>
              <a:t/>
            </a:r>
            <a:br>
              <a:rPr lang="en-US" altLang="zh-CN" sz="3100" dirty="0"/>
            </a:br>
            <a:endParaRPr lang="zh-CN" altLang="en-US" sz="3100" dirty="0"/>
          </a:p>
        </p:txBody>
      </p:sp>
      <p:sp>
        <p:nvSpPr>
          <p:cNvPr id="6" name="内容占位符 5"/>
          <p:cNvSpPr>
            <a:spLocks noGrp="1"/>
          </p:cNvSpPr>
          <p:nvPr>
            <p:ph idx="1"/>
          </p:nvPr>
        </p:nvSpPr>
        <p:spPr/>
        <p:txBody>
          <a:bodyPr>
            <a:normAutofit/>
          </a:bodyPr>
          <a:lstStyle/>
          <a:p>
            <a:pPr fontAlgn="base"/>
            <a:r>
              <a:rPr lang="zh-CN" altLang="en-US" dirty="0" smtClean="0"/>
              <a:t>可以</a:t>
            </a:r>
            <a:r>
              <a:rPr lang="zh-CN" altLang="en-US" dirty="0"/>
              <a:t>用</a:t>
            </a:r>
            <a:r>
              <a:rPr lang="en-US" altLang="zh-CN" dirty="0"/>
              <a:t>KMP + DP</a:t>
            </a:r>
            <a:r>
              <a:rPr lang="zh-CN" altLang="en-US" dirty="0"/>
              <a:t>来做</a:t>
            </a:r>
          </a:p>
          <a:p>
            <a:pPr fontAlgn="base"/>
            <a:r>
              <a:rPr lang="zh-CN" altLang="en-US" dirty="0"/>
              <a:t>首先</a:t>
            </a:r>
            <a:r>
              <a:rPr lang="en-US" altLang="zh-CN" dirty="0"/>
              <a:t>next[</a:t>
            </a:r>
            <a:r>
              <a:rPr lang="en-US" altLang="zh-CN" dirty="0" err="1"/>
              <a:t>i</a:t>
            </a:r>
            <a:r>
              <a:rPr lang="en-US" altLang="zh-CN" dirty="0"/>
              <a:t>]</a:t>
            </a:r>
            <a:r>
              <a:rPr lang="zh-CN" altLang="en-US" dirty="0"/>
              <a:t>表示在第</a:t>
            </a:r>
            <a:r>
              <a:rPr lang="en-US" altLang="zh-CN" dirty="0" err="1"/>
              <a:t>i</a:t>
            </a:r>
            <a:r>
              <a:rPr lang="zh-CN" altLang="en-US" dirty="0"/>
              <a:t>个字符处适配了应该匹配第几个字符</a:t>
            </a:r>
            <a:r>
              <a:rPr lang="en-US" altLang="zh-CN" dirty="0"/>
              <a:t>, </a:t>
            </a:r>
            <a:r>
              <a:rPr lang="zh-CN" altLang="en-US" dirty="0"/>
              <a:t>那么用</a:t>
            </a:r>
            <a:r>
              <a:rPr lang="en-US" altLang="zh-CN" dirty="0" err="1"/>
              <a:t>dp</a:t>
            </a:r>
            <a:r>
              <a:rPr lang="en-US" altLang="zh-CN" dirty="0"/>
              <a:t>[</a:t>
            </a:r>
            <a:r>
              <a:rPr lang="en-US" altLang="zh-CN" dirty="0" err="1"/>
              <a:t>i</a:t>
            </a:r>
            <a:r>
              <a:rPr lang="en-US" altLang="zh-CN" dirty="0"/>
              <a:t>]</a:t>
            </a:r>
            <a:r>
              <a:rPr lang="zh-CN" altLang="en-US" dirty="0"/>
              <a:t>表示以第</a:t>
            </a:r>
            <a:r>
              <a:rPr lang="en-US" altLang="zh-CN" dirty="0" err="1"/>
              <a:t>i</a:t>
            </a:r>
            <a:r>
              <a:rPr lang="zh-CN" altLang="en-US" dirty="0"/>
              <a:t>个字符作为结尾的匹配的前缀的个数</a:t>
            </a:r>
            <a:r>
              <a:rPr lang="en-US" altLang="zh-CN" dirty="0"/>
              <a:t>, </a:t>
            </a:r>
            <a:r>
              <a:rPr lang="zh-CN" altLang="en-US" dirty="0"/>
              <a:t>就可以有</a:t>
            </a:r>
          </a:p>
          <a:p>
            <a:pPr fontAlgn="base"/>
            <a:r>
              <a:rPr lang="en-US" altLang="zh-CN" dirty="0" err="1"/>
              <a:t>dp</a:t>
            </a:r>
            <a:r>
              <a:rPr lang="en-US" altLang="zh-CN" dirty="0"/>
              <a:t>[</a:t>
            </a:r>
            <a:r>
              <a:rPr lang="en-US" altLang="zh-CN" dirty="0" err="1"/>
              <a:t>i</a:t>
            </a:r>
            <a:r>
              <a:rPr lang="en-US" altLang="zh-CN" dirty="0"/>
              <a:t>] = </a:t>
            </a:r>
            <a:r>
              <a:rPr lang="en-US" altLang="zh-CN" dirty="0" err="1"/>
              <a:t>dp</a:t>
            </a:r>
            <a:r>
              <a:rPr lang="en-US" altLang="zh-CN" dirty="0"/>
              <a:t>[next[</a:t>
            </a:r>
            <a:r>
              <a:rPr lang="en-US" altLang="zh-CN" dirty="0" err="1"/>
              <a:t>i</a:t>
            </a:r>
            <a:r>
              <a:rPr lang="en-US" altLang="zh-CN" dirty="0"/>
              <a:t>]] + 1, </a:t>
            </a:r>
            <a:r>
              <a:rPr lang="zh-CN" altLang="en-US" dirty="0"/>
              <a:t>所有的</a:t>
            </a:r>
            <a:r>
              <a:rPr lang="en-US" altLang="zh-CN" dirty="0" err="1"/>
              <a:t>dp</a:t>
            </a:r>
            <a:r>
              <a:rPr lang="zh-CN" altLang="en-US" dirty="0"/>
              <a:t>的和就是最终的结果</a:t>
            </a:r>
            <a:r>
              <a:rPr lang="zh-CN" altLang="en-US" dirty="0" smtClean="0"/>
              <a:t>了</a:t>
            </a:r>
            <a:endParaRPr lang="en-US" altLang="zh-CN" dirty="0" smtClean="0"/>
          </a:p>
          <a:p>
            <a:pPr fontAlgn="base"/>
            <a:endParaRPr lang="en-US" altLang="zh-CN" dirty="0"/>
          </a:p>
          <a:p>
            <a:pPr fontAlgn="base"/>
            <a:r>
              <a:rPr lang="zh-CN" altLang="en-US" dirty="0"/>
              <a:t>很容易想到后缀数组</a:t>
            </a:r>
            <a:r>
              <a:rPr lang="en-US" altLang="zh-CN" dirty="0"/>
              <a:t>, </a:t>
            </a:r>
            <a:r>
              <a:rPr lang="zh-CN" altLang="en-US" dirty="0"/>
              <a:t>找到</a:t>
            </a:r>
            <a:r>
              <a:rPr lang="en-US" altLang="zh-CN" dirty="0" err="1"/>
              <a:t>sa</a:t>
            </a:r>
            <a:r>
              <a:rPr lang="en-US" altLang="zh-CN" dirty="0"/>
              <a:t>[</a:t>
            </a:r>
            <a:r>
              <a:rPr lang="en-US" altLang="zh-CN" dirty="0" err="1"/>
              <a:t>i</a:t>
            </a:r>
            <a:r>
              <a:rPr lang="en-US" altLang="zh-CN" dirty="0"/>
              <a:t>] = 0</a:t>
            </a:r>
            <a:r>
              <a:rPr lang="zh-CN" altLang="en-US" dirty="0"/>
              <a:t>的那个就是串</a:t>
            </a:r>
            <a:r>
              <a:rPr lang="en-US" altLang="zh-CN" dirty="0"/>
              <a:t>S, </a:t>
            </a:r>
            <a:r>
              <a:rPr lang="zh-CN" altLang="en-US" dirty="0"/>
              <a:t>那么找出这个位置向两边能扩展到的长度即可</a:t>
            </a:r>
            <a:r>
              <a:rPr lang="en-US" altLang="zh-CN" dirty="0"/>
              <a:t>, </a:t>
            </a:r>
            <a:r>
              <a:rPr lang="zh-CN" altLang="en-US" dirty="0"/>
              <a:t>就是利用一下</a:t>
            </a:r>
            <a:r>
              <a:rPr lang="en-US" altLang="zh-CN" dirty="0"/>
              <a:t>height</a:t>
            </a:r>
            <a:r>
              <a:rPr lang="zh-CN" altLang="en-US" dirty="0"/>
              <a:t>数组就行了</a:t>
            </a:r>
            <a:r>
              <a:rPr lang="en-US" altLang="zh-CN" dirty="0"/>
              <a:t>, </a:t>
            </a:r>
            <a:r>
              <a:rPr lang="zh-CN" altLang="en-US" dirty="0"/>
              <a:t>没什么难度</a:t>
            </a:r>
            <a:r>
              <a:rPr lang="en-US" altLang="zh-CN" dirty="0"/>
              <a:t>= =</a:t>
            </a:r>
          </a:p>
          <a:p>
            <a:pPr marL="0" indent="0" fontAlgn="base">
              <a:buNone/>
            </a:pPr>
            <a:r>
              <a:rPr lang="en-US" altLang="zh-CN" dirty="0"/>
              <a:t/>
            </a:r>
            <a:br>
              <a:rPr lang="en-US" altLang="zh-CN" dirty="0"/>
            </a:br>
            <a:endParaRPr lang="en-US" altLang="zh-CN" dirty="0"/>
          </a:p>
        </p:txBody>
      </p:sp>
    </p:spTree>
    <p:extLst>
      <p:ext uri="{BB962C8B-B14F-4D97-AF65-F5344CB8AC3E}">
        <p14:creationId xmlns:p14="http://schemas.microsoft.com/office/powerpoint/2010/main" val="45670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3.KMP</a:t>
            </a:r>
            <a:r>
              <a:rPr lang="zh-CN" altLang="en-US" dirty="0" smtClean="0"/>
              <a:t>：</a:t>
            </a:r>
            <a:r>
              <a:rPr lang="en-US" altLang="zh-CN" dirty="0"/>
              <a:t/>
            </a:r>
            <a:br>
              <a:rPr lang="en-US" altLang="zh-CN" dirty="0"/>
            </a:br>
            <a:r>
              <a:rPr lang="en-US" altLang="zh-CN" dirty="0" smtClean="0"/>
              <a:t>	</a:t>
            </a:r>
            <a:r>
              <a:rPr lang="en-US" altLang="zh-CN" sz="3100" dirty="0">
                <a:hlinkClick r:id="rId2"/>
              </a:rPr>
              <a:t>HDU 4468 Spy</a:t>
            </a:r>
            <a:r>
              <a:rPr lang="en-US" altLang="zh-CN" sz="2400" dirty="0"/>
              <a:t/>
            </a:r>
            <a:br>
              <a:rPr lang="en-US" altLang="zh-CN" sz="2400" dirty="0"/>
            </a:br>
            <a:r>
              <a:rPr lang="en-US" altLang="zh-CN" sz="2800" dirty="0"/>
              <a:t/>
            </a:r>
            <a:br>
              <a:rPr lang="en-US" altLang="zh-CN" sz="2800" dirty="0"/>
            </a:br>
            <a:r>
              <a:rPr lang="it-IT" altLang="zh-CN" sz="3100" dirty="0"/>
              <a:t/>
            </a:r>
            <a:br>
              <a:rPr lang="it-IT" altLang="zh-CN" sz="3100" dirty="0"/>
            </a:br>
            <a:r>
              <a:rPr lang="en-US" altLang="zh-CN" dirty="0"/>
              <a:t/>
            </a:r>
            <a:br>
              <a:rPr lang="en-US" altLang="zh-CN" dirty="0"/>
            </a:br>
            <a:r>
              <a:rPr lang="en-US" altLang="zh-CN" dirty="0" smtClean="0"/>
              <a:t/>
            </a:r>
            <a:br>
              <a:rPr lang="en-US" altLang="zh-CN" dirty="0" smtClean="0"/>
            </a:br>
            <a:r>
              <a:rPr lang="en-US" altLang="zh-CN" dirty="0"/>
              <a:t>	</a:t>
            </a:r>
            <a:r>
              <a:rPr lang="en-US" altLang="zh-CN" sz="3100" dirty="0"/>
              <a:t/>
            </a:r>
            <a:br>
              <a:rPr lang="en-US" altLang="zh-CN" sz="3100" dirty="0"/>
            </a:br>
            <a:endParaRPr lang="zh-CN" altLang="en-US" sz="3100" dirty="0"/>
          </a:p>
        </p:txBody>
      </p:sp>
      <p:sp>
        <p:nvSpPr>
          <p:cNvPr id="6" name="内容占位符 5"/>
          <p:cNvSpPr>
            <a:spLocks noGrp="1"/>
          </p:cNvSpPr>
          <p:nvPr>
            <p:ph idx="1"/>
          </p:nvPr>
        </p:nvSpPr>
        <p:spPr/>
        <p:txBody>
          <a:bodyPr>
            <a:normAutofit/>
          </a:bodyPr>
          <a:lstStyle/>
          <a:p>
            <a:pPr fontAlgn="base"/>
            <a:r>
              <a:rPr lang="zh-CN" altLang="en-US" dirty="0" smtClean="0"/>
              <a:t>现在</a:t>
            </a:r>
            <a:r>
              <a:rPr lang="zh-CN" altLang="en-US" dirty="0"/>
              <a:t>对于给定的一个字符串</a:t>
            </a:r>
            <a:r>
              <a:rPr lang="en-US" altLang="zh-CN" dirty="0"/>
              <a:t>s </a:t>
            </a:r>
            <a:r>
              <a:rPr lang="zh-CN" altLang="en-US" dirty="0"/>
              <a:t>长度不超过</a:t>
            </a:r>
            <a:r>
              <a:rPr lang="en-US" altLang="zh-CN" dirty="0"/>
              <a:t>10^5, s</a:t>
            </a:r>
            <a:r>
              <a:rPr lang="zh-CN" altLang="en-US" dirty="0"/>
              <a:t>可以表示成</a:t>
            </a:r>
            <a:r>
              <a:rPr lang="en-US" altLang="zh-CN" dirty="0"/>
              <a:t>P1 + P2 + ... + </a:t>
            </a:r>
            <a:r>
              <a:rPr lang="en-US" altLang="zh-CN" dirty="0" err="1"/>
              <a:t>Pk</a:t>
            </a:r>
            <a:r>
              <a:rPr lang="en-US" altLang="zh-CN" dirty="0"/>
              <a:t> + T, T</a:t>
            </a:r>
            <a:r>
              <a:rPr lang="zh-CN" altLang="en-US" dirty="0"/>
              <a:t>是</a:t>
            </a:r>
            <a:r>
              <a:rPr lang="en-US" altLang="zh-CN" dirty="0"/>
              <a:t>s</a:t>
            </a:r>
            <a:r>
              <a:rPr lang="zh-CN" altLang="en-US" dirty="0"/>
              <a:t>的后缀</a:t>
            </a:r>
            <a:r>
              <a:rPr lang="en-US" altLang="zh-CN" dirty="0"/>
              <a:t>, P1, P2,....</a:t>
            </a:r>
            <a:r>
              <a:rPr lang="en-US" altLang="zh-CN" dirty="0" err="1"/>
              <a:t>Pk</a:t>
            </a:r>
            <a:r>
              <a:rPr lang="zh-CN" altLang="en-US" dirty="0"/>
              <a:t>都是</a:t>
            </a:r>
            <a:r>
              <a:rPr lang="en-US" altLang="zh-CN" dirty="0"/>
              <a:t>T</a:t>
            </a:r>
            <a:r>
              <a:rPr lang="zh-CN" altLang="en-US" dirty="0"/>
              <a:t>的前缀</a:t>
            </a:r>
            <a:r>
              <a:rPr lang="en-US" altLang="zh-CN" dirty="0"/>
              <a:t>, </a:t>
            </a:r>
            <a:r>
              <a:rPr lang="zh-CN" altLang="en-US" dirty="0"/>
              <a:t>可以没有</a:t>
            </a:r>
            <a:r>
              <a:rPr lang="en-US" altLang="zh-CN" dirty="0"/>
              <a:t>Pi, </a:t>
            </a:r>
            <a:r>
              <a:rPr lang="zh-CN" altLang="en-US" dirty="0"/>
              <a:t>也就是可以</a:t>
            </a:r>
            <a:r>
              <a:rPr lang="en-US" altLang="zh-CN" dirty="0"/>
              <a:t>S = T</a:t>
            </a:r>
          </a:p>
          <a:p>
            <a:pPr fontAlgn="base"/>
            <a:r>
              <a:rPr lang="zh-CN" altLang="en-US" dirty="0"/>
              <a:t>现在对于给定的字符串Ｓ求出最短的Ｔ的长度</a:t>
            </a:r>
          </a:p>
          <a:p>
            <a:pPr marL="0" indent="0" fontAlgn="base">
              <a:buNone/>
            </a:pPr>
            <a:r>
              <a:rPr lang="en-US" altLang="zh-CN" dirty="0"/>
              <a:t/>
            </a:r>
            <a:br>
              <a:rPr lang="en-US" altLang="zh-CN" dirty="0"/>
            </a:br>
            <a:endParaRPr lang="en-US" altLang="zh-CN" dirty="0"/>
          </a:p>
        </p:txBody>
      </p:sp>
    </p:spTree>
    <p:extLst>
      <p:ext uri="{BB962C8B-B14F-4D97-AF65-F5344CB8AC3E}">
        <p14:creationId xmlns:p14="http://schemas.microsoft.com/office/powerpoint/2010/main" val="35024233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3.KMP</a:t>
            </a:r>
            <a:r>
              <a:rPr lang="zh-CN" altLang="en-US" dirty="0" smtClean="0"/>
              <a:t>：</a:t>
            </a:r>
            <a:r>
              <a:rPr lang="en-US" altLang="zh-CN" dirty="0"/>
              <a:t/>
            </a:r>
            <a:br>
              <a:rPr lang="en-US" altLang="zh-CN" dirty="0"/>
            </a:br>
            <a:r>
              <a:rPr lang="en-US" altLang="zh-CN" dirty="0" smtClean="0"/>
              <a:t>	</a:t>
            </a:r>
            <a:r>
              <a:rPr lang="en-US" altLang="zh-CN" sz="3100" dirty="0">
                <a:hlinkClick r:id="rId2"/>
              </a:rPr>
              <a:t>HDU 4468 Spy</a:t>
            </a:r>
            <a:r>
              <a:rPr lang="en-US" altLang="zh-CN" sz="2400" dirty="0"/>
              <a:t/>
            </a:r>
            <a:br>
              <a:rPr lang="en-US" altLang="zh-CN" sz="2400" dirty="0"/>
            </a:br>
            <a:r>
              <a:rPr lang="en-US" altLang="zh-CN" sz="2800" dirty="0"/>
              <a:t/>
            </a:r>
            <a:br>
              <a:rPr lang="en-US" altLang="zh-CN" sz="2800" dirty="0"/>
            </a:br>
            <a:r>
              <a:rPr lang="it-IT" altLang="zh-CN" sz="3100" dirty="0"/>
              <a:t/>
            </a:r>
            <a:br>
              <a:rPr lang="it-IT" altLang="zh-CN" sz="3100" dirty="0"/>
            </a:br>
            <a:r>
              <a:rPr lang="en-US" altLang="zh-CN" dirty="0"/>
              <a:t/>
            </a:r>
            <a:br>
              <a:rPr lang="en-US" altLang="zh-CN" dirty="0"/>
            </a:br>
            <a:r>
              <a:rPr lang="en-US" altLang="zh-CN" dirty="0" smtClean="0"/>
              <a:t/>
            </a:r>
            <a:br>
              <a:rPr lang="en-US" altLang="zh-CN" dirty="0" smtClean="0"/>
            </a:br>
            <a:r>
              <a:rPr lang="en-US" altLang="zh-CN" dirty="0"/>
              <a:t>	</a:t>
            </a:r>
            <a:r>
              <a:rPr lang="en-US" altLang="zh-CN" sz="3100" dirty="0"/>
              <a:t/>
            </a:r>
            <a:br>
              <a:rPr lang="en-US" altLang="zh-CN" sz="3100" dirty="0"/>
            </a:br>
            <a:endParaRPr lang="zh-CN" altLang="en-US" sz="3100" dirty="0"/>
          </a:p>
        </p:txBody>
      </p:sp>
      <p:sp>
        <p:nvSpPr>
          <p:cNvPr id="6" name="内容占位符 5"/>
          <p:cNvSpPr>
            <a:spLocks noGrp="1"/>
          </p:cNvSpPr>
          <p:nvPr>
            <p:ph idx="1"/>
          </p:nvPr>
        </p:nvSpPr>
        <p:spPr/>
        <p:txBody>
          <a:bodyPr>
            <a:normAutofit/>
          </a:bodyPr>
          <a:lstStyle/>
          <a:p>
            <a:pPr fontAlgn="base"/>
            <a:r>
              <a:rPr lang="zh-CN" altLang="en-US" dirty="0"/>
              <a:t>能用短的匹配，就不用长的。</a:t>
            </a:r>
            <a:br>
              <a:rPr lang="zh-CN" altLang="en-US" dirty="0"/>
            </a:br>
            <a:r>
              <a:rPr lang="zh-CN" altLang="en-US" dirty="0"/>
              <a:t/>
            </a:r>
            <a:br>
              <a:rPr lang="zh-CN" altLang="en-US" dirty="0"/>
            </a:br>
            <a:r>
              <a:rPr lang="zh-CN" altLang="en-US" dirty="0"/>
              <a:t>利用</a:t>
            </a:r>
            <a:r>
              <a:rPr lang="en-US" altLang="zh-CN" dirty="0"/>
              <a:t>KMP</a:t>
            </a:r>
            <a:r>
              <a:rPr lang="zh-CN" altLang="en-US" dirty="0"/>
              <a:t>，当不能匹配的时候，就从上一个匹配完成的位置开始把剩下的那段加到</a:t>
            </a:r>
            <a:r>
              <a:rPr lang="en-US" altLang="zh-CN" dirty="0"/>
              <a:t>t</a:t>
            </a:r>
            <a:r>
              <a:rPr lang="zh-CN" altLang="en-US" dirty="0"/>
              <a:t>中。</a:t>
            </a:r>
            <a:br>
              <a:rPr lang="zh-CN" altLang="en-US" dirty="0"/>
            </a:br>
            <a:r>
              <a:rPr lang="zh-CN" altLang="en-US" dirty="0"/>
              <a:t>为什么要找上次匹配完成的位置</a:t>
            </a:r>
            <a:r>
              <a:rPr lang="en-US" altLang="zh-CN" dirty="0"/>
              <a:t>last</a:t>
            </a:r>
            <a:r>
              <a:rPr lang="zh-CN" altLang="en-US" dirty="0"/>
              <a:t>呢</a:t>
            </a:r>
            <a:r>
              <a:rPr lang="en-US" altLang="zh-CN" dirty="0"/>
              <a:t>?</a:t>
            </a:r>
            <a:r>
              <a:rPr lang="zh-CN" altLang="en-US" dirty="0"/>
              <a:t/>
            </a:r>
            <a:br>
              <a:rPr lang="zh-CN" altLang="en-US" dirty="0"/>
            </a:br>
            <a:r>
              <a:rPr lang="zh-CN" altLang="en-US" dirty="0"/>
              <a:t>因为这样做能保证</a:t>
            </a:r>
            <a:r>
              <a:rPr lang="en-US" altLang="zh-CN" dirty="0"/>
              <a:t>t</a:t>
            </a:r>
            <a:r>
              <a:rPr lang="zh-CN" altLang="en-US" dirty="0"/>
              <a:t>是一个最短的能满足构成</a:t>
            </a:r>
            <a:r>
              <a:rPr lang="en-US" altLang="zh-CN" dirty="0"/>
              <a:t>s[0..i]</a:t>
            </a:r>
            <a:r>
              <a:rPr lang="zh-CN" altLang="en-US" dirty="0"/>
              <a:t>的串。</a:t>
            </a:r>
            <a:br>
              <a:rPr lang="zh-CN" altLang="en-US" dirty="0"/>
            </a:br>
            <a:r>
              <a:rPr lang="zh-CN" altLang="en-US" dirty="0"/>
              <a:t/>
            </a:r>
            <a:br>
              <a:rPr lang="zh-CN" altLang="en-US" dirty="0"/>
            </a:br>
            <a:r>
              <a:rPr lang="zh-CN" altLang="en-US" dirty="0"/>
              <a:t>由于最后需要一个完整的</a:t>
            </a:r>
            <a:r>
              <a:rPr lang="en-US" altLang="zh-CN" dirty="0"/>
              <a:t>t</a:t>
            </a:r>
            <a:r>
              <a:rPr lang="zh-CN" altLang="en-US" dirty="0"/>
              <a:t>，因此答案是找到最后一次完整匹配的开头位置（</a:t>
            </a:r>
            <a:r>
              <a:rPr lang="en-US" altLang="zh-CN" dirty="0"/>
              <a:t>last-m</a:t>
            </a:r>
            <a:r>
              <a:rPr lang="zh-CN" altLang="en-US" dirty="0"/>
              <a:t>）到串尾的长度。</a:t>
            </a:r>
            <a:r>
              <a:rPr lang="en-US" altLang="zh-CN" dirty="0"/>
              <a:t/>
            </a:r>
            <a:br>
              <a:rPr lang="en-US" altLang="zh-CN" dirty="0"/>
            </a:br>
            <a:endParaRPr lang="en-US" altLang="zh-CN" dirty="0"/>
          </a:p>
        </p:txBody>
      </p:sp>
    </p:spTree>
    <p:extLst>
      <p:ext uri="{BB962C8B-B14F-4D97-AF65-F5344CB8AC3E}">
        <p14:creationId xmlns:p14="http://schemas.microsoft.com/office/powerpoint/2010/main" val="20930288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4.AC</a:t>
            </a:r>
            <a:r>
              <a:rPr lang="zh-CN" altLang="en-US" dirty="0" smtClean="0"/>
              <a:t>自动机：</a:t>
            </a:r>
            <a:r>
              <a:rPr lang="it-IT" altLang="zh-CN" sz="3100" dirty="0"/>
              <a:t/>
            </a:r>
            <a:br>
              <a:rPr lang="it-IT" altLang="zh-CN" sz="3100" dirty="0"/>
            </a:br>
            <a:r>
              <a:rPr lang="en-US" altLang="zh-CN" dirty="0"/>
              <a:t/>
            </a:r>
            <a:br>
              <a:rPr lang="en-US" altLang="zh-CN" dirty="0"/>
            </a:br>
            <a:r>
              <a:rPr lang="en-US" altLang="zh-CN" dirty="0" smtClean="0"/>
              <a:t/>
            </a:r>
            <a:br>
              <a:rPr lang="en-US" altLang="zh-CN" dirty="0" smtClean="0"/>
            </a:br>
            <a:r>
              <a:rPr lang="en-US" altLang="zh-CN" dirty="0"/>
              <a:t>	</a:t>
            </a:r>
            <a:r>
              <a:rPr lang="en-US" altLang="zh-CN" sz="3100" dirty="0"/>
              <a:t/>
            </a:r>
            <a:br>
              <a:rPr lang="en-US" altLang="zh-CN" sz="3100" dirty="0"/>
            </a:br>
            <a:endParaRPr lang="zh-CN" altLang="en-US" sz="3100" dirty="0"/>
          </a:p>
        </p:txBody>
      </p:sp>
      <p:sp>
        <p:nvSpPr>
          <p:cNvPr id="6" name="内容占位符 5"/>
          <p:cNvSpPr>
            <a:spLocks noGrp="1"/>
          </p:cNvSpPr>
          <p:nvPr>
            <p:ph idx="1"/>
          </p:nvPr>
        </p:nvSpPr>
        <p:spPr/>
        <p:txBody>
          <a:bodyPr>
            <a:normAutofit/>
          </a:bodyPr>
          <a:lstStyle/>
          <a:p>
            <a:pPr fontAlgn="base"/>
            <a:r>
              <a:rPr lang="en-US" altLang="zh-CN" dirty="0"/>
              <a:t>KMP</a:t>
            </a:r>
            <a:r>
              <a:rPr lang="zh-CN" altLang="en-US" dirty="0"/>
              <a:t>是单字符串的匹配算法</a:t>
            </a:r>
            <a:r>
              <a:rPr lang="en-US" altLang="zh-CN" dirty="0"/>
              <a:t>,</a:t>
            </a:r>
            <a:r>
              <a:rPr lang="zh-CN" altLang="en-US" dirty="0"/>
              <a:t>如果有很多个模版串需要和文本串匹配</a:t>
            </a:r>
            <a:r>
              <a:rPr lang="en-US" altLang="zh-CN" dirty="0"/>
              <a:t>,</a:t>
            </a:r>
            <a:r>
              <a:rPr lang="zh-CN" altLang="en-US" dirty="0"/>
              <a:t>就需要用到</a:t>
            </a:r>
            <a:r>
              <a:rPr lang="en-US" altLang="zh-CN" dirty="0"/>
              <a:t>AC</a:t>
            </a:r>
            <a:r>
              <a:rPr lang="zh-CN" altLang="en-US" dirty="0"/>
              <a:t>自动机</a:t>
            </a:r>
            <a:r>
              <a:rPr lang="en-US" altLang="zh-CN" dirty="0"/>
              <a:t>. AC</a:t>
            </a:r>
            <a:r>
              <a:rPr lang="zh-CN" altLang="en-US" dirty="0"/>
              <a:t>自动机会预处理模版串</a:t>
            </a:r>
            <a:r>
              <a:rPr lang="en-US" altLang="zh-CN" dirty="0"/>
              <a:t>,</a:t>
            </a:r>
            <a:r>
              <a:rPr lang="zh-CN" altLang="en-US" dirty="0"/>
              <a:t>插入到一颗字典树中</a:t>
            </a:r>
            <a:r>
              <a:rPr lang="en-US" altLang="zh-CN" dirty="0"/>
              <a:t>,</a:t>
            </a:r>
            <a:r>
              <a:rPr lang="zh-CN" altLang="en-US" dirty="0"/>
              <a:t>并处理出</a:t>
            </a:r>
            <a:r>
              <a:rPr lang="en-US" altLang="zh-CN" dirty="0"/>
              <a:t>fail</a:t>
            </a:r>
            <a:r>
              <a:rPr lang="zh-CN" altLang="en-US" dirty="0"/>
              <a:t>指针</a:t>
            </a:r>
            <a:r>
              <a:rPr lang="en-US" altLang="zh-CN" dirty="0"/>
              <a:t>.</a:t>
            </a:r>
            <a:br>
              <a:rPr lang="en-US" altLang="zh-CN" dirty="0"/>
            </a:br>
            <a:endParaRPr lang="en-US" altLang="zh-CN" dirty="0"/>
          </a:p>
        </p:txBody>
      </p:sp>
    </p:spTree>
    <p:extLst>
      <p:ext uri="{BB962C8B-B14F-4D97-AF65-F5344CB8AC3E}">
        <p14:creationId xmlns:p14="http://schemas.microsoft.com/office/powerpoint/2010/main" val="20526662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4.AC</a:t>
            </a:r>
            <a:r>
              <a:rPr lang="zh-CN" altLang="en-US" dirty="0" smtClean="0"/>
              <a:t>自动机：</a:t>
            </a:r>
            <a:r>
              <a:rPr lang="it-IT" altLang="zh-CN" sz="3100" dirty="0"/>
              <a:t/>
            </a:r>
            <a:br>
              <a:rPr lang="it-IT" altLang="zh-CN" sz="3100" dirty="0"/>
            </a:br>
            <a:r>
              <a:rPr lang="en-US" altLang="zh-CN" dirty="0"/>
              <a:t/>
            </a:r>
            <a:br>
              <a:rPr lang="en-US" altLang="zh-CN" dirty="0"/>
            </a:br>
            <a:r>
              <a:rPr lang="en-US" altLang="zh-CN" dirty="0" smtClean="0"/>
              <a:t/>
            </a:r>
            <a:br>
              <a:rPr lang="en-US" altLang="zh-CN" dirty="0" smtClean="0"/>
            </a:br>
            <a:r>
              <a:rPr lang="en-US" altLang="zh-CN" dirty="0"/>
              <a:t>	</a:t>
            </a:r>
            <a:r>
              <a:rPr lang="en-US" altLang="zh-CN" sz="3100" dirty="0"/>
              <a:t/>
            </a:r>
            <a:br>
              <a:rPr lang="en-US" altLang="zh-CN" sz="3100" dirty="0"/>
            </a:br>
            <a:endParaRPr lang="zh-CN" altLang="en-US" sz="3100" dirty="0"/>
          </a:p>
        </p:txBody>
      </p:sp>
      <p:sp>
        <p:nvSpPr>
          <p:cNvPr id="6" name="内容占位符 5"/>
          <p:cNvSpPr>
            <a:spLocks noGrp="1"/>
          </p:cNvSpPr>
          <p:nvPr>
            <p:ph idx="1"/>
          </p:nvPr>
        </p:nvSpPr>
        <p:spPr/>
        <p:txBody>
          <a:bodyPr>
            <a:normAutofit/>
          </a:bodyPr>
          <a:lstStyle/>
          <a:p>
            <a:pPr marL="0" indent="0" fontAlgn="base">
              <a:buNone/>
            </a:pPr>
            <a:r>
              <a:rPr lang="en-US" altLang="zh-CN" dirty="0"/>
              <a:t/>
            </a:r>
            <a:br>
              <a:rPr lang="en-US" altLang="zh-CN" dirty="0"/>
            </a:br>
            <a:endParaRPr lang="en-US" altLang="zh-CN" dirty="0"/>
          </a:p>
        </p:txBody>
      </p:sp>
      <p:pic>
        <p:nvPicPr>
          <p:cNvPr id="1026" name="Picture 2" descr="http://www.cppblog.com/images/cppblog_com/mythit/ac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780" y="1775853"/>
            <a:ext cx="5819775" cy="375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2197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4.AC</a:t>
            </a:r>
            <a:r>
              <a:rPr lang="zh-CN" altLang="en-US" dirty="0" smtClean="0"/>
              <a:t>自动机：</a:t>
            </a:r>
            <a:r>
              <a:rPr lang="it-IT" altLang="zh-CN" sz="3100" dirty="0"/>
              <a:t/>
            </a:r>
            <a:br>
              <a:rPr lang="it-IT" altLang="zh-CN" sz="3100" dirty="0"/>
            </a:br>
            <a:r>
              <a:rPr lang="en-US" altLang="zh-CN" dirty="0"/>
              <a:t/>
            </a:r>
            <a:br>
              <a:rPr lang="en-US" altLang="zh-CN" dirty="0"/>
            </a:br>
            <a:r>
              <a:rPr lang="en-US" altLang="zh-CN" dirty="0" smtClean="0"/>
              <a:t/>
            </a:r>
            <a:br>
              <a:rPr lang="en-US" altLang="zh-CN" dirty="0" smtClean="0"/>
            </a:br>
            <a:r>
              <a:rPr lang="en-US" altLang="zh-CN" dirty="0"/>
              <a:t>	</a:t>
            </a:r>
            <a:r>
              <a:rPr lang="en-US" altLang="zh-CN" sz="3100" dirty="0"/>
              <a:t/>
            </a:r>
            <a:br>
              <a:rPr lang="en-US" altLang="zh-CN" sz="3100" dirty="0"/>
            </a:br>
            <a:endParaRPr lang="zh-CN" altLang="en-US" sz="3100" dirty="0"/>
          </a:p>
        </p:txBody>
      </p:sp>
      <p:sp>
        <p:nvSpPr>
          <p:cNvPr id="6" name="内容占位符 5"/>
          <p:cNvSpPr>
            <a:spLocks noGrp="1"/>
          </p:cNvSpPr>
          <p:nvPr>
            <p:ph idx="1"/>
          </p:nvPr>
        </p:nvSpPr>
        <p:spPr/>
        <p:txBody>
          <a:bodyPr>
            <a:normAutofit/>
          </a:bodyPr>
          <a:lstStyle/>
          <a:p>
            <a:pPr marL="0" indent="0" fontAlgn="base">
              <a:buNone/>
            </a:pPr>
            <a:r>
              <a:rPr lang="en-US" altLang="zh-CN" dirty="0"/>
              <a:t/>
            </a:r>
            <a:br>
              <a:rPr lang="en-US" altLang="zh-CN" dirty="0"/>
            </a:br>
            <a:endParaRPr lang="en-US" altLang="zh-CN" dirty="0"/>
          </a:p>
        </p:txBody>
      </p:sp>
      <p:pic>
        <p:nvPicPr>
          <p:cNvPr id="1030" name="Picture 6" descr="http://www.cppblog.com/images/cppblog_com/mythit/ac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780" y="1930400"/>
            <a:ext cx="5819775" cy="375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2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1.Hash</a:t>
            </a:r>
            <a:br>
              <a:rPr lang="en-US" altLang="zh-CN" dirty="0" smtClean="0"/>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400" dirty="0" smtClean="0"/>
                  <a:t>通过某种</a:t>
                </a:r>
                <a:r>
                  <a:rPr lang="en-US" altLang="zh-CN" sz="2400" dirty="0"/>
                  <a:t>hash</a:t>
                </a:r>
                <a:r>
                  <a:rPr lang="zh-CN" altLang="en-US" sz="2400" dirty="0"/>
                  <a:t>函数将不同的字符串分别对应到不同的</a:t>
                </a:r>
                <a:r>
                  <a:rPr lang="zh-CN" altLang="en-US" sz="2400" dirty="0" smtClean="0"/>
                  <a:t>数字，用于</a:t>
                </a:r>
                <a:r>
                  <a:rPr lang="zh-CN" altLang="en-US" sz="2400" dirty="0"/>
                  <a:t>判</a:t>
                </a:r>
                <a:r>
                  <a:rPr lang="zh-CN" altLang="en-US" sz="2400" dirty="0" smtClean="0"/>
                  <a:t>重</a:t>
                </a:r>
                <a:r>
                  <a:rPr lang="en-US" altLang="zh-CN" sz="2400" dirty="0" smtClean="0"/>
                  <a:t>,</a:t>
                </a:r>
                <a:r>
                  <a:rPr lang="zh-CN" altLang="en-US" sz="2400" dirty="0" smtClean="0"/>
                  <a:t>查询等，也用于压缩、储存信息。</a:t>
                </a:r>
                <a:endParaRPr lang="en-US" altLang="zh-CN" sz="2400" dirty="0" smtClean="0"/>
              </a:p>
              <a:p>
                <a:r>
                  <a:rPr lang="en-US" altLang="zh-CN" sz="2400" dirty="0" smtClean="0"/>
                  <a:t>Hash</a:t>
                </a:r>
                <a:r>
                  <a:rPr lang="zh-CN" altLang="en-US" sz="2400" dirty="0" smtClean="0"/>
                  <a:t>函数：</a:t>
                </a:r>
                <a:endParaRPr lang="en-US" altLang="zh-CN" sz="2400" dirty="0" smtClean="0"/>
              </a:p>
              <a:p>
                <a:pPr marL="742950" lvl="2" indent="-342900"/>
                <a:r>
                  <a:rPr lang="en-US" altLang="zh-CN" sz="2000" dirty="0" smtClean="0"/>
                  <a:t>Hash(S</a:t>
                </a:r>
                <a:r>
                  <a:rPr lang="en-US" altLang="zh-CN" sz="2000" dirty="0"/>
                  <a:t>) =</a:t>
                </a:r>
                <a14:m>
                  <m:oMath xmlns:m="http://schemas.openxmlformats.org/officeDocument/2006/math">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𝑙𝑒𝑛</m:t>
                        </m:r>
                        <m:r>
                          <a:rPr lang="en-US" altLang="zh-CN" sz="2000" i="1">
                            <a:latin typeface="Cambria Math" panose="02040503050406030204" pitchFamily="18" charset="0"/>
                          </a:rPr>
                          <m:t>(</m:t>
                        </m:r>
                        <m:r>
                          <a:rPr lang="en-US" altLang="zh-CN" sz="2000" i="1">
                            <a:latin typeface="Cambria Math" panose="02040503050406030204" pitchFamily="18" charset="0"/>
                          </a:rPr>
                          <m:t>𝑆</m:t>
                        </m:r>
                        <m:r>
                          <a:rPr lang="en-US" altLang="zh-CN" sz="2000" i="1">
                            <a:latin typeface="Cambria Math" panose="02040503050406030204" pitchFamily="18" charset="0"/>
                          </a:rPr>
                          <m:t>)</m:t>
                        </m:r>
                      </m:sup>
                      <m:e>
                        <m:r>
                          <a:rPr lang="en-US" altLang="zh-CN" sz="2000" i="1">
                            <a:latin typeface="Cambria Math" panose="02040503050406030204" pitchFamily="18" charset="0"/>
                          </a:rPr>
                          <m:t>𝑆</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𝑝</m:t>
                            </m:r>
                          </m:e>
                          <m:sup>
                            <m:r>
                              <a:rPr lang="en-US" altLang="zh-CN" sz="2000" i="1">
                                <a:latin typeface="Cambria Math" panose="02040503050406030204" pitchFamily="18" charset="0"/>
                              </a:rPr>
                              <m:t>𝑙𝑒𝑛</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𝑆</m:t>
                                </m:r>
                              </m:e>
                            </m:d>
                            <m:r>
                              <a:rPr lang="en-US" altLang="zh-CN" sz="2000" i="1">
                                <a:latin typeface="Cambria Math" panose="02040503050406030204" pitchFamily="18" charset="0"/>
                              </a:rPr>
                              <m:t>−</m:t>
                            </m:r>
                            <m:r>
                              <a:rPr lang="en-US" altLang="zh-CN" sz="2000" i="1">
                                <a:latin typeface="Cambria Math" panose="02040503050406030204" pitchFamily="18" charset="0"/>
                              </a:rPr>
                              <m:t>𝑖</m:t>
                            </m:r>
                          </m:sup>
                        </m:sSup>
                        <m:r>
                          <a:rPr lang="en-US" altLang="zh-CN" sz="2000" i="1">
                            <a:latin typeface="Cambria Math" panose="02040503050406030204" pitchFamily="18" charset="0"/>
                          </a:rPr>
                          <m:t>  </m:t>
                        </m:r>
                      </m:e>
                    </m:nary>
                    <m:r>
                      <a:rPr lang="en-US" altLang="zh-CN" sz="2000" i="1">
                        <a:latin typeface="Cambria Math" panose="02040503050406030204" pitchFamily="18" charset="0"/>
                      </a:rPr>
                      <m:t>𝑚𝑜𝑑</m:t>
                    </m:r>
                    <m:r>
                      <a:rPr lang="en-US" altLang="zh-CN" sz="2000" i="1">
                        <a:latin typeface="Cambria Math" panose="02040503050406030204" pitchFamily="18" charset="0"/>
                      </a:rPr>
                      <m:t> </m:t>
                    </m:r>
                    <m:r>
                      <a:rPr lang="en-US" altLang="zh-CN" sz="2000" i="1">
                        <a:latin typeface="Cambria Math" panose="02040503050406030204" pitchFamily="18" charset="0"/>
                      </a:rPr>
                      <m:t>𝑀</m:t>
                    </m:r>
                  </m:oMath>
                </a14:m>
                <a:endParaRPr lang="en-US" altLang="zh-CN" sz="2400" dirty="0" smtClean="0"/>
              </a:p>
              <a:p>
                <a:r>
                  <a:rPr lang="en-US" altLang="zh-CN" sz="2400" dirty="0" smtClean="0"/>
                  <a:t>Hint:</a:t>
                </a:r>
              </a:p>
              <a:p>
                <a:pPr lvl="1"/>
                <a:r>
                  <a:rPr lang="en-US" altLang="zh-CN" sz="2200" dirty="0" smtClean="0"/>
                  <a:t>P</a:t>
                </a:r>
                <a:r>
                  <a:rPr lang="zh-CN" altLang="en-US" sz="2200" dirty="0" smtClean="0"/>
                  <a:t>，</a:t>
                </a:r>
                <a:r>
                  <a:rPr lang="en-US" altLang="zh-CN" sz="2200" dirty="0" smtClean="0"/>
                  <a:t>M</a:t>
                </a:r>
                <a:r>
                  <a:rPr lang="zh-CN" altLang="en-US" sz="2200" dirty="0" smtClean="0"/>
                  <a:t>要选较大的质数</a:t>
                </a:r>
                <a:endParaRPr lang="en-US" altLang="zh-CN" sz="2200" dirty="0" smtClean="0"/>
              </a:p>
              <a:p>
                <a:pPr lvl="1"/>
                <a:r>
                  <a:rPr lang="en-US" altLang="zh-CN" sz="2200" dirty="0" smtClean="0"/>
                  <a:t>Hash</a:t>
                </a:r>
                <a:r>
                  <a:rPr lang="zh-CN" altLang="en-US" sz="2200" dirty="0" smtClean="0"/>
                  <a:t>冲突，链表</a:t>
                </a:r>
                <a:endParaRPr lang="en-US" altLang="zh-CN" sz="2200" dirty="0"/>
              </a:p>
              <a:p>
                <a:endParaRPr lang="en-US" altLang="zh-CN" sz="2400" dirty="0" smtClean="0"/>
              </a:p>
              <a:p>
                <a:endParaRPr lang="en-US" altLang="zh-CN" sz="2400" dirty="0" smtClean="0"/>
              </a:p>
              <a:p>
                <a:pPr marL="457200" lvl="1" indent="0">
                  <a:buNone/>
                </a:pPr>
                <a:endParaRPr lang="en-US" altLang="zh-CN" sz="2200" b="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567" t="-15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3630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4.AC</a:t>
            </a:r>
            <a:r>
              <a:rPr lang="zh-CN" altLang="en-US" dirty="0" smtClean="0"/>
              <a:t>自动机：</a:t>
            </a:r>
            <a:r>
              <a:rPr lang="it-IT" altLang="zh-CN" sz="3100" dirty="0"/>
              <a:t/>
            </a:r>
            <a:br>
              <a:rPr lang="it-IT" altLang="zh-CN" sz="3100" dirty="0"/>
            </a:br>
            <a:r>
              <a:rPr lang="it-IT" altLang="zh-CN" sz="3100" dirty="0" smtClean="0"/>
              <a:t>	</a:t>
            </a:r>
            <a:r>
              <a:rPr lang="en-US" altLang="zh-CN" sz="3100" dirty="0">
                <a:hlinkClick r:id="rId2"/>
              </a:rPr>
              <a:t>ZOJ 3430 Detect the Virus</a:t>
            </a:r>
            <a:r>
              <a:rPr lang="en-US" altLang="zh-CN" dirty="0"/>
              <a:t/>
            </a:r>
            <a:br>
              <a:rPr lang="en-US" altLang="zh-CN" dirty="0"/>
            </a:br>
            <a:r>
              <a:rPr lang="en-US" altLang="zh-CN" dirty="0"/>
              <a:t/>
            </a:r>
            <a:br>
              <a:rPr lang="en-US" altLang="zh-CN" dirty="0"/>
            </a:br>
            <a:r>
              <a:rPr lang="en-US" altLang="zh-CN" dirty="0" smtClean="0"/>
              <a:t/>
            </a:r>
            <a:br>
              <a:rPr lang="en-US" altLang="zh-CN" dirty="0" smtClean="0"/>
            </a:br>
            <a:r>
              <a:rPr lang="en-US" altLang="zh-CN" dirty="0"/>
              <a:t>	</a:t>
            </a:r>
            <a:r>
              <a:rPr lang="en-US" altLang="zh-CN" sz="3100" dirty="0"/>
              <a:t/>
            </a:r>
            <a:br>
              <a:rPr lang="en-US" altLang="zh-CN" sz="3100" dirty="0"/>
            </a:br>
            <a:endParaRPr lang="zh-CN" altLang="en-US" sz="3100" dirty="0"/>
          </a:p>
        </p:txBody>
      </p:sp>
      <p:sp>
        <p:nvSpPr>
          <p:cNvPr id="6" name="内容占位符 5"/>
          <p:cNvSpPr>
            <a:spLocks noGrp="1"/>
          </p:cNvSpPr>
          <p:nvPr>
            <p:ph idx="1"/>
          </p:nvPr>
        </p:nvSpPr>
        <p:spPr/>
        <p:txBody>
          <a:bodyPr>
            <a:normAutofit/>
          </a:bodyPr>
          <a:lstStyle/>
          <a:p>
            <a:pPr fontAlgn="base"/>
            <a:r>
              <a:rPr lang="zh-CN" altLang="en-US" dirty="0"/>
              <a:t>就是现在给出一些病毒样本的字符串</a:t>
            </a:r>
            <a:r>
              <a:rPr lang="en-US" altLang="zh-CN" dirty="0"/>
              <a:t>(base64</a:t>
            </a:r>
            <a:r>
              <a:rPr lang="zh-CN" altLang="en-US" dirty="0"/>
              <a:t>的形式</a:t>
            </a:r>
            <a:r>
              <a:rPr lang="en-US" altLang="zh-CN" dirty="0"/>
              <a:t>)</a:t>
            </a:r>
            <a:r>
              <a:rPr lang="zh-CN" altLang="en-US" dirty="0"/>
              <a:t>，数量在</a:t>
            </a:r>
            <a:r>
              <a:rPr lang="en-US" altLang="zh-CN" dirty="0"/>
              <a:t>512</a:t>
            </a:r>
            <a:r>
              <a:rPr lang="zh-CN" altLang="en-US" dirty="0"/>
              <a:t>以内，然后是</a:t>
            </a:r>
            <a:r>
              <a:rPr lang="en-US" altLang="zh-CN" dirty="0"/>
              <a:t>m</a:t>
            </a:r>
            <a:r>
              <a:rPr lang="zh-CN" altLang="en-US" dirty="0"/>
              <a:t>个需要检测的样本，对于每组数据中的每个样本输出其包含几种不同的</a:t>
            </a:r>
            <a:r>
              <a:rPr lang="zh-CN" altLang="en-US" dirty="0" smtClean="0"/>
              <a:t>病毒</a:t>
            </a:r>
            <a:r>
              <a:rPr lang="zh-CN" altLang="en-US" dirty="0"/>
              <a:t>。</a:t>
            </a:r>
            <a:br>
              <a:rPr lang="zh-CN" altLang="en-US" dirty="0"/>
            </a:br>
            <a:r>
              <a:rPr lang="en-US" altLang="zh-CN" dirty="0"/>
              <a:t/>
            </a:r>
            <a:br>
              <a:rPr lang="en-US" altLang="zh-CN" dirty="0"/>
            </a:br>
            <a:endParaRPr lang="en-US" altLang="zh-CN" dirty="0"/>
          </a:p>
        </p:txBody>
      </p:sp>
    </p:spTree>
    <p:extLst>
      <p:ext uri="{BB962C8B-B14F-4D97-AF65-F5344CB8AC3E}">
        <p14:creationId xmlns:p14="http://schemas.microsoft.com/office/powerpoint/2010/main" val="19251938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4.AC</a:t>
            </a:r>
            <a:r>
              <a:rPr lang="zh-CN" altLang="en-US" dirty="0" smtClean="0"/>
              <a:t>自动机：</a:t>
            </a:r>
            <a:r>
              <a:rPr lang="it-IT" altLang="zh-CN" sz="3100" dirty="0"/>
              <a:t/>
            </a:r>
            <a:br>
              <a:rPr lang="it-IT" altLang="zh-CN" sz="3100" dirty="0"/>
            </a:br>
            <a:r>
              <a:rPr lang="it-IT" altLang="zh-CN" sz="3100" dirty="0" smtClean="0"/>
              <a:t>	</a:t>
            </a:r>
            <a:r>
              <a:rPr lang="en-US" altLang="zh-CN" sz="3100" dirty="0">
                <a:hlinkClick r:id="rId2"/>
              </a:rPr>
              <a:t>ZOJ 3430 Detect the Virus</a:t>
            </a:r>
            <a:r>
              <a:rPr lang="en-US" altLang="zh-CN" dirty="0"/>
              <a:t/>
            </a:r>
            <a:br>
              <a:rPr lang="en-US" altLang="zh-CN" dirty="0"/>
            </a:br>
            <a:r>
              <a:rPr lang="en-US" altLang="zh-CN" dirty="0"/>
              <a:t/>
            </a:r>
            <a:br>
              <a:rPr lang="en-US" altLang="zh-CN" dirty="0"/>
            </a:br>
            <a:r>
              <a:rPr lang="en-US" altLang="zh-CN" dirty="0" smtClean="0"/>
              <a:t/>
            </a:r>
            <a:br>
              <a:rPr lang="en-US" altLang="zh-CN" dirty="0" smtClean="0"/>
            </a:br>
            <a:r>
              <a:rPr lang="en-US" altLang="zh-CN" dirty="0"/>
              <a:t>	</a:t>
            </a:r>
            <a:r>
              <a:rPr lang="en-US" altLang="zh-CN" sz="3100" dirty="0"/>
              <a:t/>
            </a:r>
            <a:br>
              <a:rPr lang="en-US" altLang="zh-CN" sz="3100" dirty="0"/>
            </a:br>
            <a:endParaRPr lang="zh-CN" altLang="en-US" sz="3100" dirty="0"/>
          </a:p>
        </p:txBody>
      </p:sp>
      <p:sp>
        <p:nvSpPr>
          <p:cNvPr id="6" name="内容占位符 5"/>
          <p:cNvSpPr>
            <a:spLocks noGrp="1"/>
          </p:cNvSpPr>
          <p:nvPr>
            <p:ph idx="1"/>
          </p:nvPr>
        </p:nvSpPr>
        <p:spPr/>
        <p:txBody>
          <a:bodyPr>
            <a:normAutofit/>
          </a:bodyPr>
          <a:lstStyle/>
          <a:p>
            <a:pPr fontAlgn="base"/>
            <a:r>
              <a:rPr lang="zh-CN" altLang="en-US" dirty="0"/>
              <a:t>就是要先将</a:t>
            </a:r>
            <a:r>
              <a:rPr lang="en-US" altLang="zh-CN" dirty="0"/>
              <a:t>base64</a:t>
            </a:r>
            <a:r>
              <a:rPr lang="zh-CN" altLang="en-US" dirty="0"/>
              <a:t>状态下的各个病毒样本解码变成正常的字符串然后插入</a:t>
            </a:r>
            <a:r>
              <a:rPr lang="en-US" altLang="zh-CN" dirty="0" err="1"/>
              <a:t>Trie</a:t>
            </a:r>
            <a:r>
              <a:rPr lang="zh-CN" altLang="en-US" dirty="0"/>
              <a:t>树中，建立</a:t>
            </a:r>
            <a:r>
              <a:rPr lang="en-US" altLang="zh-CN" dirty="0"/>
              <a:t>AC</a:t>
            </a:r>
            <a:r>
              <a:rPr lang="zh-CN" altLang="en-US" dirty="0"/>
              <a:t>自动机对样本进行遍历即可。</a:t>
            </a:r>
            <a:br>
              <a:rPr lang="zh-CN" altLang="en-US" dirty="0"/>
            </a:br>
            <a:r>
              <a:rPr lang="en-US" altLang="zh-CN" dirty="0"/>
              <a:t/>
            </a:r>
            <a:br>
              <a:rPr lang="en-US" altLang="zh-CN" dirty="0"/>
            </a:br>
            <a:endParaRPr lang="en-US" altLang="zh-CN" dirty="0"/>
          </a:p>
        </p:txBody>
      </p:sp>
    </p:spTree>
    <p:extLst>
      <p:ext uri="{BB962C8B-B14F-4D97-AF65-F5344CB8AC3E}">
        <p14:creationId xmlns:p14="http://schemas.microsoft.com/office/powerpoint/2010/main" val="10154008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4.AC</a:t>
            </a:r>
            <a:r>
              <a:rPr lang="zh-CN" altLang="en-US" dirty="0" smtClean="0"/>
              <a:t>自动机：</a:t>
            </a:r>
            <a:r>
              <a:rPr lang="it-IT" altLang="zh-CN" sz="3100" dirty="0"/>
              <a:t/>
            </a:r>
            <a:br>
              <a:rPr lang="it-IT" altLang="zh-CN" sz="3100" dirty="0"/>
            </a:br>
            <a:r>
              <a:rPr lang="it-IT" altLang="zh-CN" sz="3100" dirty="0" smtClean="0"/>
              <a:t>	</a:t>
            </a:r>
            <a:r>
              <a:rPr lang="en-US" altLang="zh-CN" sz="3100" dirty="0">
                <a:hlinkClick r:id="rId2"/>
              </a:rPr>
              <a:t>HDU 2296 Ring</a:t>
            </a:r>
            <a:r>
              <a:rPr lang="en-US" altLang="zh-CN" sz="2800" dirty="0"/>
              <a:t/>
            </a:r>
            <a:br>
              <a:rPr lang="en-US" altLang="zh-CN" sz="2800" dirty="0"/>
            </a:br>
            <a:r>
              <a:rPr lang="en-US" altLang="zh-CN" dirty="0"/>
              <a:t/>
            </a:r>
            <a:br>
              <a:rPr lang="en-US" altLang="zh-CN" dirty="0"/>
            </a:br>
            <a:r>
              <a:rPr lang="en-US" altLang="zh-CN" dirty="0"/>
              <a:t/>
            </a:r>
            <a:br>
              <a:rPr lang="en-US" altLang="zh-CN" dirty="0"/>
            </a:br>
            <a:r>
              <a:rPr lang="en-US" altLang="zh-CN" dirty="0" smtClean="0"/>
              <a:t/>
            </a:r>
            <a:br>
              <a:rPr lang="en-US" altLang="zh-CN" dirty="0" smtClean="0"/>
            </a:br>
            <a:r>
              <a:rPr lang="en-US" altLang="zh-CN" dirty="0"/>
              <a:t>	</a:t>
            </a:r>
            <a:r>
              <a:rPr lang="en-US" altLang="zh-CN" sz="3100" dirty="0"/>
              <a:t/>
            </a:r>
            <a:br>
              <a:rPr lang="en-US" altLang="zh-CN" sz="3100" dirty="0"/>
            </a:br>
            <a:endParaRPr lang="zh-CN" altLang="en-US" sz="3100" dirty="0"/>
          </a:p>
        </p:txBody>
      </p:sp>
      <p:sp>
        <p:nvSpPr>
          <p:cNvPr id="6" name="内容占位符 5"/>
          <p:cNvSpPr>
            <a:spLocks noGrp="1"/>
          </p:cNvSpPr>
          <p:nvPr>
            <p:ph idx="1"/>
          </p:nvPr>
        </p:nvSpPr>
        <p:spPr/>
        <p:txBody>
          <a:bodyPr>
            <a:normAutofit/>
          </a:bodyPr>
          <a:lstStyle/>
          <a:p>
            <a:pPr fontAlgn="base"/>
            <a:r>
              <a:rPr lang="zh-CN" altLang="en-US" dirty="0"/>
              <a:t>就是现在给出</a:t>
            </a:r>
            <a:r>
              <a:rPr lang="en-US" altLang="zh-CN" dirty="0"/>
              <a:t>m</a:t>
            </a:r>
            <a:r>
              <a:rPr lang="zh-CN" altLang="en-US" dirty="0"/>
              <a:t>个串，每个串都有一个权值，现在你要找到一个长度不超过</a:t>
            </a:r>
            <a:r>
              <a:rPr lang="en-US" altLang="zh-CN" dirty="0"/>
              <a:t>n</a:t>
            </a:r>
            <a:r>
              <a:rPr lang="zh-CN" altLang="en-US" dirty="0"/>
              <a:t>的字符串，其中之前的</a:t>
            </a:r>
            <a:r>
              <a:rPr lang="en-US" altLang="zh-CN" dirty="0"/>
              <a:t>m</a:t>
            </a:r>
            <a:r>
              <a:rPr lang="zh-CN" altLang="en-US" dirty="0"/>
              <a:t>个串每出现一次就算一次那个字符串的权值，求能找到的最大权值的字符串，如果存在多个解，输出最短的字典序最小的串。当最大全权值为</a:t>
            </a:r>
            <a:r>
              <a:rPr lang="en-US" altLang="zh-CN" dirty="0"/>
              <a:t>0</a:t>
            </a:r>
            <a:r>
              <a:rPr lang="zh-CN" altLang="en-US" dirty="0"/>
              <a:t>时输出空串。</a:t>
            </a:r>
          </a:p>
          <a:p>
            <a:pPr fontAlgn="base"/>
            <a:r>
              <a:rPr lang="zh-CN" altLang="en-US" dirty="0"/>
              <a:t>输入最多</a:t>
            </a:r>
            <a:r>
              <a:rPr lang="en-US" altLang="zh-CN" dirty="0"/>
              <a:t>100</a:t>
            </a:r>
            <a:r>
              <a:rPr lang="zh-CN" altLang="en-US" dirty="0"/>
              <a:t>个子串，权值为不超过</a:t>
            </a:r>
            <a:r>
              <a:rPr lang="en-US" altLang="zh-CN" dirty="0"/>
              <a:t>100</a:t>
            </a:r>
            <a:r>
              <a:rPr lang="zh-CN" altLang="en-US" dirty="0"/>
              <a:t>的正整数。每个子串长度至少为</a:t>
            </a:r>
            <a:r>
              <a:rPr lang="en-US" altLang="zh-CN" dirty="0"/>
              <a:t>1</a:t>
            </a:r>
            <a:r>
              <a:rPr lang="zh-CN" altLang="en-US" dirty="0"/>
              <a:t>，不超过</a:t>
            </a:r>
            <a:r>
              <a:rPr lang="en-US" altLang="zh-CN" dirty="0"/>
              <a:t>10, N &lt;= 50</a:t>
            </a:r>
          </a:p>
          <a:p>
            <a:pPr marL="0" indent="0" fontAlgn="base">
              <a:buNone/>
            </a:pPr>
            <a:r>
              <a:rPr lang="zh-CN" altLang="en-US" dirty="0"/>
              <a:t/>
            </a:r>
            <a:br>
              <a:rPr lang="zh-CN" altLang="en-US" dirty="0"/>
            </a:br>
            <a:r>
              <a:rPr lang="en-US" altLang="zh-CN" dirty="0"/>
              <a:t/>
            </a:r>
            <a:br>
              <a:rPr lang="en-US" altLang="zh-CN" dirty="0"/>
            </a:br>
            <a:endParaRPr lang="en-US" altLang="zh-CN" dirty="0"/>
          </a:p>
        </p:txBody>
      </p:sp>
    </p:spTree>
    <p:extLst>
      <p:ext uri="{BB962C8B-B14F-4D97-AF65-F5344CB8AC3E}">
        <p14:creationId xmlns:p14="http://schemas.microsoft.com/office/powerpoint/2010/main" val="13947385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4.AC</a:t>
            </a:r>
            <a:r>
              <a:rPr lang="zh-CN" altLang="en-US" dirty="0" smtClean="0"/>
              <a:t>自动机：</a:t>
            </a:r>
            <a:r>
              <a:rPr lang="it-IT" altLang="zh-CN" sz="3100" dirty="0"/>
              <a:t/>
            </a:r>
            <a:br>
              <a:rPr lang="it-IT" altLang="zh-CN" sz="3100" dirty="0"/>
            </a:br>
            <a:r>
              <a:rPr lang="it-IT" altLang="zh-CN" sz="3100" dirty="0" smtClean="0"/>
              <a:t>	</a:t>
            </a:r>
            <a:r>
              <a:rPr lang="en-US" altLang="zh-CN" sz="3100" dirty="0">
                <a:hlinkClick r:id="rId2"/>
              </a:rPr>
              <a:t>HDU 2296 Ring</a:t>
            </a:r>
            <a:r>
              <a:rPr lang="en-US" altLang="zh-CN" sz="2800" dirty="0"/>
              <a:t/>
            </a:r>
            <a:br>
              <a:rPr lang="en-US" altLang="zh-CN" sz="2800" dirty="0"/>
            </a:br>
            <a:r>
              <a:rPr lang="en-US" altLang="zh-CN" dirty="0"/>
              <a:t/>
            </a:r>
            <a:br>
              <a:rPr lang="en-US" altLang="zh-CN" dirty="0"/>
            </a:br>
            <a:r>
              <a:rPr lang="en-US" altLang="zh-CN" dirty="0"/>
              <a:t/>
            </a:r>
            <a:br>
              <a:rPr lang="en-US" altLang="zh-CN" dirty="0"/>
            </a:br>
            <a:r>
              <a:rPr lang="en-US" altLang="zh-CN" dirty="0" smtClean="0"/>
              <a:t/>
            </a:r>
            <a:br>
              <a:rPr lang="en-US" altLang="zh-CN" dirty="0" smtClean="0"/>
            </a:br>
            <a:r>
              <a:rPr lang="en-US" altLang="zh-CN" dirty="0"/>
              <a:t>	</a:t>
            </a:r>
            <a:r>
              <a:rPr lang="en-US" altLang="zh-CN" sz="3100" dirty="0"/>
              <a:t/>
            </a:r>
            <a:br>
              <a:rPr lang="en-US" altLang="zh-CN" sz="3100" dirty="0"/>
            </a:br>
            <a:endParaRPr lang="zh-CN" altLang="en-US" sz="3100" dirty="0"/>
          </a:p>
        </p:txBody>
      </p:sp>
      <p:sp>
        <p:nvSpPr>
          <p:cNvPr id="6" name="内容占位符 5"/>
          <p:cNvSpPr>
            <a:spLocks noGrp="1"/>
          </p:cNvSpPr>
          <p:nvPr>
            <p:ph idx="1"/>
          </p:nvPr>
        </p:nvSpPr>
        <p:spPr/>
        <p:txBody>
          <a:bodyPr>
            <a:normAutofit/>
          </a:bodyPr>
          <a:lstStyle/>
          <a:p>
            <a:pPr fontAlgn="base"/>
            <a:r>
              <a:rPr lang="zh-CN" altLang="en-US" dirty="0"/>
              <a:t>首先建立</a:t>
            </a:r>
            <a:r>
              <a:rPr lang="en-US" altLang="zh-CN" dirty="0"/>
              <a:t>AC</a:t>
            </a:r>
            <a:r>
              <a:rPr lang="zh-CN" altLang="en-US" dirty="0"/>
              <a:t>自动机的状态转移图，然后用 </a:t>
            </a:r>
            <a:r>
              <a:rPr lang="en-US" altLang="zh-CN" dirty="0" err="1"/>
              <a:t>dp</a:t>
            </a:r>
            <a:r>
              <a:rPr lang="en-US" altLang="zh-CN" dirty="0"/>
              <a:t>[ </a:t>
            </a:r>
            <a:r>
              <a:rPr lang="en-US" altLang="zh-CN" dirty="0" err="1"/>
              <a:t>i</a:t>
            </a:r>
            <a:r>
              <a:rPr lang="en-US" altLang="zh-CN" dirty="0"/>
              <a:t> ][ j ]</a:t>
            </a:r>
            <a:r>
              <a:rPr lang="zh-CN" altLang="en-US" dirty="0"/>
              <a:t>表示长度为 </a:t>
            </a:r>
            <a:r>
              <a:rPr lang="en-US" altLang="zh-CN" dirty="0" err="1"/>
              <a:t>i</a:t>
            </a:r>
            <a:r>
              <a:rPr lang="en-US" altLang="zh-CN" dirty="0"/>
              <a:t> </a:t>
            </a:r>
            <a:r>
              <a:rPr lang="zh-CN" altLang="en-US" dirty="0"/>
              <a:t>，结尾停留在</a:t>
            </a:r>
            <a:r>
              <a:rPr lang="en-US" altLang="zh-CN" dirty="0" err="1"/>
              <a:t>Trie</a:t>
            </a:r>
            <a:r>
              <a:rPr lang="zh-CN" altLang="en-US" dirty="0"/>
              <a:t>树上节点为 </a:t>
            </a:r>
            <a:r>
              <a:rPr lang="en-US" altLang="zh-CN" dirty="0"/>
              <a:t>j </a:t>
            </a:r>
            <a:r>
              <a:rPr lang="zh-CN" altLang="en-US" dirty="0"/>
              <a:t>的串能得到的最大权值， </a:t>
            </a:r>
            <a:r>
              <a:rPr lang="en-US" altLang="zh-CN" dirty="0" err="1"/>
              <a:t>dps</a:t>
            </a:r>
            <a:r>
              <a:rPr lang="en-US" altLang="zh-CN" dirty="0"/>
              <a:t>[ </a:t>
            </a:r>
            <a:r>
              <a:rPr lang="en-US" altLang="zh-CN" dirty="0" err="1"/>
              <a:t>i</a:t>
            </a:r>
            <a:r>
              <a:rPr lang="en-US" altLang="zh-CN" dirty="0"/>
              <a:t> ][ j ]</a:t>
            </a:r>
            <a:r>
              <a:rPr lang="zh-CN" altLang="en-US" dirty="0"/>
              <a:t>对应其字符串</a:t>
            </a:r>
          </a:p>
          <a:p>
            <a:pPr fontAlgn="base"/>
            <a:r>
              <a:rPr lang="zh-CN" altLang="en-US" dirty="0"/>
              <a:t>那么不难发现状态转移方程  </a:t>
            </a:r>
            <a:r>
              <a:rPr lang="en-US" altLang="zh-CN" dirty="0" err="1"/>
              <a:t>dp</a:t>
            </a:r>
            <a:r>
              <a:rPr lang="en-US" altLang="zh-CN" dirty="0"/>
              <a:t>[i+1][next[j][t]] = max(</a:t>
            </a:r>
            <a:r>
              <a:rPr lang="en-US" altLang="zh-CN" dirty="0" err="1"/>
              <a:t>dp</a:t>
            </a:r>
            <a:r>
              <a:rPr lang="en-US" altLang="zh-CN" dirty="0"/>
              <a:t>[i+1][next[j][t]], </a:t>
            </a:r>
            <a:r>
              <a:rPr lang="en-US" altLang="zh-CN" dirty="0" err="1"/>
              <a:t>dp</a:t>
            </a:r>
            <a:r>
              <a:rPr lang="en-US" altLang="zh-CN" dirty="0"/>
              <a:t>[</a:t>
            </a:r>
            <a:r>
              <a:rPr lang="en-US" altLang="zh-CN" dirty="0" err="1"/>
              <a:t>i</a:t>
            </a:r>
            <a:r>
              <a:rPr lang="en-US" altLang="zh-CN" dirty="0"/>
              <a:t>][j] + end[next[j][t]]), 0 &lt;= t &lt; 26; end[ </a:t>
            </a:r>
            <a:r>
              <a:rPr lang="en-US" altLang="zh-CN" dirty="0" err="1"/>
              <a:t>i</a:t>
            </a:r>
            <a:r>
              <a:rPr lang="en-US" altLang="zh-CN" dirty="0"/>
              <a:t> ]</a:t>
            </a:r>
            <a:r>
              <a:rPr lang="zh-CN" altLang="en-US" dirty="0"/>
              <a:t>表示</a:t>
            </a:r>
            <a:r>
              <a:rPr lang="en-US" altLang="zh-CN" dirty="0" err="1"/>
              <a:t>Trie</a:t>
            </a:r>
            <a:r>
              <a:rPr lang="zh-CN" altLang="en-US" dirty="0"/>
              <a:t>树上节点</a:t>
            </a:r>
            <a:r>
              <a:rPr lang="en-US" altLang="zh-CN" dirty="0" err="1"/>
              <a:t>i</a:t>
            </a:r>
            <a:r>
              <a:rPr lang="zh-CN" altLang="en-US" dirty="0"/>
              <a:t>对应的能贡献的权值</a:t>
            </a:r>
          </a:p>
          <a:p>
            <a:pPr marL="0" indent="0" fontAlgn="base">
              <a:buNone/>
            </a:pPr>
            <a:r>
              <a:rPr lang="zh-CN" altLang="en-US" dirty="0"/>
              <a:t/>
            </a:r>
            <a:br>
              <a:rPr lang="zh-CN" altLang="en-US" dirty="0"/>
            </a:br>
            <a:r>
              <a:rPr lang="en-US" altLang="zh-CN" dirty="0"/>
              <a:t/>
            </a:r>
            <a:br>
              <a:rPr lang="en-US" altLang="zh-CN" dirty="0"/>
            </a:br>
            <a:endParaRPr lang="en-US" altLang="zh-CN" dirty="0"/>
          </a:p>
        </p:txBody>
      </p:sp>
    </p:spTree>
    <p:extLst>
      <p:ext uri="{BB962C8B-B14F-4D97-AF65-F5344CB8AC3E}">
        <p14:creationId xmlns:p14="http://schemas.microsoft.com/office/powerpoint/2010/main" val="24905431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4.AC</a:t>
            </a:r>
            <a:r>
              <a:rPr lang="zh-CN" altLang="en-US" dirty="0" smtClean="0"/>
              <a:t>自动机：</a:t>
            </a:r>
            <a:r>
              <a:rPr lang="it-IT" altLang="zh-CN" sz="3100" dirty="0"/>
              <a:t/>
            </a:r>
            <a:br>
              <a:rPr lang="it-IT" altLang="zh-CN" sz="3100" dirty="0"/>
            </a:br>
            <a:r>
              <a:rPr lang="it-IT" altLang="zh-CN" sz="3100" dirty="0" smtClean="0"/>
              <a:t>	</a:t>
            </a:r>
            <a:r>
              <a:rPr lang="en-US" altLang="zh-CN" sz="3100" dirty="0"/>
              <a:t> </a:t>
            </a:r>
            <a:r>
              <a:rPr lang="en-US" altLang="zh-CN" sz="3100" dirty="0">
                <a:hlinkClick r:id="rId2"/>
              </a:rPr>
              <a:t>NOI2011 </a:t>
            </a:r>
            <a:r>
              <a:rPr lang="zh-CN" altLang="en-US" sz="3100" dirty="0">
                <a:hlinkClick r:id="rId2"/>
              </a:rPr>
              <a:t>阿狸的打字机（</a:t>
            </a:r>
            <a:r>
              <a:rPr lang="en-US" altLang="zh-CN" sz="3100" dirty="0">
                <a:hlinkClick r:id="rId2"/>
              </a:rPr>
              <a:t>BZOJ2434</a:t>
            </a:r>
            <a:r>
              <a:rPr lang="zh-CN" altLang="en-US" sz="3100" dirty="0">
                <a:hlinkClick r:id="rId2"/>
              </a:rPr>
              <a:t>）</a:t>
            </a:r>
            <a:r>
              <a:rPr lang="en-US" altLang="zh-CN" sz="2800" dirty="0"/>
              <a:t/>
            </a:r>
            <a:br>
              <a:rPr lang="en-US" altLang="zh-CN" sz="2800" dirty="0"/>
            </a:br>
            <a:r>
              <a:rPr lang="en-US" altLang="zh-CN" sz="2800" dirty="0"/>
              <a:t/>
            </a:r>
            <a:br>
              <a:rPr lang="en-US" altLang="zh-CN" sz="2800" dirty="0"/>
            </a:br>
            <a:r>
              <a:rPr lang="en-US" altLang="zh-CN" dirty="0"/>
              <a:t/>
            </a:r>
            <a:br>
              <a:rPr lang="en-US" altLang="zh-CN" dirty="0"/>
            </a:br>
            <a:r>
              <a:rPr lang="en-US" altLang="zh-CN" dirty="0"/>
              <a:t/>
            </a:r>
            <a:br>
              <a:rPr lang="en-US" altLang="zh-CN" dirty="0"/>
            </a:br>
            <a:r>
              <a:rPr lang="en-US" altLang="zh-CN" dirty="0" smtClean="0"/>
              <a:t/>
            </a:r>
            <a:br>
              <a:rPr lang="en-US" altLang="zh-CN" dirty="0" smtClean="0"/>
            </a:br>
            <a:r>
              <a:rPr lang="en-US" altLang="zh-CN" dirty="0"/>
              <a:t>	</a:t>
            </a:r>
            <a:r>
              <a:rPr lang="en-US" altLang="zh-CN" sz="3100" dirty="0"/>
              <a:t/>
            </a:r>
            <a:br>
              <a:rPr lang="en-US" altLang="zh-CN" sz="3100" dirty="0"/>
            </a:br>
            <a:endParaRPr lang="zh-CN" altLang="en-US" sz="3100" dirty="0"/>
          </a:p>
        </p:txBody>
      </p:sp>
      <p:sp>
        <p:nvSpPr>
          <p:cNvPr id="6" name="内容占位符 5"/>
          <p:cNvSpPr>
            <a:spLocks noGrp="1"/>
          </p:cNvSpPr>
          <p:nvPr>
            <p:ph idx="1"/>
          </p:nvPr>
        </p:nvSpPr>
        <p:spPr>
          <a:xfrm>
            <a:off x="677334" y="1930400"/>
            <a:ext cx="8596668" cy="6118896"/>
          </a:xfrm>
        </p:spPr>
        <p:txBody>
          <a:bodyPr>
            <a:normAutofit lnSpcReduction="10000"/>
          </a:bodyPr>
          <a:lstStyle/>
          <a:p>
            <a:r>
              <a:rPr lang="zh-CN" altLang="en-US" dirty="0"/>
              <a:t>阿狸喜欢收藏各种稀奇古怪的东西，最近他淘到一台老式的打字机。打字机上只有</a:t>
            </a:r>
            <a:r>
              <a:rPr lang="en-US" altLang="zh-CN" dirty="0"/>
              <a:t>28</a:t>
            </a:r>
            <a:r>
              <a:rPr lang="zh-CN" altLang="en-US" dirty="0"/>
              <a:t>个按键，分别印有</a:t>
            </a:r>
            <a:r>
              <a:rPr lang="en-US" altLang="zh-CN" dirty="0"/>
              <a:t>26</a:t>
            </a:r>
            <a:r>
              <a:rPr lang="zh-CN" altLang="en-US" dirty="0"/>
              <a:t>个小写英文字母和</a:t>
            </a:r>
            <a:r>
              <a:rPr lang="en-US" altLang="zh-CN" dirty="0"/>
              <a:t>'B'</a:t>
            </a:r>
            <a:r>
              <a:rPr lang="zh-CN" altLang="en-US" dirty="0"/>
              <a:t>、</a:t>
            </a:r>
            <a:r>
              <a:rPr lang="en-US" altLang="zh-CN" dirty="0"/>
              <a:t>'P'</a:t>
            </a:r>
            <a:r>
              <a:rPr lang="zh-CN" altLang="en-US" dirty="0"/>
              <a:t>两个字母。</a:t>
            </a:r>
          </a:p>
          <a:p>
            <a:r>
              <a:rPr lang="zh-CN" altLang="en-US" dirty="0"/>
              <a:t>经阿狸研究发现，这个打字机是这样工作的：</a:t>
            </a:r>
          </a:p>
          <a:p>
            <a:r>
              <a:rPr lang="zh-CN" altLang="en-US" dirty="0"/>
              <a:t>输入小写字母，打字机的一个凹槽中会加入这个字母</a:t>
            </a:r>
            <a:r>
              <a:rPr lang="en-US" altLang="zh-CN" dirty="0"/>
              <a:t>(</a:t>
            </a:r>
            <a:r>
              <a:rPr lang="zh-CN" altLang="en-US" dirty="0"/>
              <a:t>这个字母加在凹槽的最后</a:t>
            </a:r>
            <a:r>
              <a:rPr lang="en-US" altLang="zh-CN" dirty="0"/>
              <a:t>)</a:t>
            </a:r>
            <a:r>
              <a:rPr lang="zh-CN" altLang="en-US" dirty="0"/>
              <a:t>。</a:t>
            </a:r>
          </a:p>
          <a:p>
            <a:r>
              <a:rPr lang="zh-CN" altLang="en-US" dirty="0"/>
              <a:t>按一下印有</a:t>
            </a:r>
            <a:r>
              <a:rPr lang="en-US" altLang="zh-CN" dirty="0"/>
              <a:t>'B'</a:t>
            </a:r>
            <a:r>
              <a:rPr lang="zh-CN" altLang="en-US" dirty="0"/>
              <a:t>的按键，打字机凹槽中最后一个字母会消失。</a:t>
            </a:r>
          </a:p>
          <a:p>
            <a:r>
              <a:rPr lang="zh-CN" altLang="en-US" dirty="0"/>
              <a:t>按一下印有</a:t>
            </a:r>
            <a:r>
              <a:rPr lang="en-US" altLang="zh-CN" dirty="0"/>
              <a:t>'P'</a:t>
            </a:r>
            <a:r>
              <a:rPr lang="zh-CN" altLang="en-US" dirty="0"/>
              <a:t>的按键，打字机会在纸上打印出凹槽中现有的所有字母并换行，但凹槽中的字母不会消失。</a:t>
            </a:r>
          </a:p>
          <a:p>
            <a:r>
              <a:rPr lang="zh-CN" altLang="en-US" dirty="0"/>
              <a:t>例如，阿狸输入</a:t>
            </a:r>
            <a:r>
              <a:rPr lang="en-US" altLang="zh-CN" dirty="0" err="1"/>
              <a:t>aPaPBbP</a:t>
            </a:r>
            <a:r>
              <a:rPr lang="zh-CN" altLang="en-US" dirty="0"/>
              <a:t>，纸上被打印的字符如下：</a:t>
            </a:r>
          </a:p>
          <a:p>
            <a:r>
              <a:rPr lang="en-US" altLang="zh-CN" dirty="0"/>
              <a:t>a</a:t>
            </a:r>
            <a:endParaRPr lang="zh-CN" altLang="en-US" dirty="0"/>
          </a:p>
          <a:p>
            <a:r>
              <a:rPr lang="en-US" altLang="zh-CN" dirty="0" err="1"/>
              <a:t>aa</a:t>
            </a:r>
            <a:endParaRPr lang="zh-CN" altLang="en-US" dirty="0"/>
          </a:p>
          <a:p>
            <a:r>
              <a:rPr lang="en-US" altLang="zh-CN" dirty="0"/>
              <a:t>ab</a:t>
            </a:r>
            <a:endParaRPr lang="zh-CN" altLang="en-US" dirty="0"/>
          </a:p>
          <a:p>
            <a:r>
              <a:rPr lang="zh-CN" altLang="en-US" dirty="0"/>
              <a:t>我们把纸上打印出来的字符串从</a:t>
            </a:r>
            <a:r>
              <a:rPr lang="en-US" altLang="zh-CN" dirty="0"/>
              <a:t>1</a:t>
            </a:r>
            <a:r>
              <a:rPr lang="zh-CN" altLang="en-US" dirty="0"/>
              <a:t>开始顺序编号，一直到</a:t>
            </a:r>
            <a:r>
              <a:rPr lang="en-US" altLang="zh-CN" dirty="0"/>
              <a:t>n</a:t>
            </a:r>
            <a:r>
              <a:rPr lang="zh-CN" altLang="en-US" dirty="0"/>
              <a:t>。打字机有一个非常有趣的功能，在打字机中暗藏一个带数字的小键盘，在小键盘上输入两个数</a:t>
            </a:r>
            <a:r>
              <a:rPr lang="en-US" altLang="zh-CN" dirty="0"/>
              <a:t>(</a:t>
            </a:r>
            <a:r>
              <a:rPr lang="en-US" altLang="zh-CN" dirty="0" err="1"/>
              <a:t>x,y</a:t>
            </a:r>
            <a:r>
              <a:rPr lang="en-US" altLang="zh-CN" dirty="0"/>
              <a:t>)</a:t>
            </a:r>
            <a:r>
              <a:rPr lang="zh-CN" altLang="en-US" dirty="0"/>
              <a:t>（其 中</a:t>
            </a:r>
            <a:r>
              <a:rPr lang="en-US" altLang="zh-CN" dirty="0"/>
              <a:t>1≤x,y≤n</a:t>
            </a:r>
            <a:r>
              <a:rPr lang="zh-CN" altLang="en-US" dirty="0"/>
              <a:t>），打字机会显示第</a:t>
            </a:r>
            <a:r>
              <a:rPr lang="en-US" altLang="zh-CN" dirty="0"/>
              <a:t>x</a:t>
            </a:r>
            <a:r>
              <a:rPr lang="zh-CN" altLang="en-US" dirty="0"/>
              <a:t>个打印的字符串在第</a:t>
            </a:r>
            <a:r>
              <a:rPr lang="en-US" altLang="zh-CN" dirty="0"/>
              <a:t>y</a:t>
            </a:r>
            <a:r>
              <a:rPr lang="zh-CN" altLang="en-US" dirty="0"/>
              <a:t>个打印的字符串中出现了多少次。</a:t>
            </a:r>
          </a:p>
          <a:p>
            <a:pPr marL="0" indent="0" fontAlgn="base">
              <a:buNone/>
            </a:pPr>
            <a:r>
              <a:rPr lang="zh-CN" altLang="en-US" dirty="0"/>
              <a:t/>
            </a:r>
            <a:br>
              <a:rPr lang="zh-CN" altLang="en-US" dirty="0"/>
            </a:br>
            <a:r>
              <a:rPr lang="en-US" altLang="zh-CN" dirty="0"/>
              <a:t/>
            </a:r>
            <a:br>
              <a:rPr lang="en-US" altLang="zh-CN" dirty="0"/>
            </a:br>
            <a:endParaRPr lang="en-US" altLang="zh-CN" dirty="0"/>
          </a:p>
        </p:txBody>
      </p:sp>
    </p:spTree>
    <p:extLst>
      <p:ext uri="{BB962C8B-B14F-4D97-AF65-F5344CB8AC3E}">
        <p14:creationId xmlns:p14="http://schemas.microsoft.com/office/powerpoint/2010/main" val="3161757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mtClean="0"/>
              <a:t>4.AC</a:t>
            </a:r>
            <a:r>
              <a:rPr lang="zh-CN" altLang="en-US" smtClean="0"/>
              <a:t>自动机：</a:t>
            </a:r>
            <a:r>
              <a:rPr lang="it-IT" altLang="zh-CN" sz="3100" dirty="0"/>
              <a:t/>
            </a:r>
            <a:br>
              <a:rPr lang="it-IT" altLang="zh-CN" sz="3100" dirty="0"/>
            </a:br>
            <a:r>
              <a:rPr lang="it-IT" altLang="zh-CN" sz="3100" dirty="0" smtClean="0"/>
              <a:t>	</a:t>
            </a:r>
            <a:r>
              <a:rPr lang="en-US" altLang="zh-CN" sz="3100" dirty="0"/>
              <a:t> </a:t>
            </a:r>
            <a:r>
              <a:rPr lang="en-US" altLang="zh-CN" sz="3100" dirty="0">
                <a:hlinkClick r:id="rId2"/>
              </a:rPr>
              <a:t>NOI2011 </a:t>
            </a:r>
            <a:r>
              <a:rPr lang="zh-CN" altLang="en-US" sz="3100" dirty="0">
                <a:hlinkClick r:id="rId2"/>
              </a:rPr>
              <a:t>阿狸的打字机（</a:t>
            </a:r>
            <a:r>
              <a:rPr lang="en-US" altLang="zh-CN" sz="3100" dirty="0">
                <a:hlinkClick r:id="rId2"/>
              </a:rPr>
              <a:t>BZOJ2434</a:t>
            </a:r>
            <a:r>
              <a:rPr lang="zh-CN" altLang="en-US" sz="3100" dirty="0">
                <a:hlinkClick r:id="rId2"/>
              </a:rPr>
              <a:t>）</a:t>
            </a:r>
            <a:r>
              <a:rPr lang="en-US" altLang="zh-CN" sz="2800" dirty="0"/>
              <a:t/>
            </a:r>
            <a:br>
              <a:rPr lang="en-US" altLang="zh-CN" sz="2800" dirty="0"/>
            </a:br>
            <a:r>
              <a:rPr lang="en-US" altLang="zh-CN" sz="2800" dirty="0"/>
              <a:t/>
            </a:r>
            <a:br>
              <a:rPr lang="en-US" altLang="zh-CN" sz="2800" dirty="0"/>
            </a:br>
            <a:r>
              <a:rPr lang="en-US" altLang="zh-CN" dirty="0"/>
              <a:t/>
            </a:r>
            <a:br>
              <a:rPr lang="en-US" altLang="zh-CN" dirty="0"/>
            </a:br>
            <a:r>
              <a:rPr lang="en-US" altLang="zh-CN" dirty="0"/>
              <a:t/>
            </a:r>
            <a:br>
              <a:rPr lang="en-US" altLang="zh-CN" dirty="0"/>
            </a:br>
            <a:r>
              <a:rPr lang="en-US" altLang="zh-CN" dirty="0" smtClean="0"/>
              <a:t/>
            </a:r>
            <a:br>
              <a:rPr lang="en-US" altLang="zh-CN" dirty="0" smtClean="0"/>
            </a:br>
            <a:r>
              <a:rPr lang="en-US" altLang="zh-CN" dirty="0"/>
              <a:t>	</a:t>
            </a:r>
            <a:r>
              <a:rPr lang="en-US" altLang="zh-CN" sz="3100" dirty="0"/>
              <a:t/>
            </a:r>
            <a:br>
              <a:rPr lang="en-US" altLang="zh-CN" sz="3100" dirty="0"/>
            </a:br>
            <a:endParaRPr lang="zh-CN" altLang="en-US" sz="3100" dirty="0"/>
          </a:p>
        </p:txBody>
      </p:sp>
      <p:sp>
        <p:nvSpPr>
          <p:cNvPr id="6" name="内容占位符 5"/>
          <p:cNvSpPr>
            <a:spLocks noGrp="1"/>
          </p:cNvSpPr>
          <p:nvPr>
            <p:ph idx="1"/>
          </p:nvPr>
        </p:nvSpPr>
        <p:spPr>
          <a:xfrm>
            <a:off x="677334" y="1930400"/>
            <a:ext cx="8596668" cy="6118896"/>
          </a:xfrm>
        </p:spPr>
        <p:txBody>
          <a:bodyPr>
            <a:normAutofit/>
          </a:bodyPr>
          <a:lstStyle/>
          <a:p>
            <a:r>
              <a:rPr lang="zh-CN" altLang="en-US" dirty="0"/>
              <a:t>对于每个</a:t>
            </a:r>
            <a:r>
              <a:rPr lang="en-US" altLang="zh-CN" dirty="0"/>
              <a:t>x</a:t>
            </a:r>
            <a:r>
              <a:rPr lang="zh-CN" altLang="en-US" dirty="0"/>
              <a:t>串，只有能通过</a:t>
            </a:r>
            <a:r>
              <a:rPr lang="en-US" altLang="zh-CN" dirty="0"/>
              <a:t>fail</a:t>
            </a:r>
            <a:r>
              <a:rPr lang="zh-CN" altLang="en-US" dirty="0"/>
              <a:t>指针指向它的末尾节点的</a:t>
            </a:r>
            <a:r>
              <a:rPr lang="en-US" altLang="zh-CN" dirty="0"/>
              <a:t>y</a:t>
            </a:r>
            <a:r>
              <a:rPr lang="zh-CN" altLang="en-US" dirty="0"/>
              <a:t>串节点才能计数。那么我们不妨把</a:t>
            </a:r>
            <a:r>
              <a:rPr lang="en-US" altLang="zh-CN" dirty="0"/>
              <a:t>fail</a:t>
            </a:r>
            <a:r>
              <a:rPr lang="zh-CN" altLang="en-US" dirty="0"/>
              <a:t>指针反向，构建一棵</a:t>
            </a:r>
            <a:r>
              <a:rPr lang="en-US" altLang="zh-CN" dirty="0"/>
              <a:t>fail</a:t>
            </a:r>
            <a:r>
              <a:rPr lang="zh-CN" altLang="en-US" dirty="0"/>
              <a:t>树</a:t>
            </a:r>
            <a:r>
              <a:rPr lang="zh-CN" altLang="en-US" dirty="0" smtClean="0"/>
              <a:t>。</a:t>
            </a:r>
            <a:endParaRPr lang="en-US" altLang="zh-CN" dirty="0" smtClean="0"/>
          </a:p>
          <a:p>
            <a:r>
              <a:rPr lang="zh-CN" altLang="en-US" dirty="0"/>
              <a:t>由于在一颗树中，一个节点及其子树在</a:t>
            </a:r>
            <a:r>
              <a:rPr lang="en-US" altLang="zh-CN" dirty="0"/>
              <a:t>DFS</a:t>
            </a:r>
            <a:r>
              <a:rPr lang="zh-CN" altLang="en-US" dirty="0"/>
              <a:t>序中是连续的一段，那么我们可以用一个树状数组来维护</a:t>
            </a:r>
            <a:r>
              <a:rPr lang="en-US" altLang="zh-CN" dirty="0"/>
              <a:t>x</a:t>
            </a:r>
            <a:r>
              <a:rPr lang="zh-CN" altLang="en-US" dirty="0"/>
              <a:t>串末尾节点及其子树上有多少个属于</a:t>
            </a:r>
            <a:r>
              <a:rPr lang="en-US" altLang="zh-CN" dirty="0"/>
              <a:t>y</a:t>
            </a:r>
            <a:r>
              <a:rPr lang="zh-CN" altLang="en-US" dirty="0"/>
              <a:t>串的节点。</a:t>
            </a:r>
          </a:p>
          <a:p>
            <a:r>
              <a:rPr lang="zh-CN" altLang="en-US" dirty="0"/>
              <a:t>那么我们可以得到一个离线算法：对</a:t>
            </a:r>
            <a:r>
              <a:rPr lang="en-US" altLang="zh-CN" dirty="0"/>
              <a:t>fail</a:t>
            </a:r>
            <a:r>
              <a:rPr lang="zh-CN" altLang="en-US" dirty="0"/>
              <a:t>树遍历一遍，得到一个</a:t>
            </a:r>
            <a:r>
              <a:rPr lang="en-US" altLang="zh-CN" dirty="0"/>
              <a:t>DFS</a:t>
            </a:r>
            <a:r>
              <a:rPr lang="zh-CN" altLang="en-US" dirty="0"/>
              <a:t>序，再维护一个树状数组，对原</a:t>
            </a:r>
            <a:r>
              <a:rPr lang="en-US" altLang="zh-CN" dirty="0" err="1"/>
              <a:t>Trie</a:t>
            </a:r>
            <a:r>
              <a:rPr lang="zh-CN" altLang="en-US" dirty="0"/>
              <a:t>树进行遍历，每访问一个节点，就修改树状数组，对树状数组中该节点的</a:t>
            </a:r>
            <a:r>
              <a:rPr lang="en-US" altLang="zh-CN" dirty="0"/>
              <a:t>DFS</a:t>
            </a:r>
            <a:r>
              <a:rPr lang="zh-CN" altLang="en-US" dirty="0"/>
              <a:t>序起点的位置加上</a:t>
            </a:r>
            <a:r>
              <a:rPr lang="en-US" altLang="zh-CN" dirty="0"/>
              <a:t>1</a:t>
            </a:r>
            <a:r>
              <a:rPr lang="zh-CN" altLang="en-US" dirty="0"/>
              <a:t>。每往回走一步，就减去</a:t>
            </a:r>
            <a:r>
              <a:rPr lang="en-US" altLang="zh-CN" dirty="0"/>
              <a:t>1</a:t>
            </a:r>
            <a:r>
              <a:rPr lang="zh-CN" altLang="en-US" dirty="0"/>
              <a:t>。如果访问到了一个</a:t>
            </a:r>
            <a:r>
              <a:rPr lang="en-US" altLang="zh-CN" dirty="0"/>
              <a:t>y</a:t>
            </a:r>
            <a:r>
              <a:rPr lang="zh-CN" altLang="en-US" dirty="0"/>
              <a:t>字串的末尾节点，枚举询问中每个</a:t>
            </a:r>
            <a:r>
              <a:rPr lang="en-US" altLang="zh-CN" dirty="0"/>
              <a:t>y</a:t>
            </a:r>
            <a:r>
              <a:rPr lang="zh-CN" altLang="en-US" dirty="0"/>
              <a:t>串对应的</a:t>
            </a:r>
            <a:r>
              <a:rPr lang="en-US" altLang="zh-CN" dirty="0"/>
              <a:t>x</a:t>
            </a:r>
            <a:r>
              <a:rPr lang="zh-CN" altLang="en-US" dirty="0"/>
              <a:t>串，查询树状数组中</a:t>
            </a:r>
            <a:r>
              <a:rPr lang="en-US" altLang="zh-CN" dirty="0"/>
              <a:t>x</a:t>
            </a:r>
            <a:r>
              <a:rPr lang="zh-CN" altLang="en-US" dirty="0"/>
              <a:t>串末尾节点从</a:t>
            </a:r>
            <a:r>
              <a:rPr lang="en-US" altLang="zh-CN" dirty="0"/>
              <a:t>DFS</a:t>
            </a:r>
            <a:r>
              <a:rPr lang="zh-CN" altLang="en-US" dirty="0"/>
              <a:t>序中的起始位置到结束位置的和，并记录答案。这样，我们就得到了一个时间复杂度为</a:t>
            </a:r>
            <a:r>
              <a:rPr lang="en-US" altLang="zh-CN" dirty="0"/>
              <a:t>O(</a:t>
            </a:r>
            <a:r>
              <a:rPr lang="en-US" altLang="zh-CN" dirty="0" err="1"/>
              <a:t>N+MlogN</a:t>
            </a:r>
            <a:r>
              <a:rPr lang="en-US" altLang="zh-CN" dirty="0"/>
              <a:t>)</a:t>
            </a:r>
            <a:r>
              <a:rPr lang="zh-CN" altLang="en-US" dirty="0"/>
              <a:t>的优美的算法。因为</a:t>
            </a:r>
            <a:r>
              <a:rPr lang="en-US" altLang="zh-CN" dirty="0"/>
              <a:t>N</a:t>
            </a:r>
            <a:r>
              <a:rPr lang="zh-CN" altLang="en-US" dirty="0"/>
              <a:t>和</a:t>
            </a:r>
            <a:r>
              <a:rPr lang="en-US" altLang="zh-CN" dirty="0"/>
              <a:t>M</a:t>
            </a:r>
            <a:r>
              <a:rPr lang="zh-CN" altLang="en-US" dirty="0"/>
              <a:t>都不超过</a:t>
            </a:r>
            <a:r>
              <a:rPr lang="en-US" altLang="zh-CN" dirty="0"/>
              <a:t>10</a:t>
            </a:r>
            <a:r>
              <a:rPr lang="en-US" altLang="zh-CN" baseline="30000" dirty="0"/>
              <a:t>5</a:t>
            </a:r>
            <a:r>
              <a:rPr lang="zh-CN" altLang="en-US" dirty="0"/>
              <a:t>，所以这个算法是可行的。</a:t>
            </a:r>
          </a:p>
          <a:p>
            <a:pPr marL="0" indent="0">
              <a:buNone/>
            </a:pPr>
            <a:r>
              <a:rPr lang="zh-CN" altLang="en-US" dirty="0"/>
              <a:t/>
            </a:r>
            <a:br>
              <a:rPr lang="zh-CN" altLang="en-US" dirty="0"/>
            </a:br>
            <a:r>
              <a:rPr lang="en-US" altLang="zh-CN" dirty="0"/>
              <a:t/>
            </a:r>
            <a:br>
              <a:rPr lang="en-US" altLang="zh-CN" dirty="0"/>
            </a:br>
            <a:endParaRPr lang="en-US" altLang="zh-CN" dirty="0"/>
          </a:p>
        </p:txBody>
      </p:sp>
    </p:spTree>
    <p:extLst>
      <p:ext uri="{BB962C8B-B14F-4D97-AF65-F5344CB8AC3E}">
        <p14:creationId xmlns:p14="http://schemas.microsoft.com/office/powerpoint/2010/main" val="9674082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5.manachar</a:t>
            </a:r>
            <a:r>
              <a:rPr lang="zh-CN" altLang="en-US" dirty="0" smtClean="0"/>
              <a:t>：</a:t>
            </a:r>
            <a:r>
              <a:rPr lang="it-IT" altLang="zh-CN" sz="3100" dirty="0"/>
              <a:t/>
            </a:r>
            <a:br>
              <a:rPr lang="it-IT" altLang="zh-CN" sz="3100" dirty="0"/>
            </a:br>
            <a:r>
              <a:rPr lang="it-IT" altLang="zh-CN" sz="3100" dirty="0" smtClean="0"/>
              <a:t>	</a:t>
            </a:r>
            <a:r>
              <a:rPr lang="en-US" altLang="zh-CN" sz="3100" dirty="0"/>
              <a:t> </a:t>
            </a:r>
            <a:r>
              <a:rPr lang="en-US" altLang="zh-CN" sz="2800" dirty="0"/>
              <a:t/>
            </a:r>
            <a:br>
              <a:rPr lang="en-US" altLang="zh-CN" sz="2800" dirty="0"/>
            </a:br>
            <a:r>
              <a:rPr lang="en-US" altLang="zh-CN" dirty="0"/>
              <a:t/>
            </a:r>
            <a:br>
              <a:rPr lang="en-US" altLang="zh-CN" dirty="0"/>
            </a:br>
            <a:r>
              <a:rPr lang="en-US" altLang="zh-CN" dirty="0"/>
              <a:t/>
            </a:r>
            <a:br>
              <a:rPr lang="en-US" altLang="zh-CN" dirty="0"/>
            </a:br>
            <a:r>
              <a:rPr lang="en-US" altLang="zh-CN" dirty="0" smtClean="0"/>
              <a:t/>
            </a:r>
            <a:br>
              <a:rPr lang="en-US" altLang="zh-CN" dirty="0" smtClean="0"/>
            </a:br>
            <a:r>
              <a:rPr lang="en-US" altLang="zh-CN" dirty="0"/>
              <a:t>	</a:t>
            </a:r>
            <a:r>
              <a:rPr lang="en-US" altLang="zh-CN" sz="3100" dirty="0"/>
              <a:t/>
            </a:r>
            <a:br>
              <a:rPr lang="en-US" altLang="zh-CN" sz="3100" dirty="0"/>
            </a:br>
            <a:endParaRPr lang="zh-CN" altLang="en-US" sz="3100" dirty="0"/>
          </a:p>
        </p:txBody>
      </p:sp>
      <p:sp>
        <p:nvSpPr>
          <p:cNvPr id="6" name="内容占位符 5"/>
          <p:cNvSpPr>
            <a:spLocks noGrp="1"/>
          </p:cNvSpPr>
          <p:nvPr>
            <p:ph idx="1"/>
          </p:nvPr>
        </p:nvSpPr>
        <p:spPr>
          <a:xfrm>
            <a:off x="677334" y="1930400"/>
            <a:ext cx="8596668" cy="6118896"/>
          </a:xfrm>
        </p:spPr>
        <p:txBody>
          <a:bodyPr>
            <a:normAutofit/>
          </a:bodyPr>
          <a:lstStyle/>
          <a:p>
            <a:r>
              <a:rPr lang="pt-BR" altLang="zh-CN" dirty="0"/>
              <a:t>O(n)</a:t>
            </a:r>
            <a:r>
              <a:rPr lang="zh-CN" altLang="pt-BR" dirty="0"/>
              <a:t>回文子串（</a:t>
            </a:r>
            <a:r>
              <a:rPr lang="pt-BR" altLang="zh-CN" dirty="0"/>
              <a:t>Manacher</a:t>
            </a:r>
            <a:r>
              <a:rPr lang="zh-CN" altLang="pt-BR" dirty="0"/>
              <a:t>）</a:t>
            </a:r>
            <a:r>
              <a:rPr lang="zh-CN" altLang="pt-BR" dirty="0" smtClean="0"/>
              <a:t>算法</a:t>
            </a:r>
            <a:endParaRPr lang="en-US" altLang="zh-CN" dirty="0" smtClean="0"/>
          </a:p>
          <a:p>
            <a:r>
              <a:rPr lang="en-US" altLang="zh-CN" dirty="0" smtClean="0"/>
              <a:t>O(</a:t>
            </a:r>
            <a:r>
              <a:rPr lang="en-US" altLang="zh-CN" dirty="0" err="1" smtClean="0"/>
              <a:t>nlogn</a:t>
            </a:r>
            <a:r>
              <a:rPr lang="en-US" altLang="zh-CN" dirty="0" smtClean="0"/>
              <a:t>) </a:t>
            </a:r>
            <a:r>
              <a:rPr lang="zh-CN" altLang="en-US" dirty="0"/>
              <a:t>二</a:t>
            </a:r>
            <a:r>
              <a:rPr lang="zh-CN" altLang="en-US" dirty="0" smtClean="0"/>
              <a:t>分</a:t>
            </a:r>
            <a:r>
              <a:rPr lang="en-US" altLang="zh-CN" dirty="0" smtClean="0"/>
              <a:t>+Hash</a:t>
            </a:r>
          </a:p>
          <a:p>
            <a:r>
              <a:rPr lang="zh-CN" altLang="en-US" dirty="0"/>
              <a:t>用处</a:t>
            </a:r>
            <a:r>
              <a:rPr lang="zh-CN" altLang="en-US" dirty="0" smtClean="0"/>
              <a:t>不大？</a:t>
            </a:r>
            <a:r>
              <a:rPr lang="zh-CN" altLang="en-US" dirty="0"/>
              <a:t/>
            </a:r>
            <a:br>
              <a:rPr lang="zh-CN" altLang="en-US" dirty="0"/>
            </a:br>
            <a:r>
              <a:rPr lang="en-US" altLang="zh-CN" dirty="0"/>
              <a:t/>
            </a:r>
            <a:br>
              <a:rPr lang="en-US" altLang="zh-CN" dirty="0"/>
            </a:br>
            <a:endParaRPr lang="en-US" altLang="zh-CN" dirty="0"/>
          </a:p>
        </p:txBody>
      </p:sp>
    </p:spTree>
    <p:extLst>
      <p:ext uri="{BB962C8B-B14F-4D97-AF65-F5344CB8AC3E}">
        <p14:creationId xmlns:p14="http://schemas.microsoft.com/office/powerpoint/2010/main" val="32714857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5.manachar</a:t>
            </a:r>
            <a:r>
              <a:rPr lang="zh-CN" altLang="en-US" dirty="0" smtClean="0"/>
              <a:t>：</a:t>
            </a:r>
            <a:r>
              <a:rPr lang="it-IT" altLang="zh-CN" sz="3100" dirty="0"/>
              <a:t/>
            </a:r>
            <a:br>
              <a:rPr lang="it-IT" altLang="zh-CN" sz="3100" dirty="0"/>
            </a:br>
            <a:r>
              <a:rPr lang="it-IT" altLang="zh-CN" sz="3100" dirty="0" smtClean="0"/>
              <a:t>	</a:t>
            </a:r>
            <a:r>
              <a:rPr lang="en-US" altLang="zh-CN" sz="3100" dirty="0"/>
              <a:t> </a:t>
            </a:r>
            <a:r>
              <a:rPr lang="zh-CN" altLang="en-US" sz="2400" dirty="0" smtClean="0"/>
              <a:t/>
            </a:r>
            <a:br>
              <a:rPr lang="zh-CN" altLang="en-US" sz="2400" dirty="0" smtClean="0"/>
            </a:br>
            <a:r>
              <a:rPr lang="en-US" altLang="zh-CN" sz="2800" dirty="0" smtClean="0"/>
              <a:t/>
            </a:r>
            <a:br>
              <a:rPr lang="en-US" altLang="zh-CN" sz="2800" dirty="0" smtClean="0"/>
            </a:br>
            <a:r>
              <a:rPr lang="en-US" altLang="zh-CN" dirty="0"/>
              <a:t/>
            </a:r>
            <a:br>
              <a:rPr lang="en-US" altLang="zh-CN" dirty="0"/>
            </a:br>
            <a:r>
              <a:rPr lang="en-US" altLang="zh-CN" dirty="0"/>
              <a:t/>
            </a:r>
            <a:br>
              <a:rPr lang="en-US" altLang="zh-CN" dirty="0"/>
            </a:br>
            <a:r>
              <a:rPr lang="en-US" altLang="zh-CN" dirty="0" smtClean="0"/>
              <a:t/>
            </a:r>
            <a:br>
              <a:rPr lang="en-US" altLang="zh-CN" dirty="0" smtClean="0"/>
            </a:br>
            <a:r>
              <a:rPr lang="en-US" altLang="zh-CN" dirty="0"/>
              <a:t>	</a:t>
            </a:r>
            <a:r>
              <a:rPr lang="en-US" altLang="zh-CN" sz="3100" dirty="0"/>
              <a:t/>
            </a:r>
            <a:br>
              <a:rPr lang="en-US" altLang="zh-CN" sz="3100" dirty="0"/>
            </a:br>
            <a:endParaRPr lang="zh-CN" altLang="en-US" sz="3100" dirty="0"/>
          </a:p>
        </p:txBody>
      </p:sp>
      <p:sp>
        <p:nvSpPr>
          <p:cNvPr id="6" name="内容占位符 5"/>
          <p:cNvSpPr>
            <a:spLocks noGrp="1"/>
          </p:cNvSpPr>
          <p:nvPr>
            <p:ph idx="1"/>
          </p:nvPr>
        </p:nvSpPr>
        <p:spPr>
          <a:xfrm>
            <a:off x="677334" y="1930400"/>
            <a:ext cx="8596668" cy="6118896"/>
          </a:xfrm>
        </p:spPr>
        <p:txBody>
          <a:bodyPr>
            <a:normAutofit/>
          </a:bodyPr>
          <a:lstStyle/>
          <a:p>
            <a:pPr fontAlgn="base"/>
            <a:r>
              <a:rPr lang="zh-CN" altLang="en-US" dirty="0"/>
              <a:t>就是给出一个长度不超过</a:t>
            </a:r>
            <a:r>
              <a:rPr lang="en-US" altLang="zh-CN" dirty="0"/>
              <a:t>1000</a:t>
            </a:r>
            <a:r>
              <a:rPr lang="zh-CN" altLang="en-US" dirty="0"/>
              <a:t>个只包含大小写英文字母的字符串</a:t>
            </a:r>
            <a:r>
              <a:rPr lang="en-US" altLang="zh-CN" dirty="0"/>
              <a:t>,</a:t>
            </a:r>
            <a:r>
              <a:rPr lang="zh-CN" altLang="en-US" dirty="0"/>
              <a:t>输出其最长回文子串</a:t>
            </a:r>
          </a:p>
          <a:p>
            <a:pPr marL="0" indent="0">
              <a:buNone/>
            </a:pPr>
            <a:r>
              <a:rPr lang="zh-CN" altLang="en-US" dirty="0"/>
              <a:t/>
            </a:r>
            <a:br>
              <a:rPr lang="zh-CN" altLang="en-US" dirty="0"/>
            </a:br>
            <a:r>
              <a:rPr lang="en-US" altLang="zh-CN" dirty="0"/>
              <a:t/>
            </a:r>
            <a:br>
              <a:rPr lang="en-US" altLang="zh-CN" dirty="0"/>
            </a:br>
            <a:endParaRPr lang="en-US" altLang="zh-CN" dirty="0"/>
          </a:p>
        </p:txBody>
      </p:sp>
    </p:spTree>
    <p:extLst>
      <p:ext uri="{BB962C8B-B14F-4D97-AF65-F5344CB8AC3E}">
        <p14:creationId xmlns:p14="http://schemas.microsoft.com/office/powerpoint/2010/main" val="36218093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5.manachar</a:t>
            </a:r>
            <a:r>
              <a:rPr lang="zh-CN" altLang="en-US" dirty="0" smtClean="0"/>
              <a:t>：</a:t>
            </a:r>
            <a:r>
              <a:rPr lang="it-IT" altLang="zh-CN" sz="3100" dirty="0"/>
              <a:t/>
            </a:r>
            <a:br>
              <a:rPr lang="it-IT" altLang="zh-CN" sz="3100" dirty="0"/>
            </a:br>
            <a:r>
              <a:rPr lang="it-IT" altLang="zh-CN" sz="3100" dirty="0" smtClean="0"/>
              <a:t>	</a:t>
            </a:r>
            <a:r>
              <a:rPr lang="en-US" altLang="zh-CN" sz="3100" dirty="0"/>
              <a:t> </a:t>
            </a:r>
            <a:r>
              <a:rPr lang="zh-CN" altLang="en-US" sz="2400" dirty="0"/>
              <a:t/>
            </a:r>
            <a:br>
              <a:rPr lang="zh-CN" altLang="en-US" sz="2400" dirty="0"/>
            </a:br>
            <a:r>
              <a:rPr lang="en-US" altLang="zh-CN" sz="2800" dirty="0"/>
              <a:t/>
            </a:r>
            <a:br>
              <a:rPr lang="en-US" altLang="zh-CN" sz="2800" dirty="0"/>
            </a:br>
            <a:r>
              <a:rPr lang="en-US" altLang="zh-CN" dirty="0"/>
              <a:t/>
            </a:r>
            <a:br>
              <a:rPr lang="en-US" altLang="zh-CN" dirty="0"/>
            </a:br>
            <a:r>
              <a:rPr lang="en-US" altLang="zh-CN" dirty="0"/>
              <a:t/>
            </a:r>
            <a:br>
              <a:rPr lang="en-US" altLang="zh-CN" dirty="0"/>
            </a:br>
            <a:r>
              <a:rPr lang="en-US" altLang="zh-CN" dirty="0" smtClean="0"/>
              <a:t/>
            </a:r>
            <a:br>
              <a:rPr lang="en-US" altLang="zh-CN" dirty="0" smtClean="0"/>
            </a:br>
            <a:r>
              <a:rPr lang="en-US" altLang="zh-CN" dirty="0"/>
              <a:t>	</a:t>
            </a:r>
            <a:r>
              <a:rPr lang="en-US" altLang="zh-CN" sz="3100" dirty="0"/>
              <a:t/>
            </a:r>
            <a:br>
              <a:rPr lang="en-US" altLang="zh-CN" sz="3100" dirty="0"/>
            </a:br>
            <a:endParaRPr lang="zh-CN" altLang="en-US" sz="3100" dirty="0"/>
          </a:p>
        </p:txBody>
      </p:sp>
      <p:sp>
        <p:nvSpPr>
          <p:cNvPr id="6" name="内容占位符 5"/>
          <p:cNvSpPr>
            <a:spLocks noGrp="1"/>
          </p:cNvSpPr>
          <p:nvPr>
            <p:ph idx="1"/>
          </p:nvPr>
        </p:nvSpPr>
        <p:spPr>
          <a:xfrm>
            <a:off x="677334" y="1930400"/>
            <a:ext cx="8596668" cy="6118896"/>
          </a:xfrm>
        </p:spPr>
        <p:txBody>
          <a:bodyPr>
            <a:normAutofit/>
          </a:bodyPr>
          <a:lstStyle/>
          <a:p>
            <a:pPr fontAlgn="base"/>
            <a:r>
              <a:rPr lang="zh-CN" altLang="en-US" dirty="0"/>
              <a:t>利用</a:t>
            </a:r>
            <a:r>
              <a:rPr lang="en-US" altLang="zh-CN" dirty="0" err="1"/>
              <a:t>manacher</a:t>
            </a:r>
            <a:r>
              <a:rPr lang="zh-CN" altLang="en-US" dirty="0"/>
              <a:t>算法先将所有字符用一个没有出现过的相同字符隔开</a:t>
            </a:r>
            <a:r>
              <a:rPr lang="en-US" altLang="zh-CN" dirty="0"/>
              <a:t>, </a:t>
            </a:r>
            <a:r>
              <a:rPr lang="zh-CN" altLang="en-US" dirty="0"/>
              <a:t>然后在首位加上两个没有出现过的不同的符号</a:t>
            </a:r>
            <a:r>
              <a:rPr lang="en-US" altLang="zh-CN" dirty="0"/>
              <a:t>, </a:t>
            </a:r>
            <a:r>
              <a:rPr lang="zh-CN" altLang="en-US" dirty="0"/>
              <a:t>很容易就可以求出所有的以第</a:t>
            </a:r>
            <a:r>
              <a:rPr lang="en-US" altLang="zh-CN" dirty="0" err="1"/>
              <a:t>i</a:t>
            </a:r>
            <a:r>
              <a:rPr lang="zh-CN" altLang="en-US" dirty="0"/>
              <a:t>个位置为中心的所有回文串的回文半径</a:t>
            </a:r>
            <a:r>
              <a:rPr lang="en-US" altLang="zh-CN" dirty="0"/>
              <a:t>, </a:t>
            </a:r>
            <a:r>
              <a:rPr lang="zh-CN" altLang="en-US" dirty="0"/>
              <a:t>讨论一下中间位置是原来输入的字符还是后来插入的分隔符即可</a:t>
            </a:r>
            <a:r>
              <a:rPr lang="en-US" altLang="zh-CN" dirty="0"/>
              <a:t>, </a:t>
            </a:r>
            <a:r>
              <a:rPr lang="zh-CN" altLang="en-US" dirty="0"/>
              <a:t>然后从头到尾扫一遍</a:t>
            </a:r>
            <a:r>
              <a:rPr lang="en-US" altLang="zh-CN" dirty="0"/>
              <a:t>R</a:t>
            </a:r>
            <a:r>
              <a:rPr lang="zh-CN" altLang="en-US" dirty="0"/>
              <a:t>数组就可以知道最长的回文串的中心位置和长度了</a:t>
            </a:r>
            <a:br>
              <a:rPr lang="zh-CN" altLang="en-US" dirty="0"/>
            </a:br>
            <a:r>
              <a:rPr lang="en-US" altLang="zh-CN" dirty="0"/>
              <a:t/>
            </a:r>
            <a:br>
              <a:rPr lang="en-US" altLang="zh-CN" dirty="0"/>
            </a:br>
            <a:endParaRPr lang="en-US" altLang="zh-CN" dirty="0"/>
          </a:p>
        </p:txBody>
      </p:sp>
    </p:spTree>
    <p:extLst>
      <p:ext uri="{BB962C8B-B14F-4D97-AF65-F5344CB8AC3E}">
        <p14:creationId xmlns:p14="http://schemas.microsoft.com/office/powerpoint/2010/main" val="29268112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5.manachar</a:t>
            </a:r>
            <a:r>
              <a:rPr lang="zh-CN" altLang="en-US" dirty="0" smtClean="0"/>
              <a:t>：</a:t>
            </a:r>
            <a:r>
              <a:rPr lang="it-IT" altLang="zh-CN" sz="3100" dirty="0"/>
              <a:t/>
            </a:r>
            <a:br>
              <a:rPr lang="it-IT" altLang="zh-CN" sz="3100" dirty="0"/>
            </a:br>
            <a:r>
              <a:rPr lang="it-IT" altLang="zh-CN" sz="3100" dirty="0" smtClean="0"/>
              <a:t>	</a:t>
            </a:r>
            <a:r>
              <a:rPr lang="en-US" altLang="zh-CN" sz="3100" dirty="0"/>
              <a:t> </a:t>
            </a:r>
            <a:r>
              <a:rPr lang="en-US" altLang="zh-CN" sz="3100" dirty="0">
                <a:hlinkClick r:id="rId2"/>
              </a:rPr>
              <a:t> HDU 5371 </a:t>
            </a:r>
            <a:r>
              <a:rPr lang="en-US" altLang="zh-CN" sz="3100" dirty="0" err="1">
                <a:hlinkClick r:id="rId2"/>
              </a:rPr>
              <a:t>Hotaru's</a:t>
            </a:r>
            <a:r>
              <a:rPr lang="en-US" altLang="zh-CN" sz="3100" dirty="0">
                <a:hlinkClick r:id="rId2"/>
              </a:rPr>
              <a:t> problem</a:t>
            </a:r>
            <a:r>
              <a:rPr lang="en-US" altLang="zh-CN" sz="2000" dirty="0"/>
              <a:t/>
            </a:r>
            <a:br>
              <a:rPr lang="en-US" altLang="zh-CN" sz="2000" dirty="0"/>
            </a:br>
            <a:r>
              <a:rPr lang="zh-CN" altLang="en-US" sz="2400" dirty="0" smtClean="0"/>
              <a:t/>
            </a:r>
            <a:br>
              <a:rPr lang="zh-CN" altLang="en-US" sz="2400" dirty="0" smtClean="0"/>
            </a:br>
            <a:r>
              <a:rPr lang="en-US" altLang="zh-CN" sz="2800" dirty="0" smtClean="0"/>
              <a:t/>
            </a:r>
            <a:br>
              <a:rPr lang="en-US" altLang="zh-CN" sz="2800" dirty="0" smtClean="0"/>
            </a:br>
            <a:r>
              <a:rPr lang="en-US" altLang="zh-CN" dirty="0"/>
              <a:t/>
            </a:r>
            <a:br>
              <a:rPr lang="en-US" altLang="zh-CN" dirty="0"/>
            </a:br>
            <a:r>
              <a:rPr lang="en-US" altLang="zh-CN" dirty="0"/>
              <a:t/>
            </a:r>
            <a:br>
              <a:rPr lang="en-US" altLang="zh-CN" dirty="0"/>
            </a:br>
            <a:r>
              <a:rPr lang="en-US" altLang="zh-CN" dirty="0" smtClean="0"/>
              <a:t/>
            </a:r>
            <a:br>
              <a:rPr lang="en-US" altLang="zh-CN" dirty="0" smtClean="0"/>
            </a:br>
            <a:r>
              <a:rPr lang="en-US" altLang="zh-CN" dirty="0"/>
              <a:t>	</a:t>
            </a:r>
            <a:r>
              <a:rPr lang="en-US" altLang="zh-CN" sz="3100" dirty="0"/>
              <a:t/>
            </a:r>
            <a:br>
              <a:rPr lang="en-US" altLang="zh-CN" sz="3100" dirty="0"/>
            </a:br>
            <a:endParaRPr lang="zh-CN" altLang="en-US" sz="3100" dirty="0"/>
          </a:p>
        </p:txBody>
      </p:sp>
      <p:sp>
        <p:nvSpPr>
          <p:cNvPr id="6" name="内容占位符 5"/>
          <p:cNvSpPr>
            <a:spLocks noGrp="1"/>
          </p:cNvSpPr>
          <p:nvPr>
            <p:ph idx="1"/>
          </p:nvPr>
        </p:nvSpPr>
        <p:spPr>
          <a:xfrm>
            <a:off x="677334" y="1930400"/>
            <a:ext cx="8596668" cy="6118896"/>
          </a:xfrm>
        </p:spPr>
        <p:txBody>
          <a:bodyPr>
            <a:normAutofit/>
          </a:bodyPr>
          <a:lstStyle/>
          <a:p>
            <a:pPr fontAlgn="base"/>
            <a:r>
              <a:rPr lang="zh-CN" altLang="en-US" dirty="0"/>
              <a:t>就是现在给出一个长度为</a:t>
            </a:r>
            <a:r>
              <a:rPr lang="en-US" altLang="zh-CN" dirty="0"/>
              <a:t>N &lt;= 100000</a:t>
            </a:r>
            <a:r>
              <a:rPr lang="zh-CN" altLang="en-US" dirty="0"/>
              <a:t>的数列</a:t>
            </a:r>
            <a:r>
              <a:rPr lang="en-US" altLang="zh-CN" dirty="0"/>
              <a:t>, </a:t>
            </a:r>
            <a:r>
              <a:rPr lang="zh-CN" altLang="en-US" dirty="0"/>
              <a:t>每个数都是</a:t>
            </a:r>
            <a:r>
              <a:rPr lang="en-US" altLang="zh-CN" dirty="0"/>
              <a:t>10^9</a:t>
            </a:r>
            <a:r>
              <a:rPr lang="zh-CN" altLang="en-US" dirty="0"/>
              <a:t>以内的正整数</a:t>
            </a:r>
            <a:r>
              <a:rPr lang="en-US" altLang="zh-CN" dirty="0"/>
              <a:t>, </a:t>
            </a:r>
            <a:r>
              <a:rPr lang="zh-CN" altLang="en-US" dirty="0"/>
              <a:t>现在要在这个数列中找出最长的形似</a:t>
            </a:r>
            <a:r>
              <a:rPr lang="en-US" altLang="zh-CN" dirty="0" err="1"/>
              <a:t>ww^w</a:t>
            </a:r>
            <a:r>
              <a:rPr lang="zh-CN" altLang="en-US" dirty="0"/>
              <a:t>的串</a:t>
            </a:r>
            <a:r>
              <a:rPr lang="en-US" altLang="zh-CN" dirty="0"/>
              <a:t>, w^</a:t>
            </a:r>
            <a:r>
              <a:rPr lang="zh-CN" altLang="en-US" dirty="0"/>
              <a:t>是</a:t>
            </a:r>
            <a:r>
              <a:rPr lang="en-US" altLang="zh-CN" dirty="0"/>
              <a:t>w</a:t>
            </a:r>
            <a:r>
              <a:rPr lang="zh-CN" altLang="en-US" dirty="0"/>
              <a:t>反序写出来的串</a:t>
            </a:r>
            <a:br>
              <a:rPr lang="zh-CN" altLang="en-US" dirty="0"/>
            </a:br>
            <a:r>
              <a:rPr lang="en-US" altLang="zh-CN" dirty="0"/>
              <a:t/>
            </a:r>
            <a:br>
              <a:rPr lang="en-US" altLang="zh-CN" dirty="0"/>
            </a:br>
            <a:endParaRPr lang="en-US" altLang="zh-CN" dirty="0"/>
          </a:p>
        </p:txBody>
      </p:sp>
    </p:spTree>
    <p:extLst>
      <p:ext uri="{BB962C8B-B14F-4D97-AF65-F5344CB8AC3E}">
        <p14:creationId xmlns:p14="http://schemas.microsoft.com/office/powerpoint/2010/main" val="3434898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1.Hash</a:t>
            </a:r>
            <a:r>
              <a:rPr lang="zh-CN" altLang="en-US" dirty="0" smtClean="0"/>
              <a:t>例题：</a:t>
            </a:r>
            <a:r>
              <a:rPr lang="en-US" altLang="zh-CN" dirty="0" smtClean="0"/>
              <a:t/>
            </a:r>
            <a:br>
              <a:rPr lang="en-US" altLang="zh-CN" dirty="0" smtClean="0"/>
            </a:br>
            <a:r>
              <a:rPr lang="en-US" altLang="zh-CN" sz="2800" dirty="0" smtClean="0"/>
              <a:t>	</a:t>
            </a:r>
            <a:r>
              <a:rPr lang="en-US" altLang="zh-CN" sz="3100" dirty="0" smtClean="0"/>
              <a:t>HDOJ 4821 String </a:t>
            </a:r>
            <a:r>
              <a:rPr lang="zh-CN" altLang="en-US" sz="3100" dirty="0" smtClean="0"/>
              <a:t>（</a:t>
            </a:r>
            <a:r>
              <a:rPr lang="en-US" altLang="zh-CN" sz="3100" dirty="0" smtClean="0"/>
              <a:t>2013</a:t>
            </a:r>
            <a:r>
              <a:rPr lang="zh-CN" altLang="en-US" sz="3100" dirty="0" smtClean="0"/>
              <a:t>长春赛区）</a:t>
            </a:r>
            <a:r>
              <a:rPr lang="zh-CN" altLang="en-US" b="1" dirty="0"/>
              <a:t/>
            </a:r>
            <a:br>
              <a:rPr lang="zh-CN" altLang="en-US" b="1" dirty="0"/>
            </a:br>
            <a:endParaRPr lang="zh-CN" altLang="en-US" dirty="0"/>
          </a:p>
        </p:txBody>
      </p:sp>
      <p:sp>
        <p:nvSpPr>
          <p:cNvPr id="3" name="内容占位符 2"/>
          <p:cNvSpPr>
            <a:spLocks noGrp="1"/>
          </p:cNvSpPr>
          <p:nvPr>
            <p:ph idx="1"/>
          </p:nvPr>
        </p:nvSpPr>
        <p:spPr/>
        <p:txBody>
          <a:bodyPr/>
          <a:lstStyle/>
          <a:p>
            <a:r>
              <a:rPr lang="zh-CN" altLang="en-US" dirty="0" smtClean="0"/>
              <a:t>给一个串</a:t>
            </a:r>
            <a:r>
              <a:rPr lang="en-US" altLang="zh-CN" dirty="0" smtClean="0"/>
              <a:t>S</a:t>
            </a:r>
            <a:r>
              <a:rPr lang="zh-CN" altLang="en-US" dirty="0" smtClean="0"/>
              <a:t>和</a:t>
            </a:r>
            <a:r>
              <a:rPr lang="en-US" altLang="zh-CN" dirty="0" smtClean="0"/>
              <a:t>M</a:t>
            </a:r>
            <a:r>
              <a:rPr lang="zh-CN" altLang="en-US" dirty="0" smtClean="0"/>
              <a:t>，</a:t>
            </a:r>
            <a:r>
              <a:rPr lang="en-US" altLang="zh-CN" dirty="0" smtClean="0"/>
              <a:t>L</a:t>
            </a:r>
            <a:r>
              <a:rPr lang="zh-CN" altLang="en-US" dirty="0" smtClean="0"/>
              <a:t>两个数字，问</a:t>
            </a:r>
            <a:r>
              <a:rPr lang="en-US" altLang="zh-CN" dirty="0" smtClean="0"/>
              <a:t>S</a:t>
            </a:r>
            <a:r>
              <a:rPr lang="zh-CN" altLang="en-US" dirty="0" smtClean="0"/>
              <a:t>中有多少个长为</a:t>
            </a:r>
            <a:r>
              <a:rPr lang="en-US" altLang="zh-CN" dirty="0" smtClean="0"/>
              <a:t>M</a:t>
            </a:r>
            <a:r>
              <a:rPr lang="zh-CN" altLang="en-US" dirty="0" smtClean="0"/>
              <a:t>*</a:t>
            </a:r>
            <a:r>
              <a:rPr lang="en-US" altLang="zh-CN" dirty="0" smtClean="0"/>
              <a:t>L</a:t>
            </a:r>
            <a:r>
              <a:rPr lang="zh-CN" altLang="en-US" dirty="0" smtClean="0"/>
              <a:t>的子串，且将</a:t>
            </a:r>
            <a:r>
              <a:rPr lang="zh-CN" altLang="en-US" dirty="0"/>
              <a:t>子</a:t>
            </a:r>
            <a:r>
              <a:rPr lang="zh-CN" altLang="en-US" dirty="0" smtClean="0"/>
              <a:t>串分为</a:t>
            </a:r>
            <a:r>
              <a:rPr lang="en-US" altLang="zh-CN" dirty="0" smtClean="0"/>
              <a:t>M</a:t>
            </a:r>
            <a:r>
              <a:rPr lang="zh-CN" altLang="en-US" dirty="0" smtClean="0"/>
              <a:t>段，每段长为</a:t>
            </a:r>
            <a:r>
              <a:rPr lang="en-US" altLang="zh-CN" dirty="0" smtClean="0"/>
              <a:t>L</a:t>
            </a:r>
            <a:r>
              <a:rPr lang="zh-CN" altLang="en-US" dirty="0" smtClean="0"/>
              <a:t>后，每段各不相同。</a:t>
            </a:r>
            <a:endParaRPr lang="en-US" altLang="zh-CN" dirty="0" smtClean="0"/>
          </a:p>
          <a:p>
            <a:endParaRPr lang="en-US" altLang="zh-CN" dirty="0" smtClean="0"/>
          </a:p>
          <a:p>
            <a:r>
              <a:rPr lang="en-US" altLang="zh-CN" dirty="0" smtClean="0"/>
              <a:t>Input</a:t>
            </a:r>
            <a:r>
              <a:rPr lang="zh-CN" altLang="en-US" dirty="0" smtClean="0"/>
              <a:t>：</a:t>
            </a:r>
            <a:endParaRPr lang="en-US" altLang="zh-CN" dirty="0" smtClean="0"/>
          </a:p>
          <a:p>
            <a:pPr lvl="1"/>
            <a:r>
              <a:rPr lang="en-US" altLang="zh-CN" dirty="0" smtClean="0"/>
              <a:t>3 </a:t>
            </a:r>
            <a:r>
              <a:rPr lang="en-US" altLang="zh-CN" dirty="0"/>
              <a:t>3 </a:t>
            </a:r>
            <a:endParaRPr lang="en-US" altLang="zh-CN" dirty="0" smtClean="0"/>
          </a:p>
          <a:p>
            <a:pPr lvl="1"/>
            <a:r>
              <a:rPr lang="en-US" altLang="zh-CN" dirty="0" err="1" smtClean="0"/>
              <a:t>abcabcbcaabc</a:t>
            </a:r>
            <a:endParaRPr lang="en-US" altLang="zh-CN" dirty="0" smtClean="0"/>
          </a:p>
          <a:p>
            <a:r>
              <a:rPr lang="en-US" altLang="zh-CN" dirty="0" smtClean="0"/>
              <a:t>Output</a:t>
            </a:r>
            <a:r>
              <a:rPr lang="zh-CN" altLang="en-US" dirty="0" smtClean="0"/>
              <a:t>：</a:t>
            </a:r>
            <a:endParaRPr lang="en-US" altLang="zh-CN" dirty="0" smtClean="0"/>
          </a:p>
          <a:p>
            <a:pPr marL="742950" lvl="2" indent="-342900"/>
            <a:r>
              <a:rPr lang="en-US" altLang="zh-CN" dirty="0"/>
              <a:t>2</a:t>
            </a:r>
          </a:p>
          <a:p>
            <a:r>
              <a:rPr lang="zh-CN" altLang="en-US" dirty="0" smtClean="0"/>
              <a:t>数据范围： </a:t>
            </a:r>
            <a:r>
              <a:rPr lang="en-US" altLang="zh-CN" dirty="0" smtClean="0"/>
              <a:t>S </a:t>
            </a:r>
            <a:r>
              <a:rPr lang="zh-CN" altLang="en-US" dirty="0" smtClean="0"/>
              <a:t>≤</a:t>
            </a:r>
            <a:r>
              <a:rPr lang="en-US" altLang="zh-CN" dirty="0" smtClean="0"/>
              <a:t> 10^5</a:t>
            </a:r>
          </a:p>
          <a:p>
            <a:endParaRPr lang="en-US" altLang="zh-CN" dirty="0"/>
          </a:p>
          <a:p>
            <a:pPr marL="0" indent="0">
              <a:buNone/>
            </a:pPr>
            <a:endParaRPr lang="en-US" altLang="zh-CN" dirty="0" smtClean="0"/>
          </a:p>
          <a:p>
            <a:endParaRPr lang="en-US" altLang="zh-CN" dirty="0" smtClean="0"/>
          </a:p>
          <a:p>
            <a:pPr lvl="1"/>
            <a:endParaRPr lang="en-US" altLang="zh-CN" dirty="0" smtClean="0"/>
          </a:p>
        </p:txBody>
      </p:sp>
    </p:spTree>
    <p:extLst>
      <p:ext uri="{BB962C8B-B14F-4D97-AF65-F5344CB8AC3E}">
        <p14:creationId xmlns:p14="http://schemas.microsoft.com/office/powerpoint/2010/main" val="35818663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5.manachar</a:t>
            </a:r>
            <a:r>
              <a:rPr lang="zh-CN" altLang="en-US" dirty="0" smtClean="0"/>
              <a:t>：</a:t>
            </a:r>
            <a:r>
              <a:rPr lang="it-IT" altLang="zh-CN" sz="3100" dirty="0"/>
              <a:t/>
            </a:r>
            <a:br>
              <a:rPr lang="it-IT" altLang="zh-CN" sz="3100" dirty="0"/>
            </a:br>
            <a:r>
              <a:rPr lang="it-IT" altLang="zh-CN" sz="3100" dirty="0" smtClean="0"/>
              <a:t>	</a:t>
            </a:r>
            <a:r>
              <a:rPr lang="en-US" altLang="zh-CN" sz="3100" dirty="0"/>
              <a:t> </a:t>
            </a:r>
            <a:r>
              <a:rPr lang="en-US" altLang="zh-CN" sz="3100" dirty="0">
                <a:hlinkClick r:id="rId2"/>
              </a:rPr>
              <a:t> HDU 5371 </a:t>
            </a:r>
            <a:r>
              <a:rPr lang="en-US" altLang="zh-CN" sz="3100" dirty="0" err="1">
                <a:hlinkClick r:id="rId2"/>
              </a:rPr>
              <a:t>Hotaru's</a:t>
            </a:r>
            <a:r>
              <a:rPr lang="en-US" altLang="zh-CN" sz="3100" dirty="0">
                <a:hlinkClick r:id="rId2"/>
              </a:rPr>
              <a:t> problem</a:t>
            </a:r>
            <a:r>
              <a:rPr lang="en-US" altLang="zh-CN" sz="2000" dirty="0"/>
              <a:t/>
            </a:r>
            <a:br>
              <a:rPr lang="en-US" altLang="zh-CN" sz="2000" dirty="0"/>
            </a:br>
            <a:r>
              <a:rPr lang="zh-CN" altLang="en-US" sz="2400" dirty="0" smtClean="0"/>
              <a:t/>
            </a:r>
            <a:br>
              <a:rPr lang="zh-CN" altLang="en-US" sz="2400" dirty="0" smtClean="0"/>
            </a:br>
            <a:r>
              <a:rPr lang="en-US" altLang="zh-CN" sz="2800" dirty="0" smtClean="0"/>
              <a:t/>
            </a:r>
            <a:br>
              <a:rPr lang="en-US" altLang="zh-CN" sz="2800" dirty="0" smtClean="0"/>
            </a:br>
            <a:r>
              <a:rPr lang="en-US" altLang="zh-CN" dirty="0"/>
              <a:t/>
            </a:r>
            <a:br>
              <a:rPr lang="en-US" altLang="zh-CN" dirty="0"/>
            </a:br>
            <a:r>
              <a:rPr lang="en-US" altLang="zh-CN" dirty="0"/>
              <a:t/>
            </a:r>
            <a:br>
              <a:rPr lang="en-US" altLang="zh-CN" dirty="0"/>
            </a:br>
            <a:r>
              <a:rPr lang="en-US" altLang="zh-CN" dirty="0" smtClean="0"/>
              <a:t/>
            </a:r>
            <a:br>
              <a:rPr lang="en-US" altLang="zh-CN" dirty="0" smtClean="0"/>
            </a:br>
            <a:r>
              <a:rPr lang="en-US" altLang="zh-CN" dirty="0"/>
              <a:t>	</a:t>
            </a:r>
            <a:r>
              <a:rPr lang="en-US" altLang="zh-CN" sz="3100" dirty="0"/>
              <a:t/>
            </a:r>
            <a:br>
              <a:rPr lang="en-US" altLang="zh-CN" sz="3100" dirty="0"/>
            </a:br>
            <a:endParaRPr lang="zh-CN" altLang="en-US" sz="3100" dirty="0"/>
          </a:p>
        </p:txBody>
      </p:sp>
      <p:sp>
        <p:nvSpPr>
          <p:cNvPr id="6" name="内容占位符 5"/>
          <p:cNvSpPr>
            <a:spLocks noGrp="1"/>
          </p:cNvSpPr>
          <p:nvPr>
            <p:ph idx="1"/>
          </p:nvPr>
        </p:nvSpPr>
        <p:spPr>
          <a:xfrm>
            <a:off x="677334" y="1930400"/>
            <a:ext cx="8596668" cy="6118896"/>
          </a:xfrm>
        </p:spPr>
        <p:txBody>
          <a:bodyPr>
            <a:normAutofit/>
          </a:bodyPr>
          <a:lstStyle/>
          <a:p>
            <a:pPr fontAlgn="base"/>
            <a:r>
              <a:rPr lang="zh-CN" altLang="en-US" dirty="0"/>
              <a:t>很常见的一个</a:t>
            </a:r>
            <a:r>
              <a:rPr lang="en-US" altLang="zh-CN" dirty="0" err="1"/>
              <a:t>Manacher</a:t>
            </a:r>
            <a:r>
              <a:rPr lang="en-US" altLang="zh-CN" dirty="0"/>
              <a:t> + Set</a:t>
            </a:r>
            <a:r>
              <a:rPr lang="zh-CN" altLang="en-US" dirty="0"/>
              <a:t>维护的类型的题</a:t>
            </a:r>
            <a:r>
              <a:rPr lang="en-US" altLang="zh-CN" dirty="0"/>
              <a:t>....</a:t>
            </a:r>
          </a:p>
          <a:p>
            <a:pPr fontAlgn="base"/>
            <a:r>
              <a:rPr lang="zh-CN" altLang="en-US" dirty="0"/>
              <a:t>首先用</a:t>
            </a:r>
            <a:r>
              <a:rPr lang="en-US" altLang="zh-CN" dirty="0" err="1"/>
              <a:t>Manacher</a:t>
            </a:r>
            <a:r>
              <a:rPr lang="zh-CN" altLang="en-US" dirty="0"/>
              <a:t>处理出每个位置为中心的回文半径</a:t>
            </a:r>
          </a:p>
          <a:p>
            <a:pPr fontAlgn="base"/>
            <a:r>
              <a:rPr lang="zh-CN" altLang="en-US" dirty="0"/>
              <a:t>然后从左往右扫</a:t>
            </a:r>
            <a:r>
              <a:rPr lang="en-US" altLang="zh-CN" dirty="0"/>
              <a:t>, </a:t>
            </a:r>
            <a:r>
              <a:rPr lang="zh-CN" altLang="en-US" dirty="0"/>
              <a:t>每次对于当前位置 </a:t>
            </a:r>
            <a:r>
              <a:rPr lang="en-US" altLang="zh-CN" dirty="0" err="1"/>
              <a:t>i</a:t>
            </a:r>
            <a:r>
              <a:rPr lang="en-US" altLang="zh-CN" dirty="0"/>
              <a:t>, </a:t>
            </a:r>
            <a:r>
              <a:rPr lang="zh-CN" altLang="en-US" dirty="0"/>
              <a:t>其半径覆盖到的最右位置 </a:t>
            </a:r>
            <a:r>
              <a:rPr lang="en-US" altLang="zh-CN" dirty="0"/>
              <a:t>(</a:t>
            </a:r>
            <a:r>
              <a:rPr lang="en-US" altLang="zh-CN" dirty="0" err="1"/>
              <a:t>i</a:t>
            </a:r>
            <a:r>
              <a:rPr lang="en-US" altLang="zh-CN" dirty="0"/>
              <a:t>, </a:t>
            </a:r>
            <a:r>
              <a:rPr lang="en-US" altLang="zh-CN" dirty="0" err="1"/>
              <a:t>i</a:t>
            </a:r>
            <a:r>
              <a:rPr lang="en-US" altLang="zh-CN" dirty="0"/>
              <a:t> + R[</a:t>
            </a:r>
            <a:r>
              <a:rPr lang="en-US" altLang="zh-CN" dirty="0" err="1"/>
              <a:t>i</a:t>
            </a:r>
            <a:r>
              <a:rPr lang="en-US" altLang="zh-CN" dirty="0"/>
              <a:t>] - 1)</a:t>
            </a:r>
            <a:r>
              <a:rPr lang="zh-CN" altLang="en-US" dirty="0"/>
              <a:t>添加到</a:t>
            </a:r>
            <a:r>
              <a:rPr lang="en-US" altLang="zh-CN" dirty="0"/>
              <a:t>set</a:t>
            </a:r>
            <a:r>
              <a:rPr lang="zh-CN" altLang="en-US" dirty="0"/>
              <a:t>里</a:t>
            </a:r>
            <a:r>
              <a:rPr lang="en-US" altLang="zh-CN" dirty="0"/>
              <a:t>(</a:t>
            </a:r>
            <a:r>
              <a:rPr lang="zh-CN" altLang="en-US" dirty="0"/>
              <a:t>作为左中心</a:t>
            </a:r>
            <a:r>
              <a:rPr lang="en-US" altLang="zh-CN" dirty="0"/>
              <a:t>)</a:t>
            </a:r>
          </a:p>
          <a:p>
            <a:pPr fontAlgn="base"/>
            <a:r>
              <a:rPr lang="zh-CN" altLang="en-US" dirty="0"/>
              <a:t>那么对于位置</a:t>
            </a:r>
            <a:r>
              <a:rPr lang="en-US" altLang="zh-CN" dirty="0" err="1"/>
              <a:t>i</a:t>
            </a:r>
            <a:r>
              <a:rPr lang="en-US" altLang="zh-CN" dirty="0"/>
              <a:t>, </a:t>
            </a:r>
            <a:r>
              <a:rPr lang="zh-CN" altLang="en-US" dirty="0"/>
              <a:t>要使其作为右中心的话</a:t>
            </a:r>
            <a:r>
              <a:rPr lang="en-US" altLang="zh-CN" dirty="0"/>
              <a:t>, </a:t>
            </a:r>
            <a:r>
              <a:rPr lang="zh-CN" altLang="en-US" dirty="0"/>
              <a:t>左中心的最右覆盖位置必须能覆盖到这个位置</a:t>
            </a:r>
            <a:r>
              <a:rPr lang="en-US" altLang="zh-CN" dirty="0"/>
              <a:t>, </a:t>
            </a:r>
            <a:r>
              <a:rPr lang="zh-CN" altLang="en-US" dirty="0"/>
              <a:t>于是将</a:t>
            </a:r>
            <a:r>
              <a:rPr lang="en-US" altLang="zh-CN" dirty="0"/>
              <a:t>set</a:t>
            </a:r>
            <a:r>
              <a:rPr lang="zh-CN" altLang="en-US" dirty="0"/>
              <a:t>中不能覆盖到这个位置的都删掉</a:t>
            </a:r>
          </a:p>
          <a:p>
            <a:pPr fontAlgn="base"/>
            <a:r>
              <a:rPr lang="zh-CN" altLang="en-US" dirty="0"/>
              <a:t>然后查询</a:t>
            </a:r>
            <a:r>
              <a:rPr lang="en-US" altLang="zh-CN" dirty="0"/>
              <a:t>set</a:t>
            </a:r>
            <a:r>
              <a:rPr lang="zh-CN" altLang="en-US" dirty="0"/>
              <a:t>中最左边的能够覆盖这个位置的做中心 </a:t>
            </a:r>
            <a:r>
              <a:rPr lang="en-US" altLang="zh-CN" dirty="0" err="1"/>
              <a:t>i</a:t>
            </a:r>
            <a:r>
              <a:rPr lang="en-US" altLang="zh-CN" dirty="0"/>
              <a:t>', </a:t>
            </a:r>
            <a:r>
              <a:rPr lang="zh-CN" altLang="en-US" dirty="0"/>
              <a:t>于是 </a:t>
            </a:r>
            <a:r>
              <a:rPr lang="en-US" altLang="zh-CN" dirty="0"/>
              <a:t>(</a:t>
            </a:r>
            <a:r>
              <a:rPr lang="en-US" altLang="zh-CN" dirty="0" err="1"/>
              <a:t>i</a:t>
            </a:r>
            <a:r>
              <a:rPr lang="en-US" altLang="zh-CN" dirty="0"/>
              <a:t> - </a:t>
            </a:r>
            <a:r>
              <a:rPr lang="en-US" altLang="zh-CN" dirty="0" err="1"/>
              <a:t>i</a:t>
            </a:r>
            <a:r>
              <a:rPr lang="en-US" altLang="zh-CN" dirty="0"/>
              <a:t>')/2</a:t>
            </a:r>
            <a:r>
              <a:rPr lang="zh-CN" altLang="en-US" dirty="0"/>
              <a:t>就是中间</a:t>
            </a:r>
            <a:r>
              <a:rPr lang="en-US" altLang="zh-CN" dirty="0"/>
              <a:t>w'</a:t>
            </a:r>
            <a:r>
              <a:rPr lang="zh-CN" altLang="en-US" dirty="0"/>
              <a:t>的最大长度</a:t>
            </a:r>
            <a:r>
              <a:rPr lang="en-US" altLang="zh-CN" dirty="0"/>
              <a:t>L, </a:t>
            </a:r>
            <a:r>
              <a:rPr lang="en-US" altLang="zh-CN" dirty="0" err="1"/>
              <a:t>ans</a:t>
            </a:r>
            <a:r>
              <a:rPr lang="zh-CN" altLang="en-US" dirty="0"/>
              <a:t>就是所有</a:t>
            </a:r>
            <a:r>
              <a:rPr lang="en-US" altLang="zh-CN" dirty="0"/>
              <a:t>3*L</a:t>
            </a:r>
            <a:r>
              <a:rPr lang="zh-CN" altLang="en-US" dirty="0"/>
              <a:t>中的最大值</a:t>
            </a:r>
            <a:r>
              <a:rPr lang="en-US" altLang="zh-CN" dirty="0"/>
              <a:t>, </a:t>
            </a:r>
            <a:r>
              <a:rPr lang="zh-CN" altLang="en-US" dirty="0"/>
              <a:t>时间复杂度</a:t>
            </a:r>
            <a:r>
              <a:rPr lang="en-US" altLang="zh-CN" dirty="0"/>
              <a:t>O(</a:t>
            </a:r>
            <a:r>
              <a:rPr lang="en-US" altLang="zh-CN" dirty="0" err="1"/>
              <a:t>nlogn</a:t>
            </a:r>
            <a:r>
              <a:rPr lang="en-US" altLang="zh-CN" dirty="0"/>
              <a:t>), n</a:t>
            </a:r>
            <a:r>
              <a:rPr lang="zh-CN" altLang="en-US" dirty="0"/>
              <a:t>为序列长度</a:t>
            </a:r>
          </a:p>
          <a:p>
            <a:pPr marL="0" indent="0">
              <a:buNone/>
            </a:pPr>
            <a:r>
              <a:rPr lang="zh-CN" altLang="en-US" dirty="0"/>
              <a:t/>
            </a:r>
            <a:br>
              <a:rPr lang="zh-CN" altLang="en-US" dirty="0"/>
            </a:br>
            <a:r>
              <a:rPr lang="en-US" altLang="zh-CN" dirty="0"/>
              <a:t/>
            </a:r>
            <a:br>
              <a:rPr lang="en-US" altLang="zh-CN" dirty="0"/>
            </a:br>
            <a:endParaRPr lang="en-US" altLang="zh-CN" dirty="0"/>
          </a:p>
        </p:txBody>
      </p:sp>
    </p:spTree>
    <p:extLst>
      <p:ext uri="{BB962C8B-B14F-4D97-AF65-F5344CB8AC3E}">
        <p14:creationId xmlns:p14="http://schemas.microsoft.com/office/powerpoint/2010/main" val="35150259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相关资料：</a:t>
            </a:r>
            <a:endParaRPr lang="zh-CN" altLang="en-US" dirty="0"/>
          </a:p>
        </p:txBody>
      </p:sp>
      <p:sp>
        <p:nvSpPr>
          <p:cNvPr id="3" name="内容占位符 2"/>
          <p:cNvSpPr>
            <a:spLocks noGrp="1"/>
          </p:cNvSpPr>
          <p:nvPr>
            <p:ph idx="1"/>
          </p:nvPr>
        </p:nvSpPr>
        <p:spPr/>
        <p:txBody>
          <a:bodyPr/>
          <a:lstStyle/>
          <a:p>
            <a:r>
              <a:rPr lang="en-US" altLang="zh-CN" dirty="0">
                <a:hlinkClick r:id="rId2"/>
              </a:rPr>
              <a:t>http://</a:t>
            </a:r>
            <a:r>
              <a:rPr lang="en-US" altLang="zh-CN" dirty="0" smtClean="0">
                <a:hlinkClick r:id="rId2"/>
              </a:rPr>
              <a:t>blog.csdn.net/ck_boss/article/details/47066727</a:t>
            </a:r>
            <a:endParaRPr lang="en-US" altLang="zh-CN" dirty="0" smtClean="0"/>
          </a:p>
          <a:p>
            <a:r>
              <a:rPr lang="en-US" altLang="zh-CN" dirty="0">
                <a:hlinkClick r:id="rId3"/>
              </a:rPr>
              <a:t>http://</a:t>
            </a:r>
            <a:r>
              <a:rPr lang="en-US" altLang="zh-CN" dirty="0" smtClean="0">
                <a:hlinkClick r:id="rId3"/>
              </a:rPr>
              <a:t>blog.csdn.net/gatevin</a:t>
            </a:r>
            <a:r>
              <a:rPr lang="en-US" altLang="zh-CN" dirty="0" smtClean="0"/>
              <a:t> (</a:t>
            </a:r>
            <a:r>
              <a:rPr lang="zh-CN" altLang="en-US" dirty="0" smtClean="0"/>
              <a:t>文章分类</a:t>
            </a:r>
            <a:r>
              <a:rPr lang="en-US" altLang="zh-CN" dirty="0" smtClean="0"/>
              <a:t>)</a:t>
            </a:r>
          </a:p>
          <a:p>
            <a:r>
              <a:rPr lang="en-US" altLang="zh-CN" dirty="0">
                <a:hlinkClick r:id="rId4"/>
              </a:rPr>
              <a:t>http://</a:t>
            </a:r>
            <a:r>
              <a:rPr lang="en-US" altLang="zh-CN" dirty="0" smtClean="0">
                <a:hlinkClick r:id="rId4"/>
              </a:rPr>
              <a:t>acm.timus.ru/problemset.aspx?space=1&amp;tag=string</a:t>
            </a:r>
            <a:endParaRPr lang="en-US" altLang="zh-CN" dirty="0" smtClean="0"/>
          </a:p>
          <a:p>
            <a:endParaRPr lang="zh-CN" altLang="en-US" dirty="0"/>
          </a:p>
        </p:txBody>
      </p:sp>
    </p:spTree>
    <p:extLst>
      <p:ext uri="{BB962C8B-B14F-4D97-AF65-F5344CB8AC3E}">
        <p14:creationId xmlns:p14="http://schemas.microsoft.com/office/powerpoint/2010/main" val="1469279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1.Hash</a:t>
            </a:r>
            <a:r>
              <a:rPr lang="zh-CN" altLang="en-US" dirty="0" smtClean="0"/>
              <a:t>例题：</a:t>
            </a:r>
            <a:r>
              <a:rPr lang="en-US" altLang="zh-CN" dirty="0" smtClean="0"/>
              <a:t/>
            </a:r>
            <a:br>
              <a:rPr lang="en-US" altLang="zh-CN" dirty="0" smtClean="0"/>
            </a:br>
            <a:r>
              <a:rPr lang="en-US" altLang="zh-CN" sz="2800" dirty="0" smtClean="0"/>
              <a:t>	</a:t>
            </a:r>
            <a:r>
              <a:rPr lang="en-US" altLang="zh-CN" sz="3100" dirty="0" smtClean="0"/>
              <a:t>HDOJ 4821 String </a:t>
            </a:r>
            <a:r>
              <a:rPr lang="zh-CN" altLang="en-US" sz="3100" dirty="0" smtClean="0"/>
              <a:t>（</a:t>
            </a:r>
            <a:r>
              <a:rPr lang="en-US" altLang="zh-CN" sz="3100" dirty="0" smtClean="0"/>
              <a:t>2013</a:t>
            </a:r>
            <a:r>
              <a:rPr lang="zh-CN" altLang="en-US" sz="3100" dirty="0" smtClean="0"/>
              <a:t>长春赛区）</a:t>
            </a:r>
            <a:r>
              <a:rPr lang="zh-CN" altLang="en-US" b="1" dirty="0"/>
              <a:t/>
            </a:r>
            <a:br>
              <a:rPr lang="zh-CN" altLang="en-US" b="1" dirty="0"/>
            </a:br>
            <a:endParaRPr lang="zh-CN" altLang="en-US" dirty="0"/>
          </a:p>
        </p:txBody>
      </p:sp>
      <p:sp>
        <p:nvSpPr>
          <p:cNvPr id="3" name="内容占位符 2"/>
          <p:cNvSpPr>
            <a:spLocks noGrp="1"/>
          </p:cNvSpPr>
          <p:nvPr>
            <p:ph idx="1"/>
          </p:nvPr>
        </p:nvSpPr>
        <p:spPr/>
        <p:txBody>
          <a:bodyPr/>
          <a:lstStyle/>
          <a:p>
            <a:r>
              <a:rPr lang="en-US" altLang="zh-CN" dirty="0" smtClean="0"/>
              <a:t>Solve</a:t>
            </a:r>
            <a:r>
              <a:rPr lang="zh-CN" altLang="en-US" dirty="0" smtClean="0"/>
              <a:t>：</a:t>
            </a:r>
            <a:endParaRPr lang="en-US" altLang="zh-CN" dirty="0" smtClean="0"/>
          </a:p>
          <a:p>
            <a:r>
              <a:rPr lang="en-US" altLang="zh-CN" dirty="0" smtClean="0"/>
              <a:t>Hash</a:t>
            </a:r>
            <a:r>
              <a:rPr lang="zh-CN" altLang="en-US" dirty="0" smtClean="0"/>
              <a:t>后枚举起点</a:t>
            </a:r>
            <a:endParaRPr lang="en-US" altLang="zh-CN" dirty="0" smtClean="0"/>
          </a:p>
          <a:p>
            <a:r>
              <a:rPr lang="en-US" altLang="zh-CN" dirty="0" smtClean="0"/>
              <a:t>O(n)</a:t>
            </a:r>
          </a:p>
        </p:txBody>
      </p:sp>
    </p:spTree>
    <p:extLst>
      <p:ext uri="{BB962C8B-B14F-4D97-AF65-F5344CB8AC3E}">
        <p14:creationId xmlns:p14="http://schemas.microsoft.com/office/powerpoint/2010/main" val="4173472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1.Hash</a:t>
            </a:r>
            <a:r>
              <a:rPr lang="zh-CN" altLang="en-US" dirty="0" smtClean="0"/>
              <a:t>例题：</a:t>
            </a:r>
            <a:r>
              <a:rPr lang="en-US" altLang="zh-CN" dirty="0" smtClean="0"/>
              <a:t/>
            </a:r>
            <a:br>
              <a:rPr lang="en-US" altLang="zh-CN" dirty="0" smtClean="0"/>
            </a:br>
            <a:r>
              <a:rPr lang="en-US" altLang="zh-CN" sz="2800" dirty="0" smtClean="0"/>
              <a:t>	</a:t>
            </a:r>
            <a:r>
              <a:rPr lang="en-US" altLang="zh-CN" sz="3100" dirty="0"/>
              <a:t>HDOJ 4080 Stammering Aliens</a:t>
            </a:r>
            <a:br>
              <a:rPr lang="en-US" altLang="zh-CN" sz="3100" dirty="0"/>
            </a:br>
            <a:endParaRPr lang="zh-CN" altLang="en-US" sz="3100" dirty="0"/>
          </a:p>
        </p:txBody>
      </p:sp>
      <p:sp>
        <p:nvSpPr>
          <p:cNvPr id="3" name="内容占位符 2"/>
          <p:cNvSpPr>
            <a:spLocks noGrp="1"/>
          </p:cNvSpPr>
          <p:nvPr>
            <p:ph idx="1"/>
          </p:nvPr>
        </p:nvSpPr>
        <p:spPr/>
        <p:txBody>
          <a:bodyPr/>
          <a:lstStyle/>
          <a:p>
            <a:r>
              <a:rPr lang="zh-CN" altLang="en-US" dirty="0"/>
              <a:t>给定一个长为</a:t>
            </a:r>
            <a:r>
              <a:rPr lang="en-US" altLang="zh-CN" dirty="0"/>
              <a:t>n∈[</a:t>
            </a:r>
            <a:r>
              <a:rPr lang="en-US" altLang="zh-CN" dirty="0" smtClean="0"/>
              <a:t>1,40000]</a:t>
            </a:r>
            <a:r>
              <a:rPr lang="zh-CN" altLang="en-US" dirty="0" smtClean="0"/>
              <a:t>的</a:t>
            </a:r>
            <a:r>
              <a:rPr lang="zh-CN" altLang="en-US" dirty="0"/>
              <a:t>字符串，求其中长度最长的子串，并且该子串在原串中出现</a:t>
            </a:r>
            <a:r>
              <a:rPr lang="zh-CN" altLang="en-US" dirty="0" smtClean="0"/>
              <a:t>至少</a:t>
            </a:r>
            <a:r>
              <a:rPr lang="en-US" altLang="zh-CN" dirty="0" smtClean="0"/>
              <a:t>m</a:t>
            </a:r>
            <a:r>
              <a:rPr lang="zh-CN" altLang="en-US" dirty="0"/>
              <a:t>次，并求最右起始位置。</a:t>
            </a:r>
            <a:endParaRPr lang="en-US" altLang="zh-CN" dirty="0" smtClean="0"/>
          </a:p>
        </p:txBody>
      </p:sp>
    </p:spTree>
    <p:extLst>
      <p:ext uri="{BB962C8B-B14F-4D97-AF65-F5344CB8AC3E}">
        <p14:creationId xmlns:p14="http://schemas.microsoft.com/office/powerpoint/2010/main" val="1451398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1.Hash</a:t>
            </a:r>
            <a:r>
              <a:rPr lang="zh-CN" altLang="en-US" dirty="0" smtClean="0"/>
              <a:t>例题：</a:t>
            </a:r>
            <a:r>
              <a:rPr lang="en-US" altLang="zh-CN" dirty="0" smtClean="0"/>
              <a:t/>
            </a:r>
            <a:br>
              <a:rPr lang="en-US" altLang="zh-CN" dirty="0" smtClean="0"/>
            </a:br>
            <a:r>
              <a:rPr lang="en-US" altLang="zh-CN" sz="2800" dirty="0" smtClean="0"/>
              <a:t>	</a:t>
            </a:r>
            <a:r>
              <a:rPr lang="en-US" altLang="zh-CN" sz="3100" dirty="0"/>
              <a:t>HDOJ 4080 Stammering Aliens</a:t>
            </a:r>
            <a:br>
              <a:rPr lang="en-US" altLang="zh-CN" sz="3100" dirty="0"/>
            </a:br>
            <a:endParaRPr lang="zh-CN" altLang="en-US" sz="3100" dirty="0"/>
          </a:p>
        </p:txBody>
      </p:sp>
      <p:sp>
        <p:nvSpPr>
          <p:cNvPr id="3" name="内容占位符 2"/>
          <p:cNvSpPr>
            <a:spLocks noGrp="1"/>
          </p:cNvSpPr>
          <p:nvPr>
            <p:ph idx="1"/>
          </p:nvPr>
        </p:nvSpPr>
        <p:spPr/>
        <p:txBody>
          <a:bodyPr/>
          <a:lstStyle/>
          <a:p>
            <a:r>
              <a:rPr lang="zh-CN" altLang="en-US" dirty="0" smtClean="0"/>
              <a:t>二分</a:t>
            </a:r>
            <a:r>
              <a:rPr lang="en-US" altLang="zh-CN" dirty="0" smtClean="0"/>
              <a:t>+Hash</a:t>
            </a:r>
          </a:p>
        </p:txBody>
      </p:sp>
    </p:spTree>
    <p:extLst>
      <p:ext uri="{BB962C8B-B14F-4D97-AF65-F5344CB8AC3E}">
        <p14:creationId xmlns:p14="http://schemas.microsoft.com/office/powerpoint/2010/main" val="3184876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1.Hash</a:t>
            </a:r>
            <a:r>
              <a:rPr lang="zh-CN" altLang="en-US" dirty="0" smtClean="0"/>
              <a:t>例题：</a:t>
            </a:r>
            <a:r>
              <a:rPr lang="en-US" altLang="zh-CN" dirty="0" smtClean="0"/>
              <a:t/>
            </a:r>
            <a:br>
              <a:rPr lang="en-US" altLang="zh-CN" dirty="0" smtClean="0"/>
            </a:br>
            <a:r>
              <a:rPr lang="en-US" altLang="zh-CN" sz="2800" dirty="0"/>
              <a:t>	 </a:t>
            </a:r>
            <a:r>
              <a:rPr lang="en-US" altLang="zh-CN" sz="3100" dirty="0"/>
              <a:t>URAL 1486 Equal Squares</a:t>
            </a:r>
            <a:r>
              <a:rPr lang="en-US" altLang="zh-CN" sz="2800" dirty="0"/>
              <a:t/>
            </a:r>
            <a:br>
              <a:rPr lang="en-US" altLang="zh-CN" sz="2800" dirty="0"/>
            </a:br>
            <a:r>
              <a:rPr lang="en-US" altLang="zh-CN" sz="3100" dirty="0"/>
              <a:t/>
            </a:r>
            <a:br>
              <a:rPr lang="en-US" altLang="zh-CN" sz="3100" dirty="0"/>
            </a:br>
            <a:endParaRPr lang="zh-CN" altLang="en-US" sz="3100" dirty="0"/>
          </a:p>
        </p:txBody>
      </p:sp>
      <p:sp>
        <p:nvSpPr>
          <p:cNvPr id="3" name="内容占位符 2"/>
          <p:cNvSpPr>
            <a:spLocks noGrp="1"/>
          </p:cNvSpPr>
          <p:nvPr>
            <p:ph idx="1"/>
          </p:nvPr>
        </p:nvSpPr>
        <p:spPr/>
        <p:txBody>
          <a:bodyPr/>
          <a:lstStyle/>
          <a:p>
            <a:r>
              <a:rPr lang="zh-CN" altLang="en-US" dirty="0"/>
              <a:t>一个最大</a:t>
            </a:r>
            <a:r>
              <a:rPr lang="en-US" altLang="zh-CN" dirty="0"/>
              <a:t>500*500</a:t>
            </a:r>
            <a:r>
              <a:rPr lang="zh-CN" altLang="en-US" dirty="0"/>
              <a:t>的字符矩阵，求最大的两个相同的字符正方形。正方形可以有重叠部分但不能重合。</a:t>
            </a:r>
            <a:endParaRPr lang="en-US" altLang="zh-CN" dirty="0" smtClean="0"/>
          </a:p>
        </p:txBody>
      </p:sp>
    </p:spTree>
    <p:extLst>
      <p:ext uri="{BB962C8B-B14F-4D97-AF65-F5344CB8AC3E}">
        <p14:creationId xmlns:p14="http://schemas.microsoft.com/office/powerpoint/2010/main" val="1309910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1.Hash</a:t>
            </a:r>
            <a:r>
              <a:rPr lang="zh-CN" altLang="en-US" dirty="0" smtClean="0"/>
              <a:t>例题：</a:t>
            </a:r>
            <a:r>
              <a:rPr lang="en-US" altLang="zh-CN" dirty="0" smtClean="0"/>
              <a:t/>
            </a:r>
            <a:br>
              <a:rPr lang="en-US" altLang="zh-CN" dirty="0" smtClean="0"/>
            </a:br>
            <a:r>
              <a:rPr lang="en-US" altLang="zh-CN" sz="2800" dirty="0"/>
              <a:t>	 </a:t>
            </a:r>
            <a:r>
              <a:rPr lang="en-US" altLang="zh-CN" sz="3100" dirty="0"/>
              <a:t>URAL 1486 Equal Squares</a:t>
            </a:r>
            <a:r>
              <a:rPr lang="en-US" altLang="zh-CN" sz="2800" dirty="0"/>
              <a:t/>
            </a:r>
            <a:br>
              <a:rPr lang="en-US" altLang="zh-CN" sz="2800" dirty="0"/>
            </a:br>
            <a:r>
              <a:rPr lang="en-US" altLang="zh-CN" sz="3100" dirty="0"/>
              <a:t/>
            </a:r>
            <a:br>
              <a:rPr lang="en-US" altLang="zh-CN" sz="3100" dirty="0"/>
            </a:br>
            <a:endParaRPr lang="zh-CN" altLang="en-US" sz="3100" dirty="0"/>
          </a:p>
        </p:txBody>
      </p:sp>
      <p:sp>
        <p:nvSpPr>
          <p:cNvPr id="3" name="内容占位符 2"/>
          <p:cNvSpPr>
            <a:spLocks noGrp="1"/>
          </p:cNvSpPr>
          <p:nvPr>
            <p:ph idx="1"/>
          </p:nvPr>
        </p:nvSpPr>
        <p:spPr/>
        <p:txBody>
          <a:bodyPr/>
          <a:lstStyle/>
          <a:p>
            <a:r>
              <a:rPr lang="zh-CN" altLang="en-US" dirty="0"/>
              <a:t>首先是二分正方形的长度，然后判断某个长度存在时候计算字符矩阵的二维</a:t>
            </a:r>
            <a:r>
              <a:rPr lang="en-US" altLang="zh-CN" dirty="0"/>
              <a:t>hash</a:t>
            </a:r>
            <a:r>
              <a:rPr lang="zh-CN" altLang="en-US" dirty="0"/>
              <a:t>值，二维</a:t>
            </a:r>
            <a:r>
              <a:rPr lang="en-US" altLang="zh-CN" dirty="0"/>
              <a:t>hash</a:t>
            </a:r>
            <a:r>
              <a:rPr lang="zh-CN" altLang="en-US" dirty="0"/>
              <a:t>的</a:t>
            </a:r>
            <a:r>
              <a:rPr lang="zh-CN" altLang="en-US" dirty="0" smtClean="0"/>
              <a:t>方法</a:t>
            </a:r>
            <a:r>
              <a:rPr lang="zh-CN" altLang="en-US" dirty="0"/>
              <a:t>是</a:t>
            </a:r>
            <a:r>
              <a:rPr lang="zh-CN" altLang="en-US" dirty="0" smtClean="0"/>
              <a:t>：</a:t>
            </a:r>
            <a:endParaRPr lang="en-US" altLang="zh-CN" dirty="0" smtClean="0"/>
          </a:p>
          <a:p>
            <a:endParaRPr lang="en-US" altLang="zh-CN" dirty="0" smtClean="0"/>
          </a:p>
        </p:txBody>
      </p:sp>
      <p:pic>
        <p:nvPicPr>
          <p:cNvPr id="3074" name="Picture 2" descr="http://img.blog.csdn.net/20141117174708879?watermark/2/text/aHR0cDovL2Jsb2cuY3Nkbi5uZXQveGllZnViYW8=/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288" y="2953611"/>
            <a:ext cx="4918613" cy="2082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335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251</TotalTime>
  <Words>2383</Words>
  <Application>Microsoft Office PowerPoint</Application>
  <PresentationFormat>宽屏</PresentationFormat>
  <Paragraphs>162</Paragraphs>
  <Slides>41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方正姚体</vt:lpstr>
      <vt:lpstr>华文新魏</vt:lpstr>
      <vt:lpstr>Arial</vt:lpstr>
      <vt:lpstr>Cambria Math</vt:lpstr>
      <vt:lpstr>Trebuchet MS</vt:lpstr>
      <vt:lpstr>Wingdings 3</vt:lpstr>
      <vt:lpstr>平面</vt:lpstr>
      <vt:lpstr>字符串选讲</vt:lpstr>
      <vt:lpstr>ACM中常用的字符串算法不多,主要有以下几种:</vt:lpstr>
      <vt:lpstr>1.Hash </vt:lpstr>
      <vt:lpstr>1.Hash例题：  HDOJ 4821 String （2013长春赛区） </vt:lpstr>
      <vt:lpstr>1.Hash例题：  HDOJ 4821 String （2013长春赛区） </vt:lpstr>
      <vt:lpstr>1.Hash例题：  HDOJ 4080 Stammering Aliens </vt:lpstr>
      <vt:lpstr>1.Hash例题：  HDOJ 4080 Stammering Aliens </vt:lpstr>
      <vt:lpstr>1.Hash例题：   URAL 1486 Equal Squares  </vt:lpstr>
      <vt:lpstr>1.Hash例题：   URAL 1486 Equal Squares  </vt:lpstr>
      <vt:lpstr>1.Hash例题：   ACdream 1019 Palindrome   </vt:lpstr>
      <vt:lpstr>1.Hash例题：   ACdream 1019 Palindrome   </vt:lpstr>
      <vt:lpstr>2.字典树：   </vt:lpstr>
      <vt:lpstr>2.字典树：   </vt:lpstr>
      <vt:lpstr>2.字典树：  POJ 3630 Phone List   </vt:lpstr>
      <vt:lpstr>2.字典树：  POJ 3630 Phone List   </vt:lpstr>
      <vt:lpstr>2.字典树：  HDOJ 1251 统计难题   </vt:lpstr>
      <vt:lpstr>2.字典树：  HDOJ 1251 统计难题   </vt:lpstr>
      <vt:lpstr>3.KMP：   </vt:lpstr>
      <vt:lpstr>3.KMP：  SCU 4438 Censor  </vt:lpstr>
      <vt:lpstr>3.KMP：  SCU 4438 Censor    </vt:lpstr>
      <vt:lpstr>3.KMP：  UVALive 3026 (LA 3026) Period     </vt:lpstr>
      <vt:lpstr>3.KMP：  UVALive 3026 (LA 3026) Period     </vt:lpstr>
      <vt:lpstr>3.KMP：  HDU 3336 Count the string      </vt:lpstr>
      <vt:lpstr>3.KMP：  HDU 3336 Count the string      </vt:lpstr>
      <vt:lpstr>3.KMP：  HDU 4468 Spy       </vt:lpstr>
      <vt:lpstr>3.KMP：  HDU 4468 Spy       </vt:lpstr>
      <vt:lpstr>4.AC自动机：     </vt:lpstr>
      <vt:lpstr>4.AC自动机：     </vt:lpstr>
      <vt:lpstr>4.AC自动机：     </vt:lpstr>
      <vt:lpstr>4.AC自动机：  ZOJ 3430 Detect the Virus     </vt:lpstr>
      <vt:lpstr>4.AC自动机：  ZOJ 3430 Detect the Virus     </vt:lpstr>
      <vt:lpstr>4.AC自动机：  HDU 2296 Ring      </vt:lpstr>
      <vt:lpstr>4.AC自动机：  HDU 2296 Ring      </vt:lpstr>
      <vt:lpstr>4.AC自动机：   NOI2011 阿狸的打字机（BZOJ2434）       </vt:lpstr>
      <vt:lpstr>4.AC自动机：   NOI2011 阿狸的打字机（BZOJ2434）       </vt:lpstr>
      <vt:lpstr>5.manachar：         </vt:lpstr>
      <vt:lpstr>5.manachar：          </vt:lpstr>
      <vt:lpstr>5.manachar：          </vt:lpstr>
      <vt:lpstr>5.manachar：    HDU 5371 Hotaru's problem        </vt:lpstr>
      <vt:lpstr>5.manachar：    HDU 5371 Hotaru's problem        </vt:lpstr>
      <vt:lpstr>相关资料：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字符串选讲</dc:title>
  <dc:creator>ts tjm</dc:creator>
  <cp:lastModifiedBy>ts tjm</cp:lastModifiedBy>
  <cp:revision>60</cp:revision>
  <dcterms:created xsi:type="dcterms:W3CDTF">2017-04-20T01:46:21Z</dcterms:created>
  <dcterms:modified xsi:type="dcterms:W3CDTF">2017-04-21T02:10:30Z</dcterms:modified>
</cp:coreProperties>
</file>