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74" r:id="rId16"/>
    <p:sldId id="275" r:id="rId17"/>
    <p:sldId id="268" r:id="rId18"/>
    <p:sldId id="276" r:id="rId19"/>
    <p:sldId id="278" r:id="rId20"/>
    <p:sldId id="269" r:id="rId21"/>
    <p:sldId id="279" r:id="rId22"/>
    <p:sldId id="280" r:id="rId23"/>
    <p:sldId id="27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/>
    <p:restoredTop sz="94650"/>
  </p:normalViewPr>
  <p:slideViewPr>
    <p:cSldViewPr snapToGrid="0" snapToObjects="1">
      <p:cViewPr varScale="1">
        <p:scale>
          <a:sx n="110" d="100"/>
          <a:sy n="110" d="100"/>
        </p:scale>
        <p:origin x="9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B3807-9149-2F41-B8FA-3A1788740A1B}" type="datetimeFigureOut">
              <a:rPr kumimoji="1" lang="zh-CN" altLang="en-US" smtClean="0"/>
              <a:t>2018/8/5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6AF7F-3DDB-6A49-95EB-4FD760AA5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5806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6AF7F-3DDB-6A49-95EB-4FD760AA5F3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0216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6AF7F-3DDB-6A49-95EB-4FD760AA5F37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6789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动态规划选讲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 smtClean="0"/>
              <a:t>JLU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WNJXYK</a:t>
            </a:r>
          </a:p>
          <a:p>
            <a:pPr algn="r"/>
            <a:r>
              <a:rPr kumimoji="1" lang="en-US" altLang="zh-CN" dirty="0"/>
              <a:t>2018</a:t>
            </a:r>
            <a:r>
              <a:rPr kumimoji="1" lang="zh-CN" altLang="en-US" dirty="0"/>
              <a:t>年</a:t>
            </a:r>
            <a:r>
              <a:rPr kumimoji="1" lang="en-US" altLang="zh-CN" dirty="0"/>
              <a:t>8</a:t>
            </a:r>
            <a:r>
              <a:rPr kumimoji="1" lang="zh-CN" altLang="en-US" dirty="0"/>
              <a:t>月</a:t>
            </a:r>
            <a:r>
              <a:rPr kumimoji="1" lang="en-US" altLang="zh-CN" dirty="0"/>
              <a:t>5</a:t>
            </a:r>
            <a:r>
              <a:rPr kumimoji="1" lang="zh-CN" altLang="en-US" dirty="0"/>
              <a:t>日</a:t>
            </a:r>
            <a:endParaRPr kumimoji="1" lang="en-US" altLang="zh-CN" dirty="0"/>
          </a:p>
          <a:p>
            <a:pPr algn="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9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采药问题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56020" y="471484"/>
                <a:ext cx="5212080" cy="5986462"/>
              </a:xfrm>
            </p:spPr>
            <p:txBody>
              <a:bodyPr>
                <a:noAutofit/>
              </a:bodyPr>
              <a:lstStyle/>
              <a:p>
                <a:r>
                  <a:rPr kumimoji="1" lang="zh-CN" altLang="en-US" sz="2400" dirty="0" smtClean="0"/>
                  <a:t>子问题：有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kumimoji="1" lang="zh-CN" altLang="en-US" sz="2400" dirty="0" smtClean="0"/>
                  <a:t>的时间，完成前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kumimoji="1" lang="zh-CN" altLang="en-US" sz="2400" dirty="0" smtClean="0"/>
                  <a:t>个任务中的若干个的最大收益是多少。</a:t>
                </a:r>
                <a:endParaRPr kumimoji="1" lang="en-US" altLang="zh-CN" sz="2400" dirty="0" smtClean="0"/>
              </a:p>
              <a:p>
                <a:endParaRPr kumimoji="1" lang="en-US" altLang="zh-CN" sz="2400" dirty="0"/>
              </a:p>
              <a:p>
                <a:r>
                  <a:rPr kumimoji="1" lang="zh-CN" altLang="en-US" sz="2400" dirty="0" smtClean="0"/>
                  <a:t>状态表示：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charset="0"/>
                      </a:rPr>
                      <m:t>𝐷𝑃</m:t>
                    </m:r>
                    <m:r>
                      <a:rPr kumimoji="1" lang="en-US" altLang="zh-CN" sz="2400" i="1" dirty="0" smtClean="0">
                        <a:latin typeface="Cambria Math" charset="0"/>
                      </a:rPr>
                      <m:t>[</m:t>
                    </m:r>
                    <m:r>
                      <a:rPr kumimoji="1" lang="en-US" altLang="zh-CN" sz="2400" i="1" dirty="0" smtClean="0">
                        <a:latin typeface="Cambria Math" charset="0"/>
                      </a:rPr>
                      <m:t>𝑛</m:t>
                    </m:r>
                    <m:r>
                      <a:rPr kumimoji="1" lang="en-US" altLang="zh-CN" sz="2400" i="1" dirty="0" smtClean="0">
                        <a:latin typeface="Cambria Math" charset="0"/>
                      </a:rPr>
                      <m:t>][</m:t>
                    </m:r>
                    <m:r>
                      <a:rPr kumimoji="1" lang="en-US" altLang="zh-CN" sz="2400" i="1" dirty="0" smtClean="0">
                        <a:latin typeface="Cambria Math" charset="0"/>
                      </a:rPr>
                      <m:t>𝑡</m:t>
                    </m:r>
                    <m:r>
                      <a:rPr kumimoji="1" lang="en-US" altLang="zh-CN" sz="2400" i="1" dirty="0" smtClean="0">
                        <a:latin typeface="Cambria Math" charset="0"/>
                      </a:rPr>
                      <m:t>]</m:t>
                    </m:r>
                  </m:oMath>
                </a14:m>
                <a:r>
                  <a:rPr kumimoji="1" lang="zh-CN" altLang="en-US" sz="2400" dirty="0" smtClean="0"/>
                  <a:t>表示使用不超过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kumimoji="1" lang="zh-CN" altLang="en-US" sz="2400" dirty="0" smtClean="0"/>
                  <a:t>的时间，完成前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kumimoji="1" lang="zh-CN" altLang="en-US" sz="2400" dirty="0" smtClean="0"/>
                  <a:t>个任务中的若干个所能获得的最大收益。</a:t>
                </a:r>
                <a:endParaRPr kumimoji="1" lang="en-US" altLang="zh-CN" sz="2400" dirty="0" smtClean="0"/>
              </a:p>
              <a:p>
                <a:endParaRPr kumimoji="1" lang="en-US" altLang="zh-CN" sz="2400" dirty="0"/>
              </a:p>
              <a:p>
                <a:r>
                  <a:rPr kumimoji="1" lang="zh-CN" altLang="en-US" sz="2400" dirty="0" smtClean="0"/>
                  <a:t>状态转移方程：</a:t>
                </a:r>
                <a:endParaRPr kumimoji="1" lang="en-US" altLang="zh-CN" sz="2400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charset="0"/>
                      </a:rPr>
                      <m:t>𝐷𝑃</m:t>
                    </m:r>
                    <m:r>
                      <a:rPr kumimoji="1" lang="en-US" altLang="zh-CN" sz="2400" i="1" dirty="0" smtClean="0">
                        <a:latin typeface="Cambria Math" charset="0"/>
                      </a:rPr>
                      <m:t>[</m:t>
                    </m:r>
                    <m:r>
                      <a:rPr kumimoji="1" lang="en-US" altLang="zh-CN" sz="2400" i="1" dirty="0" smtClean="0">
                        <a:latin typeface="Cambria Math" charset="0"/>
                      </a:rPr>
                      <m:t>𝑛</m:t>
                    </m:r>
                    <m:r>
                      <a:rPr kumimoji="1" lang="en-US" altLang="zh-CN" sz="2400" i="1" dirty="0" smtClean="0">
                        <a:latin typeface="Cambria Math" charset="0"/>
                      </a:rPr>
                      <m:t>+1][</m:t>
                    </m:r>
                    <m:r>
                      <a:rPr kumimoji="1" lang="en-US" altLang="zh-CN" sz="2400" i="1" dirty="0" smtClean="0">
                        <a:latin typeface="Cambria Math" charset="0"/>
                      </a:rPr>
                      <m:t>𝑡</m:t>
                    </m:r>
                    <m:r>
                      <a:rPr kumimoji="1" lang="en-US" altLang="zh-CN" sz="2400" i="1" dirty="0" smtClean="0">
                        <a:latin typeface="Cambria Math" charset="0"/>
                      </a:rPr>
                      <m:t>]=</m:t>
                    </m:r>
                    <m:r>
                      <a:rPr kumimoji="1" lang="en-US" altLang="zh-CN" sz="2400" i="1" dirty="0" smtClean="0">
                        <a:latin typeface="Cambria Math" charset="0"/>
                      </a:rPr>
                      <m:t>𝐷𝑃</m:t>
                    </m:r>
                    <m:r>
                      <a:rPr kumimoji="1" lang="en-US" altLang="zh-CN" sz="2400" i="1" dirty="0" smtClean="0">
                        <a:latin typeface="Cambria Math" charset="0"/>
                      </a:rPr>
                      <m:t>[</m:t>
                    </m:r>
                    <m:r>
                      <a:rPr kumimoji="1" lang="en-US" altLang="zh-CN" sz="2400" i="1" dirty="0" smtClean="0">
                        <a:latin typeface="Cambria Math" charset="0"/>
                      </a:rPr>
                      <m:t>𝑛</m:t>
                    </m:r>
                    <m:r>
                      <a:rPr kumimoji="1" lang="en-US" altLang="zh-CN" sz="2400" i="1" dirty="0" smtClean="0">
                        <a:latin typeface="Cambria Math" charset="0"/>
                      </a:rPr>
                      <m:t>][</m:t>
                    </m:r>
                    <m:r>
                      <a:rPr kumimoji="1" lang="en-US" altLang="zh-CN" sz="2400" i="1" dirty="0" smtClean="0">
                        <a:latin typeface="Cambria Math" charset="0"/>
                      </a:rPr>
                      <m:t>𝑡</m:t>
                    </m:r>
                    <m:r>
                      <a:rPr kumimoji="1" lang="en-US" altLang="zh-CN" sz="2400" i="1" dirty="0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 dirty="0" err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sz="2400" i="1" dirty="0" err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400" i="1" dirty="0" smtClean="0">
                        <a:latin typeface="Cambria Math" charset="0"/>
                      </a:rPr>
                      <m:t>]+</m:t>
                    </m:r>
                    <m:sSub>
                      <m:sSubPr>
                        <m:ctrlPr>
                          <a:rPr kumimoji="1" lang="en-US" altLang="zh-CN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 dirty="0" err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i="1" dirty="0" err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zh-CN" sz="2400" dirty="0" smtClean="0"/>
              </a:p>
              <a:p>
                <a:endParaRPr kumimoji="1" lang="en-US" altLang="zh-CN" sz="2400" dirty="0"/>
              </a:p>
              <a:p>
                <a:r>
                  <a:rPr kumimoji="1" lang="zh-CN" altLang="en-US" sz="2400" dirty="0" smtClean="0"/>
                  <a:t>时间复杂度：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charset="0"/>
                      </a:rPr>
                      <m:t>𝑂</m:t>
                    </m:r>
                    <m:r>
                      <a:rPr kumimoji="1" lang="en-US" altLang="zh-CN" sz="2400" i="1" dirty="0" smtClean="0">
                        <a:latin typeface="Cambria Math" charset="0"/>
                      </a:rPr>
                      <m:t>(</m:t>
                    </m:r>
                    <m:r>
                      <a:rPr kumimoji="1" lang="en-US" altLang="zh-CN" sz="2400" i="1" dirty="0" smtClean="0">
                        <a:latin typeface="Cambria Math" charset="0"/>
                      </a:rPr>
                      <m:t>𝑁𝑇</m:t>
                    </m:r>
                    <m:r>
                      <a:rPr kumimoji="1" lang="en-US" altLang="zh-CN" sz="240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CN" sz="2400" dirty="0" smtClean="0"/>
              </a:p>
              <a:p>
                <a:endParaRPr kumimoji="1" lang="en-US" altLang="zh-CN" sz="2400" dirty="0" smtClean="0"/>
              </a:p>
              <a:p>
                <a:r>
                  <a:rPr kumimoji="1" lang="en-US" altLang="zh-CN" sz="2400" dirty="0" smtClean="0"/>
                  <a:t>https</a:t>
                </a:r>
                <a:r>
                  <a:rPr kumimoji="1" lang="en-US" altLang="zh-CN" sz="2400" dirty="0"/>
                  <a:t>://</a:t>
                </a:r>
                <a:r>
                  <a:rPr kumimoji="1" lang="en-US" altLang="zh-CN" sz="2400" dirty="0" err="1"/>
                  <a:t>vijos.org</a:t>
                </a:r>
                <a:r>
                  <a:rPr kumimoji="1" lang="en-US" altLang="zh-CN" sz="2400" dirty="0"/>
                  <a:t>/p/1104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6020" y="471484"/>
                <a:ext cx="5212080" cy="5986462"/>
              </a:xfrm>
              <a:blipFill rotWithShape="0">
                <a:blip r:embed="rId2"/>
                <a:stretch>
                  <a:fillRect l="-1637" t="-1426" r="-585" b="-1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723900" y="2286000"/>
                <a:ext cx="3855720" cy="2795587"/>
              </a:xfrm>
            </p:spPr>
            <p:txBody>
              <a:bodyPr>
                <a:noAutofit/>
              </a:bodyPr>
              <a:lstStyle/>
              <a:p>
                <a:r>
                  <a:rPr kumimoji="1" lang="zh-CN" altLang="en-US" sz="2800" dirty="0" smtClean="0"/>
                  <a:t>有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charset="0"/>
                      </a:rPr>
                      <m:t>𝑇</m:t>
                    </m:r>
                  </m:oMath>
                </a14:m>
                <a:r>
                  <a:rPr kumimoji="1" lang="zh-CN" altLang="en-US" sz="2800" dirty="0" smtClean="0"/>
                  <a:t>秒时间，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charset="0"/>
                      </a:rPr>
                      <m:t>𝑁</m:t>
                    </m:r>
                  </m:oMath>
                </a14:m>
                <a:r>
                  <a:rPr kumimoji="1" lang="zh-CN" altLang="en-US" sz="2800" dirty="0" smtClean="0"/>
                  <a:t>个任务。每个任务花费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2800" dirty="0" smtClean="0"/>
                  <a:t>时间，获得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2800" dirty="0" smtClean="0"/>
                  <a:t>的收益，问合理利用时间的最大收益是多少。</a:t>
                </a:r>
                <a:endParaRPr kumimoji="1" lang="zh-CN" altLang="en-US" sz="2800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723900" y="2286000"/>
                <a:ext cx="3855720" cy="2795587"/>
              </a:xfrm>
              <a:blipFill rotWithShape="0">
                <a:blip r:embed="rId3"/>
                <a:stretch>
                  <a:fillRect l="-3323" t="-2397" r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4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4000" dirty="0" smtClean="0"/>
              <a:t>最长公共子序列</a:t>
            </a:r>
            <a:endParaRPr kumimoji="1"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56020" y="685800"/>
                <a:ext cx="5212080" cy="5500687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zh-CN" altLang="en-US" dirty="0" smtClean="0"/>
                  <a:t>子问题：两个字符串的前缀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1…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1…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kumimoji="1" lang="zh-CN" altLang="en-US" dirty="0" smtClean="0"/>
                  <a:t>的最长公共子串长度是多少。</a:t>
                </a:r>
                <a:endParaRPr kumimoji="1" lang="en-US" altLang="zh-CN" dirty="0" smtClean="0"/>
              </a:p>
              <a:p>
                <a:endParaRPr kumimoji="1" lang="en-US" altLang="zh-CN" dirty="0"/>
              </a:p>
              <a:p>
                <a:r>
                  <a:rPr kumimoji="1" lang="zh-CN" altLang="en-US" dirty="0" smtClean="0"/>
                  <a:t>状态表示：</a:t>
                </a:r>
                <a:r>
                  <a:rPr kumimoji="1" lang="en-US" altLang="zh-CN" dirty="0" smtClean="0"/>
                  <a:t>DP[</a:t>
                </a:r>
                <a:r>
                  <a:rPr kumimoji="1" lang="en-US" altLang="zh-CN" dirty="0"/>
                  <a:t>p</a:t>
                </a:r>
                <a:r>
                  <a:rPr kumimoji="1" lang="en-US" altLang="zh-CN" dirty="0" smtClean="0"/>
                  <a:t>][q]</a:t>
                </a:r>
                <a:r>
                  <a:rPr kumimoji="1" lang="zh-CN" altLang="en-US" dirty="0" smtClean="0"/>
                  <a:t>表示</a:t>
                </a:r>
                <a:r>
                  <a:rPr kumimoji="1" lang="zh-CN" altLang="en-US" dirty="0"/>
                  <a:t>两个字符串的前缀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1…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1…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kumimoji="1" lang="zh-CN" altLang="en-US" dirty="0"/>
                  <a:t>的最长公共子串</a:t>
                </a:r>
                <a:r>
                  <a:rPr kumimoji="1" lang="zh-CN" altLang="en-US" dirty="0" smtClean="0"/>
                  <a:t>长度。</a:t>
                </a:r>
                <a:endParaRPr kumimoji="1" lang="en-US" altLang="zh-CN" dirty="0" smtClean="0"/>
              </a:p>
              <a:p>
                <a:endParaRPr kumimoji="1" lang="en-US" altLang="zh-CN" dirty="0"/>
              </a:p>
              <a:p>
                <a:r>
                  <a:rPr kumimoji="1" lang="zh-CN" altLang="en-US" dirty="0" smtClean="0"/>
                  <a:t>状态转移方程：</a:t>
                </a:r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𝐷𝑃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[</m:t>
                    </m:r>
                    <m:r>
                      <a:rPr kumimoji="1" lang="en-US" altLang="zh-CN" i="1" dirty="0" err="1" smtClean="0">
                        <a:latin typeface="Cambria Math" charset="0"/>
                      </a:rPr>
                      <m:t>𝑖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][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𝑗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]=</m:t>
                    </m:r>
                    <m:r>
                      <m:rPr>
                        <m:sty m:val="p"/>
                      </m:rPr>
                      <a:rPr kumimoji="1" lang="en-US" altLang="zh-CN" i="1" dirty="0" smtClean="0">
                        <a:latin typeface="Cambria Math" charset="0"/>
                      </a:rPr>
                      <m:t>max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⁡{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𝐷𝑃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[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𝑖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−1][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𝑗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], 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𝐷𝑃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[</m:t>
                    </m:r>
                    <m:r>
                      <a:rPr kumimoji="1" lang="en-US" altLang="zh-CN" i="1" dirty="0" err="1" smtClean="0">
                        <a:latin typeface="Cambria Math" charset="0"/>
                      </a:rPr>
                      <m:t>𝑖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][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𝑗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−1], 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𝐷𝑃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[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𝑖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−1][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𝑗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−1] + [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𝐴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[</m:t>
                    </m:r>
                    <m:r>
                      <a:rPr kumimoji="1" lang="en-US" altLang="zh-CN" i="1" dirty="0" err="1" smtClean="0">
                        <a:latin typeface="Cambria Math" charset="0"/>
                      </a:rPr>
                      <m:t>𝑖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]==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𝐵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[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𝑗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]]}</m:t>
                    </m:r>
                  </m:oMath>
                </a14:m>
                <a:endParaRPr kumimoji="1" lang="en-US" altLang="zh-CN" dirty="0" smtClean="0"/>
              </a:p>
              <a:p>
                <a:endParaRPr kumimoji="1" lang="en-US" altLang="zh-CN" dirty="0"/>
              </a:p>
              <a:p>
                <a:r>
                  <a:rPr kumimoji="1" lang="zh-CN" altLang="en-US" dirty="0" smtClean="0"/>
                  <a:t>时间复杂度：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𝑂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(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𝑛𝑚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CN" dirty="0" smtClean="0"/>
              </a:p>
              <a:p>
                <a:endParaRPr kumimoji="1" lang="en-US" altLang="zh-CN" dirty="0"/>
              </a:p>
              <a:p>
                <a:r>
                  <a:rPr lang="en-US" altLang="zh-CN" b="1" dirty="0"/>
                  <a:t>http://</a:t>
                </a:r>
                <a:r>
                  <a:rPr lang="en-US" altLang="zh-CN" b="1" dirty="0" err="1"/>
                  <a:t>www.joyoi.cn</a:t>
                </a:r>
                <a:r>
                  <a:rPr lang="en-US" altLang="zh-CN" b="1" dirty="0"/>
                  <a:t>/problem/tyvj-1050</a:t>
                </a:r>
                <a:endParaRPr lang="sv-SE" altLang="zh-CN" b="1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6020" y="685800"/>
                <a:ext cx="5212080" cy="5500687"/>
              </a:xfrm>
              <a:blipFill rotWithShape="0">
                <a:blip r:embed="rId2"/>
                <a:stretch>
                  <a:fillRect l="-1053" t="-1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723900" y="1643061"/>
                <a:ext cx="3855720" cy="421799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zh-CN" altLang="en-US" sz="3200" dirty="0" smtClean="0"/>
                  <a:t>给定两个长度分别为</a:t>
                </a:r>
                <a14:m>
                  <m:oMath xmlns:m="http://schemas.openxmlformats.org/officeDocument/2006/math">
                    <m:r>
                      <a:rPr kumimoji="1" lang="en-US" altLang="zh-CN" sz="3200" b="0" i="1" smtClean="0">
                        <a:latin typeface="Cambria Math" charset="0"/>
                      </a:rPr>
                      <m:t>𝑛</m:t>
                    </m:r>
                    <m:r>
                      <a:rPr kumimoji="1" lang="en-US" altLang="zh-CN" sz="3200" b="0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sz="3200" b="0" i="1" smtClean="0">
                        <a:latin typeface="Cambria Math" charset="0"/>
                      </a:rPr>
                      <m:t>𝑚</m:t>
                    </m:r>
                  </m:oMath>
                </a14:m>
                <a:r>
                  <a:rPr kumimoji="1" lang="zh-CN" altLang="en-US" sz="3200" dirty="0" smtClean="0"/>
                  <a:t>的字符串</a:t>
                </a:r>
                <a14:m>
                  <m:oMath xmlns:m="http://schemas.openxmlformats.org/officeDocument/2006/math">
                    <m:r>
                      <a:rPr kumimoji="1" lang="en-US" altLang="zh-CN" sz="3200" b="0" i="1" smtClean="0">
                        <a:latin typeface="Cambria Math" charset="0"/>
                      </a:rPr>
                      <m:t>𝐴</m:t>
                    </m:r>
                    <m:r>
                      <a:rPr kumimoji="1" lang="en-US" altLang="zh-CN" sz="3200" b="0" i="1" smtClean="0">
                        <a:latin typeface="Cambria Math" charset="0"/>
                      </a:rPr>
                      <m:t>, </m:t>
                    </m:r>
                    <m:r>
                      <a:rPr kumimoji="1" lang="en-US" altLang="zh-CN" sz="3200" b="0" i="1" smtClean="0">
                        <a:latin typeface="Cambria Math" charset="0"/>
                      </a:rPr>
                      <m:t>𝐵</m:t>
                    </m:r>
                  </m:oMath>
                </a14:m>
                <a:r>
                  <a:rPr kumimoji="1" lang="zh-CN" altLang="en-US" sz="3200" dirty="0" smtClean="0"/>
                  <a:t>，问这两个字符串的最长公共子序列的长度是多少。</a:t>
                </a:r>
                <a:endParaRPr kumimoji="1" lang="en-US" altLang="zh-CN" sz="3200" dirty="0"/>
              </a:p>
              <a:p>
                <a:r>
                  <a:rPr kumimoji="1" lang="zh-CN" altLang="en-US" sz="3200" dirty="0" smtClean="0"/>
                  <a:t>例如：</a:t>
                </a:r>
                <a:r>
                  <a:rPr lang="en-US" altLang="zh-CN" sz="2800" dirty="0"/>
                  <a:t> </a:t>
                </a:r>
                <a:r>
                  <a:rPr lang="en-US" altLang="zh-CN" sz="2800" dirty="0" err="1" smtClean="0"/>
                  <a:t>abccd</a:t>
                </a:r>
                <a:r>
                  <a:rPr lang="zh-CN" altLang="en-US" sz="2800" dirty="0" smtClean="0"/>
                  <a:t>与</a:t>
                </a:r>
                <a:r>
                  <a:rPr lang="en-US" altLang="zh-CN" sz="2800" dirty="0" err="1" smtClean="0"/>
                  <a:t>aecd</a:t>
                </a:r>
                <a:r>
                  <a:rPr lang="zh-CN" altLang="en-US" sz="2800" dirty="0" smtClean="0"/>
                  <a:t>的最长公共子序列为</a:t>
                </a:r>
                <a:r>
                  <a:rPr lang="en-US" altLang="zh-CN" sz="2800" dirty="0" err="1" smtClean="0"/>
                  <a:t>acd</a:t>
                </a:r>
                <a:r>
                  <a:rPr lang="zh-CN" altLang="en-US" sz="2800" dirty="0" smtClean="0"/>
                  <a:t>，长度为</a:t>
                </a:r>
                <a:r>
                  <a:rPr lang="en-US" altLang="zh-CN" sz="2800" dirty="0" smtClean="0"/>
                  <a:t>3</a:t>
                </a:r>
                <a:endParaRPr kumimoji="1" lang="en-US" altLang="zh-CN" sz="3200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723900" y="1643061"/>
                <a:ext cx="3855720" cy="4217990"/>
              </a:xfrm>
              <a:blipFill rotWithShape="0">
                <a:blip r:embed="rId3"/>
                <a:stretch>
                  <a:fillRect l="-3797" t="-2750" r="-30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020" y="342899"/>
            <a:ext cx="5280082" cy="618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9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区间动态规划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71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排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 smtClean="0"/>
              <a:t>区间动态规划特点</a:t>
            </a:r>
            <a:endParaRPr kumimoji="1" lang="zh-CN" altLang="en-US" dirty="0"/>
          </a:p>
        </p:txBody>
      </p:sp>
      <p:sp>
        <p:nvSpPr>
          <p:cNvPr id="5" name="竖排文本占位符 4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4790807"/>
          </a:xfrm>
        </p:spPr>
        <p:txBody>
          <a:bodyPr vert="horz"/>
          <a:lstStyle/>
          <a:p>
            <a:r>
              <a:rPr lang="zh-CN" altLang="en-US" sz="2800" dirty="0" smtClean="0"/>
              <a:t>原问题是询问一</a:t>
            </a:r>
            <a:r>
              <a:rPr lang="zh-CN" altLang="en-US" sz="2800" dirty="0"/>
              <a:t>个</a:t>
            </a:r>
            <a:r>
              <a:rPr lang="zh-CN" altLang="en-US" sz="2800" dirty="0" smtClean="0"/>
              <a:t>区间上的某种最优决策。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某个区间</a:t>
            </a:r>
            <a:r>
              <a:rPr lang="zh-CN" altLang="en-US" sz="2800" dirty="0"/>
              <a:t>的最优值可以由几个子区间</a:t>
            </a:r>
            <a:r>
              <a:rPr lang="zh-CN" altLang="en-US" sz="2800" dirty="0" smtClean="0"/>
              <a:t>的最优值合并</a:t>
            </a:r>
            <a:r>
              <a:rPr lang="zh-CN" altLang="en-US" sz="2800" dirty="0"/>
              <a:t>得到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区间</a:t>
            </a:r>
            <a:r>
              <a:rPr lang="zh-CN" altLang="en-US" sz="2800" dirty="0"/>
              <a:t>可以不断地划分一直到划分为一个单点</a:t>
            </a:r>
            <a:r>
              <a:rPr lang="zh-CN" altLang="en-US" sz="2800" dirty="0" smtClean="0"/>
              <a:t>区间</a:t>
            </a:r>
            <a:r>
              <a:rPr lang="zh-CN" altLang="en-US" sz="2800" dirty="0"/>
              <a:t>，可以立即获得答案，然后我们就可以通过枚举一个区间</a:t>
            </a:r>
            <a:r>
              <a:rPr lang="zh-CN" altLang="en-US" sz="2800" dirty="0" smtClean="0"/>
              <a:t>如何分解</a:t>
            </a:r>
            <a:r>
              <a:rPr lang="zh-CN" altLang="en-US" sz="2800" dirty="0"/>
              <a:t>成子区间合并他们的最优值，然后</a:t>
            </a:r>
            <a:r>
              <a:rPr lang="zh-CN" altLang="en-US" sz="2800" dirty="0" smtClean="0"/>
              <a:t>自下而上合并区间最优决策进行动态规划。</a:t>
            </a:r>
            <a:endParaRPr lang="zh-CN" altLang="en-US" sz="28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336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石子合并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5543546" y="685802"/>
                <a:ext cx="6672273" cy="5529262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dirty="0" smtClean="0"/>
                  <a:t>子问题：将这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𝑁</m:t>
                    </m:r>
                  </m:oMath>
                </a14:m>
                <a:r>
                  <a:rPr kumimoji="1" lang="zh-CN" altLang="en-US" dirty="0" smtClean="0"/>
                  <a:t>堆石子中第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kumimoji="1" lang="zh-CN" altLang="en-US" dirty="0" smtClean="0"/>
                  <a:t>堆到第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𝑗</m:t>
                    </m:r>
                  </m:oMath>
                </a14:m>
                <a:r>
                  <a:rPr kumimoji="1" lang="zh-CN" altLang="en-US" dirty="0" smtClean="0"/>
                  <a:t>堆合并的最小代价是多少（原问题即为将</a:t>
                </a:r>
                <a:r>
                  <a:rPr kumimoji="1" lang="en-US" altLang="zh-CN" dirty="0" smtClean="0"/>
                  <a:t>N</a:t>
                </a:r>
                <a:r>
                  <a:rPr kumimoji="1" lang="zh-CN" altLang="en-US" dirty="0" smtClean="0"/>
                  <a:t>堆石子中第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1</m:t>
                    </m:r>
                  </m:oMath>
                </a14:m>
                <a:r>
                  <a:rPr kumimoji="1" lang="zh-CN" altLang="en-US" dirty="0" smtClean="0"/>
                  <a:t>堆到第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𝑁</m:t>
                    </m:r>
                  </m:oMath>
                </a14:m>
                <a:r>
                  <a:rPr kumimoji="1" lang="zh-CN" altLang="en-US" dirty="0" smtClean="0"/>
                  <a:t>堆合并的最小代价是多少）</a:t>
                </a:r>
                <a:endParaRPr kumimoji="1" lang="en-US" altLang="zh-CN" dirty="0" smtClean="0"/>
              </a:p>
              <a:p>
                <a:endParaRPr kumimoji="1" lang="en-US" altLang="zh-CN" dirty="0"/>
              </a:p>
              <a:p>
                <a:r>
                  <a:rPr kumimoji="1" lang="zh-CN" altLang="en-US" dirty="0" smtClean="0"/>
                  <a:t>状态表示：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𝐷𝑃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[</m:t>
                    </m:r>
                    <m:r>
                      <a:rPr kumimoji="1" lang="en-US" altLang="zh-CN" i="1" dirty="0" err="1" smtClean="0">
                        <a:latin typeface="Cambria Math" charset="0"/>
                      </a:rPr>
                      <m:t>𝑖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][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𝑗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]</m:t>
                    </m:r>
                  </m:oMath>
                </a14:m>
                <a:r>
                  <a:rPr kumimoji="1" lang="zh-CN" altLang="en-US" dirty="0" smtClean="0"/>
                  <a:t>表示</a:t>
                </a:r>
                <a:r>
                  <a:rPr kumimoji="1" lang="zh-CN" altLang="en-US" dirty="0"/>
                  <a:t>将这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𝑁</m:t>
                    </m:r>
                  </m:oMath>
                </a14:m>
                <a:r>
                  <a:rPr kumimoji="1" lang="zh-CN" altLang="en-US" dirty="0"/>
                  <a:t>堆石子中</a:t>
                </a:r>
                <a:r>
                  <a:rPr kumimoji="1" lang="zh-CN" altLang="en-US" dirty="0" smtClean="0"/>
                  <a:t>第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kumimoji="1" lang="zh-CN" altLang="en-US" dirty="0" smtClean="0"/>
                  <a:t>堆</a:t>
                </a:r>
                <a:r>
                  <a:rPr kumimoji="1" lang="zh-CN" altLang="en-US" dirty="0"/>
                  <a:t>到第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𝑗</m:t>
                    </m:r>
                  </m:oMath>
                </a14:m>
                <a:r>
                  <a:rPr kumimoji="1" lang="zh-CN" altLang="en-US" dirty="0"/>
                  <a:t>堆合并的最小</a:t>
                </a:r>
                <a:r>
                  <a:rPr kumimoji="1" lang="zh-CN" altLang="en-US" dirty="0" smtClean="0"/>
                  <a:t>代价</a:t>
                </a:r>
                <a:r>
                  <a:rPr kumimoji="1" lang="zh-CN" altLang="en-US" dirty="0"/>
                  <a:t>。</a:t>
                </a:r>
                <a:endParaRPr kumimoji="1" lang="en-US" altLang="zh-CN" dirty="0" smtClean="0"/>
              </a:p>
              <a:p>
                <a:endParaRPr kumimoji="1" lang="en-US" altLang="zh-CN" dirty="0"/>
              </a:p>
              <a:p>
                <a:r>
                  <a:rPr kumimoji="1" lang="zh-CN" altLang="en-US" dirty="0" smtClean="0"/>
                  <a:t>状态转移方程：</a:t>
                </a:r>
                <a:endParaRPr kumimoji="1" lang="en-US" altLang="zh-CN" dirty="0" smtClean="0"/>
              </a:p>
              <a:p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𝐷𝑃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 err="1" smtClean="0">
                            <a:latin typeface="Cambria Math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 smtClean="0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kumimoji="1" lang="en-US" altLang="zh-CN" b="0" i="0" dirty="0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kumimoji="1"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kumimoji="1" lang="mr-IN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i="0" dirty="0" smtClean="0">
                                    <a:latin typeface="Cambria Math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kumimoji="1" lang="en-US" altLang="zh-CN" b="0" i="1" dirty="0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zh-CN" b="0" i="1" dirty="0" smtClean="0">
                                    <a:latin typeface="Cambria Math" charset="0"/>
                                  </a:rPr>
                                  <m:t>≤</m:t>
                                </m:r>
                                <m:r>
                                  <a:rPr kumimoji="1" lang="en-US" altLang="zh-CN" b="0" i="1" dirty="0" smtClean="0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dirty="0" smtClean="0">
                                    <a:latin typeface="Cambria Math" charset="0"/>
                                  </a:rPr>
                                  <m:t>≤</m:t>
                                </m:r>
                                <m:r>
                                  <a:rPr kumimoji="1" lang="en-US" altLang="zh-CN" b="0" i="1" dirty="0" smtClean="0">
                                    <a:latin typeface="Cambria Math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r>
                              <a:rPr kumimoji="1" lang="en-US" altLang="zh-CN" b="0" i="1" dirty="0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i="1" dirty="0">
                                <a:latin typeface="Cambria Math" charset="0"/>
                              </a:rPr>
                              <m:t>𝐷𝑃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 dirty="0" err="1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i="1" dirty="0" err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 dirty="0"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kumimoji="1" lang="en-US" altLang="zh-CN" b="0" i="1" dirty="0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kumimoji="1" lang="en-US" altLang="zh-CN" i="1" dirty="0">
                                <a:latin typeface="Cambria Math" charset="0"/>
                              </a:rPr>
                              <m:t>𝐷𝑃</m:t>
                            </m:r>
                            <m:r>
                              <a:rPr kumimoji="1" lang="en-US" altLang="zh-CN" i="1" dirty="0">
                                <a:latin typeface="Cambria Math" charset="0"/>
                              </a:rPr>
                              <m:t>[</m:t>
                            </m:r>
                            <m:r>
                              <a:rPr kumimoji="1" lang="en-US" altLang="zh-CN" i="1" dirty="0">
                                <a:latin typeface="Cambria Math" charset="0"/>
                              </a:rPr>
                              <m:t>𝑘</m:t>
                            </m:r>
                            <m:r>
                              <a:rPr kumimoji="1" lang="en-US" altLang="zh-CN" i="1" dirty="0">
                                <a:latin typeface="Cambria Math" charset="0"/>
                              </a:rPr>
                              <m:t>][</m:t>
                            </m:r>
                            <m:r>
                              <a:rPr kumimoji="1" lang="en-US" altLang="zh-CN" i="1" dirty="0">
                                <a:latin typeface="Cambria Math" charset="0"/>
                              </a:rPr>
                              <m:t>𝑗</m:t>
                            </m:r>
                            <m:r>
                              <a:rPr kumimoji="1" lang="en-US" altLang="zh-CN" i="1" dirty="0">
                                <a:latin typeface="Cambria Math" charset="0"/>
                              </a:rPr>
                              <m:t>])</m:t>
                            </m:r>
                          </m:e>
                        </m:func>
                      </m:fName>
                      <m:e>
                        <m:r>
                          <a:rPr kumimoji="1" lang="en-US" altLang="zh-CN" i="1" dirty="0" smtClean="0">
                            <a:latin typeface="Cambria Math" charset="0"/>
                          </a:rPr>
                          <m:t>+</m:t>
                        </m:r>
                      </m:e>
                    </m:func>
                    <m:r>
                      <a:rPr kumimoji="1" lang="en-US" altLang="zh-CN" i="1" dirty="0" smtClean="0">
                        <a:latin typeface="Cambria Math" charset="0"/>
                      </a:rPr>
                      <m:t>𝑆𝑈𝑀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 err="1" smtClean="0">
                            <a:latin typeface="Cambria Math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 smtClean="0">
                            <a:latin typeface="Cambria Math" charset="0"/>
                          </a:rPr>
                          <m:t>𝑗</m:t>
                        </m:r>
                      </m:e>
                    </m:d>
                  </m:oMath>
                </a14:m>
                <a:endParaRPr kumimoji="1" lang="en-US" altLang="zh-CN" dirty="0" smtClean="0"/>
              </a:p>
              <a:p>
                <a:endParaRPr kumimoji="1" lang="en-US" altLang="zh-CN" dirty="0" smtClean="0"/>
              </a:p>
              <a:p>
                <a:r>
                  <a:rPr kumimoji="1" lang="zh-CN" altLang="en-US" dirty="0" smtClean="0"/>
                  <a:t>时间复杂度：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 dirty="0" smtClean="0"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1" lang="en-US" altLang="zh-CN" i="1" dirty="0" smtClean="0"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kumimoji="1" lang="en-US" altLang="zh-CN" dirty="0" smtClean="0"/>
              </a:p>
              <a:p>
                <a:endParaRPr kumimoji="1" lang="en-US" altLang="zh-CN" dirty="0"/>
              </a:p>
              <a:p>
                <a:r>
                  <a:rPr lang="en-US" altLang="zh-CN" dirty="0"/>
                  <a:t>https://</a:t>
                </a:r>
                <a:r>
                  <a:rPr lang="en-US" altLang="zh-CN" dirty="0" err="1" smtClean="0"/>
                  <a:t>vjudge.net</a:t>
                </a:r>
                <a:r>
                  <a:rPr lang="en-US" altLang="zh-CN" dirty="0" smtClean="0"/>
                  <a:t>/problem/CSU-1592</a:t>
                </a:r>
                <a:endParaRPr kumimoji="1" lang="en-US" altLang="zh-CN" dirty="0" smtClean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43546" y="685802"/>
                <a:ext cx="6672273" cy="5529262"/>
              </a:xfrm>
              <a:blipFill rotWithShape="0">
                <a:blip r:embed="rId2"/>
                <a:stretch>
                  <a:fillRect l="-822" t="-1213" r="-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占位符 5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723900" y="1844676"/>
                <a:ext cx="3855720" cy="3013074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sz="2400" dirty="0" smtClean="0"/>
                  <a:t>有排成一排的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charset="0"/>
                      </a:rPr>
                      <m:t>𝑁</m:t>
                    </m:r>
                  </m:oMath>
                </a14:m>
                <a:r>
                  <a:rPr lang="zh-CN" altLang="en-US" sz="2400" dirty="0"/>
                  <a:t>堆石子，现要将石子有序的合并成一堆，规定如下：每次只能移动相邻的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堆石子合并，合并花费为新合成的一堆石子的数量。求将这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charset="0"/>
                      </a:rPr>
                      <m:t>𝑁</m:t>
                    </m:r>
                  </m:oMath>
                </a14:m>
                <a:r>
                  <a:rPr lang="zh-CN" altLang="en-US" sz="2400" dirty="0"/>
                  <a:t>堆石子合并成一堆的总花费</a:t>
                </a:r>
                <a:r>
                  <a:rPr lang="zh-CN" altLang="en-US" sz="2400" dirty="0" smtClean="0"/>
                  <a:t>最小。</a:t>
                </a:r>
                <a:endParaRPr lang="en-US" altLang="zh-CN" sz="2400" dirty="0" smtClean="0"/>
              </a:p>
            </p:txBody>
          </p:sp>
        </mc:Choice>
        <mc:Fallback xmlns="">
          <p:sp>
            <p:nvSpPr>
              <p:cNvPr id="6" name="文本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723900" y="1844676"/>
                <a:ext cx="3855720" cy="3013074"/>
              </a:xfrm>
              <a:blipFill rotWithShape="0">
                <a:blip r:embed="rId3"/>
                <a:stretch>
                  <a:fillRect l="-2057" t="-1619" r="-1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4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石子合并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543546" y="685802"/>
            <a:ext cx="6672273" cy="5529262"/>
          </a:xfrm>
        </p:spPr>
        <p:txBody>
          <a:bodyPr numCol="2">
            <a:normAutofit/>
          </a:bodyPr>
          <a:lstStyle/>
          <a:p>
            <a:r>
              <a:rPr lang="mr-IN" altLang="zh-CN" dirty="0"/>
              <a:t>DP[1 ,2]=3</a:t>
            </a:r>
          </a:p>
          <a:p>
            <a:r>
              <a:rPr lang="mr-IN" altLang="zh-CN" dirty="0" smtClean="0"/>
              <a:t>DP[2 </a:t>
            </a:r>
            <a:r>
              <a:rPr lang="mr-IN" altLang="zh-CN" dirty="0"/>
              <a:t>,3]=5</a:t>
            </a:r>
          </a:p>
          <a:p>
            <a:r>
              <a:rPr lang="mr-IN" altLang="zh-CN" dirty="0" smtClean="0"/>
              <a:t>DP[3 </a:t>
            </a:r>
            <a:r>
              <a:rPr lang="mr-IN" altLang="zh-CN" dirty="0"/>
              <a:t>,4]=7</a:t>
            </a:r>
          </a:p>
          <a:p>
            <a:r>
              <a:rPr lang="mr-IN" altLang="zh-CN" dirty="0" smtClean="0"/>
              <a:t>DP[1 </a:t>
            </a:r>
            <a:r>
              <a:rPr lang="mr-IN" altLang="zh-CN" dirty="0"/>
              <a:t>,3]=9</a:t>
            </a:r>
          </a:p>
          <a:p>
            <a:r>
              <a:rPr lang="mr-IN" altLang="zh-CN" dirty="0" smtClean="0"/>
              <a:t>DP[2 </a:t>
            </a:r>
            <a:r>
              <a:rPr lang="mr-IN" altLang="zh-CN" dirty="0"/>
              <a:t>,4]=14</a:t>
            </a:r>
          </a:p>
          <a:p>
            <a:r>
              <a:rPr lang="mr-IN" altLang="zh-CN" dirty="0" smtClean="0"/>
              <a:t>DP[1 </a:t>
            </a:r>
            <a:r>
              <a:rPr lang="mr-IN" altLang="zh-CN" dirty="0"/>
              <a:t>,4]=19</a:t>
            </a:r>
          </a:p>
          <a:p>
            <a:r>
              <a:rPr lang="mr-IN" altLang="zh-CN" dirty="0" smtClean="0"/>
              <a:t>19</a:t>
            </a:r>
            <a:endParaRPr lang="mr-IN" altLang="zh-CN" dirty="0"/>
          </a:p>
          <a:p>
            <a:endParaRPr lang="mr-IN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mr-IN" altLang="zh-CN" dirty="0" smtClean="0"/>
              <a:t>DP[1 </a:t>
            </a:r>
            <a:r>
              <a:rPr lang="mr-IN" altLang="zh-CN" dirty="0"/>
              <a:t>,2]=8</a:t>
            </a:r>
          </a:p>
          <a:p>
            <a:r>
              <a:rPr lang="mr-IN" altLang="zh-CN" dirty="0" smtClean="0"/>
              <a:t>DP[2 </a:t>
            </a:r>
            <a:r>
              <a:rPr lang="mr-IN" altLang="zh-CN" dirty="0"/>
              <a:t>,3]=7</a:t>
            </a:r>
          </a:p>
          <a:p>
            <a:r>
              <a:rPr lang="mr-IN" altLang="zh-CN" dirty="0" smtClean="0"/>
              <a:t>DP[3 </a:t>
            </a:r>
            <a:r>
              <a:rPr lang="mr-IN" altLang="zh-CN" dirty="0"/>
              <a:t>,4]=3</a:t>
            </a:r>
          </a:p>
          <a:p>
            <a:r>
              <a:rPr lang="mr-IN" altLang="zh-CN" dirty="0" smtClean="0"/>
              <a:t>DP[4 </a:t>
            </a:r>
            <a:r>
              <a:rPr lang="mr-IN" altLang="zh-CN" dirty="0"/>
              <a:t>,5]=5</a:t>
            </a:r>
          </a:p>
          <a:p>
            <a:r>
              <a:rPr lang="mr-IN" altLang="zh-CN" dirty="0" smtClean="0"/>
              <a:t>DP[1 </a:t>
            </a:r>
            <a:r>
              <a:rPr lang="mr-IN" altLang="zh-CN" dirty="0"/>
              <a:t>,3]=17</a:t>
            </a:r>
          </a:p>
          <a:p>
            <a:r>
              <a:rPr lang="mr-IN" altLang="zh-CN" dirty="0" smtClean="0"/>
              <a:t>DP[2 </a:t>
            </a:r>
            <a:r>
              <a:rPr lang="mr-IN" altLang="zh-CN" dirty="0"/>
              <a:t>,4]=11</a:t>
            </a:r>
          </a:p>
          <a:p>
            <a:r>
              <a:rPr lang="mr-IN" altLang="zh-CN" dirty="0" smtClean="0"/>
              <a:t>DP[3 </a:t>
            </a:r>
            <a:r>
              <a:rPr lang="mr-IN" altLang="zh-CN" dirty="0"/>
              <a:t>,5]=10</a:t>
            </a:r>
          </a:p>
          <a:p>
            <a:r>
              <a:rPr lang="mr-IN" altLang="zh-CN" dirty="0" smtClean="0"/>
              <a:t>DP[1 </a:t>
            </a:r>
            <a:r>
              <a:rPr lang="mr-IN" altLang="zh-CN" dirty="0"/>
              <a:t>,4]=22</a:t>
            </a:r>
          </a:p>
          <a:p>
            <a:r>
              <a:rPr lang="mr-IN" altLang="zh-CN" dirty="0" smtClean="0"/>
              <a:t>DP[2 </a:t>
            </a:r>
            <a:r>
              <a:rPr lang="mr-IN" altLang="zh-CN" dirty="0"/>
              <a:t>,5]=22</a:t>
            </a:r>
          </a:p>
          <a:p>
            <a:r>
              <a:rPr lang="mr-IN" altLang="zh-CN" dirty="0" smtClean="0"/>
              <a:t>DP[1 </a:t>
            </a:r>
            <a:r>
              <a:rPr lang="mr-IN" altLang="zh-CN" dirty="0"/>
              <a:t>,5]=33</a:t>
            </a:r>
          </a:p>
          <a:p>
            <a:r>
              <a:rPr lang="mr-IN" altLang="zh-CN" dirty="0" smtClean="0"/>
              <a:t>33</a:t>
            </a:r>
            <a:endParaRPr lang="mr-IN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723900" y="1844676"/>
            <a:ext cx="3855720" cy="4513262"/>
          </a:xfrm>
        </p:spPr>
        <p:txBody>
          <a:bodyPr numCol="2">
            <a:noAutofit/>
          </a:bodyPr>
          <a:lstStyle/>
          <a:p>
            <a:r>
              <a:rPr lang="en-US" altLang="zh-CN" sz="3200" dirty="0" smtClean="0"/>
              <a:t>Input </a:t>
            </a:r>
            <a:endParaRPr lang="en-US" altLang="zh-CN" sz="3200" dirty="0"/>
          </a:p>
          <a:p>
            <a:r>
              <a:rPr lang="en-US" altLang="zh-CN" sz="3200" dirty="0"/>
              <a:t>4</a:t>
            </a:r>
          </a:p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 </a:t>
            </a:r>
            <a:endParaRPr lang="en-US" altLang="zh-CN" sz="3200" dirty="0" smtClean="0"/>
          </a:p>
          <a:p>
            <a:r>
              <a:rPr lang="en-US" altLang="zh-CN" sz="3200" dirty="0" smtClean="0"/>
              <a:t>Output</a:t>
            </a:r>
            <a:r>
              <a:rPr lang="zh-CN" altLang="en-US" sz="3200" dirty="0" smtClean="0"/>
              <a:t> </a:t>
            </a:r>
            <a:endParaRPr lang="en-US" altLang="zh-CN" sz="3200" dirty="0" smtClean="0"/>
          </a:p>
          <a:p>
            <a:r>
              <a:rPr lang="en-US" altLang="zh-CN" sz="3200" dirty="0"/>
              <a:t>19</a:t>
            </a:r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Input</a:t>
            </a:r>
            <a:endParaRPr lang="en-US" altLang="zh-CN" sz="3200" dirty="0"/>
          </a:p>
          <a:p>
            <a:r>
              <a:rPr lang="en-US" altLang="zh-CN" sz="3200" dirty="0" smtClean="0"/>
              <a:t>5 </a:t>
            </a:r>
          </a:p>
          <a:p>
            <a:r>
              <a:rPr lang="en-US" altLang="zh-CN" sz="3200" dirty="0" smtClean="0"/>
              <a:t>3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5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 </a:t>
            </a:r>
            <a:endParaRPr lang="en-US" altLang="zh-CN" sz="3200" dirty="0"/>
          </a:p>
          <a:p>
            <a:r>
              <a:rPr lang="en-US" altLang="zh-CN" sz="3200" dirty="0" smtClean="0"/>
              <a:t>Output </a:t>
            </a:r>
          </a:p>
          <a:p>
            <a:r>
              <a:rPr lang="en-US" altLang="zh-CN" sz="3200" dirty="0" smtClean="0"/>
              <a:t>33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68819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区间动态规划一般代码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74837"/>
            <a:ext cx="10403766" cy="386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树形动态规划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005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树形动态规划基本概念</a:t>
            </a:r>
            <a:endParaRPr kumimoji="1" lang="zh-CN" altLang="en-US" dirty="0"/>
          </a:p>
        </p:txBody>
      </p:sp>
      <p:sp>
        <p:nvSpPr>
          <p:cNvPr id="5" name="竖排文本占位符 4"/>
          <p:cNvSpPr>
            <a:spLocks noGrp="1"/>
          </p:cNvSpPr>
          <p:nvPr>
            <p:ph type="body" orient="vert" idx="1"/>
          </p:nvPr>
        </p:nvSpPr>
        <p:spPr>
          <a:xfrm>
            <a:off x="1371600" y="1400175"/>
            <a:ext cx="9601200" cy="4929188"/>
          </a:xfrm>
        </p:spPr>
        <p:txBody>
          <a:bodyPr vert="horz">
            <a:normAutofit/>
          </a:bodyPr>
          <a:lstStyle/>
          <a:p>
            <a:r>
              <a:rPr lang="zh-CN" altLang="en-US" dirty="0"/>
              <a:t>如果出现这样的问题</a:t>
            </a:r>
            <a:r>
              <a:rPr lang="en-US" altLang="zh-CN" dirty="0"/>
              <a:t>:</a:t>
            </a:r>
            <a:r>
              <a:rPr lang="zh-CN" altLang="en-US" dirty="0"/>
              <a:t>给一棵树，要求以最少的代价</a:t>
            </a:r>
            <a:r>
              <a:rPr lang="en-US" altLang="zh-CN" dirty="0"/>
              <a:t>(</a:t>
            </a:r>
            <a:r>
              <a:rPr lang="zh-CN" altLang="en-US" dirty="0"/>
              <a:t>或</a:t>
            </a:r>
            <a:r>
              <a:rPr lang="zh-CN" altLang="en-US" dirty="0" smtClean="0"/>
              <a:t>取得</a:t>
            </a:r>
            <a:r>
              <a:rPr lang="zh-CN" altLang="en-US" dirty="0"/>
              <a:t>最大收益</a:t>
            </a:r>
            <a:r>
              <a:rPr lang="en-US" altLang="zh-CN" dirty="0"/>
              <a:t>)</a:t>
            </a:r>
            <a:r>
              <a:rPr lang="zh-CN" altLang="en-US" dirty="0"/>
              <a:t>完成给定的操作。考虑使用 </a:t>
            </a:r>
            <a:r>
              <a:rPr lang="zh-CN" altLang="en-US" dirty="0" smtClean="0"/>
              <a:t>树形动态规划。</a:t>
            </a:r>
            <a:endParaRPr lang="zh-CN" altLang="en-US" dirty="0"/>
          </a:p>
          <a:p>
            <a:r>
              <a:rPr lang="en-US" altLang="zh-CN" dirty="0"/>
              <a:t>1. </a:t>
            </a:r>
            <a:r>
              <a:rPr lang="zh-CN" altLang="en-US" dirty="0"/>
              <a:t>确立状态</a:t>
            </a:r>
            <a:r>
              <a:rPr lang="en-US" altLang="zh-CN" dirty="0"/>
              <a:t>: </a:t>
            </a:r>
            <a:r>
              <a:rPr lang="zh-CN" altLang="en-US" dirty="0"/>
              <a:t>几乎所以的问题都要保存以某结点为根的子</a:t>
            </a:r>
            <a:r>
              <a:rPr lang="zh-CN" altLang="en-US" dirty="0" smtClean="0"/>
              <a:t>树的</a:t>
            </a:r>
            <a:r>
              <a:rPr lang="zh-CN" altLang="en-US" dirty="0"/>
              <a:t>情况，但是要根据具体问题考虑是否要加维，加几维，如何</a:t>
            </a:r>
            <a:r>
              <a:rPr lang="zh-CN" altLang="en-US" dirty="0" smtClean="0"/>
              <a:t>加维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状态转移</a:t>
            </a:r>
            <a:r>
              <a:rPr lang="en-US" altLang="zh-CN" dirty="0"/>
              <a:t>: </a:t>
            </a:r>
            <a:r>
              <a:rPr lang="zh-CN" altLang="en-US" dirty="0"/>
              <a:t>状态转移的变化比较多，要根据具体问题</a:t>
            </a:r>
            <a:r>
              <a:rPr lang="zh-CN" altLang="en-US" dirty="0" smtClean="0"/>
              <a:t>具体分析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算法实现</a:t>
            </a:r>
            <a:r>
              <a:rPr lang="en-US" altLang="zh-CN" dirty="0"/>
              <a:t>: </a:t>
            </a:r>
            <a:r>
              <a:rPr lang="zh-CN" altLang="en-US" dirty="0"/>
              <a:t>由于树的结构，使用记忆化搜索比较容易实现。</a:t>
            </a:r>
          </a:p>
          <a:p>
            <a:r>
              <a:rPr lang="zh-CN" altLang="en-US" dirty="0"/>
              <a:t>  由于模型建立在树上，即为树型动态规划，顾名思义，树型</a:t>
            </a:r>
          </a:p>
          <a:p>
            <a:r>
              <a:rPr lang="zh-CN" altLang="en-US" dirty="0"/>
              <a:t>动态规划就是在“树”的数据结构上的动态规划。</a:t>
            </a:r>
          </a:p>
          <a:p>
            <a:r>
              <a:rPr lang="zh-CN" altLang="en-US" dirty="0"/>
              <a:t>树型动态规划是建立在树上的，一般有两个方向</a:t>
            </a:r>
            <a:r>
              <a:rPr lang="en-US" altLang="zh-CN" dirty="0"/>
              <a:t>:</a:t>
            </a:r>
            <a:endParaRPr lang="zh-CN" altLang="en-US" dirty="0"/>
          </a:p>
          <a:p>
            <a:r>
              <a:rPr lang="en-US" altLang="zh-CN" dirty="0"/>
              <a:t>1. </a:t>
            </a:r>
            <a:r>
              <a:rPr lang="zh-CN" altLang="en-US" dirty="0" smtClean="0"/>
              <a:t>根</a:t>
            </a:r>
            <a:r>
              <a:rPr lang="en-US" altLang="zh-CN" dirty="0" smtClean="0"/>
              <a:t>---&gt; </a:t>
            </a:r>
            <a:r>
              <a:rPr lang="zh-CN" altLang="en-US" dirty="0"/>
              <a:t>叶</a:t>
            </a:r>
            <a:r>
              <a:rPr lang="en-US" altLang="zh-CN" dirty="0"/>
              <a:t>: </a:t>
            </a:r>
            <a:r>
              <a:rPr lang="zh-CN" altLang="en-US" dirty="0"/>
              <a:t>既根传递有用的信息给子节点，完后根得出</a:t>
            </a:r>
            <a:r>
              <a:rPr lang="zh-CN" altLang="en-US" dirty="0" smtClean="0"/>
              <a:t>最优解</a:t>
            </a:r>
            <a:r>
              <a:rPr lang="zh-CN" altLang="en-US" dirty="0"/>
              <a:t>的过程。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叶</a:t>
            </a:r>
            <a:r>
              <a:rPr lang="en-US" altLang="zh-CN" dirty="0" smtClean="0"/>
              <a:t>---&gt; </a:t>
            </a:r>
            <a:r>
              <a:rPr lang="zh-CN" altLang="en-US" dirty="0"/>
              <a:t>根</a:t>
            </a:r>
            <a:r>
              <a:rPr lang="en-US" altLang="zh-CN" dirty="0"/>
              <a:t>: </a:t>
            </a:r>
            <a:r>
              <a:rPr lang="zh-CN" altLang="en-US" dirty="0"/>
              <a:t>既根的子节点传递有用的信息给根，完后根</a:t>
            </a:r>
            <a:r>
              <a:rPr lang="zh-CN" altLang="en-US" dirty="0" smtClean="0"/>
              <a:t>得出最优解</a:t>
            </a:r>
            <a:r>
              <a:rPr lang="zh-CN" altLang="en-US" dirty="0"/>
              <a:t>的过程。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0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871538"/>
          </a:xfrm>
        </p:spPr>
        <p:txBody>
          <a:bodyPr/>
          <a:lstStyle/>
          <a:p>
            <a:r>
              <a:rPr kumimoji="1" lang="zh-CN" altLang="en-US" dirty="0" smtClean="0"/>
              <a:t>树上距离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86362"/>
          </a:xfrm>
        </p:spPr>
        <p:txBody>
          <a:bodyPr numCol="2">
            <a:noAutofit/>
          </a:bodyPr>
          <a:lstStyle/>
          <a:p>
            <a:r>
              <a:rPr lang="en-US" altLang="zh-CN" sz="3200" dirty="0" smtClean="0"/>
              <a:t>Input</a:t>
            </a:r>
            <a:r>
              <a:rPr lang="zh-CN" altLang="en-US" sz="3200" dirty="0" smtClean="0"/>
              <a:t> </a:t>
            </a:r>
            <a:endParaRPr lang="en-US" altLang="zh-CN" sz="3200" dirty="0" smtClean="0"/>
          </a:p>
          <a:p>
            <a:r>
              <a:rPr lang="cs-CZ" altLang="zh-CN" sz="3200" dirty="0" smtClean="0"/>
              <a:t>5</a:t>
            </a:r>
          </a:p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 </a:t>
            </a:r>
            <a:r>
              <a:rPr lang="cs-CZ" altLang="zh-CN" sz="3200" dirty="0" smtClean="0"/>
              <a:t>1 1</a:t>
            </a:r>
          </a:p>
          <a:p>
            <a:r>
              <a:rPr lang="en-US" altLang="zh-CN" sz="3200" dirty="0" smtClean="0"/>
              <a:t>3</a:t>
            </a:r>
            <a:r>
              <a:rPr lang="zh-CN" altLang="en-US" sz="3200" dirty="0" smtClean="0"/>
              <a:t> </a:t>
            </a:r>
            <a:r>
              <a:rPr lang="cs-CZ" altLang="zh-CN" sz="3200" dirty="0" smtClean="0"/>
              <a:t>2 1</a:t>
            </a:r>
          </a:p>
          <a:p>
            <a:r>
              <a:rPr lang="en-US" altLang="zh-CN" sz="3200" dirty="0" smtClean="0"/>
              <a:t>4</a:t>
            </a:r>
            <a:r>
              <a:rPr lang="zh-CN" altLang="en-US" sz="3200" dirty="0" smtClean="0"/>
              <a:t> </a:t>
            </a:r>
            <a:r>
              <a:rPr lang="cs-CZ" altLang="zh-CN" sz="3200" dirty="0" smtClean="0"/>
              <a:t>3 1</a:t>
            </a:r>
          </a:p>
          <a:p>
            <a:r>
              <a:rPr lang="en-US" altLang="zh-CN" sz="3200" dirty="0" smtClean="0"/>
              <a:t>5</a:t>
            </a:r>
            <a:r>
              <a:rPr lang="zh-CN" altLang="en-US" sz="3200" dirty="0" smtClean="0"/>
              <a:t> </a:t>
            </a:r>
            <a:r>
              <a:rPr lang="cs-CZ" altLang="zh-CN" sz="3200" dirty="0" smtClean="0"/>
              <a:t>1 1</a:t>
            </a:r>
            <a:endParaRPr kumimoji="1" lang="cs-CZ" altLang="zh-CN" sz="3200" dirty="0" smtClean="0"/>
          </a:p>
          <a:p>
            <a:endParaRPr kumimoji="1" lang="en-US" altLang="zh-CN" sz="3200" dirty="0" smtClean="0"/>
          </a:p>
          <a:p>
            <a:endParaRPr kumimoji="1" lang="en-US" altLang="zh-CN" sz="3200" dirty="0"/>
          </a:p>
          <a:p>
            <a:r>
              <a:rPr kumimoji="1" lang="en-US" altLang="zh-CN" sz="3200" dirty="0" smtClean="0"/>
              <a:t>Output</a:t>
            </a:r>
            <a:r>
              <a:rPr kumimoji="1" lang="zh-CN" altLang="en-US" sz="3200" dirty="0" smtClean="0"/>
              <a:t> </a:t>
            </a:r>
            <a:endParaRPr kumimoji="1" lang="en-US" altLang="zh-CN" sz="3200" dirty="0" smtClean="0"/>
          </a:p>
          <a:p>
            <a:r>
              <a:rPr lang="is-IS" altLang="zh-CN" sz="3200" dirty="0" smtClean="0"/>
              <a:t>3</a:t>
            </a:r>
          </a:p>
          <a:p>
            <a:r>
              <a:rPr lang="is-IS" altLang="zh-CN" sz="3200" dirty="0" smtClean="0"/>
              <a:t>2</a:t>
            </a:r>
          </a:p>
          <a:p>
            <a:r>
              <a:rPr lang="is-IS" altLang="zh-CN" sz="3200" dirty="0" smtClean="0"/>
              <a:t>3</a:t>
            </a:r>
          </a:p>
          <a:p>
            <a:r>
              <a:rPr lang="is-IS" altLang="zh-CN" sz="3200" dirty="0" smtClean="0"/>
              <a:t>4</a:t>
            </a:r>
          </a:p>
          <a:p>
            <a:r>
              <a:rPr lang="is-IS" altLang="zh-CN" sz="3200" dirty="0" smtClean="0"/>
              <a:t>4</a:t>
            </a:r>
            <a:endParaRPr lang="is-IS" altLang="zh-CN" sz="32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23900" y="2886076"/>
            <a:ext cx="3855720" cy="1357312"/>
          </a:xfrm>
        </p:spPr>
        <p:txBody>
          <a:bodyPr>
            <a:normAutofit fontScale="92500"/>
          </a:bodyPr>
          <a:lstStyle/>
          <a:p>
            <a:r>
              <a:rPr kumimoji="1" lang="zh-CN" altLang="en-US" sz="2400" dirty="0" smtClean="0"/>
              <a:t>给定一颗带权树，求每一个结点到其最远结点的距离是多少。</a:t>
            </a:r>
            <a:endParaRPr kumimoji="1" lang="en-US" altLang="zh-CN" sz="2400" dirty="0" smtClean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184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动态规划介绍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43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数位动态规划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12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数位动态规划概念</a:t>
            </a:r>
            <a:endParaRPr kumimoji="1" lang="zh-CN" altLang="en-US" dirty="0"/>
          </a:p>
        </p:txBody>
      </p:sp>
      <p:sp>
        <p:nvSpPr>
          <p:cNvPr id="7" name="竖排文本占位符 6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4227195"/>
          </a:xfrm>
        </p:spPr>
        <p:txBody>
          <a:bodyPr vert="horz">
            <a:noAutofit/>
          </a:bodyPr>
          <a:lstStyle/>
          <a:p>
            <a:r>
              <a:rPr lang="zh-CN" altLang="en-US" sz="2400" dirty="0"/>
              <a:t>有这样一类问题</a:t>
            </a:r>
            <a:r>
              <a:rPr lang="en-US" altLang="zh-CN" sz="2400" dirty="0"/>
              <a:t>:</a:t>
            </a:r>
            <a:r>
              <a:rPr lang="zh-CN" altLang="en-US" sz="2400" dirty="0"/>
              <a:t>求给定区间中，满足给定条件的某个 </a:t>
            </a:r>
            <a:r>
              <a:rPr lang="en-US" altLang="zh-CN" sz="2400" dirty="0"/>
              <a:t>D </a:t>
            </a:r>
            <a:r>
              <a:rPr lang="zh-CN" altLang="en-US" sz="2400" dirty="0"/>
              <a:t>进制数或此类数的数量。</a:t>
            </a:r>
          </a:p>
          <a:p>
            <a:r>
              <a:rPr lang="zh-CN" altLang="en-US" sz="2400" dirty="0"/>
              <a:t>所求的限定条件往往与数位有关，例如数位之和、指定</a:t>
            </a:r>
            <a:r>
              <a:rPr lang="zh-CN" altLang="en-US" sz="2400" dirty="0" smtClean="0"/>
              <a:t>数码个数</a:t>
            </a:r>
            <a:r>
              <a:rPr lang="zh-CN" altLang="en-US" sz="2400" dirty="0"/>
              <a:t>、数的大小顺序分组等等。题目给定的区间往往很大，</a:t>
            </a:r>
            <a:r>
              <a:rPr lang="zh-CN" altLang="en-US" sz="2400" dirty="0" smtClean="0"/>
              <a:t>无法采用</a:t>
            </a:r>
            <a:r>
              <a:rPr lang="zh-CN" altLang="en-US" sz="2400" dirty="0"/>
              <a:t>朴素的方法求解。</a:t>
            </a:r>
            <a:r>
              <a:rPr lang="zh-CN" altLang="en-US" sz="2400" dirty="0" smtClean="0"/>
              <a:t>此时，我们</a:t>
            </a:r>
            <a:r>
              <a:rPr lang="zh-CN" altLang="en-US" sz="2400" dirty="0"/>
              <a:t>就需要利用数位的性质，设计 </a:t>
            </a:r>
            <a:r>
              <a:rPr lang="en-US" altLang="zh-CN" sz="2400" dirty="0"/>
              <a:t>log(n) </a:t>
            </a:r>
            <a:r>
              <a:rPr lang="zh-CN" altLang="en-US" sz="2400" dirty="0"/>
              <a:t>级别复杂度的算法。解决这类问题最基本的思想就是“</a:t>
            </a:r>
            <a:r>
              <a:rPr lang="zh-CN" altLang="en-US" sz="2400" dirty="0" smtClean="0"/>
              <a:t>逐位</a:t>
            </a:r>
            <a:r>
              <a:rPr lang="zh-CN" altLang="en-US" sz="2400" dirty="0"/>
              <a:t>确定”的方法。</a:t>
            </a:r>
          </a:p>
          <a:p>
            <a:r>
              <a:rPr lang="en-US" altLang="zh-CN" sz="2400" dirty="0"/>
              <a:t>1. </a:t>
            </a:r>
            <a:r>
              <a:rPr lang="zh-CN" altLang="en-US" sz="2400" dirty="0"/>
              <a:t>状态确定</a:t>
            </a:r>
            <a:r>
              <a:rPr lang="en-US" altLang="zh-CN" sz="2400" dirty="0"/>
              <a:t>:</a:t>
            </a:r>
            <a:r>
              <a:rPr lang="zh-CN" altLang="en-US" sz="2400" dirty="0"/>
              <a:t>我们需要根据题目的要求合理地确定能够完整 表示数位信息的状态 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en-US" altLang="zh-CN" sz="2400" dirty="0"/>
              <a:t>. </a:t>
            </a:r>
            <a:r>
              <a:rPr lang="zh-CN" altLang="en-US" sz="2400" dirty="0"/>
              <a:t>状态转移</a:t>
            </a:r>
            <a:r>
              <a:rPr lang="en-US" altLang="zh-CN" sz="2400" dirty="0"/>
              <a:t>:</a:t>
            </a:r>
            <a:r>
              <a:rPr lang="zh-CN" altLang="en-US" sz="2400" dirty="0"/>
              <a:t>枚举每一位，用记忆化</a:t>
            </a:r>
            <a:r>
              <a:rPr lang="zh-CN" altLang="en-US" sz="2400" dirty="0" smtClean="0"/>
              <a:t>搜索来实现动态规划的过程。</a:t>
            </a:r>
            <a:endParaRPr lang="zh-CN" altLang="en-US" sz="2400" dirty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9855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644525"/>
            <a:ext cx="5130800" cy="3441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3" b="49498"/>
          <a:stretch/>
        </p:blipFill>
        <p:spPr>
          <a:xfrm>
            <a:off x="1023938" y="3879850"/>
            <a:ext cx="5143500" cy="16859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237" y="2387600"/>
            <a:ext cx="5156200" cy="1409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09"/>
          <a:stretch/>
        </p:blipFill>
        <p:spPr>
          <a:xfrm>
            <a:off x="6357937" y="644525"/>
            <a:ext cx="51435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3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状态压缩动态规划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028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状态压缩动态规划</a:t>
            </a:r>
            <a:endParaRPr kumimoji="1" lang="zh-CN" altLang="en-US" dirty="0"/>
          </a:p>
        </p:txBody>
      </p:sp>
      <p:sp>
        <p:nvSpPr>
          <p:cNvPr id="5" name="竖排文本占位符 4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zh-CN" altLang="en-US" sz="2400" dirty="0"/>
              <a:t>一些题目，它们具有 </a:t>
            </a:r>
            <a:r>
              <a:rPr lang="en-US" altLang="zh-CN" sz="2400" dirty="0"/>
              <a:t>DP </a:t>
            </a:r>
            <a:r>
              <a:rPr lang="zh-CN" altLang="en-US" sz="2400" dirty="0"/>
              <a:t>问题的特性，但是状态中所包含的 信息过多，如果要用数组来保存状态的话需要四维以上的数组。 于是，我们就需要通过状态压缩来保存状态，而使用状态压缩来 保存状态的 </a:t>
            </a:r>
            <a:r>
              <a:rPr lang="en-US" altLang="zh-CN" sz="2400" dirty="0"/>
              <a:t>DP </a:t>
            </a:r>
            <a:r>
              <a:rPr lang="zh-CN" altLang="en-US" sz="2400" dirty="0"/>
              <a:t>就叫做状态压缩 </a:t>
            </a:r>
            <a:r>
              <a:rPr lang="en-US" altLang="zh-CN" sz="2400" dirty="0"/>
              <a:t>DP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我们可以把我们需要的若干信息压入一个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zh-CN" altLang="en-US" sz="2400" dirty="0"/>
              <a:t>内部，通常</a:t>
            </a:r>
            <a:r>
              <a:rPr lang="zh-CN" altLang="en-US" sz="2400" dirty="0" smtClean="0"/>
              <a:t>的状态</a:t>
            </a:r>
            <a:r>
              <a:rPr lang="zh-CN" altLang="en-US" sz="2400" dirty="0"/>
              <a:t>压缩 </a:t>
            </a:r>
            <a:r>
              <a:rPr lang="en-US" altLang="zh-CN" sz="2400" dirty="0"/>
              <a:t>DP </a:t>
            </a:r>
            <a:r>
              <a:rPr lang="zh-CN" altLang="en-US" sz="2400" dirty="0"/>
              <a:t>是将若干了 </a:t>
            </a:r>
            <a:r>
              <a:rPr lang="en-US" altLang="zh-CN" sz="2400" dirty="0"/>
              <a:t>01 </a:t>
            </a:r>
            <a:r>
              <a:rPr lang="zh-CN" altLang="en-US" sz="2400" dirty="0"/>
              <a:t>状态压缩</a:t>
            </a:r>
          </a:p>
          <a:p>
            <a:r>
              <a:rPr lang="zh-CN" altLang="en-US" sz="2400" dirty="0"/>
              <a:t>状态压缩 </a:t>
            </a:r>
            <a:r>
              <a:rPr lang="en-US" altLang="zh-CN" sz="2400" dirty="0"/>
              <a:t>DP </a:t>
            </a:r>
            <a:r>
              <a:rPr lang="zh-CN" altLang="en-US" sz="2400" dirty="0"/>
              <a:t>的特点</a:t>
            </a:r>
            <a:r>
              <a:rPr lang="en-US" altLang="zh-CN" sz="2400" dirty="0"/>
              <a:t>:</a:t>
            </a:r>
            <a:r>
              <a:rPr lang="zh-CN" altLang="en-US" sz="2400" dirty="0"/>
              <a:t>状态中的某一维会比较小，一般</a:t>
            </a:r>
            <a:r>
              <a:rPr lang="zh-CN" altLang="en-US" sz="2400" dirty="0" smtClean="0"/>
              <a:t>不会超过 </a:t>
            </a:r>
            <a:r>
              <a:rPr lang="en-US" altLang="zh-CN" sz="2400" dirty="0"/>
              <a:t>15</a:t>
            </a:r>
            <a:r>
              <a:rPr lang="zh-CN" altLang="en-US" sz="2400" dirty="0"/>
              <a:t>，多了的话状态数会急剧上升而无法压缩，一般来说</a:t>
            </a:r>
            <a:r>
              <a:rPr lang="zh-CN" altLang="en-US" sz="2400" dirty="0" smtClean="0"/>
              <a:t>需要</a:t>
            </a:r>
            <a:r>
              <a:rPr lang="zh-CN" altLang="en-US" sz="2400" dirty="0"/>
              <a:t>状态压缩的也就是这一维。</a:t>
            </a:r>
          </a:p>
        </p:txBody>
      </p:sp>
    </p:spTree>
    <p:extLst>
      <p:ext uri="{BB962C8B-B14F-4D97-AF65-F5344CB8AC3E}">
        <p14:creationId xmlns:p14="http://schemas.microsoft.com/office/powerpoint/2010/main" val="165694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前置技能：位运算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altLang="zh-CN" dirty="0" smtClean="0"/>
              <a:t>(x&gt;&gt;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)&amp;1</a:t>
            </a:r>
            <a:r>
              <a:rPr lang="zh-CN" altLang="en-US" dirty="0" smtClean="0"/>
              <a:t> 去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kumimoji="1" lang="en-US" altLang="zh-CN" dirty="0"/>
              <a:t>x</a:t>
            </a:r>
            <a:r>
              <a:rPr kumimoji="1" lang="en-US" altLang="zh-CN" dirty="0" smtClean="0"/>
              <a:t>|(1&lt;&lt;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给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第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为设置为</a:t>
            </a:r>
            <a:r>
              <a:rPr kumimoji="1" lang="en-US" altLang="zh-CN" dirty="0" smtClean="0"/>
              <a:t>1</a:t>
            </a:r>
          </a:p>
          <a:p>
            <a:r>
              <a:rPr kumimoji="1" lang="en-US" altLang="zh-CN" dirty="0" smtClean="0"/>
              <a:t>(x|(1&lt;&lt;j))^(1&lt;&lt;j)</a:t>
            </a:r>
            <a:r>
              <a:rPr kumimoji="1" lang="zh-CN" altLang="en-US" dirty="0" smtClean="0"/>
              <a:t> 将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的第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位设置为</a:t>
            </a:r>
            <a:r>
              <a:rPr kumimoji="1" lang="en-US" altLang="zh-CN" dirty="0" smtClean="0"/>
              <a:t>0</a:t>
            </a:r>
          </a:p>
          <a:p>
            <a:r>
              <a:rPr kumimoji="1" lang="en-US" altLang="zh-CN" dirty="0"/>
              <a:t>x</a:t>
            </a:r>
            <a:r>
              <a:rPr kumimoji="1" lang="en-US" altLang="zh-CN" dirty="0" smtClean="0"/>
              <a:t>&amp;-x</a:t>
            </a:r>
            <a:r>
              <a:rPr kumimoji="1" lang="zh-CN" altLang="en-US" dirty="0" smtClean="0"/>
              <a:t> 获得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lowbit</a:t>
            </a:r>
            <a:endParaRPr kumimoji="1" lang="en-US" altLang="zh-CN" dirty="0"/>
          </a:p>
          <a:p>
            <a:r>
              <a:rPr lang="en-US" altLang="zh-CN" dirty="0" smtClean="0"/>
              <a:t>__</a:t>
            </a:r>
            <a:r>
              <a:rPr lang="en-US" altLang="zh-CN" dirty="0" err="1" smtClean="0"/>
              <a:t>builtin_popcount</a:t>
            </a:r>
            <a:r>
              <a:rPr lang="en-US" altLang="zh-CN" dirty="0" smtClean="0"/>
              <a:t>(x)</a:t>
            </a:r>
            <a:r>
              <a:rPr lang="zh-CN" altLang="en-US" dirty="0" smtClean="0"/>
              <a:t> </a:t>
            </a:r>
            <a:r>
              <a:rPr lang="en-US" altLang="zh-CN" dirty="0" smtClean="0"/>
              <a:t>x</a:t>
            </a:r>
            <a:r>
              <a:rPr lang="zh-CN" altLang="en-US" dirty="0" smtClean="0"/>
              <a:t>中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的个数</a:t>
            </a:r>
            <a:endParaRPr lang="en-US" altLang="zh-CN" dirty="0" smtClean="0"/>
          </a:p>
          <a:p>
            <a:r>
              <a:rPr lang="en-US" altLang="zh-CN" dirty="0"/>
              <a:t>__</a:t>
            </a:r>
            <a:r>
              <a:rPr lang="en-US" altLang="zh-CN" dirty="0" err="1" smtClean="0"/>
              <a:t>builtin_ctz</a:t>
            </a:r>
            <a:r>
              <a:rPr lang="en-US" altLang="zh-CN" dirty="0" smtClean="0"/>
              <a:t>(x)</a:t>
            </a:r>
            <a:r>
              <a:rPr lang="zh-CN" altLang="en-US" dirty="0" smtClean="0"/>
              <a:t> </a:t>
            </a:r>
            <a:r>
              <a:rPr lang="en-US" altLang="zh-CN" dirty="0" smtClean="0"/>
              <a:t>x</a:t>
            </a:r>
            <a:r>
              <a:rPr lang="zh-CN" altLang="en-US" dirty="0" smtClean="0"/>
              <a:t>中最后一个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后面有多少</a:t>
            </a:r>
            <a:r>
              <a:rPr lang="en-US" altLang="zh-CN" dirty="0" smtClean="0"/>
              <a:t>0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596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475" y="125412"/>
            <a:ext cx="8178800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9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38" y="762000"/>
            <a:ext cx="7086600" cy="4775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538" y="1663700"/>
            <a:ext cx="70739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动态规划优化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545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各种玄学优化方法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竖排文本占位符 4"/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371600" y="2295525"/>
                <a:ext cx="9601200" cy="4090988"/>
              </a:xfrm>
            </p:spPr>
            <p:txBody>
              <a:bodyPr vert="horz">
                <a:normAutofit lnSpcReduction="10000"/>
              </a:bodyPr>
              <a:lstStyle/>
              <a:p>
                <a:r>
                  <a:rPr lang="zh-CN" altLang="en-US" dirty="0"/>
                  <a:t>线段树查询最值优化 </a:t>
                </a:r>
                <a:r>
                  <a:rPr lang="en-US" altLang="zh-CN" dirty="0"/>
                  <a:t>DP http://</a:t>
                </a:r>
                <a:r>
                  <a:rPr lang="en-US" altLang="zh-CN" dirty="0" err="1"/>
                  <a:t>acm.hdu.edu.cn</a:t>
                </a:r>
                <a:r>
                  <a:rPr lang="en-US" altLang="zh-CN" dirty="0"/>
                  <a:t>/</a:t>
                </a:r>
                <a:r>
                  <a:rPr lang="en-US" altLang="zh-CN" dirty="0" err="1"/>
                  <a:t>showproblem.php?pid</a:t>
                </a:r>
                <a:r>
                  <a:rPr lang="en-US" altLang="zh-CN" dirty="0"/>
                  <a:t>=5324</a:t>
                </a:r>
              </a:p>
              <a:p>
                <a:r>
                  <a:rPr lang="zh-CN" altLang="en-US" dirty="0"/>
                  <a:t>朴素 </a:t>
                </a:r>
                <a:r>
                  <a:rPr lang="en-US" altLang="zh-CN" dirty="0"/>
                  <a:t>DP </a:t>
                </a:r>
                <a:r>
                  <a:rPr lang="zh-CN" altLang="en-US" dirty="0"/>
                  <a:t>方程</a:t>
                </a:r>
                <a:r>
                  <a:rPr lang="en-US" altLang="zh-CN" dirty="0"/>
                  <a:t>: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</a:rPr>
                      <m:t>𝐷𝑃</m:t>
                    </m:r>
                    <m:r>
                      <a:rPr lang="en-US" altLang="zh-CN" i="1" dirty="0" smtClean="0">
                        <a:latin typeface="Cambria Math" charset="0"/>
                      </a:rPr>
                      <m:t>[</m:t>
                    </m:r>
                    <m:r>
                      <a:rPr lang="en-US" altLang="zh-CN" i="1" dirty="0" err="1">
                        <a:latin typeface="Cambria Math" charset="0"/>
                      </a:rPr>
                      <m:t>𝑖</m:t>
                    </m:r>
                    <m:r>
                      <a:rPr lang="en-US" altLang="zh-CN" i="1" dirty="0">
                        <a:latin typeface="Cambria Math" charset="0"/>
                      </a:rPr>
                      <m:t>]=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charset="0"/>
                      </a:rPr>
                      <m:t>max</m:t>
                    </m:r>
                    <m:r>
                      <a:rPr lang="en-US" altLang="zh-CN" i="1" dirty="0">
                        <a:latin typeface="Cambria Math" charset="0"/>
                      </a:rPr>
                      <m:t>⁡{</m:t>
                    </m:r>
                    <m:r>
                      <a:rPr lang="en-US" altLang="zh-CN" i="1" dirty="0">
                        <a:latin typeface="Cambria Math" charset="0"/>
                      </a:rPr>
                      <m:t>𝐷𝑃</m:t>
                    </m:r>
                    <m:r>
                      <a:rPr lang="en-US" altLang="zh-CN" i="1" dirty="0">
                        <a:latin typeface="Cambria Math" charset="0"/>
                      </a:rPr>
                      <m:t>[</m:t>
                    </m:r>
                    <m:r>
                      <a:rPr lang="en-US" altLang="zh-CN" i="1" dirty="0">
                        <a:latin typeface="Cambria Math" charset="0"/>
                      </a:rPr>
                      <m:t>𝑗</m:t>
                    </m:r>
                    <m:r>
                      <a:rPr lang="en-US" altLang="zh-CN" i="1" dirty="0">
                        <a:latin typeface="Cambria Math" charset="0"/>
                      </a:rPr>
                      <m:t>]+1},</m:t>
                    </m:r>
                    <m:r>
                      <a:rPr lang="en-US" altLang="zh-CN" i="1" dirty="0">
                        <a:latin typeface="Cambria Math" charset="0"/>
                      </a:rPr>
                      <m:t>𝑗</m:t>
                    </m:r>
                    <m:r>
                      <a:rPr lang="en-US" altLang="zh-CN" i="1" dirty="0">
                        <a:latin typeface="Cambria Math" charset="0"/>
                      </a:rPr>
                      <m:t> &lt;</m:t>
                    </m:r>
                    <m:r>
                      <a:rPr lang="en-US" altLang="zh-CN" i="1" dirty="0" err="1">
                        <a:latin typeface="Cambria Math" charset="0"/>
                      </a:rPr>
                      <m:t>𝑖</m:t>
                    </m:r>
                    <m:r>
                      <a:rPr lang="en-US" altLang="zh-CN" i="1" dirty="0" err="1">
                        <a:latin typeface="Cambria Math" charset="0"/>
                      </a:rPr>
                      <m:t>,</m:t>
                    </m:r>
                    <m:r>
                      <a:rPr lang="en-US" altLang="zh-CN" i="1" dirty="0" err="1">
                        <a:latin typeface="Cambria Math" charset="0"/>
                      </a:rPr>
                      <m:t>𝐿𝑗</m:t>
                    </m:r>
                    <m:r>
                      <a:rPr lang="en-US" altLang="zh-CN" i="1" dirty="0">
                        <a:latin typeface="Cambria Math" charset="0"/>
                      </a:rPr>
                      <m:t> ≥</m:t>
                    </m:r>
                    <m:r>
                      <a:rPr lang="en-US" altLang="zh-CN" i="1" dirty="0" err="1">
                        <a:latin typeface="Cambria Math" charset="0"/>
                      </a:rPr>
                      <m:t>𝐿𝑖</m:t>
                    </m:r>
                    <m:r>
                      <a:rPr lang="en-US" altLang="zh-CN" i="1" dirty="0" err="1">
                        <a:latin typeface="Cambria Math" charset="0"/>
                      </a:rPr>
                      <m:t>,</m:t>
                    </m:r>
                    <m:r>
                      <a:rPr lang="en-US" altLang="zh-CN" i="1" dirty="0" err="1">
                        <a:latin typeface="Cambria Math" charset="0"/>
                      </a:rPr>
                      <m:t>𝑅𝑗</m:t>
                    </m:r>
                    <m:r>
                      <a:rPr lang="en-US" altLang="zh-CN" i="1" dirty="0">
                        <a:latin typeface="Cambria Math" charset="0"/>
                      </a:rPr>
                      <m:t> ≤</m:t>
                    </m:r>
                    <m:r>
                      <a:rPr lang="en-US" altLang="zh-CN" i="1" dirty="0" err="1">
                        <a:latin typeface="Cambria Math" charset="0"/>
                      </a:rPr>
                      <m:t>𝑅𝑖</m:t>
                    </m:r>
                    <m:r>
                      <a:rPr lang="en-US" altLang="zh-CN" i="1" dirty="0">
                        <a:latin typeface="Cambria Math" charset="0"/>
                      </a:rPr>
                      <m:t> 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受限</a:t>
                </a:r>
                <a:r>
                  <a:rPr lang="zh-CN" altLang="en-US" dirty="0"/>
                  <a:t>于题目的形式，这题必须使用 </a:t>
                </a:r>
                <a:r>
                  <a:rPr lang="en-US" altLang="zh-CN" dirty="0"/>
                  <a:t>CDQ </a:t>
                </a:r>
                <a:r>
                  <a:rPr lang="zh-CN" altLang="en-US" dirty="0"/>
                  <a:t>分治消除一维无序 影响 </a:t>
                </a:r>
                <a:r>
                  <a:rPr lang="en-US" altLang="zh-CN" dirty="0"/>
                  <a:t>+ </a:t>
                </a:r>
                <a:r>
                  <a:rPr lang="zh-CN" altLang="en-US" dirty="0"/>
                  <a:t>线段树快速查找最值 当然如果在某些限制条件少的题目里，这样的形式在某些情 况下还可以用单调队列优化成 </a:t>
                </a:r>
                <a:r>
                  <a:rPr lang="en-US" altLang="zh-CN" dirty="0"/>
                  <a:t>O(n</a:t>
                </a:r>
                <a:r>
                  <a:rPr lang="en-US" altLang="zh-CN" dirty="0" smtClean="0"/>
                  <a:t>)</a:t>
                </a:r>
              </a:p>
              <a:p>
                <a:endParaRPr lang="zh-CN" altLang="en-US" dirty="0"/>
              </a:p>
              <a:p>
                <a:r>
                  <a:rPr lang="zh-CN" altLang="en-US" dirty="0"/>
                  <a:t>线段树合并优化 </a:t>
                </a:r>
                <a:r>
                  <a:rPr lang="en-US" altLang="zh-CN" dirty="0"/>
                  <a:t>DP http://</a:t>
                </a:r>
                <a:r>
                  <a:rPr lang="en-US" altLang="zh-CN" dirty="0" err="1"/>
                  <a:t>codeforces.com</a:t>
                </a:r>
                <a:r>
                  <a:rPr lang="en-US" altLang="zh-CN" dirty="0"/>
                  <a:t>/contest/750/problem/E</a:t>
                </a:r>
              </a:p>
              <a:p>
                <a:r>
                  <a:rPr lang="zh-CN" altLang="en-US" dirty="0"/>
                  <a:t>有一个长度为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的数字串，给你 </a:t>
                </a:r>
                <a:r>
                  <a:rPr lang="en-US" altLang="zh-CN" dirty="0"/>
                  <a:t>q </a:t>
                </a:r>
                <a:r>
                  <a:rPr lang="zh-CN" altLang="en-US" dirty="0"/>
                  <a:t>个询问，每个询问 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l,r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， 问这个区间内的字符串，经过多少次变换可以使其只存在 </a:t>
                </a:r>
                <a:r>
                  <a:rPr lang="en-US" altLang="zh-CN" dirty="0"/>
                  <a:t>2017 </a:t>
                </a:r>
                <a:r>
                  <a:rPr lang="zh-CN" altLang="en-US" dirty="0"/>
                  <a:t>的子序列，不存在 </a:t>
                </a:r>
                <a:r>
                  <a:rPr lang="en-US" altLang="zh-CN" dirty="0"/>
                  <a:t>2016 </a:t>
                </a:r>
                <a:r>
                  <a:rPr lang="zh-CN" altLang="en-US" dirty="0"/>
                  <a:t>的子序列。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DP </a:t>
                </a:r>
                <a:r>
                  <a:rPr lang="zh-CN" altLang="en-US" dirty="0"/>
                  <a:t>转移方法符合卷积过程，使用 </a:t>
                </a:r>
                <a:r>
                  <a:rPr lang="en-US" altLang="zh-CN" dirty="0"/>
                  <a:t>FFT+CDQ </a:t>
                </a:r>
                <a:r>
                  <a:rPr lang="zh-CN" altLang="en-US" dirty="0"/>
                  <a:t>分治将 </a:t>
                </a:r>
                <a:r>
                  <a:rPr lang="en-US" altLang="zh-CN" dirty="0"/>
                  <a:t>O(N2)DP </a:t>
                </a:r>
                <a:r>
                  <a:rPr lang="zh-CN" altLang="en-US" dirty="0"/>
                  <a:t>优化到 </a:t>
                </a:r>
                <a:r>
                  <a:rPr lang="en-US" altLang="zh-CN" dirty="0"/>
                  <a:t>O(</a:t>
                </a:r>
                <a:r>
                  <a:rPr lang="en-US" altLang="zh-CN" dirty="0" err="1"/>
                  <a:t>nLogn</a:t>
                </a:r>
                <a:r>
                  <a:rPr lang="en-US" altLang="zh-CN" dirty="0"/>
                  <a:t>)</a:t>
                </a: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5" name="竖排文本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371600" y="2295525"/>
                <a:ext cx="9601200" cy="4090988"/>
              </a:xfrm>
              <a:blipFill rotWithShape="0">
                <a:blip r:embed="rId2"/>
                <a:stretch>
                  <a:fillRect l="-571" t="-2385" r="-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18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动态规划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竖排文本占位符 6"/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371600" y="1749287"/>
                <a:ext cx="9601200" cy="4118113"/>
              </a:xfrm>
            </p:spPr>
            <p:txBody>
              <a:bodyPr vert="horz">
                <a:noAutofit/>
              </a:bodyPr>
              <a:lstStyle/>
              <a:p>
                <a:r>
                  <a:rPr lang="zh-CN" altLang="en-US" sz="2400" dirty="0" smtClean="0"/>
                  <a:t>动态</a:t>
                </a:r>
                <a:r>
                  <a:rPr lang="zh-CN" altLang="en-US" sz="2400" dirty="0"/>
                  <a:t>规划是针对于一类求最优解问题的算法，其核心是将一个问题分解</a:t>
                </a:r>
                <a:r>
                  <a:rPr lang="zh-CN" altLang="en-US" sz="2400" dirty="0" smtClean="0"/>
                  <a:t>为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形式相似若干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子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问题</a:t>
                </a:r>
                <a:r>
                  <a:rPr lang="zh-CN" altLang="en-US" sz="2400" dirty="0" smtClean="0"/>
                  <a:t>，通过不断利用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子问题的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最优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决策求得较高级问题的决策</a:t>
                </a:r>
                <a:r>
                  <a:rPr lang="zh-CN" altLang="en-US" sz="2400" dirty="0" smtClean="0"/>
                  <a:t>，最后求的原问题的最优觉得。</a:t>
                </a:r>
                <a:endParaRPr lang="en-US" altLang="zh-CN" sz="2400" dirty="0" smtClean="0"/>
              </a:p>
              <a:p>
                <a:endParaRPr lang="en-US" altLang="zh-CN" sz="2400" dirty="0"/>
              </a:p>
              <a:p>
                <a:r>
                  <a:rPr lang="zh-CN" altLang="en-US" sz="2400" dirty="0" smtClean="0"/>
                  <a:t>举一个例子，爬楼梯问题：面对一段有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charset="0"/>
                      </a:rPr>
                      <m:t>𝑁</m:t>
                    </m:r>
                  </m:oMath>
                </a14:m>
                <a:r>
                  <a:rPr lang="zh-CN" altLang="en-US" sz="2400" dirty="0" smtClean="0"/>
                  <a:t>级台阶的楼梯，一次可以跨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charset="0"/>
                      </a:rPr>
                      <m:t>{1,2,3}</m:t>
                    </m:r>
                  </m:oMath>
                </a14:m>
                <a:r>
                  <a:rPr lang="zh-CN" altLang="en-US" sz="2400" dirty="0" smtClean="0"/>
                  <a:t>级台阶，问爬上第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charset="0"/>
                      </a:rPr>
                      <m:t>𝑁</m:t>
                    </m:r>
                  </m:oMath>
                </a14:m>
                <a:r>
                  <a:rPr lang="zh-CN" altLang="en-US" sz="2400" dirty="0" smtClean="0"/>
                  <a:t>级有多少种不同的方法。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形式相似的问题：面对一段有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charset="0"/>
                      </a:rPr>
                      <m:t>(1≤</m:t>
                    </m:r>
                    <m:r>
                      <a:rPr lang="en-US" altLang="zh-CN" sz="2400" b="0" i="1" smtClean="0">
                        <a:latin typeface="Cambria Math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，相同要求的方案数为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charset="0"/>
                      </a:rPr>
                      <m:t>𝐷𝑃</m:t>
                    </m:r>
                    <m:r>
                      <a:rPr lang="en-US" altLang="zh-CN" sz="2400" i="1" dirty="0" smtClean="0">
                        <a:latin typeface="Cambria Math" charset="0"/>
                      </a:rPr>
                      <m:t>[</m:t>
                    </m:r>
                    <m:r>
                      <a:rPr lang="en-US" altLang="zh-CN" sz="2400" i="1" dirty="0" smtClean="0">
                        <a:latin typeface="Cambria Math" charset="0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charset="0"/>
                      </a:rPr>
                      <m:t>]</m:t>
                    </m:r>
                  </m:oMath>
                </a14:m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利用决策求得较高级决策：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charset="0"/>
                      </a:rPr>
                      <m:t>𝐷𝑃</m:t>
                    </m:r>
                    <m:r>
                      <a:rPr lang="en-US" altLang="zh-CN" sz="2400" i="1" dirty="0" smtClean="0">
                        <a:latin typeface="Cambria Math" charset="0"/>
                      </a:rPr>
                      <m:t>[</m:t>
                    </m:r>
                    <m:r>
                      <a:rPr lang="en-US" altLang="zh-CN" sz="2400" i="1" dirty="0" smtClean="0">
                        <a:latin typeface="Cambria Math" charset="0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charset="0"/>
                      </a:rPr>
                      <m:t>]=</m:t>
                    </m:r>
                    <m:r>
                      <a:rPr lang="en-US" altLang="zh-CN" sz="2400" i="1" dirty="0" smtClean="0">
                        <a:latin typeface="Cambria Math" charset="0"/>
                      </a:rPr>
                      <m:t>𝐷𝑃</m:t>
                    </m:r>
                    <m:r>
                      <a:rPr lang="en-US" altLang="zh-CN" sz="2400" i="1" dirty="0" smtClean="0">
                        <a:latin typeface="Cambria Math" charset="0"/>
                      </a:rPr>
                      <m:t>[</m:t>
                    </m:r>
                    <m:r>
                      <a:rPr lang="en-US" altLang="zh-CN" sz="2400" i="1" dirty="0" smtClean="0">
                        <a:latin typeface="Cambria Math" charset="0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charset="0"/>
                      </a:rPr>
                      <m:t>−1]+</m:t>
                    </m:r>
                    <m:r>
                      <a:rPr lang="en-US" altLang="zh-CN" sz="2400" i="1" dirty="0" smtClean="0">
                        <a:latin typeface="Cambria Math" charset="0"/>
                      </a:rPr>
                      <m:t>𝐷𝑃</m:t>
                    </m:r>
                    <m:r>
                      <a:rPr lang="en-US" altLang="zh-CN" sz="2400" i="1" dirty="0" smtClean="0">
                        <a:latin typeface="Cambria Math" charset="0"/>
                      </a:rPr>
                      <m:t>[</m:t>
                    </m:r>
                    <m:r>
                      <a:rPr lang="en-US" altLang="zh-CN" sz="2400" i="1" dirty="0" smtClean="0">
                        <a:latin typeface="Cambria Math" charset="0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charset="0"/>
                      </a:rPr>
                      <m:t>−2]+</m:t>
                    </m:r>
                    <m:r>
                      <a:rPr lang="en-US" altLang="zh-CN" sz="2400" i="1" dirty="0" smtClean="0">
                        <a:latin typeface="Cambria Math" charset="0"/>
                      </a:rPr>
                      <m:t>𝐷𝑃</m:t>
                    </m:r>
                    <m:r>
                      <a:rPr lang="en-US" altLang="zh-CN" sz="2400" i="1" dirty="0" smtClean="0">
                        <a:latin typeface="Cambria Math" charset="0"/>
                      </a:rPr>
                      <m:t>[</m:t>
                    </m:r>
                    <m:r>
                      <a:rPr lang="en-US" altLang="zh-CN" sz="2400" i="1" dirty="0" smtClean="0">
                        <a:latin typeface="Cambria Math" charset="0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charset="0"/>
                      </a:rPr>
                      <m:t>−3]</m:t>
                    </m:r>
                  </m:oMath>
                </a14:m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</p:txBody>
          </p:sp>
        </mc:Choice>
        <mc:Fallback xmlns="">
          <p:sp>
            <p:nvSpPr>
              <p:cNvPr id="7" name="竖排文本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371600" y="1749287"/>
                <a:ext cx="9601200" cy="4118113"/>
              </a:xfrm>
              <a:blipFill rotWithShape="0">
                <a:blip r:embed="rId2"/>
                <a:stretch>
                  <a:fillRect l="-889" t="-1775" b="-3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30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Coda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0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DP</a:t>
            </a:r>
            <a:r>
              <a:rPr kumimoji="1" lang="zh-CN" altLang="en-US" dirty="0" smtClean="0"/>
              <a:t>问题的三个要素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371600" y="2027583"/>
            <a:ext cx="9601200" cy="4373217"/>
          </a:xfrm>
        </p:spPr>
        <p:txBody>
          <a:bodyPr vert="horz">
            <a:noAutofit/>
          </a:bodyPr>
          <a:lstStyle/>
          <a:p>
            <a:r>
              <a:rPr lang="zh-CN" altLang="en-US" sz="2800" dirty="0"/>
              <a:t>具有相同子</a:t>
            </a:r>
            <a:r>
              <a:rPr lang="zh-CN" altLang="en-US" sz="2800" dirty="0" smtClean="0"/>
              <a:t>问题：问题</a:t>
            </a:r>
            <a:r>
              <a:rPr lang="zh-CN" altLang="en-US" sz="2800" dirty="0"/>
              <a:t>能够分解出几个子问题，并且能够</a:t>
            </a:r>
            <a:r>
              <a:rPr lang="zh-CN" altLang="en-US" sz="2800" dirty="0" smtClean="0"/>
              <a:t>通过这些子问题的答案来解决这个原问题。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zh-CN" altLang="en-US" sz="2800" dirty="0" smtClean="0"/>
              <a:t>满足</a:t>
            </a:r>
            <a:r>
              <a:rPr lang="zh-CN" altLang="en-US" sz="2800" dirty="0"/>
              <a:t>最优化原理</a:t>
            </a:r>
            <a:r>
              <a:rPr lang="en-US" altLang="zh-CN" sz="2800" dirty="0"/>
              <a:t>(</a:t>
            </a:r>
            <a:r>
              <a:rPr lang="zh-CN" altLang="en-US" sz="2800" dirty="0"/>
              <a:t>最优子结构</a:t>
            </a:r>
            <a:r>
              <a:rPr lang="en-US" altLang="zh-CN" sz="2800" dirty="0"/>
              <a:t>) </a:t>
            </a:r>
            <a:r>
              <a:rPr lang="zh-CN" altLang="en-US" sz="2800" dirty="0" smtClean="0"/>
              <a:t>：一</a:t>
            </a:r>
            <a:r>
              <a:rPr lang="zh-CN" altLang="en-US" sz="2800" dirty="0"/>
              <a:t>个最优决策的子决策也是最优的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zh-CN" altLang="en-US" sz="2800" dirty="0" smtClean="0"/>
              <a:t>无</a:t>
            </a:r>
            <a:r>
              <a:rPr lang="zh-CN" altLang="en-US" sz="2800" dirty="0"/>
              <a:t>后效</a:t>
            </a:r>
            <a:r>
              <a:rPr lang="zh-CN" altLang="en-US" sz="2800" dirty="0" smtClean="0"/>
              <a:t>性：每</a:t>
            </a:r>
            <a:r>
              <a:rPr lang="zh-CN" altLang="en-US" sz="2800" dirty="0"/>
              <a:t>一个</a:t>
            </a:r>
            <a:r>
              <a:rPr lang="zh-CN" altLang="en-US" sz="2800" dirty="0" smtClean="0"/>
              <a:t>问题</a:t>
            </a:r>
            <a:r>
              <a:rPr lang="zh-CN" altLang="en-US" sz="2800" dirty="0"/>
              <a:t>的决策，不能够对解决其它未来的问题产生</a:t>
            </a:r>
            <a:r>
              <a:rPr lang="zh-CN" altLang="en-US" sz="2800" dirty="0" smtClean="0"/>
              <a:t>影响。往往通过设计状态表示来消除决策的后效性。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494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解题步骤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371600" y="2597426"/>
            <a:ext cx="9601200" cy="3269974"/>
          </a:xfrm>
        </p:spPr>
        <p:txBody>
          <a:bodyPr vert="horz">
            <a:noAutofit/>
          </a:bodyPr>
          <a:lstStyle/>
          <a:p>
            <a:r>
              <a:rPr lang="zh-CN" altLang="en-US" sz="2800" dirty="0" smtClean="0"/>
              <a:t>确定子问题</a:t>
            </a:r>
            <a:endParaRPr lang="en-US" altLang="zh-CN" sz="2800" dirty="0" smtClean="0"/>
          </a:p>
          <a:p>
            <a:r>
              <a:rPr lang="zh-CN" altLang="en-US" sz="2800" dirty="0" smtClean="0"/>
              <a:t>确定问题的状态表示</a:t>
            </a:r>
            <a:endParaRPr lang="en-US" altLang="zh-CN" sz="2800" dirty="0" smtClean="0"/>
          </a:p>
          <a:p>
            <a:r>
              <a:rPr lang="zh-CN" altLang="en-US" sz="2800" dirty="0" smtClean="0"/>
              <a:t>推导状态转移方程</a:t>
            </a:r>
            <a:endParaRPr lang="en-US" altLang="zh-CN" sz="2800" dirty="0" smtClean="0"/>
          </a:p>
          <a:p>
            <a:r>
              <a:rPr lang="zh-CN" altLang="en-US" sz="2800" dirty="0" smtClean="0"/>
              <a:t>优化状态表示与状态转移</a:t>
            </a:r>
            <a:endParaRPr lang="en-US" altLang="zh-CN" sz="2800" dirty="0" smtClean="0"/>
          </a:p>
          <a:p>
            <a:r>
              <a:rPr lang="zh-CN" altLang="en-US" sz="2800" dirty="0" smtClean="0"/>
              <a:t>确定初始状态与边界条件</a:t>
            </a:r>
            <a:endParaRPr lang="en-US" altLang="zh-CN" sz="2800" dirty="0" smtClean="0"/>
          </a:p>
          <a:p>
            <a:r>
              <a:rPr lang="zh-CN" altLang="en-US" sz="2800" dirty="0" smtClean="0"/>
              <a:t>实现！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34318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如何学习动态规划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371600" y="2875722"/>
            <a:ext cx="9601200" cy="2991678"/>
          </a:xfrm>
        </p:spPr>
        <p:txBody>
          <a:bodyPr vert="horz">
            <a:normAutofit/>
          </a:bodyPr>
          <a:lstStyle/>
          <a:p>
            <a:r>
              <a:rPr lang="zh-CN" altLang="en-US" sz="2800" dirty="0" smtClean="0"/>
              <a:t>熟悉经典动态规划模型</a:t>
            </a:r>
            <a:endParaRPr lang="en-US" altLang="zh-CN" sz="2800" dirty="0" smtClean="0"/>
          </a:p>
          <a:p>
            <a:r>
              <a:rPr lang="zh-CN" altLang="en-US" sz="2800" dirty="0" smtClean="0"/>
              <a:t>了解动态规划类型</a:t>
            </a:r>
            <a:endParaRPr lang="en-US" altLang="zh-CN" sz="2800" dirty="0"/>
          </a:p>
          <a:p>
            <a:pPr lvl="1"/>
            <a:r>
              <a:rPr lang="zh-CN" altLang="en-US" sz="2800" dirty="0" smtClean="0"/>
              <a:t>递</a:t>
            </a:r>
            <a:r>
              <a:rPr lang="zh-CN" altLang="en-US" sz="2800" dirty="0"/>
              <a:t>推、树形、状态压缩、</a:t>
            </a:r>
            <a:r>
              <a:rPr lang="zh-CN" altLang="en-US" sz="2800" dirty="0" smtClean="0"/>
              <a:t>插头</a:t>
            </a:r>
            <a:endParaRPr lang="en-US" altLang="zh-CN" sz="2800" dirty="0"/>
          </a:p>
          <a:p>
            <a:r>
              <a:rPr lang="zh-CN" altLang="en-US" sz="2800" dirty="0" smtClean="0"/>
              <a:t>了解相关动态规划优化</a:t>
            </a:r>
            <a:endParaRPr lang="en-US" altLang="zh-CN" sz="2800" dirty="0" smtClean="0"/>
          </a:p>
          <a:p>
            <a:r>
              <a:rPr lang="zh-CN" altLang="en-US" sz="2800" dirty="0" smtClean="0"/>
              <a:t>不断练习提升技能熟练度，努力提升人类智慧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32714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经典动态规划例题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Classical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Dynamic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Programming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Problem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39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732183"/>
          </a:xfrm>
        </p:spPr>
        <p:txBody>
          <a:bodyPr/>
          <a:lstStyle/>
          <a:p>
            <a:r>
              <a:rPr kumimoji="1" lang="zh-CN" altLang="en-US" dirty="0" smtClean="0"/>
              <a:t>数塔问题</a:t>
            </a:r>
            <a:endParaRPr kumimoji="1"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57" y="1603514"/>
            <a:ext cx="3880806" cy="192156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占位符 5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723900" y="3710609"/>
                <a:ext cx="3855720" cy="2156791"/>
              </a:xfrm>
            </p:spPr>
            <p:txBody>
              <a:bodyPr>
                <a:noAutofit/>
              </a:bodyPr>
              <a:lstStyle/>
              <a:p>
                <a:r>
                  <a:rPr kumimoji="1" lang="zh-CN" altLang="en-US" sz="2400" dirty="0" smtClean="0"/>
                  <a:t>给定一个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charset="0"/>
                      </a:rPr>
                      <m:t>𝑁</m:t>
                    </m:r>
                  </m:oMath>
                </a14:m>
                <a:r>
                  <a:rPr kumimoji="1" lang="zh-CN" altLang="en-US" sz="2400" dirty="0" smtClean="0"/>
                  <a:t>层的数塔，公有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kumimoji="1" lang="zh-CN" alt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i="1">
                            <a:latin typeface="Cambria Math" charset="0"/>
                          </a:rPr>
                          <m:t>𝑁</m:t>
                        </m:r>
                        <m:r>
                          <a:rPr kumimoji="1" lang="en-US" altLang="zh-CN" sz="2400" i="1">
                            <a:latin typeface="Cambria Math" charset="0"/>
                          </a:rPr>
                          <m:t>×</m:t>
                        </m:r>
                        <m:d>
                          <m:d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i="1">
                                <a:latin typeface="Cambria Math" charset="0"/>
                              </a:rPr>
                              <m:t>𝑁</m:t>
                            </m:r>
                            <m:r>
                              <a:rPr kumimoji="1" lang="en-US" altLang="zh-CN" sz="2400" i="1">
                                <a:latin typeface="Cambria Math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zh-CN" altLang="en-US" sz="2400" b="0" dirty="0" smtClean="0"/>
                  <a:t>个元素。</a:t>
                </a:r>
                <a:endParaRPr kumimoji="1" lang="en-US" altLang="zh-CN" sz="2400" dirty="0"/>
              </a:p>
              <a:p>
                <a:r>
                  <a:rPr kumimoji="1" lang="zh-CN" altLang="en-US" sz="2400" b="0" dirty="0" smtClean="0"/>
                  <a:t>试问，从数塔的顶层走到数塔的底层，每次只能走相邻节点，所能达到的最大数字和是多少。</a:t>
                </a:r>
                <a:endParaRPr kumimoji="1" lang="en-US" altLang="zh-CN" sz="2400" b="0" dirty="0" smtClean="0"/>
              </a:p>
              <a:p>
                <a:endParaRPr kumimoji="1" lang="zh-CN" altLang="en-US" sz="2400" dirty="0"/>
              </a:p>
            </p:txBody>
          </p:sp>
        </mc:Choice>
        <mc:Fallback xmlns="">
          <p:sp>
            <p:nvSpPr>
              <p:cNvPr id="6" name="文本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723900" y="3710609"/>
                <a:ext cx="3855720" cy="2156791"/>
              </a:xfrm>
              <a:blipFill rotWithShape="0">
                <a:blip r:embed="rId3"/>
                <a:stretch>
                  <a:fillRect l="-2532" t="-2542" r="-2057" b="-34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811632" y="327422"/>
                <a:ext cx="6187662" cy="5539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kumimoji="1" lang="en-US" altLang="zh-CN" sz="2400" dirty="0" smtClean="0"/>
              </a:p>
              <a:p>
                <a:pPr marL="342900" indent="-342900">
                  <a:buAutoNum type="arabicPeriod"/>
                </a:pPr>
                <a:r>
                  <a:rPr kumimoji="1" lang="zh-CN" altLang="en-US" sz="2400" dirty="0" smtClean="0"/>
                  <a:t>子问题：从数塔的第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i="1" dirty="0">
                        <a:latin typeface="Cambria Math" charset="0"/>
                      </a:rPr>
                      <m:t>i</m:t>
                    </m:r>
                  </m:oMath>
                </a14:m>
                <a:r>
                  <a:rPr kumimoji="1" lang="zh-CN" altLang="en-US" sz="2400" dirty="0" smtClean="0"/>
                  <a:t>层第</a:t>
                </a:r>
                <a14:m>
                  <m:oMath xmlns:m="http://schemas.openxmlformats.org/officeDocument/2006/math">
                    <m:r>
                      <a:rPr kumimoji="1" lang="en-US" altLang="zh-CN" sz="2400" b="0" i="1" dirty="0" smtClean="0">
                        <a:latin typeface="Cambria Math" charset="0"/>
                      </a:rPr>
                      <m:t>𝑗</m:t>
                    </m:r>
                  </m:oMath>
                </a14:m>
                <a:r>
                  <a:rPr kumimoji="1" lang="zh-CN" altLang="en-US" sz="2400" dirty="0" smtClean="0"/>
                  <a:t>个元素走到数塔的底层的最大数字和是多少。（那么原问题即为从数塔的第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charset="0"/>
                      </a:rPr>
                      <m:t>1</m:t>
                    </m:r>
                  </m:oMath>
                </a14:m>
                <a:r>
                  <a:rPr kumimoji="1" lang="zh-CN" altLang="en-US" sz="2400" dirty="0" smtClean="0"/>
                  <a:t>层第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charset="0"/>
                      </a:rPr>
                      <m:t>1</m:t>
                    </m:r>
                  </m:oMath>
                </a14:m>
                <a:r>
                  <a:rPr kumimoji="1" lang="zh-CN" altLang="en-US" sz="2400" dirty="0" smtClean="0"/>
                  <a:t>个元素走到数塔的底层所能获得的最大数字和是多少）</a:t>
                </a:r>
                <a:endParaRPr kumimoji="1" lang="en-US" altLang="zh-CN" sz="2400" dirty="0" smtClean="0"/>
              </a:p>
              <a:p>
                <a:pPr marL="342900" indent="-342900">
                  <a:buAutoNum type="arabicPeriod"/>
                </a:pPr>
                <a:endParaRPr kumimoji="1" lang="en-US" altLang="zh-CN" sz="2400" dirty="0"/>
              </a:p>
              <a:p>
                <a:pPr marL="342900" indent="-342900">
                  <a:buAutoNum type="arabicPeriod"/>
                </a:pPr>
                <a:r>
                  <a:rPr kumimoji="1" lang="zh-CN" altLang="en-US" sz="2400" dirty="0" smtClean="0"/>
                  <a:t>状态表示：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charset="0"/>
                      </a:rPr>
                      <m:t>𝐷𝑃</m:t>
                    </m:r>
                    <m:r>
                      <a:rPr kumimoji="1" lang="en-US" altLang="zh-CN" sz="2400" i="1" dirty="0" smtClean="0">
                        <a:latin typeface="Cambria Math" charset="0"/>
                      </a:rPr>
                      <m:t>[</m:t>
                    </m:r>
                    <m:r>
                      <a:rPr kumimoji="1" lang="en-US" altLang="zh-CN" sz="2400" i="1" dirty="0" err="1" smtClean="0">
                        <a:latin typeface="Cambria Math" charset="0"/>
                      </a:rPr>
                      <m:t>𝑖</m:t>
                    </m:r>
                    <m:r>
                      <a:rPr kumimoji="1" lang="en-US" altLang="zh-CN" sz="2400" i="1" dirty="0" smtClean="0">
                        <a:latin typeface="Cambria Math" charset="0"/>
                      </a:rPr>
                      <m:t>][</m:t>
                    </m:r>
                    <m:r>
                      <a:rPr kumimoji="1" lang="en-US" altLang="zh-CN" sz="2400" i="1" dirty="0" smtClean="0">
                        <a:latin typeface="Cambria Math" charset="0"/>
                      </a:rPr>
                      <m:t>𝑗</m:t>
                    </m:r>
                    <m:r>
                      <a:rPr kumimoji="1" lang="en-US" altLang="zh-CN" sz="2400" i="1" dirty="0" smtClean="0">
                        <a:latin typeface="Cambria Math" charset="0"/>
                      </a:rPr>
                      <m:t>]</m:t>
                    </m:r>
                  </m:oMath>
                </a14:m>
                <a:r>
                  <a:rPr kumimoji="1" lang="zh-CN" altLang="en-US" sz="2400" dirty="0" smtClean="0"/>
                  <a:t>表示从数塔的第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kumimoji="1" lang="zh-CN" altLang="en-US" sz="2400" dirty="0" smtClean="0"/>
                  <a:t>层第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charset="0"/>
                      </a:rPr>
                      <m:t>𝑗</m:t>
                    </m:r>
                  </m:oMath>
                </a14:m>
                <a:r>
                  <a:rPr kumimoji="1" lang="zh-CN" altLang="en-US" sz="2400" dirty="0" smtClean="0"/>
                  <a:t>个元素走到数塔的底层的最大数字和是多少。</a:t>
                </a:r>
                <a:endParaRPr kumimoji="1" lang="en-US" altLang="zh-CN" sz="2400" dirty="0" smtClean="0"/>
              </a:p>
              <a:p>
                <a:pPr marL="342900" indent="-342900">
                  <a:buAutoNum type="arabicPeriod"/>
                </a:pPr>
                <a:endParaRPr kumimoji="1" lang="en-US" altLang="zh-CN" sz="2400" dirty="0"/>
              </a:p>
              <a:p>
                <a:pPr marL="342900" indent="-342900">
                  <a:buAutoNum type="arabicPeriod"/>
                </a:pPr>
                <a:r>
                  <a:rPr kumimoji="1" lang="zh-CN" altLang="en-US" sz="2400" dirty="0" smtClean="0"/>
                  <a:t>状态转移方程：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charset="0"/>
                      </a:rPr>
                      <m:t>𝐷𝑃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 dirty="0" err="1" smtClean="0">
                            <a:latin typeface="Cambria Math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 dirty="0" smtClean="0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kumimoji="1" lang="en-US" altLang="zh-CN" sz="2400" i="1" dirty="0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400" i="0" dirty="0" smtClean="0">
                            <a:latin typeface="Cambria Math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i="1" dirty="0" smtClean="0">
                                <a:latin typeface="Cambria Math" charset="0"/>
                              </a:rPr>
                              <m:t>𝐷𝑃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400" i="1" dirty="0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zh-CN" sz="2400" i="1" dirty="0" smtClean="0">
                                    <a:latin typeface="Cambria Math" charset="0"/>
                                  </a:rPr>
                                  <m:t>+1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400" i="1" dirty="0" smtClean="0"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kumimoji="1" lang="en-US" altLang="zh-CN" sz="2400" i="1" dirty="0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zh-CN" altLang="en-US" sz="2400" i="1" dirty="0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kumimoji="1" lang="en-US" altLang="zh-CN" sz="2400" i="1" dirty="0" smtClean="0">
                                <a:latin typeface="Cambria Math" charset="0"/>
                              </a:rPr>
                              <m:t>𝐷𝑃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400" i="1" dirty="0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zh-CN" sz="2400" i="1" dirty="0" smtClean="0">
                                    <a:latin typeface="Cambria Math" charset="0"/>
                                  </a:rPr>
                                  <m:t>+1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400" i="1" dirty="0" smtClean="0">
                                    <a:latin typeface="Cambria Math" charset="0"/>
                                  </a:rPr>
                                  <m:t>𝑗</m:t>
                                </m:r>
                                <m:r>
                                  <a:rPr kumimoji="1" lang="en-US" altLang="zh-CN" sz="2400" i="1" dirty="0" smtClean="0">
                                    <a:latin typeface="Cambria Math" charset="0"/>
                                  </a:rPr>
                                  <m:t>+1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kumimoji="1" lang="en-US" altLang="zh-CN" sz="2400" i="1" dirty="0" smtClean="0">
                        <a:latin typeface="Cambria Math" charset="0"/>
                      </a:rPr>
                      <m:t>+</m:t>
                    </m:r>
                    <m:r>
                      <a:rPr kumimoji="1" lang="zh-CN" altLang="en-US" sz="2400" i="1" dirty="0" smtClean="0">
                        <a:latin typeface="Cambria Math" charset="0"/>
                      </a:rPr>
                      <m:t> </m:t>
                    </m:r>
                    <m:r>
                      <a:rPr kumimoji="1" lang="en-US" altLang="zh-CN" sz="2400" i="1" dirty="0" smtClean="0">
                        <a:latin typeface="Cambria Math" charset="0"/>
                      </a:rPr>
                      <m:t>𝑛𝑢𝑚𝑏𝑒𝑟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 dirty="0" err="1" smtClean="0">
                            <a:latin typeface="Cambria Math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 dirty="0" smtClean="0">
                            <a:latin typeface="Cambria Math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kumimoji="1" lang="zh-CN" altLang="en-US" sz="2400" dirty="0" smtClean="0"/>
                  <a:t>。</a:t>
                </a:r>
                <a:endParaRPr kumimoji="1" lang="en-US" altLang="zh-CN" sz="2400" dirty="0" smtClean="0"/>
              </a:p>
              <a:p>
                <a:pPr marL="342900" indent="-342900">
                  <a:buAutoNum type="arabicPeriod"/>
                </a:pPr>
                <a:endParaRPr kumimoji="1" lang="en-US" altLang="zh-CN" sz="2400" dirty="0" smtClean="0"/>
              </a:p>
              <a:p>
                <a:pPr marL="342900" indent="-342900">
                  <a:buAutoNum type="arabicPeriod"/>
                </a:pPr>
                <a:r>
                  <a:rPr kumimoji="1" lang="zh-CN" altLang="en-US" sz="2400" dirty="0" smtClean="0">
                    <a:sym typeface="Wingdings"/>
                  </a:rPr>
                  <a:t>每位置只访问一次，故时间复杂度为：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charset="0"/>
                        <a:sym typeface="Wingdings"/>
                      </a:rPr>
                      <m:t>𝑂</m:t>
                    </m:r>
                    <m:r>
                      <a:rPr kumimoji="1" lang="en-US" altLang="zh-CN" sz="2400" b="0" i="1" smtClean="0">
                        <a:latin typeface="Cambria Math" charset="0"/>
                        <a:sym typeface="Wingdings"/>
                      </a:rPr>
                      <m:t>(</m:t>
                    </m:r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charset="0"/>
                            <a:sym typeface="Wingdings"/>
                          </a:rPr>
                          <m:t>𝑛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charset="0"/>
                            <a:sym typeface="Wingdings"/>
                          </a:rPr>
                          <m:t>2</m:t>
                        </m:r>
                      </m:sup>
                    </m:sSup>
                    <m:r>
                      <a:rPr kumimoji="1" lang="en-US" altLang="zh-CN" sz="2400" b="0" i="1" smtClean="0">
                        <a:latin typeface="Cambria Math" charset="0"/>
                        <a:sym typeface="Wingdings"/>
                      </a:rPr>
                      <m:t>)</m:t>
                    </m:r>
                  </m:oMath>
                </a14:m>
                <a:r>
                  <a:rPr kumimoji="1" lang="zh-CN" altLang="en-US" sz="2400" dirty="0" smtClean="0"/>
                  <a:t>。复杂度合理，无需优化。</a:t>
                </a:r>
                <a:endParaRPr kumimoji="1" lang="en-US" altLang="zh-CN" sz="2400" dirty="0"/>
              </a:p>
              <a:p>
                <a:endParaRPr kumimoji="1"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632" y="327422"/>
                <a:ext cx="6187662" cy="5539978"/>
              </a:xfrm>
              <a:prstGeom prst="rect">
                <a:avLst/>
              </a:prstGeom>
              <a:blipFill rotWithShape="0">
                <a:blip r:embed="rId4"/>
                <a:stretch>
                  <a:fillRect l="-2857" r="-7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5928607" y="6010275"/>
            <a:ext cx="5953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http://</a:t>
            </a:r>
            <a:r>
              <a:rPr kumimoji="1" lang="en-US" altLang="zh-CN" sz="2000" dirty="0" err="1"/>
              <a:t>acm.hdu.edu.cn</a:t>
            </a:r>
            <a:r>
              <a:rPr kumimoji="1" lang="en-US" altLang="zh-CN" sz="2000" dirty="0"/>
              <a:t>/</a:t>
            </a:r>
            <a:r>
              <a:rPr kumimoji="1" lang="en-US" altLang="zh-CN" sz="2000" dirty="0" err="1"/>
              <a:t>showproblem.php?pid</a:t>
            </a:r>
            <a:r>
              <a:rPr kumimoji="1" lang="en-US" altLang="zh-CN" sz="2000" dirty="0"/>
              <a:t>=2084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7880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628650"/>
          </a:xfrm>
        </p:spPr>
        <p:txBody>
          <a:bodyPr/>
          <a:lstStyle/>
          <a:p>
            <a:r>
              <a:rPr kumimoji="1" lang="zh-CN" altLang="en-US" sz="4000" dirty="0" smtClean="0"/>
              <a:t>最长上升子序列</a:t>
            </a:r>
            <a:endParaRPr kumimoji="1"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子问题：从第一个元素到第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𝑝</m:t>
                    </m:r>
                  </m:oMath>
                </a14:m>
                <a:r>
                  <a:rPr kumimoji="1" lang="zh-CN" altLang="en-US" dirty="0" smtClean="0"/>
                  <a:t>个元素的序列的最长上升子序列长度是多少。（当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𝑝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kumimoji="1" lang="zh-CN" altLang="en-US" dirty="0" smtClean="0"/>
                  <a:t>时，子问题变为原问题）</a:t>
                </a:r>
                <a:endParaRPr kumimoji="1" lang="en-US" altLang="zh-CN" dirty="0" smtClean="0"/>
              </a:p>
              <a:p>
                <a:endParaRPr kumimoji="1" lang="en-US" altLang="zh-CN" dirty="0" smtClean="0"/>
              </a:p>
              <a:p>
                <a:r>
                  <a:rPr kumimoji="1" lang="zh-CN" altLang="en-US" dirty="0" smtClean="0"/>
                  <a:t>状态表示：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𝐷𝑃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[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]</m:t>
                    </m:r>
                  </m:oMath>
                </a14:m>
                <a:r>
                  <a:rPr kumimoji="1" lang="zh-CN" altLang="en-US" dirty="0" smtClean="0"/>
                  <a:t>表示从第一个元素到第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>
                        <a:latin typeface="Cambria Math" charset="0"/>
                      </a:rPr>
                      <m:t>x</m:t>
                    </m:r>
                  </m:oMath>
                </a14:m>
                <a:r>
                  <a:rPr kumimoji="1" lang="zh-CN" altLang="en-US" dirty="0" smtClean="0"/>
                  <a:t>个元素的最长上升子序列的大小。</a:t>
                </a:r>
                <a:endParaRPr kumimoji="1" lang="en-US" altLang="zh-CN" dirty="0" smtClean="0"/>
              </a:p>
              <a:p>
                <a:endParaRPr kumimoji="1" lang="en-US" altLang="zh-CN" dirty="0" smtClean="0"/>
              </a:p>
              <a:p>
                <a:r>
                  <a:rPr kumimoji="1" lang="zh-CN" altLang="en-US" dirty="0" smtClean="0"/>
                  <a:t>状态转移方程</a:t>
                </a:r>
                <a:endParaRPr kumimoji="1" lang="en-US" altLang="zh-CN" dirty="0" smtClean="0"/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𝐷𝑃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kumimoji="1" lang="mr-IN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kumimoji="1" lang="en-US" altLang="zh-CN" b="0" i="1" smtClean="0">
                            <a:latin typeface="Cambria Math" charset="0"/>
                          </a:rPr>
                          <m:t>1+</m:t>
                        </m:r>
                        <m:limLow>
                          <m:limLowPr>
                            <m:ctrlPr>
                              <a:rPr kumimoji="1" lang="mr-IN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mr-IN" altLang="zh-CN" b="0" i="0" smtClean="0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  <m:r>
                              <a:rPr kumimoji="1" lang="mr-IN" altLang="zh-CN" b="0" i="1" smtClean="0">
                                <a:latin typeface="Cambria Math" charset="0"/>
                              </a:rPr>
                              <m:t>≤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&lt;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 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𝑛𝑢𝑚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&lt;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𝑛𝑢𝑚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[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]</m:t>
                            </m:r>
                          </m:lim>
                        </m:limLow>
                      </m:fName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𝐷𝑃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[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</m:e>
                    </m:func>
                  </m:oMath>
                </a14:m>
                <a:r>
                  <a:rPr kumimoji="1" lang="en-US" altLang="zh-CN" dirty="0" smtClean="0"/>
                  <a:t>]</a:t>
                </a:r>
              </a:p>
              <a:p>
                <a:endParaRPr kumimoji="1" lang="en-US" altLang="zh-CN" dirty="0" smtClean="0"/>
              </a:p>
              <a:p>
                <a:r>
                  <a:rPr kumimoji="1" lang="zh-CN" altLang="en-US" dirty="0" smtClean="0"/>
                  <a:t>时间复杂度：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𝑂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kumimoji="1"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53" t="-1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723900" y="1714500"/>
                <a:ext cx="3855720" cy="4152900"/>
              </a:xfrm>
            </p:spPr>
            <p:txBody>
              <a:bodyPr>
                <a:noAutofit/>
              </a:bodyPr>
              <a:lstStyle/>
              <a:p>
                <a:r>
                  <a:rPr kumimoji="1" lang="zh-CN" altLang="en-US" sz="2400" dirty="0" smtClean="0"/>
                  <a:t>给定一个长度为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kumimoji="1" lang="zh-CN" altLang="en-US" sz="2400" dirty="0" smtClean="0"/>
                  <a:t>的序列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charset="0"/>
                      </a:rPr>
                      <m:t>,</m:t>
                    </m:r>
                    <m:r>
                      <a:rPr kumimoji="1" lang="zh-CN" altLang="en-US" sz="2400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charset="0"/>
                      </a:rPr>
                      <m:t>,</m:t>
                    </m:r>
                    <m:r>
                      <a:rPr kumimoji="1" lang="zh-CN" altLang="en-US" sz="2400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charset="0"/>
                      </a:rPr>
                      <m:t>…,</m:t>
                    </m:r>
                    <m:r>
                      <a:rPr kumimoji="1" lang="zh-CN" altLang="en-US" sz="2400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zh-CN" altLang="en-US" sz="2400" dirty="0" smtClean="0"/>
                  <a:t>，现在要求一个子序列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1" lang="en-US" altLang="zh-CN" sz="28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kumimoji="1" lang="en-US" altLang="zh-CN" sz="2800" b="0" i="1" smtClean="0">
                        <a:latin typeface="Cambria Math" charset="0"/>
                      </a:rPr>
                      <m:t>,</m:t>
                    </m:r>
                    <m:r>
                      <a:rPr kumimoji="1" lang="zh-CN" altLang="en-US" sz="2800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zh-CN" sz="2800" b="0" i="1" smtClean="0">
                        <a:latin typeface="Cambria Math" charset="0"/>
                      </a:rPr>
                      <m:t>…,</m:t>
                    </m:r>
                    <m:r>
                      <a:rPr kumimoji="1" lang="zh-CN" altLang="en-US" sz="2800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zh-CN" altLang="en-US" sz="2400" dirty="0" smtClean="0"/>
                  <a:t>，使得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1" lang="en-US" altLang="zh-CN" sz="2400" b="0" i="1" smtClean="0">
                        <a:latin typeface="Cambria Math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kumimoji="1" lang="en-US" altLang="zh-CN" sz="2400" b="0" i="1" smtClean="0">
                        <a:latin typeface="Cambria Math" charset="0"/>
                      </a:rPr>
                      <m:t>&lt;</m:t>
                    </m:r>
                    <m:r>
                      <a:rPr kumimoji="1" lang="zh-CN" altLang="en-US" sz="2400" i="1">
                        <a:latin typeface="Cambria Math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charset="0"/>
                      </a:rPr>
                      <m:t>…</m:t>
                    </m:r>
                    <m:r>
                      <a:rPr kumimoji="1" lang="en-US" altLang="zh-CN" sz="2400" b="0" i="1" smtClean="0">
                        <a:latin typeface="Cambria Math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zh-CN" altLang="en-US" sz="2400" dirty="0" smtClean="0"/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dirty="0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dirty="0" smtClean="0">
                        <a:latin typeface="Cambria Math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dirty="0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400" b="0" i="1" dirty="0" smtClean="0">
                        <a:latin typeface="Cambria Math" charset="0"/>
                      </a:rPr>
                      <m:t>&lt;…&lt;</m:t>
                    </m:r>
                    <m:sSub>
                      <m:sSubPr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dirty="0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400" b="0" i="1" dirty="0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zh-CN" altLang="en-US" sz="2400" dirty="0" smtClean="0"/>
                  <a:t>。</a:t>
                </a:r>
                <a:endParaRPr kumimoji="1" lang="en-US" altLang="zh-CN" sz="2400" dirty="0" smtClean="0"/>
              </a:p>
              <a:p>
                <a:endParaRPr kumimoji="1" lang="en-US" altLang="zh-CN" sz="2400" dirty="0" smtClean="0"/>
              </a:p>
              <a:p>
                <a:r>
                  <a:rPr kumimoji="1" lang="zh-CN" altLang="en-US" sz="2400" dirty="0" smtClean="0"/>
                  <a:t>试问最大的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kumimoji="1" lang="zh-CN" altLang="en-US" sz="2400" dirty="0" smtClean="0"/>
                  <a:t>是多少。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723900" y="1714500"/>
                <a:ext cx="3855720" cy="4152900"/>
              </a:xfrm>
              <a:blipFill rotWithShape="0">
                <a:blip r:embed="rId3"/>
                <a:stretch>
                  <a:fillRect l="-2532" t="-1320" r="-102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6175057" y="5676385"/>
            <a:ext cx="537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acm.hdu.edu.cn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showproblem.php?pid</a:t>
            </a:r>
            <a:r>
              <a:rPr kumimoji="1" lang="en-US" altLang="zh-CN" dirty="0"/>
              <a:t>=1950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7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202</TotalTime>
  <Words>1687</Words>
  <Application>Microsoft Office PowerPoint</Application>
  <PresentationFormat>宽屏</PresentationFormat>
  <Paragraphs>196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Franklin Gothic Book</vt:lpstr>
      <vt:lpstr>Mangal</vt:lpstr>
      <vt:lpstr>DengXian</vt:lpstr>
      <vt:lpstr>华文楷体</vt:lpstr>
      <vt:lpstr>Cambria Math</vt:lpstr>
      <vt:lpstr>Wingdings</vt:lpstr>
      <vt:lpstr>裁剪</vt:lpstr>
      <vt:lpstr>动态规划选讲</vt:lpstr>
      <vt:lpstr>动态规划介绍</vt:lpstr>
      <vt:lpstr>动态规划</vt:lpstr>
      <vt:lpstr>DP问题的三个要素</vt:lpstr>
      <vt:lpstr>解题步骤</vt:lpstr>
      <vt:lpstr>如何学习动态规划</vt:lpstr>
      <vt:lpstr>经典动态规划例题</vt:lpstr>
      <vt:lpstr>数塔问题</vt:lpstr>
      <vt:lpstr>最长上升子序列</vt:lpstr>
      <vt:lpstr>采药问题</vt:lpstr>
      <vt:lpstr>最长公共子序列</vt:lpstr>
      <vt:lpstr>区间动态规划</vt:lpstr>
      <vt:lpstr>区间动态规划特点</vt:lpstr>
      <vt:lpstr>石子合并</vt:lpstr>
      <vt:lpstr>石子合并</vt:lpstr>
      <vt:lpstr>区间动态规划一般代码</vt:lpstr>
      <vt:lpstr>树形动态规划</vt:lpstr>
      <vt:lpstr>树形动态规划基本概念</vt:lpstr>
      <vt:lpstr>树上距离</vt:lpstr>
      <vt:lpstr>数位动态规划</vt:lpstr>
      <vt:lpstr>数位动态规划概念</vt:lpstr>
      <vt:lpstr>PowerPoint 演示文稿</vt:lpstr>
      <vt:lpstr>状态压缩动态规划</vt:lpstr>
      <vt:lpstr>状态压缩动态规划</vt:lpstr>
      <vt:lpstr>前置技能：位运算</vt:lpstr>
      <vt:lpstr>PowerPoint 演示文稿</vt:lpstr>
      <vt:lpstr>PowerPoint 演示文稿</vt:lpstr>
      <vt:lpstr>动态规划优化</vt:lpstr>
      <vt:lpstr>各种玄学优化方法</vt:lpstr>
      <vt:lpstr>Coda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动态规划选讲</dc:title>
  <dc:creator>wnjxyk@gmail.com</dc:creator>
  <cp:lastModifiedBy>acm</cp:lastModifiedBy>
  <cp:revision>106</cp:revision>
  <dcterms:created xsi:type="dcterms:W3CDTF">2018-08-04T06:32:02Z</dcterms:created>
  <dcterms:modified xsi:type="dcterms:W3CDTF">2018-08-05T03:39:21Z</dcterms:modified>
</cp:coreProperties>
</file>