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79" r:id="rId2"/>
    <p:sldId id="258" r:id="rId3"/>
    <p:sldId id="280" r:id="rId4"/>
    <p:sldId id="259" r:id="rId5"/>
    <p:sldId id="281" r:id="rId6"/>
    <p:sldId id="282"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724"/>
    <a:srgbClr val="182F53"/>
    <a:srgbClr val="66B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9" autoAdjust="0"/>
    <p:restoredTop sz="94638" autoAdjust="0"/>
  </p:normalViewPr>
  <p:slideViewPr>
    <p:cSldViewPr snapToGrid="0">
      <p:cViewPr varScale="1">
        <p:scale>
          <a:sx n="59" d="100"/>
          <a:sy n="59" d="100"/>
        </p:scale>
        <p:origin x="20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70E68-FEDC-4C65-B324-3290E4CF1297}" type="datetimeFigureOut">
              <a:rPr lang="en-US" smtClean="0"/>
              <a:t>8/24/2016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36007-BD72-46BA-A9F9-DE9D9992D345}" type="slidenum">
              <a:rPr lang="en-US" smtClean="0"/>
              <a:t>‹#›</a:t>
            </a:fld>
            <a:endParaRPr lang="en-US"/>
          </a:p>
        </p:txBody>
      </p:sp>
    </p:spTree>
    <p:extLst>
      <p:ext uri="{BB962C8B-B14F-4D97-AF65-F5344CB8AC3E}">
        <p14:creationId xmlns:p14="http://schemas.microsoft.com/office/powerpoint/2010/main" val="119424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597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412706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982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156054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227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74134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24961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57653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92249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B92F3-097E-4292-936D-8BB595897E48}"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125026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8B92F3-097E-4292-936D-8BB595897E48}"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212723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B92F3-097E-4292-936D-8BB595897E48}"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8830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8B92F3-097E-4292-936D-8BB595897E48}"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81291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B92F3-097E-4292-936D-8BB595897E48}"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3488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B92F3-097E-4292-936D-8BB595897E48}"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278107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B92F3-097E-4292-936D-8BB595897E48}"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BB6C8-0DB2-4EC6-9B8D-B36670D258AA}" type="slidenum">
              <a:rPr lang="en-US" smtClean="0"/>
              <a:t>‹#›</a:t>
            </a:fld>
            <a:endParaRPr lang="en-US"/>
          </a:p>
        </p:txBody>
      </p:sp>
    </p:spTree>
    <p:extLst>
      <p:ext uri="{BB962C8B-B14F-4D97-AF65-F5344CB8AC3E}">
        <p14:creationId xmlns:p14="http://schemas.microsoft.com/office/powerpoint/2010/main" val="357182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49000"/>
            <a:lum/>
          </a:blip>
          <a:srcRect/>
          <a:stretch>
            <a:fillRect t="-9000" b="-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8B92F3-097E-4292-936D-8BB595897E48}" type="datetimeFigureOut">
              <a:rPr lang="en-US" smtClean="0"/>
              <a:t>8/24/2016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7BB6C8-0DB2-4EC6-9B8D-B36670D258AA}" type="slidenum">
              <a:rPr lang="en-US" smtClean="0"/>
              <a:t>‹#›</a:t>
            </a:fld>
            <a:endParaRPr lang="en-US"/>
          </a:p>
        </p:txBody>
      </p:sp>
    </p:spTree>
    <p:extLst>
      <p:ext uri="{BB962C8B-B14F-4D97-AF65-F5344CB8AC3E}">
        <p14:creationId xmlns:p14="http://schemas.microsoft.com/office/powerpoint/2010/main" val="213950933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tevans@nqativ.com" TargetMode="External"/><Relationship Id="rId2" Type="http://schemas.openxmlformats.org/officeDocument/2006/relationships/hyperlink" Target="mailto:support@nqativ.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nqativ.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331" y="1976175"/>
            <a:ext cx="8596668" cy="3178629"/>
          </a:xfrm>
        </p:spPr>
        <p:txBody>
          <a:bodyPr/>
          <a:lstStyle/>
          <a:p>
            <a:r>
              <a:rPr lang="en-US" dirty="0" smtClean="0">
                <a:solidFill>
                  <a:srgbClr val="182F53"/>
                </a:solidFill>
                <a:latin typeface="Helvetica" charset="0"/>
                <a:ea typeface="Helvetica" charset="0"/>
                <a:cs typeface="Helvetica" charset="0"/>
              </a:rPr>
              <a:t>ACA: Moving Forward</a:t>
            </a:r>
            <a:br>
              <a:rPr lang="en-US" dirty="0" smtClean="0">
                <a:solidFill>
                  <a:srgbClr val="182F53"/>
                </a:solidFill>
                <a:latin typeface="Helvetica" charset="0"/>
                <a:ea typeface="Helvetica" charset="0"/>
                <a:cs typeface="Helvetica" charset="0"/>
              </a:rPr>
            </a:br>
            <a:r>
              <a:rPr lang="en-US" dirty="0" smtClean="0">
                <a:solidFill>
                  <a:srgbClr val="182F53"/>
                </a:solidFill>
                <a:latin typeface="Helvetica" charset="0"/>
                <a:ea typeface="Helvetica" charset="0"/>
                <a:cs typeface="Helvetica" charset="0"/>
              </a:rPr>
              <a:t/>
            </a:r>
            <a:br>
              <a:rPr lang="en-US" dirty="0" smtClean="0">
                <a:solidFill>
                  <a:srgbClr val="182F53"/>
                </a:solidFill>
                <a:latin typeface="Helvetica" charset="0"/>
                <a:ea typeface="Helvetica" charset="0"/>
                <a:cs typeface="Helvetica" charset="0"/>
              </a:rPr>
            </a:br>
            <a:r>
              <a:rPr lang="en-US" sz="2400" dirty="0" smtClean="0">
                <a:solidFill>
                  <a:srgbClr val="182F53"/>
                </a:solidFill>
                <a:latin typeface="Helvetica" charset="0"/>
                <a:ea typeface="Helvetica" charset="0"/>
                <a:cs typeface="Helvetica" charset="0"/>
              </a:rPr>
              <a:t>Wednesday, August 24, 2016</a:t>
            </a:r>
            <a:br>
              <a:rPr lang="en-US" sz="2400" dirty="0" smtClean="0">
                <a:solidFill>
                  <a:srgbClr val="182F53"/>
                </a:solidFill>
                <a:latin typeface="Helvetica" charset="0"/>
                <a:ea typeface="Helvetica" charset="0"/>
                <a:cs typeface="Helvetica" charset="0"/>
              </a:rPr>
            </a:br>
            <a:r>
              <a:rPr lang="en-US" sz="2400" dirty="0" smtClean="0">
                <a:solidFill>
                  <a:srgbClr val="182F53"/>
                </a:solidFill>
                <a:latin typeface="Helvetica" charset="0"/>
                <a:ea typeface="Helvetica" charset="0"/>
                <a:cs typeface="Helvetica" charset="0"/>
              </a:rPr>
              <a:t>12-1pm CDT</a:t>
            </a:r>
            <a:r>
              <a:rPr lang="en-US" dirty="0">
                <a:solidFill>
                  <a:srgbClr val="182F53"/>
                </a:solidFill>
                <a:latin typeface="Helvetica" charset="0"/>
                <a:ea typeface="Helvetica" charset="0"/>
                <a:cs typeface="Helvetica" charset="0"/>
              </a:rPr>
              <a:t/>
            </a:r>
            <a:br>
              <a:rPr lang="en-US" dirty="0">
                <a:solidFill>
                  <a:srgbClr val="182F53"/>
                </a:solidFill>
                <a:latin typeface="Helvetica" charset="0"/>
                <a:ea typeface="Helvetica" charset="0"/>
                <a:cs typeface="Helvetica" charset="0"/>
              </a:rPr>
            </a:br>
            <a:r>
              <a:rPr lang="en-US" dirty="0" smtClean="0">
                <a:solidFill>
                  <a:srgbClr val="182F53"/>
                </a:solidFill>
                <a:latin typeface="Helvetica" charset="0"/>
                <a:ea typeface="Helvetica" charset="0"/>
                <a:cs typeface="Helvetica" charset="0"/>
              </a:rPr>
              <a:t/>
            </a:r>
            <a:br>
              <a:rPr lang="en-US" dirty="0" smtClean="0">
                <a:solidFill>
                  <a:srgbClr val="182F53"/>
                </a:solidFill>
                <a:latin typeface="Helvetica" charset="0"/>
                <a:ea typeface="Helvetica" charset="0"/>
                <a:cs typeface="Helvetica" charset="0"/>
              </a:rPr>
            </a:br>
            <a:r>
              <a:rPr lang="en-US" sz="2000" dirty="0" smtClean="0">
                <a:solidFill>
                  <a:srgbClr val="182F53"/>
                </a:solidFill>
                <a:latin typeface="Helvetica" charset="0"/>
                <a:ea typeface="Helvetica" charset="0"/>
                <a:cs typeface="Helvetica" charset="0"/>
              </a:rPr>
              <a:t>Presenter: Phil Johnston</a:t>
            </a:r>
            <a:br>
              <a:rPr lang="en-US" sz="2000" dirty="0" smtClean="0">
                <a:solidFill>
                  <a:srgbClr val="182F53"/>
                </a:solidFill>
                <a:latin typeface="Helvetica" charset="0"/>
                <a:ea typeface="Helvetica" charset="0"/>
                <a:cs typeface="Helvetica" charset="0"/>
              </a:rPr>
            </a:br>
            <a:r>
              <a:rPr lang="en-US" sz="2000" dirty="0" smtClean="0">
                <a:solidFill>
                  <a:srgbClr val="182F53"/>
                </a:solidFill>
                <a:latin typeface="Helvetica" charset="0"/>
                <a:ea typeface="Helvetica" charset="0"/>
                <a:cs typeface="Helvetica" charset="0"/>
              </a:rPr>
              <a:t>Program Level: Basic</a:t>
            </a:r>
            <a:endParaRPr lang="en-US" sz="2000" dirty="0">
              <a:solidFill>
                <a:srgbClr val="182F53"/>
              </a:solidFill>
              <a:latin typeface="Helvetica" charset="0"/>
              <a:ea typeface="Helvetica" charset="0"/>
              <a:cs typeface="Helvetica"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p:spPr>
      </p:pic>
      <p:sp>
        <p:nvSpPr>
          <p:cNvPr id="8" name="TextBox 7"/>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spTree>
    <p:extLst>
      <p:ext uri="{BB962C8B-B14F-4D97-AF65-F5344CB8AC3E}">
        <p14:creationId xmlns:p14="http://schemas.microsoft.com/office/powerpoint/2010/main" val="350378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
        <p:nvSpPr>
          <p:cNvPr id="9" name="Title 1"/>
          <p:cNvSpPr>
            <a:spLocks noGrp="1"/>
          </p:cNvSpPr>
          <p:nvPr>
            <p:ph type="title"/>
          </p:nvPr>
        </p:nvSpPr>
        <p:spPr>
          <a:xfrm>
            <a:off x="1300331" y="1578429"/>
            <a:ext cx="8596668" cy="3576375"/>
          </a:xfrm>
        </p:spPr>
        <p:txBody>
          <a:bodyPr/>
          <a:lstStyle/>
          <a:p>
            <a:r>
              <a:rPr lang="en-US" dirty="0" smtClean="0">
                <a:latin typeface="Helvetica" charset="0"/>
                <a:ea typeface="Helvetica" charset="0"/>
                <a:cs typeface="Helvetica" charset="0"/>
              </a:rPr>
              <a:t>Employers must notify employees:</a:t>
            </a:r>
            <a:br>
              <a:rPr lang="en-US" dirty="0" smtClean="0">
                <a:latin typeface="Helvetica" charset="0"/>
                <a:ea typeface="Helvetica" charset="0"/>
                <a:cs typeface="Helvetica" charset="0"/>
              </a:rPr>
            </a:b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r>
              <a:rPr lang="en-US" sz="2400" dirty="0" smtClean="0">
                <a:latin typeface="Helvetica" charset="0"/>
                <a:ea typeface="Helvetica" charset="0"/>
                <a:cs typeface="Helvetica" charset="0"/>
              </a:rPr>
              <a:t>•  Of Health Coverage Offer (when they become eligible)</a:t>
            </a:r>
            <a:r>
              <a:rPr lang="en-US" sz="2400" dirty="0">
                <a:latin typeface="Helvetica" charset="0"/>
                <a:ea typeface="Helvetica" charset="0"/>
                <a:cs typeface="Helvetica" charset="0"/>
              </a:rPr>
              <a:t/>
            </a:r>
            <a:br>
              <a:rPr lang="en-US" sz="2400" dirty="0">
                <a:latin typeface="Helvetica" charset="0"/>
                <a:ea typeface="Helvetica" charset="0"/>
                <a:cs typeface="Helvetica" charset="0"/>
              </a:rPr>
            </a:br>
            <a:r>
              <a:rPr lang="en-US" sz="2400" dirty="0">
                <a:latin typeface="Helvetica" charset="0"/>
                <a:ea typeface="Helvetica" charset="0"/>
                <a:cs typeface="Helvetica" charset="0"/>
              </a:rPr>
              <a:t> • </a:t>
            </a:r>
            <a:r>
              <a:rPr lang="en-US" sz="2400" dirty="0" smtClean="0">
                <a:latin typeface="Helvetica" charset="0"/>
                <a:ea typeface="Helvetica" charset="0"/>
                <a:cs typeface="Helvetica" charset="0"/>
              </a:rPr>
              <a:t>Warn of Coverage Expiration (when no longer eligible)</a:t>
            </a:r>
            <a:br>
              <a:rPr lang="en-US" sz="2400" dirty="0" smtClean="0">
                <a:latin typeface="Helvetica" charset="0"/>
                <a:ea typeface="Helvetica" charset="0"/>
                <a:cs typeface="Helvetica" charset="0"/>
              </a:rPr>
            </a:br>
            <a:r>
              <a:rPr lang="en-US" sz="2400" dirty="0">
                <a:latin typeface="Helvetica" charset="0"/>
                <a:ea typeface="Helvetica" charset="0"/>
                <a:cs typeface="Helvetica" charset="0"/>
              </a:rPr>
              <a:t> • </a:t>
            </a:r>
            <a:r>
              <a:rPr lang="en-US" sz="2400" dirty="0" smtClean="0">
                <a:latin typeface="Helvetica" charset="0"/>
                <a:ea typeface="Helvetica" charset="0"/>
                <a:cs typeface="Helvetica" charset="0"/>
              </a:rPr>
              <a:t>Keep records of notifications made</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41655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
        <p:nvSpPr>
          <p:cNvPr id="9" name="Title 1"/>
          <p:cNvSpPr>
            <a:spLocks noGrp="1"/>
          </p:cNvSpPr>
          <p:nvPr>
            <p:ph type="title"/>
          </p:nvPr>
        </p:nvSpPr>
        <p:spPr>
          <a:xfrm>
            <a:off x="1300331" y="1578429"/>
            <a:ext cx="8596668" cy="3940628"/>
          </a:xfrm>
        </p:spPr>
        <p:txBody>
          <a:bodyPr>
            <a:normAutofit fontScale="90000"/>
          </a:bodyPr>
          <a:lstStyle/>
          <a:p>
            <a:r>
              <a:rPr lang="en-US" sz="4000" dirty="0" smtClean="0">
                <a:latin typeface="Helvetica" charset="0"/>
                <a:ea typeface="Helvetica" charset="0"/>
                <a:cs typeface="Helvetica" charset="0"/>
              </a:rPr>
              <a:t>Employers must notify employees:</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r>
              <a:rPr lang="en-US" sz="2700" dirty="0" smtClean="0">
                <a:latin typeface="Helvetica" charset="0"/>
                <a:ea typeface="Helvetica" charset="0"/>
                <a:cs typeface="Helvetica" charset="0"/>
              </a:rPr>
              <a:t>•  Of Health Coverage Offer (when they become eligible)</a:t>
            </a:r>
            <a:r>
              <a:rPr lang="en-US" sz="2700" dirty="0">
                <a:latin typeface="Helvetica" charset="0"/>
                <a:ea typeface="Helvetica" charset="0"/>
                <a:cs typeface="Helvetica" charset="0"/>
              </a:rPr>
              <a:t/>
            </a:r>
            <a:br>
              <a:rPr lang="en-US" sz="2700" dirty="0">
                <a:latin typeface="Helvetica" charset="0"/>
                <a:ea typeface="Helvetica" charset="0"/>
                <a:cs typeface="Helvetica" charset="0"/>
              </a:rPr>
            </a:br>
            <a:r>
              <a:rPr lang="en-US" sz="2700" dirty="0">
                <a:latin typeface="Helvetica" charset="0"/>
                <a:ea typeface="Helvetica" charset="0"/>
                <a:cs typeface="Helvetica" charset="0"/>
              </a:rPr>
              <a:t> • </a:t>
            </a:r>
            <a:r>
              <a:rPr lang="en-US" sz="2700" dirty="0" smtClean="0">
                <a:latin typeface="Helvetica" charset="0"/>
                <a:ea typeface="Helvetica" charset="0"/>
                <a:cs typeface="Helvetica" charset="0"/>
              </a:rPr>
              <a:t>Warn of Coverage Expiration (when no longer eligible)</a:t>
            </a:r>
            <a:br>
              <a:rPr lang="en-US" sz="2700" dirty="0" smtClean="0">
                <a:latin typeface="Helvetica" charset="0"/>
                <a:ea typeface="Helvetica" charset="0"/>
                <a:cs typeface="Helvetica" charset="0"/>
              </a:rPr>
            </a:br>
            <a:r>
              <a:rPr lang="en-US" sz="2700" dirty="0">
                <a:latin typeface="Helvetica" charset="0"/>
                <a:ea typeface="Helvetica" charset="0"/>
                <a:cs typeface="Helvetica" charset="0"/>
              </a:rPr>
              <a:t> • </a:t>
            </a:r>
            <a:r>
              <a:rPr lang="en-US" sz="2700" dirty="0" smtClean="0">
                <a:latin typeface="Helvetica" charset="0"/>
                <a:ea typeface="Helvetica" charset="0"/>
                <a:cs typeface="Helvetica" charset="0"/>
              </a:rPr>
              <a:t>Keep records of notifications made</a:t>
            </a:r>
            <a:r>
              <a:rPr lang="en-US" sz="2400" dirty="0" smtClean="0">
                <a:latin typeface="Helvetica" charset="0"/>
                <a:ea typeface="Helvetica" charset="0"/>
                <a:cs typeface="Helvetica" charset="0"/>
              </a:rPr>
              <a:t/>
            </a:r>
            <a:br>
              <a:rPr lang="en-US" sz="2400" dirty="0" smtClean="0">
                <a:latin typeface="Helvetica" charset="0"/>
                <a:ea typeface="Helvetica" charset="0"/>
                <a:cs typeface="Helvetica" charset="0"/>
              </a:rPr>
            </a:br>
            <a:r>
              <a:rPr lang="en-US" sz="2400" dirty="0">
                <a:latin typeface="Helvetica" charset="0"/>
                <a:ea typeface="Helvetica" charset="0"/>
                <a:cs typeface="Helvetica" charset="0"/>
              </a:rPr>
              <a:t/>
            </a:r>
            <a:br>
              <a:rPr lang="en-US" sz="2400" dirty="0">
                <a:latin typeface="Helvetica" charset="0"/>
                <a:ea typeface="Helvetica" charset="0"/>
                <a:cs typeface="Helvetica" charset="0"/>
              </a:rPr>
            </a:br>
            <a:r>
              <a:rPr lang="en-US" sz="2400" i="1" dirty="0" smtClean="0">
                <a:latin typeface="Helvetica" charset="0"/>
                <a:ea typeface="Helvetica" charset="0"/>
                <a:cs typeface="Helvetica" charset="0"/>
              </a:rPr>
              <a:t>This session will show you how to use Dashboard gadgets and </a:t>
            </a:r>
            <a:r>
              <a:rPr lang="en-US" sz="2400" i="1" dirty="0" err="1" smtClean="0">
                <a:latin typeface="Helvetica" charset="0"/>
                <a:ea typeface="Helvetica" charset="0"/>
                <a:cs typeface="Helvetica" charset="0"/>
              </a:rPr>
              <a:t>ActivtyHD</a:t>
            </a:r>
            <a:r>
              <a:rPr lang="en-US" sz="2400" i="1" dirty="0" smtClean="0">
                <a:latin typeface="Helvetica" charset="0"/>
                <a:ea typeface="Helvetica" charset="0"/>
                <a:cs typeface="Helvetica" charset="0"/>
              </a:rPr>
              <a:t>™ Automation features to help meet these needs.</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131915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
        <p:nvSpPr>
          <p:cNvPr id="8" name="TextBox 7"/>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10" name="Picture 9"/>
          <p:cNvPicPr/>
          <p:nvPr/>
        </p:nvPicPr>
        <p:blipFill>
          <a:blip r:embed="rId3"/>
          <a:stretch>
            <a:fillRect/>
          </a:stretch>
        </p:blipFill>
        <p:spPr>
          <a:xfrm>
            <a:off x="568654" y="936171"/>
            <a:ext cx="11046403" cy="4531146"/>
          </a:xfrm>
          <a:prstGeom prst="rect">
            <a:avLst/>
          </a:prstGeom>
          <a:solidFill>
            <a:srgbClr val="FFFFFF">
              <a:shade val="85000"/>
            </a:srgbClr>
          </a:solidFill>
          <a:ln w="571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606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
        <p:nvSpPr>
          <p:cNvPr id="9" name="Title 1"/>
          <p:cNvSpPr>
            <a:spLocks noGrp="1"/>
          </p:cNvSpPr>
          <p:nvPr>
            <p:ph type="title"/>
          </p:nvPr>
        </p:nvSpPr>
        <p:spPr>
          <a:xfrm>
            <a:off x="1300331" y="1578429"/>
            <a:ext cx="8596668" cy="3940628"/>
          </a:xfrm>
        </p:spPr>
        <p:txBody>
          <a:bodyPr>
            <a:normAutofit fontScale="90000"/>
          </a:bodyPr>
          <a:lstStyle/>
          <a:p>
            <a:r>
              <a:rPr lang="en-US" sz="4000" dirty="0" smtClean="0">
                <a:latin typeface="Helvetica" charset="0"/>
                <a:ea typeface="Helvetica" charset="0"/>
                <a:cs typeface="Helvetica" charset="0"/>
              </a:rPr>
              <a:t>The “ACA Monthly Operation” dashboard gadget includes three main steps:</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r>
              <a:rPr lang="en-US" sz="2700" dirty="0" smtClean="0">
                <a:latin typeface="Helvetica" charset="0"/>
                <a:ea typeface="Helvetica" charset="0"/>
                <a:cs typeface="Helvetica" charset="0"/>
              </a:rPr>
              <a:t>1. Verify that the required ACA Designation Records exist</a:t>
            </a:r>
            <a:br>
              <a:rPr lang="en-US" sz="2700" dirty="0" smtClean="0">
                <a:latin typeface="Helvetica" charset="0"/>
                <a:ea typeface="Helvetica" charset="0"/>
                <a:cs typeface="Helvetica" charset="0"/>
              </a:rPr>
            </a:br>
            <a:r>
              <a:rPr lang="en-US" sz="2700" dirty="0" smtClean="0">
                <a:latin typeface="Helvetica" charset="0"/>
                <a:ea typeface="Helvetica" charset="0"/>
                <a:cs typeface="Helvetica" charset="0"/>
              </a:rPr>
              <a:t>2. Create ACA Result Records based on the last completed measurement period</a:t>
            </a:r>
            <a:br>
              <a:rPr lang="en-US" sz="2700" dirty="0" smtClean="0">
                <a:latin typeface="Helvetica" charset="0"/>
                <a:ea typeface="Helvetica" charset="0"/>
                <a:cs typeface="Helvetica" charset="0"/>
              </a:rPr>
            </a:br>
            <a:r>
              <a:rPr lang="en-US" sz="2700" dirty="0" smtClean="0">
                <a:latin typeface="Helvetica" charset="0"/>
                <a:ea typeface="Helvetica" charset="0"/>
                <a:cs typeface="Helvetica" charset="0"/>
              </a:rPr>
              <a:t>3. Follow up as needed based on Result Records and employee response</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5856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
        <p:nvSpPr>
          <p:cNvPr id="9" name="Title 1"/>
          <p:cNvSpPr>
            <a:spLocks noGrp="1"/>
          </p:cNvSpPr>
          <p:nvPr>
            <p:ph type="title"/>
          </p:nvPr>
        </p:nvSpPr>
        <p:spPr>
          <a:xfrm>
            <a:off x="1430959" y="2906486"/>
            <a:ext cx="8596668" cy="968828"/>
          </a:xfrm>
        </p:spPr>
        <p:txBody>
          <a:bodyPr>
            <a:noAutofit/>
          </a:bodyPr>
          <a:lstStyle/>
          <a:p>
            <a:r>
              <a:rPr lang="en-US" sz="4000" i="1" dirty="0" smtClean="0">
                <a:latin typeface="Helvetica" charset="0"/>
                <a:ea typeface="Helvetica" charset="0"/>
                <a:cs typeface="Helvetica" charset="0"/>
              </a:rPr>
              <a:t>Let’s see it in action!</a:t>
            </a:r>
            <a:r>
              <a:rPr lang="en-US" dirty="0" smtClean="0">
                <a:latin typeface="Helvetica" charset="0"/>
                <a:ea typeface="Helvetica" charset="0"/>
                <a:cs typeface="Helvetica" charset="0"/>
              </a:rPr>
              <a:t/>
            </a:r>
            <a:br>
              <a:rPr lang="en-US" dirty="0" smtClean="0">
                <a:latin typeface="Helvetica" charset="0"/>
                <a:ea typeface="Helvetica" charset="0"/>
                <a:cs typeface="Helvetica" charset="0"/>
              </a:rPr>
            </a:b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16590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9086"/>
            <a:ext cx="8596668" cy="1320800"/>
          </a:xfrm>
        </p:spPr>
        <p:txBody>
          <a:bodyPr/>
          <a:lstStyle/>
          <a:p>
            <a:r>
              <a:rPr lang="en-US" dirty="0" smtClean="0">
                <a:latin typeface="Helvetica" charset="0"/>
                <a:ea typeface="Helvetica" charset="0"/>
                <a:cs typeface="Helvetica" charset="0"/>
              </a:rPr>
              <a:t>Contact Information</a:t>
            </a:r>
            <a:endParaRPr lang="en-US" dirty="0">
              <a:latin typeface="Helvetica" charset="0"/>
              <a:ea typeface="Helvetica" charset="0"/>
              <a:cs typeface="Helvetica" charset="0"/>
            </a:endParaRPr>
          </a:p>
        </p:txBody>
      </p:sp>
      <p:sp>
        <p:nvSpPr>
          <p:cNvPr id="3" name="Content Placeholder 2"/>
          <p:cNvSpPr>
            <a:spLocks noGrp="1"/>
          </p:cNvSpPr>
          <p:nvPr>
            <p:ph idx="1"/>
          </p:nvPr>
        </p:nvSpPr>
        <p:spPr>
          <a:xfrm>
            <a:off x="677334" y="2169886"/>
            <a:ext cx="8596668" cy="3880773"/>
          </a:xfrm>
        </p:spPr>
        <p:txBody>
          <a:bodyPr>
            <a:normAutofit/>
          </a:bodyPr>
          <a:lstStyle/>
          <a:p>
            <a:pPr marL="0" indent="0">
              <a:buNone/>
            </a:pPr>
            <a:r>
              <a:rPr lang="en-US" dirty="0" smtClean="0">
                <a:latin typeface="Helvetica" charset="0"/>
                <a:ea typeface="Helvetica" charset="0"/>
                <a:cs typeface="Helvetica" charset="0"/>
              </a:rPr>
              <a:t>If you need assistance implementing ACA Dashboard Gadgets contact the </a:t>
            </a:r>
            <a:r>
              <a:rPr lang="en-US" dirty="0" err="1" smtClean="0">
                <a:latin typeface="Helvetica" charset="0"/>
                <a:ea typeface="Helvetica" charset="0"/>
                <a:cs typeface="Helvetica" charset="0"/>
              </a:rPr>
              <a:t>nQativ</a:t>
            </a:r>
            <a:r>
              <a:rPr lang="en-US" dirty="0" smtClean="0">
                <a:latin typeface="Helvetica" charset="0"/>
                <a:ea typeface="Helvetica" charset="0"/>
                <a:cs typeface="Helvetica" charset="0"/>
              </a:rPr>
              <a:t> support team at </a:t>
            </a:r>
            <a:r>
              <a:rPr lang="en-US" b="1" dirty="0" smtClean="0">
                <a:solidFill>
                  <a:srgbClr val="5AA724"/>
                </a:solidFill>
                <a:latin typeface="Helvetica" charset="0"/>
                <a:ea typeface="Helvetica" charset="0"/>
                <a:cs typeface="Helvetica" charset="0"/>
                <a:hlinkClick r:id="rId2"/>
              </a:rPr>
              <a:t>support@nqativ.com</a:t>
            </a:r>
            <a:r>
              <a:rPr lang="en-US" dirty="0">
                <a:solidFill>
                  <a:srgbClr val="5AA724"/>
                </a:solidFill>
                <a:latin typeface="Helvetica" charset="0"/>
                <a:ea typeface="Helvetica" charset="0"/>
                <a:cs typeface="Helvetica" charset="0"/>
              </a:rPr>
              <a:t>.</a:t>
            </a:r>
            <a:endParaRPr lang="en-US" dirty="0" smtClean="0">
              <a:solidFill>
                <a:srgbClr val="5AA724"/>
              </a:solidFill>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marL="0" indent="0">
              <a:buNone/>
            </a:pPr>
            <a:r>
              <a:rPr lang="en-US" dirty="0" smtClean="0">
                <a:latin typeface="Helvetica" charset="0"/>
                <a:ea typeface="Helvetica" charset="0"/>
                <a:cs typeface="Helvetica" charset="0"/>
              </a:rPr>
              <a:t>If you would like a quote for adding the ACA Dashboards, please contact Tim Evans at </a:t>
            </a:r>
            <a:r>
              <a:rPr lang="en-US" b="1" dirty="0" err="1" smtClean="0">
                <a:latin typeface="Helvetica" charset="0"/>
                <a:ea typeface="Helvetica" charset="0"/>
                <a:cs typeface="Helvetica" charset="0"/>
                <a:hlinkClick r:id="rId3"/>
              </a:rPr>
              <a:t>tevans@nqativ.com</a:t>
            </a:r>
            <a:r>
              <a:rPr lang="en-US" dirty="0" smtClean="0">
                <a:latin typeface="Helvetica" charset="0"/>
                <a:ea typeface="Helvetica" charset="0"/>
                <a:cs typeface="Helvetica" charset="0"/>
              </a:rPr>
              <a:t>.</a:t>
            </a:r>
            <a:r>
              <a:rPr lang="en-US" dirty="0">
                <a:latin typeface="Helvetica" charset="0"/>
                <a:ea typeface="Helvetica" charset="0"/>
                <a:cs typeface="Helvetica" charset="0"/>
              </a:rPr>
              <a:t/>
            </a:r>
            <a:br>
              <a:rPr lang="en-US" dirty="0">
                <a:latin typeface="Helvetica" charset="0"/>
                <a:ea typeface="Helvetica" charset="0"/>
                <a:cs typeface="Helvetica" charset="0"/>
              </a:rPr>
            </a:br>
            <a:endParaRPr lang="en-US" dirty="0" smtClean="0">
              <a:latin typeface="Helvetica" charset="0"/>
              <a:ea typeface="Helvetica" charset="0"/>
              <a:cs typeface="Helvetica" charset="0"/>
            </a:endParaRPr>
          </a:p>
          <a:p>
            <a:pPr marL="0" indent="0">
              <a:buNone/>
            </a:pPr>
            <a:endParaRPr lang="en-US" dirty="0">
              <a:latin typeface="Helvetica" charset="0"/>
              <a:ea typeface="Helvetica" charset="0"/>
              <a:cs typeface="Helvetica" charset="0"/>
            </a:endParaRPr>
          </a:p>
          <a:p>
            <a:pPr>
              <a:tabLst>
                <a:tab pos="1255713" algn="l"/>
              </a:tabLst>
            </a:pPr>
            <a:r>
              <a:rPr lang="en-US" dirty="0">
                <a:latin typeface="Helvetica" charset="0"/>
                <a:ea typeface="Helvetica" charset="0"/>
                <a:cs typeface="Helvetica" charset="0"/>
              </a:rPr>
              <a:t>Tel:	(806) 687-8500, (800) 354-7152</a:t>
            </a:r>
            <a:br>
              <a:rPr lang="en-US" dirty="0">
                <a:latin typeface="Helvetica" charset="0"/>
                <a:ea typeface="Helvetica" charset="0"/>
                <a:cs typeface="Helvetica" charset="0"/>
              </a:rPr>
            </a:br>
            <a:r>
              <a:rPr lang="en-US" dirty="0">
                <a:latin typeface="Helvetica" charset="0"/>
                <a:ea typeface="Helvetica" charset="0"/>
                <a:cs typeface="Helvetica" charset="0"/>
              </a:rPr>
              <a:t>Fax:	(806) 687-8511 </a:t>
            </a:r>
          </a:p>
          <a:p>
            <a:r>
              <a:rPr lang="en-US" dirty="0">
                <a:latin typeface="Helvetica" charset="0"/>
                <a:ea typeface="Helvetica" charset="0"/>
                <a:cs typeface="Helvetica" charset="0"/>
              </a:rPr>
              <a:t>Website: </a:t>
            </a:r>
            <a:r>
              <a:rPr lang="en-US" b="1" u="sng" dirty="0" smtClean="0">
                <a:latin typeface="Helvetica" charset="0"/>
                <a:ea typeface="Helvetica" charset="0"/>
                <a:cs typeface="Helvetica" charset="0"/>
                <a:hlinkClick r:id="rId4"/>
              </a:rPr>
              <a:t>www.nqativ.com</a:t>
            </a:r>
            <a:endParaRPr lang="en-US" b="1" u="sng" dirty="0" smtClean="0">
              <a:latin typeface="Helvetica" charset="0"/>
              <a:ea typeface="Helvetica" charset="0"/>
              <a:cs typeface="Helvetica" charset="0"/>
            </a:endParaRPr>
          </a:p>
        </p:txBody>
      </p:sp>
      <p:sp>
        <p:nvSpPr>
          <p:cNvPr id="6" name="TextBox 5"/>
          <p:cNvSpPr txBox="1"/>
          <p:nvPr/>
        </p:nvSpPr>
        <p:spPr>
          <a:xfrm>
            <a:off x="5238153" y="6461044"/>
            <a:ext cx="3646448" cy="276999"/>
          </a:xfrm>
          <a:prstGeom prst="rect">
            <a:avLst/>
          </a:prstGeom>
          <a:noFill/>
        </p:spPr>
        <p:txBody>
          <a:bodyPr wrap="square" rtlCol="0">
            <a:spAutoFit/>
          </a:bodyPr>
          <a:lstStyle/>
          <a:p>
            <a:r>
              <a:rPr lang="en-US" sz="1200" dirty="0" smtClean="0">
                <a:solidFill>
                  <a:schemeClr val="bg2">
                    <a:lumMod val="50000"/>
                  </a:schemeClr>
                </a:solidFill>
                <a:latin typeface="Helvetica Light" charset="0"/>
                <a:ea typeface="Helvetica Light" charset="0"/>
                <a:cs typeface="Helvetica Light" charset="0"/>
              </a:rPr>
              <a:t>Copyright © 2016 </a:t>
            </a:r>
            <a:endParaRPr lang="en-US" sz="1200" dirty="0">
              <a:solidFill>
                <a:schemeClr val="bg2">
                  <a:lumMod val="50000"/>
                </a:schemeClr>
              </a:solidFill>
              <a:latin typeface="Helvetica Light" charset="0"/>
              <a:ea typeface="Helvetica Light" charset="0"/>
              <a:cs typeface="Helvetica Light" charset="0"/>
            </a:endParaRPr>
          </a:p>
        </p:txBody>
      </p:sp>
      <p:pic>
        <p:nvPicPr>
          <p:cNvPr id="5" name="Content Placeholder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62293" y="6199833"/>
            <a:ext cx="1439736" cy="399711"/>
          </a:xfrm>
          <a:prstGeom prst="rect">
            <a:avLst/>
          </a:prstGeom>
        </p:spPr>
      </p:pic>
    </p:spTree>
    <p:extLst>
      <p:ext uri="{BB962C8B-B14F-4D97-AF65-F5344CB8AC3E}">
        <p14:creationId xmlns:p14="http://schemas.microsoft.com/office/powerpoint/2010/main" val="157351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Custom 1">
      <a:dk1>
        <a:sysClr val="windowText" lastClr="000000"/>
      </a:dk1>
      <a:lt1>
        <a:sysClr val="window" lastClr="FFFFFF"/>
      </a:lt1>
      <a:dk2>
        <a:srgbClr val="2C3C43"/>
      </a:dk2>
      <a:lt2>
        <a:srgbClr val="EBEBEB"/>
      </a:lt2>
      <a:accent1>
        <a:srgbClr val="182F53"/>
      </a:accent1>
      <a:accent2>
        <a:srgbClr val="24467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2147</TotalTime>
  <Words>91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Helvetica</vt:lpstr>
      <vt:lpstr>Helvetica Light</vt:lpstr>
      <vt:lpstr>Trebuchet MS</vt:lpstr>
      <vt:lpstr>Wingdings 3</vt:lpstr>
      <vt:lpstr>Facet</vt:lpstr>
      <vt:lpstr>ACA: Moving Forward  Wednesday, August 24, 2016 12-1pm CDT  Presenter: Phil Johnston Program Level: Basic</vt:lpstr>
      <vt:lpstr>Employers must notify employees:  •  Of Health Coverage Offer (when they become eligible)  • Warn of Coverage Expiration (when no longer eligible)  • Keep records of notifications made </vt:lpstr>
      <vt:lpstr>Employers must notify employees:  •  Of Health Coverage Offer (when they become eligible)  • Warn of Coverage Expiration (when no longer eligible)  • Keep records of notifications made  This session will show you how to use Dashboard gadgets and ActivtyHD™ Automation features to help meet these needs. </vt:lpstr>
      <vt:lpstr>PowerPoint Presentation</vt:lpstr>
      <vt:lpstr>The “ACA Monthly Operation” dashboard gadget includes three main steps:  1. Verify that the required ACA Designation Records exist 2. Create ACA Result Records based on the last completed measurement period 3. Follow up as needed based on Result Records and employee response </vt:lpstr>
      <vt:lpstr>Let’s see it in action! </vt:lpstr>
      <vt:lpstr>Contact Information</vt:lpstr>
    </vt:vector>
  </TitlesOfParts>
  <Company>CoNetrix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nQativ Activity  Webinar     Maintenance Musts</dc:title>
  <dc:creator>Shauna Melton</dc:creator>
  <cp:lastModifiedBy>Phil Johnston</cp:lastModifiedBy>
  <cp:revision>116</cp:revision>
  <dcterms:created xsi:type="dcterms:W3CDTF">2016-01-27T18:00:00Z</dcterms:created>
  <dcterms:modified xsi:type="dcterms:W3CDTF">2016-08-24T15:37:15Z</dcterms:modified>
</cp:coreProperties>
</file>