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80"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8FF41-A6F0-4491-8663-FE42A00AA369}" v="10" dt="2022-11-05T17:09:30.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amitmotugade0712@gmail.com" userId="dda5761ad56de213" providerId="LiveId" clId="{0588FF41-A6F0-4491-8663-FE42A00AA369}"/>
    <pc:docChg chg="custSel addSld modSld">
      <pc:chgData name="swatiamitmotugade0712@gmail.com" userId="dda5761ad56de213" providerId="LiveId" clId="{0588FF41-A6F0-4491-8663-FE42A00AA369}" dt="2022-11-05T17:17:19.961" v="499" actId="20577"/>
      <pc:docMkLst>
        <pc:docMk/>
      </pc:docMkLst>
      <pc:sldChg chg="modSp mod">
        <pc:chgData name="swatiamitmotugade0712@gmail.com" userId="dda5761ad56de213" providerId="LiveId" clId="{0588FF41-A6F0-4491-8663-FE42A00AA369}" dt="2022-11-05T17:11:04.632" v="19" actId="14100"/>
        <pc:sldMkLst>
          <pc:docMk/>
          <pc:sldMk cId="168440699" sldId="266"/>
        </pc:sldMkLst>
        <pc:picChg chg="mod">
          <ac:chgData name="swatiamitmotugade0712@gmail.com" userId="dda5761ad56de213" providerId="LiveId" clId="{0588FF41-A6F0-4491-8663-FE42A00AA369}" dt="2022-11-05T17:11:00.194" v="18" actId="14100"/>
          <ac:picMkLst>
            <pc:docMk/>
            <pc:sldMk cId="168440699" sldId="266"/>
            <ac:picMk id="5" creationId="{E8289A9B-BC90-1AB5-C897-CC231F02FA56}"/>
          </ac:picMkLst>
        </pc:picChg>
        <pc:picChg chg="mod">
          <ac:chgData name="swatiamitmotugade0712@gmail.com" userId="dda5761ad56de213" providerId="LiveId" clId="{0588FF41-A6F0-4491-8663-FE42A00AA369}" dt="2022-11-05T17:11:04.632" v="19" actId="14100"/>
          <ac:picMkLst>
            <pc:docMk/>
            <pc:sldMk cId="168440699" sldId="266"/>
            <ac:picMk id="6" creationId="{B5FAD216-8E87-96A3-4E22-FD3032652A09}"/>
          </ac:picMkLst>
        </pc:picChg>
      </pc:sldChg>
      <pc:sldChg chg="modSp mod">
        <pc:chgData name="swatiamitmotugade0712@gmail.com" userId="dda5761ad56de213" providerId="LiveId" clId="{0588FF41-A6F0-4491-8663-FE42A00AA369}" dt="2022-11-05T17:11:43.068" v="24" actId="20577"/>
        <pc:sldMkLst>
          <pc:docMk/>
          <pc:sldMk cId="1491694471" sldId="268"/>
        </pc:sldMkLst>
        <pc:spChg chg="mod">
          <ac:chgData name="swatiamitmotugade0712@gmail.com" userId="dda5761ad56de213" providerId="LiveId" clId="{0588FF41-A6F0-4491-8663-FE42A00AA369}" dt="2022-11-05T17:11:38.200" v="23" actId="255"/>
          <ac:spMkLst>
            <pc:docMk/>
            <pc:sldMk cId="1491694471" sldId="268"/>
            <ac:spMk id="2" creationId="{68A4A5C5-6A77-0143-7C5E-0E9A0951ACE3}"/>
          </ac:spMkLst>
        </pc:spChg>
        <pc:spChg chg="mod">
          <ac:chgData name="swatiamitmotugade0712@gmail.com" userId="dda5761ad56de213" providerId="LiveId" clId="{0588FF41-A6F0-4491-8663-FE42A00AA369}" dt="2022-11-05T17:11:43.068" v="24" actId="20577"/>
          <ac:spMkLst>
            <pc:docMk/>
            <pc:sldMk cId="1491694471" sldId="268"/>
            <ac:spMk id="4" creationId="{2F233277-61CE-3F7E-1509-A14C6ACD489C}"/>
          </ac:spMkLst>
        </pc:spChg>
      </pc:sldChg>
      <pc:sldChg chg="modSp mod">
        <pc:chgData name="swatiamitmotugade0712@gmail.com" userId="dda5761ad56de213" providerId="LiveId" clId="{0588FF41-A6F0-4491-8663-FE42A00AA369}" dt="2022-11-05T17:10:35.064" v="17" actId="20577"/>
        <pc:sldMkLst>
          <pc:docMk/>
          <pc:sldMk cId="2417608195" sldId="269"/>
        </pc:sldMkLst>
        <pc:spChg chg="mod">
          <ac:chgData name="swatiamitmotugade0712@gmail.com" userId="dda5761ad56de213" providerId="LiveId" clId="{0588FF41-A6F0-4491-8663-FE42A00AA369}" dt="2022-11-05T17:10:30.652" v="16" actId="1076"/>
          <ac:spMkLst>
            <pc:docMk/>
            <pc:sldMk cId="2417608195" sldId="269"/>
            <ac:spMk id="2" creationId="{9327E62A-1103-BD61-8563-21B4FAC93518}"/>
          </ac:spMkLst>
        </pc:spChg>
        <pc:spChg chg="mod">
          <ac:chgData name="swatiamitmotugade0712@gmail.com" userId="dda5761ad56de213" providerId="LiveId" clId="{0588FF41-A6F0-4491-8663-FE42A00AA369}" dt="2022-11-05T17:10:35.064" v="17" actId="20577"/>
          <ac:spMkLst>
            <pc:docMk/>
            <pc:sldMk cId="2417608195" sldId="269"/>
            <ac:spMk id="4" creationId="{527AFB15-989E-2F5B-36D5-21676FBBF5EA}"/>
          </ac:spMkLst>
        </pc:spChg>
      </pc:sldChg>
      <pc:sldChg chg="modSp mod">
        <pc:chgData name="swatiamitmotugade0712@gmail.com" userId="dda5761ad56de213" providerId="LiveId" clId="{0588FF41-A6F0-4491-8663-FE42A00AA369}" dt="2022-11-05T17:12:10.198" v="29" actId="20577"/>
        <pc:sldMkLst>
          <pc:docMk/>
          <pc:sldMk cId="3295349426" sldId="270"/>
        </pc:sldMkLst>
        <pc:spChg chg="mod">
          <ac:chgData name="swatiamitmotugade0712@gmail.com" userId="dda5761ad56de213" providerId="LiveId" clId="{0588FF41-A6F0-4491-8663-FE42A00AA369}" dt="2022-11-05T17:12:03.452" v="27" actId="27636"/>
          <ac:spMkLst>
            <pc:docMk/>
            <pc:sldMk cId="3295349426" sldId="270"/>
            <ac:spMk id="2" creationId="{75FA6833-776B-3888-B327-DE8B0E59332E}"/>
          </ac:spMkLst>
        </pc:spChg>
        <pc:spChg chg="mod">
          <ac:chgData name="swatiamitmotugade0712@gmail.com" userId="dda5761ad56de213" providerId="LiveId" clId="{0588FF41-A6F0-4491-8663-FE42A00AA369}" dt="2022-11-05T17:12:10.198" v="29" actId="20577"/>
          <ac:spMkLst>
            <pc:docMk/>
            <pc:sldMk cId="3295349426" sldId="270"/>
            <ac:spMk id="4" creationId="{90383248-1A9A-34CB-29B8-70C887FB06EE}"/>
          </ac:spMkLst>
        </pc:spChg>
        <pc:picChg chg="mod">
          <ac:chgData name="swatiamitmotugade0712@gmail.com" userId="dda5761ad56de213" providerId="LiveId" clId="{0588FF41-A6F0-4491-8663-FE42A00AA369}" dt="2022-11-05T17:12:06.398" v="28" actId="1076"/>
          <ac:picMkLst>
            <pc:docMk/>
            <pc:sldMk cId="3295349426" sldId="270"/>
            <ac:picMk id="6" creationId="{9DB0DBD4-43E9-DF21-BF30-ADEE89D1541D}"/>
          </ac:picMkLst>
        </pc:picChg>
      </pc:sldChg>
      <pc:sldChg chg="modSp mod">
        <pc:chgData name="swatiamitmotugade0712@gmail.com" userId="dda5761ad56de213" providerId="LiveId" clId="{0588FF41-A6F0-4491-8663-FE42A00AA369}" dt="2022-11-05T17:12:28.520" v="31" actId="1076"/>
        <pc:sldMkLst>
          <pc:docMk/>
          <pc:sldMk cId="147280981" sldId="272"/>
        </pc:sldMkLst>
        <pc:picChg chg="mod">
          <ac:chgData name="swatiamitmotugade0712@gmail.com" userId="dda5761ad56de213" providerId="LiveId" clId="{0588FF41-A6F0-4491-8663-FE42A00AA369}" dt="2022-11-05T17:12:28.520" v="31" actId="1076"/>
          <ac:picMkLst>
            <pc:docMk/>
            <pc:sldMk cId="147280981" sldId="272"/>
            <ac:picMk id="6" creationId="{A5C89239-A631-A756-6A06-A8E399484D97}"/>
          </ac:picMkLst>
        </pc:picChg>
      </pc:sldChg>
      <pc:sldChg chg="modSp mod">
        <pc:chgData name="swatiamitmotugade0712@gmail.com" userId="dda5761ad56de213" providerId="LiveId" clId="{0588FF41-A6F0-4491-8663-FE42A00AA369}" dt="2022-11-05T17:12:48.240" v="37" actId="14100"/>
        <pc:sldMkLst>
          <pc:docMk/>
          <pc:sldMk cId="3907055712" sldId="274"/>
        </pc:sldMkLst>
        <pc:spChg chg="mod">
          <ac:chgData name="swatiamitmotugade0712@gmail.com" userId="dda5761ad56de213" providerId="LiveId" clId="{0588FF41-A6F0-4491-8663-FE42A00AA369}" dt="2022-11-05T17:12:43.278" v="36" actId="20577"/>
          <ac:spMkLst>
            <pc:docMk/>
            <pc:sldMk cId="3907055712" sldId="274"/>
            <ac:spMk id="4" creationId="{7E031750-01AC-F21C-31E0-688E1FA997D4}"/>
          </ac:spMkLst>
        </pc:spChg>
        <pc:picChg chg="mod">
          <ac:chgData name="swatiamitmotugade0712@gmail.com" userId="dda5761ad56de213" providerId="LiveId" clId="{0588FF41-A6F0-4491-8663-FE42A00AA369}" dt="2022-11-05T17:12:48.240" v="37" actId="14100"/>
          <ac:picMkLst>
            <pc:docMk/>
            <pc:sldMk cId="3907055712" sldId="274"/>
            <ac:picMk id="6" creationId="{43E78DC2-F608-1123-68AE-483993D869F7}"/>
          </ac:picMkLst>
        </pc:picChg>
      </pc:sldChg>
      <pc:sldChg chg="modSp mod">
        <pc:chgData name="swatiamitmotugade0712@gmail.com" userId="dda5761ad56de213" providerId="LiveId" clId="{0588FF41-A6F0-4491-8663-FE42A00AA369}" dt="2022-11-05T17:09:52.621" v="14" actId="255"/>
        <pc:sldMkLst>
          <pc:docMk/>
          <pc:sldMk cId="1395685531" sldId="277"/>
        </pc:sldMkLst>
        <pc:spChg chg="mod">
          <ac:chgData name="swatiamitmotugade0712@gmail.com" userId="dda5761ad56de213" providerId="LiveId" clId="{0588FF41-A6F0-4491-8663-FE42A00AA369}" dt="2022-11-05T17:09:52.621" v="14" actId="255"/>
          <ac:spMkLst>
            <pc:docMk/>
            <pc:sldMk cId="1395685531" sldId="277"/>
            <ac:spMk id="4" creationId="{BCEB0030-00DF-02E6-F7AD-9368E8F7D016}"/>
          </ac:spMkLst>
        </pc:spChg>
        <pc:graphicFrameChg chg="mod modGraphic">
          <ac:chgData name="swatiamitmotugade0712@gmail.com" userId="dda5761ad56de213" providerId="LiveId" clId="{0588FF41-A6F0-4491-8663-FE42A00AA369}" dt="2022-11-05T17:09:30.051" v="13"/>
          <ac:graphicFrameMkLst>
            <pc:docMk/>
            <pc:sldMk cId="1395685531" sldId="277"/>
            <ac:graphicFrameMk id="5" creationId="{9676F570-8DB0-C313-DFF2-41C8DEA6B277}"/>
          </ac:graphicFrameMkLst>
        </pc:graphicFrameChg>
      </pc:sldChg>
      <pc:sldChg chg="modSp new mod">
        <pc:chgData name="swatiamitmotugade0712@gmail.com" userId="dda5761ad56de213" providerId="LiveId" clId="{0588FF41-A6F0-4491-8663-FE42A00AA369}" dt="2022-11-05T17:17:19.961" v="499" actId="20577"/>
        <pc:sldMkLst>
          <pc:docMk/>
          <pc:sldMk cId="2228147681" sldId="280"/>
        </pc:sldMkLst>
        <pc:spChg chg="mod">
          <ac:chgData name="swatiamitmotugade0712@gmail.com" userId="dda5761ad56de213" providerId="LiveId" clId="{0588FF41-A6F0-4491-8663-FE42A00AA369}" dt="2022-11-05T17:13:56.581" v="67" actId="20577"/>
          <ac:spMkLst>
            <pc:docMk/>
            <pc:sldMk cId="2228147681" sldId="280"/>
            <ac:spMk id="2" creationId="{265F10DB-8F36-F43A-D0DA-C28BF40E9C6A}"/>
          </ac:spMkLst>
        </pc:spChg>
        <pc:spChg chg="mod">
          <ac:chgData name="swatiamitmotugade0712@gmail.com" userId="dda5761ad56de213" providerId="LiveId" clId="{0588FF41-A6F0-4491-8663-FE42A00AA369}" dt="2022-11-05T17:17:19.961" v="499" actId="20577"/>
          <ac:spMkLst>
            <pc:docMk/>
            <pc:sldMk cId="2228147681" sldId="280"/>
            <ac:spMk id="3" creationId="{836DE2B1-989C-CE40-5140-E076604E39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12AC75-C5DC-47A3-8BB0-F2FDFCF08B11}" type="datetimeFigureOut">
              <a:rPr lang="en-IN" smtClean="0"/>
              <a:t>05-11-2022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7D79107-F258-41EE-A8CC-1EBACDF6E28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4858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2AC75-C5DC-47A3-8BB0-F2FDFCF08B11}"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79107-F258-41EE-A8CC-1EBACDF6E28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47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2AC75-C5DC-47A3-8BB0-F2FDFCF08B11}"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79107-F258-41EE-A8CC-1EBACDF6E28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31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2AC75-C5DC-47A3-8BB0-F2FDFCF08B11}"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79107-F258-41EE-A8CC-1EBACDF6E28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284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2AC75-C5DC-47A3-8BB0-F2FDFCF08B11}"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79107-F258-41EE-A8CC-1EBACDF6E28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678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2AC75-C5DC-47A3-8BB0-F2FDFCF08B11}"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D79107-F258-41EE-A8CC-1EBACDF6E28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96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2AC75-C5DC-47A3-8BB0-F2FDFCF08B11}"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D79107-F258-41EE-A8CC-1EBACDF6E28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556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12AC75-C5DC-47A3-8BB0-F2FDFCF08B11}"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D79107-F258-41EE-A8CC-1EBACDF6E28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02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2AC75-C5DC-47A3-8BB0-F2FDFCF08B11}"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D79107-F258-41EE-A8CC-1EBACDF6E280}" type="slidenum">
              <a:rPr lang="en-IN" smtClean="0"/>
              <a:t>‹#›</a:t>
            </a:fld>
            <a:endParaRPr lang="en-IN"/>
          </a:p>
        </p:txBody>
      </p:sp>
    </p:spTree>
    <p:extLst>
      <p:ext uri="{BB962C8B-B14F-4D97-AF65-F5344CB8AC3E}">
        <p14:creationId xmlns:p14="http://schemas.microsoft.com/office/powerpoint/2010/main" val="116120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12AC75-C5DC-47A3-8BB0-F2FDFCF08B11}"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D79107-F258-41EE-A8CC-1EBACDF6E28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8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312AC75-C5DC-47A3-8BB0-F2FDFCF08B11}" type="datetimeFigureOut">
              <a:rPr lang="en-IN" smtClean="0"/>
              <a:t>05-11-2022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7D79107-F258-41EE-A8CC-1EBACDF6E28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40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12AC75-C5DC-47A3-8BB0-F2FDFCF08B11}" type="datetimeFigureOut">
              <a:rPr lang="en-IN" smtClean="0"/>
              <a:t>05-11-2022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D79107-F258-41EE-A8CC-1EBACDF6E28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23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l/loan.asp" TargetMode="External"/><Relationship Id="rId2" Type="http://schemas.openxmlformats.org/officeDocument/2006/relationships/hyperlink" Target="https://www.investopedia.com/terms/m/microfinance.asp"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45B-53D9-3447-0F78-045885A1DED5}"/>
              </a:ext>
            </a:extLst>
          </p:cNvPr>
          <p:cNvSpPr>
            <a:spLocks noGrp="1"/>
          </p:cNvSpPr>
          <p:nvPr>
            <p:ph type="ctrTitle"/>
          </p:nvPr>
        </p:nvSpPr>
        <p:spPr>
          <a:xfrm>
            <a:off x="1524000" y="1122363"/>
            <a:ext cx="9144000" cy="1396902"/>
          </a:xfrm>
        </p:spPr>
        <p:txBody>
          <a:bodyPr>
            <a:normAutofit fontScale="90000"/>
          </a:bodyPr>
          <a:lstStyle/>
          <a:p>
            <a:pPr algn="l"/>
            <a:r>
              <a:rPr lang="en-IN" sz="4000" dirty="0">
                <a:solidFill>
                  <a:srgbClr val="002060"/>
                </a:solidFill>
              </a:rPr>
              <a:t>Micro-Credit Defaulter Prediction using Machine Learning</a:t>
            </a:r>
          </a:p>
        </p:txBody>
      </p:sp>
      <p:sp>
        <p:nvSpPr>
          <p:cNvPr id="3" name="Subtitle 2">
            <a:extLst>
              <a:ext uri="{FF2B5EF4-FFF2-40B4-BE49-F238E27FC236}">
                <a16:creationId xmlns:a16="http://schemas.microsoft.com/office/drawing/2014/main" id="{96EC39ED-57BD-D461-37CE-1BEA157FEB30}"/>
              </a:ext>
            </a:extLst>
          </p:cNvPr>
          <p:cNvSpPr>
            <a:spLocks noGrp="1"/>
          </p:cNvSpPr>
          <p:nvPr>
            <p:ph type="subTitle" idx="1"/>
          </p:nvPr>
        </p:nvSpPr>
        <p:spPr>
          <a:xfrm>
            <a:off x="1524000" y="3602038"/>
            <a:ext cx="9144000" cy="736698"/>
          </a:xfrm>
        </p:spPr>
        <p:txBody>
          <a:bodyPr/>
          <a:lstStyle/>
          <a:p>
            <a:pPr algn="l"/>
            <a:r>
              <a:rPr lang="en-IN" dirty="0">
                <a:solidFill>
                  <a:schemeClr val="accent2"/>
                </a:solidFill>
              </a:rPr>
              <a:t>By : Mrs. Swati Amit Motugade</a:t>
            </a:r>
          </a:p>
        </p:txBody>
      </p:sp>
    </p:spTree>
    <p:extLst>
      <p:ext uri="{BB962C8B-B14F-4D97-AF65-F5344CB8AC3E}">
        <p14:creationId xmlns:p14="http://schemas.microsoft.com/office/powerpoint/2010/main" val="428913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4A46-BF34-1262-E8B4-DBB0AE51508A}"/>
              </a:ext>
            </a:extLst>
          </p:cNvPr>
          <p:cNvSpPr>
            <a:spLocks noGrp="1"/>
          </p:cNvSpPr>
          <p:nvPr>
            <p:ph type="title"/>
          </p:nvPr>
        </p:nvSpPr>
        <p:spPr/>
        <p:txBody>
          <a:bodyPr>
            <a:normAutofit fontScale="90000"/>
          </a:bodyPr>
          <a:lstStyle/>
          <a:p>
            <a:r>
              <a:rPr lang="en-IN" dirty="0">
                <a:solidFill>
                  <a:srgbClr val="FF0000"/>
                </a:solidFill>
              </a:rPr>
              <a:t>EDA</a:t>
            </a:r>
            <a:br>
              <a:rPr lang="en-IN" dirty="0"/>
            </a:br>
            <a:r>
              <a:rPr lang="en-IN" sz="4400" dirty="0">
                <a:solidFill>
                  <a:srgbClr val="00B0F0"/>
                </a:solidFill>
              </a:rPr>
              <a:t>Month vs defaulter distribution</a:t>
            </a:r>
            <a:endParaRPr lang="en-IN" dirty="0">
              <a:solidFill>
                <a:srgbClr val="00B0F0"/>
              </a:solidFill>
            </a:endParaRPr>
          </a:p>
        </p:txBody>
      </p:sp>
      <p:pic>
        <p:nvPicPr>
          <p:cNvPr id="6" name="Content Placeholder 5">
            <a:extLst>
              <a:ext uri="{FF2B5EF4-FFF2-40B4-BE49-F238E27FC236}">
                <a16:creationId xmlns:a16="http://schemas.microsoft.com/office/drawing/2014/main" id="{82E55022-B548-8445-FE96-955D1F15732C}"/>
              </a:ext>
            </a:extLst>
          </p:cNvPr>
          <p:cNvPicPr>
            <a:picLocks noGrp="1" noChangeAspect="1"/>
          </p:cNvPicPr>
          <p:nvPr>
            <p:ph sz="half" idx="1"/>
          </p:nvPr>
        </p:nvPicPr>
        <p:blipFill>
          <a:blip r:embed="rId2"/>
          <a:stretch>
            <a:fillRect/>
          </a:stretch>
        </p:blipFill>
        <p:spPr>
          <a:xfrm>
            <a:off x="1194318" y="2545224"/>
            <a:ext cx="4825482" cy="2711995"/>
          </a:xfrm>
        </p:spPr>
      </p:pic>
      <p:sp>
        <p:nvSpPr>
          <p:cNvPr id="4" name="Content Placeholder 3">
            <a:extLst>
              <a:ext uri="{FF2B5EF4-FFF2-40B4-BE49-F238E27FC236}">
                <a16:creationId xmlns:a16="http://schemas.microsoft.com/office/drawing/2014/main" id="{B977C5FE-BC29-2FBD-9171-AACDA4819DA9}"/>
              </a:ext>
            </a:extLst>
          </p:cNvPr>
          <p:cNvSpPr>
            <a:spLocks noGrp="1"/>
          </p:cNvSpPr>
          <p:nvPr>
            <p:ph sz="half" idx="2"/>
          </p:nvPr>
        </p:nvSpPr>
        <p:spPr/>
        <p:txBody>
          <a:bodyPr/>
          <a:lstStyle/>
          <a:p>
            <a:r>
              <a:rPr lang="en-US" sz="2800" dirty="0"/>
              <a:t>Most of data belong to month 6 and 7, followed by month 8.</a:t>
            </a:r>
            <a:endParaRPr lang="en-IN" sz="2800" dirty="0"/>
          </a:p>
          <a:p>
            <a:endParaRPr lang="en-IN" dirty="0"/>
          </a:p>
        </p:txBody>
      </p:sp>
    </p:spTree>
    <p:extLst>
      <p:ext uri="{BB962C8B-B14F-4D97-AF65-F5344CB8AC3E}">
        <p14:creationId xmlns:p14="http://schemas.microsoft.com/office/powerpoint/2010/main" val="162329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A234-A3C8-E272-AE2A-2BD3A2462C9F}"/>
              </a:ext>
            </a:extLst>
          </p:cNvPr>
          <p:cNvSpPr>
            <a:spLocks noGrp="1"/>
          </p:cNvSpPr>
          <p:nvPr>
            <p:ph type="title"/>
          </p:nvPr>
        </p:nvSpPr>
        <p:spPr>
          <a:xfrm>
            <a:off x="838200" y="365125"/>
            <a:ext cx="10515600" cy="922499"/>
          </a:xfrm>
        </p:spPr>
        <p:txBody>
          <a:bodyPr>
            <a:normAutofit fontScale="90000"/>
          </a:bodyPr>
          <a:lstStyle/>
          <a:p>
            <a:r>
              <a:rPr lang="en-IN" dirty="0">
                <a:solidFill>
                  <a:srgbClr val="FF0000"/>
                </a:solidFill>
              </a:rPr>
              <a:t>EDA</a:t>
            </a:r>
            <a:br>
              <a:rPr lang="en-IN" dirty="0"/>
            </a:br>
            <a:r>
              <a:rPr lang="en-IN" dirty="0">
                <a:solidFill>
                  <a:srgbClr val="00B0F0"/>
                </a:solidFill>
              </a:rPr>
              <a:t>Maximum amount of loan taken by users</a:t>
            </a:r>
          </a:p>
        </p:txBody>
      </p:sp>
      <p:pic>
        <p:nvPicPr>
          <p:cNvPr id="5" name="Content Placeholder 4">
            <a:extLst>
              <a:ext uri="{FF2B5EF4-FFF2-40B4-BE49-F238E27FC236}">
                <a16:creationId xmlns:a16="http://schemas.microsoft.com/office/drawing/2014/main" id="{E8289A9B-BC90-1AB5-C897-CC231F02FA56}"/>
              </a:ext>
            </a:extLst>
          </p:cNvPr>
          <p:cNvPicPr>
            <a:picLocks noGrp="1" noChangeAspect="1"/>
          </p:cNvPicPr>
          <p:nvPr>
            <p:ph sz="half" idx="1"/>
          </p:nvPr>
        </p:nvPicPr>
        <p:blipFill>
          <a:blip r:embed="rId2"/>
          <a:stretch>
            <a:fillRect/>
          </a:stretch>
        </p:blipFill>
        <p:spPr>
          <a:xfrm>
            <a:off x="1894114" y="2017342"/>
            <a:ext cx="3974692" cy="1898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DD46D484-07C7-C9D4-CBF6-C2CABD936F1D}"/>
              </a:ext>
            </a:extLst>
          </p:cNvPr>
          <p:cNvSpPr>
            <a:spLocks noGrp="1"/>
          </p:cNvSpPr>
          <p:nvPr>
            <p:ph sz="half" idx="2"/>
          </p:nvPr>
        </p:nvSpPr>
        <p:spPr/>
        <p:txBody>
          <a:bodyPr>
            <a:normAutofit fontScale="92500" lnSpcReduction="10000"/>
          </a:bodyPr>
          <a:lstStyle/>
          <a:p>
            <a:r>
              <a:rPr lang="en-US" sz="2800" dirty="0"/>
              <a:t>In 30 &amp; 90 days, maximum number of people had taken 6Rs as the loan amount.</a:t>
            </a:r>
          </a:p>
          <a:p>
            <a:r>
              <a:rPr lang="en-US" sz="2800" dirty="0"/>
              <a:t>Customers have less tendency to take loan in amount of 12.</a:t>
            </a:r>
          </a:p>
          <a:p>
            <a:r>
              <a:rPr lang="en-US" sz="2800" dirty="0"/>
              <a:t>There are very few people who do not taken loan.</a:t>
            </a:r>
            <a:endParaRPr lang="en-IN" sz="2800" dirty="0"/>
          </a:p>
          <a:p>
            <a:pPr marL="0" indent="0">
              <a:buNone/>
            </a:pPr>
            <a:endParaRPr lang="en-IN" dirty="0"/>
          </a:p>
        </p:txBody>
      </p:sp>
      <p:pic>
        <p:nvPicPr>
          <p:cNvPr id="6" name="Picture 5">
            <a:extLst>
              <a:ext uri="{FF2B5EF4-FFF2-40B4-BE49-F238E27FC236}">
                <a16:creationId xmlns:a16="http://schemas.microsoft.com/office/drawing/2014/main" id="{B5FAD216-8E87-96A3-4E22-FD3032652A09}"/>
              </a:ext>
            </a:extLst>
          </p:cNvPr>
          <p:cNvPicPr>
            <a:picLocks noChangeAspect="1"/>
          </p:cNvPicPr>
          <p:nvPr/>
        </p:nvPicPr>
        <p:blipFill>
          <a:blip r:embed="rId3"/>
          <a:stretch>
            <a:fillRect/>
          </a:stretch>
        </p:blipFill>
        <p:spPr>
          <a:xfrm>
            <a:off x="1894115" y="4247826"/>
            <a:ext cx="3974692" cy="1740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44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A5C5-6A77-0143-7C5E-0E9A0951ACE3}"/>
              </a:ext>
            </a:extLst>
          </p:cNvPr>
          <p:cNvSpPr>
            <a:spLocks noGrp="1"/>
          </p:cNvSpPr>
          <p:nvPr>
            <p:ph type="title"/>
          </p:nvPr>
        </p:nvSpPr>
        <p:spPr>
          <a:xfrm>
            <a:off x="1453288" y="339832"/>
            <a:ext cx="9605635" cy="1272658"/>
          </a:xfrm>
        </p:spPr>
        <p:txBody>
          <a:bodyPr>
            <a:normAutofit fontScale="90000"/>
          </a:bodyPr>
          <a:lstStyle/>
          <a:p>
            <a:r>
              <a:rPr lang="en-IN" sz="4000" dirty="0">
                <a:solidFill>
                  <a:srgbClr val="FF0000"/>
                </a:solidFill>
              </a:rPr>
              <a:t>EDA</a:t>
            </a:r>
            <a:br>
              <a:rPr lang="en-IN" dirty="0"/>
            </a:br>
            <a:r>
              <a:rPr lang="en-IN" sz="2700" dirty="0">
                <a:solidFill>
                  <a:srgbClr val="00B0F0"/>
                </a:solidFill>
              </a:rPr>
              <a:t>Number of loan taken by customers in 30 days vs Amount of loan taken in 30 days</a:t>
            </a:r>
          </a:p>
        </p:txBody>
      </p:sp>
      <p:pic>
        <p:nvPicPr>
          <p:cNvPr id="5" name="Content Placeholder 4">
            <a:extLst>
              <a:ext uri="{FF2B5EF4-FFF2-40B4-BE49-F238E27FC236}">
                <a16:creationId xmlns:a16="http://schemas.microsoft.com/office/drawing/2014/main" id="{384E6866-34EE-1161-6263-E43AE4646632}"/>
              </a:ext>
            </a:extLst>
          </p:cNvPr>
          <p:cNvPicPr>
            <a:picLocks noGrp="1" noChangeAspect="1"/>
          </p:cNvPicPr>
          <p:nvPr>
            <p:ph sz="half" idx="1"/>
          </p:nvPr>
        </p:nvPicPr>
        <p:blipFill>
          <a:blip r:embed="rId2"/>
          <a:stretch>
            <a:fillRect/>
          </a:stretch>
        </p:blipFill>
        <p:spPr>
          <a:xfrm>
            <a:off x="1558212" y="2786598"/>
            <a:ext cx="4461588" cy="2091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2F233277-61CE-3F7E-1509-A14C6ACD489C}"/>
              </a:ext>
            </a:extLst>
          </p:cNvPr>
          <p:cNvSpPr>
            <a:spLocks noGrp="1"/>
          </p:cNvSpPr>
          <p:nvPr>
            <p:ph sz="half" idx="2"/>
          </p:nvPr>
        </p:nvSpPr>
        <p:spPr/>
        <p:txBody>
          <a:bodyPr/>
          <a:lstStyle/>
          <a:p>
            <a:endParaRPr lang="en-US" sz="2800" dirty="0"/>
          </a:p>
          <a:p>
            <a:r>
              <a:rPr lang="en-US" sz="2800" dirty="0"/>
              <a:t>Maximum number of times loans taken by the people is 50 and the Average loan amount is equivalent to 300</a:t>
            </a:r>
            <a:endParaRPr lang="en-IN" sz="2800" dirty="0"/>
          </a:p>
          <a:p>
            <a:pPr marL="0" indent="0">
              <a:buNone/>
            </a:pPr>
            <a:endParaRPr lang="en-IN" dirty="0"/>
          </a:p>
        </p:txBody>
      </p:sp>
    </p:spTree>
    <p:extLst>
      <p:ext uri="{BB962C8B-B14F-4D97-AF65-F5344CB8AC3E}">
        <p14:creationId xmlns:p14="http://schemas.microsoft.com/office/powerpoint/2010/main" val="149169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E62A-1103-BD61-8563-21B4FAC93518}"/>
              </a:ext>
            </a:extLst>
          </p:cNvPr>
          <p:cNvSpPr>
            <a:spLocks noGrp="1"/>
          </p:cNvSpPr>
          <p:nvPr>
            <p:ph type="title"/>
          </p:nvPr>
        </p:nvSpPr>
        <p:spPr>
          <a:xfrm>
            <a:off x="1453288" y="412956"/>
            <a:ext cx="9605635" cy="1175936"/>
          </a:xfrm>
        </p:spPr>
        <p:txBody>
          <a:bodyPr>
            <a:normAutofit fontScale="90000"/>
          </a:bodyPr>
          <a:lstStyle/>
          <a:p>
            <a:r>
              <a:rPr lang="en-IN" dirty="0">
                <a:solidFill>
                  <a:srgbClr val="FF0000"/>
                </a:solidFill>
              </a:rPr>
              <a:t>EDA</a:t>
            </a:r>
            <a:br>
              <a:rPr lang="en-IN" dirty="0"/>
            </a:br>
            <a:r>
              <a:rPr lang="en-IN" sz="3100" dirty="0">
                <a:solidFill>
                  <a:srgbClr val="00B0F0"/>
                </a:solidFill>
              </a:rPr>
              <a:t>Maximum Number of loan taken VS Average payback time in last 30 days</a:t>
            </a:r>
          </a:p>
        </p:txBody>
      </p:sp>
      <p:pic>
        <p:nvPicPr>
          <p:cNvPr id="6" name="Content Placeholder 5">
            <a:extLst>
              <a:ext uri="{FF2B5EF4-FFF2-40B4-BE49-F238E27FC236}">
                <a16:creationId xmlns:a16="http://schemas.microsoft.com/office/drawing/2014/main" id="{21F64607-337F-601B-E7F6-46B925E258B9}"/>
              </a:ext>
            </a:extLst>
          </p:cNvPr>
          <p:cNvPicPr>
            <a:picLocks noGrp="1" noChangeAspect="1"/>
          </p:cNvPicPr>
          <p:nvPr>
            <p:ph sz="half" idx="1"/>
          </p:nvPr>
        </p:nvPicPr>
        <p:blipFill>
          <a:blip r:embed="rId2"/>
          <a:stretch>
            <a:fillRect/>
          </a:stretch>
        </p:blipFill>
        <p:spPr>
          <a:xfrm>
            <a:off x="1362268" y="2759525"/>
            <a:ext cx="4657531" cy="2232351"/>
          </a:xfrm>
        </p:spPr>
      </p:pic>
      <p:sp>
        <p:nvSpPr>
          <p:cNvPr id="4" name="Content Placeholder 3">
            <a:extLst>
              <a:ext uri="{FF2B5EF4-FFF2-40B4-BE49-F238E27FC236}">
                <a16:creationId xmlns:a16="http://schemas.microsoft.com/office/drawing/2014/main" id="{527AFB15-989E-2F5B-36D5-21676FBBF5EA}"/>
              </a:ext>
            </a:extLst>
          </p:cNvPr>
          <p:cNvSpPr>
            <a:spLocks noGrp="1"/>
          </p:cNvSpPr>
          <p:nvPr>
            <p:ph sz="half" idx="2"/>
          </p:nvPr>
        </p:nvSpPr>
        <p:spPr/>
        <p:txBody>
          <a:bodyPr/>
          <a:lstStyle/>
          <a:p>
            <a:endParaRPr lang="en-US" sz="2800" dirty="0"/>
          </a:p>
          <a:p>
            <a:r>
              <a:rPr lang="en-US" sz="2800" dirty="0"/>
              <a:t>Average payback time over last 30 days is higher for people who had taken loan 2 times. </a:t>
            </a:r>
            <a:endParaRPr lang="en-IN" sz="2800" dirty="0"/>
          </a:p>
          <a:p>
            <a:pPr marL="0" indent="0">
              <a:buNone/>
            </a:pPr>
            <a:endParaRPr lang="en-IN" dirty="0"/>
          </a:p>
        </p:txBody>
      </p:sp>
    </p:spTree>
    <p:extLst>
      <p:ext uri="{BB962C8B-B14F-4D97-AF65-F5344CB8AC3E}">
        <p14:creationId xmlns:p14="http://schemas.microsoft.com/office/powerpoint/2010/main" val="241760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6833-776B-3888-B327-DE8B0E59332E}"/>
              </a:ext>
            </a:extLst>
          </p:cNvPr>
          <p:cNvSpPr>
            <a:spLocks noGrp="1"/>
          </p:cNvSpPr>
          <p:nvPr>
            <p:ph type="title"/>
          </p:nvPr>
        </p:nvSpPr>
        <p:spPr>
          <a:xfrm>
            <a:off x="1453288" y="339282"/>
            <a:ext cx="9605635" cy="1059305"/>
          </a:xfrm>
        </p:spPr>
        <p:txBody>
          <a:bodyPr>
            <a:normAutofit/>
          </a:bodyPr>
          <a:lstStyle/>
          <a:p>
            <a:r>
              <a:rPr lang="en-IN" dirty="0">
                <a:solidFill>
                  <a:srgbClr val="FF0000"/>
                </a:solidFill>
              </a:rPr>
              <a:t>EDA</a:t>
            </a:r>
            <a:br>
              <a:rPr lang="en-IN" dirty="0"/>
            </a:br>
            <a:r>
              <a:rPr lang="en-IN" sz="2700" dirty="0">
                <a:solidFill>
                  <a:srgbClr val="00B0F0"/>
                </a:solidFill>
              </a:rPr>
              <a:t>Number of loan taken by customers in 30 days</a:t>
            </a:r>
          </a:p>
        </p:txBody>
      </p:sp>
      <p:pic>
        <p:nvPicPr>
          <p:cNvPr id="6" name="Content Placeholder 5">
            <a:extLst>
              <a:ext uri="{FF2B5EF4-FFF2-40B4-BE49-F238E27FC236}">
                <a16:creationId xmlns:a16="http://schemas.microsoft.com/office/drawing/2014/main" id="{9DB0DBD4-43E9-DF21-BF30-ADEE89D1541D}"/>
              </a:ext>
            </a:extLst>
          </p:cNvPr>
          <p:cNvPicPr>
            <a:picLocks noGrp="1" noChangeAspect="1"/>
          </p:cNvPicPr>
          <p:nvPr>
            <p:ph sz="half" idx="1"/>
          </p:nvPr>
        </p:nvPicPr>
        <p:blipFill>
          <a:blip r:embed="rId2"/>
          <a:stretch>
            <a:fillRect/>
          </a:stretch>
        </p:blipFill>
        <p:spPr>
          <a:xfrm>
            <a:off x="2061099" y="2060525"/>
            <a:ext cx="3418427" cy="3448050"/>
          </a:xfrm>
        </p:spPr>
      </p:pic>
      <p:sp>
        <p:nvSpPr>
          <p:cNvPr id="4" name="Content Placeholder 3">
            <a:extLst>
              <a:ext uri="{FF2B5EF4-FFF2-40B4-BE49-F238E27FC236}">
                <a16:creationId xmlns:a16="http://schemas.microsoft.com/office/drawing/2014/main" id="{90383248-1A9A-34CB-29B8-70C887FB06EE}"/>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r>
              <a:rPr lang="en-IN" sz="2800" dirty="0">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29534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199-405E-A561-1469-6F72F99812B6}"/>
              </a:ext>
            </a:extLst>
          </p:cNvPr>
          <p:cNvSpPr>
            <a:spLocks noGrp="1"/>
          </p:cNvSpPr>
          <p:nvPr>
            <p:ph type="title"/>
          </p:nvPr>
        </p:nvSpPr>
        <p:spPr/>
        <p:txBody>
          <a:bodyPr>
            <a:normAutofit fontScale="90000"/>
          </a:bodyPr>
          <a:lstStyle/>
          <a:p>
            <a:r>
              <a:rPr lang="en-IN" dirty="0">
                <a:solidFill>
                  <a:srgbClr val="FF0000"/>
                </a:solidFill>
              </a:rPr>
              <a:t>Feature</a:t>
            </a:r>
            <a:r>
              <a:rPr lang="en-IN" dirty="0"/>
              <a:t> </a:t>
            </a:r>
            <a:r>
              <a:rPr lang="en-IN" dirty="0">
                <a:solidFill>
                  <a:srgbClr val="FF0000"/>
                </a:solidFill>
              </a:rPr>
              <a:t>Engineering</a:t>
            </a:r>
            <a:br>
              <a:rPr lang="en-IN" dirty="0"/>
            </a:br>
            <a:r>
              <a:rPr lang="en-IN" sz="4400" dirty="0">
                <a:solidFill>
                  <a:srgbClr val="00B0F0"/>
                </a:solidFill>
              </a:rPr>
              <a:t>Outliers</a:t>
            </a:r>
            <a:r>
              <a:rPr lang="en-IN" sz="4400" dirty="0">
                <a:solidFill>
                  <a:srgbClr val="FFFF00"/>
                </a:solidFill>
              </a:rPr>
              <a:t> </a:t>
            </a:r>
            <a:r>
              <a:rPr lang="en-IN" sz="4400" dirty="0">
                <a:solidFill>
                  <a:srgbClr val="00B0F0"/>
                </a:solidFill>
              </a:rPr>
              <a:t>detection</a:t>
            </a:r>
            <a:r>
              <a:rPr lang="en-IN" sz="4400" dirty="0">
                <a:solidFill>
                  <a:srgbClr val="FFFF00"/>
                </a:solidFill>
              </a:rPr>
              <a:t> </a:t>
            </a:r>
            <a:r>
              <a:rPr lang="en-IN" sz="4400" dirty="0">
                <a:solidFill>
                  <a:srgbClr val="00B0F0"/>
                </a:solidFill>
              </a:rPr>
              <a:t>&amp; removal</a:t>
            </a:r>
            <a:endParaRPr lang="en-IN" dirty="0">
              <a:solidFill>
                <a:srgbClr val="00B0F0"/>
              </a:solidFill>
            </a:endParaRPr>
          </a:p>
        </p:txBody>
      </p:sp>
      <p:sp>
        <p:nvSpPr>
          <p:cNvPr id="3" name="Content Placeholder 2">
            <a:extLst>
              <a:ext uri="{FF2B5EF4-FFF2-40B4-BE49-F238E27FC236}">
                <a16:creationId xmlns:a16="http://schemas.microsoft.com/office/drawing/2014/main" id="{028A39C2-3026-276F-9F51-ECA4ED86F1AA}"/>
              </a:ext>
            </a:extLst>
          </p:cNvPr>
          <p:cNvSpPr>
            <a:spLocks noGrp="1"/>
          </p:cNvSpPr>
          <p:nvPr>
            <p:ph idx="1"/>
          </p:nvPr>
        </p:nvSpPr>
        <p:spPr/>
        <p:txBody>
          <a:bodyPr/>
          <a:lstStyle/>
          <a:p>
            <a:r>
              <a:rPr lang="en-IN" dirty="0"/>
              <a:t>Outliers exists in only upper bound of the feature and not in lower bound.</a:t>
            </a:r>
          </a:p>
          <a:p>
            <a:r>
              <a:rPr lang="en-IN" dirty="0"/>
              <a:t>So we used the Quantile based Flooring-Capping method to remove outliers.</a:t>
            </a:r>
          </a:p>
          <a:p>
            <a:r>
              <a:rPr lang="en-US" sz="2800" dirty="0">
                <a:solidFill>
                  <a:schemeClr val="tx1"/>
                </a:solidFill>
              </a:rPr>
              <a:t>Flooring is performed at 0th percentile for lower bound and capping perform at 99th percentile for upper bound.</a:t>
            </a:r>
          </a:p>
          <a:p>
            <a:r>
              <a:rPr lang="en-IN" dirty="0"/>
              <a:t>Data loss while removing outliers is 5.44%.</a:t>
            </a:r>
          </a:p>
          <a:p>
            <a:pPr marL="0" indent="0">
              <a:buNone/>
            </a:pPr>
            <a:endParaRPr lang="en-IN" dirty="0"/>
          </a:p>
        </p:txBody>
      </p:sp>
    </p:spTree>
    <p:extLst>
      <p:ext uri="{BB962C8B-B14F-4D97-AF65-F5344CB8AC3E}">
        <p14:creationId xmlns:p14="http://schemas.microsoft.com/office/powerpoint/2010/main" val="374808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0FD4-C0E1-766D-DF89-761C293F1533}"/>
              </a:ext>
            </a:extLst>
          </p:cNvPr>
          <p:cNvSpPr>
            <a:spLocks noGrp="1"/>
          </p:cNvSpPr>
          <p:nvPr>
            <p:ph type="title"/>
          </p:nvPr>
        </p:nvSpPr>
        <p:spPr/>
        <p:txBody>
          <a:bodyPr/>
          <a:lstStyle/>
          <a:p>
            <a:r>
              <a:rPr lang="en-IN" dirty="0">
                <a:solidFill>
                  <a:srgbClr val="00B0F0"/>
                </a:solidFill>
              </a:rPr>
              <a:t>Skewness</a:t>
            </a:r>
          </a:p>
        </p:txBody>
      </p:sp>
      <p:pic>
        <p:nvPicPr>
          <p:cNvPr id="6" name="Content Placeholder 5">
            <a:extLst>
              <a:ext uri="{FF2B5EF4-FFF2-40B4-BE49-F238E27FC236}">
                <a16:creationId xmlns:a16="http://schemas.microsoft.com/office/drawing/2014/main" id="{A5C89239-A631-A756-6A06-A8E399484D97}"/>
              </a:ext>
            </a:extLst>
          </p:cNvPr>
          <p:cNvPicPr>
            <a:picLocks noGrp="1" noChangeAspect="1"/>
          </p:cNvPicPr>
          <p:nvPr>
            <p:ph sz="half" idx="1"/>
          </p:nvPr>
        </p:nvPicPr>
        <p:blipFill>
          <a:blip r:embed="rId2"/>
          <a:stretch>
            <a:fillRect/>
          </a:stretch>
        </p:blipFill>
        <p:spPr>
          <a:xfrm>
            <a:off x="322424" y="2749847"/>
            <a:ext cx="5697375" cy="2146617"/>
          </a:xfrm>
        </p:spPr>
      </p:pic>
      <p:sp>
        <p:nvSpPr>
          <p:cNvPr id="4" name="Content Placeholder 3">
            <a:extLst>
              <a:ext uri="{FF2B5EF4-FFF2-40B4-BE49-F238E27FC236}">
                <a16:creationId xmlns:a16="http://schemas.microsoft.com/office/drawing/2014/main" id="{5BBB49BE-5728-9241-339F-F9E30C63BA08}"/>
              </a:ext>
            </a:extLst>
          </p:cNvPr>
          <p:cNvSpPr>
            <a:spLocks noGrp="1"/>
          </p:cNvSpPr>
          <p:nvPr>
            <p:ph sz="half" idx="2"/>
          </p:nvPr>
        </p:nvSpPr>
        <p:spPr/>
        <p:txBody>
          <a:bodyPr>
            <a:normAutofit fontScale="92500" lnSpcReduction="10000"/>
          </a:bodyPr>
          <a:lstStyle/>
          <a:p>
            <a:endParaRPr lang="en-IN" sz="2800" dirty="0"/>
          </a:p>
          <a:p>
            <a:r>
              <a:rPr lang="en-IN" sz="2800" dirty="0"/>
              <a:t>Considerable amount of skewness exist in different features.</a:t>
            </a:r>
          </a:p>
          <a:p>
            <a:r>
              <a:rPr lang="en-IN" sz="2800" dirty="0"/>
              <a:t>Yeo-Johnson Power Transformation used to reduce skewness.</a:t>
            </a:r>
          </a:p>
          <a:p>
            <a:pPr marL="0" indent="0">
              <a:buNone/>
            </a:pPr>
            <a:endParaRPr lang="en-IN" dirty="0"/>
          </a:p>
        </p:txBody>
      </p:sp>
    </p:spTree>
    <p:extLst>
      <p:ext uri="{BB962C8B-B14F-4D97-AF65-F5344CB8AC3E}">
        <p14:creationId xmlns:p14="http://schemas.microsoft.com/office/powerpoint/2010/main" val="14728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A2F1-3E45-6BC2-E178-5306AF78CD79}"/>
              </a:ext>
            </a:extLst>
          </p:cNvPr>
          <p:cNvSpPr>
            <a:spLocks noGrp="1"/>
          </p:cNvSpPr>
          <p:nvPr>
            <p:ph type="title"/>
          </p:nvPr>
        </p:nvSpPr>
        <p:spPr/>
        <p:txBody>
          <a:bodyPr/>
          <a:lstStyle/>
          <a:p>
            <a:r>
              <a:rPr lang="en-IN" dirty="0">
                <a:solidFill>
                  <a:srgbClr val="00B0F0"/>
                </a:solidFill>
              </a:rPr>
              <a:t>Correlation</a:t>
            </a:r>
          </a:p>
        </p:txBody>
      </p:sp>
      <p:pic>
        <p:nvPicPr>
          <p:cNvPr id="6" name="Content Placeholder 5">
            <a:extLst>
              <a:ext uri="{FF2B5EF4-FFF2-40B4-BE49-F238E27FC236}">
                <a16:creationId xmlns:a16="http://schemas.microsoft.com/office/drawing/2014/main" id="{4063AB12-E217-6BCC-8032-1209E4DACB50}"/>
              </a:ext>
            </a:extLst>
          </p:cNvPr>
          <p:cNvPicPr>
            <a:picLocks noGrp="1" noChangeAspect="1"/>
          </p:cNvPicPr>
          <p:nvPr>
            <p:ph sz="half" idx="1"/>
          </p:nvPr>
        </p:nvPicPr>
        <p:blipFill>
          <a:blip r:embed="rId2"/>
          <a:stretch>
            <a:fillRect/>
          </a:stretch>
        </p:blipFill>
        <p:spPr>
          <a:xfrm>
            <a:off x="1447800" y="2724456"/>
            <a:ext cx="4645025" cy="2021863"/>
          </a:xfrm>
        </p:spPr>
      </p:pic>
      <p:sp>
        <p:nvSpPr>
          <p:cNvPr id="4" name="Content Placeholder 3">
            <a:extLst>
              <a:ext uri="{FF2B5EF4-FFF2-40B4-BE49-F238E27FC236}">
                <a16:creationId xmlns:a16="http://schemas.microsoft.com/office/drawing/2014/main" id="{850D193A-291F-ECE3-3873-C8D48E7EF143}"/>
              </a:ext>
            </a:extLst>
          </p:cNvPr>
          <p:cNvSpPr>
            <a:spLocks noGrp="1"/>
          </p:cNvSpPr>
          <p:nvPr>
            <p:ph sz="half" idx="2"/>
          </p:nvPr>
        </p:nvSpPr>
        <p:spPr/>
        <p:txBody>
          <a:bodyPr>
            <a:normAutofit fontScale="85000" lnSpcReduction="10000"/>
          </a:bodyPr>
          <a:lstStyle/>
          <a:p>
            <a:r>
              <a:rPr lang="en-IN" sz="2400" dirty="0">
                <a:effectLst/>
                <a:latin typeface="Calibri" panose="020F0502020204030204" pitchFamily="34" charset="0"/>
                <a:ea typeface="Calibri" panose="020F0502020204030204" pitchFamily="34" charset="0"/>
                <a:cs typeface="Mangal" panose="02040503050203030202" pitchFamily="18" charset="0"/>
              </a:rPr>
              <a:t>The highly correlated features are sumamnt_ma_rech90, cnt_ma_rech90, sumamnt_ma_rech30 and cnt_ma_rech30.</a:t>
            </a:r>
          </a:p>
          <a:p>
            <a:r>
              <a:rPr lang="en-IN" sz="2400" dirty="0">
                <a:effectLst/>
                <a:latin typeface="Calibri" panose="020F0502020204030204" pitchFamily="34" charset="0"/>
                <a:ea typeface="Calibri" panose="020F0502020204030204" pitchFamily="34" charset="0"/>
                <a:cs typeface="Mangal" panose="02040503050203030202" pitchFamily="18" charset="0"/>
              </a:rPr>
              <a:t>The lowest correlated feature is Day.</a:t>
            </a:r>
          </a:p>
          <a:p>
            <a:r>
              <a:rPr lang="en-IN" sz="2400" dirty="0">
                <a:effectLst/>
                <a:latin typeface="Calibri" panose="020F0502020204030204" pitchFamily="34" charset="0"/>
                <a:ea typeface="Calibri" panose="020F0502020204030204" pitchFamily="34" charset="0"/>
                <a:cs typeface="Mangal" panose="02040503050203030202" pitchFamily="18" charset="0"/>
              </a:rPr>
              <a:t>From the above correlation graph it is clear that there is no negative correlation between any feature and target. </a:t>
            </a: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pPr marL="0" indent="0">
              <a:buNone/>
            </a:pPr>
            <a:endParaRPr lang="en-IN" dirty="0"/>
          </a:p>
        </p:txBody>
      </p:sp>
    </p:spTree>
    <p:extLst>
      <p:ext uri="{BB962C8B-B14F-4D97-AF65-F5344CB8AC3E}">
        <p14:creationId xmlns:p14="http://schemas.microsoft.com/office/powerpoint/2010/main" val="297521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B0B2-06BE-9BC1-7F95-7BD8D1CB3CB5}"/>
              </a:ext>
            </a:extLst>
          </p:cNvPr>
          <p:cNvSpPr>
            <a:spLocks noGrp="1"/>
          </p:cNvSpPr>
          <p:nvPr>
            <p:ph type="title"/>
          </p:nvPr>
        </p:nvSpPr>
        <p:spPr/>
        <p:txBody>
          <a:bodyPr/>
          <a:lstStyle/>
          <a:p>
            <a:r>
              <a:rPr lang="en-IN" dirty="0">
                <a:solidFill>
                  <a:srgbClr val="00B0F0"/>
                </a:solidFill>
              </a:rPr>
              <a:t>Handling of Imbalanced data</a:t>
            </a:r>
          </a:p>
        </p:txBody>
      </p:sp>
      <p:pic>
        <p:nvPicPr>
          <p:cNvPr id="6" name="Content Placeholder 5">
            <a:extLst>
              <a:ext uri="{FF2B5EF4-FFF2-40B4-BE49-F238E27FC236}">
                <a16:creationId xmlns:a16="http://schemas.microsoft.com/office/drawing/2014/main" id="{43E78DC2-F608-1123-68AE-483993D869F7}"/>
              </a:ext>
            </a:extLst>
          </p:cNvPr>
          <p:cNvPicPr>
            <a:picLocks noGrp="1" noChangeAspect="1"/>
          </p:cNvPicPr>
          <p:nvPr>
            <p:ph sz="half" idx="1"/>
          </p:nvPr>
        </p:nvPicPr>
        <p:blipFill>
          <a:blip r:embed="rId2"/>
          <a:stretch>
            <a:fillRect/>
          </a:stretch>
        </p:blipFill>
        <p:spPr>
          <a:xfrm>
            <a:off x="1447800" y="2635046"/>
            <a:ext cx="4645025" cy="1875768"/>
          </a:xfrm>
        </p:spPr>
      </p:pic>
      <p:sp>
        <p:nvSpPr>
          <p:cNvPr id="4" name="Content Placeholder 3">
            <a:extLst>
              <a:ext uri="{FF2B5EF4-FFF2-40B4-BE49-F238E27FC236}">
                <a16:creationId xmlns:a16="http://schemas.microsoft.com/office/drawing/2014/main" id="{7E031750-01AC-F21C-31E0-688E1FA997D4}"/>
              </a:ext>
            </a:extLst>
          </p:cNvPr>
          <p:cNvSpPr>
            <a:spLocks noGrp="1"/>
          </p:cNvSpPr>
          <p:nvPr>
            <p:ph sz="half" idx="2"/>
          </p:nvPr>
        </p:nvSpPr>
        <p:spPr/>
        <p:txBody>
          <a:bodyPr/>
          <a:lstStyle/>
          <a:p>
            <a:endParaRPr lang="en-IN" sz="2800" dirty="0"/>
          </a:p>
          <a:p>
            <a:r>
              <a:rPr lang="en-IN" sz="2800" dirty="0"/>
              <a:t>Target Variable label is Imbalanced in nature.</a:t>
            </a:r>
          </a:p>
          <a:p>
            <a:r>
              <a:rPr lang="en-IN" sz="2800" dirty="0"/>
              <a:t>SMOTE techniques used to oversample minority class.</a:t>
            </a:r>
          </a:p>
          <a:p>
            <a:endParaRPr lang="en-IN" dirty="0"/>
          </a:p>
        </p:txBody>
      </p:sp>
    </p:spTree>
    <p:extLst>
      <p:ext uri="{BB962C8B-B14F-4D97-AF65-F5344CB8AC3E}">
        <p14:creationId xmlns:p14="http://schemas.microsoft.com/office/powerpoint/2010/main" val="390705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BB09-A971-E342-D63F-C9612EE9A197}"/>
              </a:ext>
            </a:extLst>
          </p:cNvPr>
          <p:cNvSpPr>
            <a:spLocks noGrp="1"/>
          </p:cNvSpPr>
          <p:nvPr>
            <p:ph type="title"/>
          </p:nvPr>
        </p:nvSpPr>
        <p:spPr/>
        <p:txBody>
          <a:bodyPr/>
          <a:lstStyle/>
          <a:p>
            <a:r>
              <a:rPr lang="en-IN" dirty="0">
                <a:solidFill>
                  <a:srgbClr val="00B0F0"/>
                </a:solidFill>
              </a:rPr>
              <a:t>Multicollinearity and PCA</a:t>
            </a:r>
          </a:p>
        </p:txBody>
      </p:sp>
      <p:pic>
        <p:nvPicPr>
          <p:cNvPr id="5" name="Content Placeholder 4">
            <a:extLst>
              <a:ext uri="{FF2B5EF4-FFF2-40B4-BE49-F238E27FC236}">
                <a16:creationId xmlns:a16="http://schemas.microsoft.com/office/drawing/2014/main" id="{CF43A5DA-9AA5-F81E-9DED-104D895E729D}"/>
              </a:ext>
            </a:extLst>
          </p:cNvPr>
          <p:cNvPicPr>
            <a:picLocks noGrp="1" noChangeAspect="1"/>
          </p:cNvPicPr>
          <p:nvPr>
            <p:ph sz="half" idx="1"/>
          </p:nvPr>
        </p:nvPicPr>
        <p:blipFill>
          <a:blip r:embed="rId2"/>
          <a:stretch>
            <a:fillRect/>
          </a:stretch>
        </p:blipFill>
        <p:spPr>
          <a:xfrm>
            <a:off x="838200" y="2002906"/>
            <a:ext cx="4485202" cy="3800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523C7176-6B6E-80AB-5C47-5112FA28E089}"/>
              </a:ext>
            </a:extLst>
          </p:cNvPr>
          <p:cNvSpPr>
            <a:spLocks noGrp="1"/>
          </p:cNvSpPr>
          <p:nvPr>
            <p:ph sz="half" idx="2"/>
          </p:nvPr>
        </p:nvSpPr>
        <p:spPr/>
        <p:txBody>
          <a:bodyPr>
            <a:normAutofit fontScale="85000" lnSpcReduction="20000"/>
          </a:bodyPr>
          <a:lstStyle/>
          <a:p>
            <a:r>
              <a:rPr lang="en-IN" sz="2800" dirty="0"/>
              <a:t>Multicollinearity exist between few features.</a:t>
            </a:r>
          </a:p>
          <a:p>
            <a:r>
              <a:rPr lang="en-IN" sz="2800" dirty="0"/>
              <a:t>To resolve it PCA is applied.</a:t>
            </a:r>
          </a:p>
          <a:p>
            <a:r>
              <a:rPr lang="en-US" sz="2800" dirty="0"/>
              <a:t>Eleven principal components attribute for 90% of variation in the data. </a:t>
            </a:r>
          </a:p>
          <a:p>
            <a:r>
              <a:rPr lang="en-US" sz="2800" dirty="0"/>
              <a:t>PCA applied for Eleven components.</a:t>
            </a:r>
            <a:endParaRPr lang="en-IN" sz="2800" dirty="0"/>
          </a:p>
          <a:p>
            <a:pPr marL="0" indent="0">
              <a:buNone/>
            </a:pPr>
            <a:endParaRPr lang="en-IN" dirty="0"/>
          </a:p>
        </p:txBody>
      </p:sp>
    </p:spTree>
    <p:extLst>
      <p:ext uri="{BB962C8B-B14F-4D97-AF65-F5344CB8AC3E}">
        <p14:creationId xmlns:p14="http://schemas.microsoft.com/office/powerpoint/2010/main" val="325974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5EAE-44E6-3690-25E9-985E0E6FBD18}"/>
              </a:ext>
            </a:extLst>
          </p:cNvPr>
          <p:cNvSpPr>
            <a:spLocks noGrp="1"/>
          </p:cNvSpPr>
          <p:nvPr>
            <p:ph type="title"/>
          </p:nvPr>
        </p:nvSpPr>
        <p:spPr/>
        <p:txBody>
          <a:bodyPr/>
          <a:lstStyle/>
          <a:p>
            <a:r>
              <a:rPr lang="en-IN" dirty="0">
                <a:solidFill>
                  <a:srgbClr val="FF0000"/>
                </a:solidFill>
              </a:rPr>
              <a:t>Overview</a:t>
            </a:r>
          </a:p>
        </p:txBody>
      </p:sp>
      <p:sp>
        <p:nvSpPr>
          <p:cNvPr id="3" name="Content Placeholder 2">
            <a:extLst>
              <a:ext uri="{FF2B5EF4-FFF2-40B4-BE49-F238E27FC236}">
                <a16:creationId xmlns:a16="http://schemas.microsoft.com/office/drawing/2014/main" id="{308617B8-A63B-E313-3D0E-454DF0407814}"/>
              </a:ext>
            </a:extLst>
          </p:cNvPr>
          <p:cNvSpPr>
            <a:spLocks noGrp="1"/>
          </p:cNvSpPr>
          <p:nvPr>
            <p:ph idx="1"/>
          </p:nvPr>
        </p:nvSpPr>
        <p:spPr>
          <a:xfrm>
            <a:off x="838200" y="1825624"/>
            <a:ext cx="10515600" cy="4733795"/>
          </a:xfrm>
        </p:spPr>
        <p:txBody>
          <a:bodyPr/>
          <a:lstStyle/>
          <a:p>
            <a:pPr>
              <a:buFont typeface="Wingdings" panose="05000000000000000000" pitchFamily="2" charset="2"/>
              <a:buChar char="Ø"/>
            </a:pPr>
            <a:r>
              <a:rPr lang="en-IN" dirty="0">
                <a:solidFill>
                  <a:srgbClr val="002060"/>
                </a:solidFill>
              </a:rPr>
              <a:t> Introduction to Micro Credit</a:t>
            </a:r>
          </a:p>
          <a:p>
            <a:pPr>
              <a:buFont typeface="Wingdings" panose="05000000000000000000" pitchFamily="2" charset="2"/>
              <a:buChar char="Ø"/>
            </a:pPr>
            <a:r>
              <a:rPr lang="en-IN" dirty="0">
                <a:solidFill>
                  <a:srgbClr val="002060"/>
                </a:solidFill>
              </a:rPr>
              <a:t> Problem Statement</a:t>
            </a:r>
          </a:p>
          <a:p>
            <a:pPr>
              <a:buFont typeface="Wingdings" panose="05000000000000000000" pitchFamily="2" charset="2"/>
              <a:buChar char="Ø"/>
            </a:pPr>
            <a:r>
              <a:rPr lang="en-IN" dirty="0">
                <a:solidFill>
                  <a:srgbClr val="002060"/>
                </a:solidFill>
              </a:rPr>
              <a:t> Data pre-processing</a:t>
            </a:r>
          </a:p>
          <a:p>
            <a:pPr>
              <a:buFont typeface="Wingdings" panose="05000000000000000000" pitchFamily="2" charset="2"/>
              <a:buChar char="Ø"/>
            </a:pPr>
            <a:r>
              <a:rPr lang="en-IN" dirty="0">
                <a:solidFill>
                  <a:srgbClr val="002060"/>
                </a:solidFill>
              </a:rPr>
              <a:t> EDA</a:t>
            </a:r>
          </a:p>
          <a:p>
            <a:pPr>
              <a:buFont typeface="Wingdings" panose="05000000000000000000" pitchFamily="2" charset="2"/>
              <a:buChar char="Ø"/>
            </a:pPr>
            <a:r>
              <a:rPr lang="en-IN" dirty="0">
                <a:solidFill>
                  <a:srgbClr val="002060"/>
                </a:solidFill>
              </a:rPr>
              <a:t>Feature Engineering</a:t>
            </a:r>
          </a:p>
          <a:p>
            <a:pPr>
              <a:buFont typeface="Wingdings" panose="05000000000000000000" pitchFamily="2" charset="2"/>
              <a:buChar char="Ø"/>
            </a:pPr>
            <a:r>
              <a:rPr lang="en-IN" dirty="0">
                <a:solidFill>
                  <a:srgbClr val="002060"/>
                </a:solidFill>
              </a:rPr>
              <a:t> ML Model Building</a:t>
            </a:r>
          </a:p>
          <a:p>
            <a:pPr>
              <a:buFont typeface="Wingdings" panose="05000000000000000000" pitchFamily="2" charset="2"/>
              <a:buChar char="Ø"/>
            </a:pPr>
            <a:r>
              <a:rPr lang="en-IN" dirty="0">
                <a:solidFill>
                  <a:srgbClr val="002060"/>
                </a:solidFill>
              </a:rPr>
              <a:t> AUC for Final Model</a:t>
            </a:r>
          </a:p>
          <a:p>
            <a:pPr>
              <a:buFont typeface="Wingdings" panose="05000000000000000000" pitchFamily="2" charset="2"/>
              <a:buChar char="Ø"/>
            </a:pPr>
            <a:r>
              <a:rPr lang="en-IN" dirty="0">
                <a:solidFill>
                  <a:srgbClr val="002060"/>
                </a:solidFill>
              </a:rPr>
              <a:t> Conclusions on Predictions</a:t>
            </a:r>
          </a:p>
          <a:p>
            <a:pPr>
              <a:buFont typeface="Wingdings" panose="05000000000000000000" pitchFamily="2" charset="2"/>
              <a:buChar char="Ø"/>
            </a:pPr>
            <a:r>
              <a:rPr lang="en-IN" dirty="0">
                <a:solidFill>
                  <a:srgbClr val="002060"/>
                </a:solidFill>
              </a:rPr>
              <a:t>Limitations and Future Scope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42694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9FA5-04C8-53A1-E8B8-F62C53BE2FE6}"/>
              </a:ext>
            </a:extLst>
          </p:cNvPr>
          <p:cNvSpPr>
            <a:spLocks noGrp="1"/>
          </p:cNvSpPr>
          <p:nvPr>
            <p:ph type="title"/>
          </p:nvPr>
        </p:nvSpPr>
        <p:spPr/>
        <p:txBody>
          <a:bodyPr/>
          <a:lstStyle/>
          <a:p>
            <a:r>
              <a:rPr lang="en-IN" sz="4000" dirty="0">
                <a:solidFill>
                  <a:srgbClr val="00B0F0"/>
                </a:solidFill>
              </a:rPr>
              <a:t>MODEL</a:t>
            </a:r>
            <a:r>
              <a:rPr lang="en-IN" dirty="0">
                <a:solidFill>
                  <a:srgbClr val="00B0F0"/>
                </a:solidFill>
              </a:rPr>
              <a:t> </a:t>
            </a:r>
            <a:r>
              <a:rPr lang="en-IN" sz="4000" dirty="0">
                <a:solidFill>
                  <a:srgbClr val="00B0F0"/>
                </a:solidFill>
              </a:rPr>
              <a:t>BUILDING</a:t>
            </a:r>
          </a:p>
        </p:txBody>
      </p:sp>
      <p:sp>
        <p:nvSpPr>
          <p:cNvPr id="3" name="Content Placeholder 2">
            <a:extLst>
              <a:ext uri="{FF2B5EF4-FFF2-40B4-BE49-F238E27FC236}">
                <a16:creationId xmlns:a16="http://schemas.microsoft.com/office/drawing/2014/main" id="{853B6BAB-9EA6-5B9F-5C42-CE8468E00177}"/>
              </a:ext>
            </a:extLst>
          </p:cNvPr>
          <p:cNvSpPr>
            <a:spLocks noGrp="1"/>
          </p:cNvSpPr>
          <p:nvPr>
            <p:ph idx="1"/>
          </p:nvPr>
        </p:nvSpPr>
        <p:spPr/>
        <p:txBody>
          <a:bodyPr>
            <a:normAutofit fontScale="62500" lnSpcReduction="20000"/>
          </a:bodyPr>
          <a:lstStyle/>
          <a:p>
            <a:r>
              <a:rPr lang="en-IN" sz="2800" dirty="0"/>
              <a:t>Objective is to predict customer is defaulter or not. It can be solve by application of classification ML algorithm.</a:t>
            </a:r>
          </a:p>
          <a:p>
            <a:r>
              <a:rPr lang="en-IN" sz="2800" dirty="0"/>
              <a:t>Different Classification algorithm used to train model, in order to have maximum accuracy score.</a:t>
            </a:r>
          </a:p>
          <a:p>
            <a:r>
              <a:rPr lang="en-IN" sz="2800" dirty="0"/>
              <a:t>Machine learning classification algorithms used in this project are –</a:t>
            </a:r>
          </a:p>
          <a:p>
            <a:pPr marL="342900" lvl="0" indent="-342900" algn="just">
              <a:lnSpc>
                <a:spcPct val="107000"/>
              </a:lnSpc>
              <a:buFont typeface="+mj-lt"/>
              <a:buAutoNum type="arabicPeriod"/>
            </a:pPr>
            <a:r>
              <a:rPr lang="en-IN" sz="24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4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4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p>
          <a:p>
            <a:pPr marL="342900" lvl="0" indent="-342900" algn="just">
              <a:lnSpc>
                <a:spcPct val="107000"/>
              </a:lnSpc>
              <a:buFont typeface="+mj-lt"/>
              <a:buAutoNum type="arabicPeriod"/>
            </a:pPr>
            <a:r>
              <a:rPr lang="en-IN" sz="2400" dirty="0">
                <a:latin typeface="Bahnschrift SemiLight" panose="020B0502040204020203" pitchFamily="34" charset="0"/>
                <a:ea typeface="Calibri" panose="020F0502020204030204" pitchFamily="34" charset="0"/>
                <a:cs typeface="Mangal" panose="02040503050203030202" pitchFamily="18" charset="0"/>
              </a:rPr>
              <a:t>K-Neighbours Classifier</a:t>
            </a:r>
          </a:p>
          <a:p>
            <a:pPr marL="342900" indent="-342900" algn="just">
              <a:lnSpc>
                <a:spcPct val="107000"/>
              </a:lnSpc>
              <a:buFont typeface="+mj-lt"/>
              <a:buAutoNum type="arabicPeriod"/>
            </a:pPr>
            <a:r>
              <a:rPr lang="en-IN" sz="24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p>
          <a:p>
            <a:pPr marL="0" lvl="0" indent="0" algn="just">
              <a:lnSpc>
                <a:spcPct val="107000"/>
              </a:lnSpc>
              <a:buNone/>
            </a:pP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endParaRPr lang="en-IN" sz="2400" dirty="0">
              <a:solidFill>
                <a:schemeClr val="tx1"/>
              </a:solidFill>
            </a:endParaRPr>
          </a:p>
          <a:p>
            <a:pPr marL="0" lvl="0" indent="0" algn="just">
              <a:lnSpc>
                <a:spcPct val="107000"/>
              </a:lnSpc>
              <a:spcAft>
                <a:spcPts val="800"/>
              </a:spcAft>
              <a:buNone/>
            </a:pPr>
            <a:endParaRPr lang="en-IN" sz="2400" dirty="0">
              <a:solidFill>
                <a:schemeClr val="tx1"/>
              </a:solidFill>
            </a:endParaRPr>
          </a:p>
          <a:p>
            <a:pPr marL="0" indent="0">
              <a:buNone/>
            </a:pPr>
            <a:endParaRPr lang="en-IN" dirty="0"/>
          </a:p>
        </p:txBody>
      </p:sp>
    </p:spTree>
    <p:extLst>
      <p:ext uri="{BB962C8B-B14F-4D97-AF65-F5344CB8AC3E}">
        <p14:creationId xmlns:p14="http://schemas.microsoft.com/office/powerpoint/2010/main" val="1069381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97DC-42E0-F102-B53D-3CA621CA356D}"/>
              </a:ext>
            </a:extLst>
          </p:cNvPr>
          <p:cNvSpPr>
            <a:spLocks noGrp="1"/>
          </p:cNvSpPr>
          <p:nvPr>
            <p:ph type="title"/>
          </p:nvPr>
        </p:nvSpPr>
        <p:spPr/>
        <p:txBody>
          <a:bodyPr/>
          <a:lstStyle/>
          <a:p>
            <a:r>
              <a:rPr lang="en-IN" dirty="0">
                <a:solidFill>
                  <a:srgbClr val="00B0F0"/>
                </a:solidFill>
              </a:rPr>
              <a:t>Model Evaluation Summary</a:t>
            </a:r>
          </a:p>
        </p:txBody>
      </p:sp>
      <p:graphicFrame>
        <p:nvGraphicFramePr>
          <p:cNvPr id="5" name="Content Placeholder 4">
            <a:extLst>
              <a:ext uri="{FF2B5EF4-FFF2-40B4-BE49-F238E27FC236}">
                <a16:creationId xmlns:a16="http://schemas.microsoft.com/office/drawing/2014/main" id="{9676F570-8DB0-C313-DFF2-41C8DEA6B277}"/>
              </a:ext>
            </a:extLst>
          </p:cNvPr>
          <p:cNvGraphicFramePr>
            <a:graphicFrameLocks noGrp="1"/>
          </p:cNvGraphicFramePr>
          <p:nvPr>
            <p:ph sz="half" idx="1"/>
            <p:extLst>
              <p:ext uri="{D42A27DB-BD31-4B8C-83A1-F6EECF244321}">
                <p14:modId xmlns:p14="http://schemas.microsoft.com/office/powerpoint/2010/main" val="4114835980"/>
              </p:ext>
            </p:extLst>
          </p:nvPr>
        </p:nvGraphicFramePr>
        <p:xfrm>
          <a:off x="1240971" y="2748725"/>
          <a:ext cx="4778829" cy="2990977"/>
        </p:xfrm>
        <a:graphic>
          <a:graphicData uri="http://schemas.openxmlformats.org/drawingml/2006/table">
            <a:tbl>
              <a:tblPr firstRow="1" firstCol="1" bandRow="1">
                <a:tableStyleId>{5C22544A-7EE6-4342-B048-85BDC9FD1C3A}</a:tableStyleId>
              </a:tblPr>
              <a:tblGrid>
                <a:gridCol w="1694134">
                  <a:extLst>
                    <a:ext uri="{9D8B030D-6E8A-4147-A177-3AD203B41FA5}">
                      <a16:colId xmlns:a16="http://schemas.microsoft.com/office/drawing/2014/main" val="631128649"/>
                    </a:ext>
                  </a:extLst>
                </a:gridCol>
                <a:gridCol w="1619601">
                  <a:extLst>
                    <a:ext uri="{9D8B030D-6E8A-4147-A177-3AD203B41FA5}">
                      <a16:colId xmlns:a16="http://schemas.microsoft.com/office/drawing/2014/main" val="29934551"/>
                    </a:ext>
                  </a:extLst>
                </a:gridCol>
                <a:gridCol w="1465094">
                  <a:extLst>
                    <a:ext uri="{9D8B030D-6E8A-4147-A177-3AD203B41FA5}">
                      <a16:colId xmlns:a16="http://schemas.microsoft.com/office/drawing/2014/main" val="3599381257"/>
                    </a:ext>
                  </a:extLst>
                </a:gridCol>
              </a:tblGrid>
              <a:tr h="247542">
                <a:tc>
                  <a:txBody>
                    <a:bodyPr/>
                    <a:lstStyle/>
                    <a:p>
                      <a:pPr algn="ctr">
                        <a:lnSpc>
                          <a:spcPct val="107000"/>
                        </a:lnSpc>
                        <a:spcAft>
                          <a:spcPts val="800"/>
                        </a:spcAft>
                      </a:pPr>
                      <a:r>
                        <a:rPr lang="en-IN" sz="1900">
                          <a:effectLst/>
                        </a:rPr>
                        <a:t>Algorithm</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gn="ctr">
                        <a:lnSpc>
                          <a:spcPct val="107000"/>
                        </a:lnSpc>
                        <a:spcAft>
                          <a:spcPts val="800"/>
                        </a:spcAft>
                      </a:pPr>
                      <a:r>
                        <a:rPr lang="en-IN" sz="1900">
                          <a:effectLst/>
                        </a:rPr>
                        <a:t>Accuracy Score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gn="ctr">
                        <a:lnSpc>
                          <a:spcPct val="107000"/>
                        </a:lnSpc>
                        <a:spcAft>
                          <a:spcPts val="800"/>
                        </a:spcAft>
                      </a:pPr>
                      <a:r>
                        <a:rPr lang="en-IN" sz="1900">
                          <a:effectLst/>
                        </a:rPr>
                        <a:t>CV Score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extLst>
                  <a:ext uri="{0D108BD9-81ED-4DB2-BD59-A6C34878D82A}">
                    <a16:rowId xmlns:a16="http://schemas.microsoft.com/office/drawing/2014/main" val="324765653"/>
                  </a:ext>
                </a:extLst>
              </a:tr>
              <a:tr h="344147">
                <a:tc>
                  <a:txBody>
                    <a:bodyPr/>
                    <a:lstStyle/>
                    <a:p>
                      <a:pPr algn="ctr">
                        <a:lnSpc>
                          <a:spcPct val="107000"/>
                        </a:lnSpc>
                        <a:spcAft>
                          <a:spcPts val="800"/>
                        </a:spcAft>
                      </a:pPr>
                      <a:r>
                        <a:rPr lang="en-IN" sz="1500">
                          <a:effectLst/>
                        </a:rPr>
                        <a:t>Logistic Regression</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0.7659040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0.762442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28177591"/>
                  </a:ext>
                </a:extLst>
              </a:tr>
              <a:tr h="399815">
                <a:tc>
                  <a:txBody>
                    <a:bodyPr/>
                    <a:lstStyle/>
                    <a:p>
                      <a:pPr algn="ctr">
                        <a:lnSpc>
                          <a:spcPct val="107000"/>
                        </a:lnSpc>
                        <a:spcAft>
                          <a:spcPts val="800"/>
                        </a:spcAft>
                      </a:pPr>
                      <a:r>
                        <a:rPr lang="en-IN" sz="1500">
                          <a:effectLst/>
                        </a:rPr>
                        <a:t>Random Forest Classifier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0.919530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0.929915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24942448"/>
                  </a:ext>
                </a:extLst>
              </a:tr>
              <a:tr h="399815">
                <a:tc>
                  <a:txBody>
                    <a:bodyPr/>
                    <a:lstStyle/>
                    <a:p>
                      <a:pPr algn="ctr">
                        <a:lnSpc>
                          <a:spcPct val="107000"/>
                        </a:lnSpc>
                        <a:spcAft>
                          <a:spcPts val="800"/>
                        </a:spcAft>
                      </a:pPr>
                      <a:r>
                        <a:rPr lang="en-IN" sz="1500">
                          <a:effectLst/>
                        </a:rPr>
                        <a:t>Decision Tree Classifier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0.857470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0.868546</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33811139"/>
                  </a:ext>
                </a:extLst>
              </a:tr>
              <a:tr h="399815">
                <a:tc>
                  <a:txBody>
                    <a:bodyPr/>
                    <a:lstStyle/>
                    <a:p>
                      <a:pPr algn="ctr">
                        <a:lnSpc>
                          <a:spcPct val="107000"/>
                        </a:lnSpc>
                        <a:spcAft>
                          <a:spcPts val="800"/>
                        </a:spcAft>
                      </a:pPr>
                      <a:r>
                        <a:rPr lang="en-IN" sz="1500">
                          <a:effectLst/>
                        </a:rPr>
                        <a:t>K-Neighbours Classifier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nSpc>
                          <a:spcPct val="107000"/>
                        </a:lnSpc>
                        <a:spcAft>
                          <a:spcPts val="800"/>
                        </a:spcAft>
                        <a:tabLst>
                          <a:tab pos="320040" algn="l"/>
                          <a:tab pos="876300" algn="ctr"/>
                        </a:tabLst>
                      </a:pPr>
                      <a:r>
                        <a:rPr lang="en-IN" sz="1600" dirty="0">
                          <a:effectLst/>
                          <a:latin typeface="Calibri" panose="020F0502020204030204" pitchFamily="34" charset="0"/>
                          <a:ea typeface="Calibri" panose="020F0502020204030204" pitchFamily="34" charset="0"/>
                          <a:cs typeface="Mangal" panose="02040503050203030202" pitchFamily="18" charset="0"/>
                        </a:rPr>
                        <a:t>	0.891013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0.900608</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67404334"/>
                  </a:ext>
                </a:extLst>
              </a:tr>
              <a:tr h="302731">
                <a:tc>
                  <a:txBody>
                    <a:bodyPr/>
                    <a:lstStyle/>
                    <a:p>
                      <a:pPr algn="ctr">
                        <a:lnSpc>
                          <a:spcPct val="107000"/>
                        </a:lnSpc>
                        <a:spcAft>
                          <a:spcPts val="800"/>
                        </a:spcAft>
                      </a:pPr>
                      <a:r>
                        <a:rPr lang="en-IN" sz="1500" dirty="0">
                          <a:effectLst/>
                        </a:rPr>
                        <a:t>Extra Tree Classifier</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0.935749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0.943825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36275184"/>
                  </a:ext>
                </a:extLst>
              </a:tr>
            </a:tbl>
          </a:graphicData>
        </a:graphic>
      </p:graphicFrame>
      <p:sp>
        <p:nvSpPr>
          <p:cNvPr id="4" name="Content Placeholder 3">
            <a:extLst>
              <a:ext uri="{FF2B5EF4-FFF2-40B4-BE49-F238E27FC236}">
                <a16:creationId xmlns:a16="http://schemas.microsoft.com/office/drawing/2014/main" id="{BCEB0030-00DF-02E6-F7AD-9368E8F7D016}"/>
              </a:ext>
            </a:extLst>
          </p:cNvPr>
          <p:cNvSpPr>
            <a:spLocks noGrp="1"/>
          </p:cNvSpPr>
          <p:nvPr>
            <p:ph sz="half" idx="2"/>
          </p:nvPr>
        </p:nvSpPr>
        <p:spPr/>
        <p:txBody>
          <a:bodyPr>
            <a:normAutofit fontScale="92500" lnSpcReduction="20000"/>
          </a:bodyPr>
          <a:lstStyle/>
          <a:p>
            <a:endParaRPr lang="en-IN" dirty="0">
              <a:latin typeface="Franklin Gothic Medium" panose="020B0603020102020204" pitchFamily="34" charset="0"/>
            </a:endParaRPr>
          </a:p>
          <a:p>
            <a:endParaRPr lang="en-IN" dirty="0">
              <a:latin typeface="Franklin Gothic Medium" panose="020B0603020102020204" pitchFamily="34" charset="0"/>
            </a:endParaRPr>
          </a:p>
          <a:p>
            <a:r>
              <a:rPr lang="en-IN" sz="2600" dirty="0">
                <a:latin typeface="Franklin Gothic Medium" panose="020B0603020102020204" pitchFamily="34" charset="0"/>
              </a:rPr>
              <a:t>Random Forest</a:t>
            </a:r>
            <a:r>
              <a:rPr lang="en-IN" sz="2800" dirty="0">
                <a:latin typeface="Franklin Gothic Medium" panose="020B0603020102020204" pitchFamily="34" charset="0"/>
              </a:rPr>
              <a:t> Classifier gives maximum accuracy score and cross validation score.</a:t>
            </a:r>
          </a:p>
          <a:p>
            <a:r>
              <a:rPr lang="en-IN" sz="2800" dirty="0">
                <a:latin typeface="Franklin Gothic Medium" panose="020B0603020102020204" pitchFamily="34" charset="0"/>
              </a:rPr>
              <a:t>Hyper parameter tuning perform on this model to gain more accuracy.</a:t>
            </a:r>
          </a:p>
          <a:p>
            <a:pPr marL="0" indent="0">
              <a:buNone/>
            </a:pPr>
            <a:endParaRPr lang="en-IN" sz="2800" dirty="0">
              <a:latin typeface="Franklin Gothic Medium" panose="020B0603020102020204" pitchFamily="34" charset="0"/>
            </a:endParaRPr>
          </a:p>
          <a:p>
            <a:pPr marL="0" indent="0">
              <a:buNone/>
            </a:pPr>
            <a:endParaRPr lang="en-IN" dirty="0"/>
          </a:p>
        </p:txBody>
      </p:sp>
    </p:spTree>
    <p:extLst>
      <p:ext uri="{BB962C8B-B14F-4D97-AF65-F5344CB8AC3E}">
        <p14:creationId xmlns:p14="http://schemas.microsoft.com/office/powerpoint/2010/main" val="1395685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10DB-8F36-F43A-D0DA-C28BF40E9C6A}"/>
              </a:ext>
            </a:extLst>
          </p:cNvPr>
          <p:cNvSpPr>
            <a:spLocks noGrp="1"/>
          </p:cNvSpPr>
          <p:nvPr>
            <p:ph type="title"/>
          </p:nvPr>
        </p:nvSpPr>
        <p:spPr/>
        <p:txBody>
          <a:bodyPr/>
          <a:lstStyle/>
          <a:p>
            <a:r>
              <a:rPr lang="en-IN" dirty="0"/>
              <a:t>Hyperparameter </a:t>
            </a:r>
            <a:r>
              <a:rPr lang="en-IN" dirty="0" err="1"/>
              <a:t>OPtimization</a:t>
            </a:r>
            <a:endParaRPr lang="en-IN" dirty="0"/>
          </a:p>
        </p:txBody>
      </p:sp>
      <p:sp>
        <p:nvSpPr>
          <p:cNvPr id="3" name="Content Placeholder 2">
            <a:extLst>
              <a:ext uri="{FF2B5EF4-FFF2-40B4-BE49-F238E27FC236}">
                <a16:creationId xmlns:a16="http://schemas.microsoft.com/office/drawing/2014/main" id="{836DE2B1-989C-CE40-5140-E076604E3902}"/>
              </a:ext>
            </a:extLst>
          </p:cNvPr>
          <p:cNvSpPr>
            <a:spLocks noGrp="1"/>
          </p:cNvSpPr>
          <p:nvPr>
            <p:ph idx="1"/>
          </p:nvPr>
        </p:nvSpPr>
        <p:spPr/>
        <p:txBody>
          <a:bodyPr/>
          <a:lstStyle/>
          <a:p>
            <a:r>
              <a:rPr lang="en-IN" dirty="0"/>
              <a:t>Since, Random Forest Classifier gives us best accuracy score with minimum difference between accuracy score and cross validation score, we select Random forest classifier as our final model and performed hyperparameter optimization with this model.</a:t>
            </a:r>
          </a:p>
          <a:p>
            <a:r>
              <a:rPr lang="en-IN" dirty="0"/>
              <a:t>The accuracy score after hyperparameter optimization is 0.768123.</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2814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5022-F4E6-41DA-9A7F-2F03299D8DE1}"/>
              </a:ext>
            </a:extLst>
          </p:cNvPr>
          <p:cNvSpPr>
            <a:spLocks noGrp="1"/>
          </p:cNvSpPr>
          <p:nvPr>
            <p:ph type="title"/>
          </p:nvPr>
        </p:nvSpPr>
        <p:spPr/>
        <p:txBody>
          <a:bodyPr/>
          <a:lstStyle/>
          <a:p>
            <a:r>
              <a:rPr lang="en-IN" dirty="0">
                <a:solidFill>
                  <a:srgbClr val="00B0F0"/>
                </a:solidFill>
              </a:rPr>
              <a:t>AUC &amp; ROC Curve</a:t>
            </a:r>
          </a:p>
        </p:txBody>
      </p:sp>
      <p:pic>
        <p:nvPicPr>
          <p:cNvPr id="5" name="Content Placeholder 4">
            <a:extLst>
              <a:ext uri="{FF2B5EF4-FFF2-40B4-BE49-F238E27FC236}">
                <a16:creationId xmlns:a16="http://schemas.microsoft.com/office/drawing/2014/main" id="{C03C381E-2178-5F80-305F-A8BCBC41A6C0}"/>
              </a:ext>
            </a:extLst>
          </p:cNvPr>
          <p:cNvPicPr>
            <a:picLocks noGrp="1" noChangeAspect="1"/>
          </p:cNvPicPr>
          <p:nvPr>
            <p:ph sz="half" idx="1"/>
          </p:nvPr>
        </p:nvPicPr>
        <p:blipFill>
          <a:blip r:embed="rId2"/>
          <a:stretch>
            <a:fillRect/>
          </a:stretch>
        </p:blipFill>
        <p:spPr>
          <a:xfrm>
            <a:off x="1979520" y="2011363"/>
            <a:ext cx="3581584" cy="3448050"/>
          </a:xfrm>
          <a:prstGeom prst="rect">
            <a:avLst/>
          </a:prstGeom>
        </p:spPr>
      </p:pic>
      <p:sp>
        <p:nvSpPr>
          <p:cNvPr id="4" name="Content Placeholder 3">
            <a:extLst>
              <a:ext uri="{FF2B5EF4-FFF2-40B4-BE49-F238E27FC236}">
                <a16:creationId xmlns:a16="http://schemas.microsoft.com/office/drawing/2014/main" id="{D3C2FEA8-DCEF-5C26-CE3D-4C7A252A916F}"/>
              </a:ext>
            </a:extLst>
          </p:cNvPr>
          <p:cNvSpPr>
            <a:spLocks noGrp="1"/>
          </p:cNvSpPr>
          <p:nvPr>
            <p:ph sz="half" idx="2"/>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dirty="0"/>
              <a:t>AUC Score for Random Forest classifier is 0.86</a:t>
            </a:r>
          </a:p>
        </p:txBody>
      </p:sp>
    </p:spTree>
    <p:extLst>
      <p:ext uri="{BB962C8B-B14F-4D97-AF65-F5344CB8AC3E}">
        <p14:creationId xmlns:p14="http://schemas.microsoft.com/office/powerpoint/2010/main" val="3246794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EEEE-2C0E-5E6A-E6E2-37E85440B727}"/>
              </a:ext>
            </a:extLst>
          </p:cNvPr>
          <p:cNvSpPr>
            <a:spLocks noGrp="1"/>
          </p:cNvSpPr>
          <p:nvPr>
            <p:ph type="title"/>
          </p:nvPr>
        </p:nvSpPr>
        <p:spPr/>
        <p:txBody>
          <a:bodyPr>
            <a:normAutofit fontScale="90000"/>
          </a:bodyPr>
          <a:lstStyle/>
          <a:p>
            <a:r>
              <a:rPr lang="en-IN" sz="4400" dirty="0">
                <a:solidFill>
                  <a:srgbClr val="00B0F0"/>
                </a:solidFill>
                <a:effectLst/>
                <a:ea typeface="Calibri" panose="020F0502020204030204" pitchFamily="34" charset="0"/>
                <a:cs typeface="Mangal" panose="02040503050203030202" pitchFamily="18" charset="0"/>
              </a:rPr>
              <a:t>Limitations &amp; Scope for Future OF THIS Work</a:t>
            </a:r>
            <a:endParaRPr lang="en-IN" dirty="0">
              <a:solidFill>
                <a:srgbClr val="00B0F0"/>
              </a:solidFill>
            </a:endParaRPr>
          </a:p>
        </p:txBody>
      </p:sp>
      <p:sp>
        <p:nvSpPr>
          <p:cNvPr id="3" name="Content Placeholder 2">
            <a:extLst>
              <a:ext uri="{FF2B5EF4-FFF2-40B4-BE49-F238E27FC236}">
                <a16:creationId xmlns:a16="http://schemas.microsoft.com/office/drawing/2014/main" id="{AD663ECE-1F6E-2FC1-5A88-18242DE1143A}"/>
              </a:ext>
            </a:extLst>
          </p:cNvPr>
          <p:cNvSpPr>
            <a:spLocks noGrp="1"/>
          </p:cNvSpPr>
          <p:nvPr>
            <p:ph idx="1"/>
          </p:nvPr>
        </p:nvSpPr>
        <p:spPr/>
        <p:txBody>
          <a:bodyPr>
            <a:normAutofit fontScale="92500"/>
          </a:bodyPr>
          <a:lstStyle/>
          <a:p>
            <a:pPr marL="400050" lvl="0" indent="-400050" algn="just">
              <a:lnSpc>
                <a:spcPct val="107000"/>
              </a:lnSpc>
              <a:buFont typeface="+mj-lt"/>
              <a:buAutoNum type="romanUcPeriod"/>
            </a:pPr>
            <a:r>
              <a:rPr lang="en-IN" sz="28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8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p14="http://schemas.microsoft.com/office/powerpoint/2010/main" val="193432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01D8-9E57-12D7-6280-D78BCB3E4EDA}"/>
              </a:ext>
            </a:extLst>
          </p:cNvPr>
          <p:cNvSpPr>
            <a:spLocks noGrp="1"/>
          </p:cNvSpPr>
          <p:nvPr>
            <p:ph type="title"/>
          </p:nvPr>
        </p:nvSpPr>
        <p:spPr/>
        <p:txBody>
          <a:bodyPr/>
          <a:lstStyle/>
          <a:p>
            <a:r>
              <a:rPr lang="en-IN" dirty="0">
                <a:solidFill>
                  <a:srgbClr val="FF0000"/>
                </a:solidFill>
              </a:rPr>
              <a:t>Introduction to Micro Credit</a:t>
            </a:r>
          </a:p>
        </p:txBody>
      </p:sp>
      <p:sp>
        <p:nvSpPr>
          <p:cNvPr id="3" name="Content Placeholder 2">
            <a:extLst>
              <a:ext uri="{FF2B5EF4-FFF2-40B4-BE49-F238E27FC236}">
                <a16:creationId xmlns:a16="http://schemas.microsoft.com/office/drawing/2014/main" id="{D1D0225F-3829-D4D5-C6EA-3E55B59964F4}"/>
              </a:ext>
            </a:extLst>
          </p:cNvPr>
          <p:cNvSpPr>
            <a:spLocks noGrp="1"/>
          </p:cNvSpPr>
          <p:nvPr>
            <p:ph sz="half" idx="1"/>
          </p:nvPr>
        </p:nvSpPr>
        <p:spPr/>
        <p:txBody>
          <a:bodyPr/>
          <a:lstStyle/>
          <a:p>
            <a:pPr marL="0" indent="0">
              <a:buNone/>
            </a:pPr>
            <a:r>
              <a:rPr lang="en-US" dirty="0"/>
              <a:t>Microcredit is a common form of </a:t>
            </a:r>
            <a:r>
              <a:rPr lang="en-US" dirty="0">
                <a:hlinkClick r:id="rId2"/>
              </a:rPr>
              <a:t>microfinance</a:t>
            </a:r>
            <a:r>
              <a:rPr lang="en-US" dirty="0"/>
              <a:t> that involves an extremely small </a:t>
            </a:r>
            <a:r>
              <a:rPr lang="en-US" dirty="0">
                <a:hlinkClick r:id="rId3"/>
              </a:rPr>
              <a:t>loan</a:t>
            </a:r>
            <a:r>
              <a:rPr lang="en-US" dirty="0"/>
              <a:t> given to an individual to help them become self-employed or grow a small business. These borrowers tend to be low-income individuals, especially from less developed countries (LDCs). Microcredit is also known as "microlending" or "microloan." </a:t>
            </a:r>
          </a:p>
          <a:p>
            <a:pPr marL="0" indent="0">
              <a:buNone/>
            </a:pPr>
            <a:endParaRPr lang="en-IN" dirty="0"/>
          </a:p>
        </p:txBody>
      </p:sp>
      <p:pic>
        <p:nvPicPr>
          <p:cNvPr id="6" name="Content Placeholder 5">
            <a:extLst>
              <a:ext uri="{FF2B5EF4-FFF2-40B4-BE49-F238E27FC236}">
                <a16:creationId xmlns:a16="http://schemas.microsoft.com/office/drawing/2014/main" id="{408F3EA4-976F-6E85-04BC-EFDE80A0CC27}"/>
              </a:ext>
            </a:extLst>
          </p:cNvPr>
          <p:cNvPicPr>
            <a:picLocks noGrp="1" noChangeAspect="1"/>
          </p:cNvPicPr>
          <p:nvPr>
            <p:ph sz="half" idx="2"/>
          </p:nvPr>
        </p:nvPicPr>
        <p:blipFill>
          <a:blip r:embed="rId4"/>
          <a:stretch>
            <a:fillRect/>
          </a:stretch>
        </p:blipFill>
        <p:spPr>
          <a:xfrm>
            <a:off x="6819416" y="2305879"/>
            <a:ext cx="3833192" cy="2865368"/>
          </a:xfrm>
        </p:spPr>
      </p:pic>
    </p:spTree>
    <p:extLst>
      <p:ext uri="{BB962C8B-B14F-4D97-AF65-F5344CB8AC3E}">
        <p14:creationId xmlns:p14="http://schemas.microsoft.com/office/powerpoint/2010/main" val="307521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620D-F09F-B28F-EC25-C1586088F0D7}"/>
              </a:ext>
            </a:extLst>
          </p:cNvPr>
          <p:cNvSpPr>
            <a:spLocks noGrp="1"/>
          </p:cNvSpPr>
          <p:nvPr>
            <p:ph type="title"/>
          </p:nvPr>
        </p:nvSpPr>
        <p:spPr/>
        <p:txBody>
          <a:bodyPr/>
          <a:lstStyle/>
          <a:p>
            <a:r>
              <a:rPr lang="en-IN" dirty="0">
                <a:solidFill>
                  <a:srgbClr val="FF0000"/>
                </a:solidFill>
              </a:rPr>
              <a:t>Key Takeaways</a:t>
            </a:r>
          </a:p>
        </p:txBody>
      </p:sp>
      <p:sp>
        <p:nvSpPr>
          <p:cNvPr id="3" name="Content Placeholder 2">
            <a:extLst>
              <a:ext uri="{FF2B5EF4-FFF2-40B4-BE49-F238E27FC236}">
                <a16:creationId xmlns:a16="http://schemas.microsoft.com/office/drawing/2014/main" id="{9EB4B8E1-04C2-4DDD-2544-1B660F17D648}"/>
              </a:ext>
            </a:extLst>
          </p:cNvPr>
          <p:cNvSpPr>
            <a:spLocks noGrp="1"/>
          </p:cNvSpPr>
          <p:nvPr>
            <p:ph sz="half" idx="1"/>
          </p:nvPr>
        </p:nvSpPr>
        <p:spPr/>
        <p:txBody>
          <a:bodyPr/>
          <a:lstStyle/>
          <a:p>
            <a:pPr marL="0" indent="0">
              <a:buNone/>
            </a:pPr>
            <a:r>
              <a:rPr lang="en-IN" dirty="0"/>
              <a:t>Microcredit helps low-income individuals, including skilled laborers without </a:t>
            </a:r>
            <a:r>
              <a:rPr lang="en-US" dirty="0"/>
              <a:t>the means to produce goods on their own, escape from poverty with small loans that help them buy the tools and materials. It improves the sustainability of their craft and gives them more independence.</a:t>
            </a:r>
            <a:endParaRPr lang="en-IN" dirty="0"/>
          </a:p>
        </p:txBody>
      </p:sp>
      <p:pic>
        <p:nvPicPr>
          <p:cNvPr id="7" name="Content Placeholder 6">
            <a:extLst>
              <a:ext uri="{FF2B5EF4-FFF2-40B4-BE49-F238E27FC236}">
                <a16:creationId xmlns:a16="http://schemas.microsoft.com/office/drawing/2014/main" id="{F4E2C1DE-220E-01D7-6F11-E86E6654816D}"/>
              </a:ext>
            </a:extLst>
          </p:cNvPr>
          <p:cNvPicPr>
            <a:picLocks noGrp="1" noChangeAspect="1"/>
          </p:cNvPicPr>
          <p:nvPr>
            <p:ph sz="half" idx="2"/>
          </p:nvPr>
        </p:nvPicPr>
        <p:blipFill>
          <a:blip r:embed="rId2"/>
          <a:stretch>
            <a:fillRect/>
          </a:stretch>
        </p:blipFill>
        <p:spPr>
          <a:xfrm>
            <a:off x="6789527" y="2017713"/>
            <a:ext cx="3892971" cy="3441700"/>
          </a:xfrm>
        </p:spPr>
      </p:pic>
    </p:spTree>
    <p:extLst>
      <p:ext uri="{BB962C8B-B14F-4D97-AF65-F5344CB8AC3E}">
        <p14:creationId xmlns:p14="http://schemas.microsoft.com/office/powerpoint/2010/main" val="173661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6C24-6427-BAB2-15AD-34CAFA07B9F8}"/>
              </a:ext>
            </a:extLst>
          </p:cNvPr>
          <p:cNvSpPr>
            <a:spLocks noGrp="1"/>
          </p:cNvSpPr>
          <p:nvPr>
            <p:ph type="title"/>
          </p:nvPr>
        </p:nvSpPr>
        <p:spPr/>
        <p:txBody>
          <a:bodyPr/>
          <a:lstStyle/>
          <a:p>
            <a:r>
              <a:rPr lang="en-IN" dirty="0">
                <a:solidFill>
                  <a:srgbClr val="FF0000"/>
                </a:solidFill>
              </a:rPr>
              <a:t>Problem Statement</a:t>
            </a:r>
          </a:p>
        </p:txBody>
      </p:sp>
      <p:sp>
        <p:nvSpPr>
          <p:cNvPr id="3" name="Content Placeholder 2">
            <a:extLst>
              <a:ext uri="{FF2B5EF4-FFF2-40B4-BE49-F238E27FC236}">
                <a16:creationId xmlns:a16="http://schemas.microsoft.com/office/drawing/2014/main" id="{D73672F5-F806-BE79-8917-82D63BE56156}"/>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Ø"/>
            </a:pPr>
            <a:r>
              <a:rPr lang="en-US" dirty="0">
                <a:latin typeface="Century" panose="02040604050505020304" pitchFamily="18" charset="0"/>
                <a:ea typeface="Calibri" panose="020F0502020204030204" pitchFamily="34" charset="0"/>
                <a:cs typeface="Times New Roman" panose="02020603050405020304" pitchFamily="18" charset="0"/>
              </a:rPr>
              <a:t> </a:t>
            </a:r>
            <a:r>
              <a:rPr lang="en-US"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marL="0" indent="0">
              <a:buNone/>
            </a:pPr>
            <a:r>
              <a:rPr lang="en-US" dirty="0">
                <a:latin typeface="Century" panose="02040604050505020304" pitchFamily="18" charset="0"/>
                <a:ea typeface="Calibri" panose="020F0502020204030204" pitchFamily="34" charset="0"/>
                <a:cs typeface="Times New Roman" panose="02020603050405020304" pitchFamily="18" charset="0"/>
              </a:rPr>
              <a:t>	1.</a:t>
            </a:r>
            <a:r>
              <a:rPr lang="en-US" dirty="0">
                <a:solidFill>
                  <a:schemeClr val="tx1"/>
                </a:solidFill>
              </a:rPr>
              <a:t>Loan amount of 5 - Payback amount 6 (in Indonesian Rupiah)</a:t>
            </a:r>
          </a:p>
          <a:p>
            <a:pPr marL="0" indent="0">
              <a:buNone/>
            </a:pPr>
            <a:r>
              <a:rPr lang="en-US" dirty="0"/>
              <a:t>	2.</a:t>
            </a:r>
            <a:r>
              <a:rPr lang="en-US" dirty="0">
                <a:solidFill>
                  <a:schemeClr val="tx1"/>
                </a:solidFill>
              </a:rPr>
              <a:t>Loan amount of 10 - Payback amount 12 (in Indonesian    		    Rupiah)</a:t>
            </a:r>
            <a:endParaRPr lang="en-US" dirty="0">
              <a:solidFill>
                <a:schemeClr val="tx1"/>
              </a:solidFill>
              <a:latin typeface="Century" panose="02040604050505020304" pitchFamily="18" charset="0"/>
              <a:cs typeface="Times New Roman" panose="02020603050405020304" pitchFamily="18" charset="0"/>
            </a:endParaRPr>
          </a:p>
          <a:p>
            <a:pPr marL="0" indent="0">
              <a:buNone/>
            </a:pPr>
            <a:r>
              <a:rPr lang="en-US" sz="2800" dirty="0">
                <a:solidFill>
                  <a:schemeClr val="tx1"/>
                </a:solidFill>
                <a:latin typeface="Century" panose="02040604050505020304" pitchFamily="18" charset="0"/>
                <a:cs typeface="Times New Roman" panose="02020603050405020304" pitchFamily="18" charset="0"/>
              </a:rPr>
              <a:t>Task</a:t>
            </a:r>
            <a:r>
              <a:rPr lang="en-US" dirty="0">
                <a:solidFill>
                  <a:schemeClr val="tx1"/>
                </a:solidFill>
              </a:rPr>
              <a:t> </a:t>
            </a:r>
            <a:r>
              <a:rPr lang="en-US" dirty="0">
                <a:solidFill>
                  <a:schemeClr val="tx1"/>
                </a:solidFill>
                <a:latin typeface="Century" panose="02040604050505020304" pitchFamily="18" charset="0"/>
                <a:cs typeface="Times New Roman" panose="02020603050405020304" pitchFamily="18" charset="0"/>
              </a:rPr>
              <a:t> is Build ML classification Model to Predict customer who might be defaulter based on independent features.</a:t>
            </a:r>
          </a:p>
          <a:p>
            <a:pPr marL="0" indent="0">
              <a:buNone/>
            </a:pPr>
            <a:endParaRPr lang="en-US" sz="2800" dirty="0">
              <a:solidFill>
                <a:schemeClr val="tx1"/>
              </a:solidFill>
            </a:endParaRPr>
          </a:p>
          <a:p>
            <a:pPr marL="0" indent="0">
              <a:buNone/>
            </a:pPr>
            <a:r>
              <a:rPr lang="en-US" dirty="0">
                <a:latin typeface="Century" panose="02040604050505020304" pitchFamily="18" charset="0"/>
                <a:ea typeface="Calibri" panose="020F0502020204030204" pitchFamily="34" charset="0"/>
                <a:cs typeface="Times New Roman" panose="02020603050405020304" pitchFamily="18" charset="0"/>
              </a:rPr>
              <a:t>	</a:t>
            </a:r>
            <a:endParaRPr lang="en-US" sz="2800" dirty="0">
              <a:solidFill>
                <a:schemeClr val="tx1"/>
              </a:solidFill>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US" sz="2800" dirty="0">
              <a:solidFill>
                <a:schemeClr val="tx1"/>
              </a:solidFill>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18341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0DCF-BBFF-96AB-1FEB-573E513F9608}"/>
              </a:ext>
            </a:extLst>
          </p:cNvPr>
          <p:cNvSpPr>
            <a:spLocks noGrp="1"/>
          </p:cNvSpPr>
          <p:nvPr>
            <p:ph type="title"/>
          </p:nvPr>
        </p:nvSpPr>
        <p:spPr/>
        <p:txBody>
          <a:bodyPr/>
          <a:lstStyle/>
          <a:p>
            <a:r>
              <a:rPr lang="en-IN" dirty="0">
                <a:solidFill>
                  <a:srgbClr val="FF0000"/>
                </a:solidFill>
              </a:rPr>
              <a:t>Dataset Information</a:t>
            </a:r>
          </a:p>
        </p:txBody>
      </p:sp>
      <p:sp>
        <p:nvSpPr>
          <p:cNvPr id="3" name="Content Placeholder 2">
            <a:extLst>
              <a:ext uri="{FF2B5EF4-FFF2-40B4-BE49-F238E27FC236}">
                <a16:creationId xmlns:a16="http://schemas.microsoft.com/office/drawing/2014/main" id="{E7D88839-3681-5B36-C44D-D4D635F84A72}"/>
              </a:ext>
            </a:extLst>
          </p:cNvPr>
          <p:cNvSpPr>
            <a:spLocks noGrp="1"/>
          </p:cNvSpPr>
          <p:nvPr>
            <p:ph idx="1"/>
          </p:nvPr>
        </p:nvSpPr>
        <p:spPr/>
        <p:txBody>
          <a:bodyPr>
            <a:normAutofit fontScale="85000" lnSpcReduction="10000"/>
          </a:bodyPr>
          <a:lstStyle/>
          <a:p>
            <a:r>
              <a:rPr lang="en-IN" sz="2800" dirty="0">
                <a:solidFill>
                  <a:schemeClr val="tx1"/>
                </a:solidFill>
              </a:rPr>
              <a:t>Dataset provide by Fliprobo Technologies Ltd.</a:t>
            </a:r>
          </a:p>
          <a:p>
            <a:r>
              <a:rPr lang="en-IN" sz="2800" dirty="0">
                <a:solidFill>
                  <a:schemeClr val="tx1"/>
                </a:solidFill>
              </a:rPr>
              <a:t>Micro Credit Defaulter dataset contain 209593 rows and 37 columns.</a:t>
            </a:r>
          </a:p>
          <a:p>
            <a:r>
              <a:rPr lang="en-US" sz="2800" dirty="0">
                <a:solidFill>
                  <a:schemeClr val="tx1"/>
                </a:solidFill>
              </a:rPr>
              <a:t>Out of all features only three features with object datatypes and rest are int64.</a:t>
            </a:r>
          </a:p>
          <a:p>
            <a:r>
              <a:rPr lang="en-US" sz="2800" dirty="0">
                <a:solidFill>
                  <a:schemeClr val="tx1"/>
                </a:solidFill>
              </a:rPr>
              <a:t>Data integrity check is perform for missing values, duplicate data, data error.</a:t>
            </a:r>
          </a:p>
          <a:p>
            <a:r>
              <a:rPr lang="en-US" sz="2800" dirty="0">
                <a:solidFill>
                  <a:schemeClr val="tx1"/>
                </a:solidFill>
              </a:rPr>
              <a:t>No missing values, whitespaces, ‘NA’, ‘-’ are present in dataset.</a:t>
            </a:r>
          </a:p>
          <a:p>
            <a:pPr marL="0" indent="0">
              <a:buNone/>
            </a:pPr>
            <a:endParaRPr lang="en-IN" dirty="0"/>
          </a:p>
        </p:txBody>
      </p:sp>
    </p:spTree>
    <p:extLst>
      <p:ext uri="{BB962C8B-B14F-4D97-AF65-F5344CB8AC3E}">
        <p14:creationId xmlns:p14="http://schemas.microsoft.com/office/powerpoint/2010/main" val="313413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A9D3-1EF8-A28D-57F6-6F2FEC83F74B}"/>
              </a:ext>
            </a:extLst>
          </p:cNvPr>
          <p:cNvSpPr>
            <a:spLocks noGrp="1"/>
          </p:cNvSpPr>
          <p:nvPr>
            <p:ph type="title"/>
          </p:nvPr>
        </p:nvSpPr>
        <p:spPr/>
        <p:txBody>
          <a:bodyPr/>
          <a:lstStyle/>
          <a:p>
            <a:r>
              <a:rPr lang="en-IN" dirty="0">
                <a:solidFill>
                  <a:srgbClr val="FF0000"/>
                </a:solidFill>
              </a:rPr>
              <a:t>Data Pre-processing</a:t>
            </a:r>
          </a:p>
        </p:txBody>
      </p:sp>
      <p:sp>
        <p:nvSpPr>
          <p:cNvPr id="3" name="Content Placeholder 2">
            <a:extLst>
              <a:ext uri="{FF2B5EF4-FFF2-40B4-BE49-F238E27FC236}">
                <a16:creationId xmlns:a16="http://schemas.microsoft.com/office/drawing/2014/main" id="{A40497D0-13DB-242B-7358-FE854B86FF0D}"/>
              </a:ext>
            </a:extLst>
          </p:cNvPr>
          <p:cNvSpPr>
            <a:spLocks noGrp="1"/>
          </p:cNvSpPr>
          <p:nvPr>
            <p:ph idx="1"/>
          </p:nvPr>
        </p:nvSpPr>
        <p:spPr/>
        <p:txBody>
          <a:bodyPr/>
          <a:lstStyle/>
          <a:p>
            <a:r>
              <a:rPr lang="en-IN" dirty="0"/>
              <a:t>Our dataset contains some negative values. To handle this problem we made an assumption that all negative values are typing errors happened accidentally.</a:t>
            </a:r>
          </a:p>
          <a:p>
            <a:r>
              <a:rPr lang="en-IN" dirty="0"/>
              <a:t>To resolve this error we made the correction by taking absolute values of all negative values.</a:t>
            </a:r>
          </a:p>
          <a:p>
            <a:r>
              <a:rPr lang="en-IN" dirty="0"/>
              <a:t>Also, we done feature engineering on the ‘pdate’ feature which was showing the date. Here we extracted new features like Day, Month and Year from the ‘pdate’  feature and then dropped the original feature.</a:t>
            </a:r>
          </a:p>
        </p:txBody>
      </p:sp>
    </p:spTree>
    <p:extLst>
      <p:ext uri="{BB962C8B-B14F-4D97-AF65-F5344CB8AC3E}">
        <p14:creationId xmlns:p14="http://schemas.microsoft.com/office/powerpoint/2010/main" val="91540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EA97-DE10-A71E-C2E3-BE06DA60B5C6}"/>
              </a:ext>
            </a:extLst>
          </p:cNvPr>
          <p:cNvSpPr>
            <a:spLocks noGrp="1"/>
          </p:cNvSpPr>
          <p:nvPr>
            <p:ph type="title"/>
          </p:nvPr>
        </p:nvSpPr>
        <p:spPr/>
        <p:txBody>
          <a:bodyPr/>
          <a:lstStyle/>
          <a:p>
            <a:r>
              <a:rPr lang="en-IN" dirty="0">
                <a:solidFill>
                  <a:srgbClr val="FF0000"/>
                </a:solidFill>
              </a:rPr>
              <a:t>Data Pre-processing</a:t>
            </a:r>
          </a:p>
        </p:txBody>
      </p:sp>
      <p:sp>
        <p:nvSpPr>
          <p:cNvPr id="3" name="Content Placeholder 2">
            <a:extLst>
              <a:ext uri="{FF2B5EF4-FFF2-40B4-BE49-F238E27FC236}">
                <a16:creationId xmlns:a16="http://schemas.microsoft.com/office/drawing/2014/main" id="{4D27FBBA-8D68-EABA-BB79-5F437ED08EEC}"/>
              </a:ext>
            </a:extLst>
          </p:cNvPr>
          <p:cNvSpPr>
            <a:spLocks noGrp="1"/>
          </p:cNvSpPr>
          <p:nvPr>
            <p:ph idx="1"/>
          </p:nvPr>
        </p:nvSpPr>
        <p:spPr/>
        <p:txBody>
          <a:bodyPr>
            <a:normAutofit lnSpcReduction="10000"/>
          </a:bodyPr>
          <a:lstStyle/>
          <a:p>
            <a:r>
              <a:rPr lang="en-IN" dirty="0"/>
              <a:t>Also, there is an error in feature ‘</a:t>
            </a:r>
            <a:r>
              <a:rPr lang="en-US" sz="2800" dirty="0"/>
              <a:t>maxamnt_loans30’ that the </a:t>
            </a:r>
            <a:r>
              <a:rPr lang="en-US" dirty="0"/>
              <a:t>maximum </a:t>
            </a:r>
            <a:r>
              <a:rPr lang="en-US" sz="2800" dirty="0"/>
              <a:t>value of this column is not reliable.</a:t>
            </a:r>
          </a:p>
          <a:p>
            <a:r>
              <a:rPr lang="en-US" dirty="0"/>
              <a:t>The given information says that maximum loan amount is 12.</a:t>
            </a:r>
          </a:p>
          <a:p>
            <a:r>
              <a:rPr lang="en-US" dirty="0"/>
              <a:t>So, we replaced value which are greater than 12 into the category of 0.</a:t>
            </a:r>
          </a:p>
          <a:p>
            <a:r>
              <a:rPr lang="en-US" dirty="0"/>
              <a:t>Dropped the unnecessary features like ‘Unnamed: 0’, ‘msisdn', '</a:t>
            </a:r>
            <a:r>
              <a:rPr lang="en-US" dirty="0" err="1"/>
              <a:t>pcircle</a:t>
            </a:r>
            <a:r>
              <a:rPr lang="en-US" dirty="0"/>
              <a:t>’.</a:t>
            </a:r>
          </a:p>
          <a:p>
            <a:r>
              <a:rPr lang="en-US" dirty="0"/>
              <a:t>Also,  found that the data is for the same year 2016. Hence dropped the newly extracted feature ‘Year’.</a:t>
            </a:r>
          </a:p>
          <a:p>
            <a:endParaRPr lang="en-IN" dirty="0"/>
          </a:p>
        </p:txBody>
      </p:sp>
    </p:spTree>
    <p:extLst>
      <p:ext uri="{BB962C8B-B14F-4D97-AF65-F5344CB8AC3E}">
        <p14:creationId xmlns:p14="http://schemas.microsoft.com/office/powerpoint/2010/main" val="161538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655E-13CA-AF51-7E52-32BA641EE3E1}"/>
              </a:ext>
            </a:extLst>
          </p:cNvPr>
          <p:cNvSpPr>
            <a:spLocks noGrp="1"/>
          </p:cNvSpPr>
          <p:nvPr>
            <p:ph type="title"/>
          </p:nvPr>
        </p:nvSpPr>
        <p:spPr/>
        <p:txBody>
          <a:bodyPr/>
          <a:lstStyle/>
          <a:p>
            <a:r>
              <a:rPr lang="en-IN" dirty="0">
                <a:solidFill>
                  <a:srgbClr val="FF0000"/>
                </a:solidFill>
              </a:rPr>
              <a:t>EDA</a:t>
            </a:r>
            <a:br>
              <a:rPr lang="en-IN" dirty="0"/>
            </a:br>
            <a:r>
              <a:rPr lang="en-IN" dirty="0">
                <a:solidFill>
                  <a:srgbClr val="00B0F0"/>
                </a:solidFill>
              </a:rPr>
              <a:t>Distribution of Target variable ‘label’</a:t>
            </a:r>
          </a:p>
        </p:txBody>
      </p:sp>
      <p:pic>
        <p:nvPicPr>
          <p:cNvPr id="5" name="Content Placeholder 4">
            <a:extLst>
              <a:ext uri="{FF2B5EF4-FFF2-40B4-BE49-F238E27FC236}">
                <a16:creationId xmlns:a16="http://schemas.microsoft.com/office/drawing/2014/main" id="{3E1E5405-952B-7262-66AE-E36740590F0C}"/>
              </a:ext>
            </a:extLst>
          </p:cNvPr>
          <p:cNvPicPr>
            <a:picLocks noGrp="1" noChangeAspect="1"/>
          </p:cNvPicPr>
          <p:nvPr>
            <p:ph sz="half" idx="1"/>
          </p:nvPr>
        </p:nvPicPr>
        <p:blipFill>
          <a:blip r:embed="rId2"/>
          <a:stretch>
            <a:fillRect/>
          </a:stretch>
        </p:blipFill>
        <p:spPr>
          <a:xfrm>
            <a:off x="1447800" y="2469596"/>
            <a:ext cx="4645025" cy="2531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749F23BB-6D5D-853C-A7A5-383C3668B6CF}"/>
              </a:ext>
            </a:extLst>
          </p:cNvPr>
          <p:cNvSpPr>
            <a:spLocks noGrp="1"/>
          </p:cNvSpPr>
          <p:nvPr>
            <p:ph sz="half" idx="2"/>
          </p:nvPr>
        </p:nvSpPr>
        <p:spPr/>
        <p:txBody>
          <a:bodyPr>
            <a:normAutofit fontScale="77500" lnSpcReduction="20000"/>
          </a:bodyPr>
          <a:lstStyle/>
          <a:p>
            <a:r>
              <a:rPr lang="en-IN" sz="28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dirty="0">
                <a:latin typeface="Bahnschrift SemiLight" panose="020B0502040204020203" pitchFamily="34" charset="0"/>
                <a:ea typeface="Calibri" panose="020F0502020204030204" pitchFamily="34" charset="0"/>
                <a:cs typeface="Mangal" panose="02040503050203030202" pitchFamily="18" charset="0"/>
              </a:rPr>
              <a:t>value</a:t>
            </a:r>
            <a:r>
              <a:rPr lang="en-IN" sz="2800" dirty="0">
                <a:effectLst/>
                <a:latin typeface="Bahnschrift SemiLight" panose="020B0502040204020203" pitchFamily="34" charset="0"/>
                <a:ea typeface="Calibri" panose="020F0502020204030204" pitchFamily="34" charset="0"/>
                <a:cs typeface="Mangal" panose="02040503050203030202" pitchFamily="18" charset="0"/>
              </a:rPr>
              <a:t> ‘1’ represents</a:t>
            </a:r>
            <a:r>
              <a:rPr lang="en-IN" sz="2800" u="sng" dirty="0">
                <a:effectLst/>
                <a:latin typeface="Bahnschrift SemiLight" panose="020B0502040204020203" pitchFamily="34" charset="0"/>
                <a:ea typeface="Calibri" panose="020F0502020204030204" pitchFamily="34" charset="0"/>
                <a:cs typeface="Mangal" panose="02040503050203030202" pitchFamily="18" charset="0"/>
              </a:rPr>
              <a:t> </a:t>
            </a:r>
            <a:r>
              <a:rPr lang="en-IN" sz="2800" dirty="0">
                <a:effectLst/>
                <a:latin typeface="Bahnschrift SemiLight" panose="020B0502040204020203" pitchFamily="34" charset="0"/>
                <a:ea typeface="Calibri" panose="020F0502020204030204" pitchFamily="34" charset="0"/>
                <a:cs typeface="Mangal" panose="02040503050203030202" pitchFamily="18" charset="0"/>
              </a:rPr>
              <a:t>non-defaulter</a:t>
            </a:r>
            <a:r>
              <a:rPr lang="en-IN" sz="2800" u="sng" dirty="0">
                <a:effectLst/>
                <a:latin typeface="Bahnschrift SemiLight" panose="020B0502040204020203" pitchFamily="34" charset="0"/>
                <a:ea typeface="Calibri" panose="020F0502020204030204" pitchFamily="34" charset="0"/>
                <a:cs typeface="Mangal" panose="02040503050203030202" pitchFamily="18" charset="0"/>
              </a:rPr>
              <a:t> </a:t>
            </a:r>
            <a:r>
              <a:rPr lang="en-IN" sz="2800" dirty="0">
                <a:effectLst/>
                <a:latin typeface="Bahnschrift SemiLight" panose="020B0502040204020203" pitchFamily="34" charset="0"/>
                <a:ea typeface="Calibri" panose="020F0502020204030204" pitchFamily="34" charset="0"/>
                <a:cs typeface="Mangal" panose="02040503050203030202" pitchFamily="18" charset="0"/>
              </a:rPr>
              <a:t>user while Label value ‘0’ represents defaulter user.</a:t>
            </a:r>
          </a:p>
          <a:p>
            <a:r>
              <a:rPr lang="en-IN" sz="2800" dirty="0">
                <a:latin typeface="Bahnschrift SemiLight" panose="020B0502040204020203" pitchFamily="34" charset="0"/>
                <a:cs typeface="Mangal" panose="02040503050203030202" pitchFamily="18" charset="0"/>
              </a:rPr>
              <a:t>Only 12.5% users are defaulters.</a:t>
            </a:r>
          </a:p>
          <a:p>
            <a:r>
              <a:rPr lang="en-IN" sz="2800" dirty="0">
                <a:latin typeface="Bahnschrift SemiLight" panose="020B0502040204020203" pitchFamily="34" charset="0"/>
                <a:cs typeface="Mangal" panose="02040503050203030202" pitchFamily="18" charset="0"/>
              </a:rPr>
              <a:t>Target Variable Label is highly imbalanced in nature</a:t>
            </a:r>
            <a:r>
              <a:rPr lang="en-IN" sz="2400" dirty="0">
                <a:latin typeface="Bahnschrift SemiLight" panose="020B0502040204020203" pitchFamily="34" charset="0"/>
                <a:cs typeface="Mangal" panose="02040503050203030202" pitchFamily="18" charset="0"/>
              </a:rPr>
              <a:t>.</a:t>
            </a:r>
          </a:p>
          <a:p>
            <a:r>
              <a:rPr lang="en-IN" sz="2400" dirty="0">
                <a:latin typeface="Bahnschrift SemiLight" panose="020B0502040204020203" pitchFamily="34" charset="0"/>
                <a:cs typeface="Mangal" panose="02040503050203030202" pitchFamily="18" charset="0"/>
              </a:rPr>
              <a:t>We have to balance the target variable before making predictions</a:t>
            </a:r>
            <a:endParaRPr lang="en-IN" dirty="0"/>
          </a:p>
          <a:p>
            <a:pPr marL="0" indent="0">
              <a:buNone/>
            </a:pPr>
            <a:endParaRPr lang="en-IN" dirty="0"/>
          </a:p>
        </p:txBody>
      </p:sp>
    </p:spTree>
    <p:extLst>
      <p:ext uri="{BB962C8B-B14F-4D97-AF65-F5344CB8AC3E}">
        <p14:creationId xmlns:p14="http://schemas.microsoft.com/office/powerpoint/2010/main" val="29543343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704</TotalTime>
  <Words>1137</Words>
  <Application>Microsoft Office PowerPoint</Application>
  <PresentationFormat>Widescreen</PresentationFormat>
  <Paragraphs>130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Bahnschrift SemiLight</vt:lpstr>
      <vt:lpstr>Calibri</vt:lpstr>
      <vt:lpstr>Century</vt:lpstr>
      <vt:lpstr>Franklin Gothic Medium</vt:lpstr>
      <vt:lpstr>Gill Sans MT</vt:lpstr>
      <vt:lpstr>Wingdings</vt:lpstr>
      <vt:lpstr>Gallery</vt:lpstr>
      <vt:lpstr>Micro-Credit Defaulter Prediction using Machine Learning</vt:lpstr>
      <vt:lpstr>Overview</vt:lpstr>
      <vt:lpstr>Introduction to Micro Credit</vt:lpstr>
      <vt:lpstr>Key Takeaways</vt:lpstr>
      <vt:lpstr>Problem Statement</vt:lpstr>
      <vt:lpstr>Dataset Information</vt:lpstr>
      <vt:lpstr>Data Pre-processing</vt:lpstr>
      <vt:lpstr>Data Pre-processing</vt:lpstr>
      <vt:lpstr>EDA Distribution of Target variable ‘label’</vt:lpstr>
      <vt:lpstr>EDA Month vs defaulter distribution</vt:lpstr>
      <vt:lpstr>EDA Maximum amount of loan taken by users</vt:lpstr>
      <vt:lpstr>EDA Number of loan taken by customers in 30 days vs Amount of loan taken in 30 days</vt:lpstr>
      <vt:lpstr>EDA Maximum Number of loan taken VS Average payback time in last 30 days</vt:lpstr>
      <vt:lpstr>EDA Number of loan taken by customers in 30 days</vt:lpstr>
      <vt:lpstr>Feature Engineering Outliers detection &amp; removal</vt:lpstr>
      <vt:lpstr>Skewness</vt:lpstr>
      <vt:lpstr>Correlation</vt:lpstr>
      <vt:lpstr>Handling of Imbalanced data</vt:lpstr>
      <vt:lpstr>Multicollinearity and PCA</vt:lpstr>
      <vt:lpstr>MODEL BUILDING</vt:lpstr>
      <vt:lpstr>Model Evaluation Summary</vt:lpstr>
      <vt:lpstr>Hyperparameter OPtimization</vt:lpstr>
      <vt:lpstr>AUC &amp; ROC Curve</vt:lpstr>
      <vt:lpstr>Limitations &amp; Scope for Future OF THIS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Prediction using Machine Learning</dc:title>
  <dc:creator>swatiamitmotugade0712@gmail.com</dc:creator>
  <cp:lastModifiedBy>swatiamitmotugade0712@gmail.com</cp:lastModifiedBy>
  <cp:revision>1</cp:revision>
  <dcterms:created xsi:type="dcterms:W3CDTF">2022-11-05T05:33:24Z</dcterms:created>
  <dcterms:modified xsi:type="dcterms:W3CDTF">2022-11-05T17:17:28Z</dcterms:modified>
</cp:coreProperties>
</file>