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0" r:id="rId6"/>
    <p:sldId id="261" r:id="rId7"/>
    <p:sldId id="264" r:id="rId8"/>
    <p:sldId id="265"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BF3422-9806-49D4-B029-5F8706184DE9}"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B49E71-195F-4577-9352-BB7F920EEB39}" type="slidenum">
              <a:rPr lang="en-IN" smtClean="0"/>
              <a:t>‹#›</a:t>
            </a:fld>
            <a:endParaRPr lang="en-IN"/>
          </a:p>
        </p:txBody>
      </p:sp>
    </p:spTree>
    <p:extLst>
      <p:ext uri="{BB962C8B-B14F-4D97-AF65-F5344CB8AC3E}">
        <p14:creationId xmlns:p14="http://schemas.microsoft.com/office/powerpoint/2010/main" val="2998843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BF3422-9806-49D4-B029-5F8706184DE9}"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B49E71-195F-4577-9352-BB7F920EEB39}" type="slidenum">
              <a:rPr lang="en-IN" smtClean="0"/>
              <a:t>‹#›</a:t>
            </a:fld>
            <a:endParaRPr lang="en-IN"/>
          </a:p>
        </p:txBody>
      </p:sp>
    </p:spTree>
    <p:extLst>
      <p:ext uri="{BB962C8B-B14F-4D97-AF65-F5344CB8AC3E}">
        <p14:creationId xmlns:p14="http://schemas.microsoft.com/office/powerpoint/2010/main" val="2446342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BF3422-9806-49D4-B029-5F8706184DE9}"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B49E71-195F-4577-9352-BB7F920EEB39}" type="slidenum">
              <a:rPr lang="en-IN" smtClean="0"/>
              <a:t>‹#›</a:t>
            </a:fld>
            <a:endParaRPr lang="en-IN"/>
          </a:p>
        </p:txBody>
      </p:sp>
    </p:spTree>
    <p:extLst>
      <p:ext uri="{BB962C8B-B14F-4D97-AF65-F5344CB8AC3E}">
        <p14:creationId xmlns:p14="http://schemas.microsoft.com/office/powerpoint/2010/main" val="3098008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BF3422-9806-49D4-B029-5F8706184DE9}"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B49E71-195F-4577-9352-BB7F920EEB3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13660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F3422-9806-49D4-B029-5F8706184DE9}"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B49E71-195F-4577-9352-BB7F920EEB39}" type="slidenum">
              <a:rPr lang="en-IN" smtClean="0"/>
              <a:t>‹#›</a:t>
            </a:fld>
            <a:endParaRPr lang="en-IN"/>
          </a:p>
        </p:txBody>
      </p:sp>
    </p:spTree>
    <p:extLst>
      <p:ext uri="{BB962C8B-B14F-4D97-AF65-F5344CB8AC3E}">
        <p14:creationId xmlns:p14="http://schemas.microsoft.com/office/powerpoint/2010/main" val="2345355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BF3422-9806-49D4-B029-5F8706184DE9}" type="datetimeFigureOut">
              <a:rPr lang="en-IN" smtClean="0"/>
              <a:t>25-12-2022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B49E71-195F-4577-9352-BB7F920EEB39}" type="slidenum">
              <a:rPr lang="en-IN" smtClean="0"/>
              <a:t>‹#›</a:t>
            </a:fld>
            <a:endParaRPr lang="en-IN"/>
          </a:p>
        </p:txBody>
      </p:sp>
    </p:spTree>
    <p:extLst>
      <p:ext uri="{BB962C8B-B14F-4D97-AF65-F5344CB8AC3E}">
        <p14:creationId xmlns:p14="http://schemas.microsoft.com/office/powerpoint/2010/main" val="943236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BF3422-9806-49D4-B029-5F8706184DE9}" type="datetimeFigureOut">
              <a:rPr lang="en-IN" smtClean="0"/>
              <a:t>25-12-2022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B49E71-195F-4577-9352-BB7F920EEB39}" type="slidenum">
              <a:rPr lang="en-IN" smtClean="0"/>
              <a:t>‹#›</a:t>
            </a:fld>
            <a:endParaRPr lang="en-IN"/>
          </a:p>
        </p:txBody>
      </p:sp>
    </p:spTree>
    <p:extLst>
      <p:ext uri="{BB962C8B-B14F-4D97-AF65-F5344CB8AC3E}">
        <p14:creationId xmlns:p14="http://schemas.microsoft.com/office/powerpoint/2010/main" val="4285418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F3422-9806-49D4-B029-5F8706184DE9}"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B49E71-195F-4577-9352-BB7F920EEB39}" type="slidenum">
              <a:rPr lang="en-IN" smtClean="0"/>
              <a:t>‹#›</a:t>
            </a:fld>
            <a:endParaRPr lang="en-IN"/>
          </a:p>
        </p:txBody>
      </p:sp>
    </p:spTree>
    <p:extLst>
      <p:ext uri="{BB962C8B-B14F-4D97-AF65-F5344CB8AC3E}">
        <p14:creationId xmlns:p14="http://schemas.microsoft.com/office/powerpoint/2010/main" val="2697085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F3422-9806-49D4-B029-5F8706184DE9}"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B49E71-195F-4577-9352-BB7F920EEB39}" type="slidenum">
              <a:rPr lang="en-IN" smtClean="0"/>
              <a:t>‹#›</a:t>
            </a:fld>
            <a:endParaRPr lang="en-IN"/>
          </a:p>
        </p:txBody>
      </p:sp>
    </p:spTree>
    <p:extLst>
      <p:ext uri="{BB962C8B-B14F-4D97-AF65-F5344CB8AC3E}">
        <p14:creationId xmlns:p14="http://schemas.microsoft.com/office/powerpoint/2010/main" val="524351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4BF3422-9806-49D4-B029-5F8706184DE9}"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B49E71-195F-4577-9352-BB7F920EEB39}" type="slidenum">
              <a:rPr lang="en-IN" smtClean="0"/>
              <a:t>‹#›</a:t>
            </a:fld>
            <a:endParaRPr lang="en-IN"/>
          </a:p>
        </p:txBody>
      </p:sp>
    </p:spTree>
    <p:extLst>
      <p:ext uri="{BB962C8B-B14F-4D97-AF65-F5344CB8AC3E}">
        <p14:creationId xmlns:p14="http://schemas.microsoft.com/office/powerpoint/2010/main" val="102789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F3422-9806-49D4-B029-5F8706184DE9}"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B49E71-195F-4577-9352-BB7F920EEB39}" type="slidenum">
              <a:rPr lang="en-IN" smtClean="0"/>
              <a:t>‹#›</a:t>
            </a:fld>
            <a:endParaRPr lang="en-IN"/>
          </a:p>
        </p:txBody>
      </p:sp>
    </p:spTree>
    <p:extLst>
      <p:ext uri="{BB962C8B-B14F-4D97-AF65-F5344CB8AC3E}">
        <p14:creationId xmlns:p14="http://schemas.microsoft.com/office/powerpoint/2010/main" val="2905200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BF3422-9806-49D4-B029-5F8706184DE9}"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B49E71-195F-4577-9352-BB7F920EEB39}" type="slidenum">
              <a:rPr lang="en-IN" smtClean="0"/>
              <a:t>‹#›</a:t>
            </a:fld>
            <a:endParaRPr lang="en-IN"/>
          </a:p>
        </p:txBody>
      </p:sp>
    </p:spTree>
    <p:extLst>
      <p:ext uri="{BB962C8B-B14F-4D97-AF65-F5344CB8AC3E}">
        <p14:creationId xmlns:p14="http://schemas.microsoft.com/office/powerpoint/2010/main" val="1013078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BF3422-9806-49D4-B029-5F8706184DE9}" type="datetimeFigureOut">
              <a:rPr lang="en-IN" smtClean="0"/>
              <a:t>25-12-2022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B49E71-195F-4577-9352-BB7F920EEB39}" type="slidenum">
              <a:rPr lang="en-IN" smtClean="0"/>
              <a:t>‹#›</a:t>
            </a:fld>
            <a:endParaRPr lang="en-IN"/>
          </a:p>
        </p:txBody>
      </p:sp>
    </p:spTree>
    <p:extLst>
      <p:ext uri="{BB962C8B-B14F-4D97-AF65-F5344CB8AC3E}">
        <p14:creationId xmlns:p14="http://schemas.microsoft.com/office/powerpoint/2010/main" val="1853209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4BF3422-9806-49D4-B029-5F8706184DE9}" type="datetimeFigureOut">
              <a:rPr lang="en-IN" smtClean="0"/>
              <a:t>25-12-2022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6B49E71-195F-4577-9352-BB7F920EEB39}" type="slidenum">
              <a:rPr lang="en-IN" smtClean="0"/>
              <a:t>‹#›</a:t>
            </a:fld>
            <a:endParaRPr lang="en-IN"/>
          </a:p>
        </p:txBody>
      </p:sp>
    </p:spTree>
    <p:extLst>
      <p:ext uri="{BB962C8B-B14F-4D97-AF65-F5344CB8AC3E}">
        <p14:creationId xmlns:p14="http://schemas.microsoft.com/office/powerpoint/2010/main" val="214046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BF3422-9806-49D4-B029-5F8706184DE9}" type="datetimeFigureOut">
              <a:rPr lang="en-IN" smtClean="0"/>
              <a:t>25-12-2022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6B49E71-195F-4577-9352-BB7F920EEB39}" type="slidenum">
              <a:rPr lang="en-IN" smtClean="0"/>
              <a:t>‹#›</a:t>
            </a:fld>
            <a:endParaRPr lang="en-IN"/>
          </a:p>
        </p:txBody>
      </p:sp>
    </p:spTree>
    <p:extLst>
      <p:ext uri="{BB962C8B-B14F-4D97-AF65-F5344CB8AC3E}">
        <p14:creationId xmlns:p14="http://schemas.microsoft.com/office/powerpoint/2010/main" val="4261338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4BF3422-9806-49D4-B029-5F8706184DE9}" type="datetimeFigureOut">
              <a:rPr lang="en-IN" smtClean="0"/>
              <a:t>25-12-2022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6B49E71-195F-4577-9352-BB7F920EEB39}" type="slidenum">
              <a:rPr lang="en-IN" smtClean="0"/>
              <a:t>‹#›</a:t>
            </a:fld>
            <a:endParaRPr lang="en-IN"/>
          </a:p>
        </p:txBody>
      </p:sp>
    </p:spTree>
    <p:extLst>
      <p:ext uri="{BB962C8B-B14F-4D97-AF65-F5344CB8AC3E}">
        <p14:creationId xmlns:p14="http://schemas.microsoft.com/office/powerpoint/2010/main" val="891350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BF3422-9806-49D4-B029-5F8706184DE9}"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B49E71-195F-4577-9352-BB7F920EEB39}" type="slidenum">
              <a:rPr lang="en-IN" smtClean="0"/>
              <a:t>‹#›</a:t>
            </a:fld>
            <a:endParaRPr lang="en-IN"/>
          </a:p>
        </p:txBody>
      </p:sp>
    </p:spTree>
    <p:extLst>
      <p:ext uri="{BB962C8B-B14F-4D97-AF65-F5344CB8AC3E}">
        <p14:creationId xmlns:p14="http://schemas.microsoft.com/office/powerpoint/2010/main" val="260414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BF3422-9806-49D4-B029-5F8706184DE9}" type="datetimeFigureOut">
              <a:rPr lang="en-IN" smtClean="0"/>
              <a:t>25-12-2022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6B49E71-195F-4577-9352-BB7F920EEB39}" type="slidenum">
              <a:rPr lang="en-IN" smtClean="0"/>
              <a:t>‹#›</a:t>
            </a:fld>
            <a:endParaRPr lang="en-IN"/>
          </a:p>
        </p:txBody>
      </p:sp>
    </p:spTree>
    <p:extLst>
      <p:ext uri="{BB962C8B-B14F-4D97-AF65-F5344CB8AC3E}">
        <p14:creationId xmlns:p14="http://schemas.microsoft.com/office/powerpoint/2010/main" val="4088458595"/>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72F7-A97C-4E92-4FD6-F287DD330103}"/>
              </a:ext>
            </a:extLst>
          </p:cNvPr>
          <p:cNvSpPr>
            <a:spLocks noGrp="1"/>
          </p:cNvSpPr>
          <p:nvPr>
            <p:ph type="ctrTitle"/>
          </p:nvPr>
        </p:nvSpPr>
        <p:spPr>
          <a:xfrm>
            <a:off x="1524000" y="1122363"/>
            <a:ext cx="9144000" cy="1564853"/>
          </a:xfrm>
        </p:spPr>
        <p:txBody>
          <a:bodyPr/>
          <a:lstStyle/>
          <a:p>
            <a:r>
              <a:rPr lang="en-IN" dirty="0"/>
              <a:t>Email Spam Classifier</a:t>
            </a:r>
          </a:p>
        </p:txBody>
      </p:sp>
      <p:sp>
        <p:nvSpPr>
          <p:cNvPr id="3" name="Subtitle 2">
            <a:extLst>
              <a:ext uri="{FF2B5EF4-FFF2-40B4-BE49-F238E27FC236}">
                <a16:creationId xmlns:a16="http://schemas.microsoft.com/office/drawing/2014/main" id="{0EB64D8A-EDA7-6E8A-E5D4-7DDEB1218D0D}"/>
              </a:ext>
            </a:extLst>
          </p:cNvPr>
          <p:cNvSpPr>
            <a:spLocks noGrp="1"/>
          </p:cNvSpPr>
          <p:nvPr>
            <p:ph type="subTitle" idx="1"/>
          </p:nvPr>
        </p:nvSpPr>
        <p:spPr>
          <a:xfrm>
            <a:off x="1154955" y="4786905"/>
            <a:ext cx="8825658" cy="861420"/>
          </a:xfrm>
        </p:spPr>
        <p:txBody>
          <a:bodyPr/>
          <a:lstStyle/>
          <a:p>
            <a:r>
              <a:rPr lang="en-IN" dirty="0">
                <a:solidFill>
                  <a:schemeClr val="tx1"/>
                </a:solidFill>
              </a:rPr>
              <a:t>By</a:t>
            </a:r>
          </a:p>
          <a:p>
            <a:r>
              <a:rPr lang="en-IN" dirty="0">
                <a:solidFill>
                  <a:schemeClr val="tx1"/>
                </a:solidFill>
              </a:rPr>
              <a:t>Mrs. Swati Amit Motugade</a:t>
            </a:r>
          </a:p>
        </p:txBody>
      </p:sp>
    </p:spTree>
    <p:extLst>
      <p:ext uri="{BB962C8B-B14F-4D97-AF65-F5344CB8AC3E}">
        <p14:creationId xmlns:p14="http://schemas.microsoft.com/office/powerpoint/2010/main" val="1670088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3819-C6D8-8298-0573-A5FF180B728C}"/>
              </a:ext>
            </a:extLst>
          </p:cNvPr>
          <p:cNvSpPr>
            <a:spLocks noGrp="1"/>
          </p:cNvSpPr>
          <p:nvPr>
            <p:ph type="title"/>
          </p:nvPr>
        </p:nvSpPr>
        <p:spPr/>
        <p:txBody>
          <a:bodyPr/>
          <a:lstStyle/>
          <a:p>
            <a:r>
              <a:rPr lang="en-IN" dirty="0"/>
              <a:t>Requirement Analysis</a:t>
            </a:r>
          </a:p>
        </p:txBody>
      </p:sp>
      <p:sp>
        <p:nvSpPr>
          <p:cNvPr id="3" name="Content Placeholder 2">
            <a:extLst>
              <a:ext uri="{FF2B5EF4-FFF2-40B4-BE49-F238E27FC236}">
                <a16:creationId xmlns:a16="http://schemas.microsoft.com/office/drawing/2014/main" id="{D01C4461-8F6B-1BC4-6F6D-9ADDAE1EAB36}"/>
              </a:ext>
            </a:extLst>
          </p:cNvPr>
          <p:cNvSpPr>
            <a:spLocks noGrp="1"/>
          </p:cNvSpPr>
          <p:nvPr>
            <p:ph idx="1"/>
          </p:nvPr>
        </p:nvSpPr>
        <p:spPr/>
        <p:txBody>
          <a:bodyPr/>
          <a:lstStyle/>
          <a:p>
            <a:pPr>
              <a:buFont typeface="Wingdings" panose="05000000000000000000" pitchFamily="2" charset="2"/>
              <a:buChar char="v"/>
            </a:pPr>
            <a:r>
              <a:rPr lang="en-IN" sz="2400" dirty="0"/>
              <a:t>Functional Requirement:</a:t>
            </a:r>
          </a:p>
          <a:p>
            <a:pPr marL="800100" lvl="2" indent="0">
              <a:buNone/>
            </a:pPr>
            <a:r>
              <a:rPr lang="en-IN" sz="2000" dirty="0"/>
              <a:t>To classify the emails which is done by first taking out the feature vector extraction which involves first taking out whether the word is a spam or not.</a:t>
            </a:r>
          </a:p>
          <a:p>
            <a:pPr marL="800100" lvl="2" indent="0">
              <a:buNone/>
            </a:pPr>
            <a:endParaRPr lang="en-IN" dirty="0"/>
          </a:p>
          <a:p>
            <a:pPr>
              <a:buFont typeface="Wingdings" panose="05000000000000000000" pitchFamily="2" charset="2"/>
              <a:buChar char="v"/>
            </a:pPr>
            <a:r>
              <a:rPr lang="en-IN" sz="2400" dirty="0"/>
              <a:t>Non Functional Requirement:</a:t>
            </a:r>
          </a:p>
          <a:p>
            <a:pPr marL="800100" lvl="2" indent="0">
              <a:buNone/>
            </a:pPr>
            <a:r>
              <a:rPr lang="en-IN" sz="2000" dirty="0"/>
              <a:t>Ensures high availability of email data or dataset</a:t>
            </a:r>
          </a:p>
          <a:p>
            <a:pPr marL="800100" lvl="2" indent="0">
              <a:buNone/>
            </a:pPr>
            <a:r>
              <a:rPr lang="en-IN" sz="2000" dirty="0"/>
              <a:t>User should get the result as fast as possible.</a:t>
            </a:r>
          </a:p>
          <a:p>
            <a:pPr marL="800100" lvl="2" indent="0">
              <a:buNone/>
            </a:pPr>
            <a:r>
              <a:rPr lang="en-IN" sz="2000" dirty="0"/>
              <a:t>It should be easy to use i.e., user is just required to type the words and click then the result is displayed or user is just required to enter a pair of reasonable sentence.</a:t>
            </a:r>
          </a:p>
          <a:p>
            <a:pPr marL="0" indent="0">
              <a:buNone/>
            </a:pPr>
            <a:endParaRPr lang="en-IN" dirty="0"/>
          </a:p>
        </p:txBody>
      </p:sp>
    </p:spTree>
    <p:extLst>
      <p:ext uri="{BB962C8B-B14F-4D97-AF65-F5344CB8AC3E}">
        <p14:creationId xmlns:p14="http://schemas.microsoft.com/office/powerpoint/2010/main" val="3966811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E44BB-E5EE-3FEA-97A5-15942E6B737D}"/>
              </a:ext>
            </a:extLst>
          </p:cNvPr>
          <p:cNvSpPr>
            <a:spLocks noGrp="1"/>
          </p:cNvSpPr>
          <p:nvPr>
            <p:ph type="title"/>
          </p:nvPr>
        </p:nvSpPr>
        <p:spPr/>
        <p:txBody>
          <a:bodyPr/>
          <a:lstStyle/>
          <a:p>
            <a:r>
              <a:rPr lang="en-IN" dirty="0"/>
              <a:t>Testing</a:t>
            </a:r>
          </a:p>
        </p:txBody>
      </p:sp>
      <p:sp>
        <p:nvSpPr>
          <p:cNvPr id="3" name="Content Placeholder 2">
            <a:extLst>
              <a:ext uri="{FF2B5EF4-FFF2-40B4-BE49-F238E27FC236}">
                <a16:creationId xmlns:a16="http://schemas.microsoft.com/office/drawing/2014/main" id="{5A0EF0D7-CD90-848E-5319-DE07C3D33EB8}"/>
              </a:ext>
            </a:extLst>
          </p:cNvPr>
          <p:cNvSpPr>
            <a:spLocks noGrp="1"/>
          </p:cNvSpPr>
          <p:nvPr>
            <p:ph idx="1"/>
          </p:nvPr>
        </p:nvSpPr>
        <p:spPr/>
        <p:txBody>
          <a:bodyPr>
            <a:normAutofit/>
          </a:bodyPr>
          <a:lstStyle/>
          <a:p>
            <a:pPr>
              <a:buFont typeface="Wingdings" panose="05000000000000000000" pitchFamily="2" charset="2"/>
              <a:buChar char="v"/>
            </a:pPr>
            <a:r>
              <a:rPr lang="en-IN" sz="2400" dirty="0"/>
              <a:t>We tested the dataset and found out which email is a spam and which is not spam or in other words ‘ham’ . Spam emails are labelled as 1 and ham mails are labelled as 0.</a:t>
            </a:r>
          </a:p>
          <a:p>
            <a:pPr>
              <a:buFont typeface="Wingdings" panose="05000000000000000000" pitchFamily="2" charset="2"/>
              <a:buChar char="v"/>
            </a:pPr>
            <a:r>
              <a:rPr lang="en-IN" sz="2400" dirty="0"/>
              <a:t>We calculated the feature vector to know whether it is spam or ham.</a:t>
            </a:r>
          </a:p>
          <a:p>
            <a:pPr>
              <a:buFont typeface="Wingdings" panose="05000000000000000000" pitchFamily="2" charset="2"/>
              <a:buChar char="v"/>
            </a:pPr>
            <a:r>
              <a:rPr lang="en-IN" sz="2400" dirty="0"/>
              <a:t>Using this feature vector Naive-Bayes Algorithm works by comparing the training dataset to the test dataset.</a:t>
            </a:r>
          </a:p>
          <a:p>
            <a:pPr marL="0" indent="0">
              <a:buNone/>
            </a:pPr>
            <a:r>
              <a:rPr lang="en-IN" sz="2400" dirty="0"/>
              <a:t> </a:t>
            </a:r>
          </a:p>
        </p:txBody>
      </p:sp>
    </p:spTree>
    <p:extLst>
      <p:ext uri="{BB962C8B-B14F-4D97-AF65-F5344CB8AC3E}">
        <p14:creationId xmlns:p14="http://schemas.microsoft.com/office/powerpoint/2010/main" val="4218764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73E0-F2E0-B238-D529-0F9465F4B32E}"/>
              </a:ext>
            </a:extLst>
          </p:cNvPr>
          <p:cNvSpPr>
            <a:spLocks noGrp="1"/>
          </p:cNvSpPr>
          <p:nvPr>
            <p:ph type="title"/>
          </p:nvPr>
        </p:nvSpPr>
        <p:spPr>
          <a:xfrm>
            <a:off x="646111" y="452718"/>
            <a:ext cx="9404723" cy="873162"/>
          </a:xfrm>
        </p:spPr>
        <p:txBody>
          <a:bodyPr/>
          <a:lstStyle/>
          <a:p>
            <a:r>
              <a:rPr lang="en-IN" dirty="0"/>
              <a:t>About Dataset</a:t>
            </a:r>
          </a:p>
        </p:txBody>
      </p:sp>
      <p:sp>
        <p:nvSpPr>
          <p:cNvPr id="3" name="Content Placeholder 2">
            <a:extLst>
              <a:ext uri="{FF2B5EF4-FFF2-40B4-BE49-F238E27FC236}">
                <a16:creationId xmlns:a16="http://schemas.microsoft.com/office/drawing/2014/main" id="{8A14A137-9BC0-B1B8-C047-21493FC73AD9}"/>
              </a:ext>
            </a:extLst>
          </p:cNvPr>
          <p:cNvSpPr>
            <a:spLocks noGrp="1"/>
          </p:cNvSpPr>
          <p:nvPr>
            <p:ph idx="1"/>
          </p:nvPr>
        </p:nvSpPr>
        <p:spPr>
          <a:xfrm>
            <a:off x="1103312" y="1325880"/>
            <a:ext cx="8946541" cy="4922519"/>
          </a:xfrm>
        </p:spPr>
        <p:txBody>
          <a:bodyPr/>
          <a:lstStyle/>
          <a:p>
            <a:pPr marL="0" indent="0">
              <a:buNone/>
            </a:pPr>
            <a:r>
              <a:rPr lang="en-US" dirty="0"/>
              <a:t>The SMS Spam Collection is a set of SMS tagged messages that have been collected for SMS Spam research. It contains one set of SMS messages in English of 5,574 messages, tagged according being ham (legitimate) or spam. </a:t>
            </a:r>
          </a:p>
          <a:p>
            <a:pPr marL="0" indent="0">
              <a:buNone/>
            </a:pPr>
            <a:r>
              <a:rPr lang="en-US" dirty="0"/>
              <a:t>The files contain one message per line. Each line is composed by two columns: v1 contains the label (ham or spam) and v2 contains the raw text. </a:t>
            </a:r>
          </a:p>
          <a:p>
            <a:pPr marL="0" indent="0">
              <a:buNone/>
            </a:pPr>
            <a:r>
              <a:rPr lang="en-US" dirty="0"/>
              <a:t>This corpus has been collected from free or free for research sources at the </a:t>
            </a:r>
            <a:r>
              <a:rPr lang="en-IN" dirty="0"/>
              <a:t>Internet: </a:t>
            </a:r>
            <a:endParaRPr lang="en-US" dirty="0"/>
          </a:p>
          <a:p>
            <a:pPr marL="0" indent="0">
              <a:buNone/>
            </a:pPr>
            <a:r>
              <a:rPr lang="en-US" dirty="0"/>
              <a:t>-&gt; A collection of 5573 rows SMS spam messages was manually extracted from the Grumble text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 </a:t>
            </a:r>
            <a:endParaRPr lang="en-IN" dirty="0"/>
          </a:p>
        </p:txBody>
      </p:sp>
    </p:spTree>
    <p:extLst>
      <p:ext uri="{BB962C8B-B14F-4D97-AF65-F5344CB8AC3E}">
        <p14:creationId xmlns:p14="http://schemas.microsoft.com/office/powerpoint/2010/main" val="2722862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ACC8-7CEF-FDCA-489C-FF374B06CDF3}"/>
              </a:ext>
            </a:extLst>
          </p:cNvPr>
          <p:cNvSpPr>
            <a:spLocks noGrp="1"/>
          </p:cNvSpPr>
          <p:nvPr>
            <p:ph type="title"/>
          </p:nvPr>
        </p:nvSpPr>
        <p:spPr>
          <a:xfrm>
            <a:off x="646111" y="452718"/>
            <a:ext cx="9404723" cy="789342"/>
          </a:xfrm>
        </p:spPr>
        <p:txBody>
          <a:bodyPr/>
          <a:lstStyle/>
          <a:p>
            <a:r>
              <a:rPr lang="en-IN" dirty="0"/>
              <a:t>About Dataset</a:t>
            </a:r>
          </a:p>
        </p:txBody>
      </p:sp>
      <p:sp>
        <p:nvSpPr>
          <p:cNvPr id="3" name="Content Placeholder 2">
            <a:extLst>
              <a:ext uri="{FF2B5EF4-FFF2-40B4-BE49-F238E27FC236}">
                <a16:creationId xmlns:a16="http://schemas.microsoft.com/office/drawing/2014/main" id="{3F5B91F5-868D-67C4-9B51-9EAA9D6848B0}"/>
              </a:ext>
            </a:extLst>
          </p:cNvPr>
          <p:cNvSpPr>
            <a:spLocks noGrp="1"/>
          </p:cNvSpPr>
          <p:nvPr>
            <p:ph idx="1"/>
          </p:nvPr>
        </p:nvSpPr>
        <p:spPr>
          <a:xfrm>
            <a:off x="1103312" y="1303020"/>
            <a:ext cx="8946541" cy="4945379"/>
          </a:xfrm>
        </p:spPr>
        <p:txBody>
          <a:bodyPr/>
          <a:lstStyle/>
          <a:p>
            <a:pPr marL="0" indent="0">
              <a:buNone/>
            </a:pPr>
            <a:r>
              <a:rPr lang="en-IN" sz="2800" dirty="0"/>
              <a:t>As mentioned above, the column v1 is denoting whether the email is spam or ham, we renamed this column as ‘class_label’ and the column v2 contains the text message of email we renamed this as ‘message’.</a:t>
            </a:r>
          </a:p>
          <a:p>
            <a:pPr marL="0" indent="0">
              <a:buNone/>
            </a:pPr>
            <a:r>
              <a:rPr lang="en-IN" sz="2800" dirty="0"/>
              <a:t>There are 3 more unnamed columns having more than 90% NaN values. Hence we dropped these features.</a:t>
            </a:r>
          </a:p>
          <a:p>
            <a:pPr marL="0" indent="0">
              <a:buNone/>
            </a:pPr>
            <a:r>
              <a:rPr lang="en-IN" sz="2800" dirty="0"/>
              <a:t>Also, we checked for duplicates and found that there are 403 duplicate entries. We used drop duplicate method to remove these duplicates.</a:t>
            </a:r>
          </a:p>
          <a:p>
            <a:pPr marL="0" indent="0">
              <a:buNone/>
            </a:pPr>
            <a:endParaRPr lang="en-IN" sz="2800" dirty="0"/>
          </a:p>
          <a:p>
            <a:pPr marL="0" indent="0">
              <a:buNone/>
            </a:pPr>
            <a:endParaRPr lang="en-IN" dirty="0"/>
          </a:p>
        </p:txBody>
      </p:sp>
    </p:spTree>
    <p:extLst>
      <p:ext uri="{BB962C8B-B14F-4D97-AF65-F5344CB8AC3E}">
        <p14:creationId xmlns:p14="http://schemas.microsoft.com/office/powerpoint/2010/main" val="1979175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30AF2-E737-3383-45B0-B2248166C445}"/>
              </a:ext>
            </a:extLst>
          </p:cNvPr>
          <p:cNvSpPr>
            <a:spLocks noGrp="1"/>
          </p:cNvSpPr>
          <p:nvPr>
            <p:ph type="title"/>
          </p:nvPr>
        </p:nvSpPr>
        <p:spPr>
          <a:xfrm>
            <a:off x="646111" y="452718"/>
            <a:ext cx="9404723" cy="996018"/>
          </a:xfrm>
        </p:spPr>
        <p:txBody>
          <a:bodyPr/>
          <a:lstStyle/>
          <a:p>
            <a:r>
              <a:rPr lang="en-IN" dirty="0"/>
              <a:t>Labelwise distribution of emails</a:t>
            </a:r>
          </a:p>
        </p:txBody>
      </p:sp>
      <p:sp>
        <p:nvSpPr>
          <p:cNvPr id="3" name="Content Placeholder 2">
            <a:extLst>
              <a:ext uri="{FF2B5EF4-FFF2-40B4-BE49-F238E27FC236}">
                <a16:creationId xmlns:a16="http://schemas.microsoft.com/office/drawing/2014/main" id="{BDB11D21-9F7B-E6C4-E094-0ACC52F8CD98}"/>
              </a:ext>
            </a:extLst>
          </p:cNvPr>
          <p:cNvSpPr>
            <a:spLocks noGrp="1"/>
          </p:cNvSpPr>
          <p:nvPr>
            <p:ph sz="half" idx="1"/>
          </p:nvPr>
        </p:nvSpPr>
        <p:spPr/>
        <p:txBody>
          <a:bodyPr/>
          <a:lstStyle/>
          <a:p>
            <a:pPr>
              <a:buFont typeface="Wingdings" panose="05000000000000000000" pitchFamily="2" charset="2"/>
              <a:buChar char="v"/>
            </a:pPr>
            <a:r>
              <a:rPr lang="en-IN" sz="2400" dirty="0"/>
              <a:t>There are total 5572 rows out of which 4516 mails are labelled as ham and 653 mails are labelled as  spam.</a:t>
            </a:r>
          </a:p>
          <a:p>
            <a:pPr>
              <a:buFont typeface="Wingdings" panose="05000000000000000000" pitchFamily="2" charset="2"/>
              <a:buChar char="v"/>
            </a:pPr>
            <a:r>
              <a:rPr lang="en-IN" sz="2400" dirty="0"/>
              <a:t>If we look percentagewise, then 87.37% emails are labelled as ham and only 12.63% emails are labelled as spam.</a:t>
            </a:r>
          </a:p>
          <a:p>
            <a:pPr marL="0" indent="0">
              <a:buNone/>
            </a:pPr>
            <a:endParaRPr lang="en-IN" dirty="0"/>
          </a:p>
        </p:txBody>
      </p:sp>
      <p:pic>
        <p:nvPicPr>
          <p:cNvPr id="6" name="Content Placeholder 5">
            <a:extLst>
              <a:ext uri="{FF2B5EF4-FFF2-40B4-BE49-F238E27FC236}">
                <a16:creationId xmlns:a16="http://schemas.microsoft.com/office/drawing/2014/main" id="{04EF6CCA-923F-3747-61AB-C7F74ED84C1A}"/>
              </a:ext>
            </a:extLst>
          </p:cNvPr>
          <p:cNvPicPr>
            <a:picLocks noGrp="1" noChangeAspect="1"/>
          </p:cNvPicPr>
          <p:nvPr>
            <p:ph sz="half" idx="2"/>
          </p:nvPr>
        </p:nvPicPr>
        <p:blipFill>
          <a:blip r:embed="rId2"/>
          <a:stretch>
            <a:fillRect/>
          </a:stretch>
        </p:blipFill>
        <p:spPr>
          <a:xfrm>
            <a:off x="6562725" y="2071826"/>
            <a:ext cx="3435060" cy="3337438"/>
          </a:xfrm>
        </p:spPr>
      </p:pic>
    </p:spTree>
    <p:extLst>
      <p:ext uri="{BB962C8B-B14F-4D97-AF65-F5344CB8AC3E}">
        <p14:creationId xmlns:p14="http://schemas.microsoft.com/office/powerpoint/2010/main" val="611973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6041-B241-DCDE-54FA-CCF6CC0AFE4F}"/>
              </a:ext>
            </a:extLst>
          </p:cNvPr>
          <p:cNvSpPr>
            <a:spLocks noGrp="1"/>
          </p:cNvSpPr>
          <p:nvPr>
            <p:ph type="title"/>
          </p:nvPr>
        </p:nvSpPr>
        <p:spPr>
          <a:xfrm>
            <a:off x="646111" y="452718"/>
            <a:ext cx="9404723" cy="842682"/>
          </a:xfrm>
        </p:spPr>
        <p:txBody>
          <a:bodyPr/>
          <a:lstStyle/>
          <a:p>
            <a:r>
              <a:rPr lang="en-IN" dirty="0"/>
              <a:t>Distribution of message length</a:t>
            </a:r>
          </a:p>
        </p:txBody>
      </p:sp>
      <p:sp>
        <p:nvSpPr>
          <p:cNvPr id="3" name="Content Placeholder 2">
            <a:extLst>
              <a:ext uri="{FF2B5EF4-FFF2-40B4-BE49-F238E27FC236}">
                <a16:creationId xmlns:a16="http://schemas.microsoft.com/office/drawing/2014/main" id="{71EAE610-22CD-F463-72A1-017DC5374916}"/>
              </a:ext>
            </a:extLst>
          </p:cNvPr>
          <p:cNvSpPr>
            <a:spLocks noGrp="1"/>
          </p:cNvSpPr>
          <p:nvPr>
            <p:ph sz="half" idx="1"/>
          </p:nvPr>
        </p:nvSpPr>
        <p:spPr>
          <a:xfrm>
            <a:off x="1103312" y="1539241"/>
            <a:ext cx="4396339" cy="4717098"/>
          </a:xfrm>
        </p:spPr>
        <p:txBody>
          <a:bodyPr>
            <a:normAutofit/>
          </a:bodyPr>
          <a:lstStyle/>
          <a:p>
            <a:pPr>
              <a:buFont typeface="Wingdings" panose="05000000000000000000" pitchFamily="2" charset="2"/>
              <a:buChar char="v"/>
            </a:pPr>
            <a:r>
              <a:rPr lang="en-IN" sz="2000" dirty="0"/>
              <a:t>The plot shows the distribution of message length for spam and ham emails.</a:t>
            </a:r>
          </a:p>
          <a:p>
            <a:pPr>
              <a:buFont typeface="Wingdings" panose="05000000000000000000" pitchFamily="2" charset="2"/>
              <a:buChar char="v"/>
            </a:pPr>
            <a:r>
              <a:rPr lang="en-IN" sz="2000" dirty="0"/>
              <a:t>The red lines represents message length of spam messages and yellow lines represents message length of ham emails.</a:t>
            </a:r>
          </a:p>
          <a:p>
            <a:pPr>
              <a:buFont typeface="Wingdings" panose="05000000000000000000" pitchFamily="2" charset="2"/>
              <a:buChar char="v"/>
            </a:pPr>
            <a:r>
              <a:rPr lang="en-IN" sz="2000" dirty="0"/>
              <a:t>We can say that the message length is maximum for ham emails and minimum for spam emails.</a:t>
            </a:r>
          </a:p>
        </p:txBody>
      </p:sp>
      <p:pic>
        <p:nvPicPr>
          <p:cNvPr id="6" name="Content Placeholder 5">
            <a:extLst>
              <a:ext uri="{FF2B5EF4-FFF2-40B4-BE49-F238E27FC236}">
                <a16:creationId xmlns:a16="http://schemas.microsoft.com/office/drawing/2014/main" id="{089C68EC-B6D9-840E-CCE3-D46E5BEA4C45}"/>
              </a:ext>
            </a:extLst>
          </p:cNvPr>
          <p:cNvPicPr>
            <a:picLocks noGrp="1" noChangeAspect="1"/>
          </p:cNvPicPr>
          <p:nvPr>
            <p:ph sz="half" idx="2"/>
          </p:nvPr>
        </p:nvPicPr>
        <p:blipFill>
          <a:blip r:embed="rId2"/>
          <a:stretch>
            <a:fillRect/>
          </a:stretch>
        </p:blipFill>
        <p:spPr>
          <a:xfrm>
            <a:off x="5555986" y="1691640"/>
            <a:ext cx="4395788" cy="2981325"/>
          </a:xfrm>
        </p:spPr>
      </p:pic>
    </p:spTree>
    <p:extLst>
      <p:ext uri="{BB962C8B-B14F-4D97-AF65-F5344CB8AC3E}">
        <p14:creationId xmlns:p14="http://schemas.microsoft.com/office/powerpoint/2010/main" val="132784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E80C-B2A4-4B5B-E20C-B11890C4439E}"/>
              </a:ext>
            </a:extLst>
          </p:cNvPr>
          <p:cNvSpPr>
            <a:spLocks noGrp="1"/>
          </p:cNvSpPr>
          <p:nvPr>
            <p:ph type="title"/>
          </p:nvPr>
        </p:nvSpPr>
        <p:spPr>
          <a:xfrm>
            <a:off x="646111" y="452718"/>
            <a:ext cx="9404723" cy="1017942"/>
          </a:xfrm>
        </p:spPr>
        <p:txBody>
          <a:bodyPr/>
          <a:lstStyle/>
          <a:p>
            <a:r>
              <a:rPr lang="en-IN" dirty="0"/>
              <a:t>Distribution of Number of words</a:t>
            </a:r>
          </a:p>
        </p:txBody>
      </p:sp>
      <p:sp>
        <p:nvSpPr>
          <p:cNvPr id="3" name="Content Placeholder 2">
            <a:extLst>
              <a:ext uri="{FF2B5EF4-FFF2-40B4-BE49-F238E27FC236}">
                <a16:creationId xmlns:a16="http://schemas.microsoft.com/office/drawing/2014/main" id="{C77AC732-2FCB-35C4-3F5B-42BBF285D4A4}"/>
              </a:ext>
            </a:extLst>
          </p:cNvPr>
          <p:cNvSpPr>
            <a:spLocks noGrp="1"/>
          </p:cNvSpPr>
          <p:nvPr>
            <p:ph sz="half" idx="1"/>
          </p:nvPr>
        </p:nvSpPr>
        <p:spPr/>
        <p:txBody>
          <a:bodyPr/>
          <a:lstStyle/>
          <a:p>
            <a:pPr>
              <a:buFont typeface="Wingdings" panose="05000000000000000000" pitchFamily="2" charset="2"/>
              <a:buChar char="v"/>
            </a:pPr>
            <a:r>
              <a:rPr lang="en-IN" sz="1800" dirty="0"/>
              <a:t>The plot shows the distribution of number of words for spam and ham emails.</a:t>
            </a:r>
          </a:p>
          <a:p>
            <a:pPr>
              <a:buFont typeface="Wingdings" panose="05000000000000000000" pitchFamily="2" charset="2"/>
              <a:buChar char="v"/>
            </a:pPr>
            <a:r>
              <a:rPr lang="en-IN" sz="1800" dirty="0"/>
              <a:t>The red lines represents number of words of spam messages and yellow lines represents number of words of ham emails.</a:t>
            </a:r>
          </a:p>
          <a:p>
            <a:pPr>
              <a:buFont typeface="Wingdings" panose="05000000000000000000" pitchFamily="2" charset="2"/>
              <a:buChar char="v"/>
            </a:pPr>
            <a:r>
              <a:rPr lang="en-IN" sz="1800" dirty="0"/>
              <a:t>We can say that the number of words are maximum for ham emails and minimum for spam emails.</a:t>
            </a:r>
          </a:p>
          <a:p>
            <a:pPr marL="0" indent="0">
              <a:buNone/>
            </a:pPr>
            <a:endParaRPr lang="en-IN" dirty="0"/>
          </a:p>
        </p:txBody>
      </p:sp>
      <p:pic>
        <p:nvPicPr>
          <p:cNvPr id="6" name="Content Placeholder 5">
            <a:extLst>
              <a:ext uri="{FF2B5EF4-FFF2-40B4-BE49-F238E27FC236}">
                <a16:creationId xmlns:a16="http://schemas.microsoft.com/office/drawing/2014/main" id="{3EC38814-1F62-13CB-80EB-F99A5C24614F}"/>
              </a:ext>
            </a:extLst>
          </p:cNvPr>
          <p:cNvPicPr>
            <a:picLocks noGrp="1" noChangeAspect="1"/>
          </p:cNvPicPr>
          <p:nvPr>
            <p:ph sz="half" idx="2"/>
          </p:nvPr>
        </p:nvPicPr>
        <p:blipFill>
          <a:blip r:embed="rId2"/>
          <a:stretch>
            <a:fillRect/>
          </a:stretch>
        </p:blipFill>
        <p:spPr>
          <a:xfrm>
            <a:off x="5654675" y="2286000"/>
            <a:ext cx="4395788" cy="3044777"/>
          </a:xfrm>
        </p:spPr>
      </p:pic>
    </p:spTree>
    <p:extLst>
      <p:ext uri="{BB962C8B-B14F-4D97-AF65-F5344CB8AC3E}">
        <p14:creationId xmlns:p14="http://schemas.microsoft.com/office/powerpoint/2010/main" val="3043421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7A2A6-A43A-AC1C-6910-F981A71C0F4A}"/>
              </a:ext>
            </a:extLst>
          </p:cNvPr>
          <p:cNvSpPr>
            <a:spLocks noGrp="1"/>
          </p:cNvSpPr>
          <p:nvPr>
            <p:ph type="title"/>
          </p:nvPr>
        </p:nvSpPr>
        <p:spPr/>
        <p:txBody>
          <a:bodyPr/>
          <a:lstStyle/>
          <a:p>
            <a:r>
              <a:rPr lang="en-IN" dirty="0"/>
              <a:t>Distribution of Number of Statements</a:t>
            </a:r>
          </a:p>
        </p:txBody>
      </p:sp>
      <p:sp>
        <p:nvSpPr>
          <p:cNvPr id="3" name="Content Placeholder 2">
            <a:extLst>
              <a:ext uri="{FF2B5EF4-FFF2-40B4-BE49-F238E27FC236}">
                <a16:creationId xmlns:a16="http://schemas.microsoft.com/office/drawing/2014/main" id="{46139BAD-D4CE-D267-FEB0-CF68AF9FEE75}"/>
              </a:ext>
            </a:extLst>
          </p:cNvPr>
          <p:cNvSpPr>
            <a:spLocks noGrp="1"/>
          </p:cNvSpPr>
          <p:nvPr>
            <p:ph sz="half" idx="1"/>
          </p:nvPr>
        </p:nvSpPr>
        <p:spPr/>
        <p:txBody>
          <a:bodyPr>
            <a:normAutofit/>
          </a:bodyPr>
          <a:lstStyle/>
          <a:p>
            <a:pPr>
              <a:buFont typeface="Wingdings" panose="05000000000000000000" pitchFamily="2" charset="2"/>
              <a:buChar char="v"/>
            </a:pPr>
            <a:r>
              <a:rPr lang="en-IN" sz="2400" dirty="0"/>
              <a:t>The plot shows the distribution of number of sentences in ham and spam emails represented by yellow and red respectively.</a:t>
            </a:r>
          </a:p>
          <a:p>
            <a:pPr>
              <a:buFont typeface="Wingdings" panose="05000000000000000000" pitchFamily="2" charset="2"/>
              <a:buChar char="v"/>
            </a:pPr>
            <a:r>
              <a:rPr lang="en-IN" sz="2400" dirty="0"/>
              <a:t>The plot shows that the number of sentences are more for ham emails and less for spam emails.</a:t>
            </a:r>
          </a:p>
        </p:txBody>
      </p:sp>
      <p:pic>
        <p:nvPicPr>
          <p:cNvPr id="6" name="Content Placeholder 5">
            <a:extLst>
              <a:ext uri="{FF2B5EF4-FFF2-40B4-BE49-F238E27FC236}">
                <a16:creationId xmlns:a16="http://schemas.microsoft.com/office/drawing/2014/main" id="{EFE76F7D-E9C2-F1E9-093A-3AAF0DB72228}"/>
              </a:ext>
            </a:extLst>
          </p:cNvPr>
          <p:cNvPicPr>
            <a:picLocks noGrp="1" noChangeAspect="1"/>
          </p:cNvPicPr>
          <p:nvPr>
            <p:ph sz="half" idx="2"/>
          </p:nvPr>
        </p:nvPicPr>
        <p:blipFill>
          <a:blip r:embed="rId2"/>
          <a:stretch>
            <a:fillRect/>
          </a:stretch>
        </p:blipFill>
        <p:spPr>
          <a:xfrm>
            <a:off x="5655046" y="2127885"/>
            <a:ext cx="4395788" cy="2999066"/>
          </a:xfrm>
        </p:spPr>
      </p:pic>
    </p:spTree>
    <p:extLst>
      <p:ext uri="{BB962C8B-B14F-4D97-AF65-F5344CB8AC3E}">
        <p14:creationId xmlns:p14="http://schemas.microsoft.com/office/powerpoint/2010/main" val="2956559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79E18-C025-18B4-2624-026414650039}"/>
              </a:ext>
            </a:extLst>
          </p:cNvPr>
          <p:cNvSpPr>
            <a:spLocks noGrp="1"/>
          </p:cNvSpPr>
          <p:nvPr>
            <p:ph type="title"/>
          </p:nvPr>
        </p:nvSpPr>
        <p:spPr/>
        <p:txBody>
          <a:bodyPr/>
          <a:lstStyle/>
          <a:p>
            <a:r>
              <a:rPr lang="en-US" dirty="0">
                <a:solidFill>
                  <a:schemeClr val="tx1"/>
                </a:solidFill>
                <a:latin typeface="+mn-lt"/>
              </a:rPr>
              <a:t>Data Pre-processing</a:t>
            </a:r>
            <a:endParaRPr lang="en-IN" dirty="0">
              <a:solidFill>
                <a:schemeClr val="tx1"/>
              </a:solidFill>
              <a:latin typeface="+mn-lt"/>
            </a:endParaRPr>
          </a:p>
        </p:txBody>
      </p:sp>
      <p:sp>
        <p:nvSpPr>
          <p:cNvPr id="3" name="Content Placeholder 2">
            <a:extLst>
              <a:ext uri="{FF2B5EF4-FFF2-40B4-BE49-F238E27FC236}">
                <a16:creationId xmlns:a16="http://schemas.microsoft.com/office/drawing/2014/main" id="{B1D63954-48D7-F382-B46C-475D5AB64293}"/>
              </a:ext>
            </a:extLst>
          </p:cNvPr>
          <p:cNvSpPr>
            <a:spLocks noGrp="1"/>
          </p:cNvSpPr>
          <p:nvPr>
            <p:ph idx="1"/>
          </p:nvPr>
        </p:nvSpPr>
        <p:spPr/>
        <p:txBody>
          <a:bodyPr/>
          <a:lstStyle/>
          <a:p>
            <a:pPr marL="0" indent="0">
              <a:buNone/>
            </a:pPr>
            <a:r>
              <a:rPr lang="en-IN" dirty="0"/>
              <a:t>Below are the required steps in data pre-processing:</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Convert the text to lowercase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punctuations, digits and special characters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Tokenize the text, filter out the adjectives used in the review and create a new column in data frame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stop words</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Stemming and Lemmatising</a:t>
            </a:r>
          </a:p>
          <a:p>
            <a:pPr lvl="0">
              <a:lnSpc>
                <a:spcPct val="107000"/>
              </a:lnSpc>
              <a:spcAft>
                <a:spcPts val="800"/>
              </a:spcAft>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Applying Text Vectorization to convert text into numeric</a:t>
            </a:r>
          </a:p>
          <a:p>
            <a:pPr marL="400050" lvl="1" indent="0">
              <a:buNone/>
            </a:pPr>
            <a:endParaRPr lang="en-IN" dirty="0"/>
          </a:p>
        </p:txBody>
      </p:sp>
    </p:spTree>
    <p:extLst>
      <p:ext uri="{BB962C8B-B14F-4D97-AF65-F5344CB8AC3E}">
        <p14:creationId xmlns:p14="http://schemas.microsoft.com/office/powerpoint/2010/main" val="927619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0A90-676E-C79B-D024-3570D7786EC2}"/>
              </a:ext>
            </a:extLst>
          </p:cNvPr>
          <p:cNvSpPr>
            <a:spLocks noGrp="1"/>
          </p:cNvSpPr>
          <p:nvPr>
            <p:ph type="title"/>
          </p:nvPr>
        </p:nvSpPr>
        <p:spPr/>
        <p:txBody>
          <a:bodyPr/>
          <a:lstStyle/>
          <a:p>
            <a:r>
              <a:rPr lang="en-US" dirty="0">
                <a:solidFill>
                  <a:schemeClr val="tx1"/>
                </a:solidFill>
                <a:latin typeface="Algerian" panose="04020705040A02060702" pitchFamily="82" charset="0"/>
              </a:rPr>
              <a:t>Word Cloud for getting word sense</a:t>
            </a:r>
            <a:endParaRPr lang="en-IN" dirty="0">
              <a:solidFill>
                <a:schemeClr val="tx1"/>
              </a:solidFill>
            </a:endParaRPr>
          </a:p>
        </p:txBody>
      </p:sp>
      <p:sp>
        <p:nvSpPr>
          <p:cNvPr id="3" name="Content Placeholder 2">
            <a:extLst>
              <a:ext uri="{FF2B5EF4-FFF2-40B4-BE49-F238E27FC236}">
                <a16:creationId xmlns:a16="http://schemas.microsoft.com/office/drawing/2014/main" id="{C4BF40DD-B566-0E9C-1567-A09713F11AFD}"/>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400" dirty="0">
                <a:solidFill>
                  <a:schemeClr val="tx1"/>
                </a:solidFill>
                <a:effectLst/>
                <a:ea typeface="Bahnschrift SemiLight" panose="020B0502040204020203" pitchFamily="34" charset="0"/>
                <a:cs typeface="Mangal" panose="02040503050203030202" pitchFamily="18" charset="0"/>
              </a:rPr>
              <a:t>Word Cloud is a visualization technique for text data wherein each word is picturized with its importance in the context or its frequency.</a:t>
            </a: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400" dirty="0">
                <a:solidFill>
                  <a:schemeClr val="tx1"/>
                </a:solidFill>
                <a:effectLst/>
                <a:ea typeface="Bahnschrift SemiLight" panose="020B0502040204020203" pitchFamily="34" charset="0"/>
                <a:cs typeface="Mangal" panose="02040503050203030202" pitchFamily="18" charset="0"/>
              </a:rPr>
              <a:t>The more commonly the term appears within the text being analysed, the larger the word appears in the image generated.</a:t>
            </a:r>
          </a:p>
          <a:p>
            <a:pPr marL="342900" lvl="0" indent="-342900">
              <a:lnSpc>
                <a:spcPct val="107000"/>
              </a:lnSpc>
              <a:spcAft>
                <a:spcPts val="800"/>
              </a:spcAft>
              <a:buSzPts val="1000"/>
              <a:buFont typeface="Symbol" panose="05050102010706020507" pitchFamily="18" charset="2"/>
              <a:buChar char=""/>
              <a:tabLst>
                <a:tab pos="228600" algn="l"/>
              </a:tabLst>
            </a:pPr>
            <a:r>
              <a:rPr lang="en-IN" sz="2400" dirty="0">
                <a:solidFill>
                  <a:schemeClr val="tx1"/>
                </a:solidFill>
                <a:effectLst/>
                <a:ea typeface="Bahnschrift SemiLight" panose="020B0502040204020203" pitchFamily="34" charset="0"/>
                <a:cs typeface="Mangal" panose="02040503050203030202" pitchFamily="18" charset="0"/>
              </a:rPr>
              <a:t>The enlarged texts are the greatest number of words used there and small texts are the smaller number of words used.</a:t>
            </a:r>
          </a:p>
          <a:p>
            <a:pPr marL="0" indent="0">
              <a:buNone/>
            </a:pPr>
            <a:endParaRPr lang="en-IN" dirty="0"/>
          </a:p>
        </p:txBody>
      </p:sp>
    </p:spTree>
    <p:extLst>
      <p:ext uri="{BB962C8B-B14F-4D97-AF65-F5344CB8AC3E}">
        <p14:creationId xmlns:p14="http://schemas.microsoft.com/office/powerpoint/2010/main" val="254542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2869-446F-2013-975B-48B7AD78FBAC}"/>
              </a:ext>
            </a:extLst>
          </p:cNvPr>
          <p:cNvSpPr>
            <a:spLocks noGrp="1"/>
          </p:cNvSpPr>
          <p:nvPr>
            <p:ph type="title"/>
          </p:nvPr>
        </p:nvSpPr>
        <p:spPr/>
        <p:txBody>
          <a:bodyPr>
            <a:normAutofit/>
          </a:bodyPr>
          <a:lstStyle/>
          <a:p>
            <a:r>
              <a:rPr lang="en-IN" sz="3600" b="1" dirty="0">
                <a:solidFill>
                  <a:schemeClr val="tx1"/>
                </a:solidFill>
              </a:rPr>
              <a:t>INTRODUCTION</a:t>
            </a:r>
          </a:p>
        </p:txBody>
      </p:sp>
      <p:sp>
        <p:nvSpPr>
          <p:cNvPr id="3" name="Content Placeholder 2">
            <a:extLst>
              <a:ext uri="{FF2B5EF4-FFF2-40B4-BE49-F238E27FC236}">
                <a16:creationId xmlns:a16="http://schemas.microsoft.com/office/drawing/2014/main" id="{275CD906-7F4D-D832-BBCE-A80624AFFC5E}"/>
              </a:ext>
            </a:extLst>
          </p:cNvPr>
          <p:cNvSpPr>
            <a:spLocks noGrp="1"/>
          </p:cNvSpPr>
          <p:nvPr>
            <p:ph idx="1"/>
          </p:nvPr>
        </p:nvSpPr>
        <p:spPr/>
        <p:txBody>
          <a:bodyPr/>
          <a:lstStyle/>
          <a:p>
            <a:pPr marL="0" indent="0">
              <a:buNone/>
            </a:pPr>
            <a:r>
              <a:rPr lang="en-IN" dirty="0"/>
              <a:t>Spam emails can be not only annoying but also dangerous to consumers.</a:t>
            </a:r>
          </a:p>
          <a:p>
            <a:pPr marL="0" indent="0">
              <a:buNone/>
            </a:pPr>
            <a:r>
              <a:rPr lang="en-IN" dirty="0"/>
              <a:t>Spam emails can be defined as:</a:t>
            </a:r>
          </a:p>
          <a:p>
            <a:pPr marL="971550" lvl="1" indent="-514350">
              <a:buFont typeface="+mj-lt"/>
              <a:buAutoNum type="arabicPeriod"/>
            </a:pPr>
            <a:r>
              <a:rPr lang="en-IN" dirty="0"/>
              <a:t>Anonymity</a:t>
            </a:r>
          </a:p>
          <a:p>
            <a:pPr marL="971550" lvl="1" indent="-514350">
              <a:buFont typeface="+mj-lt"/>
              <a:buAutoNum type="arabicPeriod"/>
            </a:pPr>
            <a:r>
              <a:rPr lang="en-IN" dirty="0"/>
              <a:t>Mass Mailings</a:t>
            </a:r>
          </a:p>
          <a:p>
            <a:pPr marL="971550" lvl="1" indent="-514350">
              <a:buFont typeface="+mj-lt"/>
              <a:buAutoNum type="arabicPeriod"/>
            </a:pPr>
            <a:r>
              <a:rPr lang="en-IN" dirty="0"/>
              <a:t>Unsolicited</a:t>
            </a:r>
          </a:p>
          <a:p>
            <a:pPr marL="457200" lvl="1" indent="0">
              <a:buNone/>
            </a:pPr>
            <a:endParaRPr lang="en-IN" dirty="0"/>
          </a:p>
          <a:p>
            <a:pPr marL="0" indent="0">
              <a:buNone/>
            </a:pPr>
            <a:r>
              <a:rPr lang="en-IN" dirty="0"/>
              <a:t>The spam emails are the messages randomly sent to multiple addresses by all sort of groups, but mostly lazy advertisers and criminals who wish to lead you to phishing sites.</a:t>
            </a:r>
          </a:p>
        </p:txBody>
      </p:sp>
    </p:spTree>
    <p:extLst>
      <p:ext uri="{BB962C8B-B14F-4D97-AF65-F5344CB8AC3E}">
        <p14:creationId xmlns:p14="http://schemas.microsoft.com/office/powerpoint/2010/main" val="1534053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09C9-B4A5-0293-89B3-A76FB04D4B69}"/>
              </a:ext>
            </a:extLst>
          </p:cNvPr>
          <p:cNvSpPr>
            <a:spLocks noGrp="1"/>
          </p:cNvSpPr>
          <p:nvPr>
            <p:ph type="title"/>
          </p:nvPr>
        </p:nvSpPr>
        <p:spPr/>
        <p:txBody>
          <a:bodyPr/>
          <a:lstStyle/>
          <a:p>
            <a:r>
              <a:rPr lang="en-IN" dirty="0"/>
              <a:t>Word Cloud for words in spam emails</a:t>
            </a:r>
          </a:p>
        </p:txBody>
      </p:sp>
      <p:pic>
        <p:nvPicPr>
          <p:cNvPr id="6" name="Content Placeholder 5">
            <a:extLst>
              <a:ext uri="{FF2B5EF4-FFF2-40B4-BE49-F238E27FC236}">
                <a16:creationId xmlns:a16="http://schemas.microsoft.com/office/drawing/2014/main" id="{D029998F-61F6-39F4-C25A-64B15769BC27}"/>
              </a:ext>
            </a:extLst>
          </p:cNvPr>
          <p:cNvPicPr>
            <a:picLocks noGrp="1" noChangeAspect="1"/>
          </p:cNvPicPr>
          <p:nvPr>
            <p:ph sz="half" idx="1"/>
          </p:nvPr>
        </p:nvPicPr>
        <p:blipFill>
          <a:blip r:embed="rId2"/>
          <a:stretch>
            <a:fillRect/>
          </a:stretch>
        </p:blipFill>
        <p:spPr>
          <a:xfrm>
            <a:off x="1371599" y="2056092"/>
            <a:ext cx="3902831" cy="3800797"/>
          </a:xfrm>
        </p:spPr>
      </p:pic>
      <p:sp>
        <p:nvSpPr>
          <p:cNvPr id="4" name="Content Placeholder 3">
            <a:extLst>
              <a:ext uri="{FF2B5EF4-FFF2-40B4-BE49-F238E27FC236}">
                <a16:creationId xmlns:a16="http://schemas.microsoft.com/office/drawing/2014/main" id="{8AA90F18-FFF5-9998-F70D-C5C6017BE2D1}"/>
              </a:ext>
            </a:extLst>
          </p:cNvPr>
          <p:cNvSpPr>
            <a:spLocks noGrp="1"/>
          </p:cNvSpPr>
          <p:nvPr>
            <p:ph sz="half" idx="2"/>
          </p:nvPr>
        </p:nvSpPr>
        <p:spPr/>
        <p:txBody>
          <a:bodyPr>
            <a:normAutofit/>
          </a:bodyPr>
          <a:lstStyle/>
          <a:p>
            <a:pPr marL="0" indent="0">
              <a:buNone/>
            </a:pPr>
            <a:r>
              <a:rPr lang="en-IN" sz="2400" dirty="0"/>
              <a:t>From the wordcloud of spam emails it is clear that </a:t>
            </a:r>
            <a:r>
              <a:rPr lang="en-US" sz="2400" dirty="0"/>
              <a:t>the words 'call','free','new','mobil','text','txt','offer','repli','claim','stop' etc. are the most common words in spam class.</a:t>
            </a:r>
            <a:endParaRPr lang="en-IN" sz="2400" dirty="0"/>
          </a:p>
        </p:txBody>
      </p:sp>
    </p:spTree>
    <p:extLst>
      <p:ext uri="{BB962C8B-B14F-4D97-AF65-F5344CB8AC3E}">
        <p14:creationId xmlns:p14="http://schemas.microsoft.com/office/powerpoint/2010/main" val="3684335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5A7A-007A-EBE3-3652-27791101542D}"/>
              </a:ext>
            </a:extLst>
          </p:cNvPr>
          <p:cNvSpPr>
            <a:spLocks noGrp="1"/>
          </p:cNvSpPr>
          <p:nvPr>
            <p:ph type="title"/>
          </p:nvPr>
        </p:nvSpPr>
        <p:spPr/>
        <p:txBody>
          <a:bodyPr/>
          <a:lstStyle/>
          <a:p>
            <a:r>
              <a:rPr lang="en-IN" dirty="0"/>
              <a:t>Word Cloud for words in ham emails</a:t>
            </a:r>
          </a:p>
        </p:txBody>
      </p:sp>
      <p:pic>
        <p:nvPicPr>
          <p:cNvPr id="6" name="Content Placeholder 5">
            <a:extLst>
              <a:ext uri="{FF2B5EF4-FFF2-40B4-BE49-F238E27FC236}">
                <a16:creationId xmlns:a16="http://schemas.microsoft.com/office/drawing/2014/main" id="{9D4F8133-7C1A-8B64-3505-4F75EF8CEC3F}"/>
              </a:ext>
            </a:extLst>
          </p:cNvPr>
          <p:cNvPicPr>
            <a:picLocks noGrp="1" noChangeAspect="1"/>
          </p:cNvPicPr>
          <p:nvPr>
            <p:ph sz="half" idx="1"/>
          </p:nvPr>
        </p:nvPicPr>
        <p:blipFill>
          <a:blip r:embed="rId2"/>
          <a:stretch>
            <a:fillRect/>
          </a:stretch>
        </p:blipFill>
        <p:spPr>
          <a:xfrm>
            <a:off x="1278255" y="1594413"/>
            <a:ext cx="3638442" cy="3669173"/>
          </a:xfrm>
        </p:spPr>
      </p:pic>
      <p:sp>
        <p:nvSpPr>
          <p:cNvPr id="4" name="Content Placeholder 3">
            <a:extLst>
              <a:ext uri="{FF2B5EF4-FFF2-40B4-BE49-F238E27FC236}">
                <a16:creationId xmlns:a16="http://schemas.microsoft.com/office/drawing/2014/main" id="{EFE451AA-2605-94A5-FF9C-115FC686EB6D}"/>
              </a:ext>
            </a:extLst>
          </p:cNvPr>
          <p:cNvSpPr>
            <a:spLocks noGrp="1"/>
          </p:cNvSpPr>
          <p:nvPr>
            <p:ph sz="half" idx="2"/>
          </p:nvPr>
        </p:nvSpPr>
        <p:spPr/>
        <p:txBody>
          <a:bodyPr>
            <a:normAutofit/>
          </a:bodyPr>
          <a:lstStyle/>
          <a:p>
            <a:pPr marL="0" indent="0">
              <a:buNone/>
            </a:pPr>
            <a:r>
              <a:rPr lang="en-IN" sz="2400" dirty="0"/>
              <a:t>From the wordcloud of ham emails it is clear that </a:t>
            </a:r>
            <a:r>
              <a:rPr lang="en-US" sz="2400" dirty="0"/>
              <a:t>the words 'u’, 'ur’, 'come’, 'go’, 'got’, 'want’, 'day’, 'time’, 'need’, 'know' etc. are most common words in ham messages.</a:t>
            </a:r>
            <a:endParaRPr lang="en-IN" sz="2400" dirty="0"/>
          </a:p>
        </p:txBody>
      </p:sp>
    </p:spTree>
    <p:extLst>
      <p:ext uri="{BB962C8B-B14F-4D97-AF65-F5344CB8AC3E}">
        <p14:creationId xmlns:p14="http://schemas.microsoft.com/office/powerpoint/2010/main" val="1316787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86199-613A-FA62-F596-E3BE787C261B}"/>
              </a:ext>
            </a:extLst>
          </p:cNvPr>
          <p:cNvSpPr>
            <a:spLocks noGrp="1"/>
          </p:cNvSpPr>
          <p:nvPr>
            <p:ph type="title"/>
          </p:nvPr>
        </p:nvSpPr>
        <p:spPr>
          <a:xfrm>
            <a:off x="646111" y="452718"/>
            <a:ext cx="9404723" cy="795057"/>
          </a:xfrm>
        </p:spPr>
        <p:txBody>
          <a:bodyPr/>
          <a:lstStyle/>
          <a:p>
            <a:r>
              <a:rPr lang="en-IN" dirty="0"/>
              <a:t>Libraries Imported</a:t>
            </a:r>
          </a:p>
        </p:txBody>
      </p:sp>
      <p:sp>
        <p:nvSpPr>
          <p:cNvPr id="3" name="Content Placeholder 2">
            <a:extLst>
              <a:ext uri="{FF2B5EF4-FFF2-40B4-BE49-F238E27FC236}">
                <a16:creationId xmlns:a16="http://schemas.microsoft.com/office/drawing/2014/main" id="{5D62AADA-2D3F-4289-0931-AD9EC8B1EC09}"/>
              </a:ext>
            </a:extLst>
          </p:cNvPr>
          <p:cNvSpPr>
            <a:spLocks noGrp="1"/>
          </p:cNvSpPr>
          <p:nvPr>
            <p:ph idx="1"/>
          </p:nvPr>
        </p:nvSpPr>
        <p:spPr>
          <a:xfrm>
            <a:off x="1103312" y="1143000"/>
            <a:ext cx="10155238" cy="5399966"/>
          </a:xfrm>
        </p:spPr>
        <p:txBody>
          <a:bodyPr/>
          <a:lstStyle/>
          <a:p>
            <a:pPr>
              <a:buFont typeface="Wingdings" panose="05000000000000000000" pitchFamily="2" charset="2"/>
              <a:buChar char="Ø"/>
            </a:pPr>
            <a:r>
              <a:rPr lang="en-US" sz="2000" b="1" dirty="0"/>
              <a:t>Visualization &amp; Data</a:t>
            </a:r>
          </a:p>
          <a:p>
            <a:pPr marL="0" indent="0">
              <a:buNone/>
            </a:pPr>
            <a:r>
              <a:rPr lang="en-US" sz="2000" b="1" dirty="0"/>
              <a:t>    Wrangling Library used</a:t>
            </a:r>
          </a:p>
          <a:p>
            <a:pPr marL="0" indent="0">
              <a:buNone/>
            </a:pPr>
            <a:endParaRPr lang="en-US" sz="2000" b="1" dirty="0"/>
          </a:p>
          <a:p>
            <a:pPr marL="0" indent="0">
              <a:buNone/>
            </a:pPr>
            <a:endParaRPr lang="en-US" sz="2000" b="1" dirty="0"/>
          </a:p>
          <a:p>
            <a:pPr>
              <a:buFont typeface="Wingdings" panose="05000000000000000000" pitchFamily="2" charset="2"/>
              <a:buChar char="Ø"/>
            </a:pPr>
            <a:r>
              <a:rPr lang="en-US" sz="2000" b="1" dirty="0"/>
              <a:t>Text Mining</a:t>
            </a:r>
          </a:p>
          <a:p>
            <a:pPr>
              <a:buFont typeface="Wingdings" panose="05000000000000000000" pitchFamily="2" charset="2"/>
              <a:buChar char="Ø"/>
            </a:pPr>
            <a:endParaRPr lang="en-US" sz="2000" b="1" dirty="0"/>
          </a:p>
          <a:p>
            <a:pPr>
              <a:buFont typeface="Wingdings" panose="05000000000000000000" pitchFamily="2" charset="2"/>
              <a:buChar char="Ø"/>
            </a:pPr>
            <a:endParaRPr lang="en-US" sz="2000" b="1" dirty="0"/>
          </a:p>
          <a:p>
            <a:pPr>
              <a:buFont typeface="Wingdings" panose="05000000000000000000" pitchFamily="2" charset="2"/>
              <a:buChar char="Ø"/>
            </a:pPr>
            <a:r>
              <a:rPr lang="en-US" sz="2000" b="1" dirty="0"/>
              <a:t>Machine Learning Model </a:t>
            </a:r>
          </a:p>
          <a:p>
            <a:pPr marL="0" indent="0">
              <a:buNone/>
            </a:pPr>
            <a:r>
              <a:rPr lang="en-US" sz="2000" b="1" dirty="0"/>
              <a:t>    Building Library used</a:t>
            </a:r>
          </a:p>
          <a:p>
            <a:pPr marL="0" indent="0">
              <a:buNone/>
            </a:pPr>
            <a:endParaRPr lang="en-IN" dirty="0"/>
          </a:p>
        </p:txBody>
      </p:sp>
      <p:pic>
        <p:nvPicPr>
          <p:cNvPr id="4" name="Picture 3">
            <a:extLst>
              <a:ext uri="{FF2B5EF4-FFF2-40B4-BE49-F238E27FC236}">
                <a16:creationId xmlns:a16="http://schemas.microsoft.com/office/drawing/2014/main" id="{1E09B0B5-EB7C-8E70-3947-A1F5939089FA}"/>
              </a:ext>
            </a:extLst>
          </p:cNvPr>
          <p:cNvPicPr>
            <a:picLocks noChangeAspect="1"/>
          </p:cNvPicPr>
          <p:nvPr/>
        </p:nvPicPr>
        <p:blipFill>
          <a:blip r:embed="rId2"/>
          <a:stretch>
            <a:fillRect/>
          </a:stretch>
        </p:blipFill>
        <p:spPr>
          <a:xfrm>
            <a:off x="4916281" y="1143000"/>
            <a:ext cx="4023709" cy="1278293"/>
          </a:xfrm>
          <a:prstGeom prst="rect">
            <a:avLst/>
          </a:prstGeom>
        </p:spPr>
      </p:pic>
      <p:pic>
        <p:nvPicPr>
          <p:cNvPr id="5" name="Picture 4">
            <a:extLst>
              <a:ext uri="{FF2B5EF4-FFF2-40B4-BE49-F238E27FC236}">
                <a16:creationId xmlns:a16="http://schemas.microsoft.com/office/drawing/2014/main" id="{6F1D76F9-DE58-7D9F-3B22-68B8B7F36EFC}"/>
              </a:ext>
            </a:extLst>
          </p:cNvPr>
          <p:cNvPicPr>
            <a:picLocks noChangeAspect="1"/>
          </p:cNvPicPr>
          <p:nvPr/>
        </p:nvPicPr>
        <p:blipFill>
          <a:blip r:embed="rId3"/>
          <a:stretch>
            <a:fillRect/>
          </a:stretch>
        </p:blipFill>
        <p:spPr>
          <a:xfrm>
            <a:off x="4916281" y="2591669"/>
            <a:ext cx="4452714" cy="1303701"/>
          </a:xfrm>
          <a:prstGeom prst="rect">
            <a:avLst/>
          </a:prstGeom>
        </p:spPr>
      </p:pic>
      <p:pic>
        <p:nvPicPr>
          <p:cNvPr id="6" name="Picture 5">
            <a:extLst>
              <a:ext uri="{FF2B5EF4-FFF2-40B4-BE49-F238E27FC236}">
                <a16:creationId xmlns:a16="http://schemas.microsoft.com/office/drawing/2014/main" id="{AF5E67D4-9BA6-ADD8-B107-9FDCD294B300}"/>
              </a:ext>
            </a:extLst>
          </p:cNvPr>
          <p:cNvPicPr>
            <a:picLocks noChangeAspect="1"/>
          </p:cNvPicPr>
          <p:nvPr/>
        </p:nvPicPr>
        <p:blipFill>
          <a:blip r:embed="rId4"/>
          <a:stretch>
            <a:fillRect/>
          </a:stretch>
        </p:blipFill>
        <p:spPr>
          <a:xfrm>
            <a:off x="4916281" y="4133528"/>
            <a:ext cx="4442658" cy="2271754"/>
          </a:xfrm>
          <a:prstGeom prst="rect">
            <a:avLst/>
          </a:prstGeom>
        </p:spPr>
      </p:pic>
    </p:spTree>
    <p:extLst>
      <p:ext uri="{BB962C8B-B14F-4D97-AF65-F5344CB8AC3E}">
        <p14:creationId xmlns:p14="http://schemas.microsoft.com/office/powerpoint/2010/main" val="3584173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84171-7D18-E0B0-0328-D39CAF8512C2}"/>
              </a:ext>
            </a:extLst>
          </p:cNvPr>
          <p:cNvSpPr>
            <a:spLocks noGrp="1"/>
          </p:cNvSpPr>
          <p:nvPr>
            <p:ph type="title"/>
          </p:nvPr>
        </p:nvSpPr>
        <p:spPr>
          <a:xfrm>
            <a:off x="646111" y="452718"/>
            <a:ext cx="9404723" cy="804582"/>
          </a:xfrm>
        </p:spPr>
        <p:txBody>
          <a:bodyPr/>
          <a:lstStyle/>
          <a:p>
            <a:r>
              <a:rPr lang="en-IN" dirty="0"/>
              <a:t>Algorithms Used for Model Building</a:t>
            </a:r>
          </a:p>
        </p:txBody>
      </p:sp>
      <p:sp>
        <p:nvSpPr>
          <p:cNvPr id="3" name="Content Placeholder 2">
            <a:extLst>
              <a:ext uri="{FF2B5EF4-FFF2-40B4-BE49-F238E27FC236}">
                <a16:creationId xmlns:a16="http://schemas.microsoft.com/office/drawing/2014/main" id="{CF9A732A-DACE-7C37-B2FB-75697338F717}"/>
              </a:ext>
            </a:extLst>
          </p:cNvPr>
          <p:cNvSpPr>
            <a:spLocks noGrp="1"/>
          </p:cNvSpPr>
          <p:nvPr>
            <p:ph idx="1"/>
          </p:nvPr>
        </p:nvSpPr>
        <p:spPr>
          <a:xfrm>
            <a:off x="1440180" y="1504950"/>
            <a:ext cx="8609673" cy="4552950"/>
          </a:xfrm>
        </p:spPr>
        <p:txBody>
          <a:bodyPr>
            <a:normAutofit fontScale="92500" lnSpcReduction="10000"/>
          </a:bodyPr>
          <a:lstStyle/>
          <a:p>
            <a:pPr marL="0" indent="0">
              <a:buNone/>
            </a:pPr>
            <a:r>
              <a:rPr lang="en-IN" dirty="0"/>
              <a:t>We used Multinomial Naive-Bayes algorithm to build a spam classifier model.</a:t>
            </a:r>
          </a:p>
          <a:p>
            <a:pPr marL="0" indent="0">
              <a:buNone/>
            </a:pPr>
            <a:r>
              <a:rPr lang="en-IN" dirty="0"/>
              <a:t>We also used some other algorithms for comparison and getting better accuracy and precision scores which are as below:</a:t>
            </a:r>
          </a:p>
          <a:p>
            <a:pPr>
              <a:buFont typeface="Wingdings" panose="05000000000000000000" pitchFamily="2" charset="2"/>
              <a:buChar char="v"/>
            </a:pPr>
            <a:r>
              <a:rPr lang="en-IN" dirty="0"/>
              <a:t>LogisticRegression</a:t>
            </a:r>
          </a:p>
          <a:p>
            <a:pPr>
              <a:buFont typeface="Wingdings" panose="05000000000000000000" pitchFamily="2" charset="2"/>
              <a:buChar char="v"/>
            </a:pPr>
            <a:r>
              <a:rPr lang="en-IN" dirty="0"/>
              <a:t>KNeighborsClassifier</a:t>
            </a:r>
          </a:p>
          <a:p>
            <a:pPr>
              <a:buFont typeface="Wingdings" panose="05000000000000000000" pitchFamily="2" charset="2"/>
              <a:buChar char="v"/>
            </a:pPr>
            <a:r>
              <a:rPr lang="en-IN" dirty="0"/>
              <a:t>DecisionTreeClassifier</a:t>
            </a:r>
          </a:p>
          <a:p>
            <a:pPr>
              <a:buFont typeface="Wingdings" panose="05000000000000000000" pitchFamily="2" charset="2"/>
              <a:buChar char="v"/>
            </a:pPr>
            <a:r>
              <a:rPr lang="en-IN" dirty="0"/>
              <a:t>RandomForestClassifier</a:t>
            </a:r>
          </a:p>
          <a:p>
            <a:pPr>
              <a:buFont typeface="Wingdings" panose="05000000000000000000" pitchFamily="2" charset="2"/>
              <a:buChar char="v"/>
            </a:pPr>
            <a:r>
              <a:rPr lang="en-IN" dirty="0"/>
              <a:t>AdaBoostClassifier</a:t>
            </a:r>
          </a:p>
          <a:p>
            <a:pPr>
              <a:buFont typeface="Wingdings" panose="05000000000000000000" pitchFamily="2" charset="2"/>
              <a:buChar char="v"/>
            </a:pPr>
            <a:r>
              <a:rPr lang="en-IN" dirty="0"/>
              <a:t>BaggingClassifier</a:t>
            </a:r>
          </a:p>
          <a:p>
            <a:pPr>
              <a:buFont typeface="Wingdings" panose="05000000000000000000" pitchFamily="2" charset="2"/>
              <a:buChar char="v"/>
            </a:pPr>
            <a:r>
              <a:rPr lang="en-IN" dirty="0"/>
              <a:t>GradientBoostingClassifier</a:t>
            </a:r>
          </a:p>
          <a:p>
            <a:pPr>
              <a:buFont typeface="Wingdings" panose="05000000000000000000" pitchFamily="2" charset="2"/>
              <a:buChar char="v"/>
            </a:pPr>
            <a:r>
              <a:rPr lang="en-IN" dirty="0"/>
              <a:t>SVC</a:t>
            </a:r>
          </a:p>
          <a:p>
            <a:pPr>
              <a:buFont typeface="Wingdings" panose="05000000000000000000" pitchFamily="2" charset="2"/>
              <a:buChar char="v"/>
            </a:pPr>
            <a:r>
              <a:rPr lang="en-IN" dirty="0"/>
              <a:t>XGBClassifier</a:t>
            </a:r>
          </a:p>
        </p:txBody>
      </p:sp>
    </p:spTree>
    <p:extLst>
      <p:ext uri="{BB962C8B-B14F-4D97-AF65-F5344CB8AC3E}">
        <p14:creationId xmlns:p14="http://schemas.microsoft.com/office/powerpoint/2010/main" val="109796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9EF9-D0BC-EC72-39A0-9C935FF8D710}"/>
              </a:ext>
            </a:extLst>
          </p:cNvPr>
          <p:cNvSpPr>
            <a:spLocks noGrp="1"/>
          </p:cNvSpPr>
          <p:nvPr>
            <p:ph type="title"/>
          </p:nvPr>
        </p:nvSpPr>
        <p:spPr>
          <a:xfrm>
            <a:off x="646111" y="452718"/>
            <a:ext cx="9404723" cy="604557"/>
          </a:xfrm>
        </p:spPr>
        <p:txBody>
          <a:bodyPr/>
          <a:lstStyle/>
          <a:p>
            <a:r>
              <a:rPr lang="en-IN" dirty="0"/>
              <a:t>Result </a:t>
            </a:r>
          </a:p>
        </p:txBody>
      </p:sp>
      <p:pic>
        <p:nvPicPr>
          <p:cNvPr id="8" name="Content Placeholder 7">
            <a:extLst>
              <a:ext uri="{FF2B5EF4-FFF2-40B4-BE49-F238E27FC236}">
                <a16:creationId xmlns:a16="http://schemas.microsoft.com/office/drawing/2014/main" id="{9278E55A-A4F6-3BF9-FDFE-6C260370B10B}"/>
              </a:ext>
            </a:extLst>
          </p:cNvPr>
          <p:cNvPicPr>
            <a:picLocks noGrp="1" noChangeAspect="1"/>
          </p:cNvPicPr>
          <p:nvPr>
            <p:ph idx="1"/>
          </p:nvPr>
        </p:nvPicPr>
        <p:blipFill>
          <a:blip r:embed="rId2"/>
          <a:stretch>
            <a:fillRect/>
          </a:stretch>
        </p:blipFill>
        <p:spPr>
          <a:xfrm>
            <a:off x="2764864" y="2481594"/>
            <a:ext cx="5624047" cy="3337849"/>
          </a:xfrm>
        </p:spPr>
      </p:pic>
    </p:spTree>
    <p:extLst>
      <p:ext uri="{BB962C8B-B14F-4D97-AF65-F5344CB8AC3E}">
        <p14:creationId xmlns:p14="http://schemas.microsoft.com/office/powerpoint/2010/main" val="1860635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F872-3E87-6F30-D4BF-A003091D577F}"/>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7C149F65-24F6-0881-587C-E7054C30DF52}"/>
              </a:ext>
            </a:extLst>
          </p:cNvPr>
          <p:cNvSpPr>
            <a:spLocks noGrp="1"/>
          </p:cNvSpPr>
          <p:nvPr>
            <p:ph idx="1"/>
          </p:nvPr>
        </p:nvSpPr>
        <p:spPr/>
        <p:txBody>
          <a:bodyPr/>
          <a:lstStyle/>
          <a:p>
            <a:pPr marL="463550" marR="58420" indent="-6350">
              <a:lnSpc>
                <a:spcPct val="103000"/>
              </a:lnSpc>
              <a:spcAft>
                <a:spcPts val="1625"/>
              </a:spcAft>
            </a:pPr>
            <a:r>
              <a:rPr lang="en-IN" sz="2400" dirty="0">
                <a:effectLst/>
                <a:latin typeface="Calibri" panose="020F0502020204030204" pitchFamily="34" charset="0"/>
                <a:ea typeface="Calibri" panose="020F0502020204030204" pitchFamily="34" charset="0"/>
              </a:rPr>
              <a:t>Now we can see that there are 3 algorithms giving best precision score as 1 with good accuracy scores.</a:t>
            </a:r>
          </a:p>
          <a:p>
            <a:pPr marL="463550" marR="58420" indent="-6350">
              <a:lnSpc>
                <a:spcPct val="103000"/>
              </a:lnSpc>
              <a:spcAft>
                <a:spcPts val="1625"/>
              </a:spcAft>
            </a:pPr>
            <a:r>
              <a:rPr lang="en-IN" sz="2400" dirty="0">
                <a:effectLst/>
                <a:latin typeface="Calibri" panose="020F0502020204030204" pitchFamily="34" charset="0"/>
                <a:ea typeface="Calibri" panose="020F0502020204030204" pitchFamily="34" charset="0"/>
              </a:rPr>
              <a:t>Out of them we will select the Multinomial NB as our final algorithm which gives us precision score 1 and accuracy score 0.948956 with CV score 1.</a:t>
            </a:r>
          </a:p>
          <a:p>
            <a:pPr marL="457200" marR="58420" indent="0">
              <a:lnSpc>
                <a:spcPct val="103000"/>
              </a:lnSpc>
              <a:spcAft>
                <a:spcPts val="1625"/>
              </a:spcAft>
              <a:buNone/>
            </a:pP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235597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7013-C481-DAA0-C439-950594A058DE}"/>
              </a:ext>
            </a:extLst>
          </p:cNvPr>
          <p:cNvSpPr>
            <a:spLocks noGrp="1"/>
          </p:cNvSpPr>
          <p:nvPr>
            <p:ph type="title"/>
          </p:nvPr>
        </p:nvSpPr>
        <p:spPr>
          <a:xfrm>
            <a:off x="646111" y="452718"/>
            <a:ext cx="9404723" cy="850302"/>
          </a:xfrm>
        </p:spPr>
        <p:txBody>
          <a:bodyPr/>
          <a:lstStyle/>
          <a:p>
            <a:r>
              <a:rPr lang="en-IN" dirty="0"/>
              <a:t>Conclusion</a:t>
            </a:r>
          </a:p>
        </p:txBody>
      </p:sp>
      <p:sp>
        <p:nvSpPr>
          <p:cNvPr id="3" name="Content Placeholder 2">
            <a:extLst>
              <a:ext uri="{FF2B5EF4-FFF2-40B4-BE49-F238E27FC236}">
                <a16:creationId xmlns:a16="http://schemas.microsoft.com/office/drawing/2014/main" id="{05DC543C-DA67-07D3-F2BE-6357A3990879}"/>
              </a:ext>
            </a:extLst>
          </p:cNvPr>
          <p:cNvSpPr>
            <a:spLocks noGrp="1"/>
          </p:cNvSpPr>
          <p:nvPr>
            <p:ph idx="1"/>
          </p:nvPr>
        </p:nvSpPr>
        <p:spPr>
          <a:xfrm>
            <a:off x="868680" y="1234439"/>
            <a:ext cx="8694421" cy="4411981"/>
          </a:xfrm>
        </p:spPr>
        <p:txBody>
          <a:bodyPr/>
          <a:lstStyle/>
          <a:p>
            <a:pPr marL="0" indent="0">
              <a:buNone/>
            </a:pPr>
            <a:r>
              <a:rPr lang="en-IN" sz="2400" dirty="0">
                <a:effectLst/>
                <a:latin typeface="+mn-lt"/>
                <a:ea typeface="Times New Roman" panose="02020603050405020304" pitchFamily="18" charset="0"/>
              </a:rPr>
              <a:t>In the study, we analysed machine learning techniques and their application to the field of spam filtering. A review of the algorithms been applied for classification of messages as either spam or ham is provided. The system architecture of email spam filter and the processes involved in filtering spam emails were looked into. The paper surveyed some of the publicly available datasets and performance metrics that can be used to measure the effectiveness and efficiency of any spam filter. The challenges of the machine learning algorithms in efficiently handling the menace of spam were pointed out and comparative studies of the machine learning techniques available in literature was done.  </a:t>
            </a:r>
            <a:endParaRPr lang="en-IN" sz="2400" dirty="0">
              <a:effectLst/>
              <a:latin typeface="+mn-lt"/>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385809381"/>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82F84-0CD6-7032-5BDA-CB2EF6E5510A}"/>
              </a:ext>
            </a:extLst>
          </p:cNvPr>
          <p:cNvSpPr>
            <a:spLocks noGrp="1"/>
          </p:cNvSpPr>
          <p:nvPr>
            <p:ph type="title"/>
          </p:nvPr>
        </p:nvSpPr>
        <p:spPr>
          <a:xfrm>
            <a:off x="646111" y="452718"/>
            <a:ext cx="9404723" cy="705522"/>
          </a:xfrm>
        </p:spPr>
        <p:txBody>
          <a:bodyPr/>
          <a:lstStyle/>
          <a:p>
            <a:r>
              <a:rPr lang="en-IN" dirty="0"/>
              <a:t>Scope for this Project</a:t>
            </a:r>
          </a:p>
        </p:txBody>
      </p:sp>
      <p:sp>
        <p:nvSpPr>
          <p:cNvPr id="3" name="Content Placeholder 2">
            <a:extLst>
              <a:ext uri="{FF2B5EF4-FFF2-40B4-BE49-F238E27FC236}">
                <a16:creationId xmlns:a16="http://schemas.microsoft.com/office/drawing/2014/main" id="{687A15B1-CA65-53D9-149C-5179C14B81EE}"/>
              </a:ext>
            </a:extLst>
          </p:cNvPr>
          <p:cNvSpPr>
            <a:spLocks noGrp="1"/>
          </p:cNvSpPr>
          <p:nvPr>
            <p:ph idx="1"/>
          </p:nvPr>
        </p:nvSpPr>
        <p:spPr>
          <a:xfrm>
            <a:off x="426720" y="1447800"/>
            <a:ext cx="9623133" cy="4800599"/>
          </a:xfrm>
        </p:spPr>
        <p:txBody>
          <a:bodyPr/>
          <a:lstStyle/>
          <a:p>
            <a:pPr marL="342900" marR="57785" lvl="0" indent="-342900" fontAlgn="base">
              <a:lnSpc>
                <a:spcPct val="109000"/>
              </a:lnSpc>
              <a:spcAft>
                <a:spcPts val="780"/>
              </a:spcAft>
              <a:buClr>
                <a:srgbClr val="000000"/>
              </a:buClr>
              <a:buSzPts val="1100"/>
              <a:buFont typeface="+mj-lt"/>
              <a:buAutoNum type="romanLcPeriod"/>
            </a:pPr>
            <a:r>
              <a:rPr lang="en-IN"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Modified existing machine learning algorithm. </a:t>
            </a:r>
          </a:p>
          <a:p>
            <a:pPr marL="342900" marR="57785" lvl="0" indent="-342900" fontAlgn="base">
              <a:lnSpc>
                <a:spcPct val="109000"/>
              </a:lnSpc>
              <a:spcAft>
                <a:spcPts val="780"/>
              </a:spcAft>
              <a:buClr>
                <a:srgbClr val="000000"/>
              </a:buClr>
              <a:buSzPts val="1100"/>
              <a:buFont typeface="+mj-lt"/>
              <a:buAutoNum type="romanLcPeriod"/>
            </a:pPr>
            <a:r>
              <a:rPr lang="en-IN"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Make use and classify of a data set including data preparation, classification and visualization. </a:t>
            </a:r>
          </a:p>
          <a:p>
            <a:pPr marL="342900" marR="57785" lvl="0" indent="-342900" fontAlgn="base">
              <a:lnSpc>
                <a:spcPct val="109000"/>
              </a:lnSpc>
              <a:spcAft>
                <a:spcPts val="780"/>
              </a:spcAft>
              <a:buClr>
                <a:srgbClr val="000000"/>
              </a:buClr>
              <a:buSzPts val="1100"/>
              <a:buFont typeface="+mj-lt"/>
              <a:buAutoNum type="romanLcPeriod"/>
            </a:pPr>
            <a:r>
              <a:rPr lang="en-IN"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Score of data to determine the accuracy of spam detection </a:t>
            </a:r>
          </a:p>
          <a:p>
            <a:pPr marL="342900" marR="57785" lvl="0" indent="-342900" fontAlgn="base">
              <a:lnSpc>
                <a:spcPct val="109000"/>
              </a:lnSpc>
              <a:spcAft>
                <a:spcPts val="780"/>
              </a:spcAft>
              <a:buClr>
                <a:srgbClr val="000000"/>
              </a:buClr>
              <a:buSzPts val="1100"/>
              <a:buFont typeface="+mj-lt"/>
              <a:buAutoNum type="romanLcPeriod"/>
            </a:pPr>
            <a:r>
              <a:rPr lang="en-IN"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It provides sensitivity to the client and adapt well to the future spam techniques.</a:t>
            </a:r>
          </a:p>
          <a:p>
            <a:pPr marL="342900" marR="57785" lvl="0" indent="-342900" fontAlgn="base">
              <a:lnSpc>
                <a:spcPct val="109000"/>
              </a:lnSpc>
              <a:spcAft>
                <a:spcPts val="780"/>
              </a:spcAft>
              <a:buClr>
                <a:srgbClr val="000000"/>
              </a:buClr>
              <a:buSzPts val="1100"/>
              <a:buFont typeface="+mj-lt"/>
              <a:buAutoNum type="romanLcPeriod"/>
            </a:pPr>
            <a:r>
              <a:rPr lang="en-IN"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It considers a complete message instead of single word with respect to its organization.</a:t>
            </a:r>
          </a:p>
          <a:p>
            <a:pPr marL="342900" marR="57785" lvl="0" indent="-342900" fontAlgn="base">
              <a:lnSpc>
                <a:spcPct val="109000"/>
              </a:lnSpc>
              <a:spcAft>
                <a:spcPts val="780"/>
              </a:spcAft>
              <a:buClr>
                <a:srgbClr val="000000"/>
              </a:buClr>
              <a:buSzPts val="1100"/>
              <a:buFont typeface="+mj-lt"/>
              <a:buAutoNum type="romanLcPeriod"/>
            </a:pPr>
            <a:r>
              <a:rPr lang="en-IN"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It increases security and control.</a:t>
            </a:r>
          </a:p>
          <a:p>
            <a:pPr marL="342900" marR="57785" lvl="0" indent="-342900" fontAlgn="base">
              <a:lnSpc>
                <a:spcPct val="109000"/>
              </a:lnSpc>
              <a:spcAft>
                <a:spcPts val="780"/>
              </a:spcAft>
              <a:buClr>
                <a:srgbClr val="000000"/>
              </a:buClr>
              <a:buSzPts val="1100"/>
              <a:buFont typeface="+mj-lt"/>
              <a:buAutoNum type="romanLcPeriod"/>
            </a:pPr>
            <a:r>
              <a:rPr lang="en-IN"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It reduces IT administration cost  and Network resource costs.</a:t>
            </a:r>
          </a:p>
          <a:p>
            <a:pPr marL="0" indent="0">
              <a:buNone/>
            </a:pPr>
            <a:endParaRPr lang="en-IN" dirty="0">
              <a:solidFill>
                <a:schemeClr val="tx1">
                  <a:lumMod val="95000"/>
                </a:schemeClr>
              </a:solidFill>
            </a:endParaRPr>
          </a:p>
        </p:txBody>
      </p:sp>
    </p:spTree>
    <p:extLst>
      <p:ext uri="{BB962C8B-B14F-4D97-AF65-F5344CB8AC3E}">
        <p14:creationId xmlns:p14="http://schemas.microsoft.com/office/powerpoint/2010/main" val="3190111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F394-E99A-2576-5A89-85F7D54D63B8}"/>
              </a:ext>
            </a:extLst>
          </p:cNvPr>
          <p:cNvSpPr>
            <a:spLocks noGrp="1"/>
          </p:cNvSpPr>
          <p:nvPr>
            <p:ph type="title"/>
          </p:nvPr>
        </p:nvSpPr>
        <p:spPr>
          <a:xfrm>
            <a:off x="646111" y="452718"/>
            <a:ext cx="9404723" cy="751242"/>
          </a:xfrm>
        </p:spPr>
        <p:txBody>
          <a:bodyPr/>
          <a:lstStyle/>
          <a:p>
            <a:r>
              <a:rPr lang="en-IN" dirty="0"/>
              <a:t>Limitations</a:t>
            </a:r>
          </a:p>
        </p:txBody>
      </p:sp>
      <p:sp>
        <p:nvSpPr>
          <p:cNvPr id="3" name="Content Placeholder 2">
            <a:extLst>
              <a:ext uri="{FF2B5EF4-FFF2-40B4-BE49-F238E27FC236}">
                <a16:creationId xmlns:a16="http://schemas.microsoft.com/office/drawing/2014/main" id="{3AA5FC85-166F-75A2-E413-E9545D024FF4}"/>
              </a:ext>
            </a:extLst>
          </p:cNvPr>
          <p:cNvSpPr>
            <a:spLocks noGrp="1"/>
          </p:cNvSpPr>
          <p:nvPr>
            <p:ph idx="1"/>
          </p:nvPr>
        </p:nvSpPr>
        <p:spPr>
          <a:xfrm>
            <a:off x="1066800" y="1493520"/>
            <a:ext cx="8983053" cy="4754879"/>
          </a:xfrm>
        </p:spPr>
        <p:txBody>
          <a:bodyPr/>
          <a:lstStyle/>
          <a:p>
            <a:pPr marL="457200" marR="57785" indent="0">
              <a:lnSpc>
                <a:spcPct val="109000"/>
              </a:lnSpc>
              <a:spcAft>
                <a:spcPts val="780"/>
              </a:spcAft>
              <a:buNone/>
              <a:tabLst>
                <a:tab pos="1390650" algn="ctr"/>
              </a:tabLst>
            </a:pPr>
            <a:r>
              <a:rPr lang="en-IN" sz="1800" dirty="0">
                <a:effectLst/>
                <a:latin typeface="Calibri" panose="020F0502020204030204" pitchFamily="34" charset="0"/>
                <a:ea typeface="Calibri" panose="020F0502020204030204" pitchFamily="34" charset="0"/>
              </a:rPr>
              <a:t> 	The limitation of this project are: </a:t>
            </a:r>
          </a:p>
          <a:p>
            <a:pPr marL="857250" marR="1254760" lvl="1" indent="0">
              <a:lnSpc>
                <a:spcPct val="165000"/>
              </a:lnSpc>
              <a:spcAft>
                <a:spcPts val="1430"/>
              </a:spcAft>
              <a:buNone/>
            </a:pPr>
            <a:r>
              <a:rPr lang="en-IN" sz="1600" dirty="0" err="1">
                <a:effectLst/>
                <a:latin typeface="Calibri" panose="020F0502020204030204" pitchFamily="34" charset="0"/>
                <a:ea typeface="Calibri" panose="020F0502020204030204" pitchFamily="34" charset="0"/>
              </a:rPr>
              <a:t>i</a:t>
            </a:r>
            <a:r>
              <a:rPr lang="en-IN" sz="1600" dirty="0">
                <a:effectLst/>
                <a:latin typeface="Calibri" panose="020F0502020204030204" pitchFamily="34" charset="0"/>
                <a:ea typeface="Calibri" panose="020F0502020204030204" pitchFamily="34" charset="0"/>
              </a:rPr>
              <a:t>. This project can only detect and calculate the accuracy of spam messages only. </a:t>
            </a:r>
          </a:p>
          <a:p>
            <a:pPr marL="857250" marR="1254760" lvl="1" indent="0">
              <a:lnSpc>
                <a:spcPct val="165000"/>
              </a:lnSpc>
              <a:spcAft>
                <a:spcPts val="1430"/>
              </a:spcAft>
              <a:buNone/>
            </a:pPr>
            <a:r>
              <a:rPr lang="en-IN" sz="1600" dirty="0">
                <a:effectLst/>
                <a:latin typeface="Calibri" panose="020F0502020204030204" pitchFamily="34" charset="0"/>
                <a:ea typeface="Calibri" panose="020F0502020204030204" pitchFamily="34" charset="0"/>
              </a:rPr>
              <a:t>ii. It focus on filtering, analysing and classifying the messages. </a:t>
            </a:r>
          </a:p>
          <a:p>
            <a:pPr marL="857250" marR="1254760" lvl="1" indent="0">
              <a:lnSpc>
                <a:spcPct val="165000"/>
              </a:lnSpc>
              <a:spcAft>
                <a:spcPts val="1430"/>
              </a:spcAft>
              <a:buNone/>
            </a:pPr>
            <a:r>
              <a:rPr lang="en-IN" sz="1600" dirty="0">
                <a:effectLst/>
                <a:latin typeface="Calibri" panose="020F0502020204030204" pitchFamily="34" charset="0"/>
                <a:ea typeface="Calibri" panose="020F0502020204030204" pitchFamily="34" charset="0"/>
              </a:rPr>
              <a:t>iii. Do not block the messages.</a:t>
            </a:r>
            <a:r>
              <a:rPr lang="en-IN" sz="1600" dirty="0">
                <a:effectLst/>
                <a:latin typeface="Times New Roman" panose="02020603050405020304" pitchFamily="18" charset="0"/>
                <a:ea typeface="Times New Roman" panose="02020603050405020304" pitchFamily="18" charset="0"/>
              </a:rPr>
              <a:t> </a:t>
            </a:r>
            <a:endParaRPr lang="en-IN" sz="1600" dirty="0">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372767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1CDB1EA-786B-14DB-3966-42F8C1FF1E79}"/>
              </a:ext>
            </a:extLst>
          </p:cNvPr>
          <p:cNvGrpSpPr/>
          <p:nvPr/>
        </p:nvGrpSpPr>
        <p:grpSpPr>
          <a:xfrm>
            <a:off x="1683171" y="1764209"/>
            <a:ext cx="8825658" cy="3329581"/>
            <a:chOff x="0" y="0"/>
            <a:chExt cx="8825658" cy="3329581"/>
          </a:xfrm>
          <a:scene3d>
            <a:camera prst="orthographicFront"/>
            <a:lightRig rig="flat" dir="t"/>
          </a:scene3d>
        </p:grpSpPr>
        <p:sp>
          <p:nvSpPr>
            <p:cNvPr id="3" name="Flowchart: Manual Operation 2">
              <a:extLst>
                <a:ext uri="{FF2B5EF4-FFF2-40B4-BE49-F238E27FC236}">
                  <a16:creationId xmlns:a16="http://schemas.microsoft.com/office/drawing/2014/main" id="{731F5121-9BA1-B45A-6C17-24E1C8340234}"/>
                </a:ext>
              </a:extLst>
            </p:cNvPr>
            <p:cNvSpPr/>
            <p:nvPr/>
          </p:nvSpPr>
          <p:spPr>
            <a:xfrm rot="16200000">
              <a:off x="2748038" y="-2748038"/>
              <a:ext cx="3329581" cy="8825658"/>
            </a:xfrm>
            <a:prstGeom prst="flowChartManualOperation">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 name="Flowchart: Manual Operation 4">
              <a:extLst>
                <a:ext uri="{FF2B5EF4-FFF2-40B4-BE49-F238E27FC236}">
                  <a16:creationId xmlns:a16="http://schemas.microsoft.com/office/drawing/2014/main" id="{995742E3-86F4-4094-CA30-E187E387F734}"/>
                </a:ext>
              </a:extLst>
            </p:cNvPr>
            <p:cNvSpPr txBox="1"/>
            <p:nvPr/>
          </p:nvSpPr>
          <p:spPr>
            <a:xfrm rot="21600000">
              <a:off x="0" y="665916"/>
              <a:ext cx="8825658" cy="199774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en-IN" sz="6500" b="0" i="0" kern="1200" dirty="0"/>
                <a:t>Thank You</a:t>
              </a:r>
              <a:endParaRPr lang="en-IN" sz="6500" kern="1200" dirty="0"/>
            </a:p>
          </p:txBody>
        </p:sp>
      </p:grpSp>
    </p:spTree>
    <p:extLst>
      <p:ext uri="{BB962C8B-B14F-4D97-AF65-F5344CB8AC3E}">
        <p14:creationId xmlns:p14="http://schemas.microsoft.com/office/powerpoint/2010/main" val="288394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D183-3693-FD80-E133-8EA53EDE949F}"/>
              </a:ext>
            </a:extLst>
          </p:cNvPr>
          <p:cNvSpPr>
            <a:spLocks noGrp="1"/>
          </p:cNvSpPr>
          <p:nvPr>
            <p:ph type="title"/>
          </p:nvPr>
        </p:nvSpPr>
        <p:spPr/>
        <p:txBody>
          <a:bodyPr/>
          <a:lstStyle/>
          <a:p>
            <a:r>
              <a:rPr lang="en-IN" dirty="0"/>
              <a:t>Naive-Bayes Classifier</a:t>
            </a:r>
          </a:p>
        </p:txBody>
      </p:sp>
      <p:sp>
        <p:nvSpPr>
          <p:cNvPr id="3" name="Content Placeholder 2">
            <a:extLst>
              <a:ext uri="{FF2B5EF4-FFF2-40B4-BE49-F238E27FC236}">
                <a16:creationId xmlns:a16="http://schemas.microsoft.com/office/drawing/2014/main" id="{14E23213-F5B3-EC9D-C1F3-AB9AAC11C2F7}"/>
              </a:ext>
            </a:extLst>
          </p:cNvPr>
          <p:cNvSpPr>
            <a:spLocks noGrp="1"/>
          </p:cNvSpPr>
          <p:nvPr>
            <p:ph idx="1"/>
          </p:nvPr>
        </p:nvSpPr>
        <p:spPr>
          <a:xfrm>
            <a:off x="1103312" y="2052918"/>
            <a:ext cx="8946541" cy="4195481"/>
          </a:xfrm>
        </p:spPr>
        <p:txBody>
          <a:bodyPr>
            <a:normAutofit/>
          </a:bodyPr>
          <a:lstStyle/>
          <a:p>
            <a:pPr marL="0" indent="0">
              <a:buNone/>
            </a:pPr>
            <a:r>
              <a:rPr lang="en-IN" sz="2400" dirty="0"/>
              <a:t>It is a simple probabilistic classifier that calculates a set of probabilities by counting the frequency and combination of values in a given dataset.</a:t>
            </a:r>
          </a:p>
          <a:p>
            <a:pPr marL="0" indent="0">
              <a:buNone/>
            </a:pPr>
            <a:r>
              <a:rPr lang="en-IN" sz="2400" dirty="0"/>
              <a:t>It represents as a vector of feature values.</a:t>
            </a:r>
          </a:p>
          <a:p>
            <a:pPr marL="0" indent="0">
              <a:buNone/>
            </a:pPr>
            <a:r>
              <a:rPr lang="en-IN" sz="2400" dirty="0"/>
              <a:t>It is very useful in proper classification of emails.</a:t>
            </a:r>
          </a:p>
          <a:p>
            <a:pPr marL="0" indent="0">
              <a:buNone/>
            </a:pPr>
            <a:r>
              <a:rPr lang="en-IN" sz="2400" dirty="0"/>
              <a:t>The precision of this method is known to be very effective.</a:t>
            </a:r>
          </a:p>
        </p:txBody>
      </p:sp>
    </p:spTree>
    <p:extLst>
      <p:ext uri="{BB962C8B-B14F-4D97-AF65-F5344CB8AC3E}">
        <p14:creationId xmlns:p14="http://schemas.microsoft.com/office/powerpoint/2010/main" val="2193236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D815-3E88-F02A-4426-109C7E06BF6F}"/>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8AC17F7B-6A52-BED5-D4B3-1A0057E8BBC4}"/>
              </a:ext>
            </a:extLst>
          </p:cNvPr>
          <p:cNvSpPr>
            <a:spLocks noGrp="1"/>
          </p:cNvSpPr>
          <p:nvPr>
            <p:ph idx="1"/>
          </p:nvPr>
        </p:nvSpPr>
        <p:spPr/>
        <p:txBody>
          <a:bodyPr/>
          <a:lstStyle/>
          <a:p>
            <a:pPr marL="0" indent="0">
              <a:buNone/>
            </a:pPr>
            <a:r>
              <a:rPr lang="en-IN" sz="1800" spc="-5" dirty="0">
                <a:solidFill>
                  <a:srgbClr val="292929"/>
                </a:solidFill>
                <a:latin typeface="Calibri" panose="020F0502020204030204" pitchFamily="34" charset="0"/>
                <a:ea typeface="Times New Roman" panose="02020603050405020304" pitchFamily="18" charset="0"/>
              </a:rPr>
              <a:t>	</a:t>
            </a:r>
            <a:r>
              <a:rPr lang="en-IN" sz="2400" spc="-5" dirty="0">
                <a:effectLst/>
                <a:latin typeface="Calibri" panose="020F0502020204030204" pitchFamily="34" charset="0"/>
                <a:ea typeface="Times New Roman" panose="02020603050405020304" pitchFamily="18" charset="0"/>
              </a:rPr>
              <a:t>A subset of 3,375 SMS randomly chosen ham messages of the NUS SMS Corpus (NSC), which is a dataset of about 10,000 legitimate messages collected for research at the Department of Computer Science at the National University of Singapore. The messages largely originate from Singaporeans and mostly from students attending the University. These messages were collected from volunteers who were made aware that their contributions were going to be made publicly available. </a:t>
            </a:r>
          </a:p>
          <a:p>
            <a:pPr marL="0" indent="0">
              <a:buNone/>
            </a:pPr>
            <a:r>
              <a:rPr lang="en-IN" sz="2400" spc="-5" dirty="0">
                <a:effectLst/>
                <a:latin typeface="Calibri" panose="020F0502020204030204" pitchFamily="34" charset="0"/>
                <a:ea typeface="Times New Roman" panose="02020603050405020304" pitchFamily="18" charset="0"/>
              </a:rPr>
              <a:t>The main goal of this project is to build a spam filtering system from scratch.</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0723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C82C-3B29-C268-5E64-736382EEBFB9}"/>
              </a:ext>
            </a:extLst>
          </p:cNvPr>
          <p:cNvSpPr>
            <a:spLocks noGrp="1"/>
          </p:cNvSpPr>
          <p:nvPr>
            <p:ph type="title"/>
          </p:nvPr>
        </p:nvSpPr>
        <p:spPr/>
        <p:txBody>
          <a:bodyPr/>
          <a:lstStyle/>
          <a:p>
            <a:r>
              <a:rPr lang="en-IN" b="1" dirty="0">
                <a:solidFill>
                  <a:schemeClr val="tx1"/>
                </a:solidFill>
              </a:rPr>
              <a:t>Objective</a:t>
            </a:r>
          </a:p>
        </p:txBody>
      </p:sp>
      <p:sp>
        <p:nvSpPr>
          <p:cNvPr id="3" name="Content Placeholder 2">
            <a:extLst>
              <a:ext uri="{FF2B5EF4-FFF2-40B4-BE49-F238E27FC236}">
                <a16:creationId xmlns:a16="http://schemas.microsoft.com/office/drawing/2014/main" id="{F6C0B025-6FB2-352D-2DEE-EF0B53770234}"/>
              </a:ext>
            </a:extLst>
          </p:cNvPr>
          <p:cNvSpPr>
            <a:spLocks noGrp="1"/>
          </p:cNvSpPr>
          <p:nvPr>
            <p:ph idx="1"/>
          </p:nvPr>
        </p:nvSpPr>
        <p:spPr/>
        <p:txBody>
          <a:bodyPr/>
          <a:lstStyle/>
          <a:p>
            <a:pPr marL="0" indent="0">
              <a:buNone/>
            </a:pPr>
            <a:r>
              <a:rPr lang="en-IN" sz="2400" dirty="0"/>
              <a:t>The main objectives of identification of spam emails are:</a:t>
            </a:r>
          </a:p>
          <a:p>
            <a:pPr marL="971550" lvl="1" indent="-514350">
              <a:buFont typeface="+mj-lt"/>
              <a:buAutoNum type="arabicPeriod"/>
            </a:pPr>
            <a:r>
              <a:rPr lang="en-IN" sz="2400" dirty="0"/>
              <a:t>To give knowledge to the user about the fake emails and relevant emails.</a:t>
            </a:r>
          </a:p>
          <a:p>
            <a:pPr marL="971550" lvl="1" indent="-514350">
              <a:buFont typeface="+mj-lt"/>
              <a:buAutoNum type="arabicPeriod"/>
            </a:pPr>
            <a:r>
              <a:rPr lang="en-IN" sz="2400" dirty="0"/>
              <a:t>To classify that a particular mail is spam or not.</a:t>
            </a:r>
          </a:p>
          <a:p>
            <a:pPr marL="971550" lvl="1" indent="-514350">
              <a:buFont typeface="+mj-lt"/>
              <a:buAutoNum type="arabicPeriod"/>
            </a:pPr>
            <a:endParaRPr lang="en-IN" dirty="0"/>
          </a:p>
          <a:p>
            <a:pPr marL="0" indent="0">
              <a:buNone/>
            </a:pPr>
            <a:endParaRPr lang="en-IN" dirty="0"/>
          </a:p>
          <a:p>
            <a:pPr marL="514350" indent="-514350">
              <a:buFont typeface="+mj-lt"/>
              <a:buAutoNum type="arabicPeriod"/>
            </a:pPr>
            <a:endParaRPr lang="en-IN" dirty="0"/>
          </a:p>
        </p:txBody>
      </p:sp>
    </p:spTree>
    <p:extLst>
      <p:ext uri="{BB962C8B-B14F-4D97-AF65-F5344CB8AC3E}">
        <p14:creationId xmlns:p14="http://schemas.microsoft.com/office/powerpoint/2010/main" val="3521196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14FA-A12F-94FB-0909-2495651DEEB4}"/>
              </a:ext>
            </a:extLst>
          </p:cNvPr>
          <p:cNvSpPr>
            <a:spLocks noGrp="1"/>
          </p:cNvSpPr>
          <p:nvPr>
            <p:ph type="title"/>
          </p:nvPr>
        </p:nvSpPr>
        <p:spPr/>
        <p:txBody>
          <a:bodyPr/>
          <a:lstStyle/>
          <a:p>
            <a:r>
              <a:rPr lang="en-IN" sz="4000" b="1" dirty="0"/>
              <a:t>Literature Review</a:t>
            </a:r>
          </a:p>
        </p:txBody>
      </p:sp>
      <p:sp>
        <p:nvSpPr>
          <p:cNvPr id="3" name="Content Placeholder 2">
            <a:extLst>
              <a:ext uri="{FF2B5EF4-FFF2-40B4-BE49-F238E27FC236}">
                <a16:creationId xmlns:a16="http://schemas.microsoft.com/office/drawing/2014/main" id="{7E410D9E-2162-101F-270B-0D45F207426E}"/>
              </a:ext>
            </a:extLst>
          </p:cNvPr>
          <p:cNvSpPr>
            <a:spLocks noGrp="1"/>
          </p:cNvSpPr>
          <p:nvPr>
            <p:ph idx="1"/>
          </p:nvPr>
        </p:nvSpPr>
        <p:spPr/>
        <p:txBody>
          <a:bodyPr>
            <a:normAutofit/>
          </a:bodyPr>
          <a:lstStyle/>
          <a:p>
            <a:r>
              <a:rPr lang="en-IN" sz="2400" dirty="0"/>
              <a:t>Consulted from G. He, Spam Detection, 1</a:t>
            </a:r>
            <a:r>
              <a:rPr lang="en-IN" sz="2400" baseline="30000" dirty="0"/>
              <a:t>st</a:t>
            </a:r>
            <a:r>
              <a:rPr lang="en-IN" sz="2400" dirty="0"/>
              <a:t> ed. 2007 and learned about this problem.</a:t>
            </a:r>
          </a:p>
          <a:p>
            <a:r>
              <a:rPr lang="en-IN" sz="2400" dirty="0"/>
              <a:t>Spam prevention is often neglected, although some simple measures can dramatically reduce the amount of spam that reaches your mailbox.</a:t>
            </a:r>
          </a:p>
          <a:p>
            <a:r>
              <a:rPr lang="en-IN" sz="2400" dirty="0"/>
              <a:t>Before they are able to send you spam, spammers obviously first need to obtain your email address, which they can do through different routes.</a:t>
            </a:r>
          </a:p>
        </p:txBody>
      </p:sp>
    </p:spTree>
    <p:extLst>
      <p:ext uri="{BB962C8B-B14F-4D97-AF65-F5344CB8AC3E}">
        <p14:creationId xmlns:p14="http://schemas.microsoft.com/office/powerpoint/2010/main" val="616063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9108F-80BF-941F-D82C-D7460401C4C5}"/>
              </a:ext>
            </a:extLst>
          </p:cNvPr>
          <p:cNvSpPr>
            <a:spLocks noGrp="1"/>
          </p:cNvSpPr>
          <p:nvPr>
            <p:ph type="title"/>
          </p:nvPr>
        </p:nvSpPr>
        <p:spPr/>
        <p:txBody>
          <a:bodyPr/>
          <a:lstStyle/>
          <a:p>
            <a:r>
              <a:rPr lang="en-IN" sz="4400" b="1" dirty="0"/>
              <a:t>Data Preprocessing</a:t>
            </a:r>
            <a:endParaRPr lang="en-IN" dirty="0"/>
          </a:p>
        </p:txBody>
      </p:sp>
      <p:sp>
        <p:nvSpPr>
          <p:cNvPr id="3" name="Content Placeholder 2">
            <a:extLst>
              <a:ext uri="{FF2B5EF4-FFF2-40B4-BE49-F238E27FC236}">
                <a16:creationId xmlns:a16="http://schemas.microsoft.com/office/drawing/2014/main" id="{D757D560-E60A-3B64-1B79-F250D3E9C6B1}"/>
              </a:ext>
            </a:extLst>
          </p:cNvPr>
          <p:cNvSpPr>
            <a:spLocks noGrp="1"/>
          </p:cNvSpPr>
          <p:nvPr>
            <p:ph sz="half" idx="1"/>
          </p:nvPr>
        </p:nvSpPr>
        <p:spPr/>
        <p:txBody>
          <a:bodyPr/>
          <a:lstStyle/>
          <a:p>
            <a:pPr marL="0" indent="0">
              <a:buNone/>
            </a:pPr>
            <a:r>
              <a:rPr lang="en-IN" sz="2800" b="1" dirty="0"/>
              <a:t>Tokenization</a:t>
            </a:r>
            <a:r>
              <a:rPr lang="en-IN" sz="1800" b="1" dirty="0"/>
              <a:t>:</a:t>
            </a:r>
          </a:p>
          <a:p>
            <a:pPr marL="457200" lvl="1" indent="0">
              <a:buNone/>
            </a:pPr>
            <a:r>
              <a:rPr lang="en-IN" sz="2400" dirty="0"/>
              <a:t>Tokenization is the process of breaking a stream of text up into words, phrases, symbols or other meaningful elements called tokens.</a:t>
            </a:r>
          </a:p>
          <a:p>
            <a:pPr marL="457200" lvl="1" indent="0">
              <a:buNone/>
            </a:pPr>
            <a:r>
              <a:rPr lang="en-IN" sz="2400" dirty="0"/>
              <a:t>The list of tokens becomes input for further processing such as parsing or text mining.</a:t>
            </a:r>
          </a:p>
          <a:p>
            <a:pPr marL="0" indent="0">
              <a:buNone/>
            </a:pPr>
            <a:endParaRPr lang="en-IN" sz="1800" b="1" dirty="0"/>
          </a:p>
          <a:p>
            <a:pPr marL="0" indent="0">
              <a:buNone/>
            </a:pPr>
            <a:endParaRPr lang="en-IN" dirty="0"/>
          </a:p>
        </p:txBody>
      </p:sp>
      <p:pic>
        <p:nvPicPr>
          <p:cNvPr id="10" name="Content Placeholder 9">
            <a:extLst>
              <a:ext uri="{FF2B5EF4-FFF2-40B4-BE49-F238E27FC236}">
                <a16:creationId xmlns:a16="http://schemas.microsoft.com/office/drawing/2014/main" id="{0AF90EDB-0C84-90B6-5F2E-F92F14403DC9}"/>
              </a:ext>
            </a:extLst>
          </p:cNvPr>
          <p:cNvPicPr>
            <a:picLocks noGrp="1" noChangeAspect="1"/>
          </p:cNvPicPr>
          <p:nvPr>
            <p:ph sz="half" idx="2"/>
          </p:nvPr>
        </p:nvPicPr>
        <p:blipFill>
          <a:blip r:embed="rId2"/>
          <a:stretch>
            <a:fillRect/>
          </a:stretch>
        </p:blipFill>
        <p:spPr>
          <a:xfrm>
            <a:off x="5654675" y="2752601"/>
            <a:ext cx="4395788" cy="2806949"/>
          </a:xfrm>
        </p:spPr>
      </p:pic>
    </p:spTree>
    <p:extLst>
      <p:ext uri="{BB962C8B-B14F-4D97-AF65-F5344CB8AC3E}">
        <p14:creationId xmlns:p14="http://schemas.microsoft.com/office/powerpoint/2010/main" val="2153936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B82B-AA91-DC3F-8A94-5524261755DC}"/>
              </a:ext>
            </a:extLst>
          </p:cNvPr>
          <p:cNvSpPr>
            <a:spLocks noGrp="1"/>
          </p:cNvSpPr>
          <p:nvPr>
            <p:ph type="title"/>
          </p:nvPr>
        </p:nvSpPr>
        <p:spPr/>
        <p:txBody>
          <a:bodyPr/>
          <a:lstStyle/>
          <a:p>
            <a:r>
              <a:rPr lang="en-IN" dirty="0"/>
              <a:t>Lemmatization</a:t>
            </a:r>
          </a:p>
        </p:txBody>
      </p:sp>
      <p:sp>
        <p:nvSpPr>
          <p:cNvPr id="4" name="Content Placeholder 3">
            <a:extLst>
              <a:ext uri="{FF2B5EF4-FFF2-40B4-BE49-F238E27FC236}">
                <a16:creationId xmlns:a16="http://schemas.microsoft.com/office/drawing/2014/main" id="{16BEB4C9-4516-4653-4685-1F7165F55DD3}"/>
              </a:ext>
            </a:extLst>
          </p:cNvPr>
          <p:cNvSpPr>
            <a:spLocks noGrp="1"/>
          </p:cNvSpPr>
          <p:nvPr>
            <p:ph sz="half" idx="2"/>
          </p:nvPr>
        </p:nvSpPr>
        <p:spPr/>
        <p:txBody>
          <a:bodyPr/>
          <a:lstStyle/>
          <a:p>
            <a:pPr>
              <a:buFont typeface="Wingdings" panose="05000000000000000000" pitchFamily="2" charset="2"/>
              <a:buChar char="v"/>
            </a:pPr>
            <a:r>
              <a:rPr lang="en-IN" sz="2000" dirty="0"/>
              <a:t>Lemmatization in linguistics, is the process of grouping together the different inflected forms of a word so they can be analysed as a single item.</a:t>
            </a:r>
          </a:p>
          <a:p>
            <a:pPr marL="0" indent="0">
              <a:buNone/>
            </a:pPr>
            <a:endParaRPr lang="en-IN" sz="2000" dirty="0"/>
          </a:p>
          <a:p>
            <a:pPr>
              <a:buFont typeface="Wingdings" panose="05000000000000000000" pitchFamily="2" charset="2"/>
              <a:buChar char="v"/>
            </a:pPr>
            <a:r>
              <a:rPr lang="en-IN" sz="2000" dirty="0"/>
              <a:t>In computational linguistics, lemmatization is the algorithmic process of determining the lemma for a given word.</a:t>
            </a:r>
          </a:p>
          <a:p>
            <a:pPr marL="0" indent="0">
              <a:buNone/>
            </a:pPr>
            <a:endParaRPr lang="en-IN" dirty="0"/>
          </a:p>
        </p:txBody>
      </p:sp>
      <p:pic>
        <p:nvPicPr>
          <p:cNvPr id="8" name="Content Placeholder 7">
            <a:extLst>
              <a:ext uri="{FF2B5EF4-FFF2-40B4-BE49-F238E27FC236}">
                <a16:creationId xmlns:a16="http://schemas.microsoft.com/office/drawing/2014/main" id="{7F47B80F-9697-B7B5-20A7-122B57F7B217}"/>
              </a:ext>
            </a:extLst>
          </p:cNvPr>
          <p:cNvPicPr>
            <a:picLocks noGrp="1" noChangeAspect="1"/>
          </p:cNvPicPr>
          <p:nvPr>
            <p:ph sz="quarter" idx="4"/>
          </p:nvPr>
        </p:nvPicPr>
        <p:blipFill>
          <a:blip r:embed="rId2"/>
          <a:stretch>
            <a:fillRect/>
          </a:stretch>
        </p:blipFill>
        <p:spPr>
          <a:xfrm>
            <a:off x="5844539" y="3017460"/>
            <a:ext cx="4068763" cy="1724085"/>
          </a:xfrm>
        </p:spPr>
      </p:pic>
    </p:spTree>
    <p:extLst>
      <p:ext uri="{BB962C8B-B14F-4D97-AF65-F5344CB8AC3E}">
        <p14:creationId xmlns:p14="http://schemas.microsoft.com/office/powerpoint/2010/main" val="35306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AB91-3605-B658-0684-C0A98D0A7B64}"/>
              </a:ext>
            </a:extLst>
          </p:cNvPr>
          <p:cNvSpPr>
            <a:spLocks noGrp="1"/>
          </p:cNvSpPr>
          <p:nvPr>
            <p:ph type="title"/>
          </p:nvPr>
        </p:nvSpPr>
        <p:spPr/>
        <p:txBody>
          <a:bodyPr/>
          <a:lstStyle/>
          <a:p>
            <a:r>
              <a:rPr lang="en-IN" dirty="0"/>
              <a:t>Removal of Stop words</a:t>
            </a:r>
          </a:p>
        </p:txBody>
      </p:sp>
      <p:sp>
        <p:nvSpPr>
          <p:cNvPr id="3" name="Content Placeholder 2">
            <a:extLst>
              <a:ext uri="{FF2B5EF4-FFF2-40B4-BE49-F238E27FC236}">
                <a16:creationId xmlns:a16="http://schemas.microsoft.com/office/drawing/2014/main" id="{4A40E6AB-596C-BB61-7B9A-D39E7F30ED34}"/>
              </a:ext>
            </a:extLst>
          </p:cNvPr>
          <p:cNvSpPr>
            <a:spLocks noGrp="1"/>
          </p:cNvSpPr>
          <p:nvPr>
            <p:ph sz="half" idx="1"/>
          </p:nvPr>
        </p:nvSpPr>
        <p:spPr/>
        <p:txBody>
          <a:bodyPr/>
          <a:lstStyle/>
          <a:p>
            <a:pPr marL="0" indent="0">
              <a:buNone/>
            </a:pPr>
            <a:r>
              <a:rPr lang="en-IN" sz="2800" dirty="0"/>
              <a:t>Sometimes, the extremely common words which would appear to be of very little value in helping select documents matching user need are excluded from the vocabulary entirely.</a:t>
            </a:r>
          </a:p>
          <a:p>
            <a:pPr marL="0" indent="0">
              <a:buNone/>
            </a:pPr>
            <a:endParaRPr lang="en-IN" dirty="0"/>
          </a:p>
        </p:txBody>
      </p:sp>
      <p:pic>
        <p:nvPicPr>
          <p:cNvPr id="6" name="Content Placeholder 5">
            <a:extLst>
              <a:ext uri="{FF2B5EF4-FFF2-40B4-BE49-F238E27FC236}">
                <a16:creationId xmlns:a16="http://schemas.microsoft.com/office/drawing/2014/main" id="{3926F501-E30F-D00E-BBF0-488361325566}"/>
              </a:ext>
            </a:extLst>
          </p:cNvPr>
          <p:cNvPicPr>
            <a:picLocks noGrp="1" noChangeAspect="1"/>
          </p:cNvPicPr>
          <p:nvPr>
            <p:ph sz="half" idx="2"/>
          </p:nvPr>
        </p:nvPicPr>
        <p:blipFill>
          <a:blip r:embed="rId2"/>
          <a:stretch>
            <a:fillRect/>
          </a:stretch>
        </p:blipFill>
        <p:spPr>
          <a:xfrm>
            <a:off x="5654675" y="3105151"/>
            <a:ext cx="4395788" cy="1665184"/>
          </a:xfrm>
        </p:spPr>
      </p:pic>
    </p:spTree>
    <p:extLst>
      <p:ext uri="{BB962C8B-B14F-4D97-AF65-F5344CB8AC3E}">
        <p14:creationId xmlns:p14="http://schemas.microsoft.com/office/powerpoint/2010/main" val="1579921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267</TotalTime>
  <Words>1679</Words>
  <Application>Microsoft Office PowerPoint</Application>
  <PresentationFormat>Widescreen</PresentationFormat>
  <Paragraphs>132</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Algerian</vt:lpstr>
      <vt:lpstr>Arial</vt:lpstr>
      <vt:lpstr>Calibri</vt:lpstr>
      <vt:lpstr>Calibri Light</vt:lpstr>
      <vt:lpstr>Symbol</vt:lpstr>
      <vt:lpstr>Times New Roman</vt:lpstr>
      <vt:lpstr>Wingdings</vt:lpstr>
      <vt:lpstr>Wingdings 3</vt:lpstr>
      <vt:lpstr>Ion</vt:lpstr>
      <vt:lpstr>Email Spam Classifier</vt:lpstr>
      <vt:lpstr>INTRODUCTION</vt:lpstr>
      <vt:lpstr>Naive-Bayes Classifier</vt:lpstr>
      <vt:lpstr>Problem Statement</vt:lpstr>
      <vt:lpstr>Objective</vt:lpstr>
      <vt:lpstr>Literature Review</vt:lpstr>
      <vt:lpstr>Data Preprocessing</vt:lpstr>
      <vt:lpstr>Lemmatization</vt:lpstr>
      <vt:lpstr>Removal of Stop words</vt:lpstr>
      <vt:lpstr>Requirement Analysis</vt:lpstr>
      <vt:lpstr>Testing</vt:lpstr>
      <vt:lpstr>About Dataset</vt:lpstr>
      <vt:lpstr>About Dataset</vt:lpstr>
      <vt:lpstr>Labelwise distribution of emails</vt:lpstr>
      <vt:lpstr>Distribution of message length</vt:lpstr>
      <vt:lpstr>Distribution of Number of words</vt:lpstr>
      <vt:lpstr>Distribution of Number of Statements</vt:lpstr>
      <vt:lpstr>Data Pre-processing</vt:lpstr>
      <vt:lpstr>Word Cloud for getting word sense</vt:lpstr>
      <vt:lpstr>Word Cloud for words in spam emails</vt:lpstr>
      <vt:lpstr>Word Cloud for words in ham emails</vt:lpstr>
      <vt:lpstr>Libraries Imported</vt:lpstr>
      <vt:lpstr>Algorithms Used for Model Building</vt:lpstr>
      <vt:lpstr>Result </vt:lpstr>
      <vt:lpstr>Result</vt:lpstr>
      <vt:lpstr>Conclusion</vt:lpstr>
      <vt:lpstr>Scope for this Project</vt:lpstr>
      <vt:lpstr>Limitations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Spam Classifier</dc:title>
  <dc:creator>swatiamitmotugade0712@gmail.com</dc:creator>
  <cp:lastModifiedBy>swatiamitmotugade0712@gmail.com</cp:lastModifiedBy>
  <cp:revision>2</cp:revision>
  <dcterms:created xsi:type="dcterms:W3CDTF">2022-12-24T07:50:42Z</dcterms:created>
  <dcterms:modified xsi:type="dcterms:W3CDTF">2022-12-25T13:32:49Z</dcterms:modified>
</cp:coreProperties>
</file>