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EACE8-D968-47A0-A685-7795CC92AC01}" type="doc">
      <dgm:prSet loTypeId="urn:microsoft.com/office/officeart/2005/8/layout/hList6" loCatId="list" qsTypeId="urn:microsoft.com/office/officeart/2005/8/quickstyle/simple3" qsCatId="simple" csTypeId="urn:microsoft.com/office/officeart/2005/8/colors/accent1_2" csCatId="accent1"/>
      <dgm:spPr/>
      <dgm:t>
        <a:bodyPr/>
        <a:lstStyle/>
        <a:p>
          <a:endParaRPr lang="en-IN"/>
        </a:p>
      </dgm:t>
    </dgm:pt>
    <dgm:pt modelId="{9F18AE60-4D88-49AB-85E0-F9A5E2A0CC66}">
      <dgm:prSet/>
      <dgm:spPr/>
      <dgm:t>
        <a:bodyPr/>
        <a:lstStyle/>
        <a:p>
          <a:r>
            <a:rPr lang="en-IN" b="0" i="0" dirty="0"/>
            <a:t>Thank You</a:t>
          </a:r>
          <a:endParaRPr lang="en-IN" dirty="0"/>
        </a:p>
      </dgm:t>
    </dgm:pt>
    <dgm:pt modelId="{786DD57E-ED0B-4700-B688-E3A0510BF2B7}" type="parTrans" cxnId="{02C3B7C3-0F55-4547-8BC7-22D97D6B43D5}">
      <dgm:prSet/>
      <dgm:spPr/>
      <dgm:t>
        <a:bodyPr/>
        <a:lstStyle/>
        <a:p>
          <a:endParaRPr lang="en-IN"/>
        </a:p>
      </dgm:t>
    </dgm:pt>
    <dgm:pt modelId="{9F7F511E-C3C2-4BE3-A7EF-897B1BA4850F}" type="sibTrans" cxnId="{02C3B7C3-0F55-4547-8BC7-22D97D6B43D5}">
      <dgm:prSet/>
      <dgm:spPr/>
      <dgm:t>
        <a:bodyPr/>
        <a:lstStyle/>
        <a:p>
          <a:endParaRPr lang="en-IN"/>
        </a:p>
      </dgm:t>
    </dgm:pt>
    <dgm:pt modelId="{085A5316-7E62-40AF-AA53-9515BC5AED77}" type="pres">
      <dgm:prSet presAssocID="{329EACE8-D968-47A0-A685-7795CC92AC01}" presName="Name0" presStyleCnt="0">
        <dgm:presLayoutVars>
          <dgm:dir/>
          <dgm:resizeHandles val="exact"/>
        </dgm:presLayoutVars>
      </dgm:prSet>
      <dgm:spPr/>
    </dgm:pt>
    <dgm:pt modelId="{ED258372-CC0C-4C8D-A1C8-D1EABEE656CD}" type="pres">
      <dgm:prSet presAssocID="{9F18AE60-4D88-49AB-85E0-F9A5E2A0CC66}" presName="node" presStyleLbl="node1" presStyleIdx="0" presStyleCnt="1">
        <dgm:presLayoutVars>
          <dgm:bulletEnabled val="1"/>
        </dgm:presLayoutVars>
      </dgm:prSet>
      <dgm:spPr/>
    </dgm:pt>
  </dgm:ptLst>
  <dgm:cxnLst>
    <dgm:cxn modelId="{8F192407-DA42-462C-9E49-53A0906679BC}" type="presOf" srcId="{329EACE8-D968-47A0-A685-7795CC92AC01}" destId="{085A5316-7E62-40AF-AA53-9515BC5AED77}" srcOrd="0" destOrd="0" presId="urn:microsoft.com/office/officeart/2005/8/layout/hList6"/>
    <dgm:cxn modelId="{40AFE234-7200-4ECE-B500-DAC467466D63}" type="presOf" srcId="{9F18AE60-4D88-49AB-85E0-F9A5E2A0CC66}" destId="{ED258372-CC0C-4C8D-A1C8-D1EABEE656CD}" srcOrd="0" destOrd="0" presId="urn:microsoft.com/office/officeart/2005/8/layout/hList6"/>
    <dgm:cxn modelId="{02C3B7C3-0F55-4547-8BC7-22D97D6B43D5}" srcId="{329EACE8-D968-47A0-A685-7795CC92AC01}" destId="{9F18AE60-4D88-49AB-85E0-F9A5E2A0CC66}" srcOrd="0" destOrd="0" parTransId="{786DD57E-ED0B-4700-B688-E3A0510BF2B7}" sibTransId="{9F7F511E-C3C2-4BE3-A7EF-897B1BA4850F}"/>
    <dgm:cxn modelId="{19AB4071-9AF7-4C37-9894-C8DAA3CCEDAB}" type="presParOf" srcId="{085A5316-7E62-40AF-AA53-9515BC5AED77}" destId="{ED258372-CC0C-4C8D-A1C8-D1EABEE656CD}"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8372-CC0C-4C8D-A1C8-D1EABEE656CD}">
      <dsp:nvSpPr>
        <dsp:cNvPr id="0" name=""/>
        <dsp:cNvSpPr/>
      </dsp:nvSpPr>
      <dsp:spPr>
        <a:xfrm rot="16200000">
          <a:off x="2748038" y="-2748038"/>
          <a:ext cx="3329581" cy="8825658"/>
        </a:xfrm>
        <a:prstGeom prst="flowChartManualOperati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IN" sz="6500" b="0" i="0" kern="1200" dirty="0"/>
            <a:t>Thank You</a:t>
          </a:r>
          <a:endParaRPr lang="en-IN" sz="6500" kern="1200" dirty="0"/>
        </a:p>
      </dsp:txBody>
      <dsp:txXfrm rot="5400000">
        <a:off x="0" y="665916"/>
        <a:ext cx="8825658" cy="199774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99272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AE4E8-0A5D-49E9-9BDA-DDC3E104463D}"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55425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357598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4673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618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998454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61911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1006179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172308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361119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263853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AE4E8-0A5D-49E9-9BDA-DDC3E104463D}"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90146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AE4E8-0A5D-49E9-9BDA-DDC3E104463D}"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86188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283894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353399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EAE4E8-0A5D-49E9-9BDA-DDC3E104463D}" type="datetimeFigureOut">
              <a:rPr lang="en-IN" smtClean="0"/>
              <a:t>03-12-2022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412542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AE4E8-0A5D-49E9-9BDA-DDC3E104463D}"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332D6-D5F5-41A7-A42D-C26B3E21A068}" type="slidenum">
              <a:rPr lang="en-IN" smtClean="0"/>
              <a:t>‹#›</a:t>
            </a:fld>
            <a:endParaRPr lang="en-IN"/>
          </a:p>
        </p:txBody>
      </p:sp>
    </p:spTree>
    <p:extLst>
      <p:ext uri="{BB962C8B-B14F-4D97-AF65-F5344CB8AC3E}">
        <p14:creationId xmlns:p14="http://schemas.microsoft.com/office/powerpoint/2010/main" val="192437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EAE4E8-0A5D-49E9-9BDA-DDC3E104463D}" type="datetimeFigureOut">
              <a:rPr lang="en-IN" smtClean="0"/>
              <a:t>03-12-2022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1332D6-D5F5-41A7-A42D-C26B3E21A068}" type="slidenum">
              <a:rPr lang="en-IN" smtClean="0"/>
              <a:t>‹#›</a:t>
            </a:fld>
            <a:endParaRPr lang="en-IN"/>
          </a:p>
        </p:txBody>
      </p:sp>
    </p:spTree>
    <p:extLst>
      <p:ext uri="{BB962C8B-B14F-4D97-AF65-F5344CB8AC3E}">
        <p14:creationId xmlns:p14="http://schemas.microsoft.com/office/powerpoint/2010/main" val="3229343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EFBC-51DD-743A-C603-44D265E5B6C0}"/>
              </a:ext>
            </a:extLst>
          </p:cNvPr>
          <p:cNvSpPr>
            <a:spLocks noGrp="1"/>
          </p:cNvSpPr>
          <p:nvPr>
            <p:ph type="ctrTitle"/>
          </p:nvPr>
        </p:nvSpPr>
        <p:spPr/>
        <p:txBody>
          <a:bodyPr>
            <a:normAutofit/>
          </a:bodyPr>
          <a:lstStyle/>
          <a:p>
            <a:r>
              <a:rPr kumimoji="0" lang="fr-FR" altLang="en-US" sz="4800" b="1" i="0" u="none" strike="noStrike" cap="none" normalizeH="0" baseline="0" dirty="0" err="1">
                <a:ln>
                  <a:noFill/>
                </a:ln>
                <a:solidFill>
                  <a:srgbClr val="FF0000"/>
                </a:solidFill>
                <a:effectLst/>
                <a:latin typeface="Algerian" panose="04020705040A02060702" pitchFamily="82" charset="0"/>
                <a:ea typeface="Bahnschrift SemiLight" panose="020B0502040204020203" pitchFamily="34" charset="0"/>
                <a:cs typeface="Mangal" panose="02040503050203030202" pitchFamily="18" charset="0"/>
              </a:rPr>
              <a:t>Malignant</a:t>
            </a:r>
            <a:r>
              <a:rPr kumimoji="0" lang="fr-FR" altLang="en-US" sz="4800" b="1" i="0" u="none" strike="noStrike" cap="none" normalizeH="0" baseline="0" dirty="0">
                <a:ln>
                  <a:noFill/>
                </a:ln>
                <a:solidFill>
                  <a:srgbClr val="FF0000"/>
                </a:solidFill>
                <a:effectLst/>
                <a:latin typeface="Algerian" panose="04020705040A02060702" pitchFamily="82" charset="0"/>
                <a:ea typeface="Bahnschrift SemiLight" panose="020B0502040204020203" pitchFamily="34" charset="0"/>
                <a:cs typeface="Mangal" panose="02040503050203030202" pitchFamily="18" charset="0"/>
              </a:rPr>
              <a:t> Commentes Classifier - Multi Label Classification Project </a:t>
            </a:r>
            <a:r>
              <a:rPr kumimoji="0" lang="fr-FR" altLang="en-US" sz="4800" b="1" i="0" u="none" strike="noStrike" cap="none" normalizeH="0" baseline="0" dirty="0" err="1">
                <a:ln>
                  <a:noFill/>
                </a:ln>
                <a:solidFill>
                  <a:srgbClr val="FF0000"/>
                </a:solidFill>
                <a:effectLst/>
                <a:latin typeface="Algerian" panose="04020705040A02060702" pitchFamily="82" charset="0"/>
                <a:ea typeface="Bahnschrift SemiLight" panose="020B0502040204020203" pitchFamily="34" charset="0"/>
                <a:cs typeface="Mangal" panose="02040503050203030202" pitchFamily="18" charset="0"/>
              </a:rPr>
              <a:t>using</a:t>
            </a:r>
            <a:r>
              <a:rPr kumimoji="0" lang="fr-FR" altLang="en-US" sz="4800" b="1" i="0" u="none" strike="noStrike" cap="none" normalizeH="0" baseline="0" dirty="0">
                <a:ln>
                  <a:noFill/>
                </a:ln>
                <a:solidFill>
                  <a:srgbClr val="FF0000"/>
                </a:solidFill>
                <a:effectLst/>
                <a:latin typeface="Algerian" panose="04020705040A02060702" pitchFamily="82" charset="0"/>
                <a:ea typeface="Bahnschrift SemiLight" panose="020B0502040204020203" pitchFamily="34" charset="0"/>
                <a:cs typeface="Mangal" panose="02040503050203030202" pitchFamily="18" charset="0"/>
              </a:rPr>
              <a:t> NLP</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AE65524A-B078-046F-A1C6-568CFE8C1E83}"/>
              </a:ext>
            </a:extLst>
          </p:cNvPr>
          <p:cNvSpPr>
            <a:spLocks noGrp="1"/>
          </p:cNvSpPr>
          <p:nvPr>
            <p:ph type="subTitle" idx="1"/>
          </p:nvPr>
        </p:nvSpPr>
        <p:spPr/>
        <p:txBody>
          <a:bodyPr>
            <a:normAutofit fontScale="70000" lnSpcReduction="20000"/>
          </a:bodyPr>
          <a:lstStyle/>
          <a:p>
            <a:r>
              <a:rPr lang="en-IN" sz="3200" dirty="0">
                <a:solidFill>
                  <a:srgbClr val="00B050"/>
                </a:solidFill>
                <a:latin typeface="Algerian" panose="04020705040A02060702" pitchFamily="82" charset="0"/>
              </a:rPr>
              <a:t>By</a:t>
            </a:r>
          </a:p>
          <a:p>
            <a:r>
              <a:rPr lang="en-IN" sz="4000" dirty="0">
                <a:solidFill>
                  <a:srgbClr val="002060"/>
                </a:solidFill>
                <a:latin typeface="Algerian" panose="04020705040A02060702" pitchFamily="82" charset="0"/>
              </a:rPr>
              <a:t>Mrs. Swati Amit Motugade</a:t>
            </a:r>
          </a:p>
        </p:txBody>
      </p:sp>
    </p:spTree>
    <p:extLst>
      <p:ext uri="{BB962C8B-B14F-4D97-AF65-F5344CB8AC3E}">
        <p14:creationId xmlns:p14="http://schemas.microsoft.com/office/powerpoint/2010/main" val="294206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908D-4D41-066F-E3D8-1423C9317FFF}"/>
              </a:ext>
            </a:extLst>
          </p:cNvPr>
          <p:cNvSpPr>
            <a:spLocks noGrp="1"/>
          </p:cNvSpPr>
          <p:nvPr>
            <p:ph type="title"/>
          </p:nvPr>
        </p:nvSpPr>
        <p:spPr/>
        <p:txBody>
          <a:bodyPr/>
          <a:lstStyle/>
          <a:p>
            <a:pPr algn="ctr"/>
            <a:r>
              <a:rPr lang="en-US" dirty="0">
                <a:solidFill>
                  <a:srgbClr val="FF0000"/>
                </a:solidFill>
                <a:latin typeface="Algerian" panose="04020705040A02060702" pitchFamily="82" charset="0"/>
              </a:rPr>
              <a:t>Data Pre Processing</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EE879B8-84E3-A485-6FAC-7C895C65D0D4}"/>
              </a:ext>
            </a:extLst>
          </p:cNvPr>
          <p:cNvSpPr>
            <a:spLocks noGrp="1"/>
          </p:cNvSpPr>
          <p:nvPr>
            <p:ph idx="1"/>
          </p:nvPr>
        </p:nvSpPr>
        <p:spPr/>
        <p:txBody>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a:p>
            <a:pPr marL="0" indent="0">
              <a:buNone/>
            </a:pPr>
            <a:endParaRPr lang="en-IN" dirty="0"/>
          </a:p>
        </p:txBody>
      </p:sp>
    </p:spTree>
    <p:extLst>
      <p:ext uri="{BB962C8B-B14F-4D97-AF65-F5344CB8AC3E}">
        <p14:creationId xmlns:p14="http://schemas.microsoft.com/office/powerpoint/2010/main" val="366195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F1E2-D11F-FF4B-3036-91E3291B0A41}"/>
              </a:ext>
            </a:extLst>
          </p:cNvPr>
          <p:cNvSpPr>
            <a:spLocks noGrp="1"/>
          </p:cNvSpPr>
          <p:nvPr>
            <p:ph type="title"/>
          </p:nvPr>
        </p:nvSpPr>
        <p:spPr/>
        <p:txBody>
          <a:bodyPr/>
          <a:lstStyle/>
          <a:p>
            <a:pPr algn="ctr"/>
            <a:r>
              <a:rPr lang="en-IN" sz="4400" dirty="0">
                <a:solidFill>
                  <a:srgbClr val="FF0000"/>
                </a:solidFill>
                <a:effectLst/>
                <a:latin typeface="Algerian" panose="04020705040A02060702" pitchFamily="82" charset="0"/>
                <a:ea typeface="Calibri" panose="020F0502020204030204" pitchFamily="34" charset="0"/>
                <a:cs typeface="Mangal" panose="02040503050203030202" pitchFamily="18" charset="0"/>
              </a:rPr>
              <a:t>Multi-Label Classification Techniques</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53A21C5-0E43-1B25-315A-48DD94CD9EEF}"/>
              </a:ext>
            </a:extLst>
          </p:cNvPr>
          <p:cNvSpPr>
            <a:spLocks noGrp="1"/>
          </p:cNvSpPr>
          <p:nvPr>
            <p:ph idx="1"/>
          </p:nvPr>
        </p:nvSpPr>
        <p:spPr/>
        <p:txBody>
          <a:bodyPr/>
          <a:lstStyle/>
          <a:p>
            <a:r>
              <a:rPr lang="en-IN" sz="3600" dirty="0">
                <a:effectLst/>
                <a:ea typeface="Calibri" panose="020F0502020204030204" pitchFamily="34" charset="0"/>
                <a:cs typeface="Mangal" panose="02040503050203030202" pitchFamily="18" charset="0"/>
              </a:rPr>
              <a:t>One Vs Rest</a:t>
            </a:r>
          </a:p>
          <a:p>
            <a:r>
              <a:rPr lang="en-IN" sz="3600" dirty="0">
                <a:effectLst/>
                <a:ea typeface="Calibri" panose="020F0502020204030204" pitchFamily="34" charset="0"/>
                <a:cs typeface="Mangal" panose="02040503050203030202" pitchFamily="18" charset="0"/>
              </a:rPr>
              <a:t>Binary Relevance</a:t>
            </a:r>
          </a:p>
          <a:p>
            <a:r>
              <a:rPr lang="en-IN" sz="3600" dirty="0">
                <a:effectLst/>
                <a:ea typeface="Calibri" panose="020F0502020204030204" pitchFamily="34" charset="0"/>
                <a:cs typeface="Mangal" panose="02040503050203030202" pitchFamily="18" charset="0"/>
              </a:rPr>
              <a:t>Classifier Chains</a:t>
            </a:r>
          </a:p>
          <a:p>
            <a:r>
              <a:rPr lang="en-IN" sz="3600" dirty="0">
                <a:effectLst/>
                <a:ea typeface="Calibri" panose="020F0502020204030204" pitchFamily="34" charset="0"/>
                <a:cs typeface="Mangal" panose="02040503050203030202" pitchFamily="18" charset="0"/>
              </a:rPr>
              <a:t>Label Powerset</a:t>
            </a:r>
          </a:p>
          <a:p>
            <a:r>
              <a:rPr lang="en-IN" sz="3600" dirty="0">
                <a:effectLst/>
                <a:ea typeface="Calibri" panose="020F0502020204030204" pitchFamily="34" charset="0"/>
                <a:cs typeface="Mangal" panose="02040503050203030202" pitchFamily="18" charset="0"/>
              </a:rPr>
              <a:t>Adapted Algorithm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8912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7DB8-AE3D-023B-8809-3AF1C87F56D0}"/>
              </a:ext>
            </a:extLst>
          </p:cNvPr>
          <p:cNvSpPr>
            <a:spLocks noGrp="1"/>
          </p:cNvSpPr>
          <p:nvPr>
            <p:ph type="title"/>
          </p:nvPr>
        </p:nvSpPr>
        <p:spPr/>
        <p:txBody>
          <a:bodyPr/>
          <a:lstStyle/>
          <a:p>
            <a:pPr algn="ctr"/>
            <a:r>
              <a:rPr lang="en-US" dirty="0">
                <a:solidFill>
                  <a:srgbClr val="FF0000"/>
                </a:solidFill>
                <a:latin typeface="Algerian" panose="04020705040A02060702" pitchFamily="82" charset="0"/>
              </a:rPr>
              <a:t>Word Cloud for getting word sense</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B1ECBD2-AE44-7223-FB81-2968C87C4577}"/>
              </a:ext>
            </a:extLst>
          </p:cNvPr>
          <p:cNvSpPr>
            <a:spLocks noGrp="1"/>
          </p:cNvSpPr>
          <p:nvPr>
            <p:ph idx="1"/>
          </p:nvPr>
        </p:nvSpPr>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pPr marL="0" indent="0">
              <a:buNone/>
            </a:pPr>
            <a:endParaRPr lang="en-IN" dirty="0"/>
          </a:p>
        </p:txBody>
      </p:sp>
    </p:spTree>
    <p:extLst>
      <p:ext uri="{BB962C8B-B14F-4D97-AF65-F5344CB8AC3E}">
        <p14:creationId xmlns:p14="http://schemas.microsoft.com/office/powerpoint/2010/main" val="80633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189C-0825-49C0-D369-A2D1296DBF16}"/>
              </a:ext>
            </a:extLst>
          </p:cNvPr>
          <p:cNvSpPr>
            <a:spLocks noGrp="1"/>
          </p:cNvSpPr>
          <p:nvPr>
            <p:ph type="title"/>
          </p:nvPr>
        </p:nvSpPr>
        <p:spPr/>
        <p:txBody>
          <a:bodyPr>
            <a:normAutofit fontScale="90000"/>
          </a:bodyPr>
          <a:lstStyle/>
          <a:p>
            <a:pPr algn="ctr"/>
            <a:br>
              <a:rPr lang="en-IN" sz="4000" dirty="0">
                <a:solidFill>
                  <a:srgbClr val="FF0000"/>
                </a:solidFill>
                <a:effectLst/>
                <a:latin typeface="Algerian" panose="04020705040A02060702" pitchFamily="82" charset="0"/>
                <a:ea typeface="Times New Roman" panose="02020603050405020304" pitchFamily="18" charset="0"/>
              </a:rPr>
            </a:br>
            <a:r>
              <a:rPr lang="en-IN" sz="4000" dirty="0">
                <a:solidFill>
                  <a:srgbClr val="FF0000"/>
                </a:solidFill>
                <a:effectLst/>
                <a:latin typeface="Algerian" panose="04020705040A02060702" pitchFamily="82" charset="0"/>
                <a:ea typeface="Times New Roman" panose="02020603050405020304" pitchFamily="18" charset="0"/>
              </a:rPr>
              <a:t>Word Cloud for WORDS TAGGED AS  Malignant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3B7D3C90-F6F2-9730-2D95-A9C1E822DE2B}"/>
              </a:ext>
            </a:extLst>
          </p:cNvPr>
          <p:cNvPicPr>
            <a:picLocks noGrp="1" noChangeAspect="1"/>
          </p:cNvPicPr>
          <p:nvPr>
            <p:ph sz="half" idx="1"/>
          </p:nvPr>
        </p:nvPicPr>
        <p:blipFill>
          <a:blip r:embed="rId2"/>
          <a:stretch>
            <a:fillRect/>
          </a:stretch>
        </p:blipFill>
        <p:spPr>
          <a:xfrm>
            <a:off x="1103313" y="2602110"/>
            <a:ext cx="4395787" cy="3112692"/>
          </a:xfrm>
          <a:prstGeom prst="rect">
            <a:avLst/>
          </a:prstGeom>
        </p:spPr>
      </p:pic>
      <p:sp>
        <p:nvSpPr>
          <p:cNvPr id="4" name="Content Placeholder 3">
            <a:extLst>
              <a:ext uri="{FF2B5EF4-FFF2-40B4-BE49-F238E27FC236}">
                <a16:creationId xmlns:a16="http://schemas.microsoft.com/office/drawing/2014/main" id="{C8CFE9CA-4F1E-47F1-14DB-48D959AC468D}"/>
              </a:ext>
            </a:extLst>
          </p:cNvPr>
          <p:cNvSpPr>
            <a:spLocks noGrp="1"/>
          </p:cNvSpPr>
          <p:nvPr>
            <p:ph sz="half" idx="2"/>
          </p:nvPr>
        </p:nvSpPr>
        <p:spPr/>
        <p:txBody>
          <a:bodyPr/>
          <a:lstStyle/>
          <a:p>
            <a:pPr marL="0" indent="0">
              <a:buNone/>
            </a:pPr>
            <a:endParaRPr lang="en-IN" dirty="0"/>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malignant comments, it is clear that it mostly consists of words like edits, hey, white, fucking, gay, cocksucker, work, think, taliban etc.</a:t>
            </a:r>
          </a:p>
          <a:p>
            <a:pPr marL="0" indent="0">
              <a:buNone/>
            </a:pPr>
            <a:endParaRPr lang="en-IN" dirty="0"/>
          </a:p>
        </p:txBody>
      </p:sp>
    </p:spTree>
    <p:extLst>
      <p:ext uri="{BB962C8B-B14F-4D97-AF65-F5344CB8AC3E}">
        <p14:creationId xmlns:p14="http://schemas.microsoft.com/office/powerpoint/2010/main" val="399462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BBB7-FD4F-BB62-0893-84337D9F0ADA}"/>
              </a:ext>
            </a:extLst>
          </p:cNvPr>
          <p:cNvSpPr>
            <a:spLocks noGrp="1"/>
          </p:cNvSpPr>
          <p:nvPr>
            <p:ph type="title"/>
          </p:nvPr>
        </p:nvSpPr>
        <p:spPr/>
        <p:txBody>
          <a:bodyPr>
            <a:normAutofit fontScale="90000"/>
          </a:bodyPr>
          <a:lstStyle/>
          <a:p>
            <a:pPr algn="ct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Word Cloud for WORDS TAGGED AS  highly Malignant</a:t>
            </a:r>
            <a:br>
              <a:rPr lang="en-IN" sz="20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48B2ACDA-8718-7B5F-9C79-76C13E1471D5}"/>
              </a:ext>
            </a:extLst>
          </p:cNvPr>
          <p:cNvPicPr>
            <a:picLocks noGrp="1" noChangeAspect="1"/>
          </p:cNvPicPr>
          <p:nvPr>
            <p:ph sz="half" idx="1"/>
          </p:nvPr>
        </p:nvPicPr>
        <p:blipFill>
          <a:blip r:embed="rId2"/>
          <a:stretch>
            <a:fillRect/>
          </a:stretch>
        </p:blipFill>
        <p:spPr>
          <a:xfrm>
            <a:off x="1103313" y="2617764"/>
            <a:ext cx="4395787" cy="3081384"/>
          </a:xfrm>
          <a:prstGeom prst="rect">
            <a:avLst/>
          </a:prstGeom>
        </p:spPr>
      </p:pic>
      <p:sp>
        <p:nvSpPr>
          <p:cNvPr id="4" name="Content Placeholder 3">
            <a:extLst>
              <a:ext uri="{FF2B5EF4-FFF2-40B4-BE49-F238E27FC236}">
                <a16:creationId xmlns:a16="http://schemas.microsoft.com/office/drawing/2014/main" id="{65785EA1-4CF3-04E3-2AA6-7CA55CB1E7E4}"/>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sz="2400" dirty="0">
              <a:effectLst/>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Highly malignant comments, it is clear that it mostly consists of words like fuck, stupid, fucking, bitch, crow, shit, cocksucker etc.</a:t>
            </a:r>
          </a:p>
          <a:p>
            <a:pPr marL="0" indent="0">
              <a:buNone/>
            </a:pPr>
            <a:endParaRPr lang="en-IN" dirty="0"/>
          </a:p>
        </p:txBody>
      </p:sp>
    </p:spTree>
    <p:extLst>
      <p:ext uri="{BB962C8B-B14F-4D97-AF65-F5344CB8AC3E}">
        <p14:creationId xmlns:p14="http://schemas.microsoft.com/office/powerpoint/2010/main" val="195821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3DA-2E32-6250-F427-253A6CE8F6BE}"/>
              </a:ext>
            </a:extLst>
          </p:cNvPr>
          <p:cNvSpPr>
            <a:spLocks noGrp="1"/>
          </p:cNvSpPr>
          <p:nvPr>
            <p:ph type="title"/>
          </p:nvPr>
        </p:nvSpPr>
        <p:spPr/>
        <p:txBody>
          <a:bodyPr>
            <a:normAutofit fontScale="90000"/>
          </a:bodyPr>
          <a:lstStyle/>
          <a:p>
            <a:pPr algn="ct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Word Cloud for WORDS TAGGED AS </a:t>
            </a: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 Rude</a:t>
            </a:r>
            <a:br>
              <a:rPr lang="en-IN" sz="20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F0A94C75-0B04-4F87-0418-112E129CE06C}"/>
              </a:ext>
            </a:extLst>
          </p:cNvPr>
          <p:cNvPicPr>
            <a:picLocks noGrp="1" noChangeAspect="1"/>
          </p:cNvPicPr>
          <p:nvPr>
            <p:ph sz="half" idx="1"/>
          </p:nvPr>
        </p:nvPicPr>
        <p:blipFill>
          <a:blip r:embed="rId2"/>
          <a:stretch>
            <a:fillRect/>
          </a:stretch>
        </p:blipFill>
        <p:spPr>
          <a:xfrm>
            <a:off x="1103313" y="2615612"/>
            <a:ext cx="4395787" cy="3085689"/>
          </a:xfrm>
          <a:prstGeom prst="rect">
            <a:avLst/>
          </a:prstGeom>
        </p:spPr>
      </p:pic>
      <p:sp>
        <p:nvSpPr>
          <p:cNvPr id="4" name="Content Placeholder 3">
            <a:extLst>
              <a:ext uri="{FF2B5EF4-FFF2-40B4-BE49-F238E27FC236}">
                <a16:creationId xmlns:a16="http://schemas.microsoft.com/office/drawing/2014/main" id="{077A7430-7BC3-DD3F-E44B-8B1A1A7352F3}"/>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sz="2400" dirty="0">
              <a:effectLst/>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Rude comments, it is clear that it mostly consists of words like fucking, shit, white, piece, edits, stuff, absurd etc.</a:t>
            </a:r>
          </a:p>
          <a:p>
            <a:pPr marL="0" indent="0">
              <a:buNone/>
            </a:pPr>
            <a:endParaRPr lang="en-IN" dirty="0"/>
          </a:p>
        </p:txBody>
      </p:sp>
    </p:spTree>
    <p:extLst>
      <p:ext uri="{BB962C8B-B14F-4D97-AF65-F5344CB8AC3E}">
        <p14:creationId xmlns:p14="http://schemas.microsoft.com/office/powerpoint/2010/main" val="244153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4F8C-6E6C-0FE8-BE5F-107BB826C500}"/>
              </a:ext>
            </a:extLst>
          </p:cNvPr>
          <p:cNvSpPr>
            <a:spLocks noGrp="1"/>
          </p:cNvSpPr>
          <p:nvPr>
            <p:ph type="title"/>
          </p:nvPr>
        </p:nvSpPr>
        <p:spPr/>
        <p:txBody>
          <a:bodyPr>
            <a:normAutofit fontScale="90000"/>
          </a:bodyPr>
          <a:lstStyle/>
          <a:p>
            <a:pPr algn="ct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Word Cloud for WORDS TAGGED AS  Threat</a:t>
            </a:r>
            <a:br>
              <a:rPr lang="en-IN" sz="20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36D75BD-DEC9-44E4-E5AB-F0A906FA04A6}"/>
              </a:ext>
            </a:extLst>
          </p:cNvPr>
          <p:cNvPicPr>
            <a:picLocks noGrp="1" noChangeAspect="1"/>
          </p:cNvPicPr>
          <p:nvPr>
            <p:ph sz="half" idx="1"/>
          </p:nvPr>
        </p:nvPicPr>
        <p:blipFill>
          <a:blip r:embed="rId2"/>
          <a:stretch>
            <a:fillRect/>
          </a:stretch>
        </p:blipFill>
        <p:spPr>
          <a:xfrm>
            <a:off x="1103313" y="2621132"/>
            <a:ext cx="4395787" cy="3074649"/>
          </a:xfrm>
          <a:prstGeom prst="rect">
            <a:avLst/>
          </a:prstGeom>
        </p:spPr>
      </p:pic>
      <p:sp>
        <p:nvSpPr>
          <p:cNvPr id="4" name="Content Placeholder 3">
            <a:extLst>
              <a:ext uri="{FF2B5EF4-FFF2-40B4-BE49-F238E27FC236}">
                <a16:creationId xmlns:a16="http://schemas.microsoft.com/office/drawing/2014/main" id="{3F7BF766-5BBD-ED57-DB05-52E8B23E5150}"/>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sz="2400" dirty="0">
              <a:effectLst/>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Threat comments, it is clear that it mostly consists of words like fuck, suck, Bitch, die, stupid, etc</a:t>
            </a:r>
          </a:p>
          <a:p>
            <a:pPr marL="0" indent="0">
              <a:buNone/>
            </a:pPr>
            <a:endParaRPr lang="en-IN" dirty="0"/>
          </a:p>
        </p:txBody>
      </p:sp>
    </p:spTree>
    <p:extLst>
      <p:ext uri="{BB962C8B-B14F-4D97-AF65-F5344CB8AC3E}">
        <p14:creationId xmlns:p14="http://schemas.microsoft.com/office/powerpoint/2010/main" val="190488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FCF4-ED6A-9C64-5895-5A4274F9E796}"/>
              </a:ext>
            </a:extLst>
          </p:cNvPr>
          <p:cNvSpPr>
            <a:spLocks noGrp="1"/>
          </p:cNvSpPr>
          <p:nvPr>
            <p:ph type="title"/>
          </p:nvPr>
        </p:nvSpPr>
        <p:spPr/>
        <p:txBody>
          <a:bodyPr>
            <a:normAutofit fontScale="90000"/>
          </a:bodyPr>
          <a:lstStyle/>
          <a:p>
            <a:pPr algn="ct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Word Cloud for WORDS TAGGED AS  Abuse</a:t>
            </a:r>
            <a:br>
              <a:rPr lang="en-IN" sz="20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E8F73FB8-DDA5-E969-F12E-29FFB40630CE}"/>
              </a:ext>
            </a:extLst>
          </p:cNvPr>
          <p:cNvPicPr>
            <a:picLocks noGrp="1" noChangeAspect="1"/>
          </p:cNvPicPr>
          <p:nvPr>
            <p:ph sz="half" idx="1"/>
          </p:nvPr>
        </p:nvPicPr>
        <p:blipFill>
          <a:blip r:embed="rId2"/>
          <a:stretch>
            <a:fillRect/>
          </a:stretch>
        </p:blipFill>
        <p:spPr>
          <a:xfrm>
            <a:off x="1103313" y="2590243"/>
            <a:ext cx="4395787" cy="3136427"/>
          </a:xfrm>
          <a:prstGeom prst="rect">
            <a:avLst/>
          </a:prstGeom>
        </p:spPr>
      </p:pic>
      <p:sp>
        <p:nvSpPr>
          <p:cNvPr id="4" name="Content Placeholder 3">
            <a:extLst>
              <a:ext uri="{FF2B5EF4-FFF2-40B4-BE49-F238E27FC236}">
                <a16:creationId xmlns:a16="http://schemas.microsoft.com/office/drawing/2014/main" id="{F34BBDB3-41D7-C99B-28F3-0E58783CB0BD}"/>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sz="2400" dirty="0">
              <a:effectLst/>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Abuse comments, it is clear that it mostly consists of words like edits, white, shit, stuff, fuck, piss, fucking etc.</a:t>
            </a:r>
          </a:p>
          <a:p>
            <a:pPr marL="0" indent="0">
              <a:buNone/>
            </a:pPr>
            <a:endParaRPr lang="en-IN" dirty="0"/>
          </a:p>
        </p:txBody>
      </p:sp>
    </p:spTree>
    <p:extLst>
      <p:ext uri="{BB962C8B-B14F-4D97-AF65-F5344CB8AC3E}">
        <p14:creationId xmlns:p14="http://schemas.microsoft.com/office/powerpoint/2010/main" val="145841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BA6B-2B90-BD6D-DAD9-45392074EBD1}"/>
              </a:ext>
            </a:extLst>
          </p:cNvPr>
          <p:cNvSpPr>
            <a:spLocks noGrp="1"/>
          </p:cNvSpPr>
          <p:nvPr>
            <p:ph type="title"/>
          </p:nvPr>
        </p:nvSpPr>
        <p:spPr/>
        <p:txBody>
          <a:bodyPr>
            <a:normAutofit fontScale="90000"/>
          </a:bodyPr>
          <a:lstStyle/>
          <a:p>
            <a:pPr algn="ctr"/>
            <a:br>
              <a:rPr lang="en-IN" sz="4400" dirty="0">
                <a:solidFill>
                  <a:srgbClr val="FF0000"/>
                </a:solidFill>
                <a:effectLst/>
                <a:latin typeface="Algerian" panose="04020705040A02060702" pitchFamily="82" charset="0"/>
                <a:ea typeface="Times New Roman" panose="02020603050405020304" pitchFamily="18" charset="0"/>
              </a:rPr>
            </a:br>
            <a:r>
              <a:rPr lang="en-IN" sz="4400" dirty="0">
                <a:solidFill>
                  <a:srgbClr val="FF0000"/>
                </a:solidFill>
                <a:effectLst/>
                <a:latin typeface="Algerian" panose="04020705040A02060702" pitchFamily="82" charset="0"/>
                <a:ea typeface="Times New Roman" panose="02020603050405020304" pitchFamily="18" charset="0"/>
              </a:rPr>
              <a:t>Word Cloud for WORDS TAGGED AS  loathe</a:t>
            </a:r>
            <a:br>
              <a:rPr lang="en-IN" sz="20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73775A02-BEDF-4C4D-FFC4-CECA1EAA7466}"/>
              </a:ext>
            </a:extLst>
          </p:cNvPr>
          <p:cNvPicPr>
            <a:picLocks noGrp="1" noChangeAspect="1"/>
          </p:cNvPicPr>
          <p:nvPr>
            <p:ph sz="half" idx="1"/>
          </p:nvPr>
        </p:nvPicPr>
        <p:blipFill>
          <a:blip r:embed="rId2"/>
          <a:stretch>
            <a:fillRect/>
          </a:stretch>
        </p:blipFill>
        <p:spPr>
          <a:xfrm>
            <a:off x="1103313" y="2606014"/>
            <a:ext cx="4395787" cy="3104884"/>
          </a:xfrm>
          <a:prstGeom prst="rect">
            <a:avLst/>
          </a:prstGeom>
        </p:spPr>
      </p:pic>
      <p:sp>
        <p:nvSpPr>
          <p:cNvPr id="4" name="Content Placeholder 3">
            <a:extLst>
              <a:ext uri="{FF2B5EF4-FFF2-40B4-BE49-F238E27FC236}">
                <a16:creationId xmlns:a16="http://schemas.microsoft.com/office/drawing/2014/main" id="{6EFCA97B-DB90-86E3-4EFD-BD80D147F313}"/>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effectLst/>
              <a:latin typeface="Times New Roman" panose="02020603050405020304" pitchFamily="18" charset="0"/>
              <a:ea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rPr>
              <a:t>From wordcloud of Loathe comments, it is clear that it mostly consists of words like fuck, gay, kill, think, jew, u etc.</a:t>
            </a:r>
          </a:p>
          <a:p>
            <a:pPr marL="0" indent="0">
              <a:buNone/>
            </a:pPr>
            <a:endParaRPr lang="en-IN" dirty="0"/>
          </a:p>
        </p:txBody>
      </p:sp>
    </p:spTree>
    <p:extLst>
      <p:ext uri="{BB962C8B-B14F-4D97-AF65-F5344CB8AC3E}">
        <p14:creationId xmlns:p14="http://schemas.microsoft.com/office/powerpoint/2010/main" val="5298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6C79-155A-B0E8-27C4-28E392A0D802}"/>
              </a:ext>
            </a:extLst>
          </p:cNvPr>
          <p:cNvSpPr>
            <a:spLocks noGrp="1"/>
          </p:cNvSpPr>
          <p:nvPr>
            <p:ph type="title"/>
          </p:nvPr>
        </p:nvSpPr>
        <p:spPr>
          <a:xfrm>
            <a:off x="838200" y="365126"/>
            <a:ext cx="10515600" cy="773210"/>
          </a:xfrm>
        </p:spPr>
        <p:txBody>
          <a:bodyPr/>
          <a:lstStyle/>
          <a:p>
            <a:pPr algn="ctr"/>
            <a:r>
              <a:rPr lang="en-IN" dirty="0">
                <a:solidFill>
                  <a:srgbClr val="FF0000"/>
                </a:solidFill>
                <a:latin typeface="Algerian" panose="04020705040A02060702" pitchFamily="82" charset="0"/>
              </a:rPr>
              <a:t>Libraries Imported</a:t>
            </a:r>
          </a:p>
        </p:txBody>
      </p:sp>
      <p:sp>
        <p:nvSpPr>
          <p:cNvPr id="3" name="Content Placeholder 2">
            <a:extLst>
              <a:ext uri="{FF2B5EF4-FFF2-40B4-BE49-F238E27FC236}">
                <a16:creationId xmlns:a16="http://schemas.microsoft.com/office/drawing/2014/main" id="{25E6FAE6-60CC-F777-061D-32ECDA068A84}"/>
              </a:ext>
            </a:extLst>
          </p:cNvPr>
          <p:cNvSpPr>
            <a:spLocks noGrp="1"/>
          </p:cNvSpPr>
          <p:nvPr>
            <p:ph idx="1"/>
          </p:nvPr>
        </p:nvSpPr>
        <p:spPr>
          <a:xfrm>
            <a:off x="838200" y="1334278"/>
            <a:ext cx="10515600" cy="5327779"/>
          </a:xfrm>
        </p:spPr>
        <p:txBody>
          <a:bodyPr/>
          <a:lstStyle/>
          <a:p>
            <a:pPr>
              <a:buFont typeface="Wingdings" panose="05000000000000000000" pitchFamily="2" charset="2"/>
              <a:buChar char="Ø"/>
            </a:pPr>
            <a:r>
              <a:rPr lang="en-US" sz="2400" b="1" dirty="0"/>
              <a:t>Visualization &amp; Data</a:t>
            </a:r>
          </a:p>
          <a:p>
            <a:pPr marL="0" indent="0">
              <a:buNone/>
            </a:pPr>
            <a:r>
              <a:rPr lang="en-US" sz="2400" b="1" dirty="0"/>
              <a:t>    Wrangling Library used</a:t>
            </a:r>
          </a:p>
          <a:p>
            <a:pPr marL="0" indent="0">
              <a:buNone/>
            </a:pPr>
            <a:endParaRPr lang="en-US" sz="2400" b="1" dirty="0"/>
          </a:p>
          <a:p>
            <a:pPr marL="0" indent="0">
              <a:buNone/>
            </a:pPr>
            <a:endParaRPr lang="en-US" sz="2400" b="1" dirty="0"/>
          </a:p>
          <a:p>
            <a:pPr>
              <a:buFont typeface="Wingdings" panose="05000000000000000000" pitchFamily="2" charset="2"/>
              <a:buChar char="Ø"/>
            </a:pPr>
            <a:r>
              <a:rPr lang="en-US" sz="2400" b="1" dirty="0"/>
              <a:t>Text Mining</a:t>
            </a:r>
          </a:p>
          <a:p>
            <a:pPr>
              <a:buFont typeface="Wingdings" panose="05000000000000000000" pitchFamily="2" charset="2"/>
              <a:buChar char="Ø"/>
            </a:pPr>
            <a:endParaRPr lang="en-US" sz="2400" b="1" dirty="0"/>
          </a:p>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Machine Learning Model </a:t>
            </a:r>
          </a:p>
          <a:p>
            <a:pPr marL="0" indent="0">
              <a:buNone/>
            </a:pPr>
            <a:r>
              <a:rPr lang="en-US" sz="2400" b="1" dirty="0"/>
              <a:t>    Building Library used</a:t>
            </a:r>
          </a:p>
          <a:p>
            <a:pPr marL="0" indent="0">
              <a:buNone/>
            </a:pPr>
            <a:endParaRPr lang="en-IN" sz="2400" b="1" dirty="0"/>
          </a:p>
          <a:p>
            <a:pPr>
              <a:buFont typeface="Wingdings" panose="05000000000000000000" pitchFamily="2" charset="2"/>
              <a:buChar char="Ø"/>
            </a:pPr>
            <a:endParaRPr lang="en-US" sz="2400" b="1" dirty="0"/>
          </a:p>
          <a:p>
            <a:pPr marL="0" indent="0">
              <a:buNone/>
            </a:pPr>
            <a:endParaRPr lang="en-IN" sz="2800" b="1" dirty="0"/>
          </a:p>
          <a:p>
            <a:pPr marL="0" indent="0">
              <a:buNone/>
            </a:pPr>
            <a:endParaRPr lang="en-IN" dirty="0"/>
          </a:p>
        </p:txBody>
      </p:sp>
      <p:pic>
        <p:nvPicPr>
          <p:cNvPr id="5" name="Picture 4">
            <a:extLst>
              <a:ext uri="{FF2B5EF4-FFF2-40B4-BE49-F238E27FC236}">
                <a16:creationId xmlns:a16="http://schemas.microsoft.com/office/drawing/2014/main" id="{436DC5FE-8606-9825-42B4-BFE6E98AF979}"/>
              </a:ext>
            </a:extLst>
          </p:cNvPr>
          <p:cNvPicPr>
            <a:picLocks noChangeAspect="1"/>
          </p:cNvPicPr>
          <p:nvPr/>
        </p:nvPicPr>
        <p:blipFill>
          <a:blip r:embed="rId2"/>
          <a:stretch>
            <a:fillRect/>
          </a:stretch>
        </p:blipFill>
        <p:spPr>
          <a:xfrm>
            <a:off x="6295501" y="1334278"/>
            <a:ext cx="4023709" cy="1278293"/>
          </a:xfrm>
          <a:prstGeom prst="rect">
            <a:avLst/>
          </a:prstGeom>
        </p:spPr>
      </p:pic>
      <p:pic>
        <p:nvPicPr>
          <p:cNvPr id="7" name="Picture 6">
            <a:extLst>
              <a:ext uri="{FF2B5EF4-FFF2-40B4-BE49-F238E27FC236}">
                <a16:creationId xmlns:a16="http://schemas.microsoft.com/office/drawing/2014/main" id="{A8D72E8A-7B74-E969-3A8A-393F07872157}"/>
              </a:ext>
            </a:extLst>
          </p:cNvPr>
          <p:cNvPicPr>
            <a:picLocks noChangeAspect="1"/>
          </p:cNvPicPr>
          <p:nvPr/>
        </p:nvPicPr>
        <p:blipFill>
          <a:blip r:embed="rId3"/>
          <a:stretch>
            <a:fillRect/>
          </a:stretch>
        </p:blipFill>
        <p:spPr>
          <a:xfrm>
            <a:off x="6295501" y="2859831"/>
            <a:ext cx="4452714" cy="1303701"/>
          </a:xfrm>
          <a:prstGeom prst="rect">
            <a:avLst/>
          </a:prstGeom>
        </p:spPr>
      </p:pic>
      <p:pic>
        <p:nvPicPr>
          <p:cNvPr id="9" name="Picture 8">
            <a:extLst>
              <a:ext uri="{FF2B5EF4-FFF2-40B4-BE49-F238E27FC236}">
                <a16:creationId xmlns:a16="http://schemas.microsoft.com/office/drawing/2014/main" id="{3BE34E7E-2660-BD20-0674-EF09B58EE417}"/>
              </a:ext>
            </a:extLst>
          </p:cNvPr>
          <p:cNvPicPr>
            <a:picLocks noChangeAspect="1"/>
          </p:cNvPicPr>
          <p:nvPr/>
        </p:nvPicPr>
        <p:blipFill>
          <a:blip r:embed="rId4"/>
          <a:stretch>
            <a:fillRect/>
          </a:stretch>
        </p:blipFill>
        <p:spPr>
          <a:xfrm>
            <a:off x="6295501" y="4271212"/>
            <a:ext cx="4442658" cy="2271754"/>
          </a:xfrm>
          <a:prstGeom prst="rect">
            <a:avLst/>
          </a:prstGeom>
        </p:spPr>
      </p:pic>
    </p:spTree>
    <p:extLst>
      <p:ext uri="{BB962C8B-B14F-4D97-AF65-F5344CB8AC3E}">
        <p14:creationId xmlns:p14="http://schemas.microsoft.com/office/powerpoint/2010/main" val="173983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9E6E-C7CF-A6B7-E01B-03B874519103}"/>
              </a:ext>
            </a:extLst>
          </p:cNvPr>
          <p:cNvSpPr>
            <a:spLocks noGrp="1"/>
          </p:cNvSpPr>
          <p:nvPr>
            <p:ph type="title"/>
          </p:nvPr>
        </p:nvSpPr>
        <p:spPr>
          <a:xfrm>
            <a:off x="838200" y="365125"/>
            <a:ext cx="10515600" cy="913169"/>
          </a:xfrm>
        </p:spPr>
        <p:txBody>
          <a:bodyPr/>
          <a:lstStyle/>
          <a:p>
            <a:pPr algn="ctr"/>
            <a:r>
              <a:rPr lang="en-IN" dirty="0">
                <a:solidFill>
                  <a:srgbClr val="FF0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61E2E39-2C33-D2A7-EE87-B6F543D5259D}"/>
              </a:ext>
            </a:extLst>
          </p:cNvPr>
          <p:cNvSpPr>
            <a:spLocks noGrp="1"/>
          </p:cNvSpPr>
          <p:nvPr>
            <p:ph idx="1"/>
          </p:nvPr>
        </p:nvSpPr>
        <p:spPr>
          <a:xfrm>
            <a:off x="838200" y="1474237"/>
            <a:ext cx="10515600" cy="4702726"/>
          </a:xfrm>
        </p:spPr>
        <p:txBody>
          <a:bodyPr>
            <a:normAutofit lnSpcReduction="10000"/>
          </a:bodyPr>
          <a:lstStyle/>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Calibri" panose="020F0502020204030204" pitchFamily="34" charset="0"/>
              </a:rPr>
              <a:t>The increase in penetration of usage of internet services has increased exponentially in the past few years due to the ongoing pandemic, this has empowered an enormous number of dynamic new and old clients utilizing the web for different administrations ranging from academic, entertainment, industrial, monitoring and the emergence of a new trend in the corporate life </a:t>
            </a:r>
            <a:r>
              <a:rPr lang="en-IN" sz="2000" dirty="0" err="1">
                <a:effectLst/>
                <a:latin typeface="Calibri" panose="020F0502020204030204" pitchFamily="34" charset="0"/>
                <a:ea typeface="Calibri" panose="020F0502020204030204" pitchFamily="34" charset="0"/>
                <a:cs typeface="Calibri" panose="020F0502020204030204" pitchFamily="34" charset="0"/>
              </a:rPr>
              <a:t>i.e</a:t>
            </a:r>
            <a:r>
              <a:rPr lang="en-IN" sz="2000" dirty="0">
                <a:effectLst/>
                <a:latin typeface="Calibri" panose="020F0502020204030204" pitchFamily="34" charset="0"/>
                <a:ea typeface="Calibri" panose="020F0502020204030204" pitchFamily="34" charset="0"/>
                <a:cs typeface="Calibri" panose="020F0502020204030204" pitchFamily="34" charset="0"/>
              </a:rPr>
              <a:t> work-from-home. Due to this sudden emergence of the crowd using the web, there has been an ascent in the number of mischievous persons too. </a:t>
            </a:r>
          </a:p>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Calibri" panose="020F0502020204030204" pitchFamily="34" charset="0"/>
              </a:rPr>
              <a:t>Now it is the primary task of every online platform provider to keep the conversations constructive and inclusive. The best example can be referred to, can be twitter, a web-based media stage where people share their views. This platform has already drawn a lot of flak because of the spread of hate speech, insults, threat, defamatory acts which becomes a challenge for many such online providers in regulating them. Thus, there is active research being conducted in the field of Toxic comment classification. Here we collate non-identical machine learning and other trivial techniques on the dataset and propose a model that outflanks all others and compares them one-on-one. And the results would help up to create an online interface where we would be able to identify the toxicity level in the given phrase or sentence and classify them into their order of toxicity.</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6574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C7E0-2162-6E4D-2F2B-CA3F8980016F}"/>
              </a:ext>
            </a:extLst>
          </p:cNvPr>
          <p:cNvSpPr>
            <a:spLocks noGrp="1"/>
          </p:cNvSpPr>
          <p:nvPr>
            <p:ph type="title"/>
          </p:nvPr>
        </p:nvSpPr>
        <p:spPr>
          <a:xfrm>
            <a:off x="838200" y="365125"/>
            <a:ext cx="10515600" cy="978483"/>
          </a:xfrm>
        </p:spPr>
        <p:txBody>
          <a:bodyPr/>
          <a:lstStyle/>
          <a:p>
            <a:pPr algn="ctr"/>
            <a:r>
              <a:rPr lang="en-US" dirty="0">
                <a:solidFill>
                  <a:srgbClr val="FF0000"/>
                </a:solidFill>
                <a:latin typeface="Algerian" panose="04020705040A02060702" pitchFamily="82" charset="0"/>
              </a:rPr>
              <a:t>Machine Learning Model Building</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A450F1C-F0EA-566F-1493-7A13E2A8728C}"/>
              </a:ext>
            </a:extLst>
          </p:cNvPr>
          <p:cNvSpPr>
            <a:spLocks noGrp="1"/>
          </p:cNvSpPr>
          <p:nvPr>
            <p:ph idx="1"/>
          </p:nvPr>
        </p:nvSpPr>
        <p:spPr>
          <a:xfrm>
            <a:off x="838200" y="1474237"/>
            <a:ext cx="10515600" cy="4702726"/>
          </a:xfrm>
        </p:spPr>
        <p:txBody>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 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a:p>
            <a:pPr marL="0" indent="0">
              <a:buNone/>
            </a:pPr>
            <a:endParaRPr lang="en-IN" dirty="0"/>
          </a:p>
        </p:txBody>
      </p:sp>
    </p:spTree>
    <p:extLst>
      <p:ext uri="{BB962C8B-B14F-4D97-AF65-F5344CB8AC3E}">
        <p14:creationId xmlns:p14="http://schemas.microsoft.com/office/powerpoint/2010/main" val="270859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735A-A437-7915-04A3-E0931221E4D7}"/>
              </a:ext>
            </a:extLst>
          </p:cNvPr>
          <p:cNvSpPr>
            <a:spLocks noGrp="1"/>
          </p:cNvSpPr>
          <p:nvPr>
            <p:ph type="title"/>
          </p:nvPr>
        </p:nvSpPr>
        <p:spPr>
          <a:xfrm>
            <a:off x="838200" y="365126"/>
            <a:ext cx="10515600" cy="875846"/>
          </a:xfrm>
        </p:spPr>
        <p:txBody>
          <a:bodyPr>
            <a:normAutofit fontScale="90000"/>
          </a:bodyPr>
          <a:lstStyle/>
          <a:p>
            <a:pPr algn="ctr"/>
            <a:br>
              <a:rPr lang="en-US" dirty="0">
                <a:solidFill>
                  <a:srgbClr val="FF0000"/>
                </a:solidFill>
                <a:latin typeface="Algerian" panose="04020705040A02060702" pitchFamily="82" charset="0"/>
              </a:rPr>
            </a:br>
            <a:r>
              <a:rPr lang="en-US" dirty="0">
                <a:solidFill>
                  <a:srgbClr val="FF0000"/>
                </a:solidFill>
                <a:latin typeface="Algerian" panose="04020705040A02060702" pitchFamily="82" charset="0"/>
              </a:rPr>
              <a:t>Machine Learning Evaluation Matrix</a:t>
            </a:r>
            <a:br>
              <a:rPr lang="en-IN" dirty="0">
                <a:solidFill>
                  <a:srgbClr val="FF0000"/>
                </a:solidFill>
                <a:latin typeface="Algerian" panose="04020705040A02060702" pitchFamily="82" charset="0"/>
              </a:rPr>
            </a:b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7FCCDBA-E02D-D5B7-A0D4-D9737F3995EF}"/>
              </a:ext>
            </a:extLst>
          </p:cNvPr>
          <p:cNvSpPr>
            <a:spLocks noGrp="1"/>
          </p:cNvSpPr>
          <p:nvPr>
            <p:ph idx="1"/>
          </p:nvPr>
        </p:nvSpPr>
        <p:spPr>
          <a:xfrm>
            <a:off x="838200" y="1408922"/>
            <a:ext cx="10515600" cy="4768041"/>
          </a:xfrm>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784898" y="3993129"/>
            <a:ext cx="5948555" cy="999122"/>
          </a:xfrm>
          <a:prstGeom prst="rect">
            <a:avLst/>
          </a:prstGeom>
          <a:ln w="12700">
            <a:solidFill>
              <a:schemeClr val="tx1"/>
            </a:solidFill>
          </a:ln>
        </p:spPr>
      </p:pic>
    </p:spTree>
    <p:extLst>
      <p:ext uri="{BB962C8B-B14F-4D97-AF65-F5344CB8AC3E}">
        <p14:creationId xmlns:p14="http://schemas.microsoft.com/office/powerpoint/2010/main" val="6313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E2BC-49F4-D448-8205-1B1005333E1C}"/>
              </a:ext>
            </a:extLst>
          </p:cNvPr>
          <p:cNvSpPr>
            <a:spLocks noGrp="1"/>
          </p:cNvSpPr>
          <p:nvPr>
            <p:ph type="title"/>
          </p:nvPr>
        </p:nvSpPr>
        <p:spPr/>
        <p:txBody>
          <a:bodyPr/>
          <a:lstStyle/>
          <a:p>
            <a:pPr algn="ctr"/>
            <a:r>
              <a:rPr lang="en-US" dirty="0">
                <a:solidFill>
                  <a:srgbClr val="FF0000"/>
                </a:solidFill>
                <a:latin typeface="Algerian" panose="04020705040A02060702" pitchFamily="82" charset="0"/>
              </a:rPr>
              <a:t>Final ML Model</a:t>
            </a:r>
            <a:endParaRPr lang="en-IN" dirty="0">
              <a:solidFill>
                <a:srgbClr val="FF0000"/>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413365C1-AE67-C787-24E5-AFBC2FBA4EFC}"/>
              </a:ext>
            </a:extLst>
          </p:cNvPr>
          <p:cNvPicPr>
            <a:picLocks noGrp="1" noChangeAspect="1"/>
          </p:cNvPicPr>
          <p:nvPr>
            <p:ph sz="half" idx="1"/>
          </p:nvPr>
        </p:nvPicPr>
        <p:blipFill>
          <a:blip r:embed="rId2"/>
          <a:stretch>
            <a:fillRect/>
          </a:stretch>
        </p:blipFill>
        <p:spPr>
          <a:xfrm>
            <a:off x="1028668" y="2692333"/>
            <a:ext cx="4395787" cy="1700604"/>
          </a:xfrm>
        </p:spPr>
      </p:pic>
      <p:sp>
        <p:nvSpPr>
          <p:cNvPr id="10" name="Content Placeholder 9">
            <a:extLst>
              <a:ext uri="{FF2B5EF4-FFF2-40B4-BE49-F238E27FC236}">
                <a16:creationId xmlns:a16="http://schemas.microsoft.com/office/drawing/2014/main" id="{2645F4EC-C592-FA98-6144-AE447E57EFDA}"/>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r>
              <a:rPr lang="en-IN" dirty="0"/>
              <a:t>Final model gives accuracy score as 91.26% which is slightly improved as compared to previous accuracy score 91.15%.</a:t>
            </a:r>
          </a:p>
        </p:txBody>
      </p:sp>
    </p:spTree>
    <p:extLst>
      <p:ext uri="{BB962C8B-B14F-4D97-AF65-F5344CB8AC3E}">
        <p14:creationId xmlns:p14="http://schemas.microsoft.com/office/powerpoint/2010/main" val="222867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13BFF9-8A72-5DC8-31F0-BAB3EF279EE5}"/>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AUC-ROC Curve and Confusion Matrix</a:t>
            </a:r>
          </a:p>
        </p:txBody>
      </p:sp>
      <p:pic>
        <p:nvPicPr>
          <p:cNvPr id="8" name="Content Placeholder 7">
            <a:extLst>
              <a:ext uri="{FF2B5EF4-FFF2-40B4-BE49-F238E27FC236}">
                <a16:creationId xmlns:a16="http://schemas.microsoft.com/office/drawing/2014/main" id="{515F3804-125A-1405-BCD0-3E3B0970A8F5}"/>
              </a:ext>
            </a:extLst>
          </p:cNvPr>
          <p:cNvPicPr>
            <a:picLocks noGrp="1" noChangeAspect="1"/>
          </p:cNvPicPr>
          <p:nvPr>
            <p:ph sz="half" idx="1"/>
          </p:nvPr>
        </p:nvPicPr>
        <p:blipFill>
          <a:blip r:embed="rId2"/>
          <a:stretch>
            <a:fillRect/>
          </a:stretch>
        </p:blipFill>
        <p:spPr>
          <a:xfrm>
            <a:off x="1103313" y="2376977"/>
            <a:ext cx="4395787" cy="3562959"/>
          </a:xfrm>
        </p:spPr>
      </p:pic>
      <p:pic>
        <p:nvPicPr>
          <p:cNvPr id="10" name="Content Placeholder 9">
            <a:extLst>
              <a:ext uri="{FF2B5EF4-FFF2-40B4-BE49-F238E27FC236}">
                <a16:creationId xmlns:a16="http://schemas.microsoft.com/office/drawing/2014/main" id="{C6EDE300-4556-04E1-495F-CE53F820295A}"/>
              </a:ext>
            </a:extLst>
          </p:cNvPr>
          <p:cNvPicPr>
            <a:picLocks noGrp="1" noChangeAspect="1"/>
          </p:cNvPicPr>
          <p:nvPr>
            <p:ph sz="half" idx="2"/>
          </p:nvPr>
        </p:nvPicPr>
        <p:blipFill>
          <a:blip r:embed="rId3"/>
          <a:stretch>
            <a:fillRect/>
          </a:stretch>
        </p:blipFill>
        <p:spPr>
          <a:xfrm>
            <a:off x="5654675" y="2204828"/>
            <a:ext cx="4395788" cy="3902494"/>
          </a:xfrm>
        </p:spPr>
      </p:pic>
    </p:spTree>
    <p:extLst>
      <p:ext uri="{BB962C8B-B14F-4D97-AF65-F5344CB8AC3E}">
        <p14:creationId xmlns:p14="http://schemas.microsoft.com/office/powerpoint/2010/main" val="403894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15AD-E031-C859-A121-CE3862831BB4}"/>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Machine Learning Evaluation Matrix</a:t>
            </a:r>
          </a:p>
        </p:txBody>
      </p:sp>
      <p:graphicFrame>
        <p:nvGraphicFramePr>
          <p:cNvPr id="12" name="Table 12">
            <a:extLst>
              <a:ext uri="{FF2B5EF4-FFF2-40B4-BE49-F238E27FC236}">
                <a16:creationId xmlns:a16="http://schemas.microsoft.com/office/drawing/2014/main" id="{00745B42-B410-9915-5C32-AD624C3E9173}"/>
              </a:ext>
            </a:extLst>
          </p:cNvPr>
          <p:cNvGraphicFramePr>
            <a:graphicFrameLocks noGrp="1"/>
          </p:cNvGraphicFramePr>
          <p:nvPr>
            <p:ph idx="1"/>
            <p:extLst>
              <p:ext uri="{D42A27DB-BD31-4B8C-83A1-F6EECF244321}">
                <p14:modId xmlns:p14="http://schemas.microsoft.com/office/powerpoint/2010/main" val="2213718525"/>
              </p:ext>
            </p:extLst>
          </p:nvPr>
        </p:nvGraphicFramePr>
        <p:xfrm>
          <a:off x="1352938" y="2098060"/>
          <a:ext cx="10339687" cy="3272047"/>
        </p:xfrm>
        <a:graphic>
          <a:graphicData uri="http://schemas.openxmlformats.org/drawingml/2006/table">
            <a:tbl>
              <a:tblPr firstRow="1" bandRow="1">
                <a:tableStyleId>{5C22544A-7EE6-4342-B048-85BDC9FD1C3A}</a:tableStyleId>
              </a:tblPr>
              <a:tblGrid>
                <a:gridCol w="2404063">
                  <a:extLst>
                    <a:ext uri="{9D8B030D-6E8A-4147-A177-3AD203B41FA5}">
                      <a16:colId xmlns:a16="http://schemas.microsoft.com/office/drawing/2014/main" val="2263543800"/>
                    </a:ext>
                  </a:extLst>
                </a:gridCol>
                <a:gridCol w="1257672">
                  <a:extLst>
                    <a:ext uri="{9D8B030D-6E8A-4147-A177-3AD203B41FA5}">
                      <a16:colId xmlns:a16="http://schemas.microsoft.com/office/drawing/2014/main" val="3996505328"/>
                    </a:ext>
                  </a:extLst>
                </a:gridCol>
                <a:gridCol w="1669488">
                  <a:extLst>
                    <a:ext uri="{9D8B030D-6E8A-4147-A177-3AD203B41FA5}">
                      <a16:colId xmlns:a16="http://schemas.microsoft.com/office/drawing/2014/main" val="30496374"/>
                    </a:ext>
                  </a:extLst>
                </a:gridCol>
                <a:gridCol w="1669488">
                  <a:extLst>
                    <a:ext uri="{9D8B030D-6E8A-4147-A177-3AD203B41FA5}">
                      <a16:colId xmlns:a16="http://schemas.microsoft.com/office/drawing/2014/main" val="1251689952"/>
                    </a:ext>
                  </a:extLst>
                </a:gridCol>
                <a:gridCol w="1669488">
                  <a:extLst>
                    <a:ext uri="{9D8B030D-6E8A-4147-A177-3AD203B41FA5}">
                      <a16:colId xmlns:a16="http://schemas.microsoft.com/office/drawing/2014/main" val="1866384585"/>
                    </a:ext>
                  </a:extLst>
                </a:gridCol>
                <a:gridCol w="1669488">
                  <a:extLst>
                    <a:ext uri="{9D8B030D-6E8A-4147-A177-3AD203B41FA5}">
                      <a16:colId xmlns:a16="http://schemas.microsoft.com/office/drawing/2014/main" val="1591819990"/>
                    </a:ext>
                  </a:extLst>
                </a:gridCol>
              </a:tblGrid>
              <a:tr h="595158">
                <a:tc>
                  <a:txBody>
                    <a:bodyPr/>
                    <a:lstStyle/>
                    <a:p>
                      <a:pPr algn="ctr"/>
                      <a:r>
                        <a:rPr lang="en-IN" dirty="0"/>
                        <a:t>Algorithm</a:t>
                      </a:r>
                    </a:p>
                  </a:txBody>
                  <a:tcPr/>
                </a:tc>
                <a:tc>
                  <a:txBody>
                    <a:bodyPr/>
                    <a:lstStyle/>
                    <a:p>
                      <a:pPr algn="ctr"/>
                      <a:r>
                        <a:rPr lang="en-IN" dirty="0"/>
                        <a:t>Accuracy Score</a:t>
                      </a:r>
                    </a:p>
                  </a:txBody>
                  <a:tcPr/>
                </a:tc>
                <a:tc>
                  <a:txBody>
                    <a:bodyPr/>
                    <a:lstStyle/>
                    <a:p>
                      <a:pPr algn="ctr"/>
                      <a:r>
                        <a:rPr lang="en-IN" dirty="0"/>
                        <a:t>Precision</a:t>
                      </a:r>
                    </a:p>
                    <a:p>
                      <a:pPr algn="ctr"/>
                      <a:r>
                        <a:rPr lang="en-IN" dirty="0"/>
                        <a:t>(Micro)</a:t>
                      </a:r>
                    </a:p>
                  </a:txBody>
                  <a:tcPr/>
                </a:tc>
                <a:tc>
                  <a:txBody>
                    <a:bodyPr/>
                    <a:lstStyle/>
                    <a:p>
                      <a:pPr algn="ctr"/>
                      <a:r>
                        <a:rPr lang="en-IN" dirty="0"/>
                        <a:t>Recall</a:t>
                      </a:r>
                    </a:p>
                    <a:p>
                      <a:pPr algn="ctr"/>
                      <a:r>
                        <a:rPr lang="en-IN" dirty="0"/>
                        <a:t>(Micro)</a:t>
                      </a:r>
                    </a:p>
                  </a:txBody>
                  <a:tcPr/>
                </a:tc>
                <a:tc>
                  <a:txBody>
                    <a:bodyPr/>
                    <a:lstStyle/>
                    <a:p>
                      <a:pPr algn="ctr"/>
                      <a:r>
                        <a:rPr lang="en-IN" dirty="0"/>
                        <a:t>F1 Score</a:t>
                      </a:r>
                    </a:p>
                    <a:p>
                      <a:pPr algn="ctr"/>
                      <a:r>
                        <a:rPr lang="en-IN" dirty="0"/>
                        <a:t>(Micro)</a:t>
                      </a:r>
                    </a:p>
                  </a:txBody>
                  <a:tcPr/>
                </a:tc>
                <a:tc>
                  <a:txBody>
                    <a:bodyPr/>
                    <a:lstStyle/>
                    <a:p>
                      <a:pPr algn="ctr"/>
                      <a:r>
                        <a:rPr lang="en-IN" dirty="0"/>
                        <a:t>Hamming Loss</a:t>
                      </a:r>
                    </a:p>
                  </a:txBody>
                  <a:tcPr/>
                </a:tc>
                <a:extLst>
                  <a:ext uri="{0D108BD9-81ED-4DB2-BD59-A6C34878D82A}">
                    <a16:rowId xmlns:a16="http://schemas.microsoft.com/office/drawing/2014/main" val="3282652187"/>
                  </a:ext>
                </a:extLst>
              </a:tr>
              <a:tr h="650903">
                <a:tc>
                  <a:txBody>
                    <a:bodyPr/>
                    <a:lstStyle/>
                    <a:p>
                      <a:pPr algn="ctr"/>
                      <a:r>
                        <a:rPr lang="en-IN" dirty="0"/>
                        <a:t>Logistic Regression</a:t>
                      </a:r>
                    </a:p>
                  </a:txBody>
                  <a:tcPr/>
                </a:tc>
                <a:tc>
                  <a:txBody>
                    <a:bodyPr/>
                    <a:lstStyle/>
                    <a:p>
                      <a:pPr algn="ctr"/>
                      <a:r>
                        <a:rPr lang="en-IN" dirty="0"/>
                        <a:t>0.9123433</a:t>
                      </a:r>
                    </a:p>
                  </a:txBody>
                  <a:tcPr/>
                </a:tc>
                <a:tc>
                  <a:txBody>
                    <a:bodyPr/>
                    <a:lstStyle/>
                    <a:p>
                      <a:pPr algn="ctr"/>
                      <a:r>
                        <a:rPr lang="en-IN" dirty="0"/>
                        <a:t>0.89</a:t>
                      </a:r>
                    </a:p>
                  </a:txBody>
                  <a:tcPr/>
                </a:tc>
                <a:tc>
                  <a:txBody>
                    <a:bodyPr/>
                    <a:lstStyle/>
                    <a:p>
                      <a:pPr algn="ctr"/>
                      <a:r>
                        <a:rPr lang="en-IN" dirty="0"/>
                        <a:t>0.47</a:t>
                      </a:r>
                    </a:p>
                  </a:txBody>
                  <a:tcPr/>
                </a:tc>
                <a:tc>
                  <a:txBody>
                    <a:bodyPr/>
                    <a:lstStyle/>
                    <a:p>
                      <a:pPr algn="ctr"/>
                      <a:r>
                        <a:rPr lang="en-IN" dirty="0"/>
                        <a:t>0.61</a:t>
                      </a:r>
                    </a:p>
                  </a:txBody>
                  <a:tcPr/>
                </a:tc>
                <a:tc>
                  <a:txBody>
                    <a:bodyPr/>
                    <a:lstStyle/>
                    <a:p>
                      <a:pPr algn="ctr"/>
                      <a:r>
                        <a:rPr lang="en-IN" dirty="0"/>
                        <a:t>0.0220660</a:t>
                      </a:r>
                    </a:p>
                  </a:txBody>
                  <a:tcPr/>
                </a:tc>
                <a:extLst>
                  <a:ext uri="{0D108BD9-81ED-4DB2-BD59-A6C34878D82A}">
                    <a16:rowId xmlns:a16="http://schemas.microsoft.com/office/drawing/2014/main" val="1029155010"/>
                  </a:ext>
                </a:extLst>
              </a:tr>
              <a:tr h="670492">
                <a:tc>
                  <a:txBody>
                    <a:bodyPr/>
                    <a:lstStyle/>
                    <a:p>
                      <a:pPr algn="ctr"/>
                      <a:r>
                        <a:rPr lang="en-IN" dirty="0"/>
                        <a:t>Random Forest Classifier</a:t>
                      </a:r>
                    </a:p>
                  </a:txBody>
                  <a:tcPr/>
                </a:tc>
                <a:tc>
                  <a:txBody>
                    <a:bodyPr/>
                    <a:lstStyle/>
                    <a:p>
                      <a:pPr algn="ctr"/>
                      <a:r>
                        <a:rPr lang="en-IN" dirty="0"/>
                        <a:t>0.9073300</a:t>
                      </a:r>
                    </a:p>
                  </a:txBody>
                  <a:tcPr/>
                </a:tc>
                <a:tc>
                  <a:txBody>
                    <a:bodyPr/>
                    <a:lstStyle/>
                    <a:p>
                      <a:pPr algn="ctr"/>
                      <a:r>
                        <a:rPr lang="en-IN" dirty="0"/>
                        <a:t>0.79</a:t>
                      </a:r>
                    </a:p>
                  </a:txBody>
                  <a:tcPr/>
                </a:tc>
                <a:tc>
                  <a:txBody>
                    <a:bodyPr/>
                    <a:lstStyle/>
                    <a:p>
                      <a:pPr algn="ctr"/>
                      <a:r>
                        <a:rPr lang="en-IN" dirty="0"/>
                        <a:t>0.56</a:t>
                      </a:r>
                    </a:p>
                  </a:txBody>
                  <a:tcPr/>
                </a:tc>
                <a:tc>
                  <a:txBody>
                    <a:bodyPr/>
                    <a:lstStyle/>
                    <a:p>
                      <a:pPr algn="ctr"/>
                      <a:r>
                        <a:rPr lang="en-IN" dirty="0"/>
                        <a:t>0.66</a:t>
                      </a:r>
                    </a:p>
                  </a:txBody>
                  <a:tcPr/>
                </a:tc>
                <a:tc>
                  <a:txBody>
                    <a:bodyPr/>
                    <a:lstStyle/>
                    <a:p>
                      <a:pPr algn="ctr"/>
                      <a:r>
                        <a:rPr lang="en-IN" dirty="0"/>
                        <a:t>0.021977</a:t>
                      </a:r>
                    </a:p>
                  </a:txBody>
                  <a:tcPr/>
                </a:tc>
                <a:extLst>
                  <a:ext uri="{0D108BD9-81ED-4DB2-BD59-A6C34878D82A}">
                    <a16:rowId xmlns:a16="http://schemas.microsoft.com/office/drawing/2014/main" val="3043390589"/>
                  </a:ext>
                </a:extLst>
              </a:tr>
              <a:tr h="670492">
                <a:tc>
                  <a:txBody>
                    <a:bodyPr/>
                    <a:lstStyle/>
                    <a:p>
                      <a:pPr algn="ctr"/>
                      <a:r>
                        <a:rPr lang="en-IN" dirty="0"/>
                        <a:t>Support Vector Classifier</a:t>
                      </a:r>
                    </a:p>
                  </a:txBody>
                  <a:tcPr/>
                </a:tc>
                <a:tc>
                  <a:txBody>
                    <a:bodyPr/>
                    <a:lstStyle/>
                    <a:p>
                      <a:pPr algn="ctr"/>
                      <a:r>
                        <a:rPr lang="en-IN" dirty="0">
                          <a:highlight>
                            <a:srgbClr val="FFFF00"/>
                          </a:highlight>
                        </a:rPr>
                        <a:t>0.9115077</a:t>
                      </a:r>
                    </a:p>
                  </a:txBody>
                  <a:tcPr/>
                </a:tc>
                <a:tc>
                  <a:txBody>
                    <a:bodyPr/>
                    <a:lstStyle/>
                    <a:p>
                      <a:pPr algn="ctr"/>
                      <a:r>
                        <a:rPr lang="en-IN" dirty="0"/>
                        <a:t>0.82</a:t>
                      </a:r>
                    </a:p>
                  </a:txBody>
                  <a:tcPr/>
                </a:tc>
                <a:tc>
                  <a:txBody>
                    <a:bodyPr/>
                    <a:lstStyle/>
                    <a:p>
                      <a:pPr algn="ctr"/>
                      <a:r>
                        <a:rPr lang="en-IN" dirty="0"/>
                        <a:t>0.56</a:t>
                      </a:r>
                    </a:p>
                  </a:txBody>
                  <a:tcPr/>
                </a:tc>
                <a:tc>
                  <a:txBody>
                    <a:bodyPr/>
                    <a:lstStyle/>
                    <a:p>
                      <a:pPr algn="ctr"/>
                      <a:r>
                        <a:rPr lang="en-IN" dirty="0"/>
                        <a:t>0.67</a:t>
                      </a:r>
                    </a:p>
                  </a:txBody>
                  <a:tcPr/>
                </a:tc>
                <a:tc>
                  <a:txBody>
                    <a:bodyPr/>
                    <a:lstStyle/>
                    <a:p>
                      <a:pPr algn="ctr"/>
                      <a:r>
                        <a:rPr lang="en-IN" dirty="0"/>
                        <a:t>0.0209520</a:t>
                      </a:r>
                    </a:p>
                  </a:txBody>
                  <a:tcPr/>
                </a:tc>
                <a:extLst>
                  <a:ext uri="{0D108BD9-81ED-4DB2-BD59-A6C34878D82A}">
                    <a16:rowId xmlns:a16="http://schemas.microsoft.com/office/drawing/2014/main" val="642389461"/>
                  </a:ext>
                </a:extLst>
              </a:tr>
              <a:tr h="605353">
                <a:tc>
                  <a:txBody>
                    <a:bodyPr/>
                    <a:lstStyle/>
                    <a:p>
                      <a:pPr algn="ctr"/>
                      <a:r>
                        <a:rPr lang="en-IN" dirty="0"/>
                        <a:t>Ada Boost Classifier</a:t>
                      </a:r>
                    </a:p>
                  </a:txBody>
                  <a:tcPr/>
                </a:tc>
                <a:tc>
                  <a:txBody>
                    <a:bodyPr/>
                    <a:lstStyle/>
                    <a:p>
                      <a:pPr algn="ctr"/>
                      <a:r>
                        <a:rPr lang="en-IN" dirty="0"/>
                        <a:t>0.9057349</a:t>
                      </a:r>
                    </a:p>
                  </a:txBody>
                  <a:tcPr/>
                </a:tc>
                <a:tc>
                  <a:txBody>
                    <a:bodyPr/>
                    <a:lstStyle/>
                    <a:p>
                      <a:pPr algn="ctr"/>
                      <a:r>
                        <a:rPr lang="en-IN" dirty="0"/>
                        <a:t>0.80</a:t>
                      </a:r>
                    </a:p>
                  </a:txBody>
                  <a:tcPr/>
                </a:tc>
                <a:tc>
                  <a:txBody>
                    <a:bodyPr/>
                    <a:lstStyle/>
                    <a:p>
                      <a:pPr algn="ctr"/>
                      <a:r>
                        <a:rPr lang="en-IN" dirty="0"/>
                        <a:t>0.50</a:t>
                      </a:r>
                    </a:p>
                  </a:txBody>
                  <a:tcPr/>
                </a:tc>
                <a:tc>
                  <a:txBody>
                    <a:bodyPr/>
                    <a:lstStyle/>
                    <a:p>
                      <a:pPr algn="ctr"/>
                      <a:r>
                        <a:rPr lang="en-IN" dirty="0"/>
                        <a:t>0.61</a:t>
                      </a:r>
                    </a:p>
                  </a:txBody>
                  <a:tcPr/>
                </a:tc>
                <a:tc>
                  <a:txBody>
                    <a:bodyPr/>
                    <a:lstStyle/>
                    <a:p>
                      <a:pPr algn="ctr"/>
                      <a:r>
                        <a:rPr lang="en-IN" dirty="0"/>
                        <a:t>0.0234460</a:t>
                      </a:r>
                    </a:p>
                  </a:txBody>
                  <a:tcPr/>
                </a:tc>
                <a:extLst>
                  <a:ext uri="{0D108BD9-81ED-4DB2-BD59-A6C34878D82A}">
                    <a16:rowId xmlns:a16="http://schemas.microsoft.com/office/drawing/2014/main" val="3653145003"/>
                  </a:ext>
                </a:extLst>
              </a:tr>
            </a:tbl>
          </a:graphicData>
        </a:graphic>
      </p:graphicFrame>
    </p:spTree>
    <p:extLst>
      <p:ext uri="{BB962C8B-B14F-4D97-AF65-F5344CB8AC3E}">
        <p14:creationId xmlns:p14="http://schemas.microsoft.com/office/powerpoint/2010/main" val="209529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47F5-7772-9EE4-85EF-14F2C471DA06}"/>
              </a:ext>
            </a:extLst>
          </p:cNvPr>
          <p:cNvSpPr>
            <a:spLocks noGrp="1"/>
          </p:cNvSpPr>
          <p:nvPr>
            <p:ph type="title"/>
          </p:nvPr>
        </p:nvSpPr>
        <p:spPr/>
        <p:txBody>
          <a:bodyPr/>
          <a:lstStyle/>
          <a:p>
            <a:pPr algn="ctr"/>
            <a:r>
              <a:rPr lang="en-US" sz="4400" b="1" i="1" dirty="0">
                <a:solidFill>
                  <a:srgbClr val="FF0000"/>
                </a:solidFill>
                <a:latin typeface="Algerian" panose="04020705040A02060702" pitchFamily="82" charset="0"/>
                <a:cs typeface="Arial" panose="020B0604020202020204" pitchFamily="34" charset="0"/>
              </a:rPr>
              <a:t>CONCLUSION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710AF93-4190-3A60-7E33-646C2BE5A05C}"/>
              </a:ext>
            </a:extLst>
          </p:cNvPr>
          <p:cNvSpPr>
            <a:spLocks noGrp="1"/>
          </p:cNvSpPr>
          <p:nvPr>
            <p:ph idx="1"/>
          </p:nvPr>
        </p:nvSpPr>
        <p:spPr/>
        <p:txBody>
          <a:bodyPr/>
          <a:lstStyle/>
          <a:p>
            <a:pPr algn="just">
              <a:lnSpc>
                <a:spcPct val="107000"/>
              </a:lnSpc>
              <a:buSzPct val="75000"/>
              <a:buFont typeface="Wingdings" panose="05000000000000000000" pitchFamily="2" charset="2"/>
              <a:buChar char="§"/>
            </a:pPr>
            <a:r>
              <a:rPr lang="en-IN" i="0" dirty="0">
                <a:effectLst/>
                <a:ea typeface="Calibri" panose="020F0502020204030204" pitchFamily="34" charset="0"/>
                <a:cs typeface="Helvetica" panose="020B0604020202020204" pitchFamily="34" charset="0"/>
              </a:rPr>
              <a:t>Linear Support Vector Classifier</a:t>
            </a:r>
            <a:r>
              <a:rPr lang="en-IN" b="0" i="1" dirty="0">
                <a:effectLst/>
                <a:ea typeface="Calibri" panose="020F0502020204030204" pitchFamily="34" charset="0"/>
                <a:cs typeface="Helvetica" panose="020B0604020202020204" pitchFamily="34" charset="0"/>
              </a:rPr>
              <a:t> </a:t>
            </a:r>
            <a:r>
              <a:rPr lang="en-IN" b="0" dirty="0">
                <a:effectLst/>
                <a:ea typeface="Calibri" panose="020F0502020204030204" pitchFamily="34" charset="0"/>
                <a:cs typeface="Helvetica" panose="020B0604020202020204" pitchFamily="34" charset="0"/>
              </a:rPr>
              <a:t>performs better with</a:t>
            </a:r>
            <a:r>
              <a:rPr lang="en-IN" b="0" i="1" dirty="0">
                <a:effectLst/>
                <a:ea typeface="Calibri" panose="020F0502020204030204" pitchFamily="34" charset="0"/>
                <a:cs typeface="Helvetica" panose="020B0604020202020204" pitchFamily="34" charset="0"/>
              </a:rPr>
              <a:t> </a:t>
            </a:r>
            <a:r>
              <a:rPr lang="en-IN" i="0" dirty="0">
                <a:effectLst/>
                <a:ea typeface="Calibri" panose="020F0502020204030204" pitchFamily="34" charset="0"/>
                <a:cs typeface="Helvetica" panose="020B0604020202020204" pitchFamily="34" charset="0"/>
              </a:rPr>
              <a:t>Accuracy Score: 91.15077857956704 %</a:t>
            </a:r>
            <a:r>
              <a:rPr lang="en-IN" b="0" i="1" dirty="0">
                <a:effectLst/>
                <a:ea typeface="Calibri" panose="020F0502020204030204" pitchFamily="34" charset="0"/>
                <a:cs typeface="Helvetica" panose="020B0604020202020204" pitchFamily="34" charset="0"/>
              </a:rPr>
              <a:t> </a:t>
            </a:r>
            <a:r>
              <a:rPr lang="en-IN" b="0" dirty="0">
                <a:effectLst/>
                <a:ea typeface="Calibri" panose="020F0502020204030204" pitchFamily="34" charset="0"/>
                <a:cs typeface="Helvetica" panose="020B0604020202020204" pitchFamily="34" charset="0"/>
              </a:rPr>
              <a:t>and</a:t>
            </a:r>
            <a:r>
              <a:rPr lang="en-IN" b="0" i="1" dirty="0">
                <a:effectLst/>
                <a:ea typeface="Calibri" panose="020F0502020204030204" pitchFamily="34" charset="0"/>
                <a:cs typeface="Helvetica" panose="020B0604020202020204" pitchFamily="34" charset="0"/>
              </a:rPr>
              <a:t> </a:t>
            </a:r>
            <a:r>
              <a:rPr lang="en-IN" i="0" dirty="0">
                <a:effectLst/>
                <a:ea typeface="Calibri" panose="020F0502020204030204" pitchFamily="34" charset="0"/>
                <a:cs typeface="Helvetica" panose="020B0604020202020204" pitchFamily="34" charset="0"/>
              </a:rPr>
              <a:t>Hamming Loss: 2.0952019242942144 %</a:t>
            </a:r>
            <a:r>
              <a:rPr lang="en-IN" b="0" i="1" dirty="0">
                <a:effectLst/>
                <a:ea typeface="Calibri" panose="020F0502020204030204" pitchFamily="34" charset="0"/>
                <a:cs typeface="Helvetica" panose="020B0604020202020204" pitchFamily="34" charset="0"/>
              </a:rPr>
              <a:t> </a:t>
            </a:r>
            <a:r>
              <a:rPr lang="en-IN" b="0" dirty="0">
                <a:effectLst/>
                <a:ea typeface="Calibri" panose="020F0502020204030204" pitchFamily="34" charset="0"/>
                <a:cs typeface="Helvetica" panose="020B0604020202020204" pitchFamily="34" charset="0"/>
              </a:rPr>
              <a:t>than the other classification models. </a:t>
            </a:r>
            <a:endParaRPr lang="en-IN" dirty="0">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effectLst/>
                <a:ea typeface="Calibri" panose="020F0502020204030204" pitchFamily="34" charset="0"/>
                <a:cs typeface="Mangal" panose="02040503050203030202" pitchFamily="18" charset="0"/>
              </a:rPr>
              <a:t>Final Model (</a:t>
            </a:r>
            <a:r>
              <a:rPr lang="en-IN" b="0" dirty="0">
                <a:effectLst/>
                <a:ea typeface="Calibri" panose="020F0502020204030204" pitchFamily="34" charset="0"/>
                <a:cs typeface="Helvetica" panose="020B0604020202020204" pitchFamily="34" charset="0"/>
              </a:rPr>
              <a:t>Hyperparameter Tuning)</a:t>
            </a:r>
            <a:r>
              <a:rPr lang="en-IN" dirty="0">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effectLst/>
                <a:ea typeface="Calibri" panose="020F0502020204030204" pitchFamily="34" charset="0"/>
                <a:cs typeface="Mangal" panose="02040503050203030202" pitchFamily="18" charset="0"/>
              </a:rPr>
              <a:t>SVM classifier is fastest algorithm compare to others.</a:t>
            </a:r>
          </a:p>
          <a:p>
            <a:pPr marL="0" indent="0">
              <a:buNone/>
            </a:pPr>
            <a:endParaRPr lang="en-IN" dirty="0"/>
          </a:p>
        </p:txBody>
      </p:sp>
    </p:spTree>
    <p:extLst>
      <p:ext uri="{BB962C8B-B14F-4D97-AF65-F5344CB8AC3E}">
        <p14:creationId xmlns:p14="http://schemas.microsoft.com/office/powerpoint/2010/main" val="2794349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B5B-F2ED-B338-B873-AA2E0D4873DF}"/>
              </a:ext>
            </a:extLst>
          </p:cNvPr>
          <p:cNvSpPr>
            <a:spLocks noGrp="1"/>
          </p:cNvSpPr>
          <p:nvPr>
            <p:ph type="title"/>
          </p:nvPr>
        </p:nvSpPr>
        <p:spPr/>
        <p:txBody>
          <a:bodyPr/>
          <a:lstStyle/>
          <a:p>
            <a:pPr algn="ctr"/>
            <a:r>
              <a:rPr lang="en-US" sz="4400" dirty="0">
                <a:solidFill>
                  <a:srgbClr val="FF0000"/>
                </a:solidFill>
                <a:latin typeface="Algerian" panose="04020705040A02060702" pitchFamily="82" charset="0"/>
              </a:rPr>
              <a:t>Limitations of this work and Future Scope</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FD75005-D654-C6EA-C318-91D482FB6336}"/>
              </a:ext>
            </a:extLst>
          </p:cNvPr>
          <p:cNvSpPr>
            <a:spLocks noGrp="1"/>
          </p:cNvSpPr>
          <p:nvPr>
            <p:ph idx="1"/>
          </p:nvPr>
        </p:nvSpPr>
        <p:spPr/>
        <p:txBody>
          <a:bodyPr/>
          <a:lstStyle/>
          <a:p>
            <a:pPr lvl="0" algn="just">
              <a:lnSpc>
                <a:spcPct val="107000"/>
              </a:lnSpc>
              <a:buSzPct val="100000"/>
              <a:buFont typeface="Wingdings" panose="05000000000000000000" pitchFamily="2" charset="2"/>
              <a:buChar char=""/>
            </a:pPr>
            <a:r>
              <a:rPr lang="en-IN" dirty="0">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effectLst/>
                <a:ea typeface="Calibri" panose="020F0502020204030204" pitchFamily="34" charset="0"/>
                <a:cs typeface="Mangal" panose="02040503050203030202" pitchFamily="18" charset="0"/>
              </a:rPr>
              <a:t>Deep learning CNN, ANN can be employed to create more accurate model. </a:t>
            </a:r>
          </a:p>
          <a:p>
            <a:pPr marL="0" indent="0">
              <a:buNone/>
            </a:pPr>
            <a:endParaRPr lang="en-IN" dirty="0"/>
          </a:p>
        </p:txBody>
      </p:sp>
    </p:spTree>
    <p:extLst>
      <p:ext uri="{BB962C8B-B14F-4D97-AF65-F5344CB8AC3E}">
        <p14:creationId xmlns:p14="http://schemas.microsoft.com/office/powerpoint/2010/main" val="358689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8F42003-6189-9602-847A-10C2CF49B68C}"/>
              </a:ext>
            </a:extLst>
          </p:cNvPr>
          <p:cNvGraphicFramePr/>
          <p:nvPr>
            <p:extLst>
              <p:ext uri="{D42A27DB-BD31-4B8C-83A1-F6EECF244321}">
                <p14:modId xmlns:p14="http://schemas.microsoft.com/office/powerpoint/2010/main" val="640131641"/>
              </p:ext>
            </p:extLst>
          </p:nvPr>
        </p:nvGraphicFramePr>
        <p:xfrm>
          <a:off x="1154955" y="1447800"/>
          <a:ext cx="8825658"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83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904E-3D8F-C8FF-8FF8-CB0EE6E1B6F5}"/>
              </a:ext>
            </a:extLst>
          </p:cNvPr>
          <p:cNvSpPr>
            <a:spLocks noGrp="1"/>
          </p:cNvSpPr>
          <p:nvPr>
            <p:ph type="title"/>
          </p:nvPr>
        </p:nvSpPr>
        <p:spPr>
          <a:xfrm>
            <a:off x="838200" y="365126"/>
            <a:ext cx="10515600" cy="866516"/>
          </a:xfrm>
        </p:spPr>
        <p:txBody>
          <a:bodyPr/>
          <a:lstStyle/>
          <a:p>
            <a:pPr algn="ctr"/>
            <a:r>
              <a:rPr lang="en-IN" dirty="0">
                <a:solidFill>
                  <a:srgbClr val="FF0000"/>
                </a:solidFill>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3452F7E-3FCE-E66B-3A5F-EDE8215ECBB3}"/>
              </a:ext>
            </a:extLst>
          </p:cNvPr>
          <p:cNvSpPr>
            <a:spLocks noGrp="1"/>
          </p:cNvSpPr>
          <p:nvPr>
            <p:ph idx="1"/>
          </p:nvPr>
        </p:nvSpPr>
        <p:spPr>
          <a:xfrm>
            <a:off x="838200" y="1483567"/>
            <a:ext cx="10515600" cy="4693396"/>
          </a:xfrm>
        </p:spPr>
        <p:txBody>
          <a:bodyPr>
            <a:normAutofit fontScale="92500" lnSpcReduction="10000"/>
          </a:bodyPr>
          <a:lstStyle/>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0" indent="0">
              <a:buNone/>
            </a:pPr>
            <a:endParaRPr lang="en-IN" dirty="0"/>
          </a:p>
        </p:txBody>
      </p:sp>
    </p:spTree>
    <p:extLst>
      <p:ext uri="{BB962C8B-B14F-4D97-AF65-F5344CB8AC3E}">
        <p14:creationId xmlns:p14="http://schemas.microsoft.com/office/powerpoint/2010/main" val="332638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E122-5D99-07C9-91F8-6F3A2BC4E5C2}"/>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6D25C4B2-BBCB-4289-62B2-0DA09EFEFEDA}"/>
              </a:ext>
            </a:extLst>
          </p:cNvPr>
          <p:cNvSpPr>
            <a:spLocks noGrp="1"/>
          </p:cNvSpPr>
          <p:nvPr>
            <p:ph idx="1"/>
          </p:nvPr>
        </p:nvSpPr>
        <p:spPr/>
        <p:txBody>
          <a:bodyPr/>
          <a:lstStyle/>
          <a:p>
            <a:pPr marL="0" indent="0">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2400" dirty="0">
                <a:effectLst/>
                <a:latin typeface="Calibri" panose="020F0502020204030204" pitchFamily="34" charset="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263176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C7E7-E47A-0DF0-41EB-49717EE33D1B}"/>
              </a:ext>
            </a:extLst>
          </p:cNvPr>
          <p:cNvSpPr>
            <a:spLocks noGrp="1"/>
          </p:cNvSpPr>
          <p:nvPr>
            <p:ph type="title"/>
          </p:nvPr>
        </p:nvSpPr>
        <p:spPr/>
        <p:txBody>
          <a:bodyPr/>
          <a:lstStyle/>
          <a:p>
            <a:pPr algn="ctr"/>
            <a:r>
              <a:rPr lang="en-US" dirty="0">
                <a:solidFill>
                  <a:srgbClr val="FF0000"/>
                </a:solidFill>
                <a:latin typeface="Algerian" panose="04020705040A02060702" pitchFamily="82" charset="0"/>
              </a:rPr>
              <a:t>Multi –Label Classification Problem</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381D8D8-8F5D-A30B-B593-DE1263A5E1BC}"/>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sz="2000" b="1" i="0" dirty="0">
                <a:effectLst/>
              </a:rPr>
              <a:t>Difference between multi-class classification &amp; multi-label classification </a:t>
            </a:r>
            <a:r>
              <a:rPr lang="en-US" sz="2000" b="0" i="0" dirty="0">
                <a:effectLst/>
              </a:rPr>
              <a:t>is that in multi-class problems the classes are mutually exclusive, whereas for multi-label problems each label represents a different classification task, but the tasks are somehow related.</a:t>
            </a:r>
          </a:p>
          <a:p>
            <a:pPr>
              <a:buFont typeface="Wingdings" panose="05000000000000000000" pitchFamily="2" charset="2"/>
              <a:buChar char="v"/>
            </a:pPr>
            <a:r>
              <a:rPr lang="en-US" sz="2000" b="0" i="0" dirty="0">
                <a:effectLst/>
              </a:rPr>
              <a:t>For example, </a:t>
            </a:r>
            <a:r>
              <a:rPr lang="en-US" sz="2000" b="1" i="1" dirty="0">
                <a:effectLst/>
              </a:rPr>
              <a:t>multi-class classification</a:t>
            </a:r>
            <a:r>
              <a:rPr lang="en-US" sz="2000" b="1" i="0" dirty="0">
                <a:effectLst/>
              </a:rPr>
              <a:t> </a:t>
            </a:r>
            <a:r>
              <a:rPr lang="en-US" sz="2000" b="0" i="0" dirty="0">
                <a:effectLst/>
              </a:rPr>
              <a:t>makes the assumption that each sample is assigned to one and only one label: a fruit can be either an apple or a pear but not both at the same time. Whereas, an instance of </a:t>
            </a:r>
            <a:r>
              <a:rPr lang="en-US" sz="2000" b="1" i="1" dirty="0">
                <a:effectLst/>
              </a:rPr>
              <a:t>multi-label classification</a:t>
            </a:r>
            <a:r>
              <a:rPr lang="en-US" sz="2000" b="1" i="0" dirty="0">
                <a:effectLst/>
              </a:rPr>
              <a:t> </a:t>
            </a:r>
            <a:r>
              <a:rPr lang="en-US" sz="2000" b="0" i="0" dirty="0">
                <a:effectLst/>
              </a:rPr>
              <a:t>can be that a text might be about any of religion, politics, finance or education at the same time or none of these.</a:t>
            </a:r>
          </a:p>
          <a:p>
            <a:pPr>
              <a:buFont typeface="Wingdings" panose="05000000000000000000" pitchFamily="2" charset="2"/>
              <a:buChar char="v"/>
            </a:pPr>
            <a:r>
              <a:rPr lang="en-US" sz="2000" b="0" i="0" dirty="0">
                <a:effectLst/>
              </a:rPr>
              <a:t>Multi-label classification of textual data is an important problem. Examples range from news articles to emails. </a:t>
            </a:r>
          </a:p>
          <a:p>
            <a:pPr>
              <a:buFont typeface="Wingdings" panose="05000000000000000000" pitchFamily="2" charset="2"/>
              <a:buChar char="v"/>
            </a:pPr>
            <a:r>
              <a:rPr lang="en-US" sz="2000" i="0" dirty="0">
                <a:effectLst/>
              </a:rPr>
              <a:t>For instance, this can be employed to find the genres that a movie belongs to, based on the summary of its plot.</a:t>
            </a:r>
          </a:p>
          <a:p>
            <a:pPr>
              <a:buFont typeface="Wingdings" panose="05000000000000000000" pitchFamily="2" charset="2"/>
              <a:buChar char="v"/>
            </a:pPr>
            <a:endParaRPr lang="en-US" sz="2400" b="0" i="0" dirty="0">
              <a:solidFill>
                <a:srgbClr val="292929"/>
              </a:solidFill>
              <a:effectLst/>
            </a:endParaRPr>
          </a:p>
          <a:p>
            <a:pPr>
              <a:buFont typeface="Wingdings" panose="05000000000000000000" pitchFamily="2" charset="2"/>
              <a:buChar char="v"/>
            </a:pPr>
            <a:endParaRPr lang="en-US" b="0" i="0" dirty="0">
              <a:solidFill>
                <a:srgbClr val="292929"/>
              </a:solidFill>
              <a:effectLst/>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1574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3664-BA72-9E4A-A550-46913EC4FDB5}"/>
              </a:ext>
            </a:extLst>
          </p:cNvPr>
          <p:cNvSpPr>
            <a:spLocks noGrp="1"/>
          </p:cNvSpPr>
          <p:nvPr>
            <p:ph type="title"/>
          </p:nvPr>
        </p:nvSpPr>
        <p:spPr>
          <a:xfrm>
            <a:off x="838200" y="365125"/>
            <a:ext cx="10515600" cy="913169"/>
          </a:xfrm>
        </p:spPr>
        <p:txBody>
          <a:bodyPr/>
          <a:lstStyle/>
          <a:p>
            <a:pPr algn="ctr"/>
            <a:r>
              <a:rPr lang="en-IN" dirty="0">
                <a:solidFill>
                  <a:srgbClr val="FF0000"/>
                </a:solidFill>
                <a:latin typeface="Algerian" panose="04020705040A02060702" pitchFamily="82" charset="0"/>
              </a:rPr>
              <a:t>About Dataset</a:t>
            </a:r>
          </a:p>
        </p:txBody>
      </p:sp>
      <p:sp>
        <p:nvSpPr>
          <p:cNvPr id="3" name="Content Placeholder 2">
            <a:extLst>
              <a:ext uri="{FF2B5EF4-FFF2-40B4-BE49-F238E27FC236}">
                <a16:creationId xmlns:a16="http://schemas.microsoft.com/office/drawing/2014/main" id="{92A10A4A-F9EB-4140-3C9C-2D61F90687A1}"/>
              </a:ext>
            </a:extLst>
          </p:cNvPr>
          <p:cNvSpPr>
            <a:spLocks noGrp="1"/>
          </p:cNvSpPr>
          <p:nvPr>
            <p:ph idx="1"/>
          </p:nvPr>
        </p:nvSpPr>
        <p:spPr>
          <a:xfrm>
            <a:off x="838200" y="1278294"/>
            <a:ext cx="10515600" cy="5214581"/>
          </a:xfrm>
        </p:spPr>
        <p:txBody>
          <a:bodyPr>
            <a:normAutofit fontScale="92500" lnSpcReduction="10000"/>
          </a:bodyPr>
          <a:lstStyle/>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data set includes:</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Malignant: </a:t>
            </a:r>
            <a:r>
              <a:rPr lang="en-IN" sz="1800" dirty="0">
                <a:effectLst/>
                <a:latin typeface="Calibri" panose="020F0502020204030204" pitchFamily="34" charset="0"/>
                <a:ea typeface="Calibri" panose="020F0502020204030204" pitchFamily="34" charset="0"/>
                <a:cs typeface="Mangal" panose="02040503050203030202" pitchFamily="18" charset="0"/>
              </a:rPr>
              <a:t>It is the Label column, which includes values 0 and 1, denoting if the comment is malignant or not.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Highly Malignant:</a:t>
            </a:r>
            <a:r>
              <a:rPr lang="en-IN" sz="1800" dirty="0">
                <a:effectLst/>
                <a:latin typeface="Calibri" panose="020F0502020204030204" pitchFamily="34" charset="0"/>
                <a:ea typeface="Calibri" panose="020F0502020204030204" pitchFamily="34" charset="0"/>
                <a:cs typeface="Mangal" panose="02040503050203030202" pitchFamily="18" charset="0"/>
              </a:rPr>
              <a:t> It denotes comments that are highly malignant and hurtful.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Rude: </a:t>
            </a:r>
            <a:r>
              <a:rPr lang="en-IN" sz="1800" dirty="0">
                <a:effectLst/>
                <a:latin typeface="Calibri" panose="020F0502020204030204" pitchFamily="34" charset="0"/>
                <a:ea typeface="Calibri" panose="020F0502020204030204" pitchFamily="34" charset="0"/>
                <a:cs typeface="Mangal" panose="02040503050203030202" pitchFamily="18" charset="0"/>
              </a:rPr>
              <a:t>It denotes comments that are very rude and offensive.</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Threat:</a:t>
            </a:r>
            <a:r>
              <a:rPr lang="en-IN" sz="1800" dirty="0">
                <a:effectLst/>
                <a:latin typeface="Calibri" panose="020F0502020204030204" pitchFamily="34" charset="0"/>
                <a:ea typeface="Calibri" panose="020F0502020204030204" pitchFamily="34" charset="0"/>
                <a:cs typeface="Mangal" panose="02040503050203030202" pitchFamily="18" charset="0"/>
              </a:rPr>
              <a:t> It contains indication of the comments that are giving any threat to someone.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Abuse:</a:t>
            </a:r>
            <a:r>
              <a:rPr lang="en-IN" sz="1800" dirty="0">
                <a:effectLst/>
                <a:latin typeface="Calibri" panose="020F0502020204030204" pitchFamily="34" charset="0"/>
                <a:ea typeface="Calibri" panose="020F0502020204030204" pitchFamily="34" charset="0"/>
                <a:cs typeface="Mangal" panose="02040503050203030202" pitchFamily="18" charset="0"/>
              </a:rPr>
              <a:t> It is for comments that are abusive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Loathe:</a:t>
            </a:r>
            <a:r>
              <a:rPr lang="en-IN" sz="1800" dirty="0">
                <a:effectLst/>
                <a:latin typeface="Calibri" panose="020F0502020204030204" pitchFamily="34" charset="0"/>
                <a:ea typeface="Calibri" panose="020F0502020204030204" pitchFamily="34" charset="0"/>
                <a:cs typeface="Mangal" panose="02040503050203030202" pitchFamily="18" charset="0"/>
              </a:rPr>
              <a:t> It describes the comments which are hateful and loathing in nature.  </a:t>
            </a:r>
          </a:p>
          <a:p>
            <a:pPr marL="342900" lvl="0" indent="-342900">
              <a:lnSpc>
                <a:spcPct val="107000"/>
              </a:lnSpc>
              <a:spcAft>
                <a:spcPts val="80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ID: </a:t>
            </a:r>
            <a:r>
              <a:rPr lang="en-IN" sz="1800" dirty="0">
                <a:effectLst/>
                <a:latin typeface="Calibri" panose="020F0502020204030204" pitchFamily="34" charset="0"/>
                <a:ea typeface="Calibri" panose="020F0502020204030204" pitchFamily="34" charset="0"/>
                <a:cs typeface="Mangal" panose="02040503050203030202" pitchFamily="18" charset="0"/>
              </a:rPr>
              <a:t>It includes unique Ids associated with each comment text given. </a:t>
            </a:r>
            <a:r>
              <a:rPr lang="en-IN" sz="1800" b="1"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r>
              <a:rPr lang="en-IN" sz="1800" b="1" dirty="0">
                <a:effectLst/>
                <a:latin typeface="Calibri" panose="020F0502020204030204" pitchFamily="34" charset="0"/>
                <a:ea typeface="Calibri" panose="020F0502020204030204" pitchFamily="34" charset="0"/>
                <a:cs typeface="Mangal" panose="02040503050203030202" pitchFamily="18" charset="0"/>
              </a:rPr>
              <a:t>Comment text: </a:t>
            </a:r>
            <a:r>
              <a:rPr lang="en-IN" sz="1800" dirty="0">
                <a:effectLst/>
                <a:latin typeface="Calibri" panose="020F0502020204030204" pitchFamily="34" charset="0"/>
                <a:ea typeface="Calibri" panose="020F0502020204030204" pitchFamily="34" charset="0"/>
                <a:cs typeface="Mangal" panose="02040503050203030202" pitchFamily="18" charset="0"/>
              </a:rPr>
              <a:t>This column contains the comments extracted from various social media platforms.</a:t>
            </a:r>
            <a:endParaRPr lang="en-IN" dirty="0"/>
          </a:p>
        </p:txBody>
      </p:sp>
    </p:spTree>
    <p:extLst>
      <p:ext uri="{BB962C8B-B14F-4D97-AF65-F5344CB8AC3E}">
        <p14:creationId xmlns:p14="http://schemas.microsoft.com/office/powerpoint/2010/main" val="405046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8FCA-4AB0-B5CC-227A-B0338A458613}"/>
              </a:ext>
            </a:extLst>
          </p:cNvPr>
          <p:cNvSpPr>
            <a:spLocks noGrp="1"/>
          </p:cNvSpPr>
          <p:nvPr>
            <p:ph type="title"/>
          </p:nvPr>
        </p:nvSpPr>
        <p:spPr>
          <a:xfrm>
            <a:off x="838200" y="318471"/>
            <a:ext cx="10515600" cy="1325563"/>
          </a:xfrm>
        </p:spPr>
        <p:txBody>
          <a:bodyPr/>
          <a:lstStyle/>
          <a:p>
            <a:pPr algn="ctr"/>
            <a:r>
              <a:rPr lang="en-IN" dirty="0">
                <a:solidFill>
                  <a:srgbClr val="FF0000"/>
                </a:solidFill>
                <a:latin typeface="Algerian" panose="04020705040A02060702" pitchFamily="82" charset="0"/>
              </a:rPr>
              <a:t>Class wise Distribution of Comments</a:t>
            </a:r>
          </a:p>
        </p:txBody>
      </p:sp>
      <p:pic>
        <p:nvPicPr>
          <p:cNvPr id="5" name="Content Placeholder 4">
            <a:extLst>
              <a:ext uri="{FF2B5EF4-FFF2-40B4-BE49-F238E27FC236}">
                <a16:creationId xmlns:a16="http://schemas.microsoft.com/office/drawing/2014/main" id="{EE371563-9FA7-F8E8-3B9F-F312CEFA14CB}"/>
              </a:ext>
            </a:extLst>
          </p:cNvPr>
          <p:cNvPicPr>
            <a:picLocks noGrp="1" noChangeAspect="1"/>
          </p:cNvPicPr>
          <p:nvPr>
            <p:ph sz="half" idx="1"/>
          </p:nvPr>
        </p:nvPicPr>
        <p:blipFill>
          <a:blip r:embed="rId2"/>
          <a:stretch>
            <a:fillRect/>
          </a:stretch>
        </p:blipFill>
        <p:spPr>
          <a:xfrm>
            <a:off x="472893" y="1978090"/>
            <a:ext cx="5181600" cy="3623262"/>
          </a:xfrm>
          <a:prstGeom prst="rect">
            <a:avLst/>
          </a:prstGeom>
        </p:spPr>
      </p:pic>
      <p:sp>
        <p:nvSpPr>
          <p:cNvPr id="4" name="Content Placeholder 3">
            <a:extLst>
              <a:ext uri="{FF2B5EF4-FFF2-40B4-BE49-F238E27FC236}">
                <a16:creationId xmlns:a16="http://schemas.microsoft.com/office/drawing/2014/main" id="{1F46050D-2275-EDCF-7759-B6B12D074254}"/>
              </a:ext>
            </a:extLst>
          </p:cNvPr>
          <p:cNvSpPr>
            <a:spLocks noGrp="1"/>
          </p:cNvSpPr>
          <p:nvPr>
            <p:ph sz="half" idx="2"/>
          </p:nvPr>
        </p:nvSpPr>
        <p:spPr>
          <a:xfrm>
            <a:off x="5893835" y="2056092"/>
            <a:ext cx="5181601" cy="4200245"/>
          </a:xfrm>
        </p:spPr>
        <p:txBody>
          <a:bodyPr>
            <a:normAutofit fontScale="85000" lnSpcReduction="20000"/>
          </a:bodyPr>
          <a:lstStyle/>
          <a:p>
            <a:pPr marL="342900" lvl="0" indent="-342900" algn="just">
              <a:lnSpc>
                <a:spcPct val="107000"/>
              </a:lnSpc>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Very few comments come with threatening nature.</a:t>
            </a:r>
          </a:p>
          <a:p>
            <a:pPr marL="0" indent="0">
              <a:buNone/>
            </a:pPr>
            <a:endParaRPr lang="en-IN" dirty="0"/>
          </a:p>
        </p:txBody>
      </p:sp>
    </p:spTree>
    <p:extLst>
      <p:ext uri="{BB962C8B-B14F-4D97-AF65-F5344CB8AC3E}">
        <p14:creationId xmlns:p14="http://schemas.microsoft.com/office/powerpoint/2010/main" val="52657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274C-70A2-066A-67A2-CB55B3B621C6}"/>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Label Distribution over Comments</a:t>
            </a:r>
          </a:p>
        </p:txBody>
      </p:sp>
      <p:pic>
        <p:nvPicPr>
          <p:cNvPr id="5" name="Content Placeholder 4">
            <a:extLst>
              <a:ext uri="{FF2B5EF4-FFF2-40B4-BE49-F238E27FC236}">
                <a16:creationId xmlns:a16="http://schemas.microsoft.com/office/drawing/2014/main" id="{199DEC72-3CC2-88AA-8D09-56064EF8FED3}"/>
              </a:ext>
            </a:extLst>
          </p:cNvPr>
          <p:cNvPicPr>
            <a:picLocks noGrp="1" noChangeAspect="1"/>
          </p:cNvPicPr>
          <p:nvPr>
            <p:ph sz="half" idx="1"/>
          </p:nvPr>
        </p:nvPicPr>
        <p:blipFill>
          <a:blip r:embed="rId2"/>
          <a:stretch>
            <a:fillRect/>
          </a:stretch>
        </p:blipFill>
        <p:spPr>
          <a:xfrm>
            <a:off x="1103313" y="2340105"/>
            <a:ext cx="4395787" cy="3636702"/>
          </a:xfrm>
          <a:prstGeom prst="rect">
            <a:avLst/>
          </a:prstGeom>
        </p:spPr>
      </p:pic>
      <p:sp>
        <p:nvSpPr>
          <p:cNvPr id="4" name="Content Placeholder 3">
            <a:extLst>
              <a:ext uri="{FF2B5EF4-FFF2-40B4-BE49-F238E27FC236}">
                <a16:creationId xmlns:a16="http://schemas.microsoft.com/office/drawing/2014/main" id="{59FBB77E-B317-C6B3-E037-56B5174BB0EF}"/>
              </a:ext>
            </a:extLst>
          </p:cNvPr>
          <p:cNvSpPr>
            <a:spLocks noGrp="1"/>
          </p:cNvSpPr>
          <p:nvPr>
            <p:ph sz="half" idx="2"/>
          </p:nvPr>
        </p:nvSpPr>
        <p:spPr/>
        <p:txBody>
          <a:bodyPr/>
          <a:lstStyle/>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IN" sz="2400" dirty="0">
                <a:effectLst/>
                <a:latin typeface="Times New Roman" panose="02020603050405020304" pitchFamily="18" charset="0"/>
                <a:ea typeface="Times New Roman" panose="02020603050405020304" pitchFamily="18" charset="0"/>
              </a:rPr>
              <a:t>Around 90% comments are Good/Neutral in nature while rest 10% comments are Negative in nature.</a:t>
            </a:r>
          </a:p>
          <a:p>
            <a:pPr marL="0" indent="0">
              <a:buNone/>
            </a:pPr>
            <a:endParaRPr lang="en-IN"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IN" sz="2400" dirty="0">
                <a:effectLst/>
                <a:latin typeface="Times New Roman" panose="02020603050405020304" pitchFamily="18" charset="0"/>
                <a:ea typeface="Times New Roman" panose="02020603050405020304" pitchFamily="18" charset="0"/>
              </a:rPr>
              <a:t>Out of total negative comments around 43.58% are malignant in nature followed by 24.07% are rude comments.</a:t>
            </a:r>
          </a:p>
          <a:p>
            <a:pPr marL="0" indent="0">
              <a:buNone/>
            </a:pPr>
            <a:endParaRPr lang="en-IN" dirty="0"/>
          </a:p>
        </p:txBody>
      </p:sp>
    </p:spTree>
    <p:extLst>
      <p:ext uri="{BB962C8B-B14F-4D97-AF65-F5344CB8AC3E}">
        <p14:creationId xmlns:p14="http://schemas.microsoft.com/office/powerpoint/2010/main" val="183389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3F77-10B7-B8FD-E4F9-79576E2A061B}"/>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Distribution of Comment Length</a:t>
            </a:r>
          </a:p>
        </p:txBody>
      </p:sp>
      <p:pic>
        <p:nvPicPr>
          <p:cNvPr id="5" name="Content Placeholder 4">
            <a:extLst>
              <a:ext uri="{FF2B5EF4-FFF2-40B4-BE49-F238E27FC236}">
                <a16:creationId xmlns:a16="http://schemas.microsoft.com/office/drawing/2014/main" id="{4EE6EED3-D5CD-FA21-ED0D-BF32CD650D41}"/>
              </a:ext>
            </a:extLst>
          </p:cNvPr>
          <p:cNvPicPr>
            <a:picLocks noGrp="1" noChangeAspect="1"/>
          </p:cNvPicPr>
          <p:nvPr>
            <p:ph sz="half" idx="1"/>
          </p:nvPr>
        </p:nvPicPr>
        <p:blipFill>
          <a:blip r:embed="rId2"/>
          <a:stretch>
            <a:fillRect/>
          </a:stretch>
        </p:blipFill>
        <p:spPr>
          <a:xfrm>
            <a:off x="838200" y="2251258"/>
            <a:ext cx="4638869" cy="3500071"/>
          </a:xfrm>
          <a:prstGeom prst="rect">
            <a:avLst/>
          </a:prstGeom>
        </p:spPr>
      </p:pic>
      <p:sp>
        <p:nvSpPr>
          <p:cNvPr id="4" name="Content Placeholder 3">
            <a:extLst>
              <a:ext uri="{FF2B5EF4-FFF2-40B4-BE49-F238E27FC236}">
                <a16:creationId xmlns:a16="http://schemas.microsoft.com/office/drawing/2014/main" id="{2C858472-807C-F16D-D8AC-3E19DC96595E}"/>
              </a:ext>
            </a:extLst>
          </p:cNvPr>
          <p:cNvSpPr>
            <a:spLocks noGrp="1"/>
          </p:cNvSpPr>
          <p:nvPr>
            <p:ph sz="half" idx="2"/>
          </p:nvPr>
        </p:nvSpPr>
        <p:spPr>
          <a:xfrm>
            <a:off x="5654493" y="2056092"/>
            <a:ext cx="5551572" cy="4200245"/>
          </a:xfrm>
        </p:spPr>
        <p:txBody>
          <a:bodyPr>
            <a:normAutofit fontScale="92500" lnSpcReduction="10000"/>
          </a:bodyPr>
          <a:lstStyle/>
          <a:p>
            <a:pPr marL="342900" indent="-342900">
              <a:buFont typeface="Arial" panose="020B0604020202020204" pitchFamily="34" charset="0"/>
              <a:buChar char="•"/>
            </a:pPr>
            <a:r>
              <a:rPr lang="en-IN" sz="2800" kern="0" dirty="0">
                <a:ea typeface="Calibri" panose="020F0502020204030204" pitchFamily="34" charset="0"/>
                <a:cs typeface="Mangal" panose="02040503050203030202" pitchFamily="18" charset="0"/>
              </a:rPr>
              <a:t>The</a:t>
            </a:r>
            <a:r>
              <a:rPr lang="en-IN" kern="0" dirty="0">
                <a:ea typeface="Calibri" panose="020F0502020204030204" pitchFamily="34" charset="0"/>
                <a:cs typeface="Mangal" panose="02040503050203030202" pitchFamily="18" charset="0"/>
              </a:rPr>
              <a:t> </a:t>
            </a:r>
            <a:r>
              <a:rPr lang="en-IN" sz="2800" b="0" kern="0" dirty="0">
                <a:effectLst/>
                <a:ea typeface="Calibri" panose="020F0502020204030204" pitchFamily="34" charset="0"/>
                <a:cs typeface="Mangal" panose="02040503050203030202" pitchFamily="18" charset="0"/>
              </a:rPr>
              <a:t>plot shows the comment length frequency. As noticed, most of the comments are short with only a few comments longer than 1000 words. </a:t>
            </a:r>
          </a:p>
          <a:p>
            <a:pPr marL="342900" indent="-342900">
              <a:buFont typeface="Arial" panose="020B0604020202020204" pitchFamily="34" charset="0"/>
              <a:buChar char="•"/>
            </a:pPr>
            <a:r>
              <a:rPr lang="en-IN" sz="28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800" dirty="0"/>
          </a:p>
          <a:p>
            <a:pPr marL="0" indent="0">
              <a:buNone/>
            </a:pPr>
            <a:endParaRPr lang="en-IN" dirty="0"/>
          </a:p>
        </p:txBody>
      </p:sp>
    </p:spTree>
    <p:extLst>
      <p:ext uri="{BB962C8B-B14F-4D97-AF65-F5344CB8AC3E}">
        <p14:creationId xmlns:p14="http://schemas.microsoft.com/office/powerpoint/2010/main" val="2010733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1765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Calibri</vt:lpstr>
      <vt:lpstr>Century Gothic</vt:lpstr>
      <vt:lpstr>Symbol</vt:lpstr>
      <vt:lpstr>Times New Roman</vt:lpstr>
      <vt:lpstr>Wingdings</vt:lpstr>
      <vt:lpstr>Wingdings 3</vt:lpstr>
      <vt:lpstr>Ion</vt:lpstr>
      <vt:lpstr>Malignant Commentes Classifier - Multi Label Classification Project using NLP</vt:lpstr>
      <vt:lpstr>Introduction</vt:lpstr>
      <vt:lpstr>Introduction</vt:lpstr>
      <vt:lpstr>Problem Statement</vt:lpstr>
      <vt:lpstr>Multi –Label Classification Problem</vt:lpstr>
      <vt:lpstr>About Dataset</vt:lpstr>
      <vt:lpstr>Class wise Distribution of Comments</vt:lpstr>
      <vt:lpstr>Label Distribution over Comments</vt:lpstr>
      <vt:lpstr>Distribution of Comment Length</vt:lpstr>
      <vt:lpstr>Data Pre Processing</vt:lpstr>
      <vt:lpstr>Multi-Label Classification Techniques</vt:lpstr>
      <vt:lpstr>Word Cloud for getting word sense</vt:lpstr>
      <vt:lpstr> Word Cloud for WORDS TAGGED AS  Malignant </vt:lpstr>
      <vt:lpstr> Word Cloud for WORDS TAGGED AS  highly Malignant </vt:lpstr>
      <vt:lpstr> Word Cloud for WORDS TAGGED AS   Rude </vt:lpstr>
      <vt:lpstr> Word Cloud for WORDS TAGGED AS  Threat </vt:lpstr>
      <vt:lpstr> Word Cloud for WORDS TAGGED AS  Abuse </vt:lpstr>
      <vt:lpstr> Word Cloud for WORDS TAGGED AS  loathe </vt:lpstr>
      <vt:lpstr>Libraries Imported</vt:lpstr>
      <vt:lpstr>Machine Learning Model Building</vt:lpstr>
      <vt:lpstr> Machine Learning Evaluation Matrix </vt:lpstr>
      <vt:lpstr>Final ML Model</vt:lpstr>
      <vt:lpstr>AUC-ROC Curve and Confusion Matrix</vt:lpstr>
      <vt:lpstr>Machine Learning Evaluation Matrix</vt:lpstr>
      <vt:lpstr>CONCLUSION</vt:lpstr>
      <vt:lpstr>Limitations of this work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Commentes Classifier - Multi Label Classification Project using NLP</dc:title>
  <dc:creator>swatiamitmotugade0712@gmail.com</dc:creator>
  <cp:lastModifiedBy>swatiamitmotugade0712@gmail.com</cp:lastModifiedBy>
  <cp:revision>1</cp:revision>
  <dcterms:created xsi:type="dcterms:W3CDTF">2022-12-03T05:55:34Z</dcterms:created>
  <dcterms:modified xsi:type="dcterms:W3CDTF">2022-12-03T09:36:20Z</dcterms:modified>
</cp:coreProperties>
</file>