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6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0CA2529-DCC4-4462-94CD-B428016EB109}" type="datetimeFigureOut">
              <a:rPr lang="en-IN" smtClean="0"/>
              <a:t>17-11-2022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02956B5-7E95-4DAC-9B99-78C49B4349B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9440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A2529-DCC4-4462-94CD-B428016EB109}"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2956B5-7E95-4DAC-9B99-78C49B4349B9}" type="slidenum">
              <a:rPr lang="en-IN" smtClean="0"/>
              <a:t>‹#›</a:t>
            </a:fld>
            <a:endParaRPr lang="en-IN"/>
          </a:p>
        </p:txBody>
      </p:sp>
    </p:spTree>
    <p:extLst>
      <p:ext uri="{BB962C8B-B14F-4D97-AF65-F5344CB8AC3E}">
        <p14:creationId xmlns:p14="http://schemas.microsoft.com/office/powerpoint/2010/main" val="836038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A2529-DCC4-4462-94CD-B428016EB109}"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956B5-7E95-4DAC-9B99-78C49B4349B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0429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A2529-DCC4-4462-94CD-B428016EB109}"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956B5-7E95-4DAC-9B99-78C49B4349B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417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A2529-DCC4-4462-94CD-B428016EB109}"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956B5-7E95-4DAC-9B99-78C49B4349B9}" type="slidenum">
              <a:rPr lang="en-IN" smtClean="0"/>
              <a:t>‹#›</a:t>
            </a:fld>
            <a:endParaRPr lang="en-IN"/>
          </a:p>
        </p:txBody>
      </p:sp>
    </p:spTree>
    <p:extLst>
      <p:ext uri="{BB962C8B-B14F-4D97-AF65-F5344CB8AC3E}">
        <p14:creationId xmlns:p14="http://schemas.microsoft.com/office/powerpoint/2010/main" val="201380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A2529-DCC4-4462-94CD-B428016EB109}"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956B5-7E95-4DAC-9B99-78C49B4349B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0980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A2529-DCC4-4462-94CD-B428016EB109}"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956B5-7E95-4DAC-9B99-78C49B4349B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6886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A2529-DCC4-4462-94CD-B428016EB109}"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956B5-7E95-4DAC-9B99-78C49B4349B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0105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A2529-DCC4-4462-94CD-B428016EB109}"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956B5-7E95-4DAC-9B99-78C49B4349B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721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A2529-DCC4-4462-94CD-B428016EB109}"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956B5-7E95-4DAC-9B99-78C49B4349B9}" type="slidenum">
              <a:rPr lang="en-IN" smtClean="0"/>
              <a:t>‹#›</a:t>
            </a:fld>
            <a:endParaRPr lang="en-IN"/>
          </a:p>
        </p:txBody>
      </p:sp>
    </p:spTree>
    <p:extLst>
      <p:ext uri="{BB962C8B-B14F-4D97-AF65-F5344CB8AC3E}">
        <p14:creationId xmlns:p14="http://schemas.microsoft.com/office/powerpoint/2010/main" val="295809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A2529-DCC4-4462-94CD-B428016EB109}" type="datetimeFigureOut">
              <a:rPr lang="en-IN" smtClean="0"/>
              <a:t>17-11-2022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956B5-7E95-4DAC-9B99-78C49B4349B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657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A2529-DCC4-4462-94CD-B428016EB109}"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2956B5-7E95-4DAC-9B99-78C49B4349B9}" type="slidenum">
              <a:rPr lang="en-IN" smtClean="0"/>
              <a:t>‹#›</a:t>
            </a:fld>
            <a:endParaRPr lang="en-IN"/>
          </a:p>
        </p:txBody>
      </p:sp>
    </p:spTree>
    <p:extLst>
      <p:ext uri="{BB962C8B-B14F-4D97-AF65-F5344CB8AC3E}">
        <p14:creationId xmlns:p14="http://schemas.microsoft.com/office/powerpoint/2010/main" val="3959865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CA2529-DCC4-4462-94CD-B428016EB109}" type="datetimeFigureOut">
              <a:rPr lang="en-IN" smtClean="0"/>
              <a:t>17-11-2022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2956B5-7E95-4DAC-9B99-78C49B4349B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82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CA2529-DCC4-4462-94CD-B428016EB109}" type="datetimeFigureOut">
              <a:rPr lang="en-IN" smtClean="0"/>
              <a:t>17-11-2022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2956B5-7E95-4DAC-9B99-78C49B4349B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408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A2529-DCC4-4462-94CD-B428016EB109}" type="datetimeFigureOut">
              <a:rPr lang="en-IN" smtClean="0"/>
              <a:t>17-11-2022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2956B5-7E95-4DAC-9B99-78C49B4349B9}" type="slidenum">
              <a:rPr lang="en-IN" smtClean="0"/>
              <a:t>‹#›</a:t>
            </a:fld>
            <a:endParaRPr lang="en-IN"/>
          </a:p>
        </p:txBody>
      </p:sp>
    </p:spTree>
    <p:extLst>
      <p:ext uri="{BB962C8B-B14F-4D97-AF65-F5344CB8AC3E}">
        <p14:creationId xmlns:p14="http://schemas.microsoft.com/office/powerpoint/2010/main" val="258125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A2529-DCC4-4462-94CD-B428016EB109}"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2956B5-7E95-4DAC-9B99-78C49B4349B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8475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A2529-DCC4-4462-94CD-B428016EB109}" type="datetimeFigureOut">
              <a:rPr lang="en-IN" smtClean="0"/>
              <a:t>17-11-2022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2956B5-7E95-4DAC-9B99-78C49B4349B9}" type="slidenum">
              <a:rPr lang="en-IN" smtClean="0"/>
              <a:t>‹#›</a:t>
            </a:fld>
            <a:endParaRPr lang="en-IN"/>
          </a:p>
        </p:txBody>
      </p:sp>
    </p:spTree>
    <p:extLst>
      <p:ext uri="{BB962C8B-B14F-4D97-AF65-F5344CB8AC3E}">
        <p14:creationId xmlns:p14="http://schemas.microsoft.com/office/powerpoint/2010/main" val="310604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CA2529-DCC4-4462-94CD-B428016EB109}" type="datetimeFigureOut">
              <a:rPr lang="en-IN" smtClean="0"/>
              <a:t>17-11-2022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2956B5-7E95-4DAC-9B99-78C49B4349B9}" type="slidenum">
              <a:rPr lang="en-IN" smtClean="0"/>
              <a:t>‹#›</a:t>
            </a:fld>
            <a:endParaRPr lang="en-IN"/>
          </a:p>
        </p:txBody>
      </p:sp>
    </p:spTree>
    <p:extLst>
      <p:ext uri="{BB962C8B-B14F-4D97-AF65-F5344CB8AC3E}">
        <p14:creationId xmlns:p14="http://schemas.microsoft.com/office/powerpoint/2010/main" val="128121121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livemint.com/auto-news/india-just-posted-the-worst-car-sales-data-in-eight-years-1557745000544.html" TargetMode="External"/><Relationship Id="rId2" Type="http://schemas.openxmlformats.org/officeDocument/2006/relationships/hyperlink" Target="https://www.livemint.com/auto-news/used-car-market-size-can-be-rs-50-000-crore-by-2022-mahindra-first-choice-1557202852897.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1188-2482-9E05-7F23-D5C05C9FA72D}"/>
              </a:ext>
            </a:extLst>
          </p:cNvPr>
          <p:cNvSpPr>
            <a:spLocks noGrp="1"/>
          </p:cNvSpPr>
          <p:nvPr>
            <p:ph type="ctrTitle"/>
          </p:nvPr>
        </p:nvSpPr>
        <p:spPr>
          <a:xfrm>
            <a:off x="2692398" y="1871131"/>
            <a:ext cx="6815669" cy="1515533"/>
          </a:xfrm>
        </p:spPr>
        <p:txBody>
          <a:bodyPr>
            <a:normAutofit/>
          </a:bodyPr>
          <a:lstStyle/>
          <a:p>
            <a:pPr algn="l"/>
            <a:r>
              <a:rPr lang="en-IN" sz="4000" dirty="0">
                <a:solidFill>
                  <a:srgbClr val="0070C0"/>
                </a:solidFill>
                <a:effectLst/>
                <a:latin typeface="Calibri" panose="020F0502020204030204" pitchFamily="34" charset="0"/>
                <a:ea typeface="Calibri" panose="020F0502020204030204" pitchFamily="34" charset="0"/>
                <a:cs typeface="Mangal" panose="02040503050203030202" pitchFamily="18" charset="0"/>
              </a:rPr>
              <a:t>Car Price Prediction using Machine Learning</a:t>
            </a:r>
            <a:endParaRPr lang="en-IN" sz="4000" dirty="0"/>
          </a:p>
        </p:txBody>
      </p:sp>
      <p:sp>
        <p:nvSpPr>
          <p:cNvPr id="3" name="Subtitle 2">
            <a:extLst>
              <a:ext uri="{FF2B5EF4-FFF2-40B4-BE49-F238E27FC236}">
                <a16:creationId xmlns:a16="http://schemas.microsoft.com/office/drawing/2014/main" id="{0C1BD00B-7B2E-4DB1-9E88-52926AD1BC96}"/>
              </a:ext>
            </a:extLst>
          </p:cNvPr>
          <p:cNvSpPr>
            <a:spLocks noGrp="1"/>
          </p:cNvSpPr>
          <p:nvPr>
            <p:ph type="subTitle" idx="1"/>
          </p:nvPr>
        </p:nvSpPr>
        <p:spPr/>
        <p:txBody>
          <a:bodyPr/>
          <a:lstStyle/>
          <a:p>
            <a:pPr algn="l"/>
            <a:endParaRPr lang="en-IN" dirty="0">
              <a:solidFill>
                <a:schemeClr val="accent2"/>
              </a:solidFill>
            </a:endParaRPr>
          </a:p>
          <a:p>
            <a:pPr algn="l"/>
            <a:r>
              <a:rPr lang="en-IN" dirty="0">
                <a:solidFill>
                  <a:schemeClr val="accent2"/>
                </a:solidFill>
              </a:rPr>
              <a:t>By : Mrs. Swati Amit Motugade</a:t>
            </a:r>
          </a:p>
          <a:p>
            <a:pPr algn="l"/>
            <a:endParaRPr lang="en-IN" dirty="0"/>
          </a:p>
        </p:txBody>
      </p:sp>
    </p:spTree>
    <p:extLst>
      <p:ext uri="{BB962C8B-B14F-4D97-AF65-F5344CB8AC3E}">
        <p14:creationId xmlns:p14="http://schemas.microsoft.com/office/powerpoint/2010/main" val="3965603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430E-E767-32CA-D6DA-E40580FAE0F6}"/>
              </a:ext>
            </a:extLst>
          </p:cNvPr>
          <p:cNvSpPr>
            <a:spLocks noGrp="1"/>
          </p:cNvSpPr>
          <p:nvPr>
            <p:ph type="title"/>
          </p:nvPr>
        </p:nvSpPr>
        <p:spPr/>
        <p:txBody>
          <a:bodyPr>
            <a:normAutofit/>
          </a:bodyPr>
          <a:lstStyle/>
          <a:p>
            <a:r>
              <a:rPr lang="en-IN" sz="3600" dirty="0">
                <a:solidFill>
                  <a:srgbClr val="FF0000"/>
                </a:solidFill>
              </a:rPr>
              <a:t>Data</a:t>
            </a:r>
            <a:r>
              <a:rPr lang="en-IN" sz="3600" dirty="0"/>
              <a:t> </a:t>
            </a:r>
            <a:r>
              <a:rPr lang="en-IN" sz="3600" dirty="0">
                <a:solidFill>
                  <a:srgbClr val="FF0000"/>
                </a:solidFill>
              </a:rPr>
              <a:t>Pre-processing</a:t>
            </a:r>
          </a:p>
        </p:txBody>
      </p:sp>
      <p:sp>
        <p:nvSpPr>
          <p:cNvPr id="3" name="Content Placeholder 2">
            <a:extLst>
              <a:ext uri="{FF2B5EF4-FFF2-40B4-BE49-F238E27FC236}">
                <a16:creationId xmlns:a16="http://schemas.microsoft.com/office/drawing/2014/main" id="{0B315098-32A1-D2A5-BA1C-04EDFB02069A}"/>
              </a:ext>
            </a:extLst>
          </p:cNvPr>
          <p:cNvSpPr>
            <a:spLocks noGrp="1"/>
          </p:cNvSpPr>
          <p:nvPr>
            <p:ph idx="1"/>
          </p:nvPr>
        </p:nvSpPr>
        <p:spPr/>
        <p:txBody>
          <a:bodyPr/>
          <a:lstStyle/>
          <a:p>
            <a:pPr>
              <a:buFont typeface="Wingdings" panose="05000000000000000000" pitchFamily="2" charset="2"/>
              <a:buChar char="Ø"/>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Out of all 8 features only three features with numerical and rest are categorical features.</a:t>
            </a:r>
          </a:p>
          <a:p>
            <a:pPr>
              <a:buFont typeface="Wingdings" panose="05000000000000000000" pitchFamily="2" charset="2"/>
              <a:buChar char="Ø"/>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Data integrity check is perform for missing values, duplicate data, data error.</a:t>
            </a:r>
          </a:p>
          <a:p>
            <a:pPr>
              <a:buFont typeface="Wingdings" panose="05000000000000000000" pitchFamily="2" charset="2"/>
              <a:buChar char="Ø"/>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Since, there are ‘N/A’ values present in our dataset we replaced them by np.NaN.</a:t>
            </a:r>
          </a:p>
          <a:p>
            <a:pPr>
              <a:buFont typeface="Wingdings" panose="05000000000000000000" pitchFamily="2" charset="2"/>
              <a:buChar char="Ø"/>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The missing values are present in the features ‘Ratings’ and ‘Reviews’.</a:t>
            </a:r>
          </a:p>
          <a:p>
            <a:pPr>
              <a:buFont typeface="Wingdings" panose="05000000000000000000" pitchFamily="2" charset="2"/>
              <a:buChar char="Ø"/>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The missing value imputation is made by using the mode imputation for ‘Ratings’ and mean imputation for ‘Reviews’.</a:t>
            </a:r>
          </a:p>
          <a:p>
            <a:pPr marL="0" indent="0">
              <a:buNone/>
            </a:pPr>
            <a:endParaRPr lang="en-IN" dirty="0"/>
          </a:p>
        </p:txBody>
      </p:sp>
    </p:spTree>
    <p:extLst>
      <p:ext uri="{BB962C8B-B14F-4D97-AF65-F5344CB8AC3E}">
        <p14:creationId xmlns:p14="http://schemas.microsoft.com/office/powerpoint/2010/main" val="147371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D7B0-CEDB-1D31-58E4-D1188DD4FB17}"/>
              </a:ext>
            </a:extLst>
          </p:cNvPr>
          <p:cNvSpPr>
            <a:spLocks noGrp="1"/>
          </p:cNvSpPr>
          <p:nvPr>
            <p:ph type="title"/>
          </p:nvPr>
        </p:nvSpPr>
        <p:spPr/>
        <p:txBody>
          <a:bodyPr>
            <a:normAutofit/>
          </a:bodyPr>
          <a:lstStyle/>
          <a:p>
            <a:r>
              <a:rPr lang="en-IN" sz="3600" dirty="0">
                <a:solidFill>
                  <a:srgbClr val="FF0000"/>
                </a:solidFill>
              </a:rPr>
              <a:t>EDA</a:t>
            </a:r>
          </a:p>
        </p:txBody>
      </p:sp>
      <p:sp>
        <p:nvSpPr>
          <p:cNvPr id="4" name="Content Placeholder 3">
            <a:extLst>
              <a:ext uri="{FF2B5EF4-FFF2-40B4-BE49-F238E27FC236}">
                <a16:creationId xmlns:a16="http://schemas.microsoft.com/office/drawing/2014/main" id="{8A69CADE-2BC4-82C3-986A-A8A249FCCB17}"/>
              </a:ext>
            </a:extLst>
          </p:cNvPr>
          <p:cNvSpPr>
            <a:spLocks noGrp="1"/>
          </p:cNvSpPr>
          <p:nvPr>
            <p:ph sz="half" idx="2"/>
          </p:nvPr>
        </p:nvSpPr>
        <p:spPr/>
        <p:txBody>
          <a:bodyPr/>
          <a:lstStyle/>
          <a:p>
            <a:pPr marL="0" indent="0">
              <a:buNone/>
            </a:pPr>
            <a:endParaRPr lang="en-IN" dirty="0"/>
          </a:p>
          <a:p>
            <a:pPr marL="0" indent="0">
              <a:buNone/>
            </a:pPr>
            <a:endParaRPr lang="en-IN" dirty="0"/>
          </a:p>
          <a:p>
            <a:pPr marL="0" indent="0">
              <a:buNone/>
            </a:pPr>
            <a:r>
              <a:rPr lang="en-IN" dirty="0">
                <a:solidFill>
                  <a:srgbClr val="0070C0"/>
                </a:solidFill>
              </a:rPr>
              <a:t>Condition</a:t>
            </a:r>
            <a:r>
              <a:rPr lang="en-IN" dirty="0"/>
              <a:t> </a:t>
            </a:r>
            <a:r>
              <a:rPr lang="en-IN" dirty="0">
                <a:solidFill>
                  <a:srgbClr val="0070C0"/>
                </a:solidFill>
              </a:rPr>
              <a:t>:</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Out of all 6000 cars, 5700 are used cars.</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The remaining 300 cars are Volkswagen certified cars.</a:t>
            </a:r>
          </a:p>
        </p:txBody>
      </p:sp>
      <p:pic>
        <p:nvPicPr>
          <p:cNvPr id="11" name="Content Placeholder 10">
            <a:extLst>
              <a:ext uri="{FF2B5EF4-FFF2-40B4-BE49-F238E27FC236}">
                <a16:creationId xmlns:a16="http://schemas.microsoft.com/office/drawing/2014/main" id="{13B9869F-F3CB-24CF-A13E-3B533C63A94B}"/>
              </a:ext>
            </a:extLst>
          </p:cNvPr>
          <p:cNvPicPr>
            <a:picLocks noGrp="1" noChangeAspect="1"/>
          </p:cNvPicPr>
          <p:nvPr>
            <p:ph sz="half" idx="1"/>
          </p:nvPr>
        </p:nvPicPr>
        <p:blipFill>
          <a:blip r:embed="rId2"/>
          <a:stretch>
            <a:fillRect/>
          </a:stretch>
        </p:blipFill>
        <p:spPr>
          <a:xfrm>
            <a:off x="1486938" y="2560638"/>
            <a:ext cx="4341324" cy="3309937"/>
          </a:xfrm>
        </p:spPr>
      </p:pic>
    </p:spTree>
    <p:extLst>
      <p:ext uri="{BB962C8B-B14F-4D97-AF65-F5344CB8AC3E}">
        <p14:creationId xmlns:p14="http://schemas.microsoft.com/office/powerpoint/2010/main" val="3425209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ACCE-BDFD-AA93-86CD-F323517E9FBD}"/>
              </a:ext>
            </a:extLst>
          </p:cNvPr>
          <p:cNvSpPr>
            <a:spLocks noGrp="1"/>
          </p:cNvSpPr>
          <p:nvPr>
            <p:ph type="title"/>
          </p:nvPr>
        </p:nvSpPr>
        <p:spPr/>
        <p:txBody>
          <a:bodyPr>
            <a:normAutofit/>
          </a:bodyPr>
          <a:lstStyle/>
          <a:p>
            <a:r>
              <a:rPr lang="en-IN" sz="3600" dirty="0">
                <a:solidFill>
                  <a:srgbClr val="FF0000"/>
                </a:solidFill>
              </a:rPr>
              <a:t>EDA</a:t>
            </a:r>
          </a:p>
        </p:txBody>
      </p:sp>
      <p:sp>
        <p:nvSpPr>
          <p:cNvPr id="4" name="Content Placeholder 3">
            <a:extLst>
              <a:ext uri="{FF2B5EF4-FFF2-40B4-BE49-F238E27FC236}">
                <a16:creationId xmlns:a16="http://schemas.microsoft.com/office/drawing/2014/main" id="{D137CC0B-D2A5-6050-9C47-4DB89449DB59}"/>
              </a:ext>
            </a:extLst>
          </p:cNvPr>
          <p:cNvSpPr>
            <a:spLocks noGrp="1"/>
          </p:cNvSpPr>
          <p:nvPr>
            <p:ph sz="half" idx="2"/>
          </p:nvPr>
        </p:nvSpPr>
        <p:spPr/>
        <p:txBody>
          <a:bodyPr>
            <a:normAutofit/>
          </a:bodyPr>
          <a:lstStyle/>
          <a:p>
            <a:pPr marL="0" indent="0">
              <a:buNone/>
            </a:pPr>
            <a:endParaRPr lang="en-IN" dirty="0">
              <a:solidFill>
                <a:srgbClr val="0070C0"/>
              </a:solidFill>
            </a:endParaRPr>
          </a:p>
          <a:p>
            <a:pPr marL="0" indent="0">
              <a:buNone/>
            </a:pPr>
            <a:r>
              <a:rPr lang="en-IN" dirty="0">
                <a:solidFill>
                  <a:srgbClr val="0070C0"/>
                </a:solidFill>
              </a:rPr>
              <a:t>Dealer :</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The dealer Tadd Jenkins ford has maximum number of cars i.e. 600 for sale.</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The remaining cars are equally distributed over rest of the dealers i.e. rest of the dealers has equal number of cars i.e. 300 for sale </a:t>
            </a:r>
          </a:p>
        </p:txBody>
      </p:sp>
      <p:pic>
        <p:nvPicPr>
          <p:cNvPr id="5" name="Content Placeholder 4">
            <a:extLst>
              <a:ext uri="{FF2B5EF4-FFF2-40B4-BE49-F238E27FC236}">
                <a16:creationId xmlns:a16="http://schemas.microsoft.com/office/drawing/2014/main" id="{00533DBB-E7D6-AD24-4CB1-B6CEDF4F5966}"/>
              </a:ext>
            </a:extLst>
          </p:cNvPr>
          <p:cNvPicPr>
            <a:picLocks noGrp="1" noChangeAspect="1"/>
          </p:cNvPicPr>
          <p:nvPr>
            <p:ph sz="half" idx="1"/>
          </p:nvPr>
        </p:nvPicPr>
        <p:blipFill>
          <a:blip r:embed="rId2"/>
          <a:stretch>
            <a:fillRect/>
          </a:stretch>
        </p:blipFill>
        <p:spPr>
          <a:xfrm>
            <a:off x="1298575" y="2732120"/>
            <a:ext cx="4718050" cy="2966972"/>
          </a:xfrm>
          <a:prstGeom prst="rect">
            <a:avLst/>
          </a:prstGeom>
        </p:spPr>
      </p:pic>
    </p:spTree>
    <p:extLst>
      <p:ext uri="{BB962C8B-B14F-4D97-AF65-F5344CB8AC3E}">
        <p14:creationId xmlns:p14="http://schemas.microsoft.com/office/powerpoint/2010/main" val="284534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A7549-F832-6746-E892-C59C75B0A4AA}"/>
              </a:ext>
            </a:extLst>
          </p:cNvPr>
          <p:cNvSpPr>
            <a:spLocks noGrp="1"/>
          </p:cNvSpPr>
          <p:nvPr>
            <p:ph type="title"/>
          </p:nvPr>
        </p:nvSpPr>
        <p:spPr/>
        <p:txBody>
          <a:bodyPr>
            <a:normAutofit/>
          </a:bodyPr>
          <a:lstStyle/>
          <a:p>
            <a:r>
              <a:rPr lang="en-IN" sz="3600" dirty="0">
                <a:solidFill>
                  <a:srgbClr val="FF0000"/>
                </a:solidFill>
              </a:rPr>
              <a:t>EDA</a:t>
            </a:r>
            <a:endParaRPr lang="en-IN" sz="3600" dirty="0"/>
          </a:p>
        </p:txBody>
      </p:sp>
      <p:sp>
        <p:nvSpPr>
          <p:cNvPr id="4" name="Content Placeholder 3">
            <a:extLst>
              <a:ext uri="{FF2B5EF4-FFF2-40B4-BE49-F238E27FC236}">
                <a16:creationId xmlns:a16="http://schemas.microsoft.com/office/drawing/2014/main" id="{23950219-AB24-35B6-72EA-B8A1671D18B3}"/>
              </a:ext>
            </a:extLst>
          </p:cNvPr>
          <p:cNvSpPr>
            <a:spLocks noGrp="1"/>
          </p:cNvSpPr>
          <p:nvPr>
            <p:ph sz="half" idx="2"/>
          </p:nvPr>
        </p:nvSpPr>
        <p:spPr/>
        <p:txBody>
          <a:bodyPr/>
          <a:lstStyle/>
          <a:p>
            <a:pPr marL="0" indent="0">
              <a:buNone/>
            </a:pPr>
            <a:r>
              <a:rPr lang="en-IN" dirty="0">
                <a:solidFill>
                  <a:srgbClr val="0070C0"/>
                </a:solidFill>
              </a:rPr>
              <a:t>make_year :</a:t>
            </a:r>
          </a:p>
          <a:p>
            <a:pPr marL="0" indent="0">
              <a:buNone/>
            </a:pPr>
            <a:r>
              <a:rPr lang="en-IN" sz="1800" dirty="0">
                <a:solidFill>
                  <a:schemeClr val="tx2"/>
                </a:solidFill>
                <a:latin typeface="Calibri" panose="020F0502020204030204" pitchFamily="34" charset="0"/>
                <a:ea typeface="Calibri" panose="020F0502020204030204" pitchFamily="34" charset="0"/>
                <a:cs typeface="Calibri" panose="020F0502020204030204" pitchFamily="34" charset="0"/>
              </a:rPr>
              <a:t>Maximum cars for sale are of make_year 2021 followed by 2022.</a:t>
            </a:r>
          </a:p>
          <a:p>
            <a:pPr marL="0" indent="0">
              <a:buNone/>
            </a:pPr>
            <a:r>
              <a:rPr lang="en-IN" sz="1800" dirty="0">
                <a:solidFill>
                  <a:schemeClr val="tx2"/>
                </a:solidFill>
                <a:latin typeface="Calibri" panose="020F0502020204030204" pitchFamily="34" charset="0"/>
                <a:ea typeface="Calibri" panose="020F0502020204030204" pitchFamily="34" charset="0"/>
                <a:cs typeface="Calibri" panose="020F0502020204030204" pitchFamily="34" charset="0"/>
              </a:rPr>
              <a:t>There are less number of cars for sale which are manufactured in 2019.</a:t>
            </a:r>
          </a:p>
        </p:txBody>
      </p:sp>
      <p:pic>
        <p:nvPicPr>
          <p:cNvPr id="5" name="Content Placeholder 4">
            <a:extLst>
              <a:ext uri="{FF2B5EF4-FFF2-40B4-BE49-F238E27FC236}">
                <a16:creationId xmlns:a16="http://schemas.microsoft.com/office/drawing/2014/main" id="{409C936B-DF3B-83CD-6F93-42838B463A12}"/>
              </a:ext>
            </a:extLst>
          </p:cNvPr>
          <p:cNvPicPr>
            <a:picLocks noGrp="1" noChangeAspect="1"/>
          </p:cNvPicPr>
          <p:nvPr>
            <p:ph sz="half" idx="1"/>
          </p:nvPr>
        </p:nvPicPr>
        <p:blipFill>
          <a:blip r:embed="rId2"/>
          <a:stretch>
            <a:fillRect/>
          </a:stretch>
        </p:blipFill>
        <p:spPr>
          <a:xfrm>
            <a:off x="1298575" y="2685691"/>
            <a:ext cx="4718050" cy="3075070"/>
          </a:xfrm>
          <a:prstGeom prst="rect">
            <a:avLst/>
          </a:prstGeom>
        </p:spPr>
      </p:pic>
    </p:spTree>
    <p:extLst>
      <p:ext uri="{BB962C8B-B14F-4D97-AF65-F5344CB8AC3E}">
        <p14:creationId xmlns:p14="http://schemas.microsoft.com/office/powerpoint/2010/main" val="2964195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A77F-A244-654A-E8EC-7AA096A9428B}"/>
              </a:ext>
            </a:extLst>
          </p:cNvPr>
          <p:cNvSpPr>
            <a:spLocks noGrp="1"/>
          </p:cNvSpPr>
          <p:nvPr>
            <p:ph type="title"/>
          </p:nvPr>
        </p:nvSpPr>
        <p:spPr/>
        <p:txBody>
          <a:bodyPr/>
          <a:lstStyle/>
          <a:p>
            <a:r>
              <a:rPr lang="en-IN" sz="4400" dirty="0">
                <a:solidFill>
                  <a:srgbClr val="FF0000"/>
                </a:solidFill>
              </a:rPr>
              <a:t>EDA</a:t>
            </a:r>
            <a:endParaRPr lang="en-IN" dirty="0"/>
          </a:p>
        </p:txBody>
      </p:sp>
      <p:sp>
        <p:nvSpPr>
          <p:cNvPr id="4" name="Content Placeholder 3">
            <a:extLst>
              <a:ext uri="{FF2B5EF4-FFF2-40B4-BE49-F238E27FC236}">
                <a16:creationId xmlns:a16="http://schemas.microsoft.com/office/drawing/2014/main" id="{1D09C6BB-C5F8-25B3-87DF-DA97B9DEB229}"/>
              </a:ext>
            </a:extLst>
          </p:cNvPr>
          <p:cNvSpPr>
            <a:spLocks noGrp="1"/>
          </p:cNvSpPr>
          <p:nvPr>
            <p:ph sz="half" idx="2"/>
          </p:nvPr>
        </p:nvSpPr>
        <p:spPr/>
        <p:txBody>
          <a:bodyPr/>
          <a:lstStyle/>
          <a:p>
            <a:pPr marL="0" indent="0">
              <a:buNone/>
            </a:pPr>
            <a:r>
              <a:rPr lang="en-IN" dirty="0">
                <a:solidFill>
                  <a:srgbClr val="0070C0"/>
                </a:solidFill>
              </a:rPr>
              <a:t>Car model :</a:t>
            </a:r>
          </a:p>
          <a:p>
            <a:pPr marL="0" indent="0">
              <a:buNone/>
            </a:pPr>
            <a:r>
              <a:rPr lang="en-IN" sz="1800" dirty="0">
                <a:solidFill>
                  <a:schemeClr val="tx2"/>
                </a:solidFill>
                <a:latin typeface="Calibri" panose="020F0502020204030204" pitchFamily="34" charset="0"/>
                <a:ea typeface="Calibri" panose="020F0502020204030204" pitchFamily="34" charset="0"/>
                <a:cs typeface="Calibri" panose="020F0502020204030204" pitchFamily="34" charset="0"/>
              </a:rPr>
              <a:t>There are total</a:t>
            </a:r>
            <a:r>
              <a:rPr lang="en-IN" sz="1800" dirty="0">
                <a:solidFill>
                  <a:srgbClr val="0070C0"/>
                </a:solidFill>
                <a:latin typeface="Calibri" panose="020F0502020204030204" pitchFamily="34" charset="0"/>
                <a:ea typeface="Calibri" panose="020F0502020204030204" pitchFamily="34" charset="0"/>
                <a:cs typeface="Calibri" panose="020F0502020204030204" pitchFamily="34" charset="0"/>
              </a:rPr>
              <a:t> 19 car </a:t>
            </a:r>
            <a:r>
              <a:rPr lang="en-IN" sz="1800" dirty="0">
                <a:solidFill>
                  <a:schemeClr val="tx2"/>
                </a:solidFill>
                <a:latin typeface="Calibri" panose="020F0502020204030204" pitchFamily="34" charset="0"/>
                <a:ea typeface="Calibri" panose="020F0502020204030204" pitchFamily="34" charset="0"/>
                <a:cs typeface="Calibri" panose="020F0502020204030204" pitchFamily="34" charset="0"/>
              </a:rPr>
              <a:t>models for sale on site which are GNC Yukon Denali, Audi, Toyota, BMW, Hyundai, Ford, Honda, Volkswagen, Chevrolet, Volvo, Kia, INFINITI, Dodge, Porsche, Jeep etc. 600 cars are of GNC Yukon Denali model and remaining are of other models mentioned above with equal number.</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800" dirty="0">
              <a:solidFill>
                <a:schemeClr val="tx1"/>
              </a:solidFill>
            </a:endParaRPr>
          </a:p>
        </p:txBody>
      </p:sp>
      <p:pic>
        <p:nvPicPr>
          <p:cNvPr id="5" name="Content Placeholder 4">
            <a:extLst>
              <a:ext uri="{FF2B5EF4-FFF2-40B4-BE49-F238E27FC236}">
                <a16:creationId xmlns:a16="http://schemas.microsoft.com/office/drawing/2014/main" id="{B854B943-DDDE-ABE2-0761-AB6A85415046}"/>
              </a:ext>
            </a:extLst>
          </p:cNvPr>
          <p:cNvPicPr>
            <a:picLocks noGrp="1" noChangeAspect="1"/>
          </p:cNvPicPr>
          <p:nvPr>
            <p:ph sz="half" idx="1"/>
          </p:nvPr>
        </p:nvPicPr>
        <p:blipFill>
          <a:blip r:embed="rId2"/>
          <a:stretch>
            <a:fillRect/>
          </a:stretch>
        </p:blipFill>
        <p:spPr>
          <a:xfrm>
            <a:off x="1298575" y="2703225"/>
            <a:ext cx="4718050" cy="3024762"/>
          </a:xfrm>
          <a:prstGeom prst="rect">
            <a:avLst/>
          </a:prstGeom>
        </p:spPr>
      </p:pic>
    </p:spTree>
    <p:extLst>
      <p:ext uri="{BB962C8B-B14F-4D97-AF65-F5344CB8AC3E}">
        <p14:creationId xmlns:p14="http://schemas.microsoft.com/office/powerpoint/2010/main" val="3010024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F2D9-F909-B344-2FD0-BFFEE830DA3E}"/>
              </a:ext>
            </a:extLst>
          </p:cNvPr>
          <p:cNvSpPr>
            <a:spLocks noGrp="1"/>
          </p:cNvSpPr>
          <p:nvPr>
            <p:ph type="title"/>
          </p:nvPr>
        </p:nvSpPr>
        <p:spPr/>
        <p:txBody>
          <a:bodyPr/>
          <a:lstStyle/>
          <a:p>
            <a:r>
              <a:rPr lang="en-IN" sz="4400" dirty="0">
                <a:solidFill>
                  <a:srgbClr val="FF0000"/>
                </a:solidFill>
              </a:rPr>
              <a:t>EDA</a:t>
            </a:r>
            <a:endParaRPr lang="en-IN" dirty="0"/>
          </a:p>
        </p:txBody>
      </p:sp>
      <p:sp>
        <p:nvSpPr>
          <p:cNvPr id="4" name="Content Placeholder 3">
            <a:extLst>
              <a:ext uri="{FF2B5EF4-FFF2-40B4-BE49-F238E27FC236}">
                <a16:creationId xmlns:a16="http://schemas.microsoft.com/office/drawing/2014/main" id="{D1483F2C-38E1-FC37-B4A7-DF43200E1C52}"/>
              </a:ext>
            </a:extLst>
          </p:cNvPr>
          <p:cNvSpPr>
            <a:spLocks noGrp="1"/>
          </p:cNvSpPr>
          <p:nvPr>
            <p:ph sz="half" idx="2"/>
          </p:nvPr>
        </p:nvSpPr>
        <p:spPr/>
        <p:txBody>
          <a:bodyPr/>
          <a:lstStyle/>
          <a:p>
            <a:pPr marL="0" indent="0">
              <a:buNone/>
            </a:pPr>
            <a:endParaRPr lang="en-IN" dirty="0"/>
          </a:p>
          <a:p>
            <a:pPr marL="0" indent="0">
              <a:buNone/>
            </a:pPr>
            <a:r>
              <a:rPr lang="en-IN" dirty="0">
                <a:solidFill>
                  <a:srgbClr val="0070C0"/>
                </a:solidFill>
              </a:rPr>
              <a:t>Ratings</a:t>
            </a:r>
            <a:r>
              <a:rPr lang="en-IN" dirty="0"/>
              <a:t> </a:t>
            </a:r>
            <a:r>
              <a:rPr lang="en-IN" dirty="0">
                <a:solidFill>
                  <a:srgbClr val="0070C0"/>
                </a:solidFill>
              </a:rPr>
              <a:t>:</a:t>
            </a:r>
            <a:endParaRPr lang="en-IN" sz="1800" dirty="0">
              <a:solidFill>
                <a:schemeClr val="tx1"/>
              </a:solidFill>
            </a:endParaRPr>
          </a:p>
          <a:p>
            <a:pPr marL="0" indent="0">
              <a:buNone/>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3.4 is the most common rating given by customers for the vehicles followed by the rating 4.9</a:t>
            </a:r>
          </a:p>
          <a:p>
            <a:pPr marL="0" indent="0">
              <a:buNone/>
            </a:pPr>
            <a:endParaRPr lang="en-IN" dirty="0">
              <a:solidFill>
                <a:srgbClr val="0070C0"/>
              </a:solidFill>
            </a:endParaRPr>
          </a:p>
        </p:txBody>
      </p:sp>
      <p:pic>
        <p:nvPicPr>
          <p:cNvPr id="5" name="Content Placeholder 4">
            <a:extLst>
              <a:ext uri="{FF2B5EF4-FFF2-40B4-BE49-F238E27FC236}">
                <a16:creationId xmlns:a16="http://schemas.microsoft.com/office/drawing/2014/main" id="{9F6E2401-218D-ACE6-6B71-E531728D41B3}"/>
              </a:ext>
            </a:extLst>
          </p:cNvPr>
          <p:cNvPicPr>
            <a:picLocks noGrp="1" noChangeAspect="1"/>
          </p:cNvPicPr>
          <p:nvPr>
            <p:ph sz="half" idx="1"/>
          </p:nvPr>
        </p:nvPicPr>
        <p:blipFill>
          <a:blip r:embed="rId2"/>
          <a:stretch>
            <a:fillRect/>
          </a:stretch>
        </p:blipFill>
        <p:spPr>
          <a:xfrm>
            <a:off x="1750933" y="2624461"/>
            <a:ext cx="4265692" cy="2877179"/>
          </a:xfrm>
          <a:prstGeom prst="rect">
            <a:avLst/>
          </a:prstGeom>
        </p:spPr>
      </p:pic>
    </p:spTree>
    <p:extLst>
      <p:ext uri="{BB962C8B-B14F-4D97-AF65-F5344CB8AC3E}">
        <p14:creationId xmlns:p14="http://schemas.microsoft.com/office/powerpoint/2010/main" val="1281045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D9024-1F0F-6052-6AB3-6B834A2791FC}"/>
              </a:ext>
            </a:extLst>
          </p:cNvPr>
          <p:cNvSpPr>
            <a:spLocks noGrp="1"/>
          </p:cNvSpPr>
          <p:nvPr>
            <p:ph type="title"/>
          </p:nvPr>
        </p:nvSpPr>
        <p:spPr/>
        <p:txBody>
          <a:bodyPr>
            <a:normAutofit/>
          </a:bodyPr>
          <a:lstStyle/>
          <a:p>
            <a:r>
              <a:rPr lang="en-IN" sz="3600" dirty="0">
                <a:solidFill>
                  <a:srgbClr val="FF0000"/>
                </a:solidFill>
              </a:rPr>
              <a:t>EDA</a:t>
            </a:r>
            <a:endParaRPr lang="en-IN" sz="3600" dirty="0"/>
          </a:p>
        </p:txBody>
      </p:sp>
      <p:sp>
        <p:nvSpPr>
          <p:cNvPr id="4" name="Content Placeholder 3">
            <a:extLst>
              <a:ext uri="{FF2B5EF4-FFF2-40B4-BE49-F238E27FC236}">
                <a16:creationId xmlns:a16="http://schemas.microsoft.com/office/drawing/2014/main" id="{88D31C75-C60E-CE49-A579-888F8B2B3319}"/>
              </a:ext>
            </a:extLst>
          </p:cNvPr>
          <p:cNvSpPr>
            <a:spLocks noGrp="1"/>
          </p:cNvSpPr>
          <p:nvPr>
            <p:ph sz="half" idx="2"/>
          </p:nvPr>
        </p:nvSpPr>
        <p:spPr/>
        <p:txBody>
          <a:bodyPr>
            <a:normAutofit/>
          </a:bodyPr>
          <a:lstStyle/>
          <a:p>
            <a:pPr marL="0" indent="0">
              <a:buNone/>
            </a:pPr>
            <a:endParaRPr lang="en-IN" sz="1800" dirty="0"/>
          </a:p>
          <a:p>
            <a:pPr marL="0" indent="0">
              <a:buNone/>
            </a:pPr>
            <a:r>
              <a:rPr lang="en-IN" dirty="0">
                <a:solidFill>
                  <a:srgbClr val="0070C0"/>
                </a:solidFill>
              </a:rPr>
              <a:t>Mileage</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Here, the scatterplot shows that there is a negative correlation between mileage and price of the car. It means that as the mileage i.e. kilometres driven increases the price of the vehicle decreases.</a:t>
            </a:r>
          </a:p>
        </p:txBody>
      </p:sp>
      <p:pic>
        <p:nvPicPr>
          <p:cNvPr id="5" name="Content Placeholder 4">
            <a:extLst>
              <a:ext uri="{FF2B5EF4-FFF2-40B4-BE49-F238E27FC236}">
                <a16:creationId xmlns:a16="http://schemas.microsoft.com/office/drawing/2014/main" id="{CB53C01A-D8C9-2D31-DBA4-F34DA3229A1B}"/>
              </a:ext>
            </a:extLst>
          </p:cNvPr>
          <p:cNvPicPr>
            <a:picLocks noGrp="1" noChangeAspect="1"/>
          </p:cNvPicPr>
          <p:nvPr>
            <p:ph sz="half" idx="1"/>
          </p:nvPr>
        </p:nvPicPr>
        <p:blipFill>
          <a:blip r:embed="rId2"/>
          <a:stretch>
            <a:fillRect/>
          </a:stretch>
        </p:blipFill>
        <p:spPr>
          <a:xfrm>
            <a:off x="1691639" y="2672137"/>
            <a:ext cx="4324985" cy="2829762"/>
          </a:xfrm>
          <a:prstGeom prst="rect">
            <a:avLst/>
          </a:prstGeom>
        </p:spPr>
      </p:pic>
    </p:spTree>
    <p:extLst>
      <p:ext uri="{BB962C8B-B14F-4D97-AF65-F5344CB8AC3E}">
        <p14:creationId xmlns:p14="http://schemas.microsoft.com/office/powerpoint/2010/main" val="920744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1401E-F8F2-ED2D-B173-4E4968F3D153}"/>
              </a:ext>
            </a:extLst>
          </p:cNvPr>
          <p:cNvSpPr>
            <a:spLocks noGrp="1"/>
          </p:cNvSpPr>
          <p:nvPr>
            <p:ph type="title"/>
          </p:nvPr>
        </p:nvSpPr>
        <p:spPr>
          <a:xfrm>
            <a:off x="1264920" y="982132"/>
            <a:ext cx="9631678" cy="1303867"/>
          </a:xfrm>
        </p:spPr>
        <p:txBody>
          <a:bodyPr>
            <a:normAutofit fontScale="90000"/>
          </a:bodyPr>
          <a:lstStyle/>
          <a:p>
            <a:r>
              <a:rPr lang="en-IN" dirty="0">
                <a:solidFill>
                  <a:srgbClr val="FF0000"/>
                </a:solidFill>
              </a:rPr>
              <a:t>Feature</a:t>
            </a:r>
            <a:r>
              <a:rPr lang="en-IN" dirty="0"/>
              <a:t> </a:t>
            </a:r>
            <a:r>
              <a:rPr lang="en-IN" dirty="0">
                <a:solidFill>
                  <a:srgbClr val="FF0000"/>
                </a:solidFill>
              </a:rPr>
              <a:t>Engineering</a:t>
            </a:r>
            <a:br>
              <a:rPr lang="en-IN" dirty="0"/>
            </a:br>
            <a:r>
              <a:rPr lang="en-IN" sz="4400" dirty="0">
                <a:solidFill>
                  <a:srgbClr val="00B0F0"/>
                </a:solidFill>
              </a:rPr>
              <a:t>Outliers</a:t>
            </a:r>
            <a:r>
              <a:rPr lang="en-IN" sz="4400" dirty="0">
                <a:solidFill>
                  <a:srgbClr val="FFFF00"/>
                </a:solidFill>
              </a:rPr>
              <a:t> </a:t>
            </a:r>
            <a:r>
              <a:rPr lang="en-IN" sz="4400" dirty="0">
                <a:solidFill>
                  <a:srgbClr val="00B0F0"/>
                </a:solidFill>
              </a:rPr>
              <a:t>detection</a:t>
            </a:r>
            <a:r>
              <a:rPr lang="en-IN" sz="4400" dirty="0">
                <a:solidFill>
                  <a:srgbClr val="FFFF00"/>
                </a:solidFill>
              </a:rPr>
              <a:t> </a:t>
            </a:r>
            <a:r>
              <a:rPr lang="en-IN" sz="4400" dirty="0">
                <a:solidFill>
                  <a:srgbClr val="00B0F0"/>
                </a:solidFill>
              </a:rPr>
              <a:t>&amp; removal</a:t>
            </a:r>
            <a:endParaRPr lang="en-IN" dirty="0"/>
          </a:p>
        </p:txBody>
      </p:sp>
      <p:sp>
        <p:nvSpPr>
          <p:cNvPr id="3" name="Content Placeholder 2">
            <a:extLst>
              <a:ext uri="{FF2B5EF4-FFF2-40B4-BE49-F238E27FC236}">
                <a16:creationId xmlns:a16="http://schemas.microsoft.com/office/drawing/2014/main" id="{0062FF2F-10AA-D6EA-106F-969F82D33DF8}"/>
              </a:ext>
            </a:extLst>
          </p:cNvPr>
          <p:cNvSpPr>
            <a:spLocks noGrp="1"/>
          </p:cNvSpPr>
          <p:nvPr>
            <p:ph idx="1"/>
          </p:nvPr>
        </p:nvSpPr>
        <p:spPr/>
        <p:txBody>
          <a:bodyPr>
            <a:normAutofit lnSpcReduction="10000"/>
          </a:bodyPr>
          <a:lstStyle/>
          <a:p>
            <a:r>
              <a:rPr lang="en-IN" dirty="0">
                <a:latin typeface="Calibri" panose="020F0502020204030204" pitchFamily="34" charset="0"/>
                <a:ea typeface="Calibri" panose="020F0502020204030204" pitchFamily="34" charset="0"/>
                <a:cs typeface="Calibri" panose="020F0502020204030204" pitchFamily="34" charset="0"/>
              </a:rPr>
              <a:t>Outliers exists in only upper bound of the feature and not in lower bound.</a:t>
            </a:r>
          </a:p>
          <a:p>
            <a:r>
              <a:rPr lang="en-IN" dirty="0">
                <a:latin typeface="Calibri" panose="020F0502020204030204" pitchFamily="34" charset="0"/>
                <a:ea typeface="Calibri" panose="020F0502020204030204" pitchFamily="34" charset="0"/>
                <a:cs typeface="Calibri" panose="020F0502020204030204" pitchFamily="34" charset="0"/>
              </a:rPr>
              <a:t>So we used the Quantile based Flooring-Capping method to remove outliers.</a:t>
            </a:r>
          </a:p>
          <a:p>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Flooring is performed at 0th percentile for lower bound and capping perform at 95th percentile for upper bound.</a:t>
            </a:r>
          </a:p>
          <a:p>
            <a:r>
              <a:rPr lang="en-IN" dirty="0">
                <a:latin typeface="Calibri" panose="020F0502020204030204" pitchFamily="34" charset="0"/>
                <a:ea typeface="Calibri" panose="020F0502020204030204" pitchFamily="34" charset="0"/>
                <a:cs typeface="Calibri" panose="020F0502020204030204" pitchFamily="34" charset="0"/>
              </a:rPr>
              <a:t>Data loss while removing outliers is 10%.</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2346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DB39-CEFC-F0B1-FDD3-A0BE02347943}"/>
              </a:ext>
            </a:extLst>
          </p:cNvPr>
          <p:cNvSpPr>
            <a:spLocks noGrp="1"/>
          </p:cNvSpPr>
          <p:nvPr>
            <p:ph type="title"/>
          </p:nvPr>
        </p:nvSpPr>
        <p:spPr/>
        <p:txBody>
          <a:bodyPr>
            <a:normAutofit/>
          </a:bodyPr>
          <a:lstStyle/>
          <a:p>
            <a:r>
              <a:rPr lang="en-IN" sz="3600" dirty="0">
                <a:solidFill>
                  <a:srgbClr val="FF0000"/>
                </a:solidFill>
              </a:rPr>
              <a:t>Skewness</a:t>
            </a:r>
          </a:p>
        </p:txBody>
      </p:sp>
      <p:pic>
        <p:nvPicPr>
          <p:cNvPr id="6" name="Content Placeholder 5">
            <a:extLst>
              <a:ext uri="{FF2B5EF4-FFF2-40B4-BE49-F238E27FC236}">
                <a16:creationId xmlns:a16="http://schemas.microsoft.com/office/drawing/2014/main" id="{26F1BA48-A90B-718C-C9CD-7BDC1864604F}"/>
              </a:ext>
            </a:extLst>
          </p:cNvPr>
          <p:cNvPicPr>
            <a:picLocks noGrp="1" noChangeAspect="1"/>
          </p:cNvPicPr>
          <p:nvPr>
            <p:ph sz="half" idx="1"/>
          </p:nvPr>
        </p:nvPicPr>
        <p:blipFill>
          <a:blip r:embed="rId2"/>
          <a:stretch>
            <a:fillRect/>
          </a:stretch>
        </p:blipFill>
        <p:spPr>
          <a:xfrm>
            <a:off x="2042159" y="3503075"/>
            <a:ext cx="3909259" cy="1425063"/>
          </a:xfrm>
        </p:spPr>
      </p:pic>
      <p:sp>
        <p:nvSpPr>
          <p:cNvPr id="4" name="Content Placeholder 3">
            <a:extLst>
              <a:ext uri="{FF2B5EF4-FFF2-40B4-BE49-F238E27FC236}">
                <a16:creationId xmlns:a16="http://schemas.microsoft.com/office/drawing/2014/main" id="{11F874B1-7AE5-5832-51B0-2CA44E870EBD}"/>
              </a:ext>
            </a:extLst>
          </p:cNvPr>
          <p:cNvSpPr>
            <a:spLocks noGrp="1"/>
          </p:cNvSpPr>
          <p:nvPr>
            <p:ph sz="half" idx="2"/>
          </p:nvPr>
        </p:nvSpPr>
        <p:spPr/>
        <p:txBody>
          <a:bodyPr/>
          <a:lstStyle/>
          <a:p>
            <a:r>
              <a:rPr lang="en-IN" sz="2400" dirty="0">
                <a:latin typeface="Calibri" panose="020F0502020204030204" pitchFamily="34" charset="0"/>
                <a:ea typeface="Calibri" panose="020F0502020204030204" pitchFamily="34" charset="0"/>
                <a:cs typeface="Calibri" panose="020F0502020204030204" pitchFamily="34" charset="0"/>
              </a:rPr>
              <a:t>Considerable amount of skewness exist in two features ‘Reviews’ and ‘Mileage’.</a:t>
            </a:r>
          </a:p>
          <a:p>
            <a:r>
              <a:rPr lang="en-IN" sz="2400" dirty="0">
                <a:latin typeface="Calibri" panose="020F0502020204030204" pitchFamily="34" charset="0"/>
                <a:ea typeface="Calibri" panose="020F0502020204030204" pitchFamily="34" charset="0"/>
                <a:cs typeface="Calibri" panose="020F0502020204030204" pitchFamily="34" charset="0"/>
              </a:rPr>
              <a:t>Yeo-Johnson Power Transformation used to reduce skewness.</a:t>
            </a:r>
          </a:p>
          <a:p>
            <a:pPr marL="0" indent="0">
              <a:buNone/>
            </a:pPr>
            <a:endParaRPr lang="en-IN" dirty="0"/>
          </a:p>
        </p:txBody>
      </p:sp>
    </p:spTree>
    <p:extLst>
      <p:ext uri="{BB962C8B-B14F-4D97-AF65-F5344CB8AC3E}">
        <p14:creationId xmlns:p14="http://schemas.microsoft.com/office/powerpoint/2010/main" val="3024687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76C0D-72BE-6085-AF67-21BF60B86E25}"/>
              </a:ext>
            </a:extLst>
          </p:cNvPr>
          <p:cNvSpPr>
            <a:spLocks noGrp="1"/>
          </p:cNvSpPr>
          <p:nvPr>
            <p:ph type="title"/>
          </p:nvPr>
        </p:nvSpPr>
        <p:spPr/>
        <p:txBody>
          <a:bodyPr>
            <a:normAutofit/>
          </a:bodyPr>
          <a:lstStyle/>
          <a:p>
            <a:r>
              <a:rPr lang="en-IN" sz="3600" dirty="0">
                <a:solidFill>
                  <a:srgbClr val="FF0000"/>
                </a:solidFill>
              </a:rPr>
              <a:t>Correlation</a:t>
            </a:r>
          </a:p>
        </p:txBody>
      </p:sp>
      <p:sp>
        <p:nvSpPr>
          <p:cNvPr id="4" name="Content Placeholder 3">
            <a:extLst>
              <a:ext uri="{FF2B5EF4-FFF2-40B4-BE49-F238E27FC236}">
                <a16:creationId xmlns:a16="http://schemas.microsoft.com/office/drawing/2014/main" id="{404392C3-58D9-D71A-2611-6D007C2026B3}"/>
              </a:ext>
            </a:extLst>
          </p:cNvPr>
          <p:cNvSpPr>
            <a:spLocks noGrp="1"/>
          </p:cNvSpPr>
          <p:nvPr>
            <p:ph sz="half" idx="2"/>
          </p:nvPr>
        </p:nvSpPr>
        <p:spPr/>
        <p:txBody>
          <a:bodyPr/>
          <a:lstStyle/>
          <a:p>
            <a:pPr>
              <a:buFont typeface="Wingdings" panose="05000000000000000000" pitchFamily="2" charset="2"/>
              <a:buChar char="§"/>
            </a:pPr>
            <a:r>
              <a:rPr lang="en-IN" dirty="0">
                <a:latin typeface="Calibri" panose="020F0502020204030204" pitchFamily="34" charset="0"/>
                <a:ea typeface="Calibri" panose="020F0502020204030204" pitchFamily="34" charset="0"/>
                <a:cs typeface="Calibri" panose="020F0502020204030204" pitchFamily="34" charset="0"/>
              </a:rPr>
              <a:t>Positively correlated features are Ratings, car_model, make_year, dealer, Reviews.</a:t>
            </a:r>
          </a:p>
          <a:p>
            <a:pPr>
              <a:buFont typeface="Wingdings" panose="05000000000000000000" pitchFamily="2" charset="2"/>
              <a:buChar char="§"/>
            </a:pPr>
            <a:r>
              <a:rPr lang="en-IN" dirty="0">
                <a:latin typeface="Calibri" panose="020F0502020204030204" pitchFamily="34" charset="0"/>
                <a:ea typeface="Calibri" panose="020F0502020204030204" pitchFamily="34" charset="0"/>
                <a:cs typeface="Calibri" panose="020F0502020204030204" pitchFamily="34" charset="0"/>
              </a:rPr>
              <a:t>Only the feature Mileage is negatively correlated.</a:t>
            </a:r>
          </a:p>
          <a:p>
            <a:pPr>
              <a:buFont typeface="Wingdings" panose="05000000000000000000" pitchFamily="2" charset="2"/>
              <a:buChar char="§"/>
            </a:pPr>
            <a:r>
              <a:rPr lang="en-IN" dirty="0">
                <a:latin typeface="Calibri" panose="020F0502020204030204" pitchFamily="34" charset="0"/>
                <a:ea typeface="Calibri" panose="020F0502020204030204" pitchFamily="34" charset="0"/>
                <a:cs typeface="Calibri" panose="020F0502020204030204" pitchFamily="34" charset="0"/>
              </a:rPr>
              <a:t>The highest correlated feature is Ratings.</a:t>
            </a:r>
          </a:p>
        </p:txBody>
      </p:sp>
      <p:pic>
        <p:nvPicPr>
          <p:cNvPr id="5" name="Content Placeholder 4">
            <a:extLst>
              <a:ext uri="{FF2B5EF4-FFF2-40B4-BE49-F238E27FC236}">
                <a16:creationId xmlns:a16="http://schemas.microsoft.com/office/drawing/2014/main" id="{34E4679D-DB2D-F0B7-3A9F-B792D6F3128E}"/>
              </a:ext>
            </a:extLst>
          </p:cNvPr>
          <p:cNvPicPr>
            <a:picLocks noGrp="1" noChangeAspect="1"/>
          </p:cNvPicPr>
          <p:nvPr>
            <p:ph sz="half" idx="1"/>
          </p:nvPr>
        </p:nvPicPr>
        <p:blipFill>
          <a:blip r:embed="rId2"/>
          <a:stretch>
            <a:fillRect/>
          </a:stretch>
        </p:blipFill>
        <p:spPr>
          <a:xfrm>
            <a:off x="1539240" y="2763918"/>
            <a:ext cx="4173634" cy="3014292"/>
          </a:xfrm>
          <a:prstGeom prst="rect">
            <a:avLst/>
          </a:prstGeom>
        </p:spPr>
      </p:pic>
    </p:spTree>
    <p:extLst>
      <p:ext uri="{BB962C8B-B14F-4D97-AF65-F5344CB8AC3E}">
        <p14:creationId xmlns:p14="http://schemas.microsoft.com/office/powerpoint/2010/main" val="142437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5E18-73CB-68FF-2AB3-D35CC02C9E41}"/>
              </a:ext>
            </a:extLst>
          </p:cNvPr>
          <p:cNvSpPr>
            <a:spLocks noGrp="1"/>
          </p:cNvSpPr>
          <p:nvPr>
            <p:ph type="title"/>
          </p:nvPr>
        </p:nvSpPr>
        <p:spPr>
          <a:xfrm>
            <a:off x="1295402" y="982132"/>
            <a:ext cx="9601196" cy="678717"/>
          </a:xfrm>
        </p:spPr>
        <p:txBody>
          <a:bodyPr>
            <a:normAutofit/>
          </a:bodyPr>
          <a:lstStyle/>
          <a:p>
            <a:pPr algn="l"/>
            <a:r>
              <a:rPr lang="en-IN" sz="3200" dirty="0">
                <a:solidFill>
                  <a:srgbClr val="FF0000"/>
                </a:solidFill>
              </a:rPr>
              <a:t>Overview</a:t>
            </a:r>
            <a:endParaRPr lang="en-IN" sz="3200" dirty="0"/>
          </a:p>
        </p:txBody>
      </p:sp>
      <p:sp>
        <p:nvSpPr>
          <p:cNvPr id="3" name="Content Placeholder 2">
            <a:extLst>
              <a:ext uri="{FF2B5EF4-FFF2-40B4-BE49-F238E27FC236}">
                <a16:creationId xmlns:a16="http://schemas.microsoft.com/office/drawing/2014/main" id="{37554B67-78F3-BED6-F502-A4B6A341D8A9}"/>
              </a:ext>
            </a:extLst>
          </p:cNvPr>
          <p:cNvSpPr>
            <a:spLocks noGrp="1"/>
          </p:cNvSpPr>
          <p:nvPr>
            <p:ph idx="1"/>
          </p:nvPr>
        </p:nvSpPr>
        <p:spPr>
          <a:xfrm>
            <a:off x="1295401" y="2388636"/>
            <a:ext cx="9601196" cy="3704254"/>
          </a:xfrm>
        </p:spPr>
        <p:txBody>
          <a:bodyPr>
            <a:normAutofit fontScale="92500" lnSpcReduction="10000"/>
          </a:bodyPr>
          <a:lstStyle/>
          <a:p>
            <a:pPr>
              <a:buFont typeface="Wingdings" panose="05000000000000000000" pitchFamily="2" charset="2"/>
              <a:buChar char="Ø"/>
            </a:pPr>
            <a:r>
              <a:rPr lang="en-IN" dirty="0">
                <a:solidFill>
                  <a:srgbClr val="002060"/>
                </a:solidFill>
              </a:rPr>
              <a:t> Introduction to Car Market</a:t>
            </a:r>
          </a:p>
          <a:p>
            <a:pPr>
              <a:buFont typeface="Wingdings" panose="05000000000000000000" pitchFamily="2" charset="2"/>
              <a:buChar char="Ø"/>
            </a:pPr>
            <a:r>
              <a:rPr lang="en-IN" dirty="0">
                <a:solidFill>
                  <a:srgbClr val="002060"/>
                </a:solidFill>
              </a:rPr>
              <a:t> Problem Statement</a:t>
            </a:r>
          </a:p>
          <a:p>
            <a:pPr>
              <a:buFont typeface="Wingdings" panose="05000000000000000000" pitchFamily="2" charset="2"/>
              <a:buChar char="Ø"/>
            </a:pPr>
            <a:r>
              <a:rPr lang="en-IN" dirty="0">
                <a:solidFill>
                  <a:srgbClr val="002060"/>
                </a:solidFill>
              </a:rPr>
              <a:t> Data Collection</a:t>
            </a:r>
          </a:p>
          <a:p>
            <a:pPr>
              <a:buFont typeface="Wingdings" panose="05000000000000000000" pitchFamily="2" charset="2"/>
              <a:buChar char="Ø"/>
            </a:pPr>
            <a:r>
              <a:rPr lang="en-IN" dirty="0">
                <a:solidFill>
                  <a:srgbClr val="002060"/>
                </a:solidFill>
              </a:rPr>
              <a:t> Data pre-processing</a:t>
            </a:r>
          </a:p>
          <a:p>
            <a:pPr>
              <a:buFont typeface="Wingdings" panose="05000000000000000000" pitchFamily="2" charset="2"/>
              <a:buChar char="Ø"/>
            </a:pPr>
            <a:r>
              <a:rPr lang="en-IN" dirty="0">
                <a:solidFill>
                  <a:srgbClr val="002060"/>
                </a:solidFill>
              </a:rPr>
              <a:t> EDA</a:t>
            </a:r>
          </a:p>
          <a:p>
            <a:pPr>
              <a:buFont typeface="Wingdings" panose="05000000000000000000" pitchFamily="2" charset="2"/>
              <a:buChar char="Ø"/>
            </a:pPr>
            <a:r>
              <a:rPr lang="en-IN" dirty="0">
                <a:solidFill>
                  <a:srgbClr val="002060"/>
                </a:solidFill>
              </a:rPr>
              <a:t> Feature Engineering</a:t>
            </a:r>
          </a:p>
          <a:p>
            <a:pPr>
              <a:buFont typeface="Wingdings" panose="05000000000000000000" pitchFamily="2" charset="2"/>
              <a:buChar char="Ø"/>
            </a:pPr>
            <a:r>
              <a:rPr lang="en-IN" dirty="0">
                <a:solidFill>
                  <a:srgbClr val="002060"/>
                </a:solidFill>
              </a:rPr>
              <a:t> ML Model Building</a:t>
            </a:r>
          </a:p>
          <a:p>
            <a:pPr>
              <a:buFont typeface="Wingdings" panose="05000000000000000000" pitchFamily="2" charset="2"/>
              <a:buChar char="Ø"/>
            </a:pPr>
            <a:r>
              <a:rPr lang="en-IN" dirty="0">
                <a:solidFill>
                  <a:srgbClr val="002060"/>
                </a:solidFill>
              </a:rPr>
              <a:t> Conclusions on Predictions</a:t>
            </a:r>
          </a:p>
          <a:p>
            <a:pPr marL="0" indent="0">
              <a:buNone/>
            </a:pPr>
            <a:endParaRPr lang="en-IN" dirty="0"/>
          </a:p>
        </p:txBody>
      </p:sp>
    </p:spTree>
    <p:extLst>
      <p:ext uri="{BB962C8B-B14F-4D97-AF65-F5344CB8AC3E}">
        <p14:creationId xmlns:p14="http://schemas.microsoft.com/office/powerpoint/2010/main" val="783831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7FB77-CBC9-87A5-1103-DF409F8904CD}"/>
              </a:ext>
            </a:extLst>
          </p:cNvPr>
          <p:cNvSpPr>
            <a:spLocks noGrp="1"/>
          </p:cNvSpPr>
          <p:nvPr>
            <p:ph type="title"/>
          </p:nvPr>
        </p:nvSpPr>
        <p:spPr/>
        <p:txBody>
          <a:bodyPr>
            <a:normAutofit/>
          </a:bodyPr>
          <a:lstStyle/>
          <a:p>
            <a:r>
              <a:rPr lang="en-IN" sz="3600" dirty="0">
                <a:solidFill>
                  <a:srgbClr val="FF0000"/>
                </a:solidFill>
              </a:rPr>
              <a:t>Model</a:t>
            </a:r>
            <a:r>
              <a:rPr lang="en-IN" sz="3600" dirty="0"/>
              <a:t> </a:t>
            </a:r>
            <a:r>
              <a:rPr lang="en-IN" sz="3600" dirty="0">
                <a:solidFill>
                  <a:srgbClr val="FF0000"/>
                </a:solidFill>
              </a:rPr>
              <a:t>Building</a:t>
            </a:r>
          </a:p>
        </p:txBody>
      </p:sp>
      <p:sp>
        <p:nvSpPr>
          <p:cNvPr id="3" name="Content Placeholder 2">
            <a:extLst>
              <a:ext uri="{FF2B5EF4-FFF2-40B4-BE49-F238E27FC236}">
                <a16:creationId xmlns:a16="http://schemas.microsoft.com/office/drawing/2014/main" id="{1BD95C84-FD2E-95E5-2A16-F656D0D6E074}"/>
              </a:ext>
            </a:extLst>
          </p:cNvPr>
          <p:cNvSpPr>
            <a:spLocks noGrp="1"/>
          </p:cNvSpPr>
          <p:nvPr>
            <p:ph idx="1"/>
          </p:nvPr>
        </p:nvSpPr>
        <p:spPr/>
        <p:txBody>
          <a:bodyPr>
            <a:normAutofit fontScale="85000" lnSpcReduction="20000"/>
          </a:bodyPr>
          <a:lstStyle/>
          <a:p>
            <a:r>
              <a:rPr lang="en-IN" sz="2400" dirty="0">
                <a:latin typeface="Calibri" panose="020F0502020204030204" pitchFamily="34" charset="0"/>
                <a:ea typeface="Calibri" panose="020F0502020204030204" pitchFamily="34" charset="0"/>
                <a:cs typeface="Calibri" panose="020F0502020204030204" pitchFamily="34" charset="0"/>
              </a:rPr>
              <a:t>Our objective is to predict the price of used cars. It can be solved by application of regression ML algorithm.</a:t>
            </a:r>
          </a:p>
          <a:p>
            <a:r>
              <a:rPr lang="en-IN" sz="2400" dirty="0">
                <a:latin typeface="Calibri" panose="020F0502020204030204" pitchFamily="34" charset="0"/>
                <a:ea typeface="Calibri" panose="020F0502020204030204" pitchFamily="34" charset="0"/>
                <a:cs typeface="Calibri" panose="020F0502020204030204" pitchFamily="34" charset="0"/>
              </a:rPr>
              <a:t>Different regression algorithm used to train model, in order to have maximum R2 score.</a:t>
            </a:r>
          </a:p>
          <a:p>
            <a:r>
              <a:rPr lang="en-IN" sz="2400" dirty="0">
                <a:latin typeface="Calibri" panose="020F0502020204030204" pitchFamily="34" charset="0"/>
                <a:ea typeface="Calibri" panose="020F0502020204030204" pitchFamily="34" charset="0"/>
                <a:cs typeface="Calibri" panose="020F0502020204030204" pitchFamily="34" charset="0"/>
              </a:rPr>
              <a:t>Machine learning regression algorithms used in this project are –</a:t>
            </a:r>
          </a:p>
          <a:p>
            <a:pPr marL="342900" lvl="0" indent="-342900" algn="just">
              <a:lnSpc>
                <a:spcPct val="107000"/>
              </a:lnSpc>
              <a:buFont typeface="+mj-lt"/>
              <a:buAutoNum type="arabicPeriod"/>
            </a:pP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Linear Regression </a:t>
            </a:r>
          </a:p>
          <a:p>
            <a:pPr marL="342900" lvl="0" indent="-342900" algn="just">
              <a:lnSpc>
                <a:spcPct val="107000"/>
              </a:lnSpc>
              <a:buFont typeface="+mj-lt"/>
              <a:buAutoNum type="arabicPeriod"/>
            </a:pP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Decision Tree Regressor</a:t>
            </a:r>
          </a:p>
          <a:p>
            <a:pPr marL="342900" lvl="0" indent="-342900" algn="just">
              <a:lnSpc>
                <a:spcPct val="107000"/>
              </a:lnSpc>
              <a:buFont typeface="+mj-lt"/>
              <a:buAutoNum type="arabicPeriod"/>
            </a:pP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Random Forest Regressor</a:t>
            </a:r>
          </a:p>
          <a:p>
            <a:pPr marL="342900" lvl="0" indent="-342900" algn="just">
              <a:lnSpc>
                <a:spcPct val="107000"/>
              </a:lnSpc>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K-Neighbours </a:t>
            </a: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Regressor</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07000"/>
              </a:lnSpc>
              <a:buFont typeface="+mj-lt"/>
              <a:buAutoNum type="arabicPeriod"/>
            </a:pPr>
            <a:r>
              <a:rPr lang="en-IN" sz="2100" dirty="0">
                <a:effectLst/>
                <a:latin typeface="Calibri" panose="020F0502020204030204" pitchFamily="34" charset="0"/>
                <a:ea typeface="Calibri" panose="020F0502020204030204" pitchFamily="34" charset="0"/>
                <a:cs typeface="Calibri" panose="020F0502020204030204" pitchFamily="34" charset="0"/>
              </a:rPr>
              <a:t>AdaBoost</a:t>
            </a: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Regressor</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9375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DE1C-FBBE-7E54-04FF-54F0A74DB4D6}"/>
              </a:ext>
            </a:extLst>
          </p:cNvPr>
          <p:cNvSpPr>
            <a:spLocks noGrp="1"/>
          </p:cNvSpPr>
          <p:nvPr>
            <p:ph type="title"/>
          </p:nvPr>
        </p:nvSpPr>
        <p:spPr/>
        <p:txBody>
          <a:bodyPr>
            <a:normAutofit/>
          </a:bodyPr>
          <a:lstStyle/>
          <a:p>
            <a:r>
              <a:rPr lang="en-IN" sz="3600" dirty="0">
                <a:solidFill>
                  <a:srgbClr val="FF0000"/>
                </a:solidFill>
              </a:rPr>
              <a:t>Model</a:t>
            </a:r>
            <a:r>
              <a:rPr lang="en-IN" sz="3600" dirty="0">
                <a:solidFill>
                  <a:srgbClr val="00B0F0"/>
                </a:solidFill>
              </a:rPr>
              <a:t> </a:t>
            </a:r>
            <a:r>
              <a:rPr lang="en-IN" sz="3600" dirty="0">
                <a:solidFill>
                  <a:srgbClr val="FF0000"/>
                </a:solidFill>
              </a:rPr>
              <a:t>Evaluation</a:t>
            </a:r>
            <a:r>
              <a:rPr lang="en-IN" sz="3600" dirty="0">
                <a:solidFill>
                  <a:srgbClr val="00B0F0"/>
                </a:solidFill>
              </a:rPr>
              <a:t> </a:t>
            </a:r>
            <a:r>
              <a:rPr lang="en-IN" sz="3600" dirty="0">
                <a:solidFill>
                  <a:srgbClr val="FF0000"/>
                </a:solidFill>
              </a:rPr>
              <a:t>Summary</a:t>
            </a:r>
          </a:p>
        </p:txBody>
      </p:sp>
      <p:graphicFrame>
        <p:nvGraphicFramePr>
          <p:cNvPr id="5" name="Table 5">
            <a:extLst>
              <a:ext uri="{FF2B5EF4-FFF2-40B4-BE49-F238E27FC236}">
                <a16:creationId xmlns:a16="http://schemas.microsoft.com/office/drawing/2014/main" id="{522F92DC-6A4F-1009-A068-98F80B8F4B68}"/>
              </a:ext>
            </a:extLst>
          </p:cNvPr>
          <p:cNvGraphicFramePr>
            <a:graphicFrameLocks noGrp="1"/>
          </p:cNvGraphicFramePr>
          <p:nvPr>
            <p:ph sz="half" idx="1"/>
          </p:nvPr>
        </p:nvGraphicFramePr>
        <p:xfrm>
          <a:off x="1298575" y="2560638"/>
          <a:ext cx="4718049" cy="3161794"/>
        </p:xfrm>
        <a:graphic>
          <a:graphicData uri="http://schemas.openxmlformats.org/drawingml/2006/table">
            <a:tbl>
              <a:tblPr firstRow="1" bandRow="1">
                <a:tableStyleId>{5C22544A-7EE6-4342-B048-85BDC9FD1C3A}</a:tableStyleId>
              </a:tblPr>
              <a:tblGrid>
                <a:gridCol w="1572683">
                  <a:extLst>
                    <a:ext uri="{9D8B030D-6E8A-4147-A177-3AD203B41FA5}">
                      <a16:colId xmlns:a16="http://schemas.microsoft.com/office/drawing/2014/main" val="3045566100"/>
                    </a:ext>
                  </a:extLst>
                </a:gridCol>
                <a:gridCol w="1572683">
                  <a:extLst>
                    <a:ext uri="{9D8B030D-6E8A-4147-A177-3AD203B41FA5}">
                      <a16:colId xmlns:a16="http://schemas.microsoft.com/office/drawing/2014/main" val="2769670518"/>
                    </a:ext>
                  </a:extLst>
                </a:gridCol>
                <a:gridCol w="1572683">
                  <a:extLst>
                    <a:ext uri="{9D8B030D-6E8A-4147-A177-3AD203B41FA5}">
                      <a16:colId xmlns:a16="http://schemas.microsoft.com/office/drawing/2014/main" val="1492203705"/>
                    </a:ext>
                  </a:extLst>
                </a:gridCol>
              </a:tblGrid>
              <a:tr h="370840">
                <a:tc>
                  <a:txBody>
                    <a:bodyPr/>
                    <a:lstStyle/>
                    <a:p>
                      <a:r>
                        <a:rPr lang="en-IN" dirty="0"/>
                        <a:t>ML Algorithm</a:t>
                      </a:r>
                    </a:p>
                  </a:txBody>
                  <a:tcPr/>
                </a:tc>
                <a:tc>
                  <a:txBody>
                    <a:bodyPr/>
                    <a:lstStyle/>
                    <a:p>
                      <a:r>
                        <a:rPr lang="en-IN" dirty="0"/>
                        <a:t>R2 Score</a:t>
                      </a:r>
                    </a:p>
                  </a:txBody>
                  <a:tcPr/>
                </a:tc>
                <a:tc>
                  <a:txBody>
                    <a:bodyPr/>
                    <a:lstStyle/>
                    <a:p>
                      <a:r>
                        <a:rPr lang="en-IN" dirty="0"/>
                        <a:t>CV Score</a:t>
                      </a:r>
                    </a:p>
                  </a:txBody>
                  <a:tcPr/>
                </a:tc>
                <a:extLst>
                  <a:ext uri="{0D108BD9-81ED-4DB2-BD59-A6C34878D82A}">
                    <a16:rowId xmlns:a16="http://schemas.microsoft.com/office/drawing/2014/main" val="348373981"/>
                  </a:ext>
                </a:extLst>
              </a:tr>
              <a:tr h="370840">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Mangal" panose="02040503050203030202" pitchFamily="18" charset="0"/>
                        </a:rPr>
                        <a:t>Linear Regression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a:effectLst/>
                          <a:latin typeface="Calibri" panose="020F0502020204030204" pitchFamily="34" charset="0"/>
                          <a:ea typeface="Calibri" panose="020F0502020204030204" pitchFamily="34" charset="0"/>
                          <a:cs typeface="Mangal" panose="02040503050203030202" pitchFamily="18" charset="0"/>
                        </a:rPr>
                        <a:t>0.557493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a:effectLst/>
                          <a:latin typeface="Calibri" panose="020F0502020204030204" pitchFamily="34" charset="0"/>
                          <a:ea typeface="Calibri" panose="020F0502020204030204" pitchFamily="34" charset="0"/>
                          <a:cs typeface="Mangal" panose="02040503050203030202" pitchFamily="18" charset="0"/>
                        </a:rPr>
                        <a:t>0.519344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58337478"/>
                  </a:ext>
                </a:extLst>
              </a:tr>
              <a:tr h="370840">
                <a:tc>
                  <a:txBody>
                    <a:bodyPr/>
                    <a:lstStyle/>
                    <a:p>
                      <a:pPr algn="ctr">
                        <a:lnSpc>
                          <a:spcPct val="107000"/>
                        </a:lnSpc>
                        <a:spcAft>
                          <a:spcPts val="800"/>
                        </a:spcAft>
                      </a:pPr>
                      <a:r>
                        <a:rPr lang="en-IN" sz="1600">
                          <a:effectLst/>
                          <a:latin typeface="Calibri" panose="020F0502020204030204" pitchFamily="34" charset="0"/>
                          <a:ea typeface="Calibri" panose="020F0502020204030204" pitchFamily="34" charset="0"/>
                          <a:cs typeface="Mangal" panose="02040503050203030202" pitchFamily="18" charset="0"/>
                        </a:rPr>
                        <a:t>Random Forest Regressor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a:effectLst/>
                          <a:latin typeface="Calibri" panose="020F0502020204030204" pitchFamily="34" charset="0"/>
                          <a:ea typeface="Calibri" panose="020F0502020204030204" pitchFamily="34" charset="0"/>
                          <a:cs typeface="Mangal" panose="02040503050203030202" pitchFamily="18" charset="0"/>
                        </a:rPr>
                        <a:t>1.0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a:effectLst/>
                          <a:latin typeface="Calibri" panose="020F0502020204030204" pitchFamily="34" charset="0"/>
                          <a:ea typeface="Calibri" panose="020F0502020204030204" pitchFamily="34" charset="0"/>
                          <a:cs typeface="Mangal" panose="02040503050203030202" pitchFamily="18" charset="0"/>
                        </a:rPr>
                        <a:t>1.0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967689489"/>
                  </a:ext>
                </a:extLst>
              </a:tr>
              <a:tr h="370840">
                <a:tc>
                  <a:txBody>
                    <a:bodyPr/>
                    <a:lstStyle/>
                    <a:p>
                      <a:pPr algn="ctr">
                        <a:lnSpc>
                          <a:spcPct val="107000"/>
                        </a:lnSpc>
                        <a:spcAft>
                          <a:spcPts val="800"/>
                        </a:spcAft>
                      </a:pPr>
                      <a:r>
                        <a:rPr lang="en-IN" sz="1600">
                          <a:effectLst/>
                          <a:latin typeface="Calibri" panose="020F0502020204030204" pitchFamily="34" charset="0"/>
                          <a:ea typeface="Calibri" panose="020F0502020204030204" pitchFamily="34" charset="0"/>
                          <a:cs typeface="Mangal" panose="02040503050203030202" pitchFamily="18" charset="0"/>
                        </a:rPr>
                        <a:t>Decision Tree Regressor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a:effectLst/>
                          <a:latin typeface="Calibri" panose="020F0502020204030204" pitchFamily="34" charset="0"/>
                          <a:ea typeface="Calibri" panose="020F0502020204030204" pitchFamily="34" charset="0"/>
                          <a:cs typeface="Mangal" panose="02040503050203030202" pitchFamily="18" charset="0"/>
                        </a:rPr>
                        <a:t>1.0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a:effectLst/>
                          <a:latin typeface="Calibri" panose="020F0502020204030204" pitchFamily="34" charset="0"/>
                          <a:ea typeface="Calibri" panose="020F0502020204030204" pitchFamily="34" charset="0"/>
                          <a:cs typeface="Mangal" panose="02040503050203030202" pitchFamily="18" charset="0"/>
                        </a:rPr>
                        <a:t>1.0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7341695"/>
                  </a:ext>
                </a:extLst>
              </a:tr>
              <a:tr h="370840">
                <a:tc>
                  <a:txBody>
                    <a:bodyPr/>
                    <a:lstStyle/>
                    <a:p>
                      <a:pPr algn="ctr">
                        <a:lnSpc>
                          <a:spcPct val="107000"/>
                        </a:lnSpc>
                        <a:spcAft>
                          <a:spcPts val="800"/>
                        </a:spcAft>
                      </a:pPr>
                      <a:r>
                        <a:rPr lang="en-IN" sz="1600">
                          <a:effectLst/>
                          <a:latin typeface="Calibri" panose="020F0502020204030204" pitchFamily="34" charset="0"/>
                          <a:ea typeface="Calibri" panose="020F0502020204030204" pitchFamily="34" charset="0"/>
                          <a:cs typeface="Mangal" panose="02040503050203030202" pitchFamily="18" charset="0"/>
                        </a:rPr>
                        <a:t>K-Neighbours Regressor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20040" algn="l"/>
                          <a:tab pos="876300" algn="ctr"/>
                        </a:tabLst>
                      </a:pPr>
                      <a:r>
                        <a:rPr lang="en-IN" sz="1600">
                          <a:effectLst/>
                          <a:latin typeface="Calibri" panose="020F0502020204030204" pitchFamily="34" charset="0"/>
                          <a:ea typeface="Calibri" panose="020F0502020204030204" pitchFamily="34" charset="0"/>
                          <a:cs typeface="Mangal" panose="02040503050203030202" pitchFamily="18" charset="0"/>
                        </a:rPr>
                        <a:t>	         1.0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Mangal" panose="02040503050203030202" pitchFamily="18" charset="0"/>
                        </a:rPr>
                        <a:t>1.0</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90763332"/>
                  </a:ext>
                </a:extLst>
              </a:tr>
              <a:tr h="370840">
                <a:tc>
                  <a:txBody>
                    <a:bodyPr/>
                    <a:lstStyle/>
                    <a:p>
                      <a:pPr algn="ctr">
                        <a:lnSpc>
                          <a:spcPct val="107000"/>
                        </a:lnSpc>
                        <a:spcAft>
                          <a:spcPts val="800"/>
                        </a:spcAft>
                      </a:pPr>
                      <a:r>
                        <a:rPr lang="en-IN" sz="1500" dirty="0">
                          <a:effectLst/>
                        </a:rPr>
                        <a:t>Extra Tree Classifier</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txBody>
                  <a:tcPr marL="63708" marR="63708"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Mangal" panose="02040503050203030202" pitchFamily="18" charset="0"/>
                        </a:rPr>
                        <a:t>0.935749</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800"/>
                        </a:spcAft>
                      </a:pPr>
                      <a:r>
                        <a:rPr lang="en-IN" sz="1600" dirty="0">
                          <a:effectLst/>
                          <a:latin typeface="Calibri" panose="020F0502020204030204" pitchFamily="34" charset="0"/>
                          <a:ea typeface="Calibri" panose="020F0502020204030204" pitchFamily="34" charset="0"/>
                          <a:cs typeface="Mangal" panose="02040503050203030202" pitchFamily="18" charset="0"/>
                        </a:rPr>
                        <a:t>0.943825</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68942109"/>
                  </a:ext>
                </a:extLst>
              </a:tr>
            </a:tbl>
          </a:graphicData>
        </a:graphic>
      </p:graphicFrame>
      <p:sp>
        <p:nvSpPr>
          <p:cNvPr id="4" name="Content Placeholder 3">
            <a:extLst>
              <a:ext uri="{FF2B5EF4-FFF2-40B4-BE49-F238E27FC236}">
                <a16:creationId xmlns:a16="http://schemas.microsoft.com/office/drawing/2014/main" id="{424D4F7D-6613-FB13-CC12-3E700179956D}"/>
              </a:ext>
            </a:extLst>
          </p:cNvPr>
          <p:cNvSpPr>
            <a:spLocks noGrp="1"/>
          </p:cNvSpPr>
          <p:nvPr>
            <p:ph sz="half" idx="2"/>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Among all the algorithms used Random Forest Regressor, Decision Tree Regressor and K-Neighbours Regressor gives us better R2 Score with zero Root Mean Squared Error.</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Out of these 3 we will select Random Forest Regressor as final model and perform Hyperparameter optimization for this model</a:t>
            </a:r>
          </a:p>
          <a:p>
            <a:pPr marL="0" indent="0">
              <a:buNone/>
            </a:pPr>
            <a:endParaRPr lang="en-IN" dirty="0"/>
          </a:p>
        </p:txBody>
      </p:sp>
    </p:spTree>
    <p:extLst>
      <p:ext uri="{BB962C8B-B14F-4D97-AF65-F5344CB8AC3E}">
        <p14:creationId xmlns:p14="http://schemas.microsoft.com/office/powerpoint/2010/main" val="1737069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9D62-3CB9-AE74-7711-F33EE45A1353}"/>
              </a:ext>
            </a:extLst>
          </p:cNvPr>
          <p:cNvSpPr>
            <a:spLocks noGrp="1"/>
          </p:cNvSpPr>
          <p:nvPr>
            <p:ph type="title"/>
          </p:nvPr>
        </p:nvSpPr>
        <p:spPr/>
        <p:txBody>
          <a:bodyPr>
            <a:normAutofit/>
          </a:bodyPr>
          <a:lstStyle/>
          <a:p>
            <a:r>
              <a:rPr lang="en-IN" sz="3600" dirty="0">
                <a:solidFill>
                  <a:srgbClr val="FF0000"/>
                </a:solidFill>
              </a:rPr>
              <a:t>Hyperparameter</a:t>
            </a:r>
            <a:r>
              <a:rPr lang="en-IN" sz="3600" dirty="0"/>
              <a:t> </a:t>
            </a:r>
            <a:r>
              <a:rPr lang="en-IN" sz="3600" dirty="0">
                <a:solidFill>
                  <a:srgbClr val="FF0000"/>
                </a:solidFill>
              </a:rPr>
              <a:t>Optimization</a:t>
            </a:r>
          </a:p>
        </p:txBody>
      </p:sp>
      <p:sp>
        <p:nvSpPr>
          <p:cNvPr id="3" name="Content Placeholder 2">
            <a:extLst>
              <a:ext uri="{FF2B5EF4-FFF2-40B4-BE49-F238E27FC236}">
                <a16:creationId xmlns:a16="http://schemas.microsoft.com/office/drawing/2014/main" id="{0A36BCC6-DD75-4D8E-E604-4BD17DB80426}"/>
              </a:ext>
            </a:extLst>
          </p:cNvPr>
          <p:cNvSpPr>
            <a:spLocks noGrp="1"/>
          </p:cNvSpPr>
          <p:nvPr>
            <p:ph idx="1"/>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Since, Random Forest Classifier gives us best accuracy score with minimum difference between accuracy score and cross validation score, we select Random forest classifier as our final model and performed hyperparameter optimization with this model.</a:t>
            </a:r>
          </a:p>
          <a:p>
            <a:r>
              <a:rPr lang="en-IN" dirty="0">
                <a:latin typeface="Calibri" panose="020F0502020204030204" pitchFamily="34" charset="0"/>
                <a:ea typeface="Calibri" panose="020F0502020204030204" pitchFamily="34" charset="0"/>
                <a:cs typeface="Calibri" panose="020F0502020204030204" pitchFamily="34" charset="0"/>
              </a:rPr>
              <a:t>The accuracy score after hyperparameter optimization is 0.982.</a:t>
            </a:r>
          </a:p>
          <a:p>
            <a:pPr marL="0" indent="0">
              <a:buNone/>
            </a:pPr>
            <a:endParaRPr lang="en-IN" dirty="0"/>
          </a:p>
        </p:txBody>
      </p:sp>
    </p:spTree>
    <p:extLst>
      <p:ext uri="{BB962C8B-B14F-4D97-AF65-F5344CB8AC3E}">
        <p14:creationId xmlns:p14="http://schemas.microsoft.com/office/powerpoint/2010/main" val="3880221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18F84F-3595-E67E-A443-36E17397EF11}"/>
              </a:ext>
            </a:extLst>
          </p:cNvPr>
          <p:cNvPicPr>
            <a:picLocks noChangeAspect="1"/>
          </p:cNvPicPr>
          <p:nvPr/>
        </p:nvPicPr>
        <p:blipFill>
          <a:blip r:embed="rId2"/>
          <a:stretch>
            <a:fillRect/>
          </a:stretch>
        </p:blipFill>
        <p:spPr>
          <a:xfrm>
            <a:off x="3123942" y="1428576"/>
            <a:ext cx="5944115" cy="4000847"/>
          </a:xfrm>
          <a:prstGeom prst="rect">
            <a:avLst/>
          </a:prstGeom>
        </p:spPr>
      </p:pic>
    </p:spTree>
    <p:extLst>
      <p:ext uri="{BB962C8B-B14F-4D97-AF65-F5344CB8AC3E}">
        <p14:creationId xmlns:p14="http://schemas.microsoft.com/office/powerpoint/2010/main" val="132087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22BB-6EBE-7724-F476-39EB43216923}"/>
              </a:ext>
            </a:extLst>
          </p:cNvPr>
          <p:cNvSpPr>
            <a:spLocks noGrp="1"/>
          </p:cNvSpPr>
          <p:nvPr>
            <p:ph type="title"/>
          </p:nvPr>
        </p:nvSpPr>
        <p:spPr>
          <a:xfrm>
            <a:off x="1295402" y="982133"/>
            <a:ext cx="9601196" cy="846668"/>
          </a:xfrm>
        </p:spPr>
        <p:txBody>
          <a:bodyPr>
            <a:normAutofit/>
          </a:bodyPr>
          <a:lstStyle/>
          <a:p>
            <a:r>
              <a:rPr lang="en-IN" sz="3600" dirty="0">
                <a:solidFill>
                  <a:srgbClr val="FF0000"/>
                </a:solidFill>
              </a:rPr>
              <a:t>Introduction</a:t>
            </a:r>
          </a:p>
        </p:txBody>
      </p:sp>
      <p:sp>
        <p:nvSpPr>
          <p:cNvPr id="3" name="Content Placeholder 2">
            <a:extLst>
              <a:ext uri="{FF2B5EF4-FFF2-40B4-BE49-F238E27FC236}">
                <a16:creationId xmlns:a16="http://schemas.microsoft.com/office/drawing/2014/main" id="{DCF1D70D-D7D6-9663-255A-5B3793C87DEE}"/>
              </a:ext>
            </a:extLst>
          </p:cNvPr>
          <p:cNvSpPr>
            <a:spLocks noGrp="1"/>
          </p:cNvSpPr>
          <p:nvPr>
            <p:ph sz="half" idx="1"/>
          </p:nvPr>
        </p:nvSpPr>
        <p:spPr>
          <a:xfrm>
            <a:off x="1298448" y="2560320"/>
            <a:ext cx="5382270" cy="3310128"/>
          </a:xfrm>
        </p:spPr>
        <p:txBody>
          <a:bodyPr>
            <a:normAutofit/>
          </a:bodyPr>
          <a:lstStyle/>
          <a:p>
            <a:pPr marL="0" indent="0">
              <a:lnSpc>
                <a:spcPts val="2100"/>
              </a:lnSpc>
              <a:buNone/>
            </a:pPr>
            <a:r>
              <a:rPr lang="en-IN" sz="1800" dirty="0">
                <a:solidFill>
                  <a:srgbClr val="000000"/>
                </a:solidFill>
                <a:effectLst/>
                <a:latin typeface="Times New Roman" panose="02020603050405020304" pitchFamily="18" charset="0"/>
                <a:ea typeface="Times New Roman" panose="02020603050405020304" pitchFamily="18" charset="0"/>
              </a:rPr>
              <a:t>	The price of a new car in the industry is fixed by the manufacturer with some additional costs incurred by the Government in the form of taxes. So, customers buying a brand-new vehicle may be confident of the money they make investments to be worth. But, due to the increased prices of new cars and the financial incapability of the customers to buy them, used Car sales are on a global increase. </a:t>
            </a:r>
            <a:r>
              <a:rPr lang="en-IN" sz="1800" dirty="0">
                <a:solidFill>
                  <a:srgbClr val="212121"/>
                </a:solidFill>
                <a:effectLst/>
                <a:latin typeface="Calibri" panose="020F0502020204030204" pitchFamily="34" charset="0"/>
                <a:ea typeface="Times New Roman" panose="02020603050405020304" pitchFamily="18" charset="0"/>
              </a:rPr>
              <a:t>Even as new car sales have slowed down in the recent past, the pre-owned car market has continued to grow over the past year and is larger than the new car market now. </a:t>
            </a:r>
            <a:endParaRPr lang="en-IN" dirty="0"/>
          </a:p>
        </p:txBody>
      </p:sp>
      <p:pic>
        <p:nvPicPr>
          <p:cNvPr id="5" name="Content Placeholder 4">
            <a:extLst>
              <a:ext uri="{FF2B5EF4-FFF2-40B4-BE49-F238E27FC236}">
                <a16:creationId xmlns:a16="http://schemas.microsoft.com/office/drawing/2014/main" id="{704517C5-69E3-B204-B5B4-B711FB5B8B24}"/>
              </a:ext>
            </a:extLst>
          </p:cNvPr>
          <p:cNvPicPr>
            <a:picLocks noGrp="1" noChangeAspect="1"/>
          </p:cNvPicPr>
          <p:nvPr>
            <p:ph sz="half" idx="2"/>
          </p:nvPr>
        </p:nvPicPr>
        <p:blipFill>
          <a:blip r:embed="rId2"/>
          <a:stretch>
            <a:fillRect/>
          </a:stretch>
        </p:blipFill>
        <p:spPr>
          <a:xfrm>
            <a:off x="7175241" y="2789853"/>
            <a:ext cx="3724534" cy="2340265"/>
          </a:xfrm>
          <a:prstGeom prst="rect">
            <a:avLst/>
          </a:prstGeom>
        </p:spPr>
      </p:pic>
    </p:spTree>
    <p:extLst>
      <p:ext uri="{BB962C8B-B14F-4D97-AF65-F5344CB8AC3E}">
        <p14:creationId xmlns:p14="http://schemas.microsoft.com/office/powerpoint/2010/main" val="50770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1333-0902-9D0D-BD41-CBC1D8841B24}"/>
              </a:ext>
            </a:extLst>
          </p:cNvPr>
          <p:cNvSpPr>
            <a:spLocks noGrp="1"/>
          </p:cNvSpPr>
          <p:nvPr>
            <p:ph type="title"/>
          </p:nvPr>
        </p:nvSpPr>
        <p:spPr>
          <a:xfrm>
            <a:off x="1295402" y="982132"/>
            <a:ext cx="9601196" cy="613403"/>
          </a:xfrm>
        </p:spPr>
        <p:txBody>
          <a:bodyPr>
            <a:normAutofit fontScale="90000"/>
          </a:bodyPr>
          <a:lstStyle/>
          <a:p>
            <a:r>
              <a:rPr lang="en-IN" sz="3600" dirty="0">
                <a:solidFill>
                  <a:srgbClr val="FF0000"/>
                </a:solidFill>
              </a:rPr>
              <a:t>Introduction</a:t>
            </a:r>
          </a:p>
        </p:txBody>
      </p:sp>
      <p:sp>
        <p:nvSpPr>
          <p:cNvPr id="3" name="Content Placeholder 2">
            <a:extLst>
              <a:ext uri="{FF2B5EF4-FFF2-40B4-BE49-F238E27FC236}">
                <a16:creationId xmlns:a16="http://schemas.microsoft.com/office/drawing/2014/main" id="{65F407BC-DA06-54B9-584F-A7B978712A35}"/>
              </a:ext>
            </a:extLst>
          </p:cNvPr>
          <p:cNvSpPr>
            <a:spLocks noGrp="1"/>
          </p:cNvSpPr>
          <p:nvPr>
            <p:ph idx="1"/>
          </p:nvPr>
        </p:nvSpPr>
        <p:spPr>
          <a:xfrm>
            <a:off x="1295401" y="2463281"/>
            <a:ext cx="9601196" cy="3291289"/>
          </a:xfrm>
        </p:spPr>
        <p:txBody>
          <a:bodyPr/>
          <a:lstStyle/>
          <a:p>
            <a:pPr>
              <a:lnSpc>
                <a:spcPts val="2100"/>
              </a:lnSpc>
            </a:pPr>
            <a:r>
              <a:rPr lang="en-IN" sz="1800" dirty="0">
                <a:solidFill>
                  <a:srgbClr val="212121"/>
                </a:solidFill>
                <a:effectLst/>
                <a:latin typeface="Calibri" panose="020F0502020204030204" pitchFamily="34" charset="0"/>
                <a:ea typeface="Times New Roman" panose="02020603050405020304" pitchFamily="18" charset="0"/>
              </a:rPr>
              <a:t>Consider this: In 2018-19, while new car sales were recorded at 3.6 million units, 4 million second-hand cars were bought and sold, according to a recent report on India’s pre-owned car market by Indian Bluebook, a </a:t>
            </a:r>
            <a:r>
              <a:rPr lang="en-IN" sz="1800" u="none" strike="noStrike" dirty="0">
                <a:solidFill>
                  <a:srgbClr val="1976D2"/>
                </a:solidFill>
                <a:effectLst/>
                <a:latin typeface="Calibri" panose="020F0502020204030204" pitchFamily="34" charset="0"/>
                <a:ea typeface="Times New Roman" panose="02020603050405020304" pitchFamily="18" charset="0"/>
                <a:hlinkClick r:id="rId2"/>
              </a:rPr>
              <a:t>used car</a:t>
            </a:r>
            <a:r>
              <a:rPr lang="en-IN" sz="1800" dirty="0">
                <a:solidFill>
                  <a:srgbClr val="212121"/>
                </a:solidFill>
                <a:effectLst/>
                <a:latin typeface="Calibri" panose="020F0502020204030204" pitchFamily="34" charset="0"/>
                <a:ea typeface="Times New Roman" panose="02020603050405020304" pitchFamily="18" charset="0"/>
              </a:rPr>
              <a:t> pricing guide by Mahindra First Choice Wheels.</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212121"/>
                </a:solidFill>
                <a:effectLst/>
                <a:latin typeface="Calibri" panose="020F0502020204030204" pitchFamily="34" charset="0"/>
                <a:ea typeface="Calibri" panose="020F0502020204030204" pitchFamily="34" charset="0"/>
              </a:rPr>
              <a:t>The growth rate of new car sales has slowed owing to a variety of reasons, including cyclical slowdown in </a:t>
            </a:r>
            <a:r>
              <a:rPr lang="en-IN" sz="1800" u="none" strike="noStrike" dirty="0">
                <a:solidFill>
                  <a:srgbClr val="1976D2"/>
                </a:solidFill>
                <a:effectLst/>
                <a:latin typeface="Calibri" panose="020F0502020204030204" pitchFamily="34" charset="0"/>
                <a:ea typeface="Calibri" panose="020F0502020204030204" pitchFamily="34" charset="0"/>
                <a:cs typeface="Calibri" panose="020F0502020204030204" pitchFamily="34" charset="0"/>
                <a:hlinkClick r:id="rId3"/>
              </a:rPr>
              <a:t>auto sales </a:t>
            </a:r>
            <a:r>
              <a:rPr lang="en-IN" sz="1800" dirty="0">
                <a:solidFill>
                  <a:srgbClr val="212121"/>
                </a:solidFill>
                <a:effectLst/>
                <a:latin typeface="Calibri" panose="020F0502020204030204" pitchFamily="34" charset="0"/>
                <a:ea typeface="Calibri" panose="020F0502020204030204" pitchFamily="34" charset="0"/>
              </a:rPr>
              <a:t>in election years and an overall consumption slowdown in the economy. New car sales grew 2.70% in 2018-19, the slowest growth rate for the industry in four years. In April, passenger vehicle sales saw a sharp decline compared with the same month last year, and domestic sales saw a contraction of 17.07%.</a:t>
            </a:r>
            <a:endParaRPr lang="en-IN" dirty="0"/>
          </a:p>
        </p:txBody>
      </p:sp>
    </p:spTree>
    <p:extLst>
      <p:ext uri="{BB962C8B-B14F-4D97-AF65-F5344CB8AC3E}">
        <p14:creationId xmlns:p14="http://schemas.microsoft.com/office/powerpoint/2010/main" val="2797696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89E9-5F13-DD2A-94FA-F8BE47F488AA}"/>
              </a:ext>
            </a:extLst>
          </p:cNvPr>
          <p:cNvSpPr>
            <a:spLocks noGrp="1"/>
          </p:cNvSpPr>
          <p:nvPr>
            <p:ph type="title"/>
          </p:nvPr>
        </p:nvSpPr>
        <p:spPr/>
        <p:txBody>
          <a:bodyPr>
            <a:normAutofit/>
          </a:bodyPr>
          <a:lstStyle/>
          <a:p>
            <a:r>
              <a:rPr lang="en-IN" sz="3600" dirty="0">
                <a:solidFill>
                  <a:srgbClr val="FF0000"/>
                </a:solidFill>
              </a:rPr>
              <a:t>Problem Statement</a:t>
            </a:r>
            <a:endParaRPr lang="en-IN" sz="3600" dirty="0"/>
          </a:p>
        </p:txBody>
      </p:sp>
      <p:sp>
        <p:nvSpPr>
          <p:cNvPr id="3" name="Content Placeholder 2">
            <a:extLst>
              <a:ext uri="{FF2B5EF4-FFF2-40B4-BE49-F238E27FC236}">
                <a16:creationId xmlns:a16="http://schemas.microsoft.com/office/drawing/2014/main" id="{D6D81E30-A616-C4E7-AB87-8C6020E30784}"/>
              </a:ext>
            </a:extLst>
          </p:cNvPr>
          <p:cNvSpPr>
            <a:spLocks noGrp="1"/>
          </p:cNvSpPr>
          <p:nvPr>
            <p:ph idx="1"/>
          </p:nvPr>
        </p:nvSpPr>
        <p:spPr/>
        <p:txBody>
          <a:bodyPr/>
          <a:lstStyle/>
          <a:p>
            <a:pPr marL="0" indent="0">
              <a:buNone/>
            </a:pPr>
            <a:r>
              <a:rPr lang="en-IN" dirty="0"/>
              <a:t>Task1 :</a:t>
            </a:r>
          </a:p>
          <a:p>
            <a:pPr marL="0" indent="0">
              <a:buNone/>
            </a:pPr>
            <a:r>
              <a:rPr lang="en-IN" dirty="0"/>
              <a:t>	</a:t>
            </a:r>
            <a:r>
              <a:rPr lang="en-IN" sz="1800" dirty="0">
                <a:latin typeface="Calibri" panose="020F0502020204030204" pitchFamily="34" charset="0"/>
                <a:ea typeface="Calibri" panose="020F0502020204030204" pitchFamily="34" charset="0"/>
                <a:cs typeface="Mangal" panose="02040503050203030202" pitchFamily="18" charset="0"/>
              </a:rPr>
              <a:t>T</a:t>
            </a:r>
            <a:r>
              <a:rPr lang="en-IN" sz="1800" dirty="0">
                <a:effectLst/>
                <a:latin typeface="Calibri" panose="020F0502020204030204" pitchFamily="34" charset="0"/>
                <a:ea typeface="Calibri" panose="020F0502020204030204" pitchFamily="34" charset="0"/>
                <a:cs typeface="Mangal" panose="02040503050203030202" pitchFamily="18" charset="0"/>
              </a:rPr>
              <a:t>o scrape the data of used cars from websites (</a:t>
            </a:r>
            <a:r>
              <a:rPr lang="en-IN" sz="1800" dirty="0" err="1">
                <a:effectLst/>
                <a:latin typeface="Calibri" panose="020F0502020204030204" pitchFamily="34" charset="0"/>
                <a:ea typeface="Calibri" panose="020F0502020204030204" pitchFamily="34" charset="0"/>
                <a:cs typeface="Mangal" panose="02040503050203030202" pitchFamily="18" charset="0"/>
              </a:rPr>
              <a:t>Olx</a:t>
            </a: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sz="1800" dirty="0" err="1">
                <a:effectLst/>
                <a:latin typeface="Calibri" panose="020F0502020204030204" pitchFamily="34" charset="0"/>
                <a:ea typeface="Calibri" panose="020F0502020204030204" pitchFamily="34" charset="0"/>
                <a:cs typeface="Mangal" panose="02040503050203030202" pitchFamily="18" charset="0"/>
              </a:rPr>
              <a:t>cardekho</a:t>
            </a:r>
            <a:r>
              <a:rPr lang="en-IN" sz="1800" dirty="0">
                <a:effectLst/>
                <a:latin typeface="Calibri" panose="020F0502020204030204" pitchFamily="34" charset="0"/>
                <a:ea typeface="Calibri" panose="020F0502020204030204" pitchFamily="34" charset="0"/>
                <a:cs typeface="Mangal" panose="02040503050203030202" pitchFamily="18" charset="0"/>
              </a:rPr>
              <a:t>, Cars24 etc.) using web scraping .</a:t>
            </a:r>
          </a:p>
          <a:p>
            <a:pPr marL="0" indent="0">
              <a:buNone/>
            </a:pPr>
            <a:r>
              <a:rPr lang="en-IN" dirty="0"/>
              <a:t>Task2 :</a:t>
            </a:r>
          </a:p>
          <a:p>
            <a:pPr marL="0" indent="0">
              <a:buNone/>
            </a:pPr>
            <a:r>
              <a:rPr lang="en-IN" dirty="0"/>
              <a:t>	</a:t>
            </a:r>
            <a:r>
              <a:rPr lang="en-IN" sz="1800" dirty="0">
                <a:effectLst/>
                <a:latin typeface="Calibri" panose="020F0502020204030204" pitchFamily="34" charset="0"/>
                <a:ea typeface="Calibri" panose="020F0502020204030204" pitchFamily="34" charset="0"/>
                <a:cs typeface="Mangal" panose="02040503050203030202" pitchFamily="18" charset="0"/>
              </a:rPr>
              <a:t> To build a machine learning model. </a:t>
            </a:r>
          </a:p>
          <a:p>
            <a:pPr marL="0" indent="0">
              <a:buNone/>
            </a:pPr>
            <a:r>
              <a:rPr lang="en-IN" sz="1800" dirty="0">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Calibri" panose="020F0502020204030204" pitchFamily="34" charset="0"/>
                <a:ea typeface="Calibri" panose="020F0502020204030204" pitchFamily="34" charset="0"/>
                <a:cs typeface="Mangal" panose="02040503050203030202" pitchFamily="18" charset="0"/>
              </a:rPr>
              <a:t>Before model building do all data pre-processing steps. Try different models with different 		 hyperparameters and select the best model. </a:t>
            </a:r>
          </a:p>
          <a:p>
            <a:pPr marL="0" indent="0">
              <a:buNone/>
            </a:pPr>
            <a:endParaRPr lang="en-IN" dirty="0"/>
          </a:p>
        </p:txBody>
      </p:sp>
    </p:spTree>
    <p:extLst>
      <p:ext uri="{BB962C8B-B14F-4D97-AF65-F5344CB8AC3E}">
        <p14:creationId xmlns:p14="http://schemas.microsoft.com/office/powerpoint/2010/main" val="417227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6B44E-C656-160A-C085-868643AAF198}"/>
              </a:ext>
            </a:extLst>
          </p:cNvPr>
          <p:cNvSpPr>
            <a:spLocks noGrp="1"/>
          </p:cNvSpPr>
          <p:nvPr>
            <p:ph type="title"/>
          </p:nvPr>
        </p:nvSpPr>
        <p:spPr/>
        <p:txBody>
          <a:bodyPr>
            <a:normAutofit/>
          </a:bodyPr>
          <a:lstStyle/>
          <a:p>
            <a:r>
              <a:rPr lang="en-IN" sz="3600" dirty="0">
                <a:solidFill>
                  <a:srgbClr val="FF0000"/>
                </a:solidFill>
              </a:rPr>
              <a:t>Data</a:t>
            </a:r>
            <a:r>
              <a:rPr lang="en-IN" sz="3600" dirty="0"/>
              <a:t> </a:t>
            </a:r>
            <a:r>
              <a:rPr lang="en-IN" sz="3600" dirty="0">
                <a:solidFill>
                  <a:srgbClr val="FF0000"/>
                </a:solidFill>
              </a:rPr>
              <a:t>Collection</a:t>
            </a:r>
          </a:p>
        </p:txBody>
      </p:sp>
      <p:sp>
        <p:nvSpPr>
          <p:cNvPr id="3" name="Content Placeholder 2">
            <a:extLst>
              <a:ext uri="{FF2B5EF4-FFF2-40B4-BE49-F238E27FC236}">
                <a16:creationId xmlns:a16="http://schemas.microsoft.com/office/drawing/2014/main" id="{DB705294-117C-BEAB-629D-546C3DA79EB9}"/>
              </a:ext>
            </a:extLst>
          </p:cNvPr>
          <p:cNvSpPr>
            <a:spLocks noGrp="1"/>
          </p:cNvSpPr>
          <p:nvPr>
            <p:ph idx="1"/>
          </p:nvPr>
        </p:nvSpPr>
        <p:spPr/>
        <p:txBody>
          <a:bodyPr>
            <a:normAutofit/>
          </a:bodyPr>
          <a:lstStyle/>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	Here, web scraping with Beautiful Soup is used to extract data. </a:t>
            </a:r>
          </a:p>
          <a:p>
            <a:pPr marL="0" indent="0">
              <a:buNone/>
            </a:pPr>
            <a:r>
              <a:rPr lang="en-IN" sz="1800" dirty="0">
                <a:effectLst/>
                <a:latin typeface="Calibri" panose="020F0502020204030204" pitchFamily="34" charset="0"/>
                <a:ea typeface="Calibri" panose="020F0502020204030204" pitchFamily="34" charset="0"/>
                <a:cs typeface="Mangal" panose="02040503050203030202" pitchFamily="18" charset="0"/>
              </a:rPr>
              <a:t>	The data is collected from car.com website which is one of the top cars selling site. The front display page of this site </a:t>
            </a:r>
            <a: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provides</a:t>
            </a:r>
            <a:r>
              <a:rPr lang="en-IN" sz="1800" dirty="0">
                <a:effectLst/>
                <a:latin typeface="Calibri" panose="020F0502020204030204" pitchFamily="34" charset="0"/>
                <a:ea typeface="Calibri" panose="020F0502020204030204" pitchFamily="34" charset="0"/>
                <a:cs typeface="Mangal" panose="02040503050203030202" pitchFamily="18" charset="0"/>
              </a:rPr>
              <a:t> the information about preowned cars which are posted for sale. The information contains the factors Car Model, make year, Dealer Name, Mileage or Kilometres driven, Condition of car, Customers Ratings, Total count of Reviews and Price. </a:t>
            </a:r>
          </a:p>
          <a:p>
            <a:pPr marL="0" indent="0">
              <a:buNone/>
            </a:pPr>
            <a:r>
              <a:rPr lang="en-IN" sz="1800" dirty="0">
                <a:effectLst/>
                <a:latin typeface="Calibri" panose="020F0502020204030204" pitchFamily="34" charset="0"/>
                <a:ea typeface="Calibri" panose="020F0502020204030204" pitchFamily="34" charset="0"/>
                <a:cs typeface="Mangal" panose="02040503050203030202" pitchFamily="18" charset="0"/>
              </a:rPr>
              <a:t>	The company asked to collect the data for more than 5000 cars. Here we have collected the data for 6000 cars. To get this number we scrapped 300 pages of the website.</a:t>
            </a:r>
          </a:p>
          <a:p>
            <a:pPr marL="0" indent="0">
              <a:buNone/>
            </a:pP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8775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C88A-848E-31D1-AF5D-7949C53C1BCD}"/>
              </a:ext>
            </a:extLst>
          </p:cNvPr>
          <p:cNvSpPr>
            <a:spLocks noGrp="1"/>
          </p:cNvSpPr>
          <p:nvPr>
            <p:ph type="title"/>
          </p:nvPr>
        </p:nvSpPr>
        <p:spPr>
          <a:xfrm>
            <a:off x="1295402" y="974512"/>
            <a:ext cx="9601196" cy="1303867"/>
          </a:xfrm>
        </p:spPr>
        <p:txBody>
          <a:bodyPr>
            <a:normAutofit/>
          </a:bodyPr>
          <a:lstStyle/>
          <a:p>
            <a:r>
              <a:rPr lang="en-IN" sz="3600" dirty="0">
                <a:solidFill>
                  <a:srgbClr val="FF0000"/>
                </a:solidFill>
              </a:rPr>
              <a:t>Data</a:t>
            </a:r>
            <a:r>
              <a:rPr lang="en-IN" sz="3600" dirty="0"/>
              <a:t> </a:t>
            </a:r>
            <a:r>
              <a:rPr lang="en-IN" sz="3600" dirty="0">
                <a:solidFill>
                  <a:srgbClr val="FF0000"/>
                </a:solidFill>
              </a:rPr>
              <a:t>Cleaning</a:t>
            </a:r>
          </a:p>
        </p:txBody>
      </p:sp>
      <p:sp>
        <p:nvSpPr>
          <p:cNvPr id="3" name="Content Placeholder 2">
            <a:extLst>
              <a:ext uri="{FF2B5EF4-FFF2-40B4-BE49-F238E27FC236}">
                <a16:creationId xmlns:a16="http://schemas.microsoft.com/office/drawing/2014/main" id="{DCDD8BD6-CD09-031C-4E48-10153E77D642}"/>
              </a:ext>
            </a:extLst>
          </p:cNvPr>
          <p:cNvSpPr>
            <a:spLocks noGrp="1"/>
          </p:cNvSpPr>
          <p:nvPr>
            <p:ph idx="1"/>
          </p:nvPr>
        </p:nvSpPr>
        <p:spPr/>
        <p:txBody>
          <a:bodyPr>
            <a:normAutofit/>
          </a:bodyPr>
          <a:lstStyle/>
          <a:p>
            <a:pPr marL="0" indent="0">
              <a:buNone/>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Since we extracted the raw data we cannot directly use it for analysis. The data needs cleaning as it contains some error.</a:t>
            </a:r>
          </a:p>
          <a:p>
            <a:pPr marL="0" indent="0">
              <a:buNone/>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Hence the cleaning part should be like  :</a:t>
            </a:r>
          </a:p>
          <a:p>
            <a:pPr>
              <a:buFont typeface="Wingdings" panose="05000000000000000000" pitchFamily="2" charset="2"/>
              <a:buChar char="Ø"/>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The features Price, Reviews are the numbers separated by ‘,’ because of which their datatypes are showing as object datatype. So we have to remove these commas.</a:t>
            </a:r>
          </a:p>
          <a:p>
            <a:pPr>
              <a:buFont typeface="Wingdings" panose="05000000000000000000" pitchFamily="2" charset="2"/>
              <a:buChar char="Ø"/>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Since the prices are in Dollars the feature has Dollar sign ‘$’ which we have to remove.</a:t>
            </a:r>
          </a:p>
          <a:p>
            <a:pPr>
              <a:buFont typeface="Wingdings" panose="05000000000000000000" pitchFamily="2" charset="2"/>
              <a:buChar char="Ø"/>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Also the feature Mileage has ‘mi’  next to the actual mileage number which we need to remove.</a:t>
            </a:r>
          </a:p>
          <a:p>
            <a:pPr>
              <a:buFont typeface="Wingdings" panose="05000000000000000000" pitchFamily="2" charset="2"/>
              <a:buChar char="Ø"/>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 The vehicle name and its make-year are in one string. So we need to separate them.</a:t>
            </a:r>
          </a:p>
        </p:txBody>
      </p:sp>
    </p:spTree>
    <p:extLst>
      <p:ext uri="{BB962C8B-B14F-4D97-AF65-F5344CB8AC3E}">
        <p14:creationId xmlns:p14="http://schemas.microsoft.com/office/powerpoint/2010/main" val="1327791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AB6A-CB3A-B6BB-ABE9-3B89B1AEA050}"/>
              </a:ext>
            </a:extLst>
          </p:cNvPr>
          <p:cNvSpPr>
            <a:spLocks noGrp="1"/>
          </p:cNvSpPr>
          <p:nvPr>
            <p:ph type="title"/>
          </p:nvPr>
        </p:nvSpPr>
        <p:spPr/>
        <p:txBody>
          <a:bodyPr>
            <a:normAutofit/>
          </a:bodyPr>
          <a:lstStyle/>
          <a:p>
            <a:r>
              <a:rPr lang="en-IN" sz="3600" dirty="0">
                <a:solidFill>
                  <a:srgbClr val="FF0000"/>
                </a:solidFill>
              </a:rPr>
              <a:t>Data</a:t>
            </a:r>
            <a:r>
              <a:rPr lang="en-IN" sz="3600" dirty="0"/>
              <a:t> </a:t>
            </a:r>
            <a:r>
              <a:rPr lang="en-IN" sz="3600" dirty="0">
                <a:solidFill>
                  <a:srgbClr val="FF0000"/>
                </a:solidFill>
              </a:rPr>
              <a:t>Cleaning</a:t>
            </a:r>
          </a:p>
        </p:txBody>
      </p:sp>
      <p:sp>
        <p:nvSpPr>
          <p:cNvPr id="3" name="Content Placeholder 2">
            <a:extLst>
              <a:ext uri="{FF2B5EF4-FFF2-40B4-BE49-F238E27FC236}">
                <a16:creationId xmlns:a16="http://schemas.microsoft.com/office/drawing/2014/main" id="{5BB109D0-E953-0CEA-AFA0-EC3D817922EA}"/>
              </a:ext>
            </a:extLst>
          </p:cNvPr>
          <p:cNvSpPr>
            <a:spLocks noGrp="1"/>
          </p:cNvSpPr>
          <p:nvPr>
            <p:ph idx="1"/>
          </p:nvPr>
        </p:nvSpPr>
        <p:spPr/>
        <p:txBody>
          <a:bodyPr/>
          <a:lstStyle/>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The above required data cleaning is done with the below codes and got the final dataset in the csv file format</a:t>
            </a:r>
          </a:p>
          <a:p>
            <a:pPr marL="0" indent="0">
              <a:buNone/>
            </a:pPr>
            <a:endParaRPr lang="en-IN" dirty="0"/>
          </a:p>
        </p:txBody>
      </p:sp>
      <p:pic>
        <p:nvPicPr>
          <p:cNvPr id="4" name="Picture 3">
            <a:extLst>
              <a:ext uri="{FF2B5EF4-FFF2-40B4-BE49-F238E27FC236}">
                <a16:creationId xmlns:a16="http://schemas.microsoft.com/office/drawing/2014/main" id="{AC05C1DA-94CD-D60A-789E-B2455D720AEA}"/>
              </a:ext>
            </a:extLst>
          </p:cNvPr>
          <p:cNvPicPr>
            <a:picLocks noChangeAspect="1"/>
          </p:cNvPicPr>
          <p:nvPr/>
        </p:nvPicPr>
        <p:blipFill>
          <a:blip r:embed="rId2"/>
          <a:stretch>
            <a:fillRect/>
          </a:stretch>
        </p:blipFill>
        <p:spPr>
          <a:xfrm>
            <a:off x="3443605" y="3531028"/>
            <a:ext cx="5731510" cy="524510"/>
          </a:xfrm>
          <a:prstGeom prst="rect">
            <a:avLst/>
          </a:prstGeom>
        </p:spPr>
      </p:pic>
      <p:pic>
        <p:nvPicPr>
          <p:cNvPr id="5" name="Picture 4">
            <a:extLst>
              <a:ext uri="{FF2B5EF4-FFF2-40B4-BE49-F238E27FC236}">
                <a16:creationId xmlns:a16="http://schemas.microsoft.com/office/drawing/2014/main" id="{7D7CD92F-900B-10C5-A5F4-E8C5DE298445}"/>
              </a:ext>
            </a:extLst>
          </p:cNvPr>
          <p:cNvPicPr>
            <a:picLocks noChangeAspect="1"/>
          </p:cNvPicPr>
          <p:nvPr/>
        </p:nvPicPr>
        <p:blipFill>
          <a:blip r:embed="rId3"/>
          <a:stretch>
            <a:fillRect/>
          </a:stretch>
        </p:blipFill>
        <p:spPr>
          <a:xfrm>
            <a:off x="3337560" y="4377269"/>
            <a:ext cx="5349240" cy="472440"/>
          </a:xfrm>
          <a:prstGeom prst="rect">
            <a:avLst/>
          </a:prstGeom>
        </p:spPr>
      </p:pic>
      <p:pic>
        <p:nvPicPr>
          <p:cNvPr id="6" name="Picture 5">
            <a:extLst>
              <a:ext uri="{FF2B5EF4-FFF2-40B4-BE49-F238E27FC236}">
                <a16:creationId xmlns:a16="http://schemas.microsoft.com/office/drawing/2014/main" id="{07A11E09-CC16-EB04-561A-37F38D809FD2}"/>
              </a:ext>
            </a:extLst>
          </p:cNvPr>
          <p:cNvPicPr>
            <a:picLocks noChangeAspect="1"/>
          </p:cNvPicPr>
          <p:nvPr/>
        </p:nvPicPr>
        <p:blipFill>
          <a:blip r:embed="rId4"/>
          <a:stretch>
            <a:fillRect/>
          </a:stretch>
        </p:blipFill>
        <p:spPr>
          <a:xfrm>
            <a:off x="3443605" y="5318761"/>
            <a:ext cx="4937760" cy="266700"/>
          </a:xfrm>
          <a:prstGeom prst="rect">
            <a:avLst/>
          </a:prstGeom>
        </p:spPr>
      </p:pic>
    </p:spTree>
    <p:extLst>
      <p:ext uri="{BB962C8B-B14F-4D97-AF65-F5344CB8AC3E}">
        <p14:creationId xmlns:p14="http://schemas.microsoft.com/office/powerpoint/2010/main" val="246111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ED52-923D-D01F-B7CA-07A37749E191}"/>
              </a:ext>
            </a:extLst>
          </p:cNvPr>
          <p:cNvSpPr>
            <a:spLocks noGrp="1"/>
          </p:cNvSpPr>
          <p:nvPr>
            <p:ph type="title"/>
          </p:nvPr>
        </p:nvSpPr>
        <p:spPr/>
        <p:txBody>
          <a:bodyPr/>
          <a:lstStyle/>
          <a:p>
            <a:r>
              <a:rPr lang="en-IN" dirty="0">
                <a:solidFill>
                  <a:srgbClr val="FF0000"/>
                </a:solidFill>
              </a:rPr>
              <a:t>Dataset</a:t>
            </a:r>
            <a:r>
              <a:rPr lang="en-IN" dirty="0"/>
              <a:t> </a:t>
            </a:r>
            <a:r>
              <a:rPr lang="en-IN" dirty="0">
                <a:solidFill>
                  <a:srgbClr val="FF0000"/>
                </a:solidFill>
              </a:rPr>
              <a:t>Information</a:t>
            </a:r>
          </a:p>
        </p:txBody>
      </p:sp>
      <p:sp>
        <p:nvSpPr>
          <p:cNvPr id="3" name="Content Placeholder 2">
            <a:extLst>
              <a:ext uri="{FF2B5EF4-FFF2-40B4-BE49-F238E27FC236}">
                <a16:creationId xmlns:a16="http://schemas.microsoft.com/office/drawing/2014/main" id="{408F704C-9FDF-091B-292F-B325324AB7DC}"/>
              </a:ext>
            </a:extLst>
          </p:cNvPr>
          <p:cNvSpPr>
            <a:spLocks noGrp="1"/>
          </p:cNvSpPr>
          <p:nvPr>
            <p:ph idx="1"/>
          </p:nvPr>
        </p:nvSpPr>
        <p:spPr/>
        <p:txBody>
          <a:bodyPr/>
          <a:lstStyle/>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Below are the variables after cleaning the extracted data.</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Dealer :- Name of the dealer </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Car_model :- Model of vehicle</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Make_year :- year of manufacture of the vehicle</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Mileage :- The number of kilometres driven before </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Ratings :- ratings given by customers</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Reviews :- total number of reviews</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Price :- price of car in dollars</a:t>
            </a:r>
          </a:p>
          <a:p>
            <a:pPr>
              <a:buFont typeface="Wingdings" panose="05000000000000000000" pitchFamily="2" charset="2"/>
              <a:buChar char="Ø"/>
            </a:pPr>
            <a:endParaRPr lang="en-IN" sz="1800" dirty="0"/>
          </a:p>
        </p:txBody>
      </p:sp>
    </p:spTree>
    <p:extLst>
      <p:ext uri="{BB962C8B-B14F-4D97-AF65-F5344CB8AC3E}">
        <p14:creationId xmlns:p14="http://schemas.microsoft.com/office/powerpoint/2010/main" val="37148909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1220</TotalTime>
  <Words>1323</Words>
  <Application>Microsoft Office PowerPoint</Application>
  <PresentationFormat>Widescreen</PresentationFormat>
  <Paragraphs>122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Garamond</vt:lpstr>
      <vt:lpstr>Times New Roman</vt:lpstr>
      <vt:lpstr>Wingdings</vt:lpstr>
      <vt:lpstr>Organic</vt:lpstr>
      <vt:lpstr>Car Price Prediction using Machine Learning</vt:lpstr>
      <vt:lpstr>Overview</vt:lpstr>
      <vt:lpstr>Introduction</vt:lpstr>
      <vt:lpstr>Introduction</vt:lpstr>
      <vt:lpstr>Problem Statement</vt:lpstr>
      <vt:lpstr>Data Collection</vt:lpstr>
      <vt:lpstr>Data Cleaning</vt:lpstr>
      <vt:lpstr>Data Cleaning</vt:lpstr>
      <vt:lpstr>Dataset Information</vt:lpstr>
      <vt:lpstr>Data Pre-processing</vt:lpstr>
      <vt:lpstr>EDA</vt:lpstr>
      <vt:lpstr>EDA</vt:lpstr>
      <vt:lpstr>EDA</vt:lpstr>
      <vt:lpstr>EDA</vt:lpstr>
      <vt:lpstr>EDA</vt:lpstr>
      <vt:lpstr>EDA</vt:lpstr>
      <vt:lpstr>Feature Engineering Outliers detection &amp; removal</vt:lpstr>
      <vt:lpstr>Skewness</vt:lpstr>
      <vt:lpstr>Correlation</vt:lpstr>
      <vt:lpstr>Model Building</vt:lpstr>
      <vt:lpstr>Model Evaluation Summary</vt:lpstr>
      <vt:lpstr>Hyperparameter Optimization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using Machine Learning</dc:title>
  <dc:creator>swatiamitmotugade0712@gmail.com</dc:creator>
  <cp:lastModifiedBy>swatiamitmotugade0712@gmail.com</cp:lastModifiedBy>
  <cp:revision>1</cp:revision>
  <dcterms:created xsi:type="dcterms:W3CDTF">2022-11-17T11:49:29Z</dcterms:created>
  <dcterms:modified xsi:type="dcterms:W3CDTF">2022-11-18T08:10:04Z</dcterms:modified>
</cp:coreProperties>
</file>