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1086" r:id="rId5"/>
    <p:sldId id="1430" r:id="rId6"/>
    <p:sldId id="1085" r:id="rId7"/>
    <p:sldId id="1432" r:id="rId8"/>
    <p:sldId id="1290" r:id="rId9"/>
    <p:sldId id="1433" r:id="rId10"/>
    <p:sldId id="1401" r:id="rId11"/>
    <p:sldId id="1431" r:id="rId12"/>
    <p:sldId id="1402" r:id="rId13"/>
    <p:sldId id="1403" r:id="rId14"/>
    <p:sldId id="1404" r:id="rId15"/>
    <p:sldId id="1434" r:id="rId16"/>
    <p:sldId id="1435"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69" autoAdjust="0"/>
    <p:restoredTop sz="86441" autoAdjust="0"/>
  </p:normalViewPr>
  <p:slideViewPr>
    <p:cSldViewPr snapToGrid="0">
      <p:cViewPr varScale="1">
        <p:scale>
          <a:sx n="58" d="100"/>
          <a:sy n="58" d="100"/>
        </p:scale>
        <p:origin x="-84" y="-420"/>
      </p:cViewPr>
      <p:guideLst>
        <p:guide orient="horz" pos="792"/>
        <p:guide orient="horz" pos="1080"/>
        <p:guide pos="1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941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78D9C84E-6958-C108-A2E1-259DD3B10420}"/>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C8FD5D6E-6018-AAA4-8783-F7FBD5DF0D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15000"/>
              </a:lnSpc>
              <a:spcBef>
                <a:spcPts val="1200"/>
              </a:spcBef>
              <a:spcAft>
                <a:spcPts val="800"/>
              </a:spcAft>
              <a:buClr>
                <a:srgbClr val="000000"/>
              </a:buClr>
              <a:buSzPts val="1100"/>
              <a:buFont typeface="Arial"/>
              <a:buNone/>
              <a:tabLst/>
              <a:defRPr/>
            </a:pPr>
            <a:r>
              <a:rPr lang="en-IN" sz="1800" dirty="0">
                <a:solidFill>
                  <a:srgbClr val="000000"/>
                </a:solidFill>
                <a:effectLst/>
                <a:latin typeface="Arial" panose="020B0604020202020204" pitchFamily="34" charset="0"/>
                <a:ea typeface="Arial" panose="020B0604020202020204" pitchFamily="34" charset="0"/>
              </a:rPr>
              <a:t>Scikit-learn offers several built-in datasets that are useful for learning and experimenting with machine learning models. These datasets can be easily loaded using functions from </a:t>
            </a:r>
            <a:r>
              <a:rPr lang="en-IN" sz="1800" dirty="0" err="1">
                <a:solidFill>
                  <a:srgbClr val="000000"/>
                </a:solidFill>
                <a:effectLst/>
                <a:latin typeface="Arial" panose="020B0604020202020204" pitchFamily="34" charset="0"/>
                <a:ea typeface="Arial" panose="020B0604020202020204" pitchFamily="34" charset="0"/>
              </a:rPr>
              <a:t>sklearn.datasets</a:t>
            </a:r>
            <a:r>
              <a:rPr lang="en-IN"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marL="158750" indent="0">
              <a:lnSpc>
                <a:spcPct val="115000"/>
              </a:lnSpc>
              <a:spcBef>
                <a:spcPts val="1200"/>
              </a:spcBef>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 xmlns:a16="http://schemas.microsoft.com/office/drawing/2014/main" id="{4E0210AA-141A-2B99-872F-5652F2E9CD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7142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3</a:t>
            </a:fld>
            <a:endParaRPr lang="en-US" sz="1400" b="0" strike="noStrike" spc="-1">
              <a:latin typeface="Times New Roman"/>
            </a:endParaRPr>
          </a:p>
        </p:txBody>
      </p:sp>
    </p:spTree>
    <p:extLst>
      <p:ext uri="{BB962C8B-B14F-4D97-AF65-F5344CB8AC3E}">
        <p14:creationId xmlns=""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 xmlns:a16="http://schemas.microsoft.com/office/drawing/2014/main"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601636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96A08FD1-3F31-464F-2EF8-43316245AC91}"/>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ACB93F88-33FE-A406-C9F7-E65280945D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n-US" sz="1100" b="1" dirty="0">
                <a:effectLst/>
                <a:latin typeface="Arial" panose="020B0604020202020204" pitchFamily="34" charset="0"/>
                <a:ea typeface="Calibri" panose="020F0502020204030204" pitchFamily="34" charset="0"/>
                <a:cs typeface="Gautami" panose="020B0502040204020203" pitchFamily="34" charset="0"/>
              </a:rPr>
              <a:t>Type of AI</a:t>
            </a:r>
          </a:p>
          <a:p>
            <a:pPr marL="158750" indent="0">
              <a:lnSpc>
                <a:spcPct val="107000"/>
              </a:lnSpc>
              <a:spcAft>
                <a:spcPts val="800"/>
              </a:spcAft>
              <a:buNone/>
            </a:pPr>
            <a:endParaRPr lang="en-US" sz="1100" b="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Narrow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for example, is a form of narrow AI since it can understand and react to voice commands but is unable to carry out other activities.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3200" b="1" dirty="0"/>
              <a:t>Virtual Assistants</a:t>
            </a:r>
          </a:p>
          <a:p>
            <a:pPr marL="158750" indent="0" algn="just">
              <a:lnSpc>
                <a:spcPct val="107000"/>
              </a:lnSpc>
              <a:spcAft>
                <a:spcPts val="800"/>
              </a:spcAft>
              <a:buNone/>
            </a:pPr>
            <a:r>
              <a:rPr lang="en-IN" sz="3200" dirty="0"/>
              <a:t>Recommendation Systems</a:t>
            </a: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3200" b="1" dirty="0"/>
              <a:t>3. Chatbots &amp; Customer Support</a:t>
            </a:r>
          </a:p>
          <a:p>
            <a:pPr marL="158750" indent="0" algn="just">
              <a:lnSpc>
                <a:spcPct val="107000"/>
              </a:lnSpc>
              <a:spcAft>
                <a:spcPts val="800"/>
              </a:spcAft>
              <a:buNone/>
            </a:pPr>
            <a:r>
              <a:rPr lang="en-IN" sz="3200" dirty="0"/>
              <a:t>Autonomous Vehicles &amp; Navigation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General Intelligence (AGI)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Although it is still in its early stages, technology like supercomputers, quantum hardware, and generative AI models like ChatGPT could lay the foundation for artificial general intelligence. </a:t>
            </a: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Superintelligence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foundation of fully self-aware AI and other individualistic robots would be ASI. Its idea is also what gives rise to the "AI takeover" cliché in the media. However, it's just conjecture at this moment. </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 xmlns:a16="http://schemas.microsoft.com/office/drawing/2014/main" id="{5721674E-197C-4CAE-9235-868C01635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59184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2CD20ADD-5CD9-3143-9C25-326CDAE67C94}"/>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768C7DFA-2721-7BEC-303A-27960D037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 xmlns:a16="http://schemas.microsoft.com/office/drawing/2014/main" id="{B1D5569D-EAA1-62BE-A224-4BC6FEC1F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93660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2A23378F-0CCD-D086-3E45-E4A61F25F524}"/>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F1385AE5-3C61-5293-9BE4-C278DA6FCB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en-IN" sz="3200" dirty="0"/>
              <a:t>Trends (Sequential Patterns)</a:t>
            </a:r>
          </a:p>
          <a:p>
            <a:pPr marL="158750" indent="0" algn="just">
              <a:lnSpc>
                <a:spcPct val="107000"/>
              </a:lnSpc>
              <a:spcAft>
                <a:spcPts val="800"/>
              </a:spcAft>
              <a:buNone/>
            </a:pPr>
            <a:r>
              <a:rPr lang="en-IN" sz="3200" dirty="0"/>
              <a:t>Clusters (Grouping Similar Data)</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Correlations (Relationships Between Variables)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Anomalies (Outliers &amp; Deviations)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Associations (Frequent </a:t>
            </a:r>
            <a:r>
              <a:rPr lang="en-IN" sz="3200" dirty="0" err="1"/>
              <a:t>Itemsets</a:t>
            </a:r>
            <a:r>
              <a:rPr lang="en-IN" sz="3200" dirty="0"/>
              <a:t>)</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Machine Learning (ML) and Deep Learning (DL)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Machine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broader field that involves using algorithms to recognize patterns, make predictions, or categorize data based on examples provided. ML includes several learning types:</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Supervised Learning, where models are trained on labeled data, meaning each example is tagged with the correct output (e.g., spam or non-spam email classification).</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Unsupervised Learning, where models find patterns in unlabeled data (e.g., customer segmentation).</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Deep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specialized subset of ML that leverages neural networks with multiple layers (hence "deep") to model complex patterns in large datasets. Neural networks are inspired by the human brain and are particularly effective at handling unstructured data like images, text, and audio. Deep learning architectures include:</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Natural Language Processing (NLP) </a:t>
            </a: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(NLP) is a field of artificial intelligence that focuses on enabling computers to understand, interpret, and respond to human language in a valuable way. NLP combines computational linguistics—drawing from computer science and linguistics—with machine learning and deep learning techniques to bridge the communication gap between humans and machines.</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Computer Vision </a:t>
            </a:r>
            <a:r>
              <a:rPr lang="en-IN" sz="1800" dirty="0">
                <a:effectLst/>
                <a:latin typeface="Arial" panose="020B0604020202020204" pitchFamily="34" charset="0"/>
                <a:ea typeface="Calibri" panose="020F0502020204030204" pitchFamily="34" charset="0"/>
                <a:cs typeface="Gautami" panose="020B0502040204020203" pitchFamily="34" charset="0"/>
              </a:rPr>
              <a:t>Computer Vision (CV) is a field of artificial intelligence focused on enabling machines to interpret and understand visual data, much like human vision. It involves the automated extraction, analysis, and understanding of useful information from images, videos, and other visual inputs to make decisions or perform actions based on that data.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Reinforcement Learning (RL) </a:t>
            </a:r>
            <a:r>
              <a:rPr lang="en-IN" sz="1800" dirty="0">
                <a:effectLst/>
                <a:latin typeface="Arial" panose="020B0604020202020204" pitchFamily="34" charset="0"/>
                <a:ea typeface="Calibri" panose="020F0502020204030204" pitchFamily="34" charset="0"/>
                <a:cs typeface="Gautami" panose="020B0502040204020203" pitchFamily="34" charset="0"/>
              </a:rPr>
              <a:t>Reinforcement Learning (RL) is an area of machine learning where an agent learns to make decisions by interacting with an environment to achieve a specific goal. Unlike supervised learning, where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guides the model, RL relies on feedback in the form of rewards and penalties. The agent’s objective is to maximize cumulative rewards over time, often balancing short-term gains with long-term benefits.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Generative Models </a:t>
            </a:r>
            <a:r>
              <a:rPr lang="en-IN" sz="1800" dirty="0">
                <a:effectLst/>
                <a:latin typeface="Arial" panose="020B0604020202020204" pitchFamily="34" charset="0"/>
                <a:ea typeface="Calibri" panose="020F0502020204030204" pitchFamily="34" charset="0"/>
                <a:cs typeface="Gautami" panose="020B0502040204020203" pitchFamily="34" charset="0"/>
              </a:rPr>
              <a:t>Generative models are a type of machine learning model designed to generate new data that resembles the data on which they were trained. Unlike traditional discriminative models, which predict labels or classify data, generative models learn the underlying patterns and distribution of a dataset, allowing them to create new samples similar to the original data.</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Explainable AI (XAI) </a:t>
            </a:r>
            <a:r>
              <a:rPr lang="en-IN" sz="1800" b="1" i="1" dirty="0">
                <a:effectLst/>
                <a:latin typeface="Arial" panose="020B0604020202020204" pitchFamily="34" charset="0"/>
                <a:ea typeface="Calibri" panose="020F0502020204030204" pitchFamily="34" charset="0"/>
                <a:cs typeface="Gautami" panose="020B0502040204020203" pitchFamily="34" charset="0"/>
              </a:rPr>
              <a:t> </a:t>
            </a:r>
            <a:r>
              <a:rPr lang="en-IN" sz="1800" dirty="0">
                <a:effectLst/>
                <a:latin typeface="Arial" panose="020B0604020202020204" pitchFamily="34" charset="0"/>
                <a:ea typeface="Calibri" panose="020F0502020204030204" pitchFamily="34" charset="0"/>
                <a:cs typeface="Gautami" panose="020B0502040204020203" pitchFamily="34" charset="0"/>
              </a:rPr>
              <a:t>Explainable AI (XAI) refers to methods and techniques that make the decision-making processes of artificial intelligence systems transparent and understandable to humans. As AI technologies, especially those based on machine learning and deep learning, have become increasingly complex, the need for interpretability has grown. XAI addresses the “black box” nature of many AI models, where it can be difficult to ascertain how decisions are made, potentially undermining trust in AI applications.</a:t>
            </a: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 xmlns:a16="http://schemas.microsoft.com/office/drawing/2014/main" id="{EC8A3B4A-DCF6-AE0E-05EA-8BD04F7DF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97088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 xmlns:p14="http://schemas.microsoft.com/office/powerpoint/2010/main" val="2771877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693C67A-BBFA-1CF8-1FFD-E08CC0CDA0E3}"/>
              </a:ext>
            </a:extLst>
          </p:cNvPr>
          <p:cNvSpPr txBox="1"/>
          <p:nvPr/>
        </p:nvSpPr>
        <p:spPr>
          <a:xfrm>
            <a:off x="9232490" y="4739148"/>
            <a:ext cx="184731" cy="379656"/>
          </a:xfrm>
          <a:prstGeom prst="rect">
            <a:avLst/>
          </a:prstGeom>
          <a:noFill/>
        </p:spPr>
        <p:txBody>
          <a:bodyPr wrap="none" rtlCol="0">
            <a:spAutoFit/>
          </a:bodyPr>
          <a:lstStyle/>
          <a:p>
            <a:endParaRPr lang="en-IN" dirty="0"/>
          </a:p>
        </p:txBody>
      </p:sp>
      <p:grpSp>
        <p:nvGrpSpPr>
          <p:cNvPr id="8" name="Group 7">
            <a:extLst>
              <a:ext uri="{FF2B5EF4-FFF2-40B4-BE49-F238E27FC236}">
                <a16:creationId xmlns="" xmlns:a16="http://schemas.microsoft.com/office/drawing/2014/main" id="{B22D84D0-D82D-D2DA-A8F3-9BACD462B4B6}"/>
              </a:ext>
            </a:extLst>
          </p:cNvPr>
          <p:cNvGrpSpPr/>
          <p:nvPr/>
        </p:nvGrpSpPr>
        <p:grpSpPr>
          <a:xfrm>
            <a:off x="8977318" y="898832"/>
            <a:ext cx="3011433" cy="977900"/>
            <a:chOff x="7905601" y="849671"/>
            <a:chExt cx="3011433" cy="977900"/>
          </a:xfrm>
        </p:grpSpPr>
        <p:sp>
          <p:nvSpPr>
            <p:cNvPr id="2" name="Rectangle: Rounded Corners 1">
              <a:extLst>
                <a:ext uri="{FF2B5EF4-FFF2-40B4-BE49-F238E27FC236}">
                  <a16:creationId xmlns="" xmlns:a16="http://schemas.microsoft.com/office/drawing/2014/main" id="{F0B59E4B-7A16-387B-8A48-72FA6216ABDD}"/>
                </a:ext>
              </a:extLst>
            </p:cNvPr>
            <p:cNvSpPr/>
            <p:nvPr/>
          </p:nvSpPr>
          <p:spPr>
            <a:xfrm>
              <a:off x="7905601" y="849671"/>
              <a:ext cx="3011433"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 xmlns:a16="http://schemas.microsoft.com/office/drawing/2014/main" id="{DF2A195E-D017-504F-FA2B-B9C2AAFF0597}"/>
                </a:ext>
              </a:extLst>
            </p:cNvPr>
            <p:cNvGrpSpPr/>
            <p:nvPr/>
          </p:nvGrpSpPr>
          <p:grpSpPr>
            <a:xfrm>
              <a:off x="8452164" y="1006432"/>
              <a:ext cx="2232144" cy="664378"/>
              <a:chOff x="8442331" y="1006432"/>
              <a:chExt cx="2232144" cy="664378"/>
            </a:xfrm>
          </p:grpSpPr>
          <p:pic>
            <p:nvPicPr>
              <p:cNvPr id="4" name="Picture 3" descr="A yellow and red shell logo&#10;&#10;Description automatically generated">
                <a:extLst>
                  <a:ext uri="{FF2B5EF4-FFF2-40B4-BE49-F238E27FC236}">
                    <a16:creationId xmlns="" xmlns:a16="http://schemas.microsoft.com/office/drawing/2014/main" id="{1986FE6C-EE0D-DEAF-BC9D-15544E1A9F05}"/>
                  </a:ext>
                </a:extLst>
              </p:cNvPr>
              <p:cNvPicPr>
                <a:picLocks noChangeAspect="1"/>
              </p:cNvPicPr>
              <p:nvPr/>
            </p:nvPicPr>
            <p:blipFill>
              <a:blip r:embed="rId3"/>
              <a:stretch>
                <a:fillRect/>
              </a:stretch>
            </p:blipFill>
            <p:spPr>
              <a:xfrm>
                <a:off x="8442331" y="1006432"/>
                <a:ext cx="790159" cy="664378"/>
              </a:xfrm>
              <a:prstGeom prst="rect">
                <a:avLst/>
              </a:prstGeom>
            </p:spPr>
          </p:pic>
          <p:pic>
            <p:nvPicPr>
              <p:cNvPr id="6" name="Picture 5" descr="A close up of a logo&#10;&#10;Description automatically generated">
                <a:extLst>
                  <a:ext uri="{FF2B5EF4-FFF2-40B4-BE49-F238E27FC236}">
                    <a16:creationId xmlns="" xmlns:a16="http://schemas.microsoft.com/office/drawing/2014/main" id="{F2C37BF7-07DC-131E-824E-60B496C52DC3}"/>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411318" y="1133204"/>
                <a:ext cx="1263157" cy="410834"/>
              </a:xfrm>
              <a:prstGeom prst="rect">
                <a:avLst/>
              </a:prstGeom>
            </p:spPr>
          </p:pic>
        </p:grpSp>
      </p:grpSp>
      <p:sp>
        <p:nvSpPr>
          <p:cNvPr id="9" name="Rectangle 8"/>
          <p:cNvSpPr/>
          <p:nvPr/>
        </p:nvSpPr>
        <p:spPr>
          <a:xfrm>
            <a:off x="2730745" y="1873494"/>
            <a:ext cx="7151077" cy="3704219"/>
          </a:xfrm>
          <a:prstGeom prst="rect">
            <a:avLst/>
          </a:prstGeom>
        </p:spPr>
        <p:txBody>
          <a:bodyPr wrap="square">
            <a:spAutoFit/>
          </a:bodyPr>
          <a:lstStyle/>
          <a:p>
            <a:pPr algn="ctr"/>
            <a:r>
              <a:rPr lang="en-US" sz="2800" b="1" dirty="0" smtClean="0">
                <a:solidFill>
                  <a:schemeClr val="tx1"/>
                </a:solidFill>
              </a:rPr>
              <a:t>CAPSTONE PROJECT</a:t>
            </a:r>
          </a:p>
          <a:p>
            <a:pPr algn="ctr"/>
            <a:endParaRPr lang="en-US" dirty="0" smtClean="0">
              <a:solidFill>
                <a:schemeClr val="tx1"/>
              </a:solidFill>
            </a:endParaRPr>
          </a:p>
          <a:p>
            <a:pPr algn="ctr"/>
            <a:r>
              <a:rPr lang="en-US" dirty="0" smtClean="0">
                <a:solidFill>
                  <a:schemeClr val="tx1"/>
                </a:solidFill>
              </a:rPr>
              <a:t>Water Resources Management: Sustainable Solutions For Efficient Water Usage</a:t>
            </a:r>
          </a:p>
          <a:p>
            <a:endParaRPr lang="en-US" dirty="0" smtClean="0">
              <a:solidFill>
                <a:schemeClr val="tx1"/>
              </a:solidFill>
            </a:endParaRPr>
          </a:p>
          <a:p>
            <a:endParaRPr lang="en-US" sz="2000" dirty="0" smtClean="0">
              <a:solidFill>
                <a:schemeClr val="tx1"/>
              </a:solidFill>
            </a:endParaRPr>
          </a:p>
          <a:p>
            <a:r>
              <a:rPr lang="en-US" dirty="0" smtClean="0">
                <a:solidFill>
                  <a:schemeClr val="tx1"/>
                </a:solidFill>
              </a:rPr>
              <a:t>                              MANSHI.R</a:t>
            </a:r>
          </a:p>
          <a:p>
            <a:r>
              <a:rPr lang="en-US" dirty="0" smtClean="0">
                <a:solidFill>
                  <a:schemeClr val="tx1"/>
                </a:solidFill>
              </a:rPr>
              <a:t>                              NITHIKA.V</a:t>
            </a:r>
          </a:p>
          <a:p>
            <a:r>
              <a:rPr lang="en-US" dirty="0" smtClean="0">
                <a:solidFill>
                  <a:schemeClr val="tx1"/>
                </a:solidFill>
              </a:rPr>
              <a:t>                              SWATHI.T</a:t>
            </a:r>
          </a:p>
          <a:p>
            <a:r>
              <a:rPr lang="en-US" dirty="0" smtClean="0">
                <a:solidFill>
                  <a:schemeClr val="tx1"/>
                </a:solidFill>
              </a:rPr>
              <a:t>                              PRASANNA.V</a:t>
            </a:r>
            <a:br>
              <a:rPr lang="en-US" dirty="0" smtClean="0">
                <a:solidFill>
                  <a:schemeClr val="tx1"/>
                </a:solidFill>
              </a:rPr>
            </a:br>
            <a:r>
              <a:rPr lang="en-US" dirty="0" smtClean="0">
                <a:solidFill>
                  <a:schemeClr val="tx1"/>
                </a:solidFill>
              </a:rPr>
              <a:t>                                        </a:t>
            </a:r>
          </a:p>
          <a:p>
            <a:r>
              <a:rPr lang="en-US" dirty="0" smtClean="0">
                <a:solidFill>
                  <a:schemeClr val="tx1"/>
                </a:solidFill>
              </a:rPr>
              <a:t>                              Date: 26-03-2025</a:t>
            </a:r>
            <a:endParaRPr lang="en-US" dirty="0">
              <a:solidFill>
                <a:schemeClr val="tx1"/>
              </a:solidFill>
            </a:endParaRPr>
          </a:p>
        </p:txBody>
      </p:sp>
    </p:spTree>
    <p:extLst>
      <p:ext uri="{BB962C8B-B14F-4D97-AF65-F5344CB8AC3E}">
        <p14:creationId xmlns="" xmlns:p14="http://schemas.microsoft.com/office/powerpoint/2010/main" val="1479932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12EACBED-1CC2-B25B-A6C1-517EB2552EDE}"/>
            </a:ext>
          </a:extLst>
        </p:cNvPr>
        <p:cNvGrpSpPr/>
        <p:nvPr/>
      </p:nvGrpSpPr>
      <p:grpSpPr>
        <a:xfrm>
          <a:off x="0" y="0"/>
          <a:ext cx="0" cy="0"/>
          <a:chOff x="0" y="0"/>
          <a:chExt cx="0" cy="0"/>
        </a:xfrm>
      </p:grpSpPr>
      <p:sp>
        <p:nvSpPr>
          <p:cNvPr id="5" name="TextBox 4">
            <a:extLst>
              <a:ext uri="{FF2B5EF4-FFF2-40B4-BE49-F238E27FC236}">
                <a16:creationId xmlns="" xmlns:a16="http://schemas.microsoft.com/office/drawing/2014/main" id="{87EA9518-C121-D01C-B4CB-CE6731FEB324}"/>
              </a:ext>
            </a:extLst>
          </p:cNvPr>
          <p:cNvSpPr txBox="1"/>
          <p:nvPr/>
        </p:nvSpPr>
        <p:spPr>
          <a:xfrm>
            <a:off x="166255" y="1103114"/>
            <a:ext cx="6359906" cy="707886"/>
          </a:xfrm>
          <a:prstGeom prst="rect">
            <a:avLst/>
          </a:prstGeom>
          <a:noFill/>
        </p:spPr>
        <p:txBody>
          <a:bodyPr wrap="square">
            <a:spAutoFit/>
          </a:bodyPr>
          <a:lstStyle/>
          <a:p>
            <a:r>
              <a:rPr lang="en-IN" sz="4000" b="1" dirty="0">
                <a:latin typeface="+mj-lt"/>
              </a:rPr>
              <a:t>References</a:t>
            </a:r>
          </a:p>
        </p:txBody>
      </p:sp>
      <p:sp>
        <p:nvSpPr>
          <p:cNvPr id="8" name="TextBox 7">
            <a:extLst>
              <a:ext uri="{FF2B5EF4-FFF2-40B4-BE49-F238E27FC236}">
                <a16:creationId xmlns="" xmlns:a16="http://schemas.microsoft.com/office/drawing/2014/main" id="{45B80B4F-35EA-0081-C4EE-9D7887B600E1}"/>
              </a:ext>
            </a:extLst>
          </p:cNvPr>
          <p:cNvSpPr txBox="1"/>
          <p:nvPr/>
        </p:nvSpPr>
        <p:spPr>
          <a:xfrm>
            <a:off x="0" y="1967345"/>
            <a:ext cx="11693235" cy="4401205"/>
          </a:xfrm>
          <a:prstGeom prst="rect">
            <a:avLst/>
          </a:prstGeom>
          <a:noFill/>
        </p:spPr>
        <p:txBody>
          <a:bodyPr wrap="square">
            <a:spAutoFit/>
          </a:bodyPr>
          <a:lstStyle/>
          <a:p>
            <a:pPr>
              <a:buFont typeface="Wingdings" pitchFamily="2" charset="2"/>
              <a:buChar char="v"/>
            </a:pPr>
            <a:r>
              <a:rPr lang="en-US" sz="2800" dirty="0" err="1" smtClean="0"/>
              <a:t>Gleick</a:t>
            </a:r>
            <a:r>
              <a:rPr lang="en-US" sz="2800" dirty="0" smtClean="0"/>
              <a:t>, P. H. (2018). "The World's Water Volume 9: The Biennial Report on Freshwater Resources." Island Press.</a:t>
            </a:r>
          </a:p>
          <a:p>
            <a:pPr>
              <a:buFont typeface="Wingdings" pitchFamily="2" charset="2"/>
              <a:buChar char="v"/>
            </a:pPr>
            <a:r>
              <a:rPr lang="en-US" sz="2800" dirty="0" smtClean="0"/>
              <a:t>United Nations (2021). "UN World Water Development Report."</a:t>
            </a:r>
          </a:p>
          <a:p>
            <a:pPr>
              <a:buFont typeface="Wingdings" pitchFamily="2" charset="2"/>
              <a:buChar char="v"/>
            </a:pPr>
            <a:r>
              <a:rPr lang="en-US" sz="2800" dirty="0" smtClean="0"/>
              <a:t>Fang, Y., &amp; Huang, M. (2020). "Smart Water Management Using </a:t>
            </a:r>
            <a:r>
              <a:rPr lang="en-US" sz="2800" dirty="0" err="1" smtClean="0"/>
              <a:t>IoT</a:t>
            </a:r>
            <a:r>
              <a:rPr lang="en-US" sz="2800" dirty="0" smtClean="0"/>
              <a:t> and AI." Journal of Environmental Science.</a:t>
            </a:r>
          </a:p>
          <a:p>
            <a:pPr>
              <a:buFont typeface="Wingdings" pitchFamily="2" charset="2"/>
              <a:buChar char="v"/>
            </a:pPr>
            <a:r>
              <a:rPr lang="en-US" sz="2800" dirty="0" smtClean="0"/>
              <a:t>World Bank (2019). "Water Resource Management: Policies and Guidelines."</a:t>
            </a:r>
          </a:p>
          <a:p>
            <a:pPr>
              <a:buFont typeface="Wingdings" pitchFamily="2" charset="2"/>
              <a:buChar char="v"/>
            </a:pPr>
            <a:r>
              <a:rPr lang="en-US" sz="2800" dirty="0" smtClean="0"/>
              <a:t>NASA Earth Observatory (2022). "Satellite Imagery for Water Conservation Analysis."</a:t>
            </a:r>
          </a:p>
          <a:p>
            <a:pPr algn="just"/>
            <a:endParaRPr lang="en-IN" sz="2800" dirty="0">
              <a:latin typeface="+mj-lt"/>
            </a:endParaRPr>
          </a:p>
        </p:txBody>
      </p:sp>
    </p:spTree>
    <p:extLst>
      <p:ext uri="{BB962C8B-B14F-4D97-AF65-F5344CB8AC3E}">
        <p14:creationId xmlns="" xmlns:p14="http://schemas.microsoft.com/office/powerpoint/2010/main" val="1359600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5C3EB75A-1381-9290-D989-537039A180A5}"/>
            </a:ext>
          </a:extLst>
        </p:cNvPr>
        <p:cNvGrpSpPr/>
        <p:nvPr/>
      </p:nvGrpSpPr>
      <p:grpSpPr>
        <a:xfrm>
          <a:off x="0" y="0"/>
          <a:ext cx="0" cy="0"/>
          <a:chOff x="0" y="0"/>
          <a:chExt cx="0" cy="0"/>
        </a:xfrm>
      </p:grpSpPr>
      <p:sp>
        <p:nvSpPr>
          <p:cNvPr id="5" name="TextBox 4">
            <a:extLst>
              <a:ext uri="{FF2B5EF4-FFF2-40B4-BE49-F238E27FC236}">
                <a16:creationId xmlns="" xmlns:a16="http://schemas.microsoft.com/office/drawing/2014/main" id="{99D9BA73-E801-796B-8A04-3ED25F98F9B5}"/>
              </a:ext>
            </a:extLst>
          </p:cNvPr>
          <p:cNvSpPr txBox="1"/>
          <p:nvPr/>
        </p:nvSpPr>
        <p:spPr>
          <a:xfrm>
            <a:off x="523568" y="107361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Appendices </a:t>
            </a:r>
          </a:p>
        </p:txBody>
      </p:sp>
      <p:sp>
        <p:nvSpPr>
          <p:cNvPr id="8" name="TextBox 7">
            <a:extLst>
              <a:ext uri="{FF2B5EF4-FFF2-40B4-BE49-F238E27FC236}">
                <a16:creationId xmlns="" xmlns:a16="http://schemas.microsoft.com/office/drawing/2014/main" id="{61B54C52-3874-0B44-ACCC-AD2FD756707F}"/>
              </a:ext>
            </a:extLst>
          </p:cNvPr>
          <p:cNvSpPr txBox="1"/>
          <p:nvPr/>
        </p:nvSpPr>
        <p:spPr>
          <a:xfrm>
            <a:off x="346364" y="3298371"/>
            <a:ext cx="10223313" cy="2062103"/>
          </a:xfrm>
          <a:prstGeom prst="rect">
            <a:avLst/>
          </a:prstGeom>
          <a:noFill/>
        </p:spPr>
        <p:txBody>
          <a:bodyPr wrap="square">
            <a:spAutoFit/>
          </a:bodyPr>
          <a:lstStyle/>
          <a:p>
            <a:r>
              <a:rPr lang="en-US" sz="3200" dirty="0" smtClean="0">
                <a:latin typeface="+mj-lt"/>
                <a:ea typeface="Calibri" panose="020F0502020204030204" pitchFamily="34" charset="0"/>
                <a:cs typeface="Calibri" panose="020F0502020204030204" pitchFamily="34" charset="0"/>
              </a:rPr>
              <a:t>Key Definitions</a:t>
            </a:r>
          </a:p>
          <a:p>
            <a:pPr>
              <a:buFont typeface="Wingdings" pitchFamily="2" charset="2"/>
              <a:buChar char="v"/>
            </a:pPr>
            <a:r>
              <a:rPr lang="en-US" sz="2400" dirty="0" smtClean="0">
                <a:latin typeface="+mj-lt"/>
                <a:ea typeface="Calibri" panose="020F0502020204030204" pitchFamily="34" charset="0"/>
                <a:cs typeface="Calibri" panose="020F0502020204030204" pitchFamily="34" charset="0"/>
              </a:rPr>
              <a:t>Water resources management :The process of </a:t>
            </a:r>
            <a:r>
              <a:rPr lang="en-US" sz="2400" dirty="0" err="1" smtClean="0">
                <a:latin typeface="+mj-lt"/>
                <a:ea typeface="Calibri" panose="020F0502020204030204" pitchFamily="34" charset="0"/>
                <a:cs typeface="Calibri" panose="020F0502020204030204" pitchFamily="34" charset="0"/>
              </a:rPr>
              <a:t>planning,devolping,distributing</a:t>
            </a:r>
            <a:r>
              <a:rPr lang="en-US" sz="2400" dirty="0" smtClean="0">
                <a:latin typeface="+mj-lt"/>
                <a:ea typeface="Calibri" panose="020F0502020204030204" pitchFamily="34" charset="0"/>
                <a:cs typeface="Calibri" panose="020F0502020204030204" pitchFamily="34" charset="0"/>
              </a:rPr>
              <a:t> and managing water use efficiency.</a:t>
            </a:r>
          </a:p>
          <a:p>
            <a:pPr>
              <a:buFont typeface="Wingdings" pitchFamily="2" charset="2"/>
              <a:buChar char="v"/>
            </a:pPr>
            <a:r>
              <a:rPr lang="en-US" sz="2400" dirty="0" smtClean="0">
                <a:latin typeface="+mj-lt"/>
                <a:ea typeface="Calibri" panose="020F0502020204030204" pitchFamily="34" charset="0"/>
                <a:cs typeface="Calibri" panose="020F0502020204030204" pitchFamily="34" charset="0"/>
              </a:rPr>
              <a:t>Watershed management: Strategy for the sustainable management of land and water resources in a drainage </a:t>
            </a:r>
            <a:r>
              <a:rPr lang="en-US" sz="2400" dirty="0" smtClean="0">
                <a:latin typeface="+mj-lt"/>
                <a:ea typeface="Calibri" panose="020F0502020204030204" pitchFamily="34" charset="0"/>
                <a:cs typeface="Calibri" panose="020F0502020204030204" pitchFamily="34" charset="0"/>
              </a:rPr>
              <a:t>basin.                                         </a:t>
            </a:r>
            <a:r>
              <a:rPr lang="en-US" sz="2400" dirty="0" smtClean="0">
                <a:latin typeface="+mj-lt"/>
                <a:ea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512067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297" y="1052423"/>
            <a:ext cx="11110823" cy="4976812"/>
          </a:xfrm>
          <a:prstGeom prst="rect">
            <a:avLst/>
          </a:prstGeom>
        </p:spPr>
        <p:txBody>
          <a:bodyPr wrap="square">
            <a:spAutoFit/>
          </a:bodyPr>
          <a:lstStyle/>
          <a:p>
            <a:r>
              <a:rPr lang="en-US" dirty="0" smtClean="0"/>
              <a:t>This dataset contains data related to water resources in a specific region or area. It includes information about water consumption, water availability, population, weather conditions, and more.| ID | Region       | Year | Annual Rainfall (mm) | Water Availability (m³) | Water Consumption (m³) | Population (in thousands) | Per Capita Water Consumption (m³/person) ||--------|------------------|----------|--------------------------|-----------------------------|----------------------------|--------------------------------|---------------------------------------------|| 1      | North Region     | 2020     | 1200                     | 15000000                   | 5000000                    | 1000                           | 5                                           || 2      | South Region     | 2020     | 800                      | 12000000                   | 4000000                    | 800                            | 5                                           |[9:58 am, 26/3/2025] </a:t>
            </a:r>
            <a:r>
              <a:rPr lang="en-US" dirty="0" err="1" smtClean="0"/>
              <a:t>Nithika</a:t>
            </a:r>
            <a:r>
              <a:rPr lang="en-US" dirty="0" smtClean="0"/>
              <a:t>: | 3      | East Region      | 2020     | 1000                     | 13000000                   | 4500000                    | 900                            | 5                                           || 4      | West Region      | 2020     | 900                      | 14000000                   | 4700000                    | 950                            | 4.94                                        || 5      | North Region     | 2021     | 1250                     | 15500000                   | 5200000                    | 1050                           | 4.95                                        || 6      | South Region     | 2021     | 850                      | 12500000                   | 4200000                    | 820                            | 5.12                                        || 7      | East Region      | 2021     | 1100                     | 13500000                   | 4600000                    | 920                            | 5.00                                        || 8      | West Region      | 2021     | 950                      | 14500000                   | 4900000                    | 960                            | 5.10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0672340E-CF4A-B8E7-2FC0-113BC5AA4261}"/>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6A57DED5-135C-5C0F-66C9-FAF11D8146AA}"/>
              </a:ext>
            </a:extLst>
          </p:cNvPr>
          <p:cNvSpPr txBox="1"/>
          <p:nvPr/>
        </p:nvSpPr>
        <p:spPr>
          <a:xfrm>
            <a:off x="302026" y="943896"/>
            <a:ext cx="2266967" cy="707886"/>
          </a:xfrm>
          <a:prstGeom prst="rect">
            <a:avLst/>
          </a:prstGeom>
          <a:noFill/>
        </p:spPr>
        <p:txBody>
          <a:bodyPr wrap="none" rtlCol="0">
            <a:spAutoFit/>
          </a:bodyPr>
          <a:lstStyle/>
          <a:p>
            <a:pPr algn="ctr"/>
            <a:r>
              <a:rPr lang="en-US" sz="4000" b="1" dirty="0">
                <a:latin typeface="+mj-lt"/>
                <a:ea typeface="Calibri" panose="020F0502020204030204" pitchFamily="34" charset="0"/>
                <a:cs typeface="Calibri" panose="020F0502020204030204" pitchFamily="34" charset="0"/>
              </a:rPr>
              <a:t>Abstract</a:t>
            </a:r>
            <a:endParaRPr lang="en-IN" sz="4000" b="1" dirty="0">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 xmlns:a16="http://schemas.microsoft.com/office/drawing/2014/main" id="{FDC28B5B-34D8-CCA1-432E-3DB5CC4FA593}"/>
              </a:ext>
            </a:extLst>
          </p:cNvPr>
          <p:cNvSpPr txBox="1"/>
          <p:nvPr/>
        </p:nvSpPr>
        <p:spPr>
          <a:xfrm>
            <a:off x="0" y="1735015"/>
            <a:ext cx="11652738" cy="6555643"/>
          </a:xfrm>
          <a:prstGeom prst="rect">
            <a:avLst/>
          </a:prstGeom>
          <a:noFill/>
        </p:spPr>
        <p:txBody>
          <a:bodyPr wrap="square" rtlCol="0">
            <a:spAutoFit/>
          </a:bodyPr>
          <a:lstStyle/>
          <a:p>
            <a:endParaRPr lang="en-US" sz="2800" dirty="0" smtClean="0"/>
          </a:p>
          <a:p>
            <a:r>
              <a:rPr lang="en-US" sz="2800" dirty="0" smtClean="0"/>
              <a:t>Water scarcity is a growing global concern due to climate change, population growth, and inefficient management. This project focuses on developing a </a:t>
            </a:r>
            <a:r>
              <a:rPr lang="en-US" sz="2800" b="1" dirty="0" smtClean="0"/>
              <a:t>smart water resources management system</a:t>
            </a:r>
            <a:r>
              <a:rPr lang="en-US" sz="2800" dirty="0" smtClean="0"/>
              <a:t> using </a:t>
            </a:r>
            <a:r>
              <a:rPr lang="en-US" sz="2800" b="1" dirty="0" err="1" smtClean="0"/>
              <a:t>IoT</a:t>
            </a:r>
            <a:r>
              <a:rPr lang="en-US" sz="2800" b="1" dirty="0" smtClean="0"/>
              <a:t>, machine learning, and GIS-based technologies</a:t>
            </a:r>
            <a:r>
              <a:rPr lang="en-US" sz="2800" dirty="0" smtClean="0"/>
              <a:t> to optimize water distribution, monitor quality, and detect leaks. The proposed solution leverages </a:t>
            </a:r>
            <a:r>
              <a:rPr lang="en-US" sz="2800" b="1" dirty="0" smtClean="0"/>
              <a:t>sensor networks, data analytics, and predictive modeling</a:t>
            </a:r>
            <a:r>
              <a:rPr lang="en-US" sz="2800" dirty="0" smtClean="0"/>
              <a:t> to ensure sustainable water usage.</a:t>
            </a:r>
          </a:p>
          <a:p>
            <a:r>
              <a:rPr lang="en-US" sz="2800" b="1" dirty="0" smtClean="0"/>
              <a:t>Key Technologies:</a:t>
            </a:r>
            <a:r>
              <a:rPr lang="en-US" sz="2800" dirty="0" smtClean="0"/>
              <a:t> </a:t>
            </a:r>
            <a:r>
              <a:rPr lang="en-US" sz="2800" dirty="0" err="1" smtClean="0"/>
              <a:t>IoT</a:t>
            </a:r>
            <a:r>
              <a:rPr lang="en-US" sz="2800" dirty="0" smtClean="0"/>
              <a:t> sensors, GIS mapping, machine learning, cloud computing</a:t>
            </a:r>
            <a:br>
              <a:rPr lang="en-US" sz="2800" dirty="0" smtClean="0"/>
            </a:br>
            <a:r>
              <a:rPr lang="en-US" sz="2800" b="1" dirty="0" smtClean="0"/>
              <a:t>Expected Outcomes:</a:t>
            </a:r>
            <a:r>
              <a:rPr lang="en-US" sz="2800" dirty="0" smtClean="0"/>
              <a:t> Reduced water wastage, improved monitoring, and better resource allocation</a:t>
            </a:r>
          </a:p>
          <a:p>
            <a:endParaRPr lang="en-US" sz="2800" dirty="0">
              <a:latin typeface="+mj-lt"/>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2800" dirty="0">
              <a:latin typeface="+mj-lt"/>
              <a:ea typeface="Calibri" panose="020F0502020204030204" pitchFamily="34" charset="0"/>
              <a:cs typeface="Calibri" panose="020F0502020204030204" pitchFamily="34" charset="0"/>
            </a:endParaRPr>
          </a:p>
          <a:p>
            <a:pPr lvl="2"/>
            <a:endParaRPr lang="en-IN" sz="2800" dirty="0">
              <a:latin typeface="+mj-lt"/>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28884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D2CB39-E41A-D35D-27C3-2F9D75361CED}"/>
              </a:ext>
            </a:extLst>
          </p:cNvPr>
          <p:cNvSpPr txBox="1"/>
          <p:nvPr/>
        </p:nvSpPr>
        <p:spPr>
          <a:xfrm>
            <a:off x="0" y="696270"/>
            <a:ext cx="4562167" cy="769441"/>
          </a:xfrm>
          <a:prstGeom prst="rect">
            <a:avLst/>
          </a:prstGeom>
          <a:noFill/>
        </p:spPr>
        <p:txBody>
          <a:bodyPr wrap="square" rtlCol="0">
            <a:spAutoFit/>
          </a:bodyPr>
          <a:lstStyle/>
          <a:p>
            <a:pPr algn="ctr"/>
            <a:r>
              <a:rPr lang="en-US" sz="4400" b="1" dirty="0">
                <a:latin typeface="+mj-lt"/>
                <a:ea typeface="Calibri" panose="020F0502020204030204" pitchFamily="34" charset="0"/>
                <a:cs typeface="Calibri" panose="020F0502020204030204" pitchFamily="34" charset="0"/>
              </a:rPr>
              <a:t>Introduction</a:t>
            </a:r>
            <a:endParaRPr lang="en-IN" sz="4400" b="1" dirty="0">
              <a:latin typeface="+mj-lt"/>
              <a:ea typeface="Calibri" panose="020F0502020204030204" pitchFamily="34" charset="0"/>
              <a:cs typeface="Calibri" panose="020F0502020204030204" pitchFamily="34" charset="0"/>
            </a:endParaRPr>
          </a:p>
        </p:txBody>
      </p:sp>
      <p:sp>
        <p:nvSpPr>
          <p:cNvPr id="4" name="Rectangle 1">
            <a:extLst>
              <a:ext uri="{FF2B5EF4-FFF2-40B4-BE49-F238E27FC236}">
                <a16:creationId xmlns="" xmlns:a16="http://schemas.microsoft.com/office/drawing/2014/main" id="{A0EF213F-F42E-5DA4-DA8D-10B668A4C6BE}"/>
              </a:ext>
            </a:extLst>
          </p:cNvPr>
          <p:cNvSpPr>
            <a:spLocks noChangeArrowheads="1"/>
          </p:cNvSpPr>
          <p:nvPr/>
        </p:nvSpPr>
        <p:spPr bwMode="auto">
          <a:xfrm>
            <a:off x="0" y="1869481"/>
            <a:ext cx="11657358" cy="56938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2800" b="1" dirty="0">
                <a:latin typeface="+mj-lt"/>
                <a:ea typeface="Calibri" panose="020F0502020204030204" pitchFamily="34" charset="0"/>
                <a:cs typeface="Calibri" panose="020F0502020204030204" pitchFamily="34" charset="0"/>
              </a:rPr>
              <a:t>Background</a:t>
            </a:r>
          </a:p>
          <a:p>
            <a:pPr lvl="2" eaLnBrk="0" fontAlgn="base" hangingPunct="0">
              <a:spcBef>
                <a:spcPct val="0"/>
              </a:spcBef>
              <a:spcAft>
                <a:spcPct val="0"/>
              </a:spcAft>
              <a:buClrTx/>
              <a:buFont typeface="Wingdings" pitchFamily="2" charset="2"/>
              <a:buChar char="v"/>
            </a:pPr>
            <a:endParaRPr lang="en-US" altLang="en-US" sz="2800" dirty="0">
              <a:solidFill>
                <a:schemeClr val="tx1"/>
              </a:solidFill>
              <a:latin typeface="+mj-lt"/>
              <a:ea typeface="Calibri" panose="020F0502020204030204" pitchFamily="34" charset="0"/>
              <a:cs typeface="Calibri" panose="020F0502020204030204" pitchFamily="34" charset="0"/>
            </a:endParaRPr>
          </a:p>
          <a:p>
            <a:pPr lvl="2" eaLnBrk="0" fontAlgn="base" hangingPunct="0">
              <a:spcBef>
                <a:spcPct val="0"/>
              </a:spcBef>
              <a:spcAft>
                <a:spcPct val="0"/>
              </a:spcAft>
              <a:buClrTx/>
            </a:pPr>
            <a:r>
              <a:rPr lang="en-US" sz="2800" dirty="0" smtClean="0"/>
              <a:t>Water is a critical resource, yet </a:t>
            </a:r>
            <a:r>
              <a:rPr lang="en-US" sz="2800" b="1" dirty="0" smtClean="0"/>
              <a:t>over 2 billion people worldwide lack </a:t>
            </a:r>
          </a:p>
          <a:p>
            <a:pPr lvl="2" eaLnBrk="0" fontAlgn="base" hangingPunct="0">
              <a:spcBef>
                <a:spcPct val="0"/>
              </a:spcBef>
              <a:spcAft>
                <a:spcPct val="0"/>
              </a:spcAft>
              <a:buClrTx/>
            </a:pPr>
            <a:r>
              <a:rPr lang="en-US" sz="2800" b="1" dirty="0" smtClean="0"/>
              <a:t>access to safe drinking water</a:t>
            </a:r>
            <a:r>
              <a:rPr lang="en-US" sz="2800" dirty="0" smtClean="0"/>
              <a:t>. Current water management systems</a:t>
            </a:r>
          </a:p>
          <a:p>
            <a:pPr lvl="2" eaLnBrk="0" fontAlgn="base" hangingPunct="0">
              <a:spcBef>
                <a:spcPct val="0"/>
              </a:spcBef>
              <a:spcAft>
                <a:spcPct val="0"/>
              </a:spcAft>
              <a:buClrTx/>
            </a:pPr>
            <a:r>
              <a:rPr lang="en-US" sz="2800" dirty="0" smtClean="0"/>
              <a:t> often lead to inefficient distribution and wastage. Advanced </a:t>
            </a:r>
            <a:r>
              <a:rPr lang="en-US" sz="2800" b="1" dirty="0" smtClean="0"/>
              <a:t>digital and </a:t>
            </a:r>
          </a:p>
          <a:p>
            <a:pPr lvl="2" eaLnBrk="0" fontAlgn="base" hangingPunct="0">
              <a:spcBef>
                <a:spcPct val="0"/>
              </a:spcBef>
              <a:spcAft>
                <a:spcPct val="0"/>
              </a:spcAft>
              <a:buClrTx/>
            </a:pPr>
            <a:r>
              <a:rPr lang="en-US" sz="2800" b="1" dirty="0" smtClean="0"/>
              <a:t>AI-driven solutions</a:t>
            </a:r>
            <a:r>
              <a:rPr lang="en-US" sz="2800" dirty="0" smtClean="0"/>
              <a:t> offer potential improvements in conservation </a:t>
            </a:r>
          </a:p>
          <a:p>
            <a:pPr lvl="2" eaLnBrk="0" fontAlgn="base" hangingPunct="0">
              <a:spcBef>
                <a:spcPct val="0"/>
              </a:spcBef>
              <a:spcAft>
                <a:spcPct val="0"/>
              </a:spcAft>
              <a:buClrTx/>
            </a:pPr>
            <a:r>
              <a:rPr lang="en-US" sz="2800" dirty="0" smtClean="0"/>
              <a:t>and distribution strategies.</a:t>
            </a:r>
          </a:p>
          <a:p>
            <a:pPr lvl="2" eaLnBrk="0" fontAlgn="base" hangingPunct="0">
              <a:spcBef>
                <a:spcPct val="0"/>
              </a:spcBef>
              <a:spcAft>
                <a:spcPct val="0"/>
              </a:spcAft>
              <a:buClrTx/>
            </a:pPr>
            <a:endParaRPr lang="en-US" sz="2800" dirty="0" smtClean="0"/>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endParaRPr lang="en-IN" sz="2800" b="1" dirty="0">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v"/>
              <a:tabLst/>
            </a:pPr>
            <a:endParaRPr kumimoji="0" lang="en-US" altLang="en-US" sz="28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1132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7600" y="1045029"/>
            <a:ext cx="7416800" cy="4825547"/>
          </a:xfrm>
          <a:prstGeom prst="rect">
            <a:avLst/>
          </a:prstGeom>
        </p:spPr>
        <p:txBody>
          <a:bodyPr wrap="square">
            <a:spAutoFit/>
          </a:bodyPr>
          <a:lstStyle/>
          <a:p>
            <a:pPr lvl="0" eaLnBrk="0" fontAlgn="base" hangingPunct="0">
              <a:spcBef>
                <a:spcPct val="0"/>
              </a:spcBef>
              <a:spcAft>
                <a:spcPct val="0"/>
              </a:spcAft>
              <a:buClrTx/>
            </a:pPr>
            <a:r>
              <a:rPr lang="en-IN" sz="2000" b="1" dirty="0" smtClean="0">
                <a:ea typeface="Calibri" panose="020F0502020204030204" pitchFamily="34" charset="0"/>
                <a:cs typeface="Calibri" panose="020F0502020204030204" pitchFamily="34" charset="0"/>
              </a:rPr>
              <a:t>Problem Statement</a:t>
            </a:r>
          </a:p>
          <a:p>
            <a:pPr lvl="0" eaLnBrk="0" fontAlgn="base" hangingPunct="0">
              <a:spcBef>
                <a:spcPct val="0"/>
              </a:spcBef>
              <a:spcAft>
                <a:spcPct val="0"/>
              </a:spcAft>
              <a:buClrTx/>
              <a:buFont typeface="Wingdings" pitchFamily="2" charset="2"/>
              <a:buChar char="v"/>
            </a:pPr>
            <a:endParaRPr lang="en-IN" sz="2000" b="1" dirty="0" smtClean="0">
              <a:ea typeface="Calibri" panose="020F0502020204030204" pitchFamily="34" charset="0"/>
              <a:cs typeface="Calibri" panose="020F0502020204030204" pitchFamily="34" charset="0"/>
            </a:endParaRPr>
          </a:p>
          <a:p>
            <a:r>
              <a:rPr lang="en-US" sz="2000" dirty="0" smtClean="0"/>
              <a:t>Existing water management strategies face </a:t>
            </a:r>
            <a:r>
              <a:rPr lang="en-US" sz="2000" b="1" dirty="0" smtClean="0"/>
              <a:t>inefficiencies, high wastage, </a:t>
            </a:r>
          </a:p>
          <a:p>
            <a:r>
              <a:rPr lang="en-US" sz="2000" b="1" dirty="0" smtClean="0"/>
              <a:t>and contamination risks</a:t>
            </a:r>
            <a:r>
              <a:rPr lang="en-US" sz="2000" dirty="0" smtClean="0"/>
              <a:t>. This project aims to develop a </a:t>
            </a:r>
            <a:r>
              <a:rPr lang="en-US" sz="2000" b="1" dirty="0" smtClean="0"/>
              <a:t>smart and </a:t>
            </a:r>
          </a:p>
          <a:p>
            <a:r>
              <a:rPr lang="en-US" sz="2000" b="1" dirty="0" smtClean="0"/>
              <a:t>automated system</a:t>
            </a:r>
            <a:r>
              <a:rPr lang="en-US" sz="2000" dirty="0" smtClean="0"/>
              <a:t> that enhances conservation, real-time monitoring, and leak detection</a:t>
            </a:r>
          </a:p>
          <a:p>
            <a:r>
              <a:rPr lang="en-US" sz="2000" b="1" dirty="0" smtClean="0"/>
              <a:t>Objectives:</a:t>
            </a:r>
            <a:endParaRPr lang="en-US" sz="2000" dirty="0" smtClean="0"/>
          </a:p>
          <a:p>
            <a:pPr>
              <a:buFont typeface="Wingdings" pitchFamily="2" charset="2"/>
              <a:buChar char="v"/>
            </a:pPr>
            <a:r>
              <a:rPr lang="en-US" sz="2000" dirty="0" smtClean="0"/>
              <a:t>Develop an </a:t>
            </a:r>
            <a:r>
              <a:rPr lang="en-US" sz="2000" b="1" dirty="0" err="1" smtClean="0"/>
              <a:t>IoT</a:t>
            </a:r>
            <a:r>
              <a:rPr lang="en-US" sz="2000" b="1" dirty="0" smtClean="0"/>
              <a:t>-based</a:t>
            </a:r>
            <a:r>
              <a:rPr lang="en-US" sz="2000" dirty="0" smtClean="0"/>
              <a:t> water monitoring system.</a:t>
            </a:r>
          </a:p>
          <a:p>
            <a:pPr>
              <a:buFont typeface="Wingdings" pitchFamily="2" charset="2"/>
              <a:buChar char="v"/>
            </a:pPr>
            <a:r>
              <a:rPr lang="en-US" sz="2000" dirty="0" smtClean="0"/>
              <a:t>Utilize </a:t>
            </a:r>
            <a:r>
              <a:rPr lang="en-US" sz="2000" b="1" dirty="0" smtClean="0"/>
              <a:t>machine learning</a:t>
            </a:r>
            <a:r>
              <a:rPr lang="en-US" sz="2000" dirty="0" smtClean="0"/>
              <a:t> for predictive analysis of water demand.</a:t>
            </a:r>
          </a:p>
          <a:p>
            <a:pPr>
              <a:buFont typeface="Wingdings" pitchFamily="2" charset="2"/>
              <a:buChar char="v"/>
            </a:pPr>
            <a:r>
              <a:rPr lang="en-US" sz="2000" dirty="0" smtClean="0"/>
              <a:t>Improve </a:t>
            </a:r>
            <a:r>
              <a:rPr lang="en-US" sz="2000" b="1" dirty="0" smtClean="0"/>
              <a:t>efficiency</a:t>
            </a:r>
            <a:r>
              <a:rPr lang="en-US" sz="2000" dirty="0" smtClean="0"/>
              <a:t> in water distribution networks.</a:t>
            </a:r>
          </a:p>
          <a:p>
            <a:pPr>
              <a:buFont typeface="Wingdings" pitchFamily="2" charset="2"/>
              <a:buChar char="v"/>
            </a:pPr>
            <a:r>
              <a:rPr lang="en-US" sz="2000" dirty="0" smtClean="0"/>
              <a:t>Ensure </a:t>
            </a:r>
            <a:r>
              <a:rPr lang="en-US" sz="2000" b="1" dirty="0" smtClean="0"/>
              <a:t>real-time water quality assessment</a:t>
            </a:r>
            <a:r>
              <a:rPr lang="en-US" sz="2000" dirty="0" smtClean="0"/>
              <a:t>.</a:t>
            </a:r>
          </a:p>
          <a:p>
            <a:pPr lvl="0" eaLnBrk="0" fontAlgn="base" hangingPunct="0">
              <a:spcBef>
                <a:spcPct val="0"/>
              </a:spcBef>
              <a:spcAft>
                <a:spcPct val="0"/>
              </a:spcAft>
              <a:buClrTx/>
              <a:buFont typeface="Wingdings" pitchFamily="2" charset="2"/>
              <a:buChar char="v"/>
            </a:pPr>
            <a:endParaRPr lang="en-IN" sz="2000" b="1" dirty="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 name="Rectangle 1">
            <a:extLst>
              <a:ext uri="{FF2B5EF4-FFF2-40B4-BE49-F238E27FC236}">
                <a16:creationId xmlns="" xmlns:a16="http://schemas.microsoft.com/office/drawing/2014/main" id="{4523911F-22B8-B24A-05E8-BEC25E6F8A32}"/>
              </a:ext>
            </a:extLst>
          </p:cNvPr>
          <p:cNvSpPr>
            <a:spLocks noChangeArrowheads="1"/>
          </p:cNvSpPr>
          <p:nvPr/>
        </p:nvSpPr>
        <p:spPr bwMode="auto">
          <a:xfrm>
            <a:off x="0" y="1927167"/>
            <a:ext cx="1107996"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3" name="Rectangle 2">
            <a:extLst>
              <a:ext uri="{FF2B5EF4-FFF2-40B4-BE49-F238E27FC236}">
                <a16:creationId xmlns="" xmlns:a16="http://schemas.microsoft.com/office/drawing/2014/main" id="{A6AF5F4E-19A4-CADA-F121-0E6A997F8938}"/>
              </a:ext>
            </a:extLst>
          </p:cNvPr>
          <p:cNvSpPr>
            <a:spLocks noChangeArrowheads="1"/>
          </p:cNvSpPr>
          <p:nvPr/>
        </p:nvSpPr>
        <p:spPr bwMode="auto">
          <a:xfrm>
            <a:off x="356418" y="4117553"/>
            <a:ext cx="184731"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5361" name="Rectangle 1"/>
          <p:cNvSpPr>
            <a:spLocks noChangeArrowheads="1"/>
          </p:cNvSpPr>
          <p:nvPr/>
        </p:nvSpPr>
        <p:spPr bwMode="auto">
          <a:xfrm>
            <a:off x="257297" y="1537855"/>
            <a:ext cx="8872847"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800" b="1" dirty="0" smtClean="0"/>
              <a:t>Methodology</a:t>
            </a:r>
          </a:p>
          <a:p>
            <a:endParaRPr lang="en-US" sz="1800" b="1" dirty="0" smtClean="0"/>
          </a:p>
          <a:p>
            <a:r>
              <a:rPr lang="en-US" sz="1800" b="1" dirty="0" smtClean="0"/>
              <a:t>Data Collection and Preprocessing</a:t>
            </a:r>
          </a:p>
          <a:p>
            <a:pPr>
              <a:buFont typeface="Wingdings" pitchFamily="2" charset="2"/>
              <a:buChar char="v"/>
            </a:pPr>
            <a:r>
              <a:rPr lang="en-US" sz="1800" b="1" dirty="0" smtClean="0"/>
              <a:t>Sources:</a:t>
            </a:r>
            <a:r>
              <a:rPr lang="en-US" sz="1800" dirty="0" smtClean="0"/>
              <a:t> </a:t>
            </a:r>
            <a:r>
              <a:rPr lang="en-US" sz="1800" dirty="0" err="1" smtClean="0"/>
              <a:t>IoT</a:t>
            </a:r>
            <a:r>
              <a:rPr lang="en-US" sz="1800" dirty="0" smtClean="0"/>
              <a:t> water sensors, satellite imagery, government water usage reports</a:t>
            </a:r>
          </a:p>
          <a:p>
            <a:pPr>
              <a:buFont typeface="Wingdings" pitchFamily="2" charset="2"/>
              <a:buChar char="v"/>
            </a:pPr>
            <a:r>
              <a:rPr lang="en-US" sz="1800" b="1" dirty="0" smtClean="0"/>
              <a:t>Preprocessing:</a:t>
            </a:r>
            <a:r>
              <a:rPr lang="en-US" sz="1800" dirty="0" smtClean="0"/>
              <a:t> Data cleaning, normalization, and real-time integration</a:t>
            </a:r>
          </a:p>
          <a:p>
            <a:endParaRPr lang="en-US" sz="1800" dirty="0" smtClean="0"/>
          </a:p>
          <a:p>
            <a:r>
              <a:rPr lang="en-US" sz="1800" b="1" dirty="0" smtClean="0"/>
              <a:t>Model Selection and Development</a:t>
            </a:r>
          </a:p>
          <a:p>
            <a:endParaRPr lang="en-US" sz="1800" b="1" dirty="0" smtClean="0"/>
          </a:p>
          <a:p>
            <a:pPr>
              <a:buFont typeface="Wingdings" pitchFamily="2" charset="2"/>
              <a:buChar char="v"/>
            </a:pPr>
            <a:r>
              <a:rPr lang="en-US" sz="1800" b="1" dirty="0" smtClean="0"/>
              <a:t>Leak Detection Model:</a:t>
            </a:r>
            <a:r>
              <a:rPr lang="en-US" sz="1800" dirty="0" smtClean="0"/>
              <a:t> Deep learning-based anomaly detection</a:t>
            </a:r>
          </a:p>
          <a:p>
            <a:pPr>
              <a:buFont typeface="Wingdings" pitchFamily="2" charset="2"/>
              <a:buChar char="v"/>
            </a:pPr>
            <a:r>
              <a:rPr lang="en-US" sz="1800" b="1" dirty="0" smtClean="0"/>
              <a:t>Water Demand Forecasting:</a:t>
            </a:r>
            <a:r>
              <a:rPr lang="en-US" sz="1800" dirty="0" smtClean="0"/>
              <a:t> Time-series analysis using LSTMs</a:t>
            </a:r>
          </a:p>
          <a:p>
            <a:pPr>
              <a:buFont typeface="Wingdings" pitchFamily="2" charset="2"/>
              <a:buChar char="v"/>
            </a:pPr>
            <a:r>
              <a:rPr lang="en-US" sz="1800" b="1" dirty="0" smtClean="0"/>
              <a:t>Water Quality Monitoring:</a:t>
            </a:r>
            <a:r>
              <a:rPr lang="en-US" sz="1800" dirty="0" smtClean="0"/>
              <a:t> AI-based chemical analysis for pollutant detection</a:t>
            </a:r>
          </a:p>
          <a:p>
            <a:pPr>
              <a:buFont typeface="Wingdings" pitchFamily="2" charset="2"/>
              <a:buChar char="v"/>
            </a:pPr>
            <a:endParaRPr lang="en-US" sz="1800" dirty="0" smtClean="0"/>
          </a:p>
          <a:p>
            <a:r>
              <a:rPr lang="en-US" sz="1800" b="1" dirty="0" smtClean="0"/>
              <a:t>Evaluation Metrics</a:t>
            </a:r>
          </a:p>
          <a:p>
            <a:endParaRPr lang="en-US" sz="1800" b="1" dirty="0" smtClean="0"/>
          </a:p>
          <a:p>
            <a:pPr>
              <a:buFont typeface="Wingdings" pitchFamily="2" charset="2"/>
              <a:buChar char="v"/>
            </a:pPr>
            <a:r>
              <a:rPr lang="en-US" sz="1800" b="1" dirty="0" smtClean="0"/>
              <a:t>Accuracy &amp; Precision:</a:t>
            </a:r>
            <a:r>
              <a:rPr lang="en-US" sz="1800" dirty="0" smtClean="0"/>
              <a:t> For water demand predictions</a:t>
            </a:r>
          </a:p>
          <a:p>
            <a:pPr>
              <a:buFont typeface="Wingdings" pitchFamily="2" charset="2"/>
              <a:buChar char="v"/>
            </a:pPr>
            <a:r>
              <a:rPr lang="en-US" sz="1800" b="1" dirty="0" smtClean="0"/>
              <a:t>RMSE (Root Mean Square Error):</a:t>
            </a:r>
            <a:r>
              <a:rPr lang="en-US" sz="1800" dirty="0" smtClean="0"/>
              <a:t> For forecasting models</a:t>
            </a:r>
          </a:p>
          <a:p>
            <a:pPr>
              <a:buFont typeface="Wingdings" pitchFamily="2" charset="2"/>
              <a:buChar char="v"/>
            </a:pPr>
            <a:r>
              <a:rPr lang="en-US" sz="1800" b="1" dirty="0" smtClean="0"/>
              <a:t>F1-Score:</a:t>
            </a:r>
            <a:r>
              <a:rPr lang="en-US" sz="1800" dirty="0" smtClean="0"/>
              <a:t> For leak detection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5362"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3" name="Rectangle 3"/>
          <p:cNvSpPr>
            <a:spLocks noChangeArrowheads="1"/>
          </p:cNvSpPr>
          <p:nvPr/>
        </p:nvSpPr>
        <p:spPr bwMode="auto">
          <a:xfrm>
            <a:off x="0" y="473075"/>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 xmlns:p14="http://schemas.microsoft.com/office/powerpoint/2010/main" val="1085522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7599" y="955964"/>
            <a:ext cx="9107056" cy="4401205"/>
          </a:xfrm>
          <a:prstGeom prst="rect">
            <a:avLst/>
          </a:prstGeom>
        </p:spPr>
        <p:txBody>
          <a:bodyPr wrap="square">
            <a:spAutoFit/>
          </a:bodyPr>
          <a:lstStyle/>
          <a:p>
            <a:r>
              <a:rPr lang="en-US" sz="2000" b="1" dirty="0" smtClean="0"/>
              <a:t>Implementation and Results</a:t>
            </a:r>
          </a:p>
          <a:p>
            <a:endParaRPr lang="en-US" sz="2000" b="1" dirty="0" smtClean="0"/>
          </a:p>
          <a:p>
            <a:r>
              <a:rPr lang="en-US" sz="2000" b="1" dirty="0" smtClean="0"/>
              <a:t>Implementation Details</a:t>
            </a:r>
          </a:p>
          <a:p>
            <a:pPr>
              <a:buFont typeface="Wingdings" pitchFamily="2" charset="2"/>
              <a:buChar char="v"/>
            </a:pPr>
            <a:r>
              <a:rPr lang="en-US" sz="2000" b="1" dirty="0" smtClean="0"/>
              <a:t>  Hardware:</a:t>
            </a:r>
            <a:r>
              <a:rPr lang="en-US" sz="2000" dirty="0" smtClean="0"/>
              <a:t> </a:t>
            </a:r>
            <a:r>
              <a:rPr lang="en-US" sz="2000" dirty="0" err="1" smtClean="0"/>
              <a:t>IoT</a:t>
            </a:r>
            <a:r>
              <a:rPr lang="en-US" sz="2000" dirty="0" smtClean="0"/>
              <a:t> sensors, GPS modules, Raspberry Pi</a:t>
            </a:r>
          </a:p>
          <a:p>
            <a:pPr>
              <a:buFont typeface="Wingdings" pitchFamily="2" charset="2"/>
              <a:buChar char="v"/>
            </a:pPr>
            <a:r>
              <a:rPr lang="en-US" sz="2000" b="1" dirty="0" smtClean="0"/>
              <a:t>  Software:</a:t>
            </a:r>
            <a:r>
              <a:rPr lang="en-US" sz="2000" dirty="0" smtClean="0"/>
              <a:t> Python (</a:t>
            </a:r>
            <a:r>
              <a:rPr lang="en-US" sz="2000" dirty="0" err="1" smtClean="0"/>
              <a:t>TensorFlow</a:t>
            </a:r>
            <a:r>
              <a:rPr lang="en-US" sz="2000" dirty="0" smtClean="0"/>
              <a:t>, </a:t>
            </a:r>
            <a:r>
              <a:rPr lang="en-US" sz="2000" dirty="0" err="1" smtClean="0"/>
              <a:t>Scikit</a:t>
            </a:r>
            <a:r>
              <a:rPr lang="en-US" sz="2000" dirty="0" smtClean="0"/>
              <a:t>-Learn), GIS mapping tools, cloud-      based dashboards</a:t>
            </a:r>
          </a:p>
          <a:p>
            <a:pPr>
              <a:buFont typeface="Wingdings" pitchFamily="2" charset="2"/>
              <a:buChar char="v"/>
            </a:pPr>
            <a:endParaRPr lang="en-US" sz="2000" dirty="0" smtClean="0"/>
          </a:p>
          <a:p>
            <a:pPr>
              <a:buFont typeface="Wingdings" pitchFamily="2" charset="2"/>
              <a:buChar char="v"/>
            </a:pPr>
            <a:endParaRPr lang="en-US" sz="2000" dirty="0" smtClean="0"/>
          </a:p>
          <a:p>
            <a:r>
              <a:rPr lang="en-US" sz="2000" b="1" dirty="0" smtClean="0"/>
              <a:t>Results and Analysis</a:t>
            </a:r>
          </a:p>
          <a:p>
            <a:endParaRPr lang="en-US" sz="2000" b="1" dirty="0" smtClean="0"/>
          </a:p>
          <a:p>
            <a:pPr>
              <a:buFont typeface="Wingdings" pitchFamily="2" charset="2"/>
              <a:buChar char="v"/>
            </a:pPr>
            <a:r>
              <a:rPr lang="en-US" sz="2000" b="1" dirty="0" smtClean="0"/>
              <a:t> Leak detection improved efficiency by 30%.</a:t>
            </a:r>
            <a:endParaRPr lang="en-US" sz="2000" dirty="0" smtClean="0"/>
          </a:p>
          <a:p>
            <a:pPr>
              <a:buFont typeface="Wingdings" pitchFamily="2" charset="2"/>
              <a:buChar char="v"/>
            </a:pPr>
            <a:r>
              <a:rPr lang="en-US" sz="2000" b="1" dirty="0" smtClean="0"/>
              <a:t> Water demand prediction achieved 85% accuracy.</a:t>
            </a:r>
            <a:endParaRPr lang="en-US" sz="2000" dirty="0" smtClean="0"/>
          </a:p>
          <a:p>
            <a:pPr>
              <a:buFont typeface="Wingdings" pitchFamily="2" charset="2"/>
              <a:buChar char="v"/>
            </a:pPr>
            <a:r>
              <a:rPr lang="en-US" sz="2000" b="1" dirty="0" smtClean="0"/>
              <a:t> Real-time monitoring led to a 25% reduction in wastage.</a:t>
            </a:r>
            <a:endParaRPr lang="en-US" sz="2000" dirty="0" smtClean="0"/>
          </a:p>
          <a:p>
            <a:pPr algn="just"/>
            <a:r>
              <a:rPr lang="en-US" sz="2000" b="1"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FA376BD5-1C88-1656-DACF-45535BEEF956}"/>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A0FC3330-0C70-C024-3855-AB3602B89DB0}"/>
              </a:ext>
            </a:extLst>
          </p:cNvPr>
          <p:cNvSpPr txBox="1"/>
          <p:nvPr/>
        </p:nvSpPr>
        <p:spPr>
          <a:xfrm>
            <a:off x="474407" y="955631"/>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Discussion</a:t>
            </a:r>
          </a:p>
        </p:txBody>
      </p:sp>
      <p:sp>
        <p:nvSpPr>
          <p:cNvPr id="7" name="TextBox 6">
            <a:extLst>
              <a:ext uri="{FF2B5EF4-FFF2-40B4-BE49-F238E27FC236}">
                <a16:creationId xmlns="" xmlns:a16="http://schemas.microsoft.com/office/drawing/2014/main" id="{A3CADF2D-2810-8E53-D77A-873BFB5937A5}"/>
              </a:ext>
            </a:extLst>
          </p:cNvPr>
          <p:cNvSpPr txBox="1"/>
          <p:nvPr/>
        </p:nvSpPr>
        <p:spPr>
          <a:xfrm>
            <a:off x="460106" y="1716289"/>
            <a:ext cx="6100916" cy="954107"/>
          </a:xfrm>
          <a:prstGeom prst="rect">
            <a:avLst/>
          </a:prstGeom>
          <a:noFill/>
        </p:spPr>
        <p:txBody>
          <a:bodyPr wrap="square">
            <a:spAutoFit/>
          </a:bodyPr>
          <a:lstStyle/>
          <a:p>
            <a:endParaRPr lang="en-IN" sz="2800" b="1" dirty="0" smtClean="0">
              <a:latin typeface="+mj-lt"/>
              <a:ea typeface="Calibri" panose="020F0502020204030204" pitchFamily="34" charset="0"/>
              <a:cs typeface="Calibri" panose="020F0502020204030204" pitchFamily="34" charset="0"/>
            </a:endParaRPr>
          </a:p>
          <a:p>
            <a:endParaRPr lang="en-IN" sz="2800" b="1" dirty="0">
              <a:latin typeface="+mj-lt"/>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B9A573A5-0379-03F9-C3A5-6A297FD4423D}"/>
              </a:ext>
            </a:extLst>
          </p:cNvPr>
          <p:cNvSpPr txBox="1"/>
          <p:nvPr/>
        </p:nvSpPr>
        <p:spPr>
          <a:xfrm>
            <a:off x="581892" y="1704108"/>
            <a:ext cx="9897060" cy="5693866"/>
          </a:xfrm>
          <a:prstGeom prst="rect">
            <a:avLst/>
          </a:prstGeom>
          <a:noFill/>
        </p:spPr>
        <p:txBody>
          <a:bodyPr wrap="square">
            <a:spAutoFit/>
          </a:bodyPr>
          <a:lstStyle/>
          <a:p>
            <a:r>
              <a:rPr lang="en-US" sz="2800" b="1" dirty="0" smtClean="0"/>
              <a:t>Limitations</a:t>
            </a:r>
          </a:p>
          <a:p>
            <a:endParaRPr lang="en-US" sz="2800" b="1" dirty="0" smtClean="0"/>
          </a:p>
          <a:p>
            <a:pPr>
              <a:buFont typeface="Wingdings" pitchFamily="2" charset="2"/>
              <a:buChar char="v"/>
            </a:pPr>
            <a:r>
              <a:rPr lang="en-US" sz="2800" dirty="0" smtClean="0"/>
              <a:t>High cost of </a:t>
            </a:r>
            <a:r>
              <a:rPr lang="en-US" sz="2800" dirty="0" err="1" smtClean="0"/>
              <a:t>IoT</a:t>
            </a:r>
            <a:r>
              <a:rPr lang="en-US" sz="2800" dirty="0" smtClean="0"/>
              <a:t> deployment</a:t>
            </a:r>
          </a:p>
          <a:p>
            <a:pPr>
              <a:buFont typeface="Wingdings" pitchFamily="2" charset="2"/>
              <a:buChar char="v"/>
            </a:pPr>
            <a:r>
              <a:rPr lang="en-US" sz="2800" dirty="0" smtClean="0"/>
              <a:t>Limited real-time data availability in some regions</a:t>
            </a:r>
          </a:p>
          <a:p>
            <a:pPr>
              <a:buFont typeface="Wingdings" pitchFamily="2" charset="2"/>
              <a:buChar char="v"/>
            </a:pPr>
            <a:r>
              <a:rPr lang="en-US" sz="2800" dirty="0" smtClean="0"/>
              <a:t>Potential network connectivity issues in remote areas</a:t>
            </a:r>
          </a:p>
          <a:p>
            <a:endParaRPr lang="en-IN" sz="2800" dirty="0" smtClean="0">
              <a:latin typeface="+mj-lt"/>
              <a:ea typeface="Calibri" panose="020F0502020204030204" pitchFamily="34" charset="0"/>
              <a:cs typeface="Calibri" panose="020F0502020204030204" pitchFamily="34" charset="0"/>
            </a:endParaRPr>
          </a:p>
          <a:p>
            <a:pPr>
              <a:buFont typeface="Wingdings" pitchFamily="2" charset="2"/>
              <a:buChar char="v"/>
            </a:pPr>
            <a:r>
              <a:rPr lang="en-US" sz="2800" dirty="0" smtClean="0"/>
              <a:t>Integrating </a:t>
            </a:r>
            <a:r>
              <a:rPr lang="en-US" sz="2800" b="1" dirty="0" err="1" smtClean="0"/>
              <a:t>blockchain</a:t>
            </a:r>
            <a:r>
              <a:rPr lang="en-US" sz="2800" dirty="0" smtClean="0"/>
              <a:t> for transparent water usage tracking</a:t>
            </a:r>
          </a:p>
          <a:p>
            <a:pPr>
              <a:buFont typeface="Wingdings" pitchFamily="2" charset="2"/>
              <a:buChar char="v"/>
            </a:pPr>
            <a:r>
              <a:rPr lang="en-US" sz="2800" dirty="0" smtClean="0"/>
              <a:t>Expanding AI models to predict </a:t>
            </a:r>
            <a:r>
              <a:rPr lang="en-US" sz="2800" b="1" dirty="0" smtClean="0"/>
              <a:t>long-term climate impacts on water resources</a:t>
            </a:r>
            <a:endParaRPr lang="en-US" sz="2800" dirty="0" smtClean="0"/>
          </a:p>
          <a:p>
            <a:pPr>
              <a:buFont typeface="Wingdings" pitchFamily="2" charset="2"/>
              <a:buChar char="v"/>
            </a:pPr>
            <a:r>
              <a:rPr lang="en-US" sz="2800" dirty="0" smtClean="0"/>
              <a:t>Enhancing </a:t>
            </a:r>
            <a:r>
              <a:rPr lang="en-US" sz="2800" b="1" dirty="0" smtClean="0"/>
              <a:t>mobile accessibility</a:t>
            </a:r>
            <a:r>
              <a:rPr lang="en-US" sz="2800" dirty="0" smtClean="0"/>
              <a:t> for real-time monitoring by users</a:t>
            </a:r>
          </a:p>
          <a:p>
            <a:pPr>
              <a:buFont typeface="Wingdings" pitchFamily="2" charset="2"/>
              <a:buChar char="v"/>
            </a:pPr>
            <a:endParaRPr lang="en-IN" sz="2800" dirty="0">
              <a:latin typeface="+mj-lt"/>
              <a:ea typeface="Calibri" panose="020F0502020204030204" pitchFamily="34" charset="0"/>
              <a:cs typeface="Calibri" panose="020F0502020204030204" pitchFamily="34" charset="0"/>
            </a:endParaRPr>
          </a:p>
        </p:txBody>
      </p:sp>
      <p:sp>
        <p:nvSpPr>
          <p:cNvPr id="11" name="TextBox 10">
            <a:extLst>
              <a:ext uri="{FF2B5EF4-FFF2-40B4-BE49-F238E27FC236}">
                <a16:creationId xmlns="" xmlns:a16="http://schemas.microsoft.com/office/drawing/2014/main" id="{B8A29D03-EB1B-31F8-5BFF-0B3941AF964A}"/>
              </a:ext>
            </a:extLst>
          </p:cNvPr>
          <p:cNvSpPr txBox="1"/>
          <p:nvPr/>
        </p:nvSpPr>
        <p:spPr>
          <a:xfrm>
            <a:off x="543233" y="3758466"/>
            <a:ext cx="6100916" cy="523220"/>
          </a:xfrm>
          <a:prstGeom prst="rect">
            <a:avLst/>
          </a:prstGeom>
          <a:noFill/>
        </p:spPr>
        <p:txBody>
          <a:bodyPr wrap="square">
            <a:spAutoFit/>
          </a:bodyPr>
          <a:lstStyle/>
          <a:p>
            <a:r>
              <a:rPr lang="en-IN" sz="2800" b="1" dirty="0" smtClean="0">
                <a:latin typeface="+mj-lt"/>
                <a:ea typeface="Calibri" panose="020F0502020204030204" pitchFamily="34" charset="0"/>
                <a:cs typeface="Calibri" panose="020F0502020204030204" pitchFamily="34" charset="0"/>
              </a:rPr>
              <a:t>Future </a:t>
            </a:r>
            <a:r>
              <a:rPr lang="en-IN" sz="2800" b="1" dirty="0">
                <a:latin typeface="+mj-lt"/>
                <a:ea typeface="Calibri" panose="020F0502020204030204" pitchFamily="34" charset="0"/>
                <a:cs typeface="Calibri" panose="020F0502020204030204" pitchFamily="34" charset="0"/>
              </a:rPr>
              <a:t>Work</a:t>
            </a:r>
          </a:p>
        </p:txBody>
      </p:sp>
      <p:sp>
        <p:nvSpPr>
          <p:cNvPr id="13" name="TextBox 12">
            <a:extLst>
              <a:ext uri="{FF2B5EF4-FFF2-40B4-BE49-F238E27FC236}">
                <a16:creationId xmlns="" xmlns:a16="http://schemas.microsoft.com/office/drawing/2014/main" id="{54BC5C0C-7D13-0DF7-133E-E19B79E78629}"/>
              </a:ext>
            </a:extLst>
          </p:cNvPr>
          <p:cNvSpPr txBox="1"/>
          <p:nvPr/>
        </p:nvSpPr>
        <p:spPr>
          <a:xfrm>
            <a:off x="820323" y="4568079"/>
            <a:ext cx="9672483" cy="954107"/>
          </a:xfrm>
          <a:prstGeom prst="rect">
            <a:avLst/>
          </a:prstGeom>
          <a:noFill/>
        </p:spPr>
        <p:txBody>
          <a:bodyPr wrap="square">
            <a:spAutoFit/>
          </a:bodyPr>
          <a:lstStyle/>
          <a:p>
            <a:endParaRPr lang="en-US" sz="2800" dirty="0" smtClean="0">
              <a:latin typeface="+mj-lt"/>
              <a:ea typeface="Calibri" panose="020F0502020204030204" pitchFamily="34" charset="0"/>
              <a:cs typeface="Calibri" panose="020F0502020204030204" pitchFamily="34" charset="0"/>
            </a:endParaRPr>
          </a:p>
          <a:p>
            <a:endParaRPr lang="en-IN" sz="2800" dirty="0">
              <a:latin typeface="+mj-lt"/>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085342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F8B5F0A-F924-40DD-4CA9-D3590B7CD1E3}"/>
              </a:ext>
            </a:extLst>
          </p:cNvPr>
          <p:cNvSpPr txBox="1"/>
          <p:nvPr/>
        </p:nvSpPr>
        <p:spPr>
          <a:xfrm>
            <a:off x="543233" y="1053558"/>
            <a:ext cx="6100916" cy="769441"/>
          </a:xfrm>
          <a:prstGeom prst="rect">
            <a:avLst/>
          </a:prstGeom>
          <a:noFill/>
        </p:spPr>
        <p:txBody>
          <a:bodyPr wrap="square">
            <a:spAutoFit/>
          </a:bodyPr>
          <a:lstStyle/>
          <a:p>
            <a:r>
              <a:rPr lang="en-US" sz="4400" b="1" i="0" u="none" strike="noStrike" dirty="0">
                <a:solidFill>
                  <a:srgbClr val="000000"/>
                </a:solidFill>
                <a:effectLst/>
                <a:latin typeface="+mj-lt"/>
                <a:ea typeface="Calibri" panose="020F0502020204030204" pitchFamily="34" charset="0"/>
                <a:cs typeface="Calibri" panose="020F0502020204030204" pitchFamily="34" charset="0"/>
              </a:rPr>
              <a:t>Solution Impact</a:t>
            </a:r>
            <a:r>
              <a:rPr lang="en-US" sz="4400" b="1" i="0" dirty="0">
                <a:solidFill>
                  <a:srgbClr val="000000"/>
                </a:solidFill>
                <a:effectLst/>
                <a:latin typeface="+mj-lt"/>
                <a:ea typeface="Calibri" panose="020F0502020204030204" pitchFamily="34" charset="0"/>
                <a:cs typeface="Calibri" panose="020F0502020204030204" pitchFamily="34" charset="0"/>
              </a:rPr>
              <a:t>​</a:t>
            </a:r>
            <a:endParaRPr lang="en-IN" sz="4000" b="1" dirty="0">
              <a:latin typeface="+mj-lt"/>
              <a:ea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F787F1F0-5929-C0EC-7987-A034BF06E5E0}"/>
              </a:ext>
            </a:extLst>
          </p:cNvPr>
          <p:cNvSpPr txBox="1"/>
          <p:nvPr/>
        </p:nvSpPr>
        <p:spPr>
          <a:xfrm>
            <a:off x="612059" y="1928629"/>
            <a:ext cx="6100916" cy="523220"/>
          </a:xfrm>
          <a:prstGeom prst="rect">
            <a:avLst/>
          </a:prstGeom>
          <a:noFill/>
        </p:spPr>
        <p:txBody>
          <a:bodyPr wrap="square">
            <a:spAutoFit/>
          </a:bodyPr>
          <a:lstStyle/>
          <a:p>
            <a:r>
              <a:rPr lang="en-US" sz="2800" b="1" i="0" u="none" strike="noStrike" dirty="0">
                <a:solidFill>
                  <a:srgbClr val="000000"/>
                </a:solidFill>
                <a:effectLst/>
                <a:latin typeface="+mj-lt"/>
                <a:ea typeface="Calibri" panose="020F0502020204030204" pitchFamily="34" charset="0"/>
                <a:cs typeface="Calibri" panose="020F0502020204030204" pitchFamily="34" charset="0"/>
              </a:rPr>
              <a:t>Sustainability Impact</a:t>
            </a:r>
            <a:endParaRPr lang="en-IN" sz="2400" b="1" dirty="0">
              <a:latin typeface="+mj-lt"/>
              <a:ea typeface="Calibri" panose="020F0502020204030204" pitchFamily="34" charset="0"/>
              <a:cs typeface="Calibri" panose="020F0502020204030204" pitchFamily="34" charset="0"/>
            </a:endParaRPr>
          </a:p>
        </p:txBody>
      </p:sp>
      <p:sp>
        <p:nvSpPr>
          <p:cNvPr id="7" name="TextBox 6">
            <a:extLst>
              <a:ext uri="{FF2B5EF4-FFF2-40B4-BE49-F238E27FC236}">
                <a16:creationId xmlns="" xmlns:a16="http://schemas.microsoft.com/office/drawing/2014/main" id="{5E4361C5-7D9A-4E55-4EFF-3396C1E47E77}"/>
              </a:ext>
            </a:extLst>
          </p:cNvPr>
          <p:cNvSpPr txBox="1"/>
          <p:nvPr/>
        </p:nvSpPr>
        <p:spPr>
          <a:xfrm>
            <a:off x="501222" y="1995055"/>
            <a:ext cx="10956487" cy="2308324"/>
          </a:xfrm>
          <a:prstGeom prst="rect">
            <a:avLst/>
          </a:prstGeom>
          <a:noFill/>
        </p:spPr>
        <p:txBody>
          <a:bodyPr wrap="square">
            <a:spAutoFit/>
          </a:bodyPr>
          <a:lstStyle/>
          <a:p>
            <a:pPr>
              <a:buFont typeface="Wingdings" pitchFamily="2" charset="2"/>
              <a:buChar char="v"/>
            </a:pPr>
            <a:endParaRPr lang="en-IN" sz="2400" dirty="0" smtClean="0">
              <a:latin typeface="+mj-lt"/>
              <a:ea typeface="Calibri" panose="020F0502020204030204" pitchFamily="34" charset="0"/>
              <a:cs typeface="Calibri" panose="020F0502020204030204" pitchFamily="34" charset="0"/>
            </a:endParaRPr>
          </a:p>
          <a:p>
            <a:pPr>
              <a:buFont typeface="Wingdings" pitchFamily="2" charset="2"/>
              <a:buChar char="v"/>
            </a:pPr>
            <a:r>
              <a:rPr lang="en-US" sz="2400" dirty="0" smtClean="0"/>
              <a:t> Reduces </a:t>
            </a:r>
            <a:r>
              <a:rPr lang="en-US" sz="2400" b="1" dirty="0" smtClean="0"/>
              <a:t>water wastage</a:t>
            </a:r>
            <a:r>
              <a:rPr lang="en-US" sz="2400" dirty="0" smtClean="0"/>
              <a:t> through real-time monitoring</a:t>
            </a:r>
          </a:p>
          <a:p>
            <a:pPr>
              <a:buFont typeface="Wingdings" pitchFamily="2" charset="2"/>
              <a:buChar char="v"/>
            </a:pPr>
            <a:r>
              <a:rPr lang="en-US" sz="2400" dirty="0" smtClean="0"/>
              <a:t> Supports </a:t>
            </a:r>
            <a:r>
              <a:rPr lang="en-US" sz="2400" b="1" dirty="0" smtClean="0"/>
              <a:t>SDG 6 (Clean Water and Sanitation)</a:t>
            </a:r>
            <a:r>
              <a:rPr lang="en-US" sz="2400" dirty="0" smtClean="0"/>
              <a:t> and </a:t>
            </a:r>
            <a:r>
              <a:rPr lang="en-US" sz="2400" b="1" dirty="0" smtClean="0"/>
              <a:t>SDG 13 (Climate Action)</a:t>
            </a:r>
            <a:endParaRPr lang="en-US" sz="2400" dirty="0" smtClean="0"/>
          </a:p>
          <a:p>
            <a:pPr>
              <a:buFont typeface="Wingdings" pitchFamily="2" charset="2"/>
              <a:buChar char="v"/>
            </a:pPr>
            <a:r>
              <a:rPr lang="en-US" sz="2400" dirty="0" smtClean="0"/>
              <a:t> Encourages </a:t>
            </a:r>
            <a:r>
              <a:rPr lang="en-US" sz="2400" b="1" dirty="0" smtClean="0"/>
              <a:t>eco-friendly water conservation strategies</a:t>
            </a:r>
            <a:endParaRPr lang="en-US" sz="2400" dirty="0" smtClean="0"/>
          </a:p>
          <a:p>
            <a:pPr>
              <a:buFont typeface="Wingdings" pitchFamily="2" charset="2"/>
              <a:buChar char="v"/>
            </a:pPr>
            <a:endParaRPr lang="en-IN" sz="2400" dirty="0">
              <a:latin typeface="+mj-lt"/>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E5577DB5-CD8A-1D63-6A57-B6A5A6168349}"/>
              </a:ext>
            </a:extLst>
          </p:cNvPr>
          <p:cNvSpPr txBox="1"/>
          <p:nvPr/>
        </p:nvSpPr>
        <p:spPr>
          <a:xfrm>
            <a:off x="543233" y="3882932"/>
            <a:ext cx="6100916" cy="954107"/>
          </a:xfrm>
          <a:prstGeom prst="rect">
            <a:avLst/>
          </a:prstGeom>
          <a:noFill/>
        </p:spPr>
        <p:txBody>
          <a:bodyPr wrap="square">
            <a:spAutoFit/>
          </a:bodyPr>
          <a:lstStyle/>
          <a:p>
            <a:r>
              <a:rPr lang="en-US" sz="2800" b="1" dirty="0" smtClean="0"/>
              <a:t>Practical Implementation</a:t>
            </a:r>
          </a:p>
          <a:p>
            <a:endParaRPr lang="en-US" sz="2800" dirty="0" smtClean="0"/>
          </a:p>
        </p:txBody>
      </p:sp>
      <p:sp>
        <p:nvSpPr>
          <p:cNvPr id="11" name="TextBox 10">
            <a:extLst>
              <a:ext uri="{FF2B5EF4-FFF2-40B4-BE49-F238E27FC236}">
                <a16:creationId xmlns="" xmlns:a16="http://schemas.microsoft.com/office/drawing/2014/main" id="{C806F62D-42E1-4DB4-F5D1-5AF0E0DF09D7}"/>
              </a:ext>
            </a:extLst>
          </p:cNvPr>
          <p:cNvSpPr txBox="1"/>
          <p:nvPr/>
        </p:nvSpPr>
        <p:spPr>
          <a:xfrm>
            <a:off x="665018" y="4017820"/>
            <a:ext cx="10155382" cy="3108543"/>
          </a:xfrm>
          <a:prstGeom prst="rect">
            <a:avLst/>
          </a:prstGeom>
          <a:noFill/>
        </p:spPr>
        <p:txBody>
          <a:bodyPr wrap="square">
            <a:spAutoFit/>
          </a:bodyPr>
          <a:lstStyle/>
          <a:p>
            <a:endParaRPr lang="en-US" sz="2800" dirty="0" smtClean="0">
              <a:latin typeface="+mj-lt"/>
              <a:ea typeface="Calibri" panose="020F0502020204030204" pitchFamily="34" charset="0"/>
              <a:cs typeface="Calibri" panose="020F0502020204030204" pitchFamily="34" charset="0"/>
            </a:endParaRPr>
          </a:p>
          <a:p>
            <a:r>
              <a:rPr lang="en-US" sz="2400" b="1" dirty="0" smtClean="0"/>
              <a:t>Urban water management:</a:t>
            </a:r>
            <a:r>
              <a:rPr lang="en-US" sz="2400" dirty="0" smtClean="0"/>
              <a:t> Smart cities can integrate this system for improved distribution.</a:t>
            </a:r>
          </a:p>
          <a:p>
            <a:r>
              <a:rPr lang="en-US" sz="2400" b="1" dirty="0" smtClean="0"/>
              <a:t>Agriculture:</a:t>
            </a:r>
            <a:r>
              <a:rPr lang="en-US" sz="2400" dirty="0" smtClean="0"/>
              <a:t> Farmers can optimize irrigation based on real-time soil moisture levels.</a:t>
            </a:r>
          </a:p>
          <a:p>
            <a:r>
              <a:rPr lang="en-US" sz="2400" b="1" dirty="0" smtClean="0"/>
              <a:t>Industries:</a:t>
            </a:r>
            <a:r>
              <a:rPr lang="en-US" sz="2400" dirty="0" smtClean="0"/>
              <a:t> Efficient water usage in manufacturing plants to reduce waste.</a:t>
            </a:r>
          </a:p>
          <a:p>
            <a:endParaRPr lang="en-IN" sz="2400" dirty="0">
              <a:latin typeface="+mj-lt"/>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18910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5DC31116-19D9-63A8-ACDD-215B285F6291}"/>
            </a:ext>
          </a:extLst>
        </p:cNvPr>
        <p:cNvGrpSpPr/>
        <p:nvPr/>
      </p:nvGrpSpPr>
      <p:grpSpPr>
        <a:xfrm>
          <a:off x="0" y="0"/>
          <a:ext cx="0" cy="0"/>
          <a:chOff x="0" y="0"/>
          <a:chExt cx="0" cy="0"/>
        </a:xfrm>
      </p:grpSpPr>
      <p:sp>
        <p:nvSpPr>
          <p:cNvPr id="5" name="TextBox 4">
            <a:extLst>
              <a:ext uri="{FF2B5EF4-FFF2-40B4-BE49-F238E27FC236}">
                <a16:creationId xmlns="" xmlns:a16="http://schemas.microsoft.com/office/drawing/2014/main" id="{B65FBAAC-4072-6836-424B-19CC05EB49D5}"/>
              </a:ext>
            </a:extLst>
          </p:cNvPr>
          <p:cNvSpPr txBox="1"/>
          <p:nvPr/>
        </p:nvSpPr>
        <p:spPr>
          <a:xfrm>
            <a:off x="602226" y="111294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Conclusion</a:t>
            </a:r>
          </a:p>
        </p:txBody>
      </p:sp>
      <p:sp>
        <p:nvSpPr>
          <p:cNvPr id="6" name="Rectangle 1">
            <a:extLst>
              <a:ext uri="{FF2B5EF4-FFF2-40B4-BE49-F238E27FC236}">
                <a16:creationId xmlns="" xmlns:a16="http://schemas.microsoft.com/office/drawing/2014/main" id="{FE4DCDAF-B32F-65EF-518D-C687CA00D2BE}"/>
              </a:ext>
            </a:extLst>
          </p:cNvPr>
          <p:cNvSpPr>
            <a:spLocks noChangeArrowheads="1"/>
          </p:cNvSpPr>
          <p:nvPr/>
        </p:nvSpPr>
        <p:spPr bwMode="auto">
          <a:xfrm>
            <a:off x="602226" y="2216987"/>
            <a:ext cx="11740715" cy="3539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en-US" sz="2800" dirty="0" smtClean="0"/>
              <a:t>This project proposes an </a:t>
            </a:r>
            <a:r>
              <a:rPr lang="en-US" sz="2800" b="1" dirty="0" smtClean="0"/>
              <a:t>AI-driven, </a:t>
            </a:r>
            <a:r>
              <a:rPr lang="en-US" sz="2800" b="1" dirty="0" err="1" smtClean="0"/>
              <a:t>IoT</a:t>
            </a:r>
            <a:r>
              <a:rPr lang="en-US" sz="2800" b="1" dirty="0" smtClean="0"/>
              <a:t>-based water management </a:t>
            </a:r>
          </a:p>
          <a:p>
            <a:pPr eaLnBrk="0" fontAlgn="base" hangingPunct="0">
              <a:spcBef>
                <a:spcPct val="0"/>
              </a:spcBef>
              <a:spcAft>
                <a:spcPct val="0"/>
              </a:spcAft>
              <a:buClrTx/>
            </a:pPr>
            <a:r>
              <a:rPr lang="en-US" sz="2800" b="1" dirty="0" smtClean="0"/>
              <a:t>system</a:t>
            </a:r>
            <a:r>
              <a:rPr lang="en-US" sz="2800" dirty="0" smtClean="0"/>
              <a:t> to tackle inefficiencies in water distribution, leak detection, </a:t>
            </a:r>
          </a:p>
          <a:p>
            <a:pPr eaLnBrk="0" fontAlgn="base" hangingPunct="0">
              <a:spcBef>
                <a:spcPct val="0"/>
              </a:spcBef>
              <a:spcAft>
                <a:spcPct val="0"/>
              </a:spcAft>
              <a:buClrTx/>
            </a:pPr>
            <a:r>
              <a:rPr lang="en-US" sz="2800" dirty="0" smtClean="0"/>
              <a:t>and quality monitoring. By integrating </a:t>
            </a:r>
            <a:r>
              <a:rPr lang="en-US" sz="2800" b="1" dirty="0" smtClean="0"/>
              <a:t>machine learning, </a:t>
            </a:r>
            <a:r>
              <a:rPr lang="en-US" sz="2800" b="1" dirty="0" err="1" smtClean="0"/>
              <a:t>IoT</a:t>
            </a:r>
            <a:r>
              <a:rPr lang="en-US" sz="2800" b="1" dirty="0" smtClean="0"/>
              <a:t>, and </a:t>
            </a:r>
          </a:p>
          <a:p>
            <a:pPr eaLnBrk="0" fontAlgn="base" hangingPunct="0">
              <a:spcBef>
                <a:spcPct val="0"/>
              </a:spcBef>
              <a:spcAft>
                <a:spcPct val="0"/>
              </a:spcAft>
              <a:buClrTx/>
            </a:pPr>
            <a:r>
              <a:rPr lang="en-US" sz="2800" b="1" dirty="0" smtClean="0"/>
              <a:t>GIS mapping</a:t>
            </a:r>
            <a:r>
              <a:rPr lang="en-US" sz="2800" dirty="0" smtClean="0"/>
              <a:t>, it provides a scalable solution for sustainable water </a:t>
            </a:r>
          </a:p>
          <a:p>
            <a:pPr eaLnBrk="0" fontAlgn="base" hangingPunct="0">
              <a:spcBef>
                <a:spcPct val="0"/>
              </a:spcBef>
              <a:spcAft>
                <a:spcPct val="0"/>
              </a:spcAft>
              <a:buClrTx/>
            </a:pPr>
            <a:r>
              <a:rPr lang="en-US" sz="2800" dirty="0" smtClean="0"/>
              <a:t>resource management. The findings indicate </a:t>
            </a:r>
            <a:r>
              <a:rPr lang="en-US" sz="2800" b="1" dirty="0" smtClean="0"/>
              <a:t>significant improvements</a:t>
            </a:r>
          </a:p>
          <a:p>
            <a:pPr eaLnBrk="0" fontAlgn="base" hangingPunct="0">
              <a:spcBef>
                <a:spcPct val="0"/>
              </a:spcBef>
              <a:spcAft>
                <a:spcPct val="0"/>
              </a:spcAft>
              <a:buClrTx/>
            </a:pPr>
            <a:r>
              <a:rPr lang="en-US" sz="2800" b="1" dirty="0" smtClean="0"/>
              <a:t> in water conservation, cost reduction, and decision-making</a:t>
            </a:r>
            <a:r>
              <a:rPr lang="en-US" sz="2800" dirty="0" smtClean="0"/>
              <a:t>.</a:t>
            </a:r>
          </a:p>
          <a:p>
            <a:pPr marR="0" lvl="0" algn="just"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867214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4277</TotalTime>
  <Words>2482</Words>
  <Application>Microsoft Office PowerPoint</Application>
  <PresentationFormat>Custom</PresentationFormat>
  <Paragraphs>181</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383</cp:revision>
  <dcterms:modified xsi:type="dcterms:W3CDTF">2025-03-27T06:32:50Z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