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1" r:id="rId6"/>
    <p:sldId id="268" r:id="rId7"/>
    <p:sldId id="267" r:id="rId8"/>
    <p:sldId id="269" r:id="rId9"/>
    <p:sldId id="266" r:id="rId10"/>
  </p:sldIdLst>
  <p:sldSz cx="18288000" cy="10287000"/>
  <p:notesSz cx="6858000" cy="9144000"/>
  <p:embeddedFontLst>
    <p:embeddedFont>
      <p:font typeface="TT Hoves" panose="020B0604020202020204" charset="0"/>
      <p:regular r:id="rId11"/>
    </p:embeddedFont>
    <p:embeddedFont>
      <p:font typeface="TT Hove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7" d="100"/>
          <a:sy n="37" d="100"/>
        </p:scale>
        <p:origin x="98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3" name="Group 3"/>
          <p:cNvGrpSpPr/>
          <p:nvPr/>
        </p:nvGrpSpPr>
        <p:grpSpPr>
          <a:xfrm>
            <a:off x="1" y="-190500"/>
            <a:ext cx="18288000" cy="1981200"/>
            <a:chOff x="0" y="0"/>
            <a:chExt cx="5183346" cy="448919"/>
          </a:xfrm>
          <a:solidFill>
            <a:schemeClr val="tx1">
              <a:lumMod val="75000"/>
              <a:lumOff val="25000"/>
            </a:schemeClr>
          </a:solidFill>
        </p:grpSpPr>
        <p:sp>
          <p:nvSpPr>
            <p:cNvPr id="4" name="Freeform 4"/>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5" name="TextBox 5"/>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6" name="TextBox 6"/>
          <p:cNvSpPr txBox="1"/>
          <p:nvPr/>
        </p:nvSpPr>
        <p:spPr>
          <a:xfrm>
            <a:off x="14141979" y="344568"/>
            <a:ext cx="3117321" cy="890437"/>
          </a:xfrm>
          <a:prstGeom prst="rect">
            <a:avLst/>
          </a:prstGeom>
        </p:spPr>
        <p:txBody>
          <a:bodyPr lIns="0" tIns="0" rIns="0" bIns="0" rtlCol="0" anchor="t">
            <a:spAutoFit/>
          </a:bodyPr>
          <a:lstStyle/>
          <a:p>
            <a:pPr algn="r">
              <a:lnSpc>
                <a:spcPts val="3639"/>
              </a:lnSpc>
              <a:spcBef>
                <a:spcPct val="0"/>
              </a:spcBef>
            </a:pPr>
            <a:r>
              <a:rPr lang="en-US" sz="2800" b="1" dirty="0">
                <a:solidFill>
                  <a:schemeClr val="bg1"/>
                </a:solidFill>
              </a:rPr>
              <a:t>LẬP TRÌNH PYTHON</a:t>
            </a:r>
            <a:endParaRPr lang="en-US" sz="2800" dirty="0">
              <a:solidFill>
                <a:schemeClr val="bg1"/>
              </a:solidFill>
            </a:endParaRPr>
          </a:p>
          <a:p>
            <a:pPr algn="r">
              <a:lnSpc>
                <a:spcPts val="3639"/>
              </a:lnSpc>
              <a:spcBef>
                <a:spcPct val="0"/>
              </a:spcBef>
            </a:pPr>
            <a:endParaRPr lang="en-US" sz="2599" dirty="0">
              <a:solidFill>
                <a:schemeClr val="bg1"/>
              </a:solidFill>
              <a:latin typeface="TT Hoves"/>
              <a:ea typeface="TT Hoves"/>
              <a:cs typeface="TT Hoves"/>
              <a:sym typeface="TT Hoves"/>
            </a:endParaRPr>
          </a:p>
        </p:txBody>
      </p:sp>
      <p:sp>
        <p:nvSpPr>
          <p:cNvPr id="7" name="TextBox 7"/>
          <p:cNvSpPr txBox="1"/>
          <p:nvPr/>
        </p:nvSpPr>
        <p:spPr>
          <a:xfrm>
            <a:off x="1028700" y="344568"/>
            <a:ext cx="3117321" cy="435184"/>
          </a:xfrm>
          <a:prstGeom prst="rect">
            <a:avLst/>
          </a:prstGeom>
        </p:spPr>
        <p:txBody>
          <a:bodyPr lIns="0" tIns="0" rIns="0" bIns="0" rtlCol="0" anchor="t">
            <a:spAutoFit/>
          </a:bodyPr>
          <a:lstStyle/>
          <a:p>
            <a:pPr algn="just">
              <a:lnSpc>
                <a:spcPts val="3639"/>
              </a:lnSpc>
              <a:spcBef>
                <a:spcPct val="0"/>
              </a:spcBef>
            </a:pPr>
            <a:r>
              <a:rPr lang="vi-VN" sz="2800" b="1" dirty="0">
                <a:solidFill>
                  <a:schemeClr val="bg1">
                    <a:lumMod val="95000"/>
                  </a:schemeClr>
                </a:solidFill>
                <a:latin typeface="TT Hoves"/>
                <a:ea typeface="TT Hoves"/>
                <a:cs typeface="TT Hoves"/>
                <a:sym typeface="TT Hoves"/>
              </a:rPr>
              <a:t>TNUT</a:t>
            </a:r>
            <a:endParaRPr lang="en-US" sz="2800" b="1" dirty="0">
              <a:solidFill>
                <a:schemeClr val="bg1">
                  <a:lumMod val="95000"/>
                </a:schemeClr>
              </a:solidFill>
              <a:latin typeface="TT Hoves"/>
              <a:ea typeface="TT Hoves"/>
              <a:cs typeface="TT Hoves"/>
              <a:sym typeface="TT Hoves"/>
            </a:endParaRPr>
          </a:p>
        </p:txBody>
      </p:sp>
      <p:sp>
        <p:nvSpPr>
          <p:cNvPr id="9" name="TextBox 9"/>
          <p:cNvSpPr txBox="1"/>
          <p:nvPr/>
        </p:nvSpPr>
        <p:spPr>
          <a:xfrm>
            <a:off x="5484590"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0" name="TextBox 10"/>
          <p:cNvSpPr txBox="1"/>
          <p:nvPr/>
        </p:nvSpPr>
        <p:spPr>
          <a:xfrm>
            <a:off x="12330761"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3" name="TextBox 12">
            <a:extLst>
              <a:ext uri="{FF2B5EF4-FFF2-40B4-BE49-F238E27FC236}">
                <a16:creationId xmlns:a16="http://schemas.microsoft.com/office/drawing/2014/main" id="{45E86A23-723E-1E72-5A17-521BDE0C1FC2}"/>
              </a:ext>
            </a:extLst>
          </p:cNvPr>
          <p:cNvSpPr txBox="1"/>
          <p:nvPr/>
        </p:nvSpPr>
        <p:spPr>
          <a:xfrm>
            <a:off x="3886200" y="2155459"/>
            <a:ext cx="10972801" cy="1760547"/>
          </a:xfrm>
          <a:prstGeom prst="rect">
            <a:avLst/>
          </a:prstGeom>
          <a:noFill/>
        </p:spPr>
        <p:txBody>
          <a:bodyPr wrap="square" rtlCol="0">
            <a:spAutoFit/>
          </a:bodyPr>
          <a:lstStyle/>
          <a:p>
            <a:pPr algn="ctr">
              <a:lnSpc>
                <a:spcPts val="15499"/>
              </a:lnSpc>
            </a:pPr>
            <a:r>
              <a:rPr lang="vi-VN" sz="5400" b="1" spc="-247" dirty="0">
                <a:solidFill>
                  <a:srgbClr val="3C3C3D"/>
                </a:solidFill>
                <a:ea typeface="Cabin Medium"/>
                <a:cs typeface="Cabin Medium"/>
                <a:sym typeface="Cabin Medium"/>
              </a:rPr>
              <a:t>Trình quản lý thư mục GUI</a:t>
            </a:r>
            <a:endParaRPr lang="en-US" sz="5400" b="1" spc="-247" dirty="0">
              <a:solidFill>
                <a:srgbClr val="3C3C3D"/>
              </a:solidFill>
              <a:ea typeface="Cabin Medium"/>
              <a:cs typeface="Cabin Medium"/>
              <a:sym typeface="Cabin Medium"/>
            </a:endParaRPr>
          </a:p>
        </p:txBody>
      </p:sp>
      <p:sp>
        <p:nvSpPr>
          <p:cNvPr id="14" name="TextBox 13">
            <a:extLst>
              <a:ext uri="{FF2B5EF4-FFF2-40B4-BE49-F238E27FC236}">
                <a16:creationId xmlns:a16="http://schemas.microsoft.com/office/drawing/2014/main" id="{82ADF459-ACCA-66CE-E654-53F71E68C694}"/>
              </a:ext>
            </a:extLst>
          </p:cNvPr>
          <p:cNvSpPr txBox="1"/>
          <p:nvPr/>
        </p:nvSpPr>
        <p:spPr>
          <a:xfrm>
            <a:off x="6553200" y="344568"/>
            <a:ext cx="5822240" cy="1200329"/>
          </a:xfrm>
          <a:prstGeom prst="rect">
            <a:avLst/>
          </a:prstGeom>
          <a:noFill/>
        </p:spPr>
        <p:txBody>
          <a:bodyPr wrap="square" rtlCol="0">
            <a:spAutoFit/>
          </a:bodyPr>
          <a:lstStyle/>
          <a:p>
            <a:pPr algn="ctr"/>
            <a:r>
              <a:rPr lang="en-US" sz="3600" b="1" dirty="0">
                <a:solidFill>
                  <a:schemeClr val="bg1"/>
                </a:solidFill>
              </a:rPr>
              <a:t>BÀI TẬP KẾT THÚC MÔN HỌC</a:t>
            </a:r>
            <a:endParaRPr lang="vi-VN" sz="3600" b="1" dirty="0">
              <a:solidFill>
                <a:schemeClr val="bg1"/>
              </a:solidFill>
            </a:endParaRPr>
          </a:p>
          <a:p>
            <a:pPr algn="ctr"/>
            <a:endParaRPr lang="en-US" sz="3600" b="1" dirty="0">
              <a:solidFill>
                <a:schemeClr val="bg1"/>
              </a:solidFill>
            </a:endParaRPr>
          </a:p>
        </p:txBody>
      </p:sp>
      <p:grpSp>
        <p:nvGrpSpPr>
          <p:cNvPr id="26" name="Group 3">
            <a:extLst>
              <a:ext uri="{FF2B5EF4-FFF2-40B4-BE49-F238E27FC236}">
                <a16:creationId xmlns:a16="http://schemas.microsoft.com/office/drawing/2014/main" id="{410DE8FC-1C3A-F8A5-AF80-E74995130B7A}"/>
              </a:ext>
            </a:extLst>
          </p:cNvPr>
          <p:cNvGrpSpPr/>
          <p:nvPr/>
        </p:nvGrpSpPr>
        <p:grpSpPr>
          <a:xfrm>
            <a:off x="0" y="8890464"/>
            <a:ext cx="18288000" cy="1371376"/>
            <a:chOff x="0" y="0"/>
            <a:chExt cx="5183346" cy="448919"/>
          </a:xfrm>
          <a:solidFill>
            <a:schemeClr val="tx1">
              <a:lumMod val="75000"/>
              <a:lumOff val="25000"/>
            </a:schemeClr>
          </a:solidFill>
        </p:grpSpPr>
        <p:sp>
          <p:nvSpPr>
            <p:cNvPr id="27" name="Freeform 4">
              <a:extLst>
                <a:ext uri="{FF2B5EF4-FFF2-40B4-BE49-F238E27FC236}">
                  <a16:creationId xmlns:a16="http://schemas.microsoft.com/office/drawing/2014/main" id="{EC09D896-BA4A-40B5-BDEE-0C3144E32893}"/>
                </a:ext>
              </a:extLst>
            </p:cNvPr>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28" name="TextBox 5">
              <a:extLst>
                <a:ext uri="{FF2B5EF4-FFF2-40B4-BE49-F238E27FC236}">
                  <a16:creationId xmlns:a16="http://schemas.microsoft.com/office/drawing/2014/main" id="{41B3B1E0-DDD2-3500-34F9-2A5133ED4B53}"/>
                </a:ext>
              </a:extLst>
            </p:cNvPr>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29" name="TextBox 28">
            <a:extLst>
              <a:ext uri="{FF2B5EF4-FFF2-40B4-BE49-F238E27FC236}">
                <a16:creationId xmlns:a16="http://schemas.microsoft.com/office/drawing/2014/main" id="{292F2E9D-A559-9127-C82A-E9D391E79FA0}"/>
              </a:ext>
            </a:extLst>
          </p:cNvPr>
          <p:cNvSpPr txBox="1"/>
          <p:nvPr/>
        </p:nvSpPr>
        <p:spPr>
          <a:xfrm>
            <a:off x="152400" y="7353300"/>
            <a:ext cx="8534400" cy="1815882"/>
          </a:xfrm>
          <a:prstGeom prst="rect">
            <a:avLst/>
          </a:prstGeom>
          <a:noFill/>
        </p:spPr>
        <p:txBody>
          <a:bodyPr wrap="square" rtlCol="0">
            <a:spAutoFit/>
          </a:bodyPr>
          <a:lstStyle/>
          <a:p>
            <a:pPr>
              <a:lnSpc>
                <a:spcPts val="3219"/>
              </a:lnSpc>
            </a:pPr>
            <a:endParaRPr lang="vi-VN" sz="3200" b="1" dirty="0">
              <a:solidFill>
                <a:srgbClr val="3C3C3D"/>
              </a:solidFill>
              <a:latin typeface="Cabin Medium"/>
              <a:ea typeface="Cabin Medium"/>
              <a:cs typeface="Cabin Medium"/>
              <a:sym typeface="Cabin Medium"/>
            </a:endParaRPr>
          </a:p>
          <a:p>
            <a:pPr>
              <a:lnSpc>
                <a:spcPts val="3219"/>
              </a:lnSpc>
            </a:pPr>
            <a:r>
              <a:rPr lang="vi-VN" sz="3200" b="1" dirty="0">
                <a:solidFill>
                  <a:srgbClr val="3C3C3D"/>
                </a:solidFill>
                <a:latin typeface="Cabin Medium"/>
                <a:ea typeface="Cabin Medium"/>
                <a:cs typeface="Cabin Medium"/>
                <a:sym typeface="Cabin Medium"/>
              </a:rPr>
              <a:t>Sinh viên                    : Nguyễn Tiến Thắng</a:t>
            </a:r>
          </a:p>
          <a:p>
            <a:pPr>
              <a:lnSpc>
                <a:spcPts val="3219"/>
              </a:lnSpc>
            </a:pPr>
            <a:r>
              <a:rPr lang="vi-VN" sz="3200" b="1" dirty="0">
                <a:solidFill>
                  <a:srgbClr val="3C3C3D"/>
                </a:solidFill>
                <a:latin typeface="Cabin Medium"/>
                <a:ea typeface="Cabin Medium"/>
                <a:cs typeface="Cabin Medium"/>
                <a:sym typeface="Cabin Medium"/>
              </a:rPr>
              <a:t>Giáo viên giảng dậy </a:t>
            </a:r>
            <a:r>
              <a:rPr lang="vi-VN" sz="3200" b="1">
                <a:solidFill>
                  <a:srgbClr val="3C3C3D"/>
                </a:solidFill>
                <a:latin typeface="Cabin Medium"/>
                <a:ea typeface="Cabin Medium"/>
                <a:cs typeface="Cabin Medium"/>
                <a:sym typeface="Cabin Medium"/>
              </a:rPr>
              <a:t>: TS </a:t>
            </a:r>
            <a:r>
              <a:rPr lang="vi-VN" sz="3200" b="1" dirty="0">
                <a:solidFill>
                  <a:srgbClr val="3C3C3D"/>
                </a:solidFill>
                <a:latin typeface="Cabin Medium"/>
                <a:ea typeface="Cabin Medium"/>
                <a:cs typeface="Cabin Medium"/>
                <a:sym typeface="Cabin Medium"/>
              </a:rPr>
              <a:t>Nguyễn Văn HUY</a:t>
            </a:r>
            <a:endParaRPr lang="en-US" sz="3200" b="1" dirty="0">
              <a:solidFill>
                <a:srgbClr val="3C3C3D"/>
              </a:solidFill>
              <a:latin typeface="Cabin Medium"/>
              <a:ea typeface="Cabin Medium"/>
              <a:cs typeface="Cabin Medium"/>
              <a:sym typeface="Cabin Medium"/>
            </a:endParaRPr>
          </a:p>
          <a:p>
            <a:endParaRPr lang="en-US" sz="3200" dirty="0"/>
          </a:p>
        </p:txBody>
      </p:sp>
      <p:sp>
        <p:nvSpPr>
          <p:cNvPr id="31" name="TextBox 30">
            <a:extLst>
              <a:ext uri="{FF2B5EF4-FFF2-40B4-BE49-F238E27FC236}">
                <a16:creationId xmlns:a16="http://schemas.microsoft.com/office/drawing/2014/main" id="{550245BE-1251-BF9E-14B1-7B5FCABABC70}"/>
              </a:ext>
            </a:extLst>
          </p:cNvPr>
          <p:cNvSpPr txBox="1"/>
          <p:nvPr/>
        </p:nvSpPr>
        <p:spPr>
          <a:xfrm>
            <a:off x="685800" y="4982192"/>
            <a:ext cx="17145000" cy="646331"/>
          </a:xfrm>
          <a:prstGeom prst="rect">
            <a:avLst/>
          </a:prstGeom>
          <a:noFill/>
        </p:spPr>
        <p:txBody>
          <a:bodyPr wrap="square" rtlCol="0">
            <a:spAutoFit/>
          </a:bodyPr>
          <a:lstStyle/>
          <a:p>
            <a:r>
              <a:rPr lang="en-US" sz="3600" i="1" dirty="0" err="1"/>
              <a:t>Tạo</a:t>
            </a:r>
            <a:r>
              <a:rPr lang="en-US" sz="3600" i="1" dirty="0"/>
              <a:t> </a:t>
            </a:r>
            <a:r>
              <a:rPr lang="en-US" sz="3600" i="1" dirty="0" err="1"/>
              <a:t>ứng</a:t>
            </a:r>
            <a:r>
              <a:rPr lang="en-US" sz="3600" i="1" dirty="0"/>
              <a:t> </a:t>
            </a:r>
            <a:r>
              <a:rPr lang="en-US" sz="3600" i="1" dirty="0" err="1"/>
              <a:t>dụng</a:t>
            </a:r>
            <a:r>
              <a:rPr lang="en-US" sz="3600" i="1" dirty="0"/>
              <a:t> GUI </a:t>
            </a:r>
            <a:r>
              <a:rPr lang="en-US" sz="3600" i="1" dirty="0" err="1"/>
              <a:t>cho</a:t>
            </a:r>
            <a:r>
              <a:rPr lang="en-US" sz="3600" i="1" dirty="0"/>
              <a:t> </a:t>
            </a:r>
            <a:r>
              <a:rPr lang="en-US" sz="3600" i="1" dirty="0" err="1"/>
              <a:t>phép</a:t>
            </a:r>
            <a:r>
              <a:rPr lang="en-US" sz="3600" i="1" dirty="0"/>
              <a:t> </a:t>
            </a:r>
            <a:r>
              <a:rPr lang="en-US" sz="3600" i="1" dirty="0" err="1"/>
              <a:t>chọn</a:t>
            </a:r>
            <a:r>
              <a:rPr lang="en-US" sz="3600" i="1" dirty="0"/>
              <a:t> </a:t>
            </a:r>
            <a:r>
              <a:rPr lang="en-US" sz="3600" i="1" dirty="0" err="1"/>
              <a:t>thư</a:t>
            </a:r>
            <a:r>
              <a:rPr lang="en-US" sz="3600" i="1" dirty="0"/>
              <a:t> </a:t>
            </a:r>
            <a:r>
              <a:rPr lang="en-US" sz="3600" i="1" dirty="0" err="1"/>
              <a:t>mục</a:t>
            </a:r>
            <a:r>
              <a:rPr lang="en-US" sz="3600" i="1" dirty="0"/>
              <a:t>, </a:t>
            </a:r>
            <a:r>
              <a:rPr lang="en-US" sz="3600" i="1" dirty="0" err="1"/>
              <a:t>liệt</a:t>
            </a:r>
            <a:r>
              <a:rPr lang="en-US" sz="3600" i="1" dirty="0"/>
              <a:t> </a:t>
            </a:r>
            <a:r>
              <a:rPr lang="en-US" sz="3600" i="1" dirty="0" err="1"/>
              <a:t>kê</a:t>
            </a:r>
            <a:r>
              <a:rPr lang="en-US" sz="3600" i="1" dirty="0"/>
              <a:t> file </a:t>
            </a:r>
            <a:r>
              <a:rPr lang="en-US" sz="3600" i="1" dirty="0" err="1"/>
              <a:t>theo</a:t>
            </a:r>
            <a:r>
              <a:rPr lang="en-US" sz="3600" i="1" dirty="0"/>
              <a:t> </a:t>
            </a:r>
            <a:r>
              <a:rPr lang="en-US" sz="3600" i="1" dirty="0" err="1"/>
              <a:t>từng</a:t>
            </a:r>
            <a:r>
              <a:rPr lang="en-US" sz="3600" i="1" dirty="0"/>
              <a:t> </a:t>
            </a:r>
            <a:r>
              <a:rPr lang="en-US" sz="3600" i="1" dirty="0" err="1"/>
              <a:t>loại</a:t>
            </a:r>
            <a:r>
              <a:rPr lang="en-US" sz="3600" i="1" dirty="0"/>
              <a:t> </a:t>
            </a:r>
            <a:r>
              <a:rPr lang="en-US" sz="3600" i="1" dirty="0" err="1"/>
              <a:t>và</a:t>
            </a:r>
            <a:r>
              <a:rPr lang="en-US" sz="3600" i="1" dirty="0"/>
              <a:t> </a:t>
            </a:r>
            <a:r>
              <a:rPr lang="en-US" sz="3600" i="1" dirty="0" err="1"/>
              <a:t>cho</a:t>
            </a:r>
            <a:r>
              <a:rPr lang="en-US" sz="3600" i="1" dirty="0"/>
              <a:t> </a:t>
            </a:r>
            <a:r>
              <a:rPr lang="en-US" sz="3600" i="1" dirty="0" err="1"/>
              <a:t>phép</a:t>
            </a:r>
            <a:r>
              <a:rPr lang="en-US" sz="3600" i="1" dirty="0"/>
              <a:t> </a:t>
            </a:r>
            <a:r>
              <a:rPr lang="en-US" sz="3600" i="1" dirty="0" err="1"/>
              <a:t>mở</a:t>
            </a:r>
            <a:r>
              <a:rPr lang="en-US" sz="3600" i="1" dirty="0"/>
              <a:t> file</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TextBox 3"/>
          <p:cNvSpPr txBox="1"/>
          <p:nvPr/>
        </p:nvSpPr>
        <p:spPr>
          <a:xfrm>
            <a:off x="1504950" y="6061577"/>
            <a:ext cx="6574559" cy="323165"/>
          </a:xfrm>
          <a:prstGeom prst="rect">
            <a:avLst/>
          </a:prstGeom>
        </p:spPr>
        <p:txBody>
          <a:bodyPr lIns="0" tIns="0" rIns="0" bIns="0" rtlCol="0" anchor="t">
            <a:spAutoFit/>
          </a:bodyPr>
          <a:lstStyle/>
          <a:p>
            <a:pPr marL="0" lvl="0" indent="0" algn="just">
              <a:lnSpc>
                <a:spcPts val="2699"/>
              </a:lnSpc>
              <a:spcBef>
                <a:spcPct val="0"/>
              </a:spcBef>
            </a:pPr>
            <a:r>
              <a:rPr lang="en-US" sz="1999" u="none" spc="119" dirty="0">
                <a:solidFill>
                  <a:srgbClr val="343434"/>
                </a:solidFill>
                <a:latin typeface="TT Hoves"/>
                <a:ea typeface="TT Hoves"/>
                <a:cs typeface="TT Hoves"/>
                <a:sym typeface="TT Hoves"/>
              </a:rPr>
              <a:t>.</a:t>
            </a:r>
          </a:p>
        </p:txBody>
      </p:sp>
      <p:grpSp>
        <p:nvGrpSpPr>
          <p:cNvPr id="4" name="Group 4"/>
          <p:cNvGrpSpPr/>
          <p:nvPr/>
        </p:nvGrpSpPr>
        <p:grpSpPr>
          <a:xfrm>
            <a:off x="10155295" y="3278037"/>
            <a:ext cx="7974643" cy="2176594"/>
            <a:chOff x="0" y="0"/>
            <a:chExt cx="2342659" cy="857492"/>
          </a:xfrm>
          <a:solidFill>
            <a:schemeClr val="tx1">
              <a:lumMod val="75000"/>
              <a:lumOff val="25000"/>
            </a:schemeClr>
          </a:solidFill>
        </p:grpSpPr>
        <p:sp>
          <p:nvSpPr>
            <p:cNvPr id="5" name="Freeform 5"/>
            <p:cNvSpPr/>
            <p:nvPr/>
          </p:nvSpPr>
          <p:spPr>
            <a:xfrm>
              <a:off x="0" y="0"/>
              <a:ext cx="2342659" cy="857492"/>
            </a:xfrm>
            <a:custGeom>
              <a:avLst/>
              <a:gdLst/>
              <a:ahLst/>
              <a:cxnLst/>
              <a:rect l="l" t="t" r="r" b="b"/>
              <a:pathLst>
                <a:path w="2342659" h="857492">
                  <a:moveTo>
                    <a:pt x="0" y="0"/>
                  </a:moveTo>
                  <a:lnTo>
                    <a:pt x="2342659" y="0"/>
                  </a:lnTo>
                  <a:lnTo>
                    <a:pt x="2342659" y="857492"/>
                  </a:lnTo>
                  <a:lnTo>
                    <a:pt x="0" y="857492"/>
                  </a:lnTo>
                  <a:close/>
                </a:path>
              </a:pathLst>
            </a:custGeom>
            <a:grpFill/>
          </p:spPr>
        </p:sp>
        <p:sp>
          <p:nvSpPr>
            <p:cNvPr id="6" name="TextBox 6"/>
            <p:cNvSpPr txBox="1"/>
            <p:nvPr/>
          </p:nvSpPr>
          <p:spPr>
            <a:xfrm>
              <a:off x="0" y="104775"/>
              <a:ext cx="2342659" cy="752717"/>
            </a:xfrm>
            <a:prstGeom prst="rect">
              <a:avLst/>
            </a:prstGeom>
            <a:grpFill/>
          </p:spPr>
          <p:txBody>
            <a:bodyPr lIns="50800" tIns="50800" rIns="50800" bIns="50800" rtlCol="0" anchor="ctr"/>
            <a:lstStyle/>
            <a:p>
              <a:pPr algn="ctr">
                <a:lnSpc>
                  <a:spcPts val="1925"/>
                </a:lnSpc>
              </a:pPr>
              <a:endParaRPr/>
            </a:p>
          </p:txBody>
        </p:sp>
      </p:grpSp>
      <p:sp>
        <p:nvSpPr>
          <p:cNvPr id="10" name="Freeform 10"/>
          <p:cNvSpPr/>
          <p:nvPr/>
        </p:nvSpPr>
        <p:spPr>
          <a:xfrm>
            <a:off x="10184050" y="5613735"/>
            <a:ext cx="8007711" cy="1910641"/>
          </a:xfrm>
          <a:custGeom>
            <a:avLst/>
            <a:gdLst/>
            <a:ahLst/>
            <a:cxnLst/>
            <a:rect l="l" t="t" r="r" b="b"/>
            <a:pathLst>
              <a:path w="2342659" h="857492">
                <a:moveTo>
                  <a:pt x="0" y="0"/>
                </a:moveTo>
                <a:lnTo>
                  <a:pt x="2342659" y="0"/>
                </a:lnTo>
                <a:lnTo>
                  <a:pt x="2342659" y="857492"/>
                </a:lnTo>
                <a:lnTo>
                  <a:pt x="0" y="857492"/>
                </a:lnTo>
                <a:close/>
              </a:path>
            </a:pathLst>
          </a:custGeom>
          <a:solidFill>
            <a:schemeClr val="tx1">
              <a:lumMod val="65000"/>
              <a:lumOff val="35000"/>
            </a:schemeClr>
          </a:solidFill>
        </p:spPr>
      </p:sp>
      <p:sp>
        <p:nvSpPr>
          <p:cNvPr id="13" name="Freeform 13"/>
          <p:cNvSpPr/>
          <p:nvPr/>
        </p:nvSpPr>
        <p:spPr>
          <a:xfrm>
            <a:off x="10201304" y="7673002"/>
            <a:ext cx="8007710" cy="2201930"/>
          </a:xfrm>
          <a:custGeom>
            <a:avLst/>
            <a:gdLst/>
            <a:ahLst/>
            <a:cxnLst/>
            <a:rect l="l" t="t" r="r" b="b"/>
            <a:pathLst>
              <a:path w="2342659" h="857492">
                <a:moveTo>
                  <a:pt x="0" y="0"/>
                </a:moveTo>
                <a:lnTo>
                  <a:pt x="2342659" y="0"/>
                </a:lnTo>
                <a:lnTo>
                  <a:pt x="2342659" y="857492"/>
                </a:lnTo>
                <a:lnTo>
                  <a:pt x="0" y="857492"/>
                </a:lnTo>
                <a:close/>
              </a:path>
            </a:pathLst>
          </a:custGeom>
          <a:solidFill>
            <a:schemeClr val="tx1">
              <a:lumMod val="75000"/>
              <a:lumOff val="25000"/>
            </a:schemeClr>
          </a:solidFill>
        </p:spPr>
        <p:txBody>
          <a:bodyPr/>
          <a:lstStyle/>
          <a:p>
            <a:endParaRPr lang="en-US"/>
          </a:p>
        </p:txBody>
      </p:sp>
      <p:sp>
        <p:nvSpPr>
          <p:cNvPr id="15" name="TextBox 15"/>
          <p:cNvSpPr txBox="1"/>
          <p:nvPr/>
        </p:nvSpPr>
        <p:spPr>
          <a:xfrm>
            <a:off x="10402178" y="6438900"/>
            <a:ext cx="2360602" cy="994631"/>
          </a:xfrm>
          <a:prstGeom prst="rect">
            <a:avLst/>
          </a:prstGeom>
        </p:spPr>
        <p:txBody>
          <a:bodyPr wrap="square" lIns="0" tIns="0" rIns="0" bIns="0" rtlCol="0" anchor="t">
            <a:spAutoFit/>
          </a:bodyPr>
          <a:lstStyle/>
          <a:p>
            <a:pPr algn="l">
              <a:lnSpc>
                <a:spcPts val="7680"/>
              </a:lnSpc>
            </a:pPr>
            <a:r>
              <a:rPr lang="en-US" sz="8000" spc="-656" dirty="0">
                <a:solidFill>
                  <a:srgbClr val="EFEFEF"/>
                </a:solidFill>
                <a:latin typeface="TT Hoves"/>
                <a:ea typeface="TT Hoves"/>
                <a:cs typeface="TT Hoves"/>
                <a:sym typeface="TT Hoves"/>
              </a:rPr>
              <a:t>02.</a:t>
            </a:r>
          </a:p>
        </p:txBody>
      </p:sp>
      <p:sp>
        <p:nvSpPr>
          <p:cNvPr id="16" name="TextBox 16"/>
          <p:cNvSpPr txBox="1"/>
          <p:nvPr/>
        </p:nvSpPr>
        <p:spPr>
          <a:xfrm>
            <a:off x="10402178" y="8621437"/>
            <a:ext cx="1862131" cy="994631"/>
          </a:xfrm>
          <a:prstGeom prst="rect">
            <a:avLst/>
          </a:prstGeom>
        </p:spPr>
        <p:txBody>
          <a:bodyPr wrap="square" lIns="0" tIns="0" rIns="0" bIns="0" rtlCol="0" anchor="t">
            <a:spAutoFit/>
          </a:bodyPr>
          <a:lstStyle/>
          <a:p>
            <a:pPr algn="l">
              <a:lnSpc>
                <a:spcPts val="7680"/>
              </a:lnSpc>
            </a:pPr>
            <a:r>
              <a:rPr lang="en-US" sz="8000" spc="-656" dirty="0">
                <a:solidFill>
                  <a:srgbClr val="EFEFEF"/>
                </a:solidFill>
                <a:latin typeface="TT Hoves"/>
                <a:ea typeface="TT Hoves"/>
                <a:cs typeface="TT Hoves"/>
                <a:sym typeface="TT Hoves"/>
              </a:rPr>
              <a:t>03.</a:t>
            </a:r>
          </a:p>
        </p:txBody>
      </p:sp>
      <p:sp>
        <p:nvSpPr>
          <p:cNvPr id="17" name="TextBox 17"/>
          <p:cNvSpPr txBox="1"/>
          <p:nvPr/>
        </p:nvSpPr>
        <p:spPr>
          <a:xfrm>
            <a:off x="12218908" y="1730935"/>
            <a:ext cx="4132127" cy="227178"/>
          </a:xfrm>
          <a:prstGeom prst="rect">
            <a:avLst/>
          </a:prstGeom>
        </p:spPr>
        <p:txBody>
          <a:bodyPr lIns="0" tIns="0" rIns="0" bIns="0" rtlCol="0" anchor="t">
            <a:spAutoFit/>
          </a:bodyPr>
          <a:lstStyle/>
          <a:p>
            <a:pPr marL="0" lvl="0" indent="0" algn="just">
              <a:lnSpc>
                <a:spcPts val="1890"/>
              </a:lnSpc>
              <a:spcBef>
                <a:spcPct val="0"/>
              </a:spcBef>
            </a:pPr>
            <a:r>
              <a:rPr lang="vi-VN" sz="1400" u="none" spc="22" dirty="0">
                <a:solidFill>
                  <a:srgbClr val="EFEFEF"/>
                </a:solidFill>
                <a:latin typeface="TT Hoves"/>
                <a:ea typeface="TT Hoves"/>
                <a:cs typeface="TT Hoves"/>
                <a:sym typeface="TT Hoves"/>
              </a:rPr>
              <a:t>Giới Thiệu đề tài</a:t>
            </a:r>
            <a:endParaRPr lang="en-US" sz="1400" u="none" spc="22" dirty="0">
              <a:solidFill>
                <a:srgbClr val="EFEFEF"/>
              </a:solidFill>
              <a:latin typeface="TT Hoves"/>
              <a:ea typeface="TT Hoves"/>
              <a:cs typeface="TT Hoves"/>
              <a:sym typeface="TT Hoves"/>
            </a:endParaRPr>
          </a:p>
        </p:txBody>
      </p:sp>
      <p:sp>
        <p:nvSpPr>
          <p:cNvPr id="20" name="TextBox 20"/>
          <p:cNvSpPr txBox="1"/>
          <p:nvPr/>
        </p:nvSpPr>
        <p:spPr>
          <a:xfrm>
            <a:off x="158062" y="1706507"/>
            <a:ext cx="3042338" cy="9156353"/>
          </a:xfrm>
          <a:prstGeom prst="rect">
            <a:avLst/>
          </a:prstGeom>
        </p:spPr>
        <p:txBody>
          <a:bodyPr wrap="square" lIns="0" tIns="0" rIns="0" bIns="0" rtlCol="0" anchor="t">
            <a:spAutoFit/>
          </a:bodyPr>
          <a:lstStyle/>
          <a:p>
            <a:pPr>
              <a:lnSpc>
                <a:spcPts val="10180"/>
              </a:lnSpc>
            </a:pPr>
            <a:r>
              <a:rPr lang="vi-VN" sz="9600" b="1" spc="-247" dirty="0">
                <a:solidFill>
                  <a:srgbClr val="3C3C3D"/>
                </a:solidFill>
                <a:ea typeface="Cabin Medium"/>
                <a:cs typeface="Cabin Medium"/>
                <a:sym typeface="Cabin Medium"/>
              </a:rPr>
              <a:t>Trình Quản Lý </a:t>
            </a:r>
          </a:p>
          <a:p>
            <a:pPr>
              <a:lnSpc>
                <a:spcPts val="10180"/>
              </a:lnSpc>
            </a:pPr>
            <a:r>
              <a:rPr lang="vi-VN" sz="9600" b="1" spc="-247" dirty="0">
                <a:solidFill>
                  <a:srgbClr val="3C3C3D"/>
                </a:solidFill>
                <a:ea typeface="Cabin Medium"/>
                <a:cs typeface="Cabin Medium"/>
                <a:sym typeface="Cabin Medium"/>
              </a:rPr>
              <a:t>Thư Mục</a:t>
            </a:r>
          </a:p>
          <a:p>
            <a:pPr>
              <a:lnSpc>
                <a:spcPts val="10180"/>
              </a:lnSpc>
            </a:pPr>
            <a:r>
              <a:rPr lang="vi-VN" sz="9600" b="1" spc="-247" dirty="0">
                <a:solidFill>
                  <a:srgbClr val="3C3C3D"/>
                </a:solidFill>
                <a:ea typeface="Cabin Medium"/>
                <a:cs typeface="Cabin Medium"/>
                <a:sym typeface="Cabin Medium"/>
              </a:rPr>
              <a:t>GUI</a:t>
            </a:r>
            <a:endParaRPr lang="en-US" sz="9600" b="1" spc="-247" dirty="0">
              <a:solidFill>
                <a:srgbClr val="3C3C3D"/>
              </a:solidFill>
              <a:ea typeface="Cabin Medium"/>
              <a:cs typeface="Cabin Medium"/>
              <a:sym typeface="Cabin Medium"/>
            </a:endParaRPr>
          </a:p>
          <a:p>
            <a:pPr algn="l">
              <a:lnSpc>
                <a:spcPts val="10180"/>
              </a:lnSpc>
            </a:pPr>
            <a:endParaRPr lang="en-US" sz="9695" b="1" spc="-475" dirty="0">
              <a:solidFill>
                <a:srgbClr val="343434"/>
              </a:solidFill>
              <a:latin typeface="TT Hoves Bold"/>
              <a:ea typeface="TT Hoves Bold"/>
              <a:cs typeface="TT Hoves Bold"/>
              <a:sym typeface="TT Hoves Bold"/>
            </a:endParaRPr>
          </a:p>
        </p:txBody>
      </p:sp>
      <p:sp>
        <p:nvSpPr>
          <p:cNvPr id="31" name="TextBox 30">
            <a:extLst>
              <a:ext uri="{FF2B5EF4-FFF2-40B4-BE49-F238E27FC236}">
                <a16:creationId xmlns:a16="http://schemas.microsoft.com/office/drawing/2014/main" id="{25E0DD31-50CD-167B-E2C1-97DF4F20026A}"/>
              </a:ext>
            </a:extLst>
          </p:cNvPr>
          <p:cNvSpPr txBox="1"/>
          <p:nvPr/>
        </p:nvSpPr>
        <p:spPr>
          <a:xfrm>
            <a:off x="10402178" y="4076700"/>
            <a:ext cx="2018422" cy="1323439"/>
          </a:xfrm>
          <a:prstGeom prst="rect">
            <a:avLst/>
          </a:prstGeom>
          <a:noFill/>
        </p:spPr>
        <p:txBody>
          <a:bodyPr wrap="square" rtlCol="0">
            <a:spAutoFit/>
          </a:bodyPr>
          <a:lstStyle/>
          <a:p>
            <a:r>
              <a:rPr lang="vi-VN" sz="8000" dirty="0">
                <a:solidFill>
                  <a:schemeClr val="bg1"/>
                </a:solidFill>
              </a:rPr>
              <a:t>01</a:t>
            </a:r>
            <a:endParaRPr lang="en-US" sz="8000" dirty="0">
              <a:solidFill>
                <a:schemeClr val="bg1"/>
              </a:solidFill>
            </a:endParaRPr>
          </a:p>
        </p:txBody>
      </p:sp>
      <p:sp>
        <p:nvSpPr>
          <p:cNvPr id="32" name="TextBox 31">
            <a:extLst>
              <a:ext uri="{FF2B5EF4-FFF2-40B4-BE49-F238E27FC236}">
                <a16:creationId xmlns:a16="http://schemas.microsoft.com/office/drawing/2014/main" id="{22F08A37-6D11-05A3-BD20-C16BA9862F7E}"/>
              </a:ext>
            </a:extLst>
          </p:cNvPr>
          <p:cNvSpPr txBox="1"/>
          <p:nvPr/>
        </p:nvSpPr>
        <p:spPr>
          <a:xfrm>
            <a:off x="12420600" y="4076700"/>
            <a:ext cx="4572000" cy="646331"/>
          </a:xfrm>
          <a:prstGeom prst="rect">
            <a:avLst/>
          </a:prstGeom>
          <a:noFill/>
        </p:spPr>
        <p:txBody>
          <a:bodyPr wrap="square" rtlCol="0">
            <a:spAutoFit/>
          </a:bodyPr>
          <a:lstStyle/>
          <a:p>
            <a:r>
              <a:rPr lang="vi-VN" sz="3600" dirty="0">
                <a:solidFill>
                  <a:schemeClr val="bg1"/>
                </a:solidFill>
              </a:rPr>
              <a:t>Giới thiệu đề tài</a:t>
            </a:r>
            <a:endParaRPr lang="en-US" sz="3600" dirty="0">
              <a:solidFill>
                <a:schemeClr val="bg1"/>
              </a:solidFill>
            </a:endParaRPr>
          </a:p>
        </p:txBody>
      </p:sp>
      <p:sp>
        <p:nvSpPr>
          <p:cNvPr id="33" name="TextBox 32">
            <a:extLst>
              <a:ext uri="{FF2B5EF4-FFF2-40B4-BE49-F238E27FC236}">
                <a16:creationId xmlns:a16="http://schemas.microsoft.com/office/drawing/2014/main" id="{238A5139-23C2-880D-2CCA-30F96FD511CF}"/>
              </a:ext>
            </a:extLst>
          </p:cNvPr>
          <p:cNvSpPr txBox="1"/>
          <p:nvPr/>
        </p:nvSpPr>
        <p:spPr>
          <a:xfrm>
            <a:off x="12218908" y="6210300"/>
            <a:ext cx="4773692" cy="646331"/>
          </a:xfrm>
          <a:prstGeom prst="rect">
            <a:avLst/>
          </a:prstGeom>
          <a:noFill/>
        </p:spPr>
        <p:txBody>
          <a:bodyPr wrap="square" rtlCol="0">
            <a:spAutoFit/>
          </a:bodyPr>
          <a:lstStyle/>
          <a:p>
            <a:r>
              <a:rPr lang="vi-VN" sz="3600" dirty="0">
                <a:solidFill>
                  <a:schemeClr val="bg1"/>
                </a:solidFill>
              </a:rPr>
              <a:t>Thiết kế hệ thống</a:t>
            </a:r>
            <a:endParaRPr lang="en-US" sz="3600" dirty="0">
              <a:solidFill>
                <a:schemeClr val="bg1"/>
              </a:solidFill>
            </a:endParaRPr>
          </a:p>
        </p:txBody>
      </p:sp>
      <p:sp>
        <p:nvSpPr>
          <p:cNvPr id="34" name="TextBox 33">
            <a:extLst>
              <a:ext uri="{FF2B5EF4-FFF2-40B4-BE49-F238E27FC236}">
                <a16:creationId xmlns:a16="http://schemas.microsoft.com/office/drawing/2014/main" id="{DC63E89E-AE35-19AE-38E2-867A06F558D2}"/>
              </a:ext>
            </a:extLst>
          </p:cNvPr>
          <p:cNvSpPr txBox="1"/>
          <p:nvPr/>
        </p:nvSpPr>
        <p:spPr>
          <a:xfrm>
            <a:off x="12420600" y="8343900"/>
            <a:ext cx="4572000" cy="646331"/>
          </a:xfrm>
          <a:prstGeom prst="rect">
            <a:avLst/>
          </a:prstGeom>
          <a:noFill/>
        </p:spPr>
        <p:txBody>
          <a:bodyPr wrap="square" rtlCol="0">
            <a:spAutoFit/>
          </a:bodyPr>
          <a:lstStyle/>
          <a:p>
            <a:r>
              <a:rPr lang="vi-VN" sz="3600" dirty="0">
                <a:solidFill>
                  <a:schemeClr val="bg1"/>
                </a:solidFill>
              </a:rPr>
              <a:t>Kết quả thực nghiệm</a:t>
            </a:r>
            <a:endParaRPr lang="en-US" sz="3600" dirty="0">
              <a:solidFill>
                <a:schemeClr val="bg1"/>
              </a:solidFill>
            </a:endParaRPr>
          </a:p>
        </p:txBody>
      </p:sp>
      <p:grpSp>
        <p:nvGrpSpPr>
          <p:cNvPr id="35" name="Group 3">
            <a:extLst>
              <a:ext uri="{FF2B5EF4-FFF2-40B4-BE49-F238E27FC236}">
                <a16:creationId xmlns:a16="http://schemas.microsoft.com/office/drawing/2014/main" id="{52A6F166-6D2E-A8EC-66F8-ABC3A3C87EB1}"/>
              </a:ext>
            </a:extLst>
          </p:cNvPr>
          <p:cNvGrpSpPr/>
          <p:nvPr/>
        </p:nvGrpSpPr>
        <p:grpSpPr>
          <a:xfrm>
            <a:off x="-43043" y="160546"/>
            <a:ext cx="18288000" cy="1371376"/>
            <a:chOff x="0" y="0"/>
            <a:chExt cx="5183346" cy="448919"/>
          </a:xfrm>
          <a:solidFill>
            <a:schemeClr val="tx1">
              <a:lumMod val="75000"/>
              <a:lumOff val="25000"/>
            </a:schemeClr>
          </a:solidFill>
        </p:grpSpPr>
        <p:sp>
          <p:nvSpPr>
            <p:cNvPr id="36" name="Freeform 4">
              <a:extLst>
                <a:ext uri="{FF2B5EF4-FFF2-40B4-BE49-F238E27FC236}">
                  <a16:creationId xmlns:a16="http://schemas.microsoft.com/office/drawing/2014/main" id="{DF17B474-32D3-C5E6-BC7A-B7F8457083DE}"/>
                </a:ext>
              </a:extLst>
            </p:cNvPr>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37" name="TextBox 5">
              <a:extLst>
                <a:ext uri="{FF2B5EF4-FFF2-40B4-BE49-F238E27FC236}">
                  <a16:creationId xmlns:a16="http://schemas.microsoft.com/office/drawing/2014/main" id="{7F598D93-2C59-03CA-2EC0-7545D547EA39}"/>
                </a:ext>
              </a:extLst>
            </p:cNvPr>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38" name="TextBox 37">
            <a:extLst>
              <a:ext uri="{FF2B5EF4-FFF2-40B4-BE49-F238E27FC236}">
                <a16:creationId xmlns:a16="http://schemas.microsoft.com/office/drawing/2014/main" id="{B39D53D4-09C5-241E-E5D5-1B8690438AB5}"/>
              </a:ext>
            </a:extLst>
          </p:cNvPr>
          <p:cNvSpPr txBox="1"/>
          <p:nvPr/>
        </p:nvSpPr>
        <p:spPr>
          <a:xfrm>
            <a:off x="838200" y="571500"/>
            <a:ext cx="2362200" cy="523220"/>
          </a:xfrm>
          <a:prstGeom prst="rect">
            <a:avLst/>
          </a:prstGeom>
          <a:noFill/>
        </p:spPr>
        <p:txBody>
          <a:bodyPr wrap="square" rtlCol="0">
            <a:spAutoFit/>
          </a:bodyPr>
          <a:lstStyle/>
          <a:p>
            <a:r>
              <a:rPr lang="vi-VN" sz="2800" dirty="0">
                <a:solidFill>
                  <a:schemeClr val="bg1"/>
                </a:solidFill>
              </a:rPr>
              <a:t>TNUT</a:t>
            </a:r>
            <a:endParaRPr lang="en-US" sz="2800" dirty="0">
              <a:solidFill>
                <a:schemeClr val="bg1"/>
              </a:solidFill>
            </a:endParaRPr>
          </a:p>
        </p:txBody>
      </p:sp>
      <p:sp>
        <p:nvSpPr>
          <p:cNvPr id="40" name="TextBox 39">
            <a:extLst>
              <a:ext uri="{FF2B5EF4-FFF2-40B4-BE49-F238E27FC236}">
                <a16:creationId xmlns:a16="http://schemas.microsoft.com/office/drawing/2014/main" id="{E760F23C-DA80-6910-1151-A76FCF4CBE80}"/>
              </a:ext>
            </a:extLst>
          </p:cNvPr>
          <p:cNvSpPr txBox="1"/>
          <p:nvPr/>
        </p:nvSpPr>
        <p:spPr>
          <a:xfrm>
            <a:off x="4876800" y="571501"/>
            <a:ext cx="8899584" cy="1077218"/>
          </a:xfrm>
          <a:prstGeom prst="rect">
            <a:avLst/>
          </a:prstGeom>
          <a:noFill/>
        </p:spPr>
        <p:txBody>
          <a:bodyPr wrap="square">
            <a:spAutoFit/>
          </a:bodyPr>
          <a:lstStyle/>
          <a:p>
            <a:pPr algn="ctr"/>
            <a:r>
              <a:rPr lang="en-US" sz="3200" b="1" dirty="0">
                <a:solidFill>
                  <a:schemeClr val="bg1"/>
                </a:solidFill>
              </a:rPr>
              <a:t>BÀI TẬP KẾT THÚC MÔN HỌC</a:t>
            </a:r>
            <a:endParaRPr lang="vi-VN" sz="3200" b="1" dirty="0">
              <a:solidFill>
                <a:schemeClr val="bg1"/>
              </a:solidFill>
            </a:endParaRPr>
          </a:p>
          <a:p>
            <a:pPr algn="ctr"/>
            <a:endParaRPr lang="en-US" sz="3200" b="1" dirty="0">
              <a:solidFill>
                <a:schemeClr val="bg1"/>
              </a:solidFill>
            </a:endParaRPr>
          </a:p>
        </p:txBody>
      </p:sp>
      <p:sp>
        <p:nvSpPr>
          <p:cNvPr id="42" name="TextBox 41">
            <a:extLst>
              <a:ext uri="{FF2B5EF4-FFF2-40B4-BE49-F238E27FC236}">
                <a16:creationId xmlns:a16="http://schemas.microsoft.com/office/drawing/2014/main" id="{F4746B65-D27C-E55A-063E-DE7B71148890}"/>
              </a:ext>
            </a:extLst>
          </p:cNvPr>
          <p:cNvSpPr txBox="1"/>
          <p:nvPr/>
        </p:nvSpPr>
        <p:spPr>
          <a:xfrm>
            <a:off x="13563600" y="571500"/>
            <a:ext cx="3733800" cy="989182"/>
          </a:xfrm>
          <a:prstGeom prst="rect">
            <a:avLst/>
          </a:prstGeom>
          <a:noFill/>
        </p:spPr>
        <p:txBody>
          <a:bodyPr wrap="square">
            <a:spAutoFit/>
          </a:bodyPr>
          <a:lstStyle/>
          <a:p>
            <a:pPr algn="r">
              <a:lnSpc>
                <a:spcPts val="3639"/>
              </a:lnSpc>
              <a:spcBef>
                <a:spcPct val="0"/>
              </a:spcBef>
            </a:pPr>
            <a:r>
              <a:rPr lang="en-US" sz="2800" b="1" dirty="0">
                <a:solidFill>
                  <a:schemeClr val="bg1"/>
                </a:solidFill>
              </a:rPr>
              <a:t>LẬP TRÌNH PYTHON</a:t>
            </a:r>
            <a:endParaRPr lang="en-US" sz="2800" dirty="0">
              <a:solidFill>
                <a:schemeClr val="bg1"/>
              </a:solidFill>
            </a:endParaRPr>
          </a:p>
          <a:p>
            <a:pPr algn="r">
              <a:lnSpc>
                <a:spcPts val="3639"/>
              </a:lnSpc>
              <a:spcBef>
                <a:spcPct val="0"/>
              </a:spcBef>
            </a:pPr>
            <a:endParaRPr lang="en-US" sz="2800" dirty="0">
              <a:solidFill>
                <a:schemeClr val="bg1"/>
              </a:solidFill>
              <a:latin typeface="TT Hoves"/>
              <a:ea typeface="TT Hoves"/>
              <a:cs typeface="TT Hoves"/>
              <a:sym typeface="TT Hov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3" name="Group 3"/>
          <p:cNvGrpSpPr/>
          <p:nvPr/>
        </p:nvGrpSpPr>
        <p:grpSpPr>
          <a:xfrm>
            <a:off x="-696258" y="-976142"/>
            <a:ext cx="7178388" cy="11878896"/>
            <a:chOff x="0" y="0"/>
            <a:chExt cx="1890604" cy="3128598"/>
          </a:xfrm>
          <a:solidFill>
            <a:schemeClr val="tx1">
              <a:lumMod val="75000"/>
              <a:lumOff val="25000"/>
            </a:schemeClr>
          </a:solidFill>
        </p:grpSpPr>
        <p:sp>
          <p:nvSpPr>
            <p:cNvPr id="4" name="Freeform 4"/>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grpFill/>
          </p:spPr>
        </p:sp>
        <p:sp>
          <p:nvSpPr>
            <p:cNvPr id="5" name="TextBox 5"/>
            <p:cNvSpPr txBox="1"/>
            <p:nvPr/>
          </p:nvSpPr>
          <p:spPr>
            <a:xfrm>
              <a:off x="0" y="-57150"/>
              <a:ext cx="1890604" cy="3185748"/>
            </a:xfrm>
            <a:prstGeom prst="rect">
              <a:avLst/>
            </a:prstGeom>
            <a:grpFill/>
          </p:spPr>
          <p:txBody>
            <a:bodyPr lIns="50800" tIns="50800" rIns="50800" bIns="50800" rtlCol="0" anchor="ctr"/>
            <a:lstStyle/>
            <a:p>
              <a:pPr algn="ctr">
                <a:lnSpc>
                  <a:spcPts val="3639"/>
                </a:lnSpc>
              </a:pPr>
              <a:endParaRPr/>
            </a:p>
          </p:txBody>
        </p:sp>
      </p:grpSp>
      <p:sp>
        <p:nvSpPr>
          <p:cNvPr id="7" name="TextBox 7"/>
          <p:cNvSpPr txBox="1"/>
          <p:nvPr/>
        </p:nvSpPr>
        <p:spPr>
          <a:xfrm>
            <a:off x="8153399" y="742054"/>
            <a:ext cx="9733441" cy="1390509"/>
          </a:xfrm>
          <a:prstGeom prst="rect">
            <a:avLst/>
          </a:prstGeom>
        </p:spPr>
        <p:txBody>
          <a:bodyPr wrap="square" lIns="0" tIns="0" rIns="0" bIns="0" rtlCol="0" anchor="t">
            <a:spAutoFit/>
          </a:bodyPr>
          <a:lstStyle/>
          <a:p>
            <a:pPr algn="l">
              <a:lnSpc>
                <a:spcPts val="11645"/>
              </a:lnSpc>
            </a:pPr>
            <a:r>
              <a:rPr lang="vi-VN" sz="8800" b="1" spc="-607" dirty="0">
                <a:solidFill>
                  <a:srgbClr val="343434"/>
                </a:solidFill>
                <a:latin typeface="TT Hoves Bold"/>
                <a:ea typeface="TT Hoves Bold"/>
                <a:cs typeface="TT Hoves Bold"/>
                <a:sym typeface="TT Hoves Bold"/>
              </a:rPr>
              <a:t>Giới thiệu đề tài</a:t>
            </a:r>
            <a:endParaRPr lang="en-US" sz="8800" b="1" spc="-607" dirty="0">
              <a:solidFill>
                <a:srgbClr val="343434"/>
              </a:solidFill>
              <a:latin typeface="TT Hoves Bold"/>
              <a:ea typeface="TT Hoves Bold"/>
              <a:cs typeface="TT Hoves Bold"/>
              <a:sym typeface="TT Hoves Bold"/>
            </a:endParaRPr>
          </a:p>
        </p:txBody>
      </p:sp>
      <p:sp>
        <p:nvSpPr>
          <p:cNvPr id="8" name="TextBox 8"/>
          <p:cNvSpPr txBox="1"/>
          <p:nvPr/>
        </p:nvSpPr>
        <p:spPr>
          <a:xfrm rot="-5400000">
            <a:off x="4153815" y="7825557"/>
            <a:ext cx="3117321" cy="485967"/>
          </a:xfrm>
          <a:prstGeom prst="rect">
            <a:avLst/>
          </a:prstGeom>
        </p:spPr>
        <p:txBody>
          <a:bodyPr lIns="0" tIns="0" rIns="0" bIns="0" rtlCol="0" anchor="t">
            <a:spAutoFit/>
          </a:bodyPr>
          <a:lstStyle/>
          <a:p>
            <a:pPr algn="just">
              <a:lnSpc>
                <a:spcPts val="3639"/>
              </a:lnSpc>
              <a:spcBef>
                <a:spcPct val="0"/>
              </a:spcBef>
            </a:pPr>
            <a:r>
              <a:rPr lang="vi-VN" sz="4400" dirty="0">
                <a:solidFill>
                  <a:srgbClr val="EFEFEF"/>
                </a:solidFill>
                <a:latin typeface="TT Hoves"/>
                <a:ea typeface="TT Hoves"/>
                <a:cs typeface="TT Hoves"/>
                <a:sym typeface="TT Hoves"/>
              </a:rPr>
              <a:t>TNUT</a:t>
            </a:r>
            <a:endParaRPr lang="en-US" sz="4400" dirty="0">
              <a:solidFill>
                <a:srgbClr val="EFEFEF"/>
              </a:solidFill>
              <a:latin typeface="TT Hoves"/>
              <a:ea typeface="TT Hoves"/>
              <a:cs typeface="TT Hoves"/>
              <a:sym typeface="TT Hoves"/>
            </a:endParaRPr>
          </a:p>
        </p:txBody>
      </p:sp>
      <p:sp>
        <p:nvSpPr>
          <p:cNvPr id="9" name="TextBox 9"/>
          <p:cNvSpPr txBox="1"/>
          <p:nvPr/>
        </p:nvSpPr>
        <p:spPr>
          <a:xfrm rot="-5400000">
            <a:off x="4153815" y="2086327"/>
            <a:ext cx="3117321" cy="428772"/>
          </a:xfrm>
          <a:prstGeom prst="rect">
            <a:avLst/>
          </a:prstGeom>
        </p:spPr>
        <p:txBody>
          <a:bodyPr lIns="0" tIns="0" rIns="0" bIns="0" rtlCol="0" anchor="t">
            <a:spAutoFit/>
          </a:bodyPr>
          <a:lstStyle/>
          <a:p>
            <a:pPr algn="r">
              <a:lnSpc>
                <a:spcPts val="3639"/>
              </a:lnSpc>
              <a:spcBef>
                <a:spcPct val="0"/>
              </a:spcBef>
            </a:pPr>
            <a:r>
              <a:rPr lang="vi-VN" sz="2599" dirty="0">
                <a:solidFill>
                  <a:srgbClr val="EFEFEF"/>
                </a:solidFill>
                <a:latin typeface="TT Hoves"/>
                <a:ea typeface="TT Hoves"/>
                <a:cs typeface="TT Hoves"/>
                <a:sym typeface="TT Hoves"/>
              </a:rPr>
              <a:t>Lập trình python</a:t>
            </a:r>
            <a:endParaRPr lang="en-US" sz="2599" dirty="0">
              <a:solidFill>
                <a:srgbClr val="EFEFEF"/>
              </a:solidFill>
              <a:latin typeface="TT Hoves"/>
              <a:ea typeface="TT Hoves"/>
              <a:cs typeface="TT Hoves"/>
              <a:sym typeface="TT Hoves"/>
            </a:endParaRPr>
          </a:p>
        </p:txBody>
      </p:sp>
      <p:sp>
        <p:nvSpPr>
          <p:cNvPr id="10" name="TextBox 10"/>
          <p:cNvSpPr txBox="1"/>
          <p:nvPr/>
        </p:nvSpPr>
        <p:spPr>
          <a:xfrm rot="-5400000">
            <a:off x="5009345" y="4960472"/>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1725735" y="6821207"/>
            <a:ext cx="5508869"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01</a:t>
            </a:r>
          </a:p>
        </p:txBody>
      </p:sp>
      <p:sp>
        <p:nvSpPr>
          <p:cNvPr id="12" name="TextBox 11">
            <a:extLst>
              <a:ext uri="{FF2B5EF4-FFF2-40B4-BE49-F238E27FC236}">
                <a16:creationId xmlns:a16="http://schemas.microsoft.com/office/drawing/2014/main" id="{63A27F7B-CE05-014D-7467-24D2D64516AB}"/>
              </a:ext>
            </a:extLst>
          </p:cNvPr>
          <p:cNvSpPr txBox="1"/>
          <p:nvPr/>
        </p:nvSpPr>
        <p:spPr>
          <a:xfrm>
            <a:off x="6705600" y="2476500"/>
            <a:ext cx="11582400" cy="6740307"/>
          </a:xfrm>
          <a:prstGeom prst="rect">
            <a:avLst/>
          </a:prstGeom>
          <a:noFill/>
        </p:spPr>
        <p:txBody>
          <a:bodyPr wrap="square" rtlCol="0">
            <a:spAutoFit/>
          </a:bodyPr>
          <a:lstStyle/>
          <a:p>
            <a:pPr algn="just"/>
            <a:r>
              <a:rPr lang="en-US" sz="3600" dirty="0" err="1"/>
              <a:t>Đề</a:t>
            </a:r>
            <a:r>
              <a:rPr lang="en-US" sz="3600" dirty="0"/>
              <a:t> </a:t>
            </a:r>
            <a:r>
              <a:rPr lang="en-US" sz="3600" dirty="0" err="1"/>
              <a:t>tài</a:t>
            </a:r>
            <a:r>
              <a:rPr lang="en-US" sz="3600" dirty="0"/>
              <a:t> </a:t>
            </a:r>
            <a:r>
              <a:rPr lang="en-US" sz="3600" dirty="0" err="1"/>
              <a:t>yêu</a:t>
            </a:r>
            <a:r>
              <a:rPr lang="en-US" sz="3600" dirty="0"/>
              <a:t> </a:t>
            </a:r>
            <a:r>
              <a:rPr lang="en-US" sz="3600" dirty="0" err="1"/>
              <a:t>cầu</a:t>
            </a:r>
            <a:r>
              <a:rPr lang="en-US" sz="3600" dirty="0"/>
              <a:t> </a:t>
            </a:r>
            <a:r>
              <a:rPr lang="en-US" sz="3600" dirty="0" err="1"/>
              <a:t>phát</a:t>
            </a:r>
            <a:r>
              <a:rPr lang="en-US" sz="3600" dirty="0"/>
              <a:t> </a:t>
            </a:r>
            <a:r>
              <a:rPr lang="en-US" sz="3600" dirty="0" err="1"/>
              <a:t>triển</a:t>
            </a:r>
            <a:r>
              <a:rPr lang="en-US" sz="3600" dirty="0"/>
              <a:t> </a:t>
            </a:r>
            <a:r>
              <a:rPr lang="en-US" sz="3600" dirty="0" err="1"/>
              <a:t>một</a:t>
            </a:r>
            <a:r>
              <a:rPr lang="en-US" sz="3600" dirty="0"/>
              <a:t> </a:t>
            </a:r>
            <a:r>
              <a:rPr lang="en-US" sz="3600" dirty="0" err="1"/>
              <a:t>ứng</a:t>
            </a:r>
            <a:r>
              <a:rPr lang="en-US" sz="3600" dirty="0"/>
              <a:t> </a:t>
            </a:r>
            <a:r>
              <a:rPr lang="en-US" sz="3600" dirty="0" err="1"/>
              <a:t>dụng</a:t>
            </a:r>
            <a:r>
              <a:rPr lang="en-US" sz="3600" dirty="0"/>
              <a:t> </a:t>
            </a:r>
            <a:r>
              <a:rPr lang="en-US" sz="3600" dirty="0" err="1"/>
              <a:t>giao</a:t>
            </a:r>
            <a:r>
              <a:rPr lang="en-US" sz="3600" dirty="0"/>
              <a:t> </a:t>
            </a:r>
            <a:r>
              <a:rPr lang="en-US" sz="3600" dirty="0" err="1"/>
              <a:t>diện</a:t>
            </a:r>
            <a:r>
              <a:rPr lang="en-US" sz="3600" dirty="0"/>
              <a:t> </a:t>
            </a:r>
            <a:r>
              <a:rPr lang="en-US" sz="3600" dirty="0" err="1"/>
              <a:t>đồ</a:t>
            </a:r>
            <a:r>
              <a:rPr lang="en-US" sz="3600" dirty="0"/>
              <a:t> </a:t>
            </a:r>
            <a:r>
              <a:rPr lang="en-US" sz="3600" dirty="0" err="1"/>
              <a:t>họa</a:t>
            </a:r>
            <a:r>
              <a:rPr lang="en-US" sz="3600" dirty="0"/>
              <a:t> (GUI) </a:t>
            </a:r>
            <a:r>
              <a:rPr lang="en-US" sz="3600" dirty="0" err="1"/>
              <a:t>Ứng</a:t>
            </a:r>
            <a:r>
              <a:rPr lang="en-US" sz="3600" dirty="0"/>
              <a:t> </a:t>
            </a:r>
            <a:r>
              <a:rPr lang="en-US" sz="3600" dirty="0" err="1"/>
              <a:t>dụng</a:t>
            </a:r>
            <a:r>
              <a:rPr lang="en-US" sz="3600" dirty="0"/>
              <a:t> </a:t>
            </a:r>
            <a:r>
              <a:rPr lang="en-US" sz="3600" dirty="0" err="1"/>
              <a:t>cho</a:t>
            </a:r>
            <a:r>
              <a:rPr lang="en-US" sz="3600" dirty="0"/>
              <a:t> </a:t>
            </a:r>
            <a:r>
              <a:rPr lang="en-US" sz="3600" dirty="0" err="1"/>
              <a:t>phép</a:t>
            </a:r>
            <a:r>
              <a:rPr lang="en-US" sz="3600" dirty="0"/>
              <a:t> </a:t>
            </a:r>
            <a:r>
              <a:rPr lang="en-US" sz="3600" dirty="0" err="1"/>
              <a:t>người</a:t>
            </a:r>
            <a:r>
              <a:rPr lang="en-US" sz="3600" dirty="0"/>
              <a:t> </a:t>
            </a:r>
            <a:r>
              <a:rPr lang="en-US" sz="3600" dirty="0" err="1"/>
              <a:t>dùng</a:t>
            </a:r>
            <a:r>
              <a:rPr lang="en-US" sz="3600" dirty="0"/>
              <a:t> </a:t>
            </a:r>
            <a:r>
              <a:rPr lang="en-US" sz="3600" dirty="0" err="1"/>
              <a:t>chọn</a:t>
            </a:r>
            <a:r>
              <a:rPr lang="en-US" sz="3600" dirty="0"/>
              <a:t> </a:t>
            </a:r>
            <a:r>
              <a:rPr lang="en-US" sz="3600" dirty="0" err="1"/>
              <a:t>một</a:t>
            </a:r>
            <a:r>
              <a:rPr lang="en-US" sz="3600" dirty="0"/>
              <a:t> </a:t>
            </a:r>
            <a:r>
              <a:rPr lang="en-US" sz="3600" dirty="0" err="1"/>
              <a:t>thư</a:t>
            </a:r>
            <a:r>
              <a:rPr lang="en-US" sz="3600" dirty="0"/>
              <a:t> </a:t>
            </a:r>
            <a:r>
              <a:rPr lang="en-US" sz="3600" dirty="0" err="1"/>
              <a:t>mục</a:t>
            </a:r>
            <a:r>
              <a:rPr lang="en-US" sz="3600" dirty="0"/>
              <a:t>, </a:t>
            </a:r>
            <a:r>
              <a:rPr lang="en-US" sz="3600" dirty="0" err="1"/>
              <a:t>liệt</a:t>
            </a:r>
            <a:r>
              <a:rPr lang="en-US" sz="3600" dirty="0"/>
              <a:t> </a:t>
            </a:r>
            <a:r>
              <a:rPr lang="en-US" sz="3600" dirty="0" err="1"/>
              <a:t>kê</a:t>
            </a:r>
            <a:r>
              <a:rPr lang="en-US" sz="3600" dirty="0"/>
              <a:t> </a:t>
            </a:r>
            <a:r>
              <a:rPr lang="en-US" sz="3600" dirty="0" err="1"/>
              <a:t>các</a:t>
            </a:r>
            <a:r>
              <a:rPr lang="en-US" sz="3600" dirty="0"/>
              <a:t> </a:t>
            </a:r>
            <a:r>
              <a:rPr lang="en-US" sz="3600" dirty="0" err="1"/>
              <a:t>tệp</a:t>
            </a:r>
            <a:r>
              <a:rPr lang="en-US" sz="3600" dirty="0"/>
              <a:t> tin </a:t>
            </a:r>
            <a:r>
              <a:rPr lang="en-US" sz="3600" dirty="0" err="1"/>
              <a:t>có</a:t>
            </a:r>
            <a:r>
              <a:rPr lang="en-US" sz="3600" dirty="0"/>
              <a:t> </a:t>
            </a:r>
            <a:r>
              <a:rPr lang="en-US" sz="3600" dirty="0" err="1"/>
              <a:t>định</a:t>
            </a:r>
            <a:r>
              <a:rPr lang="en-US" sz="3600" dirty="0"/>
              <a:t> </a:t>
            </a:r>
            <a:r>
              <a:rPr lang="en-US" sz="3600" dirty="0" err="1"/>
              <a:t>dạng</a:t>
            </a:r>
            <a:r>
              <a:rPr lang="en-US" sz="3600" dirty="0"/>
              <a:t> </a:t>
            </a:r>
            <a:r>
              <a:rPr lang="en-US" sz="3600" dirty="0" err="1"/>
              <a:t>cụ</a:t>
            </a:r>
            <a:r>
              <a:rPr lang="en-US" sz="3600" dirty="0"/>
              <a:t> </a:t>
            </a:r>
            <a:r>
              <a:rPr lang="en-US" sz="3600" dirty="0" err="1"/>
              <a:t>thể</a:t>
            </a:r>
            <a:r>
              <a:rPr lang="en-US" sz="3600" dirty="0"/>
              <a:t> (bao </a:t>
            </a:r>
            <a:r>
              <a:rPr lang="en-US" sz="3600" dirty="0" err="1"/>
              <a:t>gồm</a:t>
            </a:r>
            <a:r>
              <a:rPr lang="en-US" sz="3600" dirty="0"/>
              <a:t> .txt, .</a:t>
            </a:r>
            <a:r>
              <a:rPr lang="en-US" sz="3600" dirty="0" err="1"/>
              <a:t>py</a:t>
            </a:r>
            <a:r>
              <a:rPr lang="en-US" sz="3600" dirty="0"/>
              <a:t>, .jpg) </a:t>
            </a:r>
            <a:r>
              <a:rPr lang="en-US" sz="3600" dirty="0" err="1"/>
              <a:t>trong</a:t>
            </a:r>
            <a:r>
              <a:rPr lang="en-US" sz="3600" dirty="0"/>
              <a:t> </a:t>
            </a:r>
            <a:r>
              <a:rPr lang="en-US" sz="3600" dirty="0" err="1"/>
              <a:t>một</a:t>
            </a:r>
            <a:r>
              <a:rPr lang="en-US" sz="3600" dirty="0"/>
              <a:t> </a:t>
            </a:r>
            <a:r>
              <a:rPr lang="en-US" sz="3600" dirty="0" err="1"/>
              <a:t>Treeview</a:t>
            </a:r>
            <a:r>
              <a:rPr lang="en-US" sz="3600" dirty="0"/>
              <a:t> </a:t>
            </a:r>
            <a:r>
              <a:rPr lang="en-US" sz="3600" dirty="0" err="1"/>
              <a:t>và</a:t>
            </a:r>
            <a:r>
              <a:rPr lang="en-US" sz="3600" dirty="0"/>
              <a:t> </a:t>
            </a:r>
            <a:r>
              <a:rPr lang="en-US" sz="3600" dirty="0" err="1"/>
              <a:t>hỗ</a:t>
            </a:r>
            <a:r>
              <a:rPr lang="en-US" sz="3600" dirty="0"/>
              <a:t> </a:t>
            </a:r>
            <a:r>
              <a:rPr lang="en-US" sz="3600" dirty="0" err="1"/>
              <a:t>trợ</a:t>
            </a:r>
            <a:r>
              <a:rPr lang="en-US" sz="3600" dirty="0"/>
              <a:t> </a:t>
            </a:r>
            <a:r>
              <a:rPr lang="en-US" sz="3600" dirty="0" err="1"/>
              <a:t>mở</a:t>
            </a:r>
            <a:r>
              <a:rPr lang="en-US" sz="3600" dirty="0"/>
              <a:t> </a:t>
            </a:r>
            <a:r>
              <a:rPr lang="en-US" sz="3600" dirty="0" err="1"/>
              <a:t>tệp</a:t>
            </a:r>
            <a:r>
              <a:rPr lang="en-US" sz="3600" dirty="0"/>
              <a:t> tin </a:t>
            </a:r>
            <a:r>
              <a:rPr lang="en-US" sz="3600" dirty="0" err="1"/>
              <a:t>bằng</a:t>
            </a:r>
            <a:r>
              <a:rPr lang="en-US" sz="3600" dirty="0"/>
              <a:t> </a:t>
            </a:r>
            <a:r>
              <a:rPr lang="en-US" sz="3600" dirty="0" err="1"/>
              <a:t>chương</a:t>
            </a:r>
            <a:r>
              <a:rPr lang="en-US" sz="3600" dirty="0"/>
              <a:t> </a:t>
            </a:r>
            <a:r>
              <a:rPr lang="en-US" sz="3600" dirty="0" err="1"/>
              <a:t>trình</a:t>
            </a:r>
            <a:r>
              <a:rPr lang="en-US" sz="3600" dirty="0"/>
              <a:t> </a:t>
            </a:r>
            <a:r>
              <a:rPr lang="en-US" sz="3600" dirty="0" err="1"/>
              <a:t>mặc</a:t>
            </a:r>
            <a:r>
              <a:rPr lang="en-US" sz="3600" dirty="0"/>
              <a:t> </a:t>
            </a:r>
            <a:r>
              <a:rPr lang="en-US" sz="3600" dirty="0" err="1"/>
              <a:t>định</a:t>
            </a:r>
            <a:r>
              <a:rPr lang="en-US" sz="3600" dirty="0"/>
              <a:t> </a:t>
            </a:r>
            <a:r>
              <a:rPr lang="en-US" sz="3600" dirty="0" err="1"/>
              <a:t>của</a:t>
            </a:r>
            <a:r>
              <a:rPr lang="en-US" sz="3600" dirty="0"/>
              <a:t> </a:t>
            </a:r>
            <a:r>
              <a:rPr lang="en-US" sz="3600" dirty="0" err="1"/>
              <a:t>hệ</a:t>
            </a:r>
            <a:r>
              <a:rPr lang="en-US" sz="3600" dirty="0"/>
              <a:t> </a:t>
            </a:r>
            <a:r>
              <a:rPr lang="en-US" sz="3600" dirty="0" err="1"/>
              <a:t>thống</a:t>
            </a:r>
            <a:r>
              <a:rPr lang="en-US" sz="3600" dirty="0"/>
              <a:t>. Các </a:t>
            </a:r>
            <a:r>
              <a:rPr lang="en-US" sz="3600" dirty="0" err="1"/>
              <a:t>thành</a:t>
            </a:r>
            <a:r>
              <a:rPr lang="en-US" sz="3600" dirty="0"/>
              <a:t> </a:t>
            </a:r>
            <a:r>
              <a:rPr lang="en-US" sz="3600" dirty="0" err="1"/>
              <a:t>phần</a:t>
            </a:r>
            <a:r>
              <a:rPr lang="en-US" sz="3600" dirty="0"/>
              <a:t> </a:t>
            </a:r>
            <a:r>
              <a:rPr lang="en-US" sz="3600" dirty="0" err="1"/>
              <a:t>chính</a:t>
            </a:r>
            <a:r>
              <a:rPr lang="en-US" sz="3600" dirty="0"/>
              <a:t> bao </a:t>
            </a:r>
            <a:r>
              <a:rPr lang="en-US" sz="3600" dirty="0" err="1"/>
              <a:t>gồm</a:t>
            </a:r>
            <a:r>
              <a:rPr lang="en-US" sz="3600" dirty="0"/>
              <a:t>:</a:t>
            </a:r>
            <a:endParaRPr lang="vi-VN" sz="3600" dirty="0"/>
          </a:p>
          <a:p>
            <a:pPr algn="just"/>
            <a:endParaRPr lang="en-US" sz="3600" dirty="0"/>
          </a:p>
          <a:p>
            <a:pPr algn="just"/>
            <a:r>
              <a:rPr lang="vi-VN" sz="3600" b="1" dirty="0"/>
              <a:t>        </a:t>
            </a:r>
            <a:r>
              <a:rPr lang="en-US" sz="3600" b="1" dirty="0"/>
              <a:t>• </a:t>
            </a:r>
            <a:r>
              <a:rPr lang="en-US" sz="3600" dirty="0" err="1"/>
              <a:t>Đầu</a:t>
            </a:r>
            <a:r>
              <a:rPr lang="en-US" sz="3600" dirty="0"/>
              <a:t> </a:t>
            </a:r>
            <a:r>
              <a:rPr lang="en-US" sz="3600" dirty="0" err="1"/>
              <a:t>vào</a:t>
            </a:r>
            <a:r>
              <a:rPr lang="en-US" sz="3600" dirty="0"/>
              <a:t>: </a:t>
            </a:r>
            <a:r>
              <a:rPr lang="en-US" sz="3600" dirty="0" err="1"/>
              <a:t>Một</a:t>
            </a:r>
            <a:r>
              <a:rPr lang="en-US" sz="3600" dirty="0"/>
              <a:t> </a:t>
            </a:r>
            <a:r>
              <a:rPr lang="en-US" sz="3600" dirty="0" err="1"/>
              <a:t>nút</a:t>
            </a:r>
            <a:r>
              <a:rPr lang="en-US" sz="3600" dirty="0"/>
              <a:t> “</a:t>
            </a:r>
            <a:r>
              <a:rPr lang="en-US" sz="3600" dirty="0" err="1"/>
              <a:t>Chọn</a:t>
            </a:r>
            <a:r>
              <a:rPr lang="en-US" sz="3600" dirty="0"/>
              <a:t> </a:t>
            </a:r>
            <a:r>
              <a:rPr lang="en-US" sz="3600" dirty="0" err="1"/>
              <a:t>thư</a:t>
            </a:r>
            <a:r>
              <a:rPr lang="en-US" sz="3600" dirty="0"/>
              <a:t> </a:t>
            </a:r>
            <a:r>
              <a:rPr lang="en-US" sz="3600" dirty="0" err="1"/>
              <a:t>mục</a:t>
            </a:r>
            <a:r>
              <a:rPr lang="en-US" sz="3600" dirty="0"/>
              <a:t>” </a:t>
            </a:r>
            <a:r>
              <a:rPr lang="en-US" sz="3600" dirty="0" err="1"/>
              <a:t>để</a:t>
            </a:r>
            <a:r>
              <a:rPr lang="en-US" sz="3600" dirty="0"/>
              <a:t> </a:t>
            </a:r>
            <a:r>
              <a:rPr lang="en-US" sz="3600" dirty="0" err="1"/>
              <a:t>người</a:t>
            </a:r>
            <a:r>
              <a:rPr lang="en-US" sz="3600" dirty="0"/>
              <a:t> </a:t>
            </a:r>
            <a:r>
              <a:rPr lang="en-US" sz="3600" dirty="0" err="1"/>
              <a:t>dùng</a:t>
            </a:r>
            <a:r>
              <a:rPr lang="en-US" sz="3600" dirty="0"/>
              <a:t> </a:t>
            </a:r>
            <a:r>
              <a:rPr lang="en-US" sz="3600" dirty="0" err="1"/>
              <a:t>chọn</a:t>
            </a:r>
            <a:r>
              <a:rPr lang="en-US" sz="3600" dirty="0"/>
              <a:t> </a:t>
            </a:r>
            <a:r>
              <a:rPr lang="en-US" sz="3600" dirty="0" err="1"/>
              <a:t>đường</a:t>
            </a:r>
            <a:r>
              <a:rPr lang="en-US" sz="3600" dirty="0"/>
              <a:t> </a:t>
            </a:r>
            <a:r>
              <a:rPr lang="en-US" sz="3600" dirty="0" err="1"/>
              <a:t>dẫn</a:t>
            </a:r>
            <a:r>
              <a:rPr lang="en-US" sz="3600" dirty="0"/>
              <a:t> </a:t>
            </a:r>
            <a:r>
              <a:rPr lang="en-US" sz="3600" dirty="0" err="1"/>
              <a:t>thư</a:t>
            </a:r>
            <a:r>
              <a:rPr lang="en-US" sz="3600" dirty="0"/>
              <a:t> </a:t>
            </a:r>
            <a:r>
              <a:rPr lang="en-US" sz="3600" dirty="0" err="1"/>
              <a:t>mục</a:t>
            </a:r>
            <a:r>
              <a:rPr lang="en-US" sz="3600" dirty="0"/>
              <a:t> </a:t>
            </a:r>
            <a:r>
              <a:rPr lang="en-US" sz="3600" dirty="0" err="1"/>
              <a:t>thông</a:t>
            </a:r>
            <a:r>
              <a:rPr lang="en-US" sz="3600" dirty="0"/>
              <a:t> qua </a:t>
            </a:r>
            <a:r>
              <a:rPr lang="en-US" sz="3600" dirty="0" err="1"/>
              <a:t>hộp</a:t>
            </a:r>
            <a:r>
              <a:rPr lang="en-US" sz="3600" dirty="0"/>
              <a:t> </a:t>
            </a:r>
            <a:r>
              <a:rPr lang="en-US" sz="3600" dirty="0" err="1"/>
              <a:t>thoại</a:t>
            </a:r>
            <a:r>
              <a:rPr lang="en-US" sz="3600" dirty="0"/>
              <a:t>. </a:t>
            </a:r>
          </a:p>
          <a:p>
            <a:pPr algn="just"/>
            <a:r>
              <a:rPr lang="vi-VN" sz="3600" dirty="0"/>
              <a:t>         </a:t>
            </a:r>
            <a:r>
              <a:rPr lang="en-US" sz="3600" dirty="0"/>
              <a:t>• </a:t>
            </a:r>
            <a:r>
              <a:rPr lang="en-US" sz="3600" dirty="0" err="1"/>
              <a:t>Đầu</a:t>
            </a:r>
            <a:r>
              <a:rPr lang="en-US" sz="3600" dirty="0"/>
              <a:t> </a:t>
            </a:r>
            <a:r>
              <a:rPr lang="en-US" sz="3600" dirty="0" err="1"/>
              <a:t>ra</a:t>
            </a:r>
            <a:r>
              <a:rPr lang="en-US" sz="3600" dirty="0"/>
              <a:t>: </a:t>
            </a:r>
            <a:r>
              <a:rPr lang="en-US" sz="3600" dirty="0" err="1"/>
              <a:t>Một</a:t>
            </a:r>
            <a:r>
              <a:rPr lang="en-US" sz="3600" dirty="0"/>
              <a:t> </a:t>
            </a:r>
            <a:r>
              <a:rPr lang="en-US" sz="3600" dirty="0" err="1"/>
              <a:t>Treeview</a:t>
            </a:r>
            <a:r>
              <a:rPr lang="en-US" sz="3600" dirty="0"/>
              <a:t> </a:t>
            </a:r>
            <a:r>
              <a:rPr lang="en-US" sz="3600" dirty="0" err="1"/>
              <a:t>hiển</a:t>
            </a:r>
            <a:r>
              <a:rPr lang="en-US" sz="3600" dirty="0"/>
              <a:t> </a:t>
            </a:r>
            <a:r>
              <a:rPr lang="en-US" sz="3600" dirty="0" err="1"/>
              <a:t>thị</a:t>
            </a:r>
            <a:r>
              <a:rPr lang="en-US" sz="3600" dirty="0"/>
              <a:t> </a:t>
            </a:r>
            <a:r>
              <a:rPr lang="en-US" sz="3600" dirty="0" err="1"/>
              <a:t>danh</a:t>
            </a:r>
            <a:r>
              <a:rPr lang="en-US" sz="3600" dirty="0"/>
              <a:t> </a:t>
            </a:r>
            <a:r>
              <a:rPr lang="en-US" sz="3600" dirty="0" err="1"/>
              <a:t>sách</a:t>
            </a:r>
            <a:r>
              <a:rPr lang="en-US" sz="3600" dirty="0"/>
              <a:t> </a:t>
            </a:r>
            <a:r>
              <a:rPr lang="en-US" sz="3600" dirty="0" err="1"/>
              <a:t>các</a:t>
            </a:r>
            <a:r>
              <a:rPr lang="en-US" sz="3600" dirty="0"/>
              <a:t> </a:t>
            </a:r>
            <a:r>
              <a:rPr lang="en-US" sz="3600" dirty="0" err="1"/>
              <a:t>tệp</a:t>
            </a:r>
            <a:r>
              <a:rPr lang="en-US" sz="3600" dirty="0"/>
              <a:t> tin </a:t>
            </a:r>
            <a:r>
              <a:rPr lang="en-US" sz="3600" dirty="0" err="1"/>
              <a:t>với</a:t>
            </a:r>
            <a:r>
              <a:rPr lang="en-US" sz="3600" dirty="0"/>
              <a:t> </a:t>
            </a:r>
            <a:r>
              <a:rPr lang="en-US" sz="3600" dirty="0" err="1"/>
              <a:t>thông</a:t>
            </a:r>
            <a:r>
              <a:rPr lang="en-US" sz="3600" dirty="0"/>
              <a:t> tin </a:t>
            </a:r>
            <a:r>
              <a:rPr lang="en-US" sz="3600" dirty="0" err="1"/>
              <a:t>như</a:t>
            </a:r>
            <a:r>
              <a:rPr lang="en-US" sz="3600" dirty="0"/>
              <a:t> </a:t>
            </a:r>
            <a:r>
              <a:rPr lang="en-US" sz="3600" dirty="0" err="1"/>
              <a:t>tên</a:t>
            </a:r>
            <a:r>
              <a:rPr lang="en-US" sz="3600" dirty="0"/>
              <a:t> </a:t>
            </a:r>
            <a:r>
              <a:rPr lang="en-US" sz="3600" dirty="0" err="1"/>
              <a:t>tệp</a:t>
            </a:r>
            <a:r>
              <a:rPr lang="en-US" sz="3600" dirty="0"/>
              <a:t>, </a:t>
            </a:r>
            <a:r>
              <a:rPr lang="en-US" sz="3600" dirty="0" err="1"/>
              <a:t>loại</a:t>
            </a:r>
            <a:r>
              <a:rPr lang="en-US" sz="3600" dirty="0"/>
              <a:t> </a:t>
            </a:r>
            <a:r>
              <a:rPr lang="en-US" sz="3600" dirty="0" err="1"/>
              <a:t>tệp</a:t>
            </a:r>
            <a:r>
              <a:rPr lang="en-US" sz="3600" dirty="0"/>
              <a:t> </a:t>
            </a:r>
            <a:r>
              <a:rPr lang="en-US" sz="3600" dirty="0" err="1"/>
              <a:t>và</a:t>
            </a:r>
            <a:r>
              <a:rPr lang="en-US" sz="3600" dirty="0"/>
              <a:t> </a:t>
            </a:r>
            <a:r>
              <a:rPr lang="en-US" sz="3600" dirty="0" err="1"/>
              <a:t>đường</a:t>
            </a:r>
            <a:r>
              <a:rPr lang="en-US" sz="3600" dirty="0"/>
              <a:t> </a:t>
            </a:r>
            <a:r>
              <a:rPr lang="en-US" sz="3600" dirty="0" err="1"/>
              <a:t>dẫn</a:t>
            </a:r>
            <a:r>
              <a:rPr lang="en-US" sz="3600" dirty="0"/>
              <a:t>; </a:t>
            </a:r>
            <a:r>
              <a:rPr lang="en-US" sz="3600" dirty="0" err="1"/>
              <a:t>cùng</a:t>
            </a:r>
            <a:r>
              <a:rPr lang="en-US" sz="3600" dirty="0"/>
              <a:t> </a:t>
            </a:r>
            <a:r>
              <a:rPr lang="en-US" sz="3600" dirty="0" err="1"/>
              <a:t>với</a:t>
            </a:r>
            <a:r>
              <a:rPr lang="en-US" sz="3600" dirty="0"/>
              <a:t> </a:t>
            </a:r>
            <a:r>
              <a:rPr lang="en-US" sz="3600" dirty="0" err="1"/>
              <a:t>cơ</a:t>
            </a:r>
            <a:r>
              <a:rPr lang="en-US" sz="3600" dirty="0"/>
              <a:t> </a:t>
            </a:r>
            <a:r>
              <a:rPr lang="en-US" sz="3600" dirty="0" err="1"/>
              <a:t>chế</a:t>
            </a:r>
            <a:r>
              <a:rPr lang="en-US" sz="3600" dirty="0"/>
              <a:t> </a:t>
            </a:r>
            <a:r>
              <a:rPr lang="en-US" sz="3600" dirty="0" err="1"/>
              <a:t>mở</a:t>
            </a:r>
            <a:r>
              <a:rPr lang="en-US" sz="3600" dirty="0"/>
              <a:t> </a:t>
            </a:r>
            <a:r>
              <a:rPr lang="en-US" sz="3600" dirty="0" err="1"/>
              <a:t>tệp</a:t>
            </a:r>
            <a:r>
              <a:rPr lang="en-US" sz="3600" dirty="0"/>
              <a:t> </a:t>
            </a:r>
            <a:r>
              <a:rPr lang="en-US" sz="3600" dirty="0" err="1"/>
              <a:t>khi</a:t>
            </a:r>
            <a:r>
              <a:rPr lang="en-US" sz="3600" dirty="0"/>
              <a:t> </a:t>
            </a:r>
            <a:r>
              <a:rPr lang="en-US" sz="3600" dirty="0" err="1"/>
              <a:t>nhấp</a:t>
            </a:r>
            <a:r>
              <a:rPr lang="en-US" sz="3600" dirty="0"/>
              <a:t> </a:t>
            </a:r>
            <a:r>
              <a:rPr lang="en-US" sz="3600" dirty="0" err="1"/>
              <a:t>đúp</a:t>
            </a:r>
            <a:r>
              <a:rPr lang="en-US" sz="3600" dirty="0"/>
              <a:t> </a:t>
            </a:r>
            <a:r>
              <a:rPr lang="en-US" sz="3600" dirty="0" err="1"/>
              <a:t>chuột</a:t>
            </a:r>
            <a:r>
              <a:rPr lang="en-US" sz="3600" dirty="0"/>
              <a:t>. </a:t>
            </a:r>
          </a:p>
          <a:p>
            <a:pPr algn="just"/>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TextBox 3"/>
          <p:cNvSpPr txBox="1"/>
          <p:nvPr/>
        </p:nvSpPr>
        <p:spPr>
          <a:xfrm>
            <a:off x="8763000" y="0"/>
            <a:ext cx="16459200" cy="1230850"/>
          </a:xfrm>
          <a:prstGeom prst="rect">
            <a:avLst/>
          </a:prstGeom>
        </p:spPr>
        <p:txBody>
          <a:bodyPr wrap="square" lIns="0" tIns="0" rIns="0" bIns="0" rtlCol="0" anchor="t">
            <a:spAutoFit/>
          </a:bodyPr>
          <a:lstStyle/>
          <a:p>
            <a:pPr algn="just">
              <a:lnSpc>
                <a:spcPts val="10180"/>
              </a:lnSpc>
            </a:pPr>
            <a:r>
              <a:rPr lang="vi-VN" sz="8000" b="1" spc="-475" dirty="0">
                <a:solidFill>
                  <a:srgbClr val="343434"/>
                </a:solidFill>
                <a:latin typeface="TT Hoves Bold"/>
                <a:ea typeface="TT Hoves Bold"/>
                <a:cs typeface="TT Hoves Bold"/>
                <a:sym typeface="TT Hoves Bold"/>
              </a:rPr>
              <a:t>Thiết Kế Hệ Thống</a:t>
            </a:r>
            <a:endParaRPr lang="en-US" sz="8000" b="1" spc="-475" dirty="0">
              <a:solidFill>
                <a:srgbClr val="343434"/>
              </a:solidFill>
              <a:latin typeface="TT Hoves Bold"/>
              <a:ea typeface="TT Hoves Bold"/>
              <a:cs typeface="TT Hoves Bold"/>
              <a:sym typeface="TT Hoves Bold"/>
            </a:endParaRPr>
          </a:p>
        </p:txBody>
      </p:sp>
      <p:grpSp>
        <p:nvGrpSpPr>
          <p:cNvPr id="5" name="Group 5"/>
          <p:cNvGrpSpPr/>
          <p:nvPr/>
        </p:nvGrpSpPr>
        <p:grpSpPr>
          <a:xfrm>
            <a:off x="-696258" y="-976142"/>
            <a:ext cx="2222590" cy="11878896"/>
            <a:chOff x="0" y="0"/>
            <a:chExt cx="585373" cy="3128598"/>
          </a:xfrm>
          <a:solidFill>
            <a:schemeClr val="tx1">
              <a:lumMod val="65000"/>
              <a:lumOff val="35000"/>
            </a:schemeClr>
          </a:solidFill>
        </p:grpSpPr>
        <p:sp>
          <p:nvSpPr>
            <p:cNvPr id="6" name="Freeform 6"/>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grpFill/>
          </p:spPr>
        </p:sp>
        <p:sp>
          <p:nvSpPr>
            <p:cNvPr id="7" name="TextBox 7"/>
            <p:cNvSpPr txBox="1"/>
            <p:nvPr/>
          </p:nvSpPr>
          <p:spPr>
            <a:xfrm>
              <a:off x="0" y="-57150"/>
              <a:ext cx="585373" cy="3185748"/>
            </a:xfrm>
            <a:prstGeom prst="rect">
              <a:avLst/>
            </a:prstGeom>
            <a:grpFill/>
          </p:spPr>
          <p:txBody>
            <a:bodyPr lIns="50800" tIns="50800" rIns="50800" bIns="50800" rtlCol="0" anchor="ctr"/>
            <a:lstStyle/>
            <a:p>
              <a:pPr algn="ctr">
                <a:lnSpc>
                  <a:spcPts val="3639"/>
                </a:lnSpc>
              </a:pPr>
              <a:endParaRPr/>
            </a:p>
          </p:txBody>
        </p:sp>
      </p:grpSp>
      <p:sp>
        <p:nvSpPr>
          <p:cNvPr id="8" name="TextBox 8"/>
          <p:cNvSpPr txBox="1"/>
          <p:nvPr/>
        </p:nvSpPr>
        <p:spPr>
          <a:xfrm rot="-5400000">
            <a:off x="-849366" y="7809821"/>
            <a:ext cx="3117321" cy="435184"/>
          </a:xfrm>
          <a:prstGeom prst="rect">
            <a:avLst/>
          </a:prstGeom>
        </p:spPr>
        <p:txBody>
          <a:bodyPr lIns="0" tIns="0" rIns="0" bIns="0" rtlCol="0" anchor="t">
            <a:spAutoFit/>
          </a:bodyPr>
          <a:lstStyle/>
          <a:p>
            <a:pPr algn="just">
              <a:lnSpc>
                <a:spcPts val="3639"/>
              </a:lnSpc>
              <a:spcBef>
                <a:spcPct val="0"/>
              </a:spcBef>
            </a:pPr>
            <a:r>
              <a:rPr lang="vi-VN" sz="2800" dirty="0">
                <a:solidFill>
                  <a:srgbClr val="EFEFEF"/>
                </a:solidFill>
                <a:latin typeface="TT Hoves"/>
                <a:ea typeface="TT Hoves"/>
                <a:cs typeface="TT Hoves"/>
                <a:sym typeface="TT Hoves"/>
              </a:rPr>
              <a:t>TNUT</a:t>
            </a:r>
            <a:endParaRPr lang="en-US" sz="2800" dirty="0">
              <a:solidFill>
                <a:srgbClr val="EFEFEF"/>
              </a:solidFill>
              <a:latin typeface="TT Hoves"/>
              <a:ea typeface="TT Hoves"/>
              <a:cs typeface="TT Hoves"/>
              <a:sym typeface="TT Hoves"/>
            </a:endParaRPr>
          </a:p>
        </p:txBody>
      </p:sp>
      <p:sp>
        <p:nvSpPr>
          <p:cNvPr id="9" name="TextBox 9"/>
          <p:cNvSpPr txBox="1"/>
          <p:nvPr/>
        </p:nvSpPr>
        <p:spPr>
          <a:xfrm rot="-5400000">
            <a:off x="-849366" y="2045874"/>
            <a:ext cx="3117321" cy="427425"/>
          </a:xfrm>
          <a:prstGeom prst="rect">
            <a:avLst/>
          </a:prstGeom>
        </p:spPr>
        <p:txBody>
          <a:bodyPr lIns="0" tIns="0" rIns="0" bIns="0" rtlCol="0" anchor="t">
            <a:spAutoFit/>
          </a:bodyPr>
          <a:lstStyle/>
          <a:p>
            <a:pPr algn="r">
              <a:lnSpc>
                <a:spcPts val="3639"/>
              </a:lnSpc>
              <a:spcBef>
                <a:spcPct val="0"/>
              </a:spcBef>
            </a:pPr>
            <a:r>
              <a:rPr lang="vi-VN" sz="2599" dirty="0">
                <a:solidFill>
                  <a:srgbClr val="EFEFEF"/>
                </a:solidFill>
                <a:latin typeface="TT Hoves"/>
                <a:ea typeface="TT Hoves"/>
                <a:cs typeface="TT Hoves"/>
                <a:sym typeface="TT Hoves"/>
              </a:rPr>
              <a:t>Lập trình python</a:t>
            </a:r>
            <a:endParaRPr lang="en-US" sz="2599" dirty="0">
              <a:solidFill>
                <a:srgbClr val="EFEFEF"/>
              </a:solidFill>
              <a:latin typeface="TT Hoves"/>
              <a:ea typeface="TT Hoves"/>
              <a:cs typeface="TT Hoves"/>
              <a:sym typeface="TT Hoves"/>
            </a:endParaRPr>
          </a:p>
        </p:txBody>
      </p:sp>
      <p:sp>
        <p:nvSpPr>
          <p:cNvPr id="10" name="TextBox 10"/>
          <p:cNvSpPr txBox="1"/>
          <p:nvPr/>
        </p:nvSpPr>
        <p:spPr>
          <a:xfrm rot="-5400000">
            <a:off x="6164" y="4919345"/>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15163800" y="6819901"/>
            <a:ext cx="4069071" cy="4059125"/>
          </a:xfrm>
          <a:prstGeom prst="rect">
            <a:avLst/>
          </a:prstGeom>
        </p:spPr>
        <p:txBody>
          <a:bodyPr wrap="square" lIns="0" tIns="0" rIns="0" bIns="0" rtlCol="0" anchor="t">
            <a:spAutoFit/>
          </a:bodyPr>
          <a:lstStyle/>
          <a:p>
            <a:pPr algn="ctr">
              <a:lnSpc>
                <a:spcPts val="35614"/>
              </a:lnSpc>
            </a:pPr>
            <a:r>
              <a:rPr lang="vi-VN" sz="20000" b="1" spc="-1856" dirty="0">
                <a:solidFill>
                  <a:srgbClr val="343434"/>
                </a:solidFill>
                <a:latin typeface="TT Hoves Bold"/>
                <a:ea typeface="TT Hoves Bold"/>
                <a:cs typeface="TT Hoves Bold"/>
                <a:sym typeface="TT Hoves Bold"/>
              </a:rPr>
              <a:t>02</a:t>
            </a:r>
            <a:endParaRPr lang="en-US" sz="20000" b="1" spc="-1856" dirty="0">
              <a:solidFill>
                <a:srgbClr val="343434"/>
              </a:solidFill>
              <a:latin typeface="TT Hoves Bold"/>
              <a:ea typeface="TT Hoves Bold"/>
              <a:cs typeface="TT Hoves Bold"/>
              <a:sym typeface="TT Hoves Bold"/>
            </a:endParaRPr>
          </a:p>
        </p:txBody>
      </p:sp>
      <p:sp>
        <p:nvSpPr>
          <p:cNvPr id="12" name="TextBox 11">
            <a:extLst>
              <a:ext uri="{FF2B5EF4-FFF2-40B4-BE49-F238E27FC236}">
                <a16:creationId xmlns:a16="http://schemas.microsoft.com/office/drawing/2014/main" id="{145B58A3-353E-8561-B358-7E3A7782709F}"/>
              </a:ext>
            </a:extLst>
          </p:cNvPr>
          <p:cNvSpPr txBox="1"/>
          <p:nvPr/>
        </p:nvSpPr>
        <p:spPr>
          <a:xfrm>
            <a:off x="4114800" y="8773144"/>
            <a:ext cx="5715000" cy="1323439"/>
          </a:xfrm>
          <a:prstGeom prst="rect">
            <a:avLst/>
          </a:prstGeom>
          <a:noFill/>
        </p:spPr>
        <p:txBody>
          <a:bodyPr wrap="square" rtlCol="0">
            <a:spAutoFit/>
          </a:bodyPr>
          <a:lstStyle/>
          <a:p>
            <a:r>
              <a:rPr lang="vi-VN" sz="4000" i="1" dirty="0">
                <a:latin typeface="+mj-lt"/>
              </a:rPr>
              <a:t>Sơ đồ phân cấp chức năng</a:t>
            </a:r>
            <a:endParaRPr lang="en-US" sz="4000" i="1" dirty="0">
              <a:latin typeface="+mj-lt"/>
            </a:endParaRPr>
          </a:p>
          <a:p>
            <a:endParaRPr lang="en-US" sz="4000" dirty="0">
              <a:latin typeface="+mj-lt"/>
            </a:endParaRPr>
          </a:p>
        </p:txBody>
      </p:sp>
      <p:sp>
        <p:nvSpPr>
          <p:cNvPr id="2" name="TextBox 1">
            <a:extLst>
              <a:ext uri="{FF2B5EF4-FFF2-40B4-BE49-F238E27FC236}">
                <a16:creationId xmlns:a16="http://schemas.microsoft.com/office/drawing/2014/main" id="{8051B5BC-6938-A655-30BA-F6852C43EE5E}"/>
              </a:ext>
            </a:extLst>
          </p:cNvPr>
          <p:cNvSpPr txBox="1"/>
          <p:nvPr/>
        </p:nvSpPr>
        <p:spPr>
          <a:xfrm>
            <a:off x="11259810" y="1409700"/>
            <a:ext cx="6543051" cy="7417415"/>
          </a:xfrm>
          <a:prstGeom prst="rect">
            <a:avLst/>
          </a:prstGeom>
          <a:noFill/>
        </p:spPr>
        <p:txBody>
          <a:bodyPr wrap="square" rtlCol="0">
            <a:spAutoFit/>
          </a:bodyPr>
          <a:lstStyle/>
          <a:p>
            <a:pPr algn="just"/>
            <a:r>
              <a:rPr lang="vi-VN" sz="2800" dirty="0">
                <a:latin typeface="+mj-lt"/>
              </a:rPr>
              <a:t>1 Module giao diện người dùng (GUI): Sử dụng Tkinter để xây dựng cửa sổ chính với các widget như Entry, Button và Treeview, chịu trách nhiệm hiển thị giao diện và tương tác với người dùng.</a:t>
            </a:r>
          </a:p>
          <a:p>
            <a:pPr algn="just"/>
            <a:endParaRPr lang="vi-VN" sz="2800" dirty="0">
              <a:latin typeface="+mj-lt"/>
            </a:endParaRPr>
          </a:p>
          <a:p>
            <a:pPr algn="just"/>
            <a:r>
              <a:rPr lang="vi-VN" sz="2800" dirty="0">
                <a:latin typeface="+mj-lt"/>
              </a:rPr>
              <a:t>2 Module quản lý tệp: Dựa trên module os để quét thư mục, lọc các tệp theo định dạng (.txt, .py, .jpg) và cung cấp đường dẫn đầy đủ, xử lý các thao tác liên quan đến hệ thống tệp.</a:t>
            </a:r>
          </a:p>
          <a:p>
            <a:pPr algn="just"/>
            <a:endParaRPr lang="vi-VN" sz="2800" dirty="0">
              <a:latin typeface="+mj-lt"/>
            </a:endParaRPr>
          </a:p>
          <a:p>
            <a:pPr algn="just"/>
            <a:r>
              <a:rPr lang="vi-VN" sz="2800" dirty="0">
                <a:latin typeface="+mj-lt"/>
              </a:rPr>
              <a:t>3 Module xử lý hoạt động: Quản lý các sự kiện người dùng như chọn thư mục hoặc mở tệp qua thao tác nhấp đúp, đồng thời xử lý lỗi và đảm bảo chương trình phản hồi chính xác với hành động của người dùng</a:t>
            </a:r>
            <a:r>
              <a:rPr lang="vi-VN" sz="2400" dirty="0"/>
              <a:t>.</a:t>
            </a:r>
            <a:endParaRPr lang="en-US" sz="2400" dirty="0"/>
          </a:p>
        </p:txBody>
      </p:sp>
      <p:pic>
        <p:nvPicPr>
          <p:cNvPr id="4" name="Picture 3">
            <a:extLst>
              <a:ext uri="{FF2B5EF4-FFF2-40B4-BE49-F238E27FC236}">
                <a16:creationId xmlns:a16="http://schemas.microsoft.com/office/drawing/2014/main" id="{6BB8CC7C-5C0D-2CD8-A80E-7819F213E3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1321" y="615425"/>
            <a:ext cx="9638489" cy="81577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0" name="TextBox 10"/>
          <p:cNvSpPr txBox="1"/>
          <p:nvPr/>
        </p:nvSpPr>
        <p:spPr>
          <a:xfrm>
            <a:off x="14172233" y="5905500"/>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15851713" y="5905500"/>
            <a:ext cx="1927462" cy="448311"/>
          </a:xfrm>
          <a:prstGeom prst="rect">
            <a:avLst/>
          </a:prstGeom>
        </p:spPr>
        <p:txBody>
          <a:bodyPr lIns="0" tIns="0" rIns="0" bIns="0" rtlCol="0" anchor="t">
            <a:spAutoFit/>
          </a:bodyPr>
          <a:lstStyle/>
          <a:p>
            <a:pPr algn="r">
              <a:lnSpc>
                <a:spcPts val="3639"/>
              </a:lnSpc>
              <a:spcBef>
                <a:spcPct val="0"/>
              </a:spcBef>
            </a:pPr>
            <a:r>
              <a:rPr lang="en-US" sz="2599">
                <a:solidFill>
                  <a:srgbClr val="EFEFEF"/>
                </a:solidFill>
                <a:latin typeface="TT Hoves"/>
                <a:ea typeface="TT Hoves"/>
                <a:cs typeface="TT Hoves"/>
                <a:sym typeface="TT Hoves"/>
              </a:rPr>
              <a:t>Project</a:t>
            </a:r>
          </a:p>
        </p:txBody>
      </p:sp>
      <p:sp>
        <p:nvSpPr>
          <p:cNvPr id="13" name="TextBox 12">
            <a:extLst>
              <a:ext uri="{FF2B5EF4-FFF2-40B4-BE49-F238E27FC236}">
                <a16:creationId xmlns:a16="http://schemas.microsoft.com/office/drawing/2014/main" id="{1F5428D3-2856-9387-6BCD-346C61213955}"/>
              </a:ext>
            </a:extLst>
          </p:cNvPr>
          <p:cNvSpPr txBox="1"/>
          <p:nvPr/>
        </p:nvSpPr>
        <p:spPr>
          <a:xfrm>
            <a:off x="4800600" y="114301"/>
            <a:ext cx="12939622" cy="1323183"/>
          </a:xfrm>
          <a:prstGeom prst="rect">
            <a:avLst/>
          </a:prstGeom>
          <a:noFill/>
        </p:spPr>
        <p:txBody>
          <a:bodyPr wrap="square">
            <a:spAutoFit/>
          </a:bodyPr>
          <a:lstStyle/>
          <a:p>
            <a:pPr algn="just">
              <a:lnSpc>
                <a:spcPts val="10180"/>
              </a:lnSpc>
            </a:pPr>
            <a:r>
              <a:rPr lang="vi-VN" sz="8000" b="1" spc="-475" dirty="0">
                <a:solidFill>
                  <a:srgbClr val="343434"/>
                </a:solidFill>
                <a:latin typeface="TT Hoves Bold"/>
                <a:ea typeface="TT Hoves Bold"/>
                <a:cs typeface="TT Hoves Bold"/>
                <a:sym typeface="TT Hoves Bold"/>
              </a:rPr>
              <a:t>Thiết Kế Hệ Thống</a:t>
            </a:r>
            <a:endParaRPr lang="en-US" sz="8000" b="1" spc="-475" dirty="0">
              <a:solidFill>
                <a:srgbClr val="343434"/>
              </a:solidFill>
              <a:latin typeface="TT Hoves Bold"/>
              <a:ea typeface="TT Hoves Bold"/>
              <a:cs typeface="TT Hoves Bold"/>
              <a:sym typeface="TT Hoves Bold"/>
            </a:endParaRPr>
          </a:p>
        </p:txBody>
      </p:sp>
      <p:sp>
        <p:nvSpPr>
          <p:cNvPr id="16" name="TextBox 15">
            <a:extLst>
              <a:ext uri="{FF2B5EF4-FFF2-40B4-BE49-F238E27FC236}">
                <a16:creationId xmlns:a16="http://schemas.microsoft.com/office/drawing/2014/main" id="{72D8CD3C-A62D-B9B0-51F2-6091FD2BAF09}"/>
              </a:ext>
            </a:extLst>
          </p:cNvPr>
          <p:cNvSpPr txBox="1"/>
          <p:nvPr/>
        </p:nvSpPr>
        <p:spPr>
          <a:xfrm>
            <a:off x="1295400" y="8925498"/>
            <a:ext cx="6417491" cy="584775"/>
          </a:xfrm>
          <a:prstGeom prst="rect">
            <a:avLst/>
          </a:prstGeom>
          <a:noFill/>
        </p:spPr>
        <p:txBody>
          <a:bodyPr wrap="square" rtlCol="0">
            <a:spAutoFit/>
          </a:bodyPr>
          <a:lstStyle/>
          <a:p>
            <a:r>
              <a:rPr lang="vi-VN" sz="3200" dirty="0"/>
              <a:t>Sơ đồ khối chọn Thư mục</a:t>
            </a:r>
            <a:endParaRPr lang="en-US" sz="3200" dirty="0"/>
          </a:p>
        </p:txBody>
      </p:sp>
      <p:sp>
        <p:nvSpPr>
          <p:cNvPr id="17" name="TextBox 16">
            <a:extLst>
              <a:ext uri="{FF2B5EF4-FFF2-40B4-BE49-F238E27FC236}">
                <a16:creationId xmlns:a16="http://schemas.microsoft.com/office/drawing/2014/main" id="{BFCE831E-A643-D89D-039E-D463032C58A0}"/>
              </a:ext>
            </a:extLst>
          </p:cNvPr>
          <p:cNvSpPr txBox="1"/>
          <p:nvPr/>
        </p:nvSpPr>
        <p:spPr>
          <a:xfrm flipH="1">
            <a:off x="6792260" y="8471596"/>
            <a:ext cx="5926908" cy="1569660"/>
          </a:xfrm>
          <a:prstGeom prst="rect">
            <a:avLst/>
          </a:prstGeom>
          <a:noFill/>
        </p:spPr>
        <p:txBody>
          <a:bodyPr wrap="square" rtlCol="0">
            <a:spAutoFit/>
          </a:bodyPr>
          <a:lstStyle/>
          <a:p>
            <a:endParaRPr lang="vi-VN" sz="3200" dirty="0"/>
          </a:p>
          <a:p>
            <a:r>
              <a:rPr lang="vi-VN" sz="3200" dirty="0"/>
              <a:t>Sơ đồ khối hiển thị danh sách tệp</a:t>
            </a:r>
            <a:endParaRPr lang="en-US" sz="3200" dirty="0"/>
          </a:p>
        </p:txBody>
      </p:sp>
      <p:pic>
        <p:nvPicPr>
          <p:cNvPr id="2" name="Picture 1">
            <a:extLst>
              <a:ext uri="{FF2B5EF4-FFF2-40B4-BE49-F238E27FC236}">
                <a16:creationId xmlns:a16="http://schemas.microsoft.com/office/drawing/2014/main" id="{5F887526-52FC-AB5E-910B-B307233C2B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319" y="1495018"/>
            <a:ext cx="7186930" cy="7153680"/>
          </a:xfrm>
          <a:prstGeom prst="rect">
            <a:avLst/>
          </a:prstGeom>
          <a:noFill/>
          <a:ln>
            <a:noFill/>
          </a:ln>
        </p:spPr>
      </p:pic>
      <p:pic>
        <p:nvPicPr>
          <p:cNvPr id="3" name="Picture 2">
            <a:extLst>
              <a:ext uri="{FF2B5EF4-FFF2-40B4-BE49-F238E27FC236}">
                <a16:creationId xmlns:a16="http://schemas.microsoft.com/office/drawing/2014/main" id="{A8918302-8C8C-31E3-D208-127DE07AE7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745" y="2088327"/>
            <a:ext cx="1927462" cy="6607874"/>
          </a:xfrm>
          <a:prstGeom prst="rect">
            <a:avLst/>
          </a:prstGeom>
          <a:noFill/>
          <a:ln>
            <a:noFill/>
          </a:ln>
        </p:spPr>
      </p:pic>
      <p:pic>
        <p:nvPicPr>
          <p:cNvPr id="4" name="Picture 3">
            <a:extLst>
              <a:ext uri="{FF2B5EF4-FFF2-40B4-BE49-F238E27FC236}">
                <a16:creationId xmlns:a16="http://schemas.microsoft.com/office/drawing/2014/main" id="{84110ADE-D5A5-BCAB-E7AC-4FA0D1C0962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3530" y="742105"/>
            <a:ext cx="7508847" cy="8183392"/>
          </a:xfrm>
          <a:prstGeom prst="rect">
            <a:avLst/>
          </a:prstGeom>
          <a:noFill/>
          <a:ln>
            <a:noFill/>
          </a:ln>
        </p:spPr>
      </p:pic>
      <p:sp>
        <p:nvSpPr>
          <p:cNvPr id="9" name="TextBox 8">
            <a:extLst>
              <a:ext uri="{FF2B5EF4-FFF2-40B4-BE49-F238E27FC236}">
                <a16:creationId xmlns:a16="http://schemas.microsoft.com/office/drawing/2014/main" id="{9A9A33B2-D2E7-45F9-9404-A0D62140B7C3}"/>
              </a:ext>
            </a:extLst>
          </p:cNvPr>
          <p:cNvSpPr txBox="1"/>
          <p:nvPr/>
        </p:nvSpPr>
        <p:spPr>
          <a:xfrm>
            <a:off x="13639800" y="8925497"/>
            <a:ext cx="4267200" cy="584775"/>
          </a:xfrm>
          <a:prstGeom prst="rect">
            <a:avLst/>
          </a:prstGeom>
          <a:noFill/>
        </p:spPr>
        <p:txBody>
          <a:bodyPr wrap="square" rtlCol="0">
            <a:spAutoFit/>
          </a:bodyPr>
          <a:lstStyle/>
          <a:p>
            <a:r>
              <a:rPr lang="vi-VN" sz="3200" dirty="0">
                <a:latin typeface="+mj-lt"/>
              </a:rPr>
              <a:t>Sơ đồ khối mở tệp</a:t>
            </a:r>
            <a:endParaRPr lang="en-US" sz="32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0AA65-B4F5-8BF9-6AA8-84D5FA40F5A7}"/>
              </a:ext>
            </a:extLst>
          </p:cNvPr>
          <p:cNvSpPr txBox="1"/>
          <p:nvPr/>
        </p:nvSpPr>
        <p:spPr>
          <a:xfrm>
            <a:off x="4724400" y="190501"/>
            <a:ext cx="8991600" cy="1400383"/>
          </a:xfrm>
          <a:prstGeom prst="rect">
            <a:avLst/>
          </a:prstGeom>
          <a:noFill/>
        </p:spPr>
        <p:txBody>
          <a:bodyPr wrap="square">
            <a:spAutoFit/>
          </a:bodyPr>
          <a:lstStyle/>
          <a:p>
            <a:pPr algn="just">
              <a:lnSpc>
                <a:spcPts val="10180"/>
              </a:lnSpc>
            </a:pPr>
            <a:r>
              <a:rPr lang="vi-VN" sz="8600" b="1" spc="-475" dirty="0">
                <a:solidFill>
                  <a:srgbClr val="343434"/>
                </a:solidFill>
                <a:latin typeface="TT Hoves Bold"/>
                <a:ea typeface="TT Hoves Bold"/>
                <a:cs typeface="TT Hoves Bold"/>
                <a:sym typeface="TT Hoves Bold"/>
              </a:rPr>
              <a:t>Thiết Kế Hệ Thống</a:t>
            </a:r>
            <a:endParaRPr lang="en-US" sz="8600" b="1" spc="-475" dirty="0">
              <a:solidFill>
                <a:srgbClr val="343434"/>
              </a:solidFill>
              <a:latin typeface="TT Hoves Bold"/>
              <a:ea typeface="TT Hoves Bold"/>
              <a:cs typeface="TT Hoves Bold"/>
              <a:sym typeface="TT Hoves Bold"/>
            </a:endParaRPr>
          </a:p>
        </p:txBody>
      </p:sp>
      <p:grpSp>
        <p:nvGrpSpPr>
          <p:cNvPr id="4" name="Group 5">
            <a:extLst>
              <a:ext uri="{FF2B5EF4-FFF2-40B4-BE49-F238E27FC236}">
                <a16:creationId xmlns:a16="http://schemas.microsoft.com/office/drawing/2014/main" id="{2B587A70-17B3-A07C-5394-2CC2E5C08A1A}"/>
              </a:ext>
            </a:extLst>
          </p:cNvPr>
          <p:cNvGrpSpPr/>
          <p:nvPr/>
        </p:nvGrpSpPr>
        <p:grpSpPr>
          <a:xfrm>
            <a:off x="13639800" y="7359052"/>
            <a:ext cx="4648200" cy="3047999"/>
            <a:chOff x="-501041" y="-978781"/>
            <a:chExt cx="2665397" cy="2247571"/>
          </a:xfrm>
          <a:solidFill>
            <a:schemeClr val="tx1">
              <a:lumMod val="50000"/>
              <a:lumOff val="50000"/>
            </a:schemeClr>
          </a:solidFill>
        </p:grpSpPr>
        <p:sp>
          <p:nvSpPr>
            <p:cNvPr id="5" name="Freeform 6">
              <a:extLst>
                <a:ext uri="{FF2B5EF4-FFF2-40B4-BE49-F238E27FC236}">
                  <a16:creationId xmlns:a16="http://schemas.microsoft.com/office/drawing/2014/main" id="{333C65F8-EC2D-60BF-ED4F-D92F108A20C3}"/>
                </a:ext>
              </a:extLst>
            </p:cNvPr>
            <p:cNvSpPr/>
            <p:nvPr/>
          </p:nvSpPr>
          <p:spPr>
            <a:xfrm>
              <a:off x="-501041" y="-978781"/>
              <a:ext cx="2665397" cy="2247571"/>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sz="20000" dirty="0"/>
            </a:p>
          </p:txBody>
        </p:sp>
        <p:sp>
          <p:nvSpPr>
            <p:cNvPr id="6" name="TextBox 7">
              <a:extLst>
                <a:ext uri="{FF2B5EF4-FFF2-40B4-BE49-F238E27FC236}">
                  <a16:creationId xmlns:a16="http://schemas.microsoft.com/office/drawing/2014/main" id="{81963DE6-6E7B-6A25-F573-6EF6F3223462}"/>
                </a:ext>
              </a:extLst>
            </p:cNvPr>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sz="20000"/>
            </a:p>
          </p:txBody>
        </p:sp>
      </p:grpSp>
      <p:sp>
        <p:nvSpPr>
          <p:cNvPr id="7" name="TextBox 6">
            <a:extLst>
              <a:ext uri="{FF2B5EF4-FFF2-40B4-BE49-F238E27FC236}">
                <a16:creationId xmlns:a16="http://schemas.microsoft.com/office/drawing/2014/main" id="{5D776860-F530-8B0C-82FE-D500E250EE3F}"/>
              </a:ext>
            </a:extLst>
          </p:cNvPr>
          <p:cNvSpPr txBox="1"/>
          <p:nvPr/>
        </p:nvSpPr>
        <p:spPr>
          <a:xfrm>
            <a:off x="14513568" y="8039100"/>
            <a:ext cx="3241032" cy="3170099"/>
          </a:xfrm>
          <a:prstGeom prst="rect">
            <a:avLst/>
          </a:prstGeom>
          <a:noFill/>
        </p:spPr>
        <p:txBody>
          <a:bodyPr wrap="square" rtlCol="0">
            <a:spAutoFit/>
          </a:bodyPr>
          <a:lstStyle/>
          <a:p>
            <a:r>
              <a:rPr lang="vi-VN" sz="20000" dirty="0">
                <a:solidFill>
                  <a:schemeClr val="bg1"/>
                </a:solidFill>
              </a:rPr>
              <a:t>02</a:t>
            </a:r>
            <a:endParaRPr lang="en-US" sz="20000" dirty="0">
              <a:solidFill>
                <a:schemeClr val="bg1"/>
              </a:solidFill>
            </a:endParaRPr>
          </a:p>
        </p:txBody>
      </p:sp>
      <p:sp>
        <p:nvSpPr>
          <p:cNvPr id="14" name="Freeform 14"/>
          <p:cNvSpPr/>
          <p:nvPr/>
        </p:nvSpPr>
        <p:spPr>
          <a:xfrm>
            <a:off x="-5751" y="1601667"/>
            <a:ext cx="4577751" cy="951033"/>
          </a:xfrm>
          <a:custGeom>
            <a:avLst/>
            <a:gdLst/>
            <a:ahLst/>
            <a:cxnLst/>
            <a:rect l="l" t="t" r="r" b="b"/>
            <a:pathLst>
              <a:path w="2065940" h="984643">
                <a:moveTo>
                  <a:pt x="0" y="0"/>
                </a:moveTo>
                <a:lnTo>
                  <a:pt x="2065940" y="0"/>
                </a:lnTo>
                <a:lnTo>
                  <a:pt x="2065940" y="984643"/>
                </a:lnTo>
                <a:lnTo>
                  <a:pt x="0" y="984643"/>
                </a:lnTo>
                <a:close/>
              </a:path>
            </a:pathLst>
          </a:custGeom>
          <a:solidFill>
            <a:schemeClr val="tx1">
              <a:lumMod val="50000"/>
              <a:lumOff val="50000"/>
            </a:schemeClr>
          </a:solidFill>
          <a:ln cap="sq">
            <a:noFill/>
            <a:prstDash val="solid"/>
            <a:miter/>
          </a:ln>
        </p:spPr>
        <p:txBody>
          <a:bodyPr/>
          <a:lstStyle/>
          <a:p>
            <a:r>
              <a:rPr lang="vi-VN" sz="4400" dirty="0">
                <a:solidFill>
                  <a:schemeClr val="bg1"/>
                </a:solidFill>
              </a:rPr>
              <a:t>Cấu trúc dữ liệu</a:t>
            </a:r>
            <a:endParaRPr lang="en-US" sz="4400" dirty="0">
              <a:solidFill>
                <a:schemeClr val="bg1"/>
              </a:solidFill>
            </a:endParaRPr>
          </a:p>
        </p:txBody>
      </p:sp>
      <p:sp>
        <p:nvSpPr>
          <p:cNvPr id="18" name="TextBox 17">
            <a:extLst>
              <a:ext uri="{FF2B5EF4-FFF2-40B4-BE49-F238E27FC236}">
                <a16:creationId xmlns:a16="http://schemas.microsoft.com/office/drawing/2014/main" id="{48E4671F-C23B-B256-0E11-0C6DA8C7756C}"/>
              </a:ext>
            </a:extLst>
          </p:cNvPr>
          <p:cNvSpPr txBox="1"/>
          <p:nvPr/>
        </p:nvSpPr>
        <p:spPr>
          <a:xfrm>
            <a:off x="0" y="2933701"/>
            <a:ext cx="11811000" cy="2554545"/>
          </a:xfrm>
          <a:prstGeom prst="rect">
            <a:avLst/>
          </a:prstGeom>
          <a:noFill/>
        </p:spPr>
        <p:txBody>
          <a:bodyPr wrap="square" rtlCol="0">
            <a:spAutoFit/>
          </a:bodyPr>
          <a:lstStyle/>
          <a:p>
            <a:r>
              <a:rPr lang="en-US" sz="3200" dirty="0"/>
              <a:t>Các </a:t>
            </a:r>
            <a:r>
              <a:rPr lang="en-US" sz="3200" dirty="0" err="1"/>
              <a:t>trường</a:t>
            </a:r>
            <a:r>
              <a:rPr lang="en-US" sz="3200" dirty="0"/>
              <a:t> </a:t>
            </a:r>
            <a:r>
              <a:rPr lang="en-US" sz="3200" dirty="0" err="1"/>
              <a:t>thông</a:t>
            </a:r>
            <a:r>
              <a:rPr lang="en-US" sz="3200" dirty="0"/>
              <a:t> tin: </a:t>
            </a:r>
          </a:p>
          <a:p>
            <a:r>
              <a:rPr lang="vi-VN" sz="3200" dirty="0"/>
              <a:t>           </a:t>
            </a:r>
            <a:r>
              <a:rPr lang="en-US" sz="3200" dirty="0"/>
              <a:t>* </a:t>
            </a:r>
            <a:r>
              <a:rPr lang="en-US" sz="3200" dirty="0" err="1"/>
              <a:t>Tên</a:t>
            </a:r>
            <a:r>
              <a:rPr lang="en-US" sz="3200" dirty="0"/>
              <a:t> </a:t>
            </a:r>
            <a:r>
              <a:rPr lang="vi-VN" sz="3200" dirty="0"/>
              <a:t>file</a:t>
            </a:r>
            <a:r>
              <a:rPr lang="en-US" sz="3200" dirty="0"/>
              <a:t> (</a:t>
            </a:r>
            <a:r>
              <a:rPr lang="en-US" sz="3200" dirty="0" err="1"/>
              <a:t>chuỗi</a:t>
            </a:r>
            <a:r>
              <a:rPr lang="en-US" sz="3200" dirty="0"/>
              <a:t>): </a:t>
            </a:r>
            <a:r>
              <a:rPr lang="en-US" sz="3200" dirty="0" err="1"/>
              <a:t>Tên</a:t>
            </a:r>
            <a:r>
              <a:rPr lang="en-US" sz="3200" dirty="0"/>
              <a:t> </a:t>
            </a:r>
            <a:r>
              <a:rPr lang="en-US" sz="3200" dirty="0" err="1"/>
              <a:t>của</a:t>
            </a:r>
            <a:r>
              <a:rPr lang="en-US" sz="3200" dirty="0"/>
              <a:t> </a:t>
            </a:r>
            <a:r>
              <a:rPr lang="en-US" sz="3200" dirty="0" err="1"/>
              <a:t>tệp</a:t>
            </a:r>
            <a:r>
              <a:rPr lang="en-US" sz="3200" dirty="0"/>
              <a:t>, </a:t>
            </a:r>
            <a:r>
              <a:rPr lang="en-US" sz="3200" dirty="0" err="1"/>
              <a:t>ví</a:t>
            </a:r>
            <a:r>
              <a:rPr lang="en-US" sz="3200" dirty="0"/>
              <a:t> </a:t>
            </a:r>
            <a:r>
              <a:rPr lang="en-US" sz="3200" dirty="0" err="1"/>
              <a:t>dụ</a:t>
            </a:r>
            <a:r>
              <a:rPr lang="en-US" sz="3200" dirty="0"/>
              <a:t>: example.txt.</a:t>
            </a:r>
          </a:p>
          <a:p>
            <a:r>
              <a:rPr lang="vi-VN" sz="3200" dirty="0"/>
              <a:t>          </a:t>
            </a:r>
            <a:r>
              <a:rPr lang="en-US" sz="3200" dirty="0"/>
              <a:t> * </a:t>
            </a:r>
            <a:r>
              <a:rPr lang="en-US" sz="3200" dirty="0" err="1"/>
              <a:t>Loại</a:t>
            </a:r>
            <a:r>
              <a:rPr lang="en-US" sz="3200" dirty="0"/>
              <a:t> (</a:t>
            </a:r>
            <a:r>
              <a:rPr lang="en-US" sz="3200" dirty="0" err="1"/>
              <a:t>chuỗi</a:t>
            </a:r>
            <a:r>
              <a:rPr lang="en-US" sz="3200" dirty="0"/>
              <a:t>): </a:t>
            </a:r>
            <a:r>
              <a:rPr lang="en-US" sz="3200" dirty="0" err="1"/>
              <a:t>Phần</a:t>
            </a:r>
            <a:r>
              <a:rPr lang="en-US" sz="3200" dirty="0"/>
              <a:t> </a:t>
            </a:r>
            <a:r>
              <a:rPr lang="en-US" sz="3200" dirty="0" err="1"/>
              <a:t>mở</a:t>
            </a:r>
            <a:r>
              <a:rPr lang="en-US" sz="3200" dirty="0"/>
              <a:t> </a:t>
            </a:r>
            <a:r>
              <a:rPr lang="en-US" sz="3200" dirty="0" err="1"/>
              <a:t>rộng</a:t>
            </a:r>
            <a:r>
              <a:rPr lang="en-US" sz="3200" dirty="0"/>
              <a:t> </a:t>
            </a:r>
            <a:r>
              <a:rPr lang="en-US" sz="3200" dirty="0" err="1"/>
              <a:t>của</a:t>
            </a:r>
            <a:r>
              <a:rPr lang="en-US" sz="3200" dirty="0"/>
              <a:t> </a:t>
            </a:r>
            <a:r>
              <a:rPr lang="en-US" sz="3200" dirty="0" err="1"/>
              <a:t>tệp</a:t>
            </a:r>
            <a:r>
              <a:rPr lang="en-US" sz="3200" dirty="0"/>
              <a:t>, </a:t>
            </a:r>
            <a:r>
              <a:rPr lang="en-US" sz="3200" dirty="0" err="1"/>
              <a:t>ví</a:t>
            </a:r>
            <a:r>
              <a:rPr lang="en-US" sz="3200" dirty="0"/>
              <a:t> </a:t>
            </a:r>
            <a:r>
              <a:rPr lang="en-US" sz="3200" dirty="0" err="1"/>
              <a:t>dụ</a:t>
            </a:r>
            <a:r>
              <a:rPr lang="en-US" sz="3200" dirty="0"/>
              <a:t>: .txt, .</a:t>
            </a:r>
            <a:r>
              <a:rPr lang="en-US" sz="3200" dirty="0" err="1"/>
              <a:t>py</a:t>
            </a:r>
            <a:r>
              <a:rPr lang="en-US" sz="3200" dirty="0"/>
              <a:t>, .jpg.</a:t>
            </a:r>
          </a:p>
          <a:p>
            <a:r>
              <a:rPr lang="vi-VN" sz="3200" dirty="0"/>
              <a:t>          </a:t>
            </a:r>
            <a:r>
              <a:rPr lang="en-US" sz="3200" dirty="0"/>
              <a:t> * </a:t>
            </a:r>
            <a:r>
              <a:rPr lang="en-US" sz="3200" dirty="0" err="1"/>
              <a:t>Đường</a:t>
            </a:r>
            <a:r>
              <a:rPr lang="en-US" sz="3200" dirty="0"/>
              <a:t> </a:t>
            </a:r>
            <a:r>
              <a:rPr lang="en-US" sz="3200" dirty="0" err="1"/>
              <a:t>dẫn</a:t>
            </a:r>
            <a:r>
              <a:rPr lang="en-US" sz="3200" dirty="0"/>
              <a:t> (</a:t>
            </a:r>
            <a:r>
              <a:rPr lang="en-US" sz="3200" dirty="0" err="1"/>
              <a:t>chuỗi</a:t>
            </a:r>
            <a:r>
              <a:rPr lang="en-US" sz="3200" dirty="0"/>
              <a:t>): </a:t>
            </a:r>
            <a:r>
              <a:rPr lang="en-US" sz="3200" dirty="0" err="1"/>
              <a:t>Đường</a:t>
            </a:r>
            <a:r>
              <a:rPr lang="en-US" sz="3200" dirty="0"/>
              <a:t> </a:t>
            </a:r>
            <a:r>
              <a:rPr lang="en-US" sz="3200" dirty="0" err="1"/>
              <a:t>dẫn</a:t>
            </a:r>
            <a:r>
              <a:rPr lang="en-US" sz="3200" dirty="0"/>
              <a:t> </a:t>
            </a:r>
            <a:r>
              <a:rPr lang="en-US" sz="3200" dirty="0" err="1"/>
              <a:t>đầy</a:t>
            </a:r>
            <a:r>
              <a:rPr lang="en-US" sz="3200" dirty="0"/>
              <a:t> </a:t>
            </a:r>
            <a:r>
              <a:rPr lang="en-US" sz="3200" dirty="0" err="1"/>
              <a:t>đủ</a:t>
            </a:r>
            <a:r>
              <a:rPr lang="en-US" sz="3200" dirty="0"/>
              <a:t> </a:t>
            </a:r>
            <a:r>
              <a:rPr lang="en-US" sz="3200" dirty="0" err="1"/>
              <a:t>của</a:t>
            </a:r>
            <a:r>
              <a:rPr lang="en-US" sz="3200" dirty="0"/>
              <a:t> </a:t>
            </a:r>
            <a:r>
              <a:rPr lang="en-US" sz="3200" dirty="0" err="1"/>
              <a:t>tệp</a:t>
            </a:r>
            <a:endParaRPr lang="en-US" sz="3200" dirty="0"/>
          </a:p>
          <a:p>
            <a:endParaRPr lang="en-US" sz="3200" dirty="0"/>
          </a:p>
        </p:txBody>
      </p:sp>
      <p:pic>
        <p:nvPicPr>
          <p:cNvPr id="19" name="Picture 18">
            <a:extLst>
              <a:ext uri="{FF2B5EF4-FFF2-40B4-BE49-F238E27FC236}">
                <a16:creationId xmlns:a16="http://schemas.microsoft.com/office/drawing/2014/main" id="{17CE046E-AB54-CC67-2A19-5A9A3D403BE9}"/>
              </a:ext>
            </a:extLst>
          </p:cNvPr>
          <p:cNvPicPr>
            <a:picLocks noChangeAspect="1"/>
          </p:cNvPicPr>
          <p:nvPr/>
        </p:nvPicPr>
        <p:blipFill>
          <a:blip r:embed="rId2"/>
          <a:stretch>
            <a:fillRect/>
          </a:stretch>
        </p:blipFill>
        <p:spPr>
          <a:xfrm>
            <a:off x="25879" y="5282845"/>
            <a:ext cx="13515464" cy="4986183"/>
          </a:xfrm>
          <a:prstGeom prst="rect">
            <a:avLst/>
          </a:prstGeom>
        </p:spPr>
      </p:pic>
    </p:spTree>
    <p:extLst>
      <p:ext uri="{BB962C8B-B14F-4D97-AF65-F5344CB8AC3E}">
        <p14:creationId xmlns:p14="http://schemas.microsoft.com/office/powerpoint/2010/main" val="143134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7E094E2E-D7A1-B46B-F547-694D2BD01118}"/>
              </a:ext>
            </a:extLst>
          </p:cNvPr>
          <p:cNvGrpSpPr/>
          <p:nvPr/>
        </p:nvGrpSpPr>
        <p:grpSpPr>
          <a:xfrm>
            <a:off x="13639800" y="7359052"/>
            <a:ext cx="4648200" cy="3047999"/>
            <a:chOff x="-501041" y="-978781"/>
            <a:chExt cx="2665397" cy="2247571"/>
          </a:xfrm>
          <a:solidFill>
            <a:schemeClr val="tx1">
              <a:lumMod val="50000"/>
              <a:lumOff val="50000"/>
            </a:schemeClr>
          </a:solidFill>
        </p:grpSpPr>
        <p:sp>
          <p:nvSpPr>
            <p:cNvPr id="3" name="Freeform 6">
              <a:extLst>
                <a:ext uri="{FF2B5EF4-FFF2-40B4-BE49-F238E27FC236}">
                  <a16:creationId xmlns:a16="http://schemas.microsoft.com/office/drawing/2014/main" id="{760493A3-D3F0-8182-3BBE-478F1A299ACF}"/>
                </a:ext>
              </a:extLst>
            </p:cNvPr>
            <p:cNvSpPr/>
            <p:nvPr/>
          </p:nvSpPr>
          <p:spPr>
            <a:xfrm>
              <a:off x="-501041" y="-978781"/>
              <a:ext cx="2665397" cy="2247571"/>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sz="20000" dirty="0"/>
            </a:p>
          </p:txBody>
        </p:sp>
        <p:sp>
          <p:nvSpPr>
            <p:cNvPr id="4" name="TextBox 7">
              <a:extLst>
                <a:ext uri="{FF2B5EF4-FFF2-40B4-BE49-F238E27FC236}">
                  <a16:creationId xmlns:a16="http://schemas.microsoft.com/office/drawing/2014/main" id="{848DE4E2-082D-B2F5-F7C0-39AE77712F49}"/>
                </a:ext>
              </a:extLst>
            </p:cNvPr>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sz="20000"/>
            </a:p>
          </p:txBody>
        </p:sp>
      </p:grpSp>
      <p:sp>
        <p:nvSpPr>
          <p:cNvPr id="5" name="TextBox 4">
            <a:extLst>
              <a:ext uri="{FF2B5EF4-FFF2-40B4-BE49-F238E27FC236}">
                <a16:creationId xmlns:a16="http://schemas.microsoft.com/office/drawing/2014/main" id="{A67FF892-25A7-BA27-2A9E-4E41550C6823}"/>
              </a:ext>
            </a:extLst>
          </p:cNvPr>
          <p:cNvSpPr txBox="1"/>
          <p:nvPr/>
        </p:nvSpPr>
        <p:spPr>
          <a:xfrm>
            <a:off x="14284968" y="7658100"/>
            <a:ext cx="3774432" cy="3170099"/>
          </a:xfrm>
          <a:prstGeom prst="rect">
            <a:avLst/>
          </a:prstGeom>
          <a:noFill/>
        </p:spPr>
        <p:txBody>
          <a:bodyPr wrap="square" rtlCol="0">
            <a:spAutoFit/>
          </a:bodyPr>
          <a:lstStyle/>
          <a:p>
            <a:r>
              <a:rPr lang="vi-VN" sz="20000" dirty="0">
                <a:solidFill>
                  <a:schemeClr val="bg1"/>
                </a:solidFill>
              </a:rPr>
              <a:t>03</a:t>
            </a:r>
            <a:endParaRPr lang="en-US" sz="20000" dirty="0">
              <a:solidFill>
                <a:schemeClr val="bg1"/>
              </a:solidFill>
            </a:endParaRPr>
          </a:p>
        </p:txBody>
      </p:sp>
      <p:grpSp>
        <p:nvGrpSpPr>
          <p:cNvPr id="7" name="Group 3">
            <a:extLst>
              <a:ext uri="{FF2B5EF4-FFF2-40B4-BE49-F238E27FC236}">
                <a16:creationId xmlns:a16="http://schemas.microsoft.com/office/drawing/2014/main" id="{0636E51A-8AAD-B3ED-100B-FBF7BD5A6F99}"/>
              </a:ext>
            </a:extLst>
          </p:cNvPr>
          <p:cNvGrpSpPr/>
          <p:nvPr/>
        </p:nvGrpSpPr>
        <p:grpSpPr>
          <a:xfrm>
            <a:off x="-43043" y="160546"/>
            <a:ext cx="18288000" cy="1371376"/>
            <a:chOff x="0" y="0"/>
            <a:chExt cx="5183346" cy="448919"/>
          </a:xfrm>
          <a:solidFill>
            <a:schemeClr val="tx1">
              <a:lumMod val="50000"/>
              <a:lumOff val="50000"/>
            </a:schemeClr>
          </a:solidFill>
        </p:grpSpPr>
        <p:sp>
          <p:nvSpPr>
            <p:cNvPr id="8" name="Freeform 4">
              <a:extLst>
                <a:ext uri="{FF2B5EF4-FFF2-40B4-BE49-F238E27FC236}">
                  <a16:creationId xmlns:a16="http://schemas.microsoft.com/office/drawing/2014/main" id="{8BF03C4C-41D4-AB23-843A-3107A684D37C}"/>
                </a:ext>
              </a:extLst>
            </p:cNvPr>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9" name="TextBox 5">
              <a:extLst>
                <a:ext uri="{FF2B5EF4-FFF2-40B4-BE49-F238E27FC236}">
                  <a16:creationId xmlns:a16="http://schemas.microsoft.com/office/drawing/2014/main" id="{8EBB2982-257B-E2F7-FBBD-4F6914072810}"/>
                </a:ext>
              </a:extLst>
            </p:cNvPr>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10" name="TextBox 9">
            <a:extLst>
              <a:ext uri="{FF2B5EF4-FFF2-40B4-BE49-F238E27FC236}">
                <a16:creationId xmlns:a16="http://schemas.microsoft.com/office/drawing/2014/main" id="{50EEFB48-4AA5-01F3-07CD-2E8551F90393}"/>
              </a:ext>
            </a:extLst>
          </p:cNvPr>
          <p:cNvSpPr txBox="1"/>
          <p:nvPr/>
        </p:nvSpPr>
        <p:spPr>
          <a:xfrm>
            <a:off x="3657600" y="160546"/>
            <a:ext cx="10855968" cy="1323439"/>
          </a:xfrm>
          <a:prstGeom prst="rect">
            <a:avLst/>
          </a:prstGeom>
          <a:noFill/>
        </p:spPr>
        <p:txBody>
          <a:bodyPr wrap="square" rtlCol="0">
            <a:spAutoFit/>
          </a:bodyPr>
          <a:lstStyle/>
          <a:p>
            <a:r>
              <a:rPr lang="vi-VN" sz="8000" dirty="0">
                <a:solidFill>
                  <a:schemeClr val="bg1"/>
                </a:solidFill>
              </a:rPr>
              <a:t>Kết quả thực nghiệm</a:t>
            </a:r>
            <a:endParaRPr lang="en-US" sz="8000" dirty="0">
              <a:solidFill>
                <a:schemeClr val="bg1"/>
              </a:solidFill>
            </a:endParaRPr>
          </a:p>
        </p:txBody>
      </p:sp>
      <p:pic>
        <p:nvPicPr>
          <p:cNvPr id="12" name="Picture 11">
            <a:extLst>
              <a:ext uri="{FF2B5EF4-FFF2-40B4-BE49-F238E27FC236}">
                <a16:creationId xmlns:a16="http://schemas.microsoft.com/office/drawing/2014/main" id="{7FD1855D-6054-093C-FADA-E755C08E066B}"/>
              </a:ext>
            </a:extLst>
          </p:cNvPr>
          <p:cNvPicPr>
            <a:picLocks noChangeAspect="1"/>
          </p:cNvPicPr>
          <p:nvPr/>
        </p:nvPicPr>
        <p:blipFill>
          <a:blip r:embed="rId2"/>
          <a:stretch>
            <a:fillRect/>
          </a:stretch>
        </p:blipFill>
        <p:spPr>
          <a:xfrm>
            <a:off x="7848600" y="1576479"/>
            <a:ext cx="10363288" cy="5829866"/>
          </a:xfrm>
          <a:prstGeom prst="rect">
            <a:avLst/>
          </a:prstGeom>
        </p:spPr>
      </p:pic>
      <p:sp>
        <p:nvSpPr>
          <p:cNvPr id="13" name="TextBox 12">
            <a:extLst>
              <a:ext uri="{FF2B5EF4-FFF2-40B4-BE49-F238E27FC236}">
                <a16:creationId xmlns:a16="http://schemas.microsoft.com/office/drawing/2014/main" id="{CC99984F-D2B0-7EFF-A5CF-78E5EEE83C64}"/>
              </a:ext>
            </a:extLst>
          </p:cNvPr>
          <p:cNvSpPr txBox="1"/>
          <p:nvPr/>
        </p:nvSpPr>
        <p:spPr>
          <a:xfrm>
            <a:off x="228600" y="2171700"/>
            <a:ext cx="6934200" cy="7848302"/>
          </a:xfrm>
          <a:prstGeom prst="rect">
            <a:avLst/>
          </a:prstGeom>
          <a:noFill/>
        </p:spPr>
        <p:txBody>
          <a:bodyPr wrap="square" rtlCol="0">
            <a:spAutoFit/>
          </a:bodyPr>
          <a:lstStyle/>
          <a:p>
            <a:pPr marL="571500" lvl="0" indent="-571500">
              <a:buFont typeface="Arial" panose="020B0604020202020204" pitchFamily="34" charset="0"/>
              <a:buChar char="•"/>
            </a:pPr>
            <a:r>
              <a:rPr lang="en-US" sz="3600" dirty="0"/>
              <a:t>Giao </a:t>
            </a:r>
            <a:r>
              <a:rPr lang="en-US" sz="3600" dirty="0" err="1"/>
              <a:t>diện</a:t>
            </a:r>
            <a:r>
              <a:rPr lang="en-US" sz="3600" dirty="0"/>
              <a:t> </a:t>
            </a:r>
            <a:r>
              <a:rPr lang="en-US" sz="3600" dirty="0" err="1"/>
              <a:t>hoạt</a:t>
            </a:r>
            <a:r>
              <a:rPr lang="en-US" sz="3600" dirty="0"/>
              <a:t> </a:t>
            </a:r>
            <a:r>
              <a:rPr lang="en-US" sz="3600" dirty="0" err="1"/>
              <a:t>động</a:t>
            </a:r>
            <a:r>
              <a:rPr lang="en-US" sz="3600" dirty="0"/>
              <a:t> </a:t>
            </a:r>
            <a:r>
              <a:rPr lang="en-US" sz="3600" dirty="0" err="1"/>
              <a:t>đúng</a:t>
            </a:r>
            <a:r>
              <a:rPr lang="en-US" sz="3600" dirty="0"/>
              <a:t> </a:t>
            </a:r>
            <a:r>
              <a:rPr lang="en-US" sz="3600" dirty="0" err="1"/>
              <a:t>yêu</a:t>
            </a:r>
            <a:r>
              <a:rPr lang="en-US" sz="3600" dirty="0"/>
              <a:t> </a:t>
            </a:r>
            <a:r>
              <a:rPr lang="en-US" sz="3600" dirty="0" err="1"/>
              <a:t>cầu</a:t>
            </a:r>
            <a:r>
              <a:rPr lang="en-US" sz="3600" dirty="0"/>
              <a:t>: </a:t>
            </a:r>
            <a:r>
              <a:rPr lang="en-US" sz="3600" dirty="0" err="1"/>
              <a:t>chọn</a:t>
            </a:r>
            <a:r>
              <a:rPr lang="en-US" sz="3600" dirty="0"/>
              <a:t> </a:t>
            </a:r>
            <a:r>
              <a:rPr lang="en-US" sz="3600" dirty="0" err="1"/>
              <a:t>thư</a:t>
            </a:r>
            <a:r>
              <a:rPr lang="en-US" sz="3600" dirty="0"/>
              <a:t> </a:t>
            </a:r>
            <a:r>
              <a:rPr lang="en-US" sz="3600" dirty="0" err="1"/>
              <a:t>mục</a:t>
            </a:r>
            <a:r>
              <a:rPr lang="en-US" sz="3600" dirty="0"/>
              <a:t>, </a:t>
            </a:r>
            <a:r>
              <a:rPr lang="en-US" sz="3600" dirty="0" err="1"/>
              <a:t>lọc</a:t>
            </a:r>
            <a:r>
              <a:rPr lang="en-US" sz="3600" dirty="0"/>
              <a:t> file </a:t>
            </a:r>
            <a:r>
              <a:rPr lang="en-US" sz="3600" dirty="0" err="1"/>
              <a:t>đúng</a:t>
            </a:r>
            <a:r>
              <a:rPr lang="en-US" sz="3600" dirty="0"/>
              <a:t> </a:t>
            </a:r>
            <a:r>
              <a:rPr lang="en-US" sz="3600" dirty="0" err="1"/>
              <a:t>định</a:t>
            </a:r>
            <a:r>
              <a:rPr lang="en-US" sz="3600" dirty="0"/>
              <a:t> </a:t>
            </a:r>
            <a:r>
              <a:rPr lang="en-US" sz="3600" dirty="0" err="1"/>
              <a:t>dạng</a:t>
            </a:r>
            <a:r>
              <a:rPr lang="en-US" sz="3600" dirty="0"/>
              <a:t> </a:t>
            </a:r>
            <a:r>
              <a:rPr lang="en-US" sz="3600" dirty="0" err="1"/>
              <a:t>cho</a:t>
            </a:r>
            <a:r>
              <a:rPr lang="en-US" sz="3600" dirty="0"/>
              <a:t> </a:t>
            </a:r>
            <a:r>
              <a:rPr lang="en-US" sz="3600" dirty="0" err="1"/>
              <a:t>phép</a:t>
            </a:r>
            <a:r>
              <a:rPr lang="en-US" sz="3600" dirty="0"/>
              <a:t> </a:t>
            </a:r>
            <a:r>
              <a:rPr lang="en-US" sz="3600" dirty="0" err="1"/>
              <a:t>và</a:t>
            </a:r>
            <a:r>
              <a:rPr lang="en-US" sz="3600" dirty="0"/>
              <a:t> </a:t>
            </a:r>
            <a:r>
              <a:rPr lang="en-US" sz="3600" dirty="0" err="1"/>
              <a:t>hiển</a:t>
            </a:r>
            <a:r>
              <a:rPr lang="en-US" sz="3600" dirty="0"/>
              <a:t> </a:t>
            </a:r>
            <a:r>
              <a:rPr lang="en-US" sz="3600" dirty="0" err="1"/>
              <a:t>thị</a:t>
            </a:r>
            <a:r>
              <a:rPr lang="en-US" sz="3600" dirty="0"/>
              <a:t> </a:t>
            </a:r>
            <a:r>
              <a:rPr lang="en-US" sz="3600" dirty="0" err="1"/>
              <a:t>trong</a:t>
            </a:r>
            <a:r>
              <a:rPr lang="en-US" sz="3600" dirty="0"/>
              <a:t> </a:t>
            </a:r>
            <a:r>
              <a:rPr lang="en-US" sz="3600" dirty="0" err="1"/>
              <a:t>bảng</a:t>
            </a:r>
            <a:r>
              <a:rPr lang="en-US" sz="3600" dirty="0"/>
              <a:t>.</a:t>
            </a:r>
            <a:endParaRPr lang="vi-VN" sz="3600" dirty="0"/>
          </a:p>
          <a:p>
            <a:pPr lvl="0"/>
            <a:endParaRPr lang="en-US" sz="3600" dirty="0"/>
          </a:p>
          <a:p>
            <a:pPr marL="571500" lvl="0" indent="-571500">
              <a:buFont typeface="Arial" panose="020B0604020202020204" pitchFamily="34" charset="0"/>
              <a:buChar char="•"/>
            </a:pPr>
            <a:r>
              <a:rPr lang="en-US" sz="3600" dirty="0"/>
              <a:t>Hiển </a:t>
            </a:r>
            <a:r>
              <a:rPr lang="en-US" sz="3600" dirty="0" err="1"/>
              <a:t>thị</a:t>
            </a:r>
            <a:r>
              <a:rPr lang="en-US" sz="3600" dirty="0"/>
              <a:t> </a:t>
            </a:r>
            <a:r>
              <a:rPr lang="en-US" sz="3600" dirty="0" err="1"/>
              <a:t>đầy</a:t>
            </a:r>
            <a:r>
              <a:rPr lang="en-US" sz="3600" dirty="0"/>
              <a:t> </a:t>
            </a:r>
            <a:r>
              <a:rPr lang="en-US" sz="3600" dirty="0" err="1"/>
              <a:t>đủ</a:t>
            </a:r>
            <a:r>
              <a:rPr lang="en-US" sz="3600" dirty="0"/>
              <a:t> </a:t>
            </a:r>
            <a:r>
              <a:rPr lang="en-US" sz="3600" dirty="0" err="1"/>
              <a:t>thông</a:t>
            </a:r>
            <a:r>
              <a:rPr lang="en-US" sz="3600" dirty="0"/>
              <a:t> tin </a:t>
            </a:r>
            <a:r>
              <a:rPr lang="en-US" sz="3600" dirty="0" err="1"/>
              <a:t>theo</a:t>
            </a:r>
            <a:r>
              <a:rPr lang="en-US" sz="3600" dirty="0"/>
              <a:t> 3 </a:t>
            </a:r>
            <a:r>
              <a:rPr lang="en-US" sz="3600" dirty="0" err="1"/>
              <a:t>cột</a:t>
            </a:r>
            <a:r>
              <a:rPr lang="en-US" sz="3600" dirty="0"/>
              <a:t>: </a:t>
            </a:r>
            <a:r>
              <a:rPr lang="en-US" sz="3600" dirty="0" err="1"/>
              <a:t>tên</a:t>
            </a:r>
            <a:r>
              <a:rPr lang="en-US" sz="3600" dirty="0"/>
              <a:t>, </a:t>
            </a:r>
            <a:r>
              <a:rPr lang="en-US" sz="3600" dirty="0" err="1"/>
              <a:t>định</a:t>
            </a:r>
            <a:r>
              <a:rPr lang="en-US" sz="3600" dirty="0"/>
              <a:t> </a:t>
            </a:r>
            <a:r>
              <a:rPr lang="en-US" sz="3600" dirty="0" err="1"/>
              <a:t>dạng</a:t>
            </a:r>
            <a:r>
              <a:rPr lang="en-US" sz="3600" dirty="0"/>
              <a:t> </a:t>
            </a:r>
            <a:r>
              <a:rPr lang="en-US" sz="3600" dirty="0" err="1"/>
              <a:t>và</a:t>
            </a:r>
            <a:r>
              <a:rPr lang="en-US" sz="3600" dirty="0"/>
              <a:t> </a:t>
            </a:r>
            <a:r>
              <a:rPr lang="en-US" sz="3600" dirty="0" err="1"/>
              <a:t>đường</a:t>
            </a:r>
            <a:r>
              <a:rPr lang="en-US" sz="3600" dirty="0"/>
              <a:t> </a:t>
            </a:r>
            <a:r>
              <a:rPr lang="en-US" sz="3600" dirty="0" err="1"/>
              <a:t>dẫn</a:t>
            </a:r>
            <a:r>
              <a:rPr lang="en-US" sz="3600" dirty="0"/>
              <a:t>.</a:t>
            </a:r>
            <a:endParaRPr lang="vi-VN" sz="3600" dirty="0"/>
          </a:p>
          <a:p>
            <a:pPr lvl="0"/>
            <a:endParaRPr lang="en-US" sz="3600" dirty="0"/>
          </a:p>
          <a:p>
            <a:pPr marL="571500" lvl="0" indent="-571500">
              <a:buFont typeface="Arial" panose="020B0604020202020204" pitchFamily="34" charset="0"/>
              <a:buChar char="•"/>
            </a:pPr>
            <a:r>
              <a:rPr lang="en-US" sz="3600" dirty="0" err="1"/>
              <a:t>Có</a:t>
            </a:r>
            <a:r>
              <a:rPr lang="en-US" sz="3600" dirty="0"/>
              <a:t> </a:t>
            </a:r>
            <a:r>
              <a:rPr lang="en-US" sz="3600" dirty="0" err="1"/>
              <a:t>thể</a:t>
            </a:r>
            <a:r>
              <a:rPr lang="en-US" sz="3600" dirty="0"/>
              <a:t> </a:t>
            </a:r>
            <a:r>
              <a:rPr lang="en-US" sz="3600" dirty="0" err="1"/>
              <a:t>mở</a:t>
            </a:r>
            <a:r>
              <a:rPr lang="en-US" sz="3600" dirty="0"/>
              <a:t> file </a:t>
            </a:r>
            <a:r>
              <a:rPr lang="en-US" sz="3600" dirty="0" err="1"/>
              <a:t>trực</a:t>
            </a:r>
            <a:r>
              <a:rPr lang="en-US" sz="3600" dirty="0"/>
              <a:t> </a:t>
            </a:r>
            <a:r>
              <a:rPr lang="en-US" sz="3600" dirty="0" err="1"/>
              <a:t>tiếp</a:t>
            </a:r>
            <a:r>
              <a:rPr lang="en-US" sz="3600" dirty="0"/>
              <a:t> </a:t>
            </a:r>
            <a:r>
              <a:rPr lang="en-US" sz="3600" dirty="0" err="1"/>
              <a:t>bằng</a:t>
            </a:r>
            <a:r>
              <a:rPr lang="en-US" sz="3600" dirty="0"/>
              <a:t> </a:t>
            </a:r>
            <a:r>
              <a:rPr lang="en-US" sz="3600" dirty="0" err="1"/>
              <a:t>cách</a:t>
            </a:r>
            <a:r>
              <a:rPr lang="en-US" sz="3600" dirty="0"/>
              <a:t> </a:t>
            </a:r>
            <a:r>
              <a:rPr lang="en-US" sz="3600" dirty="0" err="1"/>
              <a:t>nhấp</a:t>
            </a:r>
            <a:r>
              <a:rPr lang="en-US" sz="3600" dirty="0"/>
              <a:t> </a:t>
            </a:r>
            <a:r>
              <a:rPr lang="en-US" sz="3600" dirty="0" err="1"/>
              <a:t>đúp</a:t>
            </a:r>
            <a:r>
              <a:rPr lang="en-US" sz="3600" dirty="0"/>
              <a:t> </a:t>
            </a:r>
            <a:r>
              <a:rPr lang="en-US" sz="3600" dirty="0" err="1"/>
              <a:t>chuột</a:t>
            </a:r>
            <a:r>
              <a:rPr lang="en-US" sz="3600" dirty="0"/>
              <a:t> (</a:t>
            </a:r>
            <a:r>
              <a:rPr lang="en-US" sz="3600" dirty="0" err="1"/>
              <a:t>như</a:t>
            </a:r>
            <a:r>
              <a:rPr lang="en-US" sz="3600" dirty="0"/>
              <a:t> </a:t>
            </a:r>
            <a:r>
              <a:rPr lang="en-US" sz="3600" dirty="0" err="1"/>
              <a:t>đã</a:t>
            </a:r>
            <a:r>
              <a:rPr lang="en-US" sz="3600" dirty="0"/>
              <a:t> </a:t>
            </a:r>
            <a:r>
              <a:rPr lang="en-US" sz="3600" dirty="0" err="1"/>
              <a:t>cài</a:t>
            </a:r>
            <a:r>
              <a:rPr lang="en-US" sz="3600" dirty="0"/>
              <a:t> </a:t>
            </a:r>
            <a:r>
              <a:rPr lang="en-US" sz="3600" dirty="0" err="1"/>
              <a:t>đặt</a:t>
            </a:r>
            <a:r>
              <a:rPr lang="en-US" sz="3600" dirty="0"/>
              <a:t> </a:t>
            </a:r>
            <a:r>
              <a:rPr lang="en-US" sz="3600" dirty="0" err="1"/>
              <a:t>với</a:t>
            </a:r>
            <a:r>
              <a:rPr lang="en-US" sz="3600" dirty="0"/>
              <a:t> </a:t>
            </a:r>
            <a:r>
              <a:rPr lang="en-US" sz="3600" dirty="0" err="1"/>
              <a:t>hàm</a:t>
            </a:r>
            <a:r>
              <a:rPr lang="en-US" sz="3600" dirty="0"/>
              <a:t> </a:t>
            </a:r>
            <a:r>
              <a:rPr lang="en-US" sz="3600" dirty="0" err="1"/>
              <a:t>open_file</a:t>
            </a:r>
            <a:r>
              <a:rPr lang="en-US" sz="3600" dirty="0"/>
              <a:t>(event)).</a:t>
            </a:r>
          </a:p>
          <a:p>
            <a:endParaRPr lang="en-US" sz="3600" dirty="0"/>
          </a:p>
          <a:p>
            <a:endParaRPr lang="en-US" sz="3600" dirty="0"/>
          </a:p>
        </p:txBody>
      </p:sp>
      <p:sp>
        <p:nvSpPr>
          <p:cNvPr id="14" name="TextBox 13">
            <a:extLst>
              <a:ext uri="{FF2B5EF4-FFF2-40B4-BE49-F238E27FC236}">
                <a16:creationId xmlns:a16="http://schemas.microsoft.com/office/drawing/2014/main" id="{562C668B-10BF-5EF6-0A20-632B66D484FF}"/>
              </a:ext>
            </a:extLst>
          </p:cNvPr>
          <p:cNvSpPr txBox="1"/>
          <p:nvPr/>
        </p:nvSpPr>
        <p:spPr>
          <a:xfrm>
            <a:off x="7162800" y="7810500"/>
            <a:ext cx="624840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t>Kiểm</a:t>
            </a:r>
            <a:r>
              <a:rPr lang="en-US" sz="3200" dirty="0"/>
              <a:t> </a:t>
            </a:r>
            <a:r>
              <a:rPr lang="en-US" sz="3200" dirty="0" err="1"/>
              <a:t>tra</a:t>
            </a:r>
            <a:r>
              <a:rPr lang="en-US" sz="3200" dirty="0"/>
              <a:t> &amp; </a:t>
            </a:r>
            <a:r>
              <a:rPr lang="en-US" sz="3200" dirty="0" err="1"/>
              <a:t>kết</a:t>
            </a:r>
            <a:r>
              <a:rPr lang="en-US" sz="3200" dirty="0"/>
              <a:t> </a:t>
            </a:r>
            <a:r>
              <a:rPr lang="en-US" sz="3200" dirty="0" err="1"/>
              <a:t>quả</a:t>
            </a:r>
            <a:r>
              <a:rPr lang="en-US" sz="3200" dirty="0"/>
              <a:t> </a:t>
            </a:r>
            <a:r>
              <a:rPr lang="en-US" sz="3200" dirty="0" err="1"/>
              <a:t>mẫu</a:t>
            </a:r>
            <a:r>
              <a:rPr lang="en-US" sz="3200" dirty="0"/>
              <a:t>:</a:t>
            </a:r>
          </a:p>
          <a:p>
            <a:pPr lvl="0"/>
            <a:r>
              <a:rPr lang="en-US" sz="3200" dirty="0" err="1"/>
              <a:t>Chọn</a:t>
            </a:r>
            <a:r>
              <a:rPr lang="en-US" sz="3200" dirty="0"/>
              <a:t> </a:t>
            </a:r>
            <a:r>
              <a:rPr lang="en-US" sz="3200" dirty="0" err="1"/>
              <a:t>thư</a:t>
            </a:r>
            <a:r>
              <a:rPr lang="en-US" sz="3200" dirty="0"/>
              <a:t> </a:t>
            </a:r>
            <a:r>
              <a:rPr lang="en-US" sz="3200" dirty="0" err="1"/>
              <a:t>mục</a:t>
            </a:r>
            <a:r>
              <a:rPr lang="en-US" sz="3200" dirty="0"/>
              <a:t> </a:t>
            </a:r>
            <a:r>
              <a:rPr lang="en-US" sz="3200" dirty="0" err="1"/>
              <a:t>có</a:t>
            </a:r>
            <a:r>
              <a:rPr lang="en-US" sz="3200" dirty="0"/>
              <a:t> </a:t>
            </a:r>
            <a:r>
              <a:rPr lang="vi-VN" sz="3200" dirty="0"/>
              <a:t>N</a:t>
            </a:r>
            <a:r>
              <a:rPr lang="en-US" sz="3200" dirty="0"/>
              <a:t> file → </a:t>
            </a:r>
            <a:r>
              <a:rPr lang="en-US" sz="3200" dirty="0" err="1"/>
              <a:t>hiển</a:t>
            </a:r>
            <a:r>
              <a:rPr lang="en-US" sz="3200" dirty="0"/>
              <a:t> </a:t>
            </a:r>
            <a:r>
              <a:rPr lang="en-US" sz="3200" dirty="0" err="1"/>
              <a:t>thị</a:t>
            </a:r>
            <a:r>
              <a:rPr lang="en-US" sz="3200" dirty="0"/>
              <a:t> 3 </a:t>
            </a:r>
            <a:r>
              <a:rPr lang="en-US" sz="3200" dirty="0" err="1"/>
              <a:t>dòng</a:t>
            </a:r>
            <a:r>
              <a:rPr lang="en-US" sz="3200" dirty="0"/>
              <a:t>.</a:t>
            </a:r>
            <a:r>
              <a:rPr lang="vi-VN" sz="3200" dirty="0"/>
              <a:t> ( tên file, loại, đường dẫn)</a:t>
            </a:r>
            <a:endParaRPr lang="en-US" sz="3200" dirty="0"/>
          </a:p>
          <a:p>
            <a:pPr lvl="0"/>
            <a:r>
              <a:rPr lang="en-US" sz="3200" dirty="0"/>
              <a:t>Click “</a:t>
            </a:r>
            <a:r>
              <a:rPr lang="en-US" sz="3200" dirty="0" err="1"/>
              <a:t>Mở</a:t>
            </a:r>
            <a:r>
              <a:rPr lang="en-US" sz="3200" dirty="0"/>
              <a:t>” file .txt → </a:t>
            </a:r>
            <a:r>
              <a:rPr lang="en-US" sz="3200" dirty="0" err="1"/>
              <a:t>mở</a:t>
            </a:r>
            <a:r>
              <a:rPr lang="en-US" sz="3200" dirty="0"/>
              <a:t> Notepad.</a:t>
            </a:r>
          </a:p>
          <a:p>
            <a:endParaRPr lang="en-US" sz="3200" dirty="0"/>
          </a:p>
        </p:txBody>
      </p:sp>
    </p:spTree>
    <p:extLst>
      <p:ext uri="{BB962C8B-B14F-4D97-AF65-F5344CB8AC3E}">
        <p14:creationId xmlns:p14="http://schemas.microsoft.com/office/powerpoint/2010/main" val="145600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C1160573-9348-1F5B-0AC5-9CBA09A5B5A7}"/>
              </a:ext>
            </a:extLst>
          </p:cNvPr>
          <p:cNvGrpSpPr/>
          <p:nvPr/>
        </p:nvGrpSpPr>
        <p:grpSpPr>
          <a:xfrm>
            <a:off x="-43043" y="160546"/>
            <a:ext cx="18288000" cy="1371376"/>
            <a:chOff x="0" y="0"/>
            <a:chExt cx="5183346" cy="448919"/>
          </a:xfrm>
          <a:solidFill>
            <a:schemeClr val="tx1">
              <a:lumMod val="50000"/>
              <a:lumOff val="50000"/>
            </a:schemeClr>
          </a:solidFill>
        </p:grpSpPr>
        <p:sp>
          <p:nvSpPr>
            <p:cNvPr id="3" name="Freeform 4">
              <a:extLst>
                <a:ext uri="{FF2B5EF4-FFF2-40B4-BE49-F238E27FC236}">
                  <a16:creationId xmlns:a16="http://schemas.microsoft.com/office/drawing/2014/main" id="{1CAFD5C0-649C-2A7C-FF13-87B86BBAE193}"/>
                </a:ext>
              </a:extLst>
            </p:cNvPr>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sp>
        <p:sp>
          <p:nvSpPr>
            <p:cNvPr id="4" name="TextBox 5">
              <a:extLst>
                <a:ext uri="{FF2B5EF4-FFF2-40B4-BE49-F238E27FC236}">
                  <a16:creationId xmlns:a16="http://schemas.microsoft.com/office/drawing/2014/main" id="{277A6C21-208D-F4ED-F00D-4C67F1801962}"/>
                </a:ext>
              </a:extLst>
            </p:cNvPr>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8" name="TextBox 7">
            <a:extLst>
              <a:ext uri="{FF2B5EF4-FFF2-40B4-BE49-F238E27FC236}">
                <a16:creationId xmlns:a16="http://schemas.microsoft.com/office/drawing/2014/main" id="{D7EFEA9E-C881-2D83-430C-78F2048E3DD6}"/>
              </a:ext>
            </a:extLst>
          </p:cNvPr>
          <p:cNvSpPr txBox="1"/>
          <p:nvPr/>
        </p:nvSpPr>
        <p:spPr>
          <a:xfrm>
            <a:off x="6248400" y="419100"/>
            <a:ext cx="5105400" cy="830997"/>
          </a:xfrm>
          <a:prstGeom prst="rect">
            <a:avLst/>
          </a:prstGeom>
          <a:noFill/>
        </p:spPr>
        <p:txBody>
          <a:bodyPr wrap="square" rtlCol="0">
            <a:spAutoFit/>
          </a:bodyPr>
          <a:lstStyle/>
          <a:p>
            <a:pPr algn="ctr"/>
            <a:r>
              <a:rPr lang="vi-VN" sz="4800" dirty="0">
                <a:solidFill>
                  <a:schemeClr val="bg1"/>
                </a:solidFill>
              </a:rPr>
              <a:t>Kết luận</a:t>
            </a:r>
          </a:p>
        </p:txBody>
      </p:sp>
      <p:sp>
        <p:nvSpPr>
          <p:cNvPr id="21" name="TextBox 20">
            <a:extLst>
              <a:ext uri="{FF2B5EF4-FFF2-40B4-BE49-F238E27FC236}">
                <a16:creationId xmlns:a16="http://schemas.microsoft.com/office/drawing/2014/main" id="{5F0397DC-9721-6E93-513A-7CAEED1E6506}"/>
              </a:ext>
            </a:extLst>
          </p:cNvPr>
          <p:cNvSpPr txBox="1"/>
          <p:nvPr/>
        </p:nvSpPr>
        <p:spPr>
          <a:xfrm>
            <a:off x="381000" y="2095500"/>
            <a:ext cx="5867400" cy="2554545"/>
          </a:xfrm>
          <a:prstGeom prst="rect">
            <a:avLst/>
          </a:prstGeom>
          <a:noFill/>
        </p:spPr>
        <p:txBody>
          <a:bodyPr wrap="square" rtlCol="0">
            <a:spAutoFit/>
          </a:bodyPr>
          <a:lstStyle/>
          <a:p>
            <a:r>
              <a:rPr lang="vi-VN" sz="3200" dirty="0"/>
              <a:t>Sản phẩm đã làm được :</a:t>
            </a:r>
          </a:p>
          <a:p>
            <a:pPr marL="285750" indent="-285750">
              <a:buFont typeface="Arial" panose="020B0604020202020204" pitchFamily="34" charset="0"/>
              <a:buChar char="•"/>
            </a:pPr>
            <a:r>
              <a:rPr lang="vi-VN" sz="3200" dirty="0"/>
              <a:t>Chọn thư mục</a:t>
            </a:r>
          </a:p>
          <a:p>
            <a:pPr marL="285750" indent="-285750">
              <a:buFont typeface="Arial" panose="020B0604020202020204" pitchFamily="34" charset="0"/>
              <a:buChar char="•"/>
            </a:pPr>
            <a:r>
              <a:rPr lang="vi-VN" sz="3200" dirty="0"/>
              <a:t>Hiển thị danh sách tệp</a:t>
            </a:r>
          </a:p>
          <a:p>
            <a:pPr marL="285750" indent="-285750">
              <a:buFont typeface="Arial" panose="020B0604020202020204" pitchFamily="34" charset="0"/>
              <a:buChar char="•"/>
            </a:pPr>
            <a:r>
              <a:rPr lang="vi-VN" sz="3200" dirty="0"/>
              <a:t>Mở tệp</a:t>
            </a:r>
          </a:p>
          <a:p>
            <a:pPr marL="285750" indent="-285750">
              <a:buFont typeface="Arial" panose="020B0604020202020204" pitchFamily="34" charset="0"/>
              <a:buChar char="•"/>
            </a:pPr>
            <a:r>
              <a:rPr lang="vi-VN" sz="3200" dirty="0"/>
              <a:t>Thông báo lỗi mở tệp</a:t>
            </a:r>
            <a:endParaRPr lang="en-US" sz="3200" dirty="0"/>
          </a:p>
        </p:txBody>
      </p:sp>
      <p:sp>
        <p:nvSpPr>
          <p:cNvPr id="22" name="TextBox 21">
            <a:extLst>
              <a:ext uri="{FF2B5EF4-FFF2-40B4-BE49-F238E27FC236}">
                <a16:creationId xmlns:a16="http://schemas.microsoft.com/office/drawing/2014/main" id="{3E8A13EC-F93E-33E7-C00E-76C9783C6080}"/>
              </a:ext>
            </a:extLst>
          </p:cNvPr>
          <p:cNvSpPr txBox="1"/>
          <p:nvPr/>
        </p:nvSpPr>
        <p:spPr>
          <a:xfrm>
            <a:off x="10515600" y="2095500"/>
            <a:ext cx="6324600" cy="2062103"/>
          </a:xfrm>
          <a:prstGeom prst="rect">
            <a:avLst/>
          </a:prstGeom>
          <a:noFill/>
        </p:spPr>
        <p:txBody>
          <a:bodyPr wrap="square" rtlCol="0">
            <a:spAutoFit/>
          </a:bodyPr>
          <a:lstStyle/>
          <a:p>
            <a:r>
              <a:rPr lang="vi-VN" sz="3200" dirty="0"/>
              <a:t>Học được từ sản phẩm: </a:t>
            </a:r>
          </a:p>
          <a:p>
            <a:pPr marL="285750" indent="-285750">
              <a:buFont typeface="Arial" panose="020B0604020202020204" pitchFamily="34" charset="0"/>
              <a:buChar char="•"/>
            </a:pPr>
            <a:r>
              <a:rPr lang="vi-VN" sz="3200" dirty="0"/>
              <a:t>Thư Viện Tkinter</a:t>
            </a:r>
          </a:p>
          <a:p>
            <a:pPr marL="285750" indent="-285750">
              <a:buFont typeface="Arial" panose="020B0604020202020204" pitchFamily="34" charset="0"/>
              <a:buChar char="•"/>
            </a:pPr>
            <a:r>
              <a:rPr lang="vi-VN" sz="3200" dirty="0"/>
              <a:t>Module os</a:t>
            </a:r>
          </a:p>
          <a:p>
            <a:pPr marL="285750" indent="-285750">
              <a:buFont typeface="Arial" panose="020B0604020202020204" pitchFamily="34" charset="0"/>
              <a:buChar char="•"/>
            </a:pPr>
            <a:r>
              <a:rPr lang="en-US" sz="3200" dirty="0" err="1"/>
              <a:t>Kỹ</a:t>
            </a:r>
            <a:r>
              <a:rPr lang="en-US" sz="3200" dirty="0"/>
              <a:t> </a:t>
            </a:r>
            <a:r>
              <a:rPr lang="en-US" sz="3200" dirty="0" err="1"/>
              <a:t>năng</a:t>
            </a:r>
            <a:r>
              <a:rPr lang="en-US" sz="3200" dirty="0"/>
              <a:t> </a:t>
            </a:r>
            <a:r>
              <a:rPr lang="en-US" sz="3200" dirty="0" err="1"/>
              <a:t>thiết</a:t>
            </a:r>
            <a:r>
              <a:rPr lang="en-US" sz="3200" dirty="0"/>
              <a:t> </a:t>
            </a:r>
            <a:r>
              <a:rPr lang="en-US" sz="3200" dirty="0" err="1"/>
              <a:t>kế</a:t>
            </a:r>
            <a:r>
              <a:rPr lang="en-US" sz="3200" dirty="0"/>
              <a:t> </a:t>
            </a:r>
            <a:r>
              <a:rPr lang="en-US" sz="3200" dirty="0" err="1"/>
              <a:t>phần</a:t>
            </a:r>
            <a:r>
              <a:rPr lang="en-US" sz="3200" dirty="0"/>
              <a:t> </a:t>
            </a:r>
            <a:r>
              <a:rPr lang="en-US" sz="3200" dirty="0" err="1"/>
              <a:t>mềm</a:t>
            </a:r>
            <a:endParaRPr lang="vi-VN" sz="3200" dirty="0"/>
          </a:p>
        </p:txBody>
      </p:sp>
      <p:sp>
        <p:nvSpPr>
          <p:cNvPr id="23" name="TextBox 22">
            <a:extLst>
              <a:ext uri="{FF2B5EF4-FFF2-40B4-BE49-F238E27FC236}">
                <a16:creationId xmlns:a16="http://schemas.microsoft.com/office/drawing/2014/main" id="{C7CE5D69-6480-1153-9A41-77B17A1AB9D3}"/>
              </a:ext>
            </a:extLst>
          </p:cNvPr>
          <p:cNvSpPr txBox="1"/>
          <p:nvPr/>
        </p:nvSpPr>
        <p:spPr>
          <a:xfrm>
            <a:off x="0" y="5753101"/>
            <a:ext cx="18135600" cy="4524315"/>
          </a:xfrm>
          <a:prstGeom prst="rect">
            <a:avLst/>
          </a:prstGeom>
          <a:noFill/>
        </p:spPr>
        <p:txBody>
          <a:bodyPr wrap="square" rtlCol="0">
            <a:spAutoFit/>
          </a:bodyPr>
          <a:lstStyle/>
          <a:p>
            <a:pPr algn="ctr"/>
            <a:r>
              <a:rPr lang="vi-VN" sz="3200" dirty="0"/>
              <a:t>Cải tiến sản phẩm</a:t>
            </a:r>
          </a:p>
          <a:p>
            <a:pPr marL="457200" indent="-457200" algn="just">
              <a:buFont typeface="Arial" panose="020B0604020202020204" pitchFamily="34" charset="0"/>
              <a:buChar char="•"/>
            </a:pPr>
            <a:r>
              <a:rPr lang="en-US" sz="3200" dirty="0" err="1"/>
              <a:t>Thêm</a:t>
            </a:r>
            <a:r>
              <a:rPr lang="en-US" sz="3200" dirty="0"/>
              <a:t> </a:t>
            </a:r>
            <a:r>
              <a:rPr lang="en-US" sz="3200" dirty="0" err="1"/>
              <a:t>tùy</a:t>
            </a:r>
            <a:r>
              <a:rPr lang="en-US" sz="3200" dirty="0"/>
              <a:t> </a:t>
            </a:r>
            <a:r>
              <a:rPr lang="en-US" sz="3200" dirty="0" err="1"/>
              <a:t>chọn</a:t>
            </a:r>
            <a:r>
              <a:rPr lang="en-US" sz="3200" dirty="0"/>
              <a:t> </a:t>
            </a:r>
            <a:r>
              <a:rPr lang="en-US" sz="3200" dirty="0" err="1"/>
              <a:t>cho</a:t>
            </a:r>
            <a:r>
              <a:rPr lang="en-US" sz="3200" dirty="0"/>
              <a:t> </a:t>
            </a:r>
            <a:r>
              <a:rPr lang="en-US" sz="3200" dirty="0" err="1"/>
              <a:t>phép</a:t>
            </a:r>
            <a:r>
              <a:rPr lang="en-US" sz="3200" dirty="0"/>
              <a:t> </a:t>
            </a:r>
            <a:r>
              <a:rPr lang="en-US" sz="3200" dirty="0" err="1"/>
              <a:t>người</a:t>
            </a:r>
            <a:r>
              <a:rPr lang="en-US" sz="3200" dirty="0"/>
              <a:t> </a:t>
            </a:r>
            <a:r>
              <a:rPr lang="en-US" sz="3200" dirty="0" err="1"/>
              <a:t>dùng</a:t>
            </a:r>
            <a:r>
              <a:rPr lang="en-US" sz="3200" dirty="0"/>
              <a:t> </a:t>
            </a:r>
            <a:r>
              <a:rPr lang="en-US" sz="3200" dirty="0" err="1"/>
              <a:t>chọn</a:t>
            </a:r>
            <a:r>
              <a:rPr lang="en-US" sz="3200" dirty="0"/>
              <a:t> </a:t>
            </a:r>
            <a:r>
              <a:rPr lang="en-US" sz="3200" dirty="0" err="1"/>
              <a:t>loại</a:t>
            </a:r>
            <a:r>
              <a:rPr lang="en-US" sz="3200" dirty="0"/>
              <a:t> </a:t>
            </a:r>
            <a:r>
              <a:rPr lang="en-US" sz="3200" dirty="0" err="1"/>
              <a:t>tệp</a:t>
            </a:r>
            <a:r>
              <a:rPr lang="en-US" sz="3200" dirty="0"/>
              <a:t> </a:t>
            </a:r>
            <a:r>
              <a:rPr lang="en-US" sz="3200" dirty="0" err="1"/>
              <a:t>để</a:t>
            </a:r>
            <a:r>
              <a:rPr lang="en-US" sz="3200" dirty="0"/>
              <a:t> </a:t>
            </a:r>
            <a:r>
              <a:rPr lang="en-US" sz="3200" dirty="0" err="1"/>
              <a:t>hiển</a:t>
            </a:r>
            <a:r>
              <a:rPr lang="en-US" sz="3200" dirty="0"/>
              <a:t> </a:t>
            </a:r>
            <a:r>
              <a:rPr lang="en-US" sz="3200" dirty="0" err="1"/>
              <a:t>thị</a:t>
            </a:r>
            <a:r>
              <a:rPr lang="en-US" sz="3200" dirty="0"/>
              <a:t> (</a:t>
            </a:r>
            <a:r>
              <a:rPr lang="en-US" sz="3200" dirty="0" err="1"/>
              <a:t>ví</a:t>
            </a:r>
            <a:r>
              <a:rPr lang="en-US" sz="3200" dirty="0"/>
              <a:t> </a:t>
            </a:r>
            <a:r>
              <a:rPr lang="en-US" sz="3200" dirty="0" err="1"/>
              <a:t>dụ</a:t>
            </a:r>
            <a:r>
              <a:rPr lang="en-US" sz="3200" dirty="0"/>
              <a:t>: </a:t>
            </a:r>
            <a:r>
              <a:rPr lang="en-US" sz="3200" dirty="0" err="1"/>
              <a:t>chỉ</a:t>
            </a:r>
            <a:r>
              <a:rPr lang="en-US" sz="3200" dirty="0"/>
              <a:t> </a:t>
            </a:r>
            <a:r>
              <a:rPr lang="en-US" sz="3200" dirty="0" err="1"/>
              <a:t>hiển</a:t>
            </a:r>
            <a:r>
              <a:rPr lang="en-US" sz="3200" dirty="0"/>
              <a:t> </a:t>
            </a:r>
            <a:r>
              <a:rPr lang="en-US" sz="3200" dirty="0" err="1"/>
              <a:t>thị</a:t>
            </a:r>
            <a:r>
              <a:rPr lang="en-US" sz="3200" dirty="0"/>
              <a:t> .txt </a:t>
            </a:r>
            <a:r>
              <a:rPr lang="en-US" sz="3200" dirty="0" err="1"/>
              <a:t>hoặc</a:t>
            </a:r>
            <a:r>
              <a:rPr lang="en-US" sz="3200" dirty="0"/>
              <a:t> .jpg) </a:t>
            </a:r>
            <a:r>
              <a:rPr lang="en-US" sz="3200" dirty="0" err="1"/>
              <a:t>thông</a:t>
            </a:r>
            <a:r>
              <a:rPr lang="en-US" sz="3200" dirty="0"/>
              <a:t> qua menu </a:t>
            </a:r>
            <a:r>
              <a:rPr lang="en-US" sz="3200" dirty="0" err="1"/>
              <a:t>thả</a:t>
            </a:r>
            <a:r>
              <a:rPr lang="en-US" sz="3200" dirty="0"/>
              <a:t> </a:t>
            </a:r>
            <a:r>
              <a:rPr lang="en-US" sz="3200" dirty="0" err="1"/>
              <a:t>xuống</a:t>
            </a:r>
            <a:r>
              <a:rPr lang="en-US" sz="3200" dirty="0"/>
              <a:t> </a:t>
            </a:r>
            <a:r>
              <a:rPr lang="en-US" sz="3200" dirty="0" err="1"/>
              <a:t>hoặc</a:t>
            </a:r>
            <a:r>
              <a:rPr lang="en-US" sz="3200" dirty="0"/>
              <a:t> checkbox. </a:t>
            </a:r>
          </a:p>
          <a:p>
            <a:pPr marL="457200" indent="-457200" algn="just">
              <a:buFont typeface="Arial" panose="020B0604020202020204" pitchFamily="34" charset="0"/>
              <a:buChar char="•"/>
            </a:pPr>
            <a:r>
              <a:rPr lang="en-US" sz="3200" dirty="0" err="1"/>
              <a:t>Bổ</a:t>
            </a:r>
            <a:r>
              <a:rPr lang="en-US" sz="3200" dirty="0"/>
              <a:t> sung </a:t>
            </a:r>
            <a:r>
              <a:rPr lang="en-US" sz="3200" dirty="0" err="1"/>
              <a:t>các</a:t>
            </a:r>
            <a:r>
              <a:rPr lang="en-US" sz="3200" dirty="0"/>
              <a:t> </a:t>
            </a:r>
            <a:r>
              <a:rPr lang="en-US" sz="3200" dirty="0" err="1"/>
              <a:t>cột</a:t>
            </a:r>
            <a:r>
              <a:rPr lang="en-US" sz="3200" dirty="0"/>
              <a:t> </a:t>
            </a:r>
            <a:r>
              <a:rPr lang="en-US" sz="3200" dirty="0" err="1"/>
              <a:t>trong</a:t>
            </a:r>
            <a:r>
              <a:rPr lang="en-US" sz="3200" dirty="0"/>
              <a:t> </a:t>
            </a:r>
            <a:r>
              <a:rPr lang="en-US" sz="3200" dirty="0" err="1"/>
              <a:t>Treeview</a:t>
            </a:r>
            <a:r>
              <a:rPr lang="en-US" sz="3200" dirty="0"/>
              <a:t> </a:t>
            </a:r>
            <a:r>
              <a:rPr lang="en-US" sz="3200" dirty="0" err="1"/>
              <a:t>để</a:t>
            </a:r>
            <a:r>
              <a:rPr lang="en-US" sz="3200" dirty="0"/>
              <a:t> </a:t>
            </a:r>
            <a:r>
              <a:rPr lang="en-US" sz="3200" dirty="0" err="1"/>
              <a:t>hiển</a:t>
            </a:r>
            <a:r>
              <a:rPr lang="en-US" sz="3200" dirty="0"/>
              <a:t> </a:t>
            </a:r>
            <a:r>
              <a:rPr lang="en-US" sz="3200" dirty="0" err="1"/>
              <a:t>thị</a:t>
            </a:r>
            <a:r>
              <a:rPr lang="en-US" sz="3200" dirty="0"/>
              <a:t> </a:t>
            </a:r>
            <a:r>
              <a:rPr lang="en-US" sz="3200" dirty="0" err="1"/>
              <a:t>thêm</a:t>
            </a:r>
            <a:r>
              <a:rPr lang="en-US" sz="3200" dirty="0"/>
              <a:t> </a:t>
            </a:r>
            <a:r>
              <a:rPr lang="en-US" sz="3200" dirty="0" err="1"/>
              <a:t>thông</a:t>
            </a:r>
            <a:r>
              <a:rPr lang="en-US" sz="3200" dirty="0"/>
              <a:t> tin </a:t>
            </a:r>
            <a:r>
              <a:rPr lang="en-US" sz="3200" dirty="0" err="1"/>
              <a:t>như</a:t>
            </a:r>
            <a:r>
              <a:rPr lang="en-US" sz="3200" dirty="0"/>
              <a:t> </a:t>
            </a:r>
            <a:r>
              <a:rPr lang="en-US" sz="3200" dirty="0" err="1"/>
              <a:t>kích</a:t>
            </a:r>
            <a:r>
              <a:rPr lang="en-US" sz="3200" dirty="0"/>
              <a:t> </a:t>
            </a:r>
            <a:r>
              <a:rPr lang="en-US" sz="3200" dirty="0" err="1"/>
              <a:t>thước</a:t>
            </a:r>
            <a:r>
              <a:rPr lang="en-US" sz="3200" dirty="0"/>
              <a:t> </a:t>
            </a:r>
            <a:r>
              <a:rPr lang="en-US" sz="3200" dirty="0" err="1"/>
              <a:t>tệp</a:t>
            </a:r>
            <a:r>
              <a:rPr lang="en-US" sz="3200" dirty="0"/>
              <a:t>, </a:t>
            </a:r>
            <a:r>
              <a:rPr lang="en-US" sz="3200" dirty="0" err="1"/>
              <a:t>ngày</a:t>
            </a:r>
            <a:r>
              <a:rPr lang="en-US" sz="3200" dirty="0"/>
              <a:t> </a:t>
            </a:r>
            <a:r>
              <a:rPr lang="en-US" sz="3200" dirty="0" err="1"/>
              <a:t>sửa</a:t>
            </a:r>
            <a:r>
              <a:rPr lang="en-US" sz="3200" dirty="0"/>
              <a:t> </a:t>
            </a:r>
            <a:r>
              <a:rPr lang="en-US" sz="3200" dirty="0" err="1"/>
              <a:t>đổi</a:t>
            </a:r>
            <a:r>
              <a:rPr lang="en-US" sz="3200" dirty="0"/>
              <a:t>, </a:t>
            </a:r>
            <a:r>
              <a:rPr lang="en-US" sz="3200" dirty="0" err="1"/>
              <a:t>hoặc</a:t>
            </a:r>
            <a:r>
              <a:rPr lang="en-US" sz="3200" dirty="0"/>
              <a:t> </a:t>
            </a:r>
            <a:r>
              <a:rPr lang="en-US" sz="3200" dirty="0" err="1"/>
              <a:t>quyền</a:t>
            </a:r>
            <a:r>
              <a:rPr lang="en-US" sz="3200" dirty="0"/>
              <a:t> </a:t>
            </a:r>
            <a:r>
              <a:rPr lang="en-US" sz="3200" dirty="0" err="1"/>
              <a:t>truy</a:t>
            </a:r>
            <a:r>
              <a:rPr lang="en-US" sz="3200" dirty="0"/>
              <a:t> </a:t>
            </a:r>
            <a:r>
              <a:rPr lang="en-US" sz="3200" dirty="0" err="1"/>
              <a:t>cập</a:t>
            </a:r>
            <a:endParaRPr lang="vi-VN" sz="3200" dirty="0"/>
          </a:p>
          <a:p>
            <a:pPr marL="457200" indent="-457200" algn="just">
              <a:buFont typeface="Arial" panose="020B0604020202020204" pitchFamily="34" charset="0"/>
              <a:buChar char="•"/>
            </a:pPr>
            <a:r>
              <a:rPr lang="en-US" sz="3200" dirty="0" err="1"/>
              <a:t>Cải</a:t>
            </a:r>
            <a:r>
              <a:rPr lang="en-US" sz="3200" dirty="0"/>
              <a:t> </a:t>
            </a:r>
            <a:r>
              <a:rPr lang="en-US" sz="3200" dirty="0" err="1"/>
              <a:t>thiện</a:t>
            </a:r>
            <a:r>
              <a:rPr lang="en-US" sz="3200" dirty="0"/>
              <a:t> </a:t>
            </a:r>
            <a:r>
              <a:rPr lang="en-US" sz="3200" dirty="0" err="1"/>
              <a:t>giao</a:t>
            </a:r>
            <a:r>
              <a:rPr lang="en-US" sz="3200" dirty="0"/>
              <a:t> </a:t>
            </a:r>
            <a:r>
              <a:rPr lang="en-US" sz="3200" dirty="0" err="1"/>
              <a:t>diện</a:t>
            </a:r>
            <a:r>
              <a:rPr lang="en-US" sz="3200" dirty="0"/>
              <a:t> </a:t>
            </a:r>
            <a:r>
              <a:rPr lang="en-US" sz="3200" dirty="0" err="1"/>
              <a:t>với</a:t>
            </a:r>
            <a:r>
              <a:rPr lang="en-US" sz="3200" dirty="0"/>
              <a:t> </a:t>
            </a:r>
            <a:r>
              <a:rPr lang="en-US" sz="3200" dirty="0" err="1"/>
              <a:t>các</a:t>
            </a:r>
            <a:r>
              <a:rPr lang="en-US" sz="3200" dirty="0"/>
              <a:t> </a:t>
            </a:r>
            <a:r>
              <a:rPr lang="en-US" sz="3200" dirty="0" err="1"/>
              <a:t>nút</a:t>
            </a:r>
            <a:r>
              <a:rPr lang="en-US" sz="3200" dirty="0"/>
              <a:t> </a:t>
            </a:r>
            <a:r>
              <a:rPr lang="en-US" sz="3200" dirty="0" err="1"/>
              <a:t>bổ</a:t>
            </a:r>
            <a:r>
              <a:rPr lang="en-US" sz="3200" dirty="0"/>
              <a:t> sung (</a:t>
            </a:r>
            <a:r>
              <a:rPr lang="en-US" sz="3200" dirty="0" err="1"/>
              <a:t>như</a:t>
            </a:r>
            <a:r>
              <a:rPr lang="en-US" sz="3200" dirty="0"/>
              <a:t> “</a:t>
            </a:r>
            <a:r>
              <a:rPr lang="en-US" sz="3200" dirty="0" err="1"/>
              <a:t>Xóa</a:t>
            </a:r>
            <a:r>
              <a:rPr lang="en-US" sz="3200" dirty="0"/>
              <a:t>”, “Sao </a:t>
            </a:r>
            <a:r>
              <a:rPr lang="en-US" sz="3200" dirty="0" err="1"/>
              <a:t>chép</a:t>
            </a:r>
            <a:r>
              <a:rPr lang="en-US" sz="3200" dirty="0"/>
              <a:t> </a:t>
            </a:r>
            <a:r>
              <a:rPr lang="en-US" sz="3200" dirty="0" err="1"/>
              <a:t>tệp</a:t>
            </a:r>
            <a:r>
              <a:rPr lang="en-US" sz="3200" dirty="0"/>
              <a:t>”) </a:t>
            </a:r>
            <a:r>
              <a:rPr lang="en-US" sz="3200" dirty="0" err="1"/>
              <a:t>và</a:t>
            </a:r>
            <a:r>
              <a:rPr lang="en-US" sz="3200" dirty="0"/>
              <a:t> </a:t>
            </a:r>
            <a:r>
              <a:rPr lang="en-US" sz="3200" dirty="0" err="1"/>
              <a:t>hỗ</a:t>
            </a:r>
            <a:r>
              <a:rPr lang="en-US" sz="3200" dirty="0"/>
              <a:t> </a:t>
            </a:r>
            <a:r>
              <a:rPr lang="en-US" sz="3200" dirty="0" err="1"/>
              <a:t>trợ</a:t>
            </a:r>
            <a:r>
              <a:rPr lang="en-US" sz="3200" dirty="0"/>
              <a:t> </a:t>
            </a:r>
            <a:r>
              <a:rPr lang="en-US" sz="3200" dirty="0" err="1"/>
              <a:t>kéo-thả</a:t>
            </a:r>
            <a:r>
              <a:rPr lang="en-US" sz="3200" dirty="0"/>
              <a:t> </a:t>
            </a:r>
            <a:r>
              <a:rPr lang="en-US" sz="3200" dirty="0" err="1"/>
              <a:t>thư</a:t>
            </a:r>
            <a:r>
              <a:rPr lang="en-US" sz="3200" dirty="0"/>
              <a:t> </a:t>
            </a:r>
            <a:r>
              <a:rPr lang="en-US" sz="3200" dirty="0" err="1"/>
              <a:t>mục</a:t>
            </a:r>
            <a:r>
              <a:rPr lang="en-US" sz="3200" dirty="0"/>
              <a:t> </a:t>
            </a:r>
            <a:r>
              <a:rPr lang="en-US" sz="3200" dirty="0" err="1"/>
              <a:t>trực</a:t>
            </a:r>
            <a:r>
              <a:rPr lang="en-US" sz="3200" dirty="0"/>
              <a:t> </a:t>
            </a:r>
            <a:r>
              <a:rPr lang="en-US" sz="3200" dirty="0" err="1"/>
              <a:t>tiếp</a:t>
            </a:r>
            <a:r>
              <a:rPr lang="en-US" sz="3200" dirty="0"/>
              <a:t> </a:t>
            </a:r>
            <a:r>
              <a:rPr lang="en-US" sz="3200" dirty="0" err="1"/>
              <a:t>vào</a:t>
            </a:r>
            <a:r>
              <a:rPr lang="en-US" sz="3200" dirty="0"/>
              <a:t> ô </a:t>
            </a:r>
            <a:r>
              <a:rPr lang="en-US" sz="3200" dirty="0" err="1"/>
              <a:t>nhập</a:t>
            </a:r>
            <a:endParaRPr lang="vi-VN" sz="3200" dirty="0"/>
          </a:p>
          <a:p>
            <a:pPr marL="457200" indent="-457200" algn="just">
              <a:buFont typeface="Arial" panose="020B0604020202020204" pitchFamily="34" charset="0"/>
              <a:buChar char="•"/>
            </a:pPr>
            <a:r>
              <a:rPr lang="en-US" sz="3200" dirty="0"/>
              <a:t>Lưu </a:t>
            </a:r>
            <a:r>
              <a:rPr lang="en-US" sz="3200" dirty="0" err="1"/>
              <a:t>lịch</a:t>
            </a:r>
            <a:r>
              <a:rPr lang="en-US" sz="3200" dirty="0"/>
              <a:t> </a:t>
            </a:r>
            <a:r>
              <a:rPr lang="en-US" sz="3200" dirty="0" err="1"/>
              <a:t>sử</a:t>
            </a:r>
            <a:r>
              <a:rPr lang="en-US" sz="3200" dirty="0"/>
              <a:t> </a:t>
            </a:r>
            <a:r>
              <a:rPr lang="en-US" sz="3200" dirty="0" err="1"/>
              <a:t>thư</a:t>
            </a:r>
            <a:r>
              <a:rPr lang="en-US" sz="3200" dirty="0"/>
              <a:t> </a:t>
            </a:r>
            <a:r>
              <a:rPr lang="en-US" sz="3200" dirty="0" err="1"/>
              <a:t>mục</a:t>
            </a:r>
            <a:r>
              <a:rPr lang="en-US" sz="3200" dirty="0"/>
              <a:t>: </a:t>
            </a:r>
            <a:r>
              <a:rPr lang="en-US" sz="3200" dirty="0" err="1"/>
              <a:t>Thêm</a:t>
            </a:r>
            <a:r>
              <a:rPr lang="en-US" sz="3200" dirty="0"/>
              <a:t> </a:t>
            </a:r>
            <a:r>
              <a:rPr lang="en-US" sz="3200" dirty="0" err="1"/>
              <a:t>tính</a:t>
            </a:r>
            <a:r>
              <a:rPr lang="en-US" sz="3200" dirty="0"/>
              <a:t> </a:t>
            </a:r>
            <a:r>
              <a:rPr lang="en-US" sz="3200" dirty="0" err="1"/>
              <a:t>năng</a:t>
            </a:r>
            <a:r>
              <a:rPr lang="en-US" sz="3200" dirty="0"/>
              <a:t> </a:t>
            </a:r>
            <a:r>
              <a:rPr lang="en-US" sz="3200" dirty="0" err="1"/>
              <a:t>lưu</a:t>
            </a:r>
            <a:r>
              <a:rPr lang="en-US" sz="3200" dirty="0"/>
              <a:t> </a:t>
            </a:r>
            <a:r>
              <a:rPr lang="en-US" sz="3200" dirty="0" err="1"/>
              <a:t>các</a:t>
            </a:r>
            <a:r>
              <a:rPr lang="en-US" sz="3200" dirty="0"/>
              <a:t> </a:t>
            </a:r>
            <a:r>
              <a:rPr lang="en-US" sz="3200" dirty="0" err="1"/>
              <a:t>thư</a:t>
            </a:r>
            <a:r>
              <a:rPr lang="en-US" sz="3200" dirty="0"/>
              <a:t> </a:t>
            </a:r>
            <a:r>
              <a:rPr lang="en-US" sz="3200" dirty="0" err="1"/>
              <a:t>mục</a:t>
            </a:r>
            <a:r>
              <a:rPr lang="en-US" sz="3200" dirty="0"/>
              <a:t> </a:t>
            </a:r>
            <a:r>
              <a:rPr lang="en-US" sz="3200" dirty="0" err="1"/>
              <a:t>đã</a:t>
            </a:r>
            <a:r>
              <a:rPr lang="en-US" sz="3200" dirty="0"/>
              <a:t> </a:t>
            </a:r>
            <a:r>
              <a:rPr lang="en-US" sz="3200" dirty="0" err="1"/>
              <a:t>chọn</a:t>
            </a:r>
            <a:r>
              <a:rPr lang="en-US" sz="3200" dirty="0"/>
              <a:t> </a:t>
            </a:r>
            <a:r>
              <a:rPr lang="en-US" sz="3200" dirty="0" err="1"/>
              <a:t>trước</a:t>
            </a:r>
            <a:r>
              <a:rPr lang="en-US" sz="3200" dirty="0"/>
              <a:t> </a:t>
            </a:r>
            <a:r>
              <a:rPr lang="en-US" sz="3200" dirty="0" err="1"/>
              <a:t>đó</a:t>
            </a:r>
            <a:r>
              <a:rPr lang="en-US" sz="3200" dirty="0"/>
              <a:t> </a:t>
            </a:r>
            <a:r>
              <a:rPr lang="en-US" sz="3200" dirty="0" err="1"/>
              <a:t>để</a:t>
            </a:r>
            <a:r>
              <a:rPr lang="en-US" sz="3200" dirty="0"/>
              <a:t> </a:t>
            </a:r>
            <a:r>
              <a:rPr lang="en-US" sz="3200" dirty="0" err="1"/>
              <a:t>người</a:t>
            </a:r>
            <a:r>
              <a:rPr lang="en-US" sz="3200" dirty="0"/>
              <a:t> </a:t>
            </a:r>
            <a:r>
              <a:rPr lang="en-US" sz="3200" dirty="0" err="1"/>
              <a:t>dùng</a:t>
            </a:r>
            <a:r>
              <a:rPr lang="en-US" sz="3200" dirty="0"/>
              <a:t> </a:t>
            </a:r>
            <a:r>
              <a:rPr lang="en-US" sz="3200" dirty="0" err="1"/>
              <a:t>dễ</a:t>
            </a:r>
            <a:r>
              <a:rPr lang="en-US" sz="3200" dirty="0"/>
              <a:t> </a:t>
            </a:r>
            <a:r>
              <a:rPr lang="en-US" sz="3200" dirty="0" err="1"/>
              <a:t>dàng</a:t>
            </a:r>
            <a:r>
              <a:rPr lang="en-US" sz="3200" dirty="0"/>
              <a:t> quay </a:t>
            </a:r>
            <a:r>
              <a:rPr lang="en-US" sz="3200" dirty="0" err="1"/>
              <a:t>lại</a:t>
            </a:r>
            <a:r>
              <a:rPr lang="en-US" sz="3200" dirty="0"/>
              <a:t>.</a:t>
            </a:r>
          </a:p>
          <a:p>
            <a:pPr algn="ctr"/>
            <a:endParaRPr lang="en-US" sz="3200" dirty="0"/>
          </a:p>
        </p:txBody>
      </p:sp>
      <p:sp>
        <p:nvSpPr>
          <p:cNvPr id="25" name="TextBox 24">
            <a:extLst>
              <a:ext uri="{FF2B5EF4-FFF2-40B4-BE49-F238E27FC236}">
                <a16:creationId xmlns:a16="http://schemas.microsoft.com/office/drawing/2014/main" id="{7DBF5C9B-2A2E-8F09-B687-BAE3666457B4}"/>
              </a:ext>
            </a:extLst>
          </p:cNvPr>
          <p:cNvSpPr txBox="1"/>
          <p:nvPr/>
        </p:nvSpPr>
        <p:spPr>
          <a:xfrm flipH="1">
            <a:off x="13681491" y="419100"/>
            <a:ext cx="3692108" cy="989182"/>
          </a:xfrm>
          <a:prstGeom prst="rect">
            <a:avLst/>
          </a:prstGeom>
          <a:noFill/>
        </p:spPr>
        <p:txBody>
          <a:bodyPr wrap="square">
            <a:spAutoFit/>
          </a:bodyPr>
          <a:lstStyle/>
          <a:p>
            <a:pPr algn="r">
              <a:lnSpc>
                <a:spcPts val="3639"/>
              </a:lnSpc>
              <a:spcBef>
                <a:spcPct val="0"/>
              </a:spcBef>
            </a:pPr>
            <a:r>
              <a:rPr lang="en-US" sz="2800" b="1" dirty="0">
                <a:solidFill>
                  <a:schemeClr val="bg1"/>
                </a:solidFill>
              </a:rPr>
              <a:t>LẬP TRÌNH PYTHON</a:t>
            </a:r>
            <a:endParaRPr lang="en-US" sz="2800" dirty="0">
              <a:solidFill>
                <a:schemeClr val="bg1"/>
              </a:solidFill>
            </a:endParaRPr>
          </a:p>
          <a:p>
            <a:pPr algn="r">
              <a:lnSpc>
                <a:spcPts val="3639"/>
              </a:lnSpc>
              <a:spcBef>
                <a:spcPct val="0"/>
              </a:spcBef>
            </a:pPr>
            <a:endParaRPr lang="en-US" sz="2800" dirty="0">
              <a:solidFill>
                <a:schemeClr val="bg1"/>
              </a:solidFill>
              <a:latin typeface="TT Hoves"/>
              <a:ea typeface="TT Hoves"/>
              <a:cs typeface="TT Hoves"/>
              <a:sym typeface="TT Hoves"/>
            </a:endParaRPr>
          </a:p>
        </p:txBody>
      </p:sp>
      <p:sp>
        <p:nvSpPr>
          <p:cNvPr id="26" name="TextBox 25">
            <a:extLst>
              <a:ext uri="{FF2B5EF4-FFF2-40B4-BE49-F238E27FC236}">
                <a16:creationId xmlns:a16="http://schemas.microsoft.com/office/drawing/2014/main" id="{3DE7E942-2AEA-F083-F75E-6B30AE363404}"/>
              </a:ext>
            </a:extLst>
          </p:cNvPr>
          <p:cNvSpPr txBox="1"/>
          <p:nvPr/>
        </p:nvSpPr>
        <p:spPr>
          <a:xfrm>
            <a:off x="1219200" y="571500"/>
            <a:ext cx="2590800" cy="523220"/>
          </a:xfrm>
          <a:prstGeom prst="rect">
            <a:avLst/>
          </a:prstGeom>
          <a:noFill/>
        </p:spPr>
        <p:txBody>
          <a:bodyPr wrap="square" rtlCol="0">
            <a:spAutoFit/>
          </a:bodyPr>
          <a:lstStyle/>
          <a:p>
            <a:r>
              <a:rPr lang="vi-VN" sz="2800" dirty="0">
                <a:solidFill>
                  <a:schemeClr val="bg1"/>
                </a:solidFill>
              </a:rPr>
              <a:t>TNUT</a:t>
            </a:r>
            <a:endParaRPr lang="en-US" sz="2800" dirty="0">
              <a:solidFill>
                <a:schemeClr val="bg1"/>
              </a:solidFill>
            </a:endParaRPr>
          </a:p>
        </p:txBody>
      </p:sp>
    </p:spTree>
    <p:extLst>
      <p:ext uri="{BB962C8B-B14F-4D97-AF65-F5344CB8AC3E}">
        <p14:creationId xmlns:p14="http://schemas.microsoft.com/office/powerpoint/2010/main" val="219933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6" name="TextBox 6"/>
          <p:cNvSpPr txBox="1"/>
          <p:nvPr/>
        </p:nvSpPr>
        <p:spPr>
          <a:xfrm>
            <a:off x="14141979" y="344568"/>
            <a:ext cx="3117321" cy="448311"/>
          </a:xfrm>
          <a:prstGeom prst="rect">
            <a:avLst/>
          </a:prstGeom>
        </p:spPr>
        <p:txBody>
          <a:bodyPr lIns="0" tIns="0" rIns="0" bIns="0" rtlCol="0" anchor="t">
            <a:spAutoFit/>
          </a:bodyPr>
          <a:lstStyle/>
          <a:p>
            <a:pPr algn="r">
              <a:lnSpc>
                <a:spcPts val="3639"/>
              </a:lnSpc>
              <a:spcBef>
                <a:spcPct val="0"/>
              </a:spcBef>
            </a:pPr>
            <a:r>
              <a:rPr lang="en-US" sz="2599">
                <a:solidFill>
                  <a:srgbClr val="EFEFEF"/>
                </a:solidFill>
                <a:latin typeface="TT Hoves"/>
                <a:ea typeface="TT Hoves"/>
                <a:cs typeface="TT Hoves"/>
                <a:sym typeface="TT Hoves"/>
              </a:rPr>
              <a:t>Presentation 2024</a:t>
            </a:r>
          </a:p>
        </p:txBody>
      </p:sp>
      <p:sp>
        <p:nvSpPr>
          <p:cNvPr id="7" name="TextBox 7"/>
          <p:cNvSpPr txBox="1"/>
          <p:nvPr/>
        </p:nvSpPr>
        <p:spPr>
          <a:xfrm>
            <a:off x="1028700" y="344568"/>
            <a:ext cx="3117321" cy="448311"/>
          </a:xfrm>
          <a:prstGeom prst="rect">
            <a:avLst/>
          </a:prstGeom>
        </p:spPr>
        <p:txBody>
          <a:bodyPr lIns="0" tIns="0" rIns="0" bIns="0" rtlCol="0" anchor="t">
            <a:spAutoFit/>
          </a:bodyPr>
          <a:lstStyle/>
          <a:p>
            <a:pPr algn="just">
              <a:lnSpc>
                <a:spcPts val="3639"/>
              </a:lnSpc>
              <a:spcBef>
                <a:spcPct val="0"/>
              </a:spcBef>
            </a:pPr>
            <a:r>
              <a:rPr lang="en-US" sz="2599">
                <a:solidFill>
                  <a:srgbClr val="EFEFEF"/>
                </a:solidFill>
                <a:latin typeface="TT Hoves"/>
                <a:ea typeface="TT Hoves"/>
                <a:cs typeface="TT Hoves"/>
                <a:sym typeface="TT Hoves"/>
              </a:rPr>
              <a:t>Thynk Unlimited</a:t>
            </a:r>
          </a:p>
        </p:txBody>
      </p:sp>
      <p:sp>
        <p:nvSpPr>
          <p:cNvPr id="8" name="TextBox 8"/>
          <p:cNvSpPr txBox="1"/>
          <p:nvPr/>
        </p:nvSpPr>
        <p:spPr>
          <a:xfrm>
            <a:off x="7585339" y="344568"/>
            <a:ext cx="311732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Project</a:t>
            </a:r>
          </a:p>
        </p:txBody>
      </p:sp>
      <p:sp>
        <p:nvSpPr>
          <p:cNvPr id="9" name="TextBox 9"/>
          <p:cNvSpPr txBox="1"/>
          <p:nvPr/>
        </p:nvSpPr>
        <p:spPr>
          <a:xfrm>
            <a:off x="5484590"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0" name="TextBox 10"/>
          <p:cNvSpPr txBox="1"/>
          <p:nvPr/>
        </p:nvSpPr>
        <p:spPr>
          <a:xfrm>
            <a:off x="12330761"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2819400" y="3086100"/>
            <a:ext cx="11658600" cy="2002023"/>
          </a:xfrm>
          <a:prstGeom prst="rect">
            <a:avLst/>
          </a:prstGeom>
        </p:spPr>
        <p:txBody>
          <a:bodyPr wrap="square" lIns="0" tIns="0" rIns="0" bIns="0" rtlCol="0" anchor="t">
            <a:spAutoFit/>
          </a:bodyPr>
          <a:lstStyle/>
          <a:p>
            <a:pPr algn="r">
              <a:lnSpc>
                <a:spcPts val="15418"/>
              </a:lnSpc>
            </a:pPr>
            <a:r>
              <a:rPr lang="en-US" sz="16402" b="1" spc="-803" dirty="0">
                <a:solidFill>
                  <a:srgbClr val="343434"/>
                </a:solidFill>
                <a:latin typeface="TT Hoves Bold"/>
                <a:ea typeface="TT Hoves Bold"/>
                <a:cs typeface="TT Hoves Bold"/>
                <a:sym typeface="TT Hoves Bold"/>
              </a:rPr>
              <a:t>Thank You</a:t>
            </a:r>
          </a:p>
        </p:txBody>
      </p:sp>
      <p:pic>
        <p:nvPicPr>
          <p:cNvPr id="14" name="Picture 13">
            <a:extLst>
              <a:ext uri="{FF2B5EF4-FFF2-40B4-BE49-F238E27FC236}">
                <a16:creationId xmlns:a16="http://schemas.microsoft.com/office/drawing/2014/main" id="{F71F7D69-A0F6-F8FA-D34D-4AD477C120E5}"/>
              </a:ext>
            </a:extLst>
          </p:cNvPr>
          <p:cNvPicPr>
            <a:picLocks noChangeAspect="1"/>
          </p:cNvPicPr>
          <p:nvPr/>
        </p:nvPicPr>
        <p:blipFill>
          <a:blip r:embed="rId2"/>
          <a:stretch>
            <a:fillRect/>
          </a:stretch>
        </p:blipFill>
        <p:spPr>
          <a:xfrm>
            <a:off x="1" y="23723"/>
            <a:ext cx="18288000" cy="1654628"/>
          </a:xfrm>
          <a:prstGeom prst="rect">
            <a:avLst/>
          </a:prstGeom>
        </p:spPr>
      </p:pic>
      <p:sp>
        <p:nvSpPr>
          <p:cNvPr id="15" name="TextBox 14">
            <a:extLst>
              <a:ext uri="{FF2B5EF4-FFF2-40B4-BE49-F238E27FC236}">
                <a16:creationId xmlns:a16="http://schemas.microsoft.com/office/drawing/2014/main" id="{3C832450-F520-48E0-DDAA-64AACDF48C5D}"/>
              </a:ext>
            </a:extLst>
          </p:cNvPr>
          <p:cNvSpPr txBox="1"/>
          <p:nvPr/>
        </p:nvSpPr>
        <p:spPr>
          <a:xfrm>
            <a:off x="0" y="7277100"/>
            <a:ext cx="18288000" cy="3539430"/>
          </a:xfrm>
          <a:prstGeom prst="rect">
            <a:avLst/>
          </a:prstGeom>
          <a:noFill/>
        </p:spPr>
        <p:txBody>
          <a:bodyPr wrap="square" rtlCol="0">
            <a:spAutoFit/>
          </a:bodyPr>
          <a:lstStyle/>
          <a:p>
            <a:pPr algn="just"/>
            <a:endParaRPr lang="vi-VN" sz="3200" dirty="0"/>
          </a:p>
          <a:p>
            <a:pPr algn="just"/>
            <a:endParaRPr lang="vi-VN" sz="3200" dirty="0"/>
          </a:p>
          <a:p>
            <a:pPr algn="just"/>
            <a:endParaRPr lang="vi-VN" sz="3200" dirty="0"/>
          </a:p>
          <a:p>
            <a:pPr algn="just"/>
            <a:endParaRPr lang="vi-VN" sz="3200" dirty="0"/>
          </a:p>
          <a:p>
            <a:pPr algn="just"/>
            <a:r>
              <a:rPr lang="en-US" sz="3200" dirty="0"/>
              <a:t>Em </a:t>
            </a:r>
            <a:r>
              <a:rPr lang="en-US" sz="3200" dirty="0" err="1"/>
              <a:t>xin</a:t>
            </a:r>
            <a:r>
              <a:rPr lang="en-US" sz="3200" dirty="0"/>
              <a:t> </a:t>
            </a:r>
            <a:r>
              <a:rPr lang="en-US" sz="3200" dirty="0" err="1"/>
              <a:t>gửi</a:t>
            </a:r>
            <a:r>
              <a:rPr lang="en-US" sz="3200" dirty="0"/>
              <a:t> </a:t>
            </a:r>
            <a:r>
              <a:rPr lang="en-US" sz="3200" dirty="0" err="1"/>
              <a:t>lời</a:t>
            </a:r>
            <a:r>
              <a:rPr lang="en-US" sz="3200" dirty="0"/>
              <a:t> </a:t>
            </a:r>
            <a:r>
              <a:rPr lang="en-US" sz="3200" dirty="0" err="1"/>
              <a:t>cảm</a:t>
            </a:r>
            <a:r>
              <a:rPr lang="en-US" sz="3200" dirty="0"/>
              <a:t> </a:t>
            </a:r>
            <a:r>
              <a:rPr lang="en-US" sz="3200" dirty="0" err="1"/>
              <a:t>ơn</a:t>
            </a:r>
            <a:r>
              <a:rPr lang="en-US" sz="3200" dirty="0"/>
              <a:t> </a:t>
            </a:r>
            <a:r>
              <a:rPr lang="en-US" sz="3200" dirty="0" err="1"/>
              <a:t>chân</a:t>
            </a:r>
            <a:r>
              <a:rPr lang="en-US" sz="3200" dirty="0"/>
              <a:t> </a:t>
            </a:r>
            <a:r>
              <a:rPr lang="en-US" sz="3200" dirty="0" err="1"/>
              <a:t>thành</a:t>
            </a:r>
            <a:r>
              <a:rPr lang="en-US" sz="3200" dirty="0"/>
              <a:t> </a:t>
            </a:r>
            <a:r>
              <a:rPr lang="en-US" sz="3200" dirty="0" err="1"/>
              <a:t>đến</a:t>
            </a:r>
            <a:r>
              <a:rPr lang="en-US" sz="3200" dirty="0"/>
              <a:t> </a:t>
            </a:r>
            <a:r>
              <a:rPr lang="en-US" sz="3200" dirty="0" err="1"/>
              <a:t>thầy</a:t>
            </a:r>
            <a:r>
              <a:rPr lang="en-US" sz="3200" dirty="0"/>
              <a:t> Th</a:t>
            </a:r>
            <a:r>
              <a:rPr lang="vi-VN" sz="3200" dirty="0"/>
              <a:t>.s</a:t>
            </a:r>
            <a:r>
              <a:rPr lang="en-US" sz="3200" dirty="0"/>
              <a:t>Nguyễn Văn Huy – </a:t>
            </a:r>
            <a:r>
              <a:rPr lang="en-US" sz="3200" dirty="0" err="1"/>
              <a:t>người</a:t>
            </a:r>
            <a:r>
              <a:rPr lang="en-US" sz="3200" dirty="0"/>
              <a:t> </a:t>
            </a:r>
            <a:r>
              <a:rPr lang="en-US" sz="3200" dirty="0" err="1"/>
              <a:t>đã</a:t>
            </a:r>
            <a:r>
              <a:rPr lang="en-US" sz="3200" dirty="0"/>
              <a:t> </a:t>
            </a:r>
            <a:r>
              <a:rPr lang="en-US" sz="3200" dirty="0" err="1"/>
              <a:t>tận</a:t>
            </a:r>
            <a:r>
              <a:rPr lang="en-US" sz="3200" dirty="0"/>
              <a:t> </a:t>
            </a:r>
            <a:r>
              <a:rPr lang="en-US" sz="3200" dirty="0" err="1"/>
              <a:t>tình</a:t>
            </a:r>
            <a:r>
              <a:rPr lang="en-US" sz="3200" dirty="0"/>
              <a:t> </a:t>
            </a:r>
            <a:r>
              <a:rPr lang="en-US" sz="3200" dirty="0" err="1"/>
              <a:t>giảng</a:t>
            </a:r>
            <a:r>
              <a:rPr lang="en-US" sz="3200" dirty="0"/>
              <a:t> </a:t>
            </a:r>
            <a:r>
              <a:rPr lang="en-US" sz="3200" dirty="0" err="1"/>
              <a:t>dạy</a:t>
            </a:r>
            <a:r>
              <a:rPr lang="en-US" sz="3200" dirty="0"/>
              <a:t> </a:t>
            </a:r>
            <a:r>
              <a:rPr lang="en-US" sz="3200" dirty="0" err="1"/>
              <a:t>môn</a:t>
            </a:r>
            <a:r>
              <a:rPr lang="en-US" sz="3200" dirty="0"/>
              <a:t> </a:t>
            </a:r>
            <a:endParaRPr lang="vi-VN" sz="3200" dirty="0"/>
          </a:p>
          <a:p>
            <a:pPr algn="just"/>
            <a:r>
              <a:rPr lang="en-US" sz="3200" dirty="0" err="1"/>
              <a:t>Lập</a:t>
            </a:r>
            <a:r>
              <a:rPr lang="en-US" sz="3200" dirty="0"/>
              <a:t> </a:t>
            </a:r>
            <a:r>
              <a:rPr lang="en-US" sz="3200" dirty="0" err="1"/>
              <a:t>trình</a:t>
            </a:r>
            <a:r>
              <a:rPr lang="en-US" sz="3200" dirty="0"/>
              <a:t> Python </a:t>
            </a:r>
            <a:r>
              <a:rPr lang="en-US" sz="3200" dirty="0" err="1"/>
              <a:t>và</a:t>
            </a:r>
            <a:r>
              <a:rPr lang="en-US" sz="3200" dirty="0"/>
              <a:t> </a:t>
            </a:r>
            <a:r>
              <a:rPr lang="en-US" sz="3200" dirty="0" err="1"/>
              <a:t>hướng</a:t>
            </a:r>
            <a:r>
              <a:rPr lang="en-US" sz="3200" dirty="0"/>
              <a:t> </a:t>
            </a:r>
            <a:r>
              <a:rPr lang="en-US" sz="3200" dirty="0" err="1"/>
              <a:t>dẫn</a:t>
            </a:r>
            <a:r>
              <a:rPr lang="en-US" sz="3200" dirty="0"/>
              <a:t> </a:t>
            </a:r>
            <a:r>
              <a:rPr lang="en-US" sz="3200" dirty="0" err="1"/>
              <a:t>em</a:t>
            </a:r>
            <a:r>
              <a:rPr lang="en-US" sz="3200" dirty="0"/>
              <a:t> </a:t>
            </a:r>
            <a:r>
              <a:rPr lang="en-US" sz="3200" dirty="0" err="1"/>
              <a:t>trong</a:t>
            </a:r>
            <a:r>
              <a:rPr lang="en-US" sz="3200" dirty="0"/>
              <a:t> </a:t>
            </a:r>
            <a:r>
              <a:rPr lang="en-US" sz="3200" dirty="0" err="1"/>
              <a:t>quá</a:t>
            </a:r>
            <a:r>
              <a:rPr lang="en-US" sz="3200" dirty="0"/>
              <a:t> </a:t>
            </a:r>
            <a:r>
              <a:rPr lang="en-US" sz="3200" dirty="0" err="1"/>
              <a:t>trình</a:t>
            </a:r>
            <a:r>
              <a:rPr lang="en-US" sz="3200" dirty="0"/>
              <a:t> </a:t>
            </a:r>
            <a:r>
              <a:rPr lang="en-US" sz="3200" dirty="0" err="1"/>
              <a:t>thực</a:t>
            </a:r>
            <a:r>
              <a:rPr lang="en-US" sz="3200" dirty="0"/>
              <a:t> </a:t>
            </a:r>
            <a:r>
              <a:rPr lang="en-US" sz="3200" dirty="0" err="1"/>
              <a:t>hiện</a:t>
            </a:r>
            <a:r>
              <a:rPr lang="en-US" sz="3200" dirty="0"/>
              <a:t> </a:t>
            </a:r>
            <a:r>
              <a:rPr lang="en-US" sz="3200" dirty="0" err="1"/>
              <a:t>bài</a:t>
            </a:r>
            <a:r>
              <a:rPr lang="en-US" sz="3200" dirty="0"/>
              <a:t> </a:t>
            </a:r>
            <a:r>
              <a:rPr lang="en-US" sz="3200" dirty="0" err="1"/>
              <a:t>tập</a:t>
            </a:r>
            <a:r>
              <a:rPr lang="en-US" sz="3200" dirty="0"/>
              <a:t>.</a:t>
            </a:r>
          </a:p>
          <a:p>
            <a:pPr algn="just"/>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810</Words>
  <Application>Microsoft Office PowerPoint</Application>
  <PresentationFormat>Custom</PresentationFormat>
  <Paragraphs>97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Cabin Medium</vt:lpstr>
      <vt:lpstr>Arial</vt:lpstr>
      <vt:lpstr>TT Hoves</vt:lpstr>
      <vt:lpstr>TT Hoves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Project Presentation</dc:title>
  <dc:creator>Thắng Nguyễn Tiến</dc:creator>
  <cp:lastModifiedBy>ACER</cp:lastModifiedBy>
  <cp:revision>8</cp:revision>
  <dcterms:created xsi:type="dcterms:W3CDTF">2006-08-16T00:00:00Z</dcterms:created>
  <dcterms:modified xsi:type="dcterms:W3CDTF">2025-06-09T16:35:57Z</dcterms:modified>
  <dc:identifier>DAGpHOsenCs</dc:identifier>
</cp:coreProperties>
</file>