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1" r:id="rId2"/>
    <p:sldId id="265" r:id="rId3"/>
    <p:sldId id="295" r:id="rId4"/>
    <p:sldId id="296" r:id="rId5"/>
    <p:sldId id="308" r:id="rId6"/>
    <p:sldId id="297" r:id="rId7"/>
    <p:sldId id="298" r:id="rId8"/>
    <p:sldId id="299" r:id="rId9"/>
    <p:sldId id="300" r:id="rId10"/>
    <p:sldId id="301" r:id="rId11"/>
    <p:sldId id="302" r:id="rId12"/>
    <p:sldId id="309" r:id="rId13"/>
    <p:sldId id="303" r:id="rId14"/>
    <p:sldId id="311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04" r:id="rId27"/>
    <p:sldId id="305" r:id="rId28"/>
    <p:sldId id="306" r:id="rId29"/>
    <p:sldId id="337" r:id="rId30"/>
    <p:sldId id="310" r:id="rId31"/>
    <p:sldId id="341" r:id="rId32"/>
    <p:sldId id="342" r:id="rId33"/>
    <p:sldId id="338" r:id="rId34"/>
    <p:sldId id="339" r:id="rId35"/>
    <p:sldId id="340" r:id="rId36"/>
    <p:sldId id="343" r:id="rId37"/>
    <p:sldId id="344" r:id="rId38"/>
    <p:sldId id="325" r:id="rId39"/>
    <p:sldId id="307" r:id="rId4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21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70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878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384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726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148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333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946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745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109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52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546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504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685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840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90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142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79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314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367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7339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463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1359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0075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398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2303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9584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28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033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3100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133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4371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89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87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096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2753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3898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004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6BAC89-9426-42AD-8056-C75ADBF70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431" y="5393294"/>
            <a:ext cx="1481137" cy="1481137"/>
          </a:xfrm>
          <a:prstGeom prst="rect">
            <a:avLst/>
          </a:prstGeom>
        </p:spPr>
      </p:pic>
      <p:pic>
        <p:nvPicPr>
          <p:cNvPr id="7" name="Рисунок 4">
            <a:extLst>
              <a:ext uri="{FF2B5EF4-FFF2-40B4-BE49-F238E27FC236}">
                <a16:creationId xmlns:a16="http://schemas.microsoft.com/office/drawing/2014/main" id="{62BE7508-5A54-40E0-910E-ED4C8C957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292" y="1909345"/>
            <a:ext cx="4510863" cy="3374892"/>
          </a:xfrm>
          <a:prstGeom prst="rect">
            <a:avLst/>
          </a:prstGeom>
        </p:spPr>
      </p:pic>
      <p:pic>
        <p:nvPicPr>
          <p:cNvPr id="8" name="Рисунок 6">
            <a:extLst>
              <a:ext uri="{FF2B5EF4-FFF2-40B4-BE49-F238E27FC236}">
                <a16:creationId xmlns:a16="http://schemas.microsoft.com/office/drawing/2014/main" id="{2D75C559-FFC8-4BF1-A2B5-AD13AEDD7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844" y="2993138"/>
            <a:ext cx="5093447" cy="22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Бинарные операторы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0424B8-A7DC-45CB-97C3-ADCCF0492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7347" y="2073216"/>
            <a:ext cx="3625967" cy="362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9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Бинарные операторы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5, b = 2, </a:t>
            </a:r>
            <a:r>
              <a:rPr lang="ru-RU" dirty="0">
                <a:latin typeface="Consolas" panose="020B0609020204030204" pitchFamily="49" charset="0"/>
              </a:rPr>
              <a:t>result;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dirty="0">
                <a:latin typeface="Consolas" panose="020B0609020204030204" pitchFamily="49" charset="0"/>
              </a:rPr>
              <a:t>.WriteLine(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"a = " </a:t>
            </a:r>
            <a:r>
              <a:rPr lang="ru-RU" dirty="0">
                <a:latin typeface="Consolas" panose="020B0609020204030204" pitchFamily="49" charset="0"/>
              </a:rPr>
              <a:t>+ a +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", b = " </a:t>
            </a:r>
            <a:r>
              <a:rPr lang="ru-RU" dirty="0">
                <a:latin typeface="Consolas" panose="020B0609020204030204" pitchFamily="49" charset="0"/>
              </a:rPr>
              <a:t>+ b);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result = a + b;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dirty="0">
                <a:latin typeface="Consolas" panose="020B0609020204030204" pitchFamily="49" charset="0"/>
              </a:rPr>
              <a:t>.WriteLine(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"Сложение, a + b = " </a:t>
            </a:r>
            <a:r>
              <a:rPr lang="ru-RU" dirty="0">
                <a:latin typeface="Consolas" panose="020B0609020204030204" pitchFamily="49" charset="0"/>
              </a:rPr>
              <a:t>+ result);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result = a * b;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dirty="0">
                <a:latin typeface="Consolas" panose="020B0609020204030204" pitchFamily="49" charset="0"/>
              </a:rPr>
              <a:t>.WriteLine(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"Умножение, a * b = " </a:t>
            </a:r>
            <a:r>
              <a:rPr lang="ru-RU" dirty="0">
                <a:latin typeface="Consolas" panose="020B0609020204030204" pitchFamily="49" charset="0"/>
              </a:rPr>
              <a:t>+ result);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result = a / b;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dirty="0">
                <a:latin typeface="Consolas" panose="020B0609020204030204" pitchFamily="49" charset="0"/>
              </a:rPr>
              <a:t>.WriteLine(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"Деление, a / b = " </a:t>
            </a:r>
            <a:r>
              <a:rPr lang="ru-RU" dirty="0">
                <a:latin typeface="Consolas" panose="020B0609020204030204" pitchFamily="49" charset="0"/>
              </a:rPr>
              <a:t>+ result);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result = a % b;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dirty="0">
                <a:latin typeface="Consolas" panose="020B0609020204030204" pitchFamily="49" charset="0"/>
              </a:rPr>
              <a:t>.WriteLine(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"Остаток от деления, a % b = " </a:t>
            </a:r>
            <a:r>
              <a:rPr lang="ru-RU" dirty="0">
                <a:latin typeface="Consolas" panose="020B0609020204030204" pitchFamily="49" charset="0"/>
              </a:rPr>
              <a:t>+ result);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задание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Модифицируйте предыдущуй программу по считыванию двух чисел из </a:t>
            </a:r>
            <a:r>
              <a:rPr lang="ru-RU" sz="2400" b="1" dirty="0"/>
              <a:t>целых</a:t>
            </a:r>
            <a:r>
              <a:rPr lang="ru-RU" sz="2400" dirty="0"/>
              <a:t> в </a:t>
            </a:r>
            <a:r>
              <a:rPr lang="ru-RU" sz="2400" b="1" dirty="0"/>
              <a:t>вещественные</a:t>
            </a:r>
            <a:r>
              <a:rPr lang="ru-RU" sz="2400" dirty="0"/>
              <a:t> и с </a:t>
            </a:r>
            <a:r>
              <a:rPr lang="ru-RU" sz="2400" b="1" dirty="0"/>
              <a:t>операцией</a:t>
            </a:r>
            <a:r>
              <a:rPr lang="ru-RU" sz="2400" dirty="0"/>
              <a:t> </a:t>
            </a:r>
            <a:r>
              <a:rPr lang="ru-RU" sz="2400" b="1" dirty="0"/>
              <a:t>деления</a:t>
            </a:r>
            <a:r>
              <a:rPr lang="ru-RU" sz="2400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Унарные операторы 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400" dirty="0"/>
              <a:t>Инкремент,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Декремент.</a:t>
            </a:r>
          </a:p>
          <a:p>
            <a:pPr>
              <a:spcBef>
                <a:spcPts val="0"/>
              </a:spcBef>
            </a:pP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Унарные операторы 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a = 0, b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  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a</a:t>
            </a:r>
            <a:r>
              <a:rPr lang="ru-RU" sz="2400" dirty="0">
                <a:latin typeface="Consolas" panose="020B0609020204030204" pitchFamily="49" charset="0"/>
              </a:rPr>
              <a:t>++; 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b</a:t>
            </a:r>
            <a:r>
              <a:rPr lang="ru-RU" sz="2400" dirty="0">
                <a:latin typeface="Consolas" panose="020B0609020204030204" pitchFamily="49" charset="0"/>
              </a:rPr>
              <a:t>--; 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6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Найти </a:t>
            </a:r>
            <a:r>
              <a:rPr lang="ru-RU" sz="2400" b="1" dirty="0"/>
              <a:t>квадрат</a:t>
            </a:r>
            <a:r>
              <a:rPr lang="ru-RU" sz="2400" dirty="0"/>
              <a:t> заданного целого числа.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2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Напишите программу, которая считывает значения двух целочисленных переменных </a:t>
            </a:r>
            <a:r>
              <a:rPr lang="ru-RU" sz="2400" b="1" i="1" dirty="0"/>
              <a:t>a</a:t>
            </a:r>
            <a:r>
              <a:rPr lang="ru-RU" sz="2400" dirty="0"/>
              <a:t> и </a:t>
            </a:r>
            <a:r>
              <a:rPr lang="ru-RU" sz="2400" b="1" i="1" dirty="0"/>
              <a:t>b</a:t>
            </a:r>
            <a:r>
              <a:rPr lang="ru-RU" sz="2400" dirty="0"/>
              <a:t>, затем меняет их </a:t>
            </a:r>
            <a:r>
              <a:rPr lang="ru-RU" sz="2400" b="1" dirty="0"/>
              <a:t>значения </a:t>
            </a:r>
            <a:r>
              <a:rPr lang="ru-RU" sz="2400" dirty="0"/>
              <a:t>местами. Затем выведите значения переменных.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Напишите программу, которая находит сумму и произведение трёх целых чисел, введённых с клавиатуры.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3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3200" i="1" dirty="0">
                <a:latin typeface="MathJax_Math"/>
              </a:rPr>
              <a:t>	N</a:t>
            </a:r>
            <a:r>
              <a:rPr lang="ru-RU" altLang="ru-RU" sz="2400" dirty="0"/>
              <a:t> школьников делят </a:t>
            </a:r>
            <a:r>
              <a:rPr lang="ru-RU" altLang="ru-RU" sz="3200" i="1" dirty="0">
                <a:latin typeface="MathJax_Math"/>
              </a:rPr>
              <a:t>K</a:t>
            </a:r>
            <a:r>
              <a:rPr lang="ru-RU" altLang="ru-RU" sz="2400" dirty="0"/>
              <a:t> яблок поровну, неделящийся остаток остается в корзинке. Сколько яблок достанется каждому школьнику? </a:t>
            </a:r>
            <a:endParaRPr lang="ru-RU" altLang="ru-RU" sz="60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4000" i="1" dirty="0">
                <a:latin typeface="MathJax_Math"/>
              </a:rPr>
              <a:t>	</a:t>
            </a:r>
            <a:r>
              <a:rPr lang="ru-RU" altLang="ru-RU" sz="3200" i="1" dirty="0">
                <a:latin typeface="MathJax_Math"/>
              </a:rPr>
              <a:t>N</a:t>
            </a:r>
            <a:r>
              <a:rPr lang="ru-RU" altLang="ru-RU" sz="3200" dirty="0"/>
              <a:t> </a:t>
            </a:r>
            <a:r>
              <a:rPr lang="ru-RU" altLang="ru-RU" sz="2400" dirty="0"/>
              <a:t>школьников делят </a:t>
            </a:r>
            <a:r>
              <a:rPr lang="ru-RU" altLang="ru-RU" sz="3200" i="1" dirty="0">
                <a:latin typeface="MathJax_Math"/>
              </a:rPr>
              <a:t>K</a:t>
            </a:r>
            <a:r>
              <a:rPr lang="ru-RU" altLang="ru-RU" sz="3200" dirty="0"/>
              <a:t> </a:t>
            </a:r>
            <a:r>
              <a:rPr lang="ru-RU" altLang="ru-RU" sz="2400" dirty="0"/>
              <a:t>яблок поровну, не делящийся остаток остается в корзинке. Сколько яблок останется в корзинке? 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5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/>
              <a:t>Курс</a:t>
            </a:r>
            <a:br>
              <a:rPr lang="en-US" dirty="0"/>
            </a:br>
            <a:r>
              <a:rPr lang="en-US" sz="4800" dirty="0"/>
              <a:t>“</a:t>
            </a:r>
            <a:r>
              <a:rPr lang="ru-RU" sz="4800" dirty="0"/>
              <a:t>Программирование на </a:t>
            </a:r>
            <a:r>
              <a:rPr lang="en-US" sz="4800" dirty="0"/>
              <a:t>C#”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ctr" rtl="0"/>
            <a:r>
              <a:rPr lang="ru-RU" dirty="0"/>
              <a:t>Ввод данных, Операции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F4977E-B78B-4985-BD99-27C9C8635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2" y="99488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6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ED9B45B7-0AA6-4CF5-B709-176069E72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ru-RU" sz="2400" dirty="0"/>
                  <a:t>	</a:t>
                </a:r>
                <a:r>
                  <a:rPr lang="ru-RU" altLang="ru-RU" sz="2400" dirty="0"/>
                  <a:t>Дано число </a:t>
                </a:r>
                <a14:m>
                  <m:oMath xmlns:m="http://schemas.openxmlformats.org/officeDocument/2006/math">
                    <m:r>
                      <a:rPr lang="ru-RU" altLang="ru-RU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altLang="ru-RU" sz="3200" dirty="0"/>
                  <a:t>. </a:t>
                </a:r>
                <a:r>
                  <a:rPr lang="ru-RU" altLang="ru-RU" sz="2400" dirty="0"/>
                  <a:t>Вычислите 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ru-RU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ru-RU" sz="3200" dirty="0"/>
                  <a:t> </a:t>
                </a:r>
                <a:r>
                  <a:rPr lang="ru-RU" altLang="ru-RU" sz="2400" dirty="0"/>
                  <a:t>при помощи трех операций умножения. </a:t>
                </a:r>
                <a:endParaRPr lang="ru-RU" altLang="ru-RU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ED9B45B7-0AA6-4CF5-B709-176069E72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16" t="-20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2400" dirty="0">
                <a:latin typeface="Arial" panose="020B0604020202020204" pitchFamily="34" charset="0"/>
              </a:rPr>
              <a:t>	</a:t>
            </a:r>
            <a:r>
              <a:rPr lang="ru-RU" altLang="ru-RU" sz="2400" dirty="0">
                <a:latin typeface="Arial" panose="020B0604020202020204" pitchFamily="34" charset="0"/>
              </a:rPr>
              <a:t>Пирожок в столовой стоит </a:t>
            </a:r>
            <a:r>
              <a:rPr lang="ru-RU" altLang="ru-RU" sz="3200" i="1" dirty="0">
                <a:latin typeface="MathJax_Math"/>
              </a:rPr>
              <a:t>a</a:t>
            </a:r>
            <a:r>
              <a:rPr lang="ru-RU" altLang="ru-RU" sz="2400" dirty="0"/>
              <a:t> рублей и </a:t>
            </a:r>
            <a:r>
              <a:rPr lang="ru-RU" altLang="ru-RU" sz="3200" i="1" dirty="0">
                <a:latin typeface="MathJax_Math"/>
              </a:rPr>
              <a:t>b</a:t>
            </a:r>
            <a:r>
              <a:rPr lang="ru-RU" altLang="ru-RU" sz="2400" dirty="0"/>
              <a:t> копеек.</a:t>
            </a:r>
            <a:r>
              <a:rPr lang="en-US" altLang="ru-RU" sz="2400" dirty="0"/>
              <a:t> </a:t>
            </a:r>
            <a:r>
              <a:rPr lang="ru-RU" altLang="ru-RU" sz="2400" dirty="0"/>
              <a:t>Определите, сколько рублей и копеек нужно заплатить за </a:t>
            </a:r>
            <a:r>
              <a:rPr lang="ru-RU" altLang="ru-RU" sz="3200" i="1" dirty="0">
                <a:latin typeface="MathJax_Math"/>
              </a:rPr>
              <a:t>n</a:t>
            </a:r>
            <a:r>
              <a:rPr lang="ru-RU" altLang="ru-RU" sz="2400" dirty="0"/>
              <a:t> пирожков. </a:t>
            </a:r>
            <a:br>
              <a:rPr lang="ru-RU" altLang="ru-RU" sz="6000" b="1" dirty="0">
                <a:latin typeface="Arial" panose="020B0604020202020204" pitchFamily="34" charset="0"/>
              </a:rPr>
            </a:br>
            <a:endParaRPr lang="ru-RU" altLang="ru-RU" sz="60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3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/>
              <a:t>	</a:t>
            </a:r>
            <a:r>
              <a:rPr lang="ru-RU" sz="2400" dirty="0"/>
              <a:t>Дано натуральное число, выведите его последнюю цифру.</a:t>
            </a:r>
            <a:br>
              <a:rPr lang="ru-RU" sz="2400" b="1" dirty="0"/>
            </a:br>
            <a:endParaRPr lang="ru-RU" altLang="ru-RU" sz="60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3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9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/>
              <a:t>	</a:t>
            </a:r>
            <a:r>
              <a:rPr lang="ru-RU" sz="2400" dirty="0"/>
              <a:t>Дано неотрицательное целое число. Найдите число десятков(то есть вторую справа цифру). </a:t>
            </a:r>
            <a:br>
              <a:rPr lang="ru-RU" sz="2400" b="1" dirty="0"/>
            </a:br>
            <a:endParaRPr lang="ru-RU" altLang="ru-RU" sz="60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10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/>
              <a:t>	</a:t>
            </a:r>
            <a:r>
              <a:rPr lang="ru-RU" sz="2400" dirty="0"/>
              <a:t>Дано </a:t>
            </a:r>
            <a:r>
              <a:rPr lang="ru-RU" sz="2400" b="1" dirty="0"/>
              <a:t>трехзначное</a:t>
            </a:r>
            <a:r>
              <a:rPr lang="ru-RU" sz="2400" dirty="0"/>
              <a:t> число. Найдите сумму его цифр. </a:t>
            </a:r>
            <a:br>
              <a:rPr lang="ru-RU" sz="2400" b="1" dirty="0"/>
            </a:br>
            <a:endParaRPr lang="ru-RU" altLang="ru-RU" sz="60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4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11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/>
              <a:t>	</a:t>
            </a:r>
            <a:r>
              <a:rPr lang="ru-RU" sz="2400" dirty="0"/>
              <a:t>Дано </a:t>
            </a:r>
            <a:r>
              <a:rPr lang="ru-RU" sz="2400" b="1" dirty="0"/>
              <a:t>трехзначное</a:t>
            </a:r>
            <a:r>
              <a:rPr lang="ru-RU" sz="2400" dirty="0"/>
              <a:t> число. Переверните число и выведите. </a:t>
            </a:r>
            <a:br>
              <a:rPr lang="ru-RU" sz="2400" b="1" dirty="0"/>
            </a:br>
            <a:endParaRPr lang="ru-RU" altLang="ru-RU" sz="60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7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числа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 d =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Convert</a:t>
            </a:r>
            <a:r>
              <a:rPr lang="en-US" sz="2400" dirty="0" err="1">
                <a:latin typeface="Consolas" panose="020B0609020204030204" pitchFamily="49" charset="0"/>
              </a:rPr>
              <a:t>.ToDouble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.ReadLine</a:t>
            </a:r>
            <a:r>
              <a:rPr lang="en-US" sz="2400" dirty="0">
                <a:latin typeface="Consolas" panose="020B0609020204030204" pitchFamily="49" charset="0"/>
              </a:rPr>
              <a:t>());</a:t>
            </a: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4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числа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AD16C3-E90E-4F53-B2AD-61793927DE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0"/>
            <a:ext cx="9601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793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5;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793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2;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31859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 / b);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793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 = 2;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1859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WriteLine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25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числа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4532B-F489-4FB4-B794-BEB0C7932B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477246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7933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7933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b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7933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7933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 = a / b;</a:t>
            </a:r>
            <a:r>
              <a:rPr lang="ru-RU" altLang="ru-RU" sz="2400" dirty="0">
                <a:solidFill>
                  <a:srgbClr val="77933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ru-RU" sz="2400" dirty="0">
              <a:solidFill>
                <a:srgbClr val="77933C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2400" dirty="0">
              <a:solidFill>
                <a:srgbClr val="77933C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>
                <a:solidFill>
                  <a:srgbClr val="77933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ru-RU" altLang="ru-RU" sz="2400" dirty="0">
                <a:solidFill>
                  <a:srgbClr val="77933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</a:t>
            </a:r>
            <a:r>
              <a:rPr lang="ru-RU" altLang="ru-RU" sz="24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(</a:t>
            </a:r>
            <a:r>
              <a:rPr lang="ru-RU" altLang="ru-RU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ru-RU" altLang="ru-RU" sz="24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en-US" altLang="ru-RU" sz="24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 / b;</a:t>
            </a:r>
            <a:r>
              <a:rPr lang="ru-RU" altLang="ru-RU" sz="2400" dirty="0"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12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/>
              <a:t>	</a:t>
            </a:r>
            <a:r>
              <a:rPr lang="ru-RU" sz="2400" dirty="0"/>
              <a:t>Даны два числа. Найти их среднее арифметическое.</a:t>
            </a:r>
            <a:endParaRPr lang="ru-RU" altLang="ru-RU" sz="60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5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информации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s =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.ReadLine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Math</a:t>
            </a:r>
            <a:r>
              <a:rPr lang="ru-RU" dirty="0"/>
              <a:t> – Модуль числа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4532B-F489-4FB4-B794-BEB0C7932B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5452134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b = -9;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en-US" sz="2400" dirty="0" err="1">
                <a:latin typeface="Consolas" panose="020B0609020204030204" pitchFamily="49" charset="0"/>
              </a:rPr>
              <a:t>.Abs</a:t>
            </a:r>
            <a:r>
              <a:rPr lang="en-US" sz="2400" dirty="0">
                <a:latin typeface="Consolas" panose="020B0609020204030204" pitchFamily="49" charset="0"/>
              </a:rPr>
              <a:t>(b); 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</a:t>
            </a:r>
            <a:r>
              <a:rPr lang="en-US" sz="2400" dirty="0">
                <a:latin typeface="Consolas" panose="020B0609020204030204" pitchFamily="49" charset="0"/>
              </a:rPr>
              <a:t>WriteLine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a</a:t>
            </a:r>
            <a:r>
              <a:rPr lang="ru-RU" sz="24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2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Math</a:t>
            </a:r>
            <a:r>
              <a:rPr lang="ru-RU" dirty="0"/>
              <a:t> – Возведение в степень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4532B-F489-4FB4-B794-BEB0C7932B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5452134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 b = 9;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   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en-US" sz="2400" dirty="0" err="1">
                <a:latin typeface="Consolas" panose="020B0609020204030204" pitchFamily="49" charset="0"/>
              </a:rPr>
              <a:t>.Pow</a:t>
            </a:r>
            <a:r>
              <a:rPr lang="en-US" sz="2400" dirty="0">
                <a:latin typeface="Consolas" panose="020B0609020204030204" pitchFamily="49" charset="0"/>
              </a:rPr>
              <a:t>(b, 2); 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</a:t>
            </a:r>
            <a:r>
              <a:rPr lang="en-US" sz="2400" dirty="0">
                <a:latin typeface="Consolas" panose="020B0609020204030204" pitchFamily="49" charset="0"/>
              </a:rPr>
              <a:t>WriteLine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a</a:t>
            </a:r>
            <a:r>
              <a:rPr lang="ru-RU" sz="24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8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Math</a:t>
            </a:r>
            <a:r>
              <a:rPr lang="ru-RU" dirty="0"/>
              <a:t> – Корень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4532B-F489-4FB4-B794-BEB0C7932B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5452134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 b = 9;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   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en-US" sz="2400" dirty="0" err="1">
                <a:latin typeface="Consolas" panose="020B0609020204030204" pitchFamily="49" charset="0"/>
              </a:rPr>
              <a:t>.Sqrt</a:t>
            </a:r>
            <a:r>
              <a:rPr lang="en-US" sz="2400" dirty="0">
                <a:latin typeface="Consolas" panose="020B0609020204030204" pitchFamily="49" charset="0"/>
              </a:rPr>
              <a:t>(b); 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</a:t>
            </a:r>
            <a:r>
              <a:rPr lang="en-US" sz="2400" dirty="0">
                <a:latin typeface="Consolas" panose="020B0609020204030204" pitchFamily="49" charset="0"/>
              </a:rPr>
              <a:t>WriteLine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a</a:t>
            </a:r>
            <a:r>
              <a:rPr lang="ru-RU" sz="24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5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13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2400" dirty="0">
                <a:latin typeface="Arial" panose="020B0604020202020204" pitchFamily="34" charset="0"/>
              </a:rPr>
              <a:t>	</a:t>
            </a:r>
            <a:r>
              <a:rPr lang="ru-RU" altLang="ru-RU" sz="2400" dirty="0">
                <a:latin typeface="Arial" panose="020B0604020202020204" pitchFamily="34" charset="0"/>
              </a:rPr>
              <a:t>Найти площадь круга заданного радиуса </a:t>
            </a:r>
            <a:r>
              <a:rPr lang="ru-RU" altLang="ru-RU" sz="3200" i="1" dirty="0">
                <a:latin typeface="MathJax_Math"/>
              </a:rPr>
              <a:t>R</a:t>
            </a:r>
            <a:r>
              <a:rPr lang="ru-RU" altLang="ru-RU" sz="2400" dirty="0"/>
              <a:t>, в</a:t>
            </a:r>
            <a:r>
              <a:rPr lang="ru-RU" altLang="ru-RU" sz="2400" i="1" dirty="0"/>
              <a:t> </a:t>
            </a:r>
            <a:r>
              <a:rPr lang="ru-RU" altLang="ru-RU" sz="2400" dirty="0"/>
              <a:t>качестве</a:t>
            </a:r>
            <a:r>
              <a:rPr lang="en-US" altLang="ru-RU" sz="2400" dirty="0"/>
              <a:t> </a:t>
            </a:r>
            <a:r>
              <a:rPr lang="ru-RU" altLang="ru-RU" sz="2400" dirty="0">
                <a:latin typeface="Arial" panose="020B0604020202020204" pitchFamily="34" charset="0"/>
              </a:rPr>
              <a:t>значения числа </a:t>
            </a:r>
            <a:r>
              <a:rPr lang="ru-RU" altLang="ru-RU" sz="3200" i="1" dirty="0">
                <a:latin typeface="MathJax_Math"/>
              </a:rPr>
              <a:t>π</a:t>
            </a:r>
            <a:r>
              <a:rPr lang="en-US" altLang="ru-RU" sz="1000" i="1" dirty="0"/>
              <a:t> </a:t>
            </a:r>
            <a:r>
              <a:rPr lang="ru-RU" altLang="ru-RU" sz="2400" dirty="0">
                <a:latin typeface="Arial" panose="020B0604020202020204" pitchFamily="34" charset="0"/>
              </a:rPr>
              <a:t>использовать </a:t>
            </a:r>
            <a:r>
              <a:rPr lang="ru-RU" altLang="ru-RU" sz="2400" dirty="0"/>
              <a:t>3.14. 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4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1</a:t>
            </a:r>
            <a:r>
              <a:rPr lang="ru-RU" dirty="0"/>
              <a:t>4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Найти периметр прямоугольного треугольника с заданными катетами.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1</a:t>
            </a:r>
            <a:r>
              <a:rPr lang="ru-RU" dirty="0"/>
              <a:t>5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Определить расстояние между двумя точками на плоскости.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36FB75-B89C-437D-B82A-0648811408D2}"/>
                  </a:ext>
                </a:extLst>
              </p:cNvPr>
              <p:cNvSpPr txBox="1"/>
              <p:nvPr/>
            </p:nvSpPr>
            <p:spPr>
              <a:xfrm>
                <a:off x="4458660" y="3429000"/>
                <a:ext cx="3274679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36FB75-B89C-437D-B82A-064881140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660" y="3429000"/>
                <a:ext cx="3274679" cy="447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3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16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2400" dirty="0">
                <a:latin typeface="Arial" panose="020B0604020202020204" pitchFamily="34" charset="0"/>
              </a:rPr>
              <a:t>	</a:t>
            </a:r>
            <a:r>
              <a:rPr lang="ru-RU" altLang="ru-RU" sz="2400" dirty="0">
                <a:latin typeface="Arial" panose="020B0604020202020204" pitchFamily="34" charset="0"/>
              </a:rPr>
              <a:t>Дано положительное действительное число </a:t>
            </a:r>
            <a:r>
              <a:rPr lang="ru-RU" altLang="ru-RU" sz="2800" i="1" dirty="0">
                <a:latin typeface="MathJax_Math"/>
              </a:rPr>
              <a:t>x</a:t>
            </a:r>
            <a:r>
              <a:rPr lang="ru-RU" altLang="ru-RU" sz="2400" dirty="0"/>
              <a:t>. Выведите его </a:t>
            </a:r>
            <a:r>
              <a:rPr lang="ru-RU" altLang="ru-RU" sz="2400" b="1" dirty="0"/>
              <a:t>дробную часть</a:t>
            </a:r>
            <a:r>
              <a:rPr lang="ru-RU" altLang="ru-RU" sz="2400" dirty="0"/>
              <a:t>. 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5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17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2400" dirty="0">
                <a:latin typeface="Arial" panose="020B0604020202020204" pitchFamily="34" charset="0"/>
              </a:rPr>
              <a:t>	</a:t>
            </a:r>
            <a:r>
              <a:rPr lang="ru-RU" altLang="ru-RU" sz="2400" dirty="0">
                <a:latin typeface="Arial" panose="020B0604020202020204" pitchFamily="34" charset="0"/>
              </a:rPr>
              <a:t>Дано положительное действительное число </a:t>
            </a:r>
            <a:r>
              <a:rPr lang="ru-RU" altLang="ru-RU" sz="2800" i="1" dirty="0">
                <a:latin typeface="MathJax_Math"/>
              </a:rPr>
              <a:t>x</a:t>
            </a:r>
            <a:r>
              <a:rPr lang="ru-RU" altLang="ru-RU" sz="2400" dirty="0"/>
              <a:t>. </a:t>
            </a:r>
            <a:r>
              <a:rPr lang="ru-RU" sz="2400" dirty="0"/>
              <a:t>Выведите его </a:t>
            </a:r>
            <a:r>
              <a:rPr lang="ru-RU" sz="2400" b="1" dirty="0"/>
              <a:t>первую цифру после десятичной точки</a:t>
            </a:r>
            <a:r>
              <a:rPr lang="ru-RU" sz="2400" dirty="0"/>
              <a:t>. 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2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Какой оператор используется для </a:t>
            </a:r>
            <a:r>
              <a:rPr lang="ru-RU" sz="2800" b="1" dirty="0"/>
              <a:t>ввода </a:t>
            </a:r>
            <a:r>
              <a:rPr lang="ru-RU" sz="2800" dirty="0"/>
              <a:t>данных с консоли? </a:t>
            </a:r>
          </a:p>
          <a:p>
            <a:r>
              <a:rPr lang="ru-RU" sz="2800" dirty="0"/>
              <a:t>Какой тип данных имеют данные которые считываются с консоли?</a:t>
            </a:r>
          </a:p>
          <a:p>
            <a:r>
              <a:rPr lang="ru-RU" sz="2800" dirty="0"/>
              <a:t>Как перевести переменную строкового типа </a:t>
            </a:r>
            <a:r>
              <a:rPr lang="ru-RU" sz="2800" b="1" dirty="0"/>
              <a:t>"s"</a:t>
            </a:r>
            <a:r>
              <a:rPr lang="ru-RU" sz="2800" dirty="0"/>
              <a:t> в целочисленный тип данных ?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6BAC89-9426-42AD-8056-C75ADBF70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431" y="5393294"/>
            <a:ext cx="1481137" cy="1481137"/>
          </a:xfrm>
          <a:prstGeom prst="rect">
            <a:avLst/>
          </a:prstGeom>
        </p:spPr>
      </p:pic>
      <p:pic>
        <p:nvPicPr>
          <p:cNvPr id="7" name="Рисунок 4">
            <a:extLst>
              <a:ext uri="{FF2B5EF4-FFF2-40B4-BE49-F238E27FC236}">
                <a16:creationId xmlns:a16="http://schemas.microsoft.com/office/drawing/2014/main" id="{62BE7508-5A54-40E0-910E-ED4C8C957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292" y="1909345"/>
            <a:ext cx="4510863" cy="3374892"/>
          </a:xfrm>
          <a:prstGeom prst="rect">
            <a:avLst/>
          </a:prstGeom>
        </p:spPr>
      </p:pic>
      <p:pic>
        <p:nvPicPr>
          <p:cNvPr id="8" name="Рисунок 6">
            <a:extLst>
              <a:ext uri="{FF2B5EF4-FFF2-40B4-BE49-F238E27FC236}">
                <a16:creationId xmlns:a16="http://schemas.microsoft.com/office/drawing/2014/main" id="{2D75C559-FFC8-4BF1-A2B5-AD13AEDD7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844" y="2993138"/>
            <a:ext cx="5093447" cy="22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информации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sz="2400" dirty="0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WriteLine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altLang="ru-RU" sz="2400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"Привет! Как тебя зовут?"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 = </a:t>
            </a:r>
            <a:r>
              <a:rPr lang="en-US" altLang="ru-RU" sz="2400" dirty="0" err="1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altLang="ru-RU" sz="2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.ReadLine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sz="2400" dirty="0" err="1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altLang="ru-RU" sz="2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altLang="ru-RU" sz="2400" dirty="0" err="1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Привет</a:t>
            </a:r>
            <a:r>
              <a:rPr lang="en-US" altLang="ru-RU" sz="2400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"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name);</a:t>
            </a:r>
            <a:endParaRPr lang="en-US" alt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задание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Спросите у пользователя </a:t>
            </a:r>
            <a:r>
              <a:rPr lang="ru-RU" sz="2400" b="1" dirty="0"/>
              <a:t>фамилию</a:t>
            </a:r>
            <a:r>
              <a:rPr lang="ru-RU" sz="2400" dirty="0"/>
              <a:t>, запишите ее в отдельную </a:t>
            </a:r>
            <a:r>
              <a:rPr lang="ru-RU" sz="2400" b="1" dirty="0"/>
              <a:t>переменную</a:t>
            </a:r>
            <a:r>
              <a:rPr lang="ru-RU" sz="2400" dirty="0"/>
              <a:t> и </a:t>
            </a:r>
            <a:r>
              <a:rPr lang="ru-RU" sz="2400" b="1" dirty="0"/>
              <a:t>выведите обе</a:t>
            </a:r>
            <a:r>
              <a:rPr lang="ru-RU" sz="2400" dirty="0"/>
              <a:t>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9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Конвертация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 = </a:t>
            </a:r>
            <a:r>
              <a:rPr lang="en-US" altLang="ru-RU" sz="2400" dirty="0" err="1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altLang="ru-RU" sz="2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.ReadLine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= </a:t>
            </a:r>
            <a:r>
              <a:rPr lang="en-US" altLang="ru-RU" sz="2400" dirty="0">
                <a:solidFill>
                  <a:srgbClr val="31859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Convert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.ToInt32(s); </a:t>
            </a:r>
            <a:endParaRPr lang="ru-RU" altLang="ru-RU" sz="2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= </a:t>
            </a:r>
            <a:r>
              <a:rPr lang="en-US" altLang="ru-RU" sz="2400" dirty="0">
                <a:solidFill>
                  <a:srgbClr val="31859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Convert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.ToInt32(</a:t>
            </a:r>
            <a:r>
              <a:rPr lang="en-US" altLang="ru-RU" sz="2400" dirty="0" err="1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altLang="ru-RU" sz="2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.ReadLine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 </a:t>
            </a:r>
            <a:endParaRPr lang="en-US" altLang="ru-RU" sz="2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1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Конвертация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 = </a:t>
            </a:r>
            <a:r>
              <a:rPr lang="en-US" altLang="ru-RU" sz="2400" dirty="0" err="1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altLang="ru-RU" sz="2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.ReadLine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ru-RU" altLang="ru-RU" sz="2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 = </a:t>
            </a:r>
            <a:r>
              <a:rPr lang="en-US" altLang="ru-RU" sz="2400" dirty="0">
                <a:solidFill>
                  <a:srgbClr val="31859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Convert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.ToInt32(s); </a:t>
            </a:r>
            <a:endParaRPr lang="ru-RU" altLang="ru-RU" sz="2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 </a:t>
            </a:r>
            <a:r>
              <a:rPr lang="en-US" altLang="ru-RU" sz="2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altLang="ru-RU" sz="2400" dirty="0" err="1">
                <a:solidFill>
                  <a:srgbClr val="31859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Convert</a:t>
            </a:r>
            <a:r>
              <a:rPr lang="en-US" altLang="ru-RU" sz="2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.ToDouble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(s); </a:t>
            </a:r>
            <a:endParaRPr lang="ru-RU" altLang="ru-RU" sz="2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 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character = </a:t>
            </a:r>
            <a:r>
              <a:rPr lang="en-US" altLang="ru-RU" sz="2400" dirty="0" err="1">
                <a:solidFill>
                  <a:srgbClr val="31859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Convert</a:t>
            </a:r>
            <a:r>
              <a:rPr lang="en-US" altLang="ru-RU" sz="2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.ToChar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(s); </a:t>
            </a:r>
            <a:endParaRPr lang="ru-RU" altLang="ru-RU" sz="2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 </a:t>
            </a:r>
            <a:r>
              <a:rPr lang="en-US" altLang="ru-RU" sz="2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boolean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altLang="ru-RU" sz="2400" dirty="0" err="1">
                <a:solidFill>
                  <a:srgbClr val="31859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Convert</a:t>
            </a:r>
            <a:r>
              <a:rPr lang="en-US" altLang="ru-RU" sz="2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.ToBoolean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(s); </a:t>
            </a:r>
            <a:endParaRPr lang="en-US" alt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Конвертация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= </a:t>
            </a:r>
            <a:r>
              <a:rPr lang="en-US" altLang="ru-RU" sz="2400" dirty="0">
                <a:solidFill>
                  <a:srgbClr val="31859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Convert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.ToInt32(</a:t>
            </a:r>
            <a:r>
              <a:rPr lang="en-US" altLang="ru-RU" sz="2400" dirty="0" err="1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altLang="ru-RU" sz="2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.ReadLine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b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 = </a:t>
            </a:r>
            <a:r>
              <a:rPr lang="en-US" altLang="ru-RU" sz="2400" dirty="0">
                <a:solidFill>
                  <a:srgbClr val="31859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Convert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.ToInt32(</a:t>
            </a:r>
            <a:r>
              <a:rPr lang="en-US" altLang="ru-RU" sz="2400" dirty="0" err="1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altLang="ru-RU" sz="2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.ReadLine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b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 = a + b; </a:t>
            </a:r>
          </a:p>
          <a:p>
            <a:pPr marL="0" indent="0">
              <a:buNone/>
            </a:pPr>
            <a:b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2400" dirty="0" err="1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altLang="ru-RU" sz="2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(c); </a:t>
            </a:r>
            <a:endParaRPr lang="en-US" alt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5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BC2F78-3158-423B-9589-246DBC2ADD1D}"/>
              </a:ext>
            </a:extLst>
          </p:cNvPr>
          <p:cNvSpPr txBox="1"/>
          <p:nvPr/>
        </p:nvSpPr>
        <p:spPr>
          <a:xfrm>
            <a:off x="4333145" y="2931657"/>
            <a:ext cx="35257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X + Y </a:t>
            </a:r>
            <a:endParaRPr lang="ru-RU" sz="9600" b="1" dirty="0"/>
          </a:p>
          <a:p>
            <a:endParaRPr lang="ru-RU" sz="9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63324-706B-4CA1-9A87-4989CD0B5DE4}"/>
              </a:ext>
            </a:extLst>
          </p:cNvPr>
          <p:cNvSpPr txBox="1"/>
          <p:nvPr/>
        </p:nvSpPr>
        <p:spPr>
          <a:xfrm>
            <a:off x="5167618" y="2469992"/>
            <a:ext cx="1578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Оператор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B8867-1BAE-42B3-977D-BDEF38F2429D}"/>
              </a:ext>
            </a:extLst>
          </p:cNvPr>
          <p:cNvSpPr txBox="1"/>
          <p:nvPr/>
        </p:nvSpPr>
        <p:spPr>
          <a:xfrm>
            <a:off x="5167618" y="4604714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Операнды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7EA8278-A901-4708-8FA0-DB6FC77A2F5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843077" y="4229824"/>
            <a:ext cx="170599" cy="60572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DB9387F-7A15-4D4A-9679-BF87CA4FCB2B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4878424" y="4229825"/>
            <a:ext cx="289194" cy="60572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43B5E7-B819-4EC9-B8AD-ADC9FEFE0E5F}"/>
              </a:ext>
            </a:extLst>
          </p:cNvPr>
          <p:cNvCxnSpPr>
            <a:cxnSpLocks/>
          </p:cNvCxnSpPr>
          <p:nvPr/>
        </p:nvCxnSpPr>
        <p:spPr>
          <a:xfrm>
            <a:off x="5931802" y="2931657"/>
            <a:ext cx="0" cy="432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2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7761</TotalTime>
  <Words>343</Words>
  <Application>Microsoft Office PowerPoint</Application>
  <PresentationFormat>Widescreen</PresentationFormat>
  <Paragraphs>163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Cambria Math</vt:lpstr>
      <vt:lpstr>Consolas</vt:lpstr>
      <vt:lpstr>MathJax_Math</vt:lpstr>
      <vt:lpstr>Ромбовидная сетка, 16 х 9</vt:lpstr>
      <vt:lpstr> </vt:lpstr>
      <vt:lpstr>Курс “Программирование на C#”</vt:lpstr>
      <vt:lpstr>Ввод информации</vt:lpstr>
      <vt:lpstr>Ввод информации</vt:lpstr>
      <vt:lpstr>Самостоятельное задание</vt:lpstr>
      <vt:lpstr>Конвертация</vt:lpstr>
      <vt:lpstr>Конвертация</vt:lpstr>
      <vt:lpstr>Конвертация</vt:lpstr>
      <vt:lpstr>Операторы</vt:lpstr>
      <vt:lpstr>Бинарные операторы</vt:lpstr>
      <vt:lpstr>Бинарные операторы</vt:lpstr>
      <vt:lpstr>Самостоятельное задание</vt:lpstr>
      <vt:lpstr>Унарные операторы </vt:lpstr>
      <vt:lpstr>Унарные операторы </vt:lpstr>
      <vt:lpstr>Задача 1</vt:lpstr>
      <vt:lpstr>Задача 2</vt:lpstr>
      <vt:lpstr>Задача 3</vt:lpstr>
      <vt:lpstr>Задача 4</vt:lpstr>
      <vt:lpstr>Задача 5</vt:lpstr>
      <vt:lpstr>Задача 6</vt:lpstr>
      <vt:lpstr>Задача 7</vt:lpstr>
      <vt:lpstr>Задача 8</vt:lpstr>
      <vt:lpstr>Задача 9</vt:lpstr>
      <vt:lpstr>Задача 10</vt:lpstr>
      <vt:lpstr>Задача 11</vt:lpstr>
      <vt:lpstr>Вещественные числа</vt:lpstr>
      <vt:lpstr>Вещественные числа</vt:lpstr>
      <vt:lpstr>Вещественные числа</vt:lpstr>
      <vt:lpstr>Задача 12</vt:lpstr>
      <vt:lpstr>Класс Math – Модуль числа</vt:lpstr>
      <vt:lpstr>Класс Math – Возведение в степень</vt:lpstr>
      <vt:lpstr>Класс Math – Корень</vt:lpstr>
      <vt:lpstr>Задача 13</vt:lpstr>
      <vt:lpstr>Задача 14</vt:lpstr>
      <vt:lpstr>Задача 15</vt:lpstr>
      <vt:lpstr>Задача 16</vt:lpstr>
      <vt:lpstr>Задача 17</vt:lpstr>
      <vt:lpstr>Вопросы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Аркадий Шелепухин</dc:creator>
  <cp:lastModifiedBy>Shelepukhin Arkady</cp:lastModifiedBy>
  <cp:revision>117</cp:revision>
  <dcterms:created xsi:type="dcterms:W3CDTF">2018-10-09T14:51:44Z</dcterms:created>
  <dcterms:modified xsi:type="dcterms:W3CDTF">2018-12-04T18:39:29Z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