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1" r:id="rId2"/>
    <p:sldId id="26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44" r:id="rId11"/>
    <p:sldId id="345" r:id="rId12"/>
    <p:sldId id="346" r:id="rId13"/>
    <p:sldId id="347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48" r:id="rId25"/>
    <p:sldId id="349" r:id="rId26"/>
    <p:sldId id="350" r:id="rId27"/>
    <p:sldId id="351" r:id="rId28"/>
    <p:sldId id="312" r:id="rId29"/>
    <p:sldId id="352" r:id="rId30"/>
    <p:sldId id="353" r:id="rId31"/>
    <p:sldId id="354" r:id="rId32"/>
    <p:sldId id="355" r:id="rId33"/>
    <p:sldId id="313" r:id="rId34"/>
    <p:sldId id="315" r:id="rId35"/>
    <p:sldId id="316" r:id="rId36"/>
    <p:sldId id="356" r:id="rId37"/>
    <p:sldId id="357" r:id="rId38"/>
    <p:sldId id="360" r:id="rId39"/>
    <p:sldId id="358" r:id="rId40"/>
    <p:sldId id="361" r:id="rId41"/>
    <p:sldId id="362" r:id="rId42"/>
    <p:sldId id="363" r:id="rId43"/>
    <p:sldId id="364" r:id="rId4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99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4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21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87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22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0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86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97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9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627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3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302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05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44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398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253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34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790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25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135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265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543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147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688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95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906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052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02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840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4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97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743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805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34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6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09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75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89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04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7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01.12.2018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Вывести максимальное из двух чисел. </a:t>
            </a:r>
            <a:br>
              <a:rPr lang="ru-RU" sz="2400" b="1" dirty="0"/>
            </a:b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/>
              <a:t>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Вывести максимальное из двух чисел. </a:t>
            </a:r>
            <a:br>
              <a:rPr lang="ru-RU" sz="2400" b="1" dirty="0"/>
            </a:b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По данному числу, проверьте является ли число четным.</a:t>
            </a:r>
            <a:br>
              <a:rPr lang="ru-RU" sz="2400" b="1" dirty="0"/>
            </a:b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	Проверить делится ли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1000" dirty="0"/>
              <a:t> </a:t>
            </a:r>
            <a:r>
              <a:rPr lang="ru-RU" altLang="ru-RU" sz="2400" dirty="0"/>
              <a:t>на</a:t>
            </a:r>
            <a:r>
              <a:rPr lang="ru-RU" altLang="ru-RU" sz="3200" dirty="0"/>
              <a:t>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3200" dirty="0"/>
              <a:t> </a:t>
            </a:r>
            <a:r>
              <a:rPr lang="ru-RU" altLang="ru-RU" sz="2400" b="1" dirty="0">
                <a:latin typeface="Arial" panose="020B0604020202020204" pitchFamily="34" charset="0"/>
              </a:rPr>
              <a:t>нацело</a:t>
            </a:r>
            <a:r>
              <a:rPr lang="ru-RU" altLang="ru-RU" sz="2400" dirty="0">
                <a:latin typeface="Arial" panose="020B0604020202020204" pitchFamily="34" charset="0"/>
              </a:rPr>
              <a:t>.</a:t>
            </a:r>
            <a:br>
              <a:rPr lang="ru-RU" altLang="ru-RU" sz="2400" b="1" dirty="0">
                <a:latin typeface="Arial" panose="020B0604020202020204" pitchFamily="34" charset="0"/>
              </a:rPr>
            </a:b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b="1" dirty="0"/>
              <a:t>&gt;, &lt;</a:t>
            </a:r>
            <a:r>
              <a:rPr lang="ru-RU" sz="2400" dirty="0"/>
              <a:t> - больше, меньше</a:t>
            </a:r>
            <a:r>
              <a:rPr lang="en-US" sz="2400" dirty="0"/>
              <a:t>,</a:t>
            </a:r>
            <a:endParaRPr lang="ru-RU" sz="2400" dirty="0"/>
          </a:p>
          <a:p>
            <a:pPr lvl="0"/>
            <a:r>
              <a:rPr lang="ru-RU" sz="2400" b="1" dirty="0"/>
              <a:t>&gt;=, &lt;=</a:t>
            </a:r>
            <a:r>
              <a:rPr lang="ru-RU" sz="2400" dirty="0"/>
              <a:t> - больше либо равно, меньше либо равно</a:t>
            </a:r>
            <a:r>
              <a:rPr lang="en-US" sz="2400" dirty="0"/>
              <a:t>,</a:t>
            </a:r>
            <a:endParaRPr lang="ru-RU" sz="2400" dirty="0"/>
          </a:p>
          <a:p>
            <a:pPr lvl="0"/>
            <a:r>
              <a:rPr lang="ru-RU" sz="2400" b="1" dirty="0"/>
              <a:t>==, !=</a:t>
            </a:r>
            <a:r>
              <a:rPr lang="ru-RU" sz="2400" dirty="0"/>
              <a:t> - равно, не равно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 = 2, c = 3, </a:t>
            </a:r>
            <a:r>
              <a:rPr lang="ru-RU" sz="2400" dirty="0">
                <a:latin typeface="Consolas" panose="020B0609020204030204" pitchFamily="49" charset="0"/>
              </a:rPr>
              <a:t>d = 2;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&gt;</a:t>
            </a:r>
            <a:r>
              <a:rPr lang="ru-RU" sz="2400" dirty="0">
                <a:latin typeface="Consolas" panose="020B0609020204030204" pitchFamily="49" charset="0"/>
              </a:rPr>
              <a:t> c);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&lt;</a:t>
            </a:r>
            <a:r>
              <a:rPr lang="ru-RU" sz="2400" dirty="0">
                <a:latin typeface="Consolas" panose="020B0609020204030204" pitchFamily="49" charset="0"/>
              </a:rPr>
              <a:t> c);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&gt;=</a:t>
            </a:r>
            <a:r>
              <a:rPr lang="ru-RU" sz="2400" dirty="0">
                <a:latin typeface="Consolas" panose="020B0609020204030204" pitchFamily="49" charset="0"/>
              </a:rPr>
              <a:t> c);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&gt;=</a:t>
            </a:r>
            <a:r>
              <a:rPr lang="ru-RU" sz="2400" dirty="0">
                <a:latin typeface="Consolas" panose="020B0609020204030204" pitchFamily="49" charset="0"/>
              </a:rPr>
              <a:t> d);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==</a:t>
            </a:r>
            <a:r>
              <a:rPr lang="ru-RU" sz="2400" dirty="0">
                <a:latin typeface="Consolas" panose="020B0609020204030204" pitchFamily="49" charset="0"/>
              </a:rPr>
              <a:t> c);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==</a:t>
            </a:r>
            <a:r>
              <a:rPr lang="ru-RU" sz="2400" dirty="0">
                <a:latin typeface="Consolas" panose="020B0609020204030204" pitchFamily="49" charset="0"/>
              </a:rPr>
              <a:t> d); 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.WriteLine(b </a:t>
            </a:r>
            <a:r>
              <a:rPr lang="ru-RU" sz="2400" b="1" dirty="0">
                <a:latin typeface="Consolas" panose="020B0609020204030204" pitchFamily="49" charset="0"/>
              </a:rPr>
              <a:t>!=</a:t>
            </a:r>
            <a:r>
              <a:rPr lang="ru-RU" sz="2400" dirty="0">
                <a:latin typeface="Consolas" panose="020B0609020204030204" pitchFamily="49" charset="0"/>
              </a:rPr>
              <a:t> c);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== b)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    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"YES"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    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"NO"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! </a:t>
            </a:r>
            <a:r>
              <a:rPr lang="ru-RU" sz="2400" dirty="0"/>
              <a:t>- Не,</a:t>
            </a:r>
          </a:p>
          <a:p>
            <a:r>
              <a:rPr lang="ru-RU" sz="2400" b="1" dirty="0"/>
              <a:t>&amp;</a:t>
            </a:r>
            <a:r>
              <a:rPr lang="en-US" sz="2400" b="1" dirty="0"/>
              <a:t> </a:t>
            </a:r>
            <a:r>
              <a:rPr lang="ru-RU" sz="2400" dirty="0"/>
              <a:t>- И</a:t>
            </a:r>
            <a:r>
              <a:rPr lang="en-US" sz="2400" dirty="0"/>
              <a:t>,</a:t>
            </a:r>
          </a:p>
          <a:p>
            <a:r>
              <a:rPr lang="ru-RU" sz="2400" b="1" dirty="0"/>
              <a:t>| </a:t>
            </a:r>
            <a:r>
              <a:rPr lang="ru-RU" sz="2400" dirty="0"/>
              <a:t>- Или.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НЕ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F4BC76-84EC-4AC8-9406-FA9E01D4F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39124"/>
              </p:ext>
            </p:extLst>
          </p:nvPr>
        </p:nvGraphicFramePr>
        <p:xfrm>
          <a:off x="2032000" y="1981201"/>
          <a:ext cx="8128000" cy="137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3764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707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!</a:t>
                      </a:r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3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НЕ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CE5B8F-7842-4828-A436-5F67A4F5A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25635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 = !f;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 = !d;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/>
              <a:t>Условный оператор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0806AB-8AB6-424D-A1F8-81BF53C9D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46291"/>
              </p:ext>
            </p:extLst>
          </p:nvPr>
        </p:nvGraphicFramePr>
        <p:xfrm>
          <a:off x="2032000" y="1981201"/>
          <a:ext cx="8127999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3905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0297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2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8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5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= </a:t>
            </a: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&amp;&amp; b;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!a &amp;&amp; b; </a:t>
            </a:r>
            <a:endParaRPr lang="ru-RU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&amp;&amp; !b;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!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&amp;&amp; !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312C9C-F65C-47D3-8833-3797E7C6B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5202"/>
              </p:ext>
            </p:extLst>
          </p:nvPr>
        </p:nvGraphicFramePr>
        <p:xfrm>
          <a:off x="2032000" y="1981201"/>
          <a:ext cx="8127999" cy="228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3905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0297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812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8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5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Истина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Истина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7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Ложь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Ложь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2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3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ИЛИ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84CD74-53E6-432D-9EA2-6315ADA7F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30732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|| b;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!a || b;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a || !b;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!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|| !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По данному </a:t>
            </a:r>
            <a:r>
              <a:rPr lang="ru-RU" sz="2400" b="1" dirty="0"/>
              <a:t>трехзначному </a:t>
            </a:r>
            <a:r>
              <a:rPr lang="ru-RU" sz="2400" dirty="0"/>
              <a:t>числу, определите все ли его цифры </a:t>
            </a:r>
            <a:r>
              <a:rPr lang="ru-RU" sz="2400" b="1" dirty="0"/>
              <a:t>различны</a:t>
            </a:r>
            <a:r>
              <a:rPr lang="ru-RU" sz="2400" dirty="0"/>
              <a:t>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Определите является ли билет </a:t>
            </a:r>
            <a:r>
              <a:rPr lang="ru-RU" sz="2400" b="1" dirty="0"/>
              <a:t>счастливым</a:t>
            </a:r>
            <a:r>
              <a:rPr lang="ru-RU" sz="2400" dirty="0"/>
              <a:t>. </a:t>
            </a:r>
            <a:r>
              <a:rPr lang="ru-RU" sz="2400" b="1" dirty="0"/>
              <a:t>Счастливым</a:t>
            </a:r>
            <a:r>
              <a:rPr lang="ru-RU" sz="2400" dirty="0"/>
              <a:t> считается билет, в шестизначном номере которого сумма первых </a:t>
            </a:r>
            <a:r>
              <a:rPr lang="ru-RU" sz="2400" b="1" dirty="0"/>
              <a:t>трёх </a:t>
            </a:r>
            <a:r>
              <a:rPr lang="ru-RU" sz="2400" dirty="0"/>
              <a:t>цифр </a:t>
            </a:r>
            <a:r>
              <a:rPr lang="ru-RU" sz="2400" b="1" dirty="0"/>
              <a:t>совпадает </a:t>
            </a:r>
            <a:r>
              <a:rPr lang="ru-RU" sz="2400" dirty="0"/>
              <a:t>с суммой трёх последних.</a:t>
            </a:r>
          </a:p>
          <a:p>
            <a:pPr marL="0" indent="0">
              <a:buNone/>
            </a:pPr>
            <a:br>
              <a:rPr lang="ru-RU" sz="2400" b="1" dirty="0"/>
            </a:b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Требуется определить, бьет ли ладья, стоящая на клетке с указанными координатами (номер строки и номер столбца), фигуру, стоящую на другой указанной клетке.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Требуется определить, бьет ли слон, стоящий на клетке с указанными координатами (номер строки и номер столбца), фигуру, стоящую на другой указанной клетке.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условные операторы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</a:t>
            </a:r>
            <a:r>
              <a:rPr lang="ru-RU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ToInt</a:t>
            </a:r>
            <a:r>
              <a:rPr lang="ru-RU" sz="2400" dirty="0">
                <a:latin typeface="Consolas" panose="020B0609020204030204" pitchFamily="49" charset="0"/>
              </a:rPr>
              <a:t>32(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ReadLine</a:t>
            </a:r>
            <a:r>
              <a:rPr lang="ru-RU" sz="2400" dirty="0">
                <a:latin typeface="Consolas" panose="020B0609020204030204" pitchFamily="49" charset="0"/>
              </a:rPr>
              <a:t>());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ru-RU" sz="2400" dirty="0">
                <a:latin typeface="Consolas" panose="020B0609020204030204" pitchFamily="49" charset="0"/>
              </a:rPr>
              <a:t> &gt; 0) {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"Положительное"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{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ru-RU" sz="2400" dirty="0">
                <a:latin typeface="Consolas" panose="020B0609020204030204" pitchFamily="49" charset="0"/>
              </a:rPr>
              <a:t> &lt; 0)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"Отрицательное"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"Ноль"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 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9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	Определите принадлежит ли точка </a:t>
            </a:r>
            <a:r>
              <a:rPr lang="ru-RU" altLang="ru-RU" sz="3200" i="1" dirty="0">
                <a:latin typeface="MathJax_Math"/>
              </a:rPr>
              <a:t>x</a:t>
            </a:r>
            <a:r>
              <a:rPr lang="ru-RU" altLang="ru-RU" sz="2400" dirty="0"/>
              <a:t>  одному из выделенных отрезков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 и </a:t>
            </a:r>
            <a:r>
              <a:rPr lang="ru-RU" altLang="ru-RU" sz="3200" i="1" dirty="0">
                <a:latin typeface="MathJax_Math"/>
              </a:rPr>
              <a:t>D</a:t>
            </a:r>
            <a:r>
              <a:rPr lang="ru-RU" altLang="ru-RU" sz="2400" dirty="0"/>
              <a:t>.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C42A4-6057-44A9-90B6-20A2C4E26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981" y="3041543"/>
            <a:ext cx="6420037" cy="29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(выражение)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Определите среди трех целых чисел количество совпадающих.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По координатам точки определите принадлежности к одному из координатных четвертей.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17958-9B00-446A-A2D8-02EF05B3D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615" y="2750870"/>
            <a:ext cx="3366770" cy="3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ru-RU" altLang="ru-RU" sz="2400" dirty="0">
                    <a:latin typeface="Arial" panose="020B0604020202020204" pitchFamily="34" charset="0"/>
                  </a:rPr>
                  <a:t>	Даны действительные числа </a:t>
                </a:r>
                <a:r>
                  <a:rPr lang="ru-RU" altLang="ru-RU" sz="3200" i="1" dirty="0">
                    <a:latin typeface="MathJax_Math"/>
                  </a:rPr>
                  <a:t>a</a:t>
                </a:r>
                <a:r>
                  <a:rPr lang="ru-RU" altLang="ru-RU" sz="2400" dirty="0"/>
                  <a:t>, </a:t>
                </a:r>
                <a:r>
                  <a:rPr lang="ru-RU" altLang="ru-RU" sz="3200" i="1" dirty="0">
                    <a:latin typeface="MathJax_Math"/>
                  </a:rPr>
                  <a:t>b</a:t>
                </a:r>
                <a:r>
                  <a:rPr lang="ru-RU" altLang="ru-RU" sz="2400" dirty="0"/>
                  <a:t>, </a:t>
                </a:r>
                <a:r>
                  <a:rPr lang="ru-RU" altLang="ru-RU" sz="3200" i="1" dirty="0">
                    <a:latin typeface="MathJax_Math"/>
                  </a:rPr>
                  <a:t>c</a:t>
                </a:r>
                <a:r>
                  <a:rPr lang="ru-RU" altLang="ru-RU" sz="2400" dirty="0"/>
                  <a:t>. Найдите все решения квадратного уравнения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32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ru-R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32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ru-R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ru-RU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ru-RU" sz="2400" dirty="0"/>
                  <a:t>. </a:t>
                </a:r>
                <a:endParaRPr lang="ru-RU" altLang="ru-RU" sz="6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6" t="-2080" r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 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(переменная)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case </a:t>
            </a:r>
            <a:r>
              <a:rPr lang="ru-RU" altLang="ru-RU" sz="2400" dirty="0">
                <a:solidFill>
                  <a:srgbClr val="9537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“значение”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инструкция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ru-RU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lang="ru-RU" altLang="ru-RU" sz="2400" dirty="0">
                <a:solidFill>
                  <a:srgbClr val="9537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“значение”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инструкция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ru-RU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…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lang="ru-RU" altLang="ru-RU" sz="2400" dirty="0">
                <a:solidFill>
                  <a:srgbClr val="9537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“значение”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инструкция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ru-RU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793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default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инструкция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ru-RU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 = </a:t>
            </a:r>
            <a:r>
              <a:rPr lang="en-US" altLang="ru-RU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(action == 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Прыгать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Мне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нравится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прыгать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(action == 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Плавать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dirty="0" err="1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"Я 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люблю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плавать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."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(action == 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Летать</a:t>
            </a:r>
            <a:r>
              <a:rPr lang="en-US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Console</a:t>
            </a:r>
            <a:r>
              <a:rPr lang="ru-RU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ru-RU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"Хотел бы я научиться летать."</a:t>
            </a:r>
            <a:r>
              <a:rPr lang="ru-RU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ru-RU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 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case 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"Прыгать"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Console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"Мне нравится прыгать."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"Плавать"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Console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"Я люблю плавать."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 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"Летать"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3184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Console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"Хотел бы я научиться летать."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lang="en-US" altLang="ru-RU" sz="2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break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По данному месяцу, определите количество дней в этом месяце.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По данному месяцу, определите в какую пору года попадает этот месяц (Зима, Лето, Весна, Осень).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По данному месяцу, определите в какую пору года попадает этот месяц (Зима, Лето, Весна, Осень).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bool</a:t>
            </a:r>
            <a:r>
              <a:rPr lang="ru-RU" altLang="ru-RU" sz="2400" dirty="0">
                <a:latin typeface="Arial Unicode MS"/>
              </a:rPr>
              <a:t> a = </a:t>
            </a:r>
            <a:r>
              <a:rPr lang="ru-RU" altLang="ru-RU" sz="2400" b="1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false</a:t>
            </a:r>
            <a:r>
              <a:rPr lang="ru-RU" altLang="ru-RU" sz="2400" dirty="0">
                <a:latin typeface="Arial Unicode MS"/>
              </a:rPr>
              <a:t>;</a:t>
            </a:r>
            <a:r>
              <a:rPr lang="en-US" altLang="ru-RU" sz="2400" dirty="0">
                <a:latin typeface="Arial Unicode MS"/>
              </a:rPr>
              <a:t> </a:t>
            </a: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bool</a:t>
            </a:r>
            <a:r>
              <a:rPr lang="ru-RU" altLang="ru-RU" sz="2400" dirty="0">
                <a:latin typeface="Arial Unicode MS"/>
              </a:rPr>
              <a:t> b = </a:t>
            </a:r>
            <a:r>
              <a:rPr lang="ru-RU" altLang="ru-RU" sz="2400" b="1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true</a:t>
            </a:r>
            <a:r>
              <a:rPr lang="ru-RU" altLang="ru-RU" sz="2400" dirty="0">
                <a:latin typeface="Arial Unicode MS"/>
              </a:rPr>
              <a:t>;</a:t>
            </a:r>
            <a:r>
              <a:rPr lang="en-US" altLang="ru-RU" sz="2400" dirty="0">
                <a:latin typeface="Arial Unicode MS"/>
              </a:rPr>
              <a:t> </a:t>
            </a: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bool</a:t>
            </a:r>
            <a:r>
              <a:rPr lang="ru-RU" altLang="ru-RU" sz="2400" dirty="0">
                <a:latin typeface="Arial Unicode MS"/>
              </a:rPr>
              <a:t> c = </a:t>
            </a:r>
            <a:r>
              <a:rPr lang="ru-RU" altLang="ru-RU" sz="2400" b="1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false</a:t>
            </a:r>
            <a:r>
              <a:rPr lang="ru-RU" altLang="ru-RU" sz="2400" dirty="0">
                <a:latin typeface="Arial Unicode MS"/>
              </a:rPr>
              <a:t>;</a:t>
            </a:r>
            <a:endParaRPr lang="pt-BR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a &amp;&amp; b &amp;&amp; 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a &amp;&amp; !b || 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!a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a || !b || 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!a || !b &amp;&amp; 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!a &amp;&amp; b || !c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!a &amp;&amp; b &amp;&amp; !c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a &amp;&amp; (!b || c) 	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ru-RU" sz="2400" b="1" dirty="0">
                <a:latin typeface="Consolas" panose="020B0609020204030204" pitchFamily="49" charset="0"/>
              </a:rPr>
              <a:t>!a || b || c </a:t>
            </a:r>
            <a:endParaRPr lang="ru-RU" altLang="ru-RU" sz="2400" b="1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DefaultOcx">
            <a:extLst>
              <a:ext uri="{FF2B5EF4-FFF2-40B4-BE49-F238E27FC236}">
                <a16:creationId xmlns:a16="http://schemas.microsoft.com/office/drawing/2014/main" id="{BC4809E8-D7A1-475C-A5F2-546D0CC2EBC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HTMLOption1">
            <a:extLst>
              <a:ext uri="{FF2B5EF4-FFF2-40B4-BE49-F238E27FC236}">
                <a16:creationId xmlns:a16="http://schemas.microsoft.com/office/drawing/2014/main" id="{F3EF26F0-E706-49B0-B85F-4FB94A5F8C5F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HTMLOption2">
            <a:extLst>
              <a:ext uri="{FF2B5EF4-FFF2-40B4-BE49-F238E27FC236}">
                <a16:creationId xmlns:a16="http://schemas.microsoft.com/office/drawing/2014/main" id="{5751AFCC-B763-4440-99FD-04DC7F1997EF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HTMLOption3">
            <a:extLst>
              <a:ext uri="{FF2B5EF4-FFF2-40B4-BE49-F238E27FC236}">
                <a16:creationId xmlns:a16="http://schemas.microsoft.com/office/drawing/2014/main" id="{41CA467C-C41C-4CA6-A566-8F1220D30546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HTMLOption4">
            <a:extLst>
              <a:ext uri="{FF2B5EF4-FFF2-40B4-BE49-F238E27FC236}">
                <a16:creationId xmlns:a16="http://schemas.microsoft.com/office/drawing/2014/main" id="{138AEC16-D23D-41AE-9EAE-C76523589CBC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HTMLOption5">
            <a:extLst>
              <a:ext uri="{FF2B5EF4-FFF2-40B4-BE49-F238E27FC236}">
                <a16:creationId xmlns:a16="http://schemas.microsoft.com/office/drawing/2014/main" id="{C3FD464B-BC15-47AA-BD15-68CCF176C78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HTMLOption6">
            <a:extLst>
              <a:ext uri="{FF2B5EF4-FFF2-40B4-BE49-F238E27FC236}">
                <a16:creationId xmlns:a16="http://schemas.microsoft.com/office/drawing/2014/main" id="{66059C65-1947-445F-93D9-B8DF2654FE5C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HTMLOption7">
            <a:extLst>
              <a:ext uri="{FF2B5EF4-FFF2-40B4-BE49-F238E27FC236}">
                <a16:creationId xmlns:a16="http://schemas.microsoft.com/office/drawing/2014/main" id="{68E8BB63-D981-4E67-BDD2-29EABC691B97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HTMLOption8">
            <a:extLst>
              <a:ext uri="{FF2B5EF4-FFF2-40B4-BE49-F238E27FC236}">
                <a16:creationId xmlns:a16="http://schemas.microsoft.com/office/drawing/2014/main" id="{4FB98500-F8A4-42CF-99C1-816151318363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HTMLOption9">
            <a:extLst>
              <a:ext uri="{FF2B5EF4-FFF2-40B4-BE49-F238E27FC236}">
                <a16:creationId xmlns:a16="http://schemas.microsoft.com/office/drawing/2014/main" id="{55C13161-7C1E-462C-B4C5-448C7FAE9C4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HTMLOption10">
            <a:extLst>
              <a:ext uri="{FF2B5EF4-FFF2-40B4-BE49-F238E27FC236}">
                <a16:creationId xmlns:a16="http://schemas.microsoft.com/office/drawing/2014/main" id="{E56FFEB8-0156-43DF-B20C-7027106281E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HTMLOption11">
            <a:extLst>
              <a:ext uri="{FF2B5EF4-FFF2-40B4-BE49-F238E27FC236}">
                <a16:creationId xmlns:a16="http://schemas.microsoft.com/office/drawing/2014/main" id="{FADB52EE-455E-4189-A4BB-B284244D5F07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3" name="HTMLOption12">
            <a:extLst>
              <a:ext uri="{FF2B5EF4-FFF2-40B4-BE49-F238E27FC236}">
                <a16:creationId xmlns:a16="http://schemas.microsoft.com/office/drawing/2014/main" id="{4E7DF2F6-7770-43DE-A5CC-0FFD641C5ACF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HTMLOption13">
            <a:extLst>
              <a:ext uri="{FF2B5EF4-FFF2-40B4-BE49-F238E27FC236}">
                <a16:creationId xmlns:a16="http://schemas.microsoft.com/office/drawing/2014/main" id="{9DAC62F1-561C-4750-8D06-E628A4F6B38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HTMLOption14">
            <a:extLst>
              <a:ext uri="{FF2B5EF4-FFF2-40B4-BE49-F238E27FC236}">
                <a16:creationId xmlns:a16="http://schemas.microsoft.com/office/drawing/2014/main" id="{2F8F843C-4169-4545-9FEF-02558DB7EEEE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6" name="HTMLOption15">
            <a:extLst>
              <a:ext uri="{FF2B5EF4-FFF2-40B4-BE49-F238E27FC236}">
                <a16:creationId xmlns:a16="http://schemas.microsoft.com/office/drawing/2014/main" id="{02D867A7-C6E5-4281-A74F-3DA18A25C6C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4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(x &gt; 10)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(x);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Дано целое число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1000" dirty="0"/>
              <a:t>. </a:t>
            </a:r>
            <a:r>
              <a:rPr lang="ru-RU" altLang="ru-RU" sz="2400" dirty="0"/>
              <a:t>Выведите следующее за ним </a:t>
            </a:r>
            <a:r>
              <a:rPr lang="ru-RU" altLang="ru-RU" sz="2400" b="1" dirty="0">
                <a:latin typeface="Arial" panose="020B0604020202020204" pitchFamily="34" charset="0"/>
              </a:rPr>
              <a:t>четное</a:t>
            </a:r>
            <a:r>
              <a:rPr lang="ru-RU" altLang="ru-RU" sz="2400" dirty="0">
                <a:latin typeface="Arial" panose="020B0604020202020204" pitchFamily="34" charset="0"/>
              </a:rPr>
              <a:t> число.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13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sz="2400" dirty="0"/>
              <a:t>Дано </a:t>
            </a:r>
            <a:r>
              <a:rPr lang="ru-RU" sz="2400" b="1" dirty="0"/>
              <a:t>четырехзначное </a:t>
            </a:r>
            <a:r>
              <a:rPr lang="ru-RU" sz="2400" dirty="0"/>
              <a:t>число. Определите, является ли его запись симметричной.</a:t>
            </a:r>
            <a:br>
              <a:rPr lang="ru-RU" sz="2400" b="1" dirty="0"/>
            </a:b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14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	</a:t>
            </a:r>
            <a:r>
              <a:rPr lang="ru-RU" sz="2400" dirty="0"/>
              <a:t>Определите тип треугольника (остроугольный, тупоугольный, прямоугольный) с данными сторонами.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15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/>
              <a:t>	</a:t>
            </a:r>
            <a:r>
              <a:rPr lang="ru-RU" sz="2400"/>
              <a:t>В </a:t>
            </a:r>
            <a:r>
              <a:rPr lang="ru-RU" sz="2400" dirty="0"/>
              <a:t>некоторой школе решили набрать три новых класса и оборудовать кабинеты для них новыми партами. За каждой партой может сидеть </a:t>
            </a:r>
            <a:r>
              <a:rPr lang="ru-RU" sz="2400" b="1" dirty="0"/>
              <a:t>два </a:t>
            </a:r>
            <a:r>
              <a:rPr lang="ru-RU" sz="2400" dirty="0"/>
              <a:t>учащихся. Известно количество учащихся в каждом из трех классов. Выведите наименьшее число парт, которое нужно приобрести для них.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(x &gt; 10)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(x);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 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(y &gt; 10)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(y);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</a:rPr>
              <a:t>());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(x &gt; 10)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(y &lt; 8)</a:t>
            </a:r>
            <a:r>
              <a:rPr lang="ru-RU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</a:rPr>
              <a:t>(x + y);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(выражение)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инструкция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(x &gt; 0)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Положительное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"Отрицательное"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(x &gt; 0)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Положительное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lse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</a:rPr>
              <a:t>(x &lt; 0)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.WriteLine(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"Отрицательное"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9195</TotalTime>
  <Words>480</Words>
  <Application>Microsoft Office PowerPoint</Application>
  <PresentationFormat>Widescreen</PresentationFormat>
  <Paragraphs>274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Unicode MS</vt:lpstr>
      <vt:lpstr>Cambria Math</vt:lpstr>
      <vt:lpstr>Consolas</vt:lpstr>
      <vt:lpstr>Courier New</vt:lpstr>
      <vt:lpstr>MathJax_Math</vt:lpstr>
      <vt:lpstr>Times New Roman</vt:lpstr>
      <vt:lpstr>Ромбовидная сетка, 16 х 9</vt:lpstr>
      <vt:lpstr> </vt:lpstr>
      <vt:lpstr>Курс “Программирование на C#”</vt:lpstr>
      <vt:lpstr>Условный оператор</vt:lpstr>
      <vt:lpstr>Условный оператор</vt:lpstr>
      <vt:lpstr>Условный оператор</vt:lpstr>
      <vt:lpstr>Условный оператор</vt:lpstr>
      <vt:lpstr>Условный оператор</vt:lpstr>
      <vt:lpstr>Условный оператор</vt:lpstr>
      <vt:lpstr>Условный оператор</vt:lpstr>
      <vt:lpstr>Задача 1</vt:lpstr>
      <vt:lpstr>Задача 1</vt:lpstr>
      <vt:lpstr>Задача 2</vt:lpstr>
      <vt:lpstr>Задача 3</vt:lpstr>
      <vt:lpstr>Операторы сравнения</vt:lpstr>
      <vt:lpstr>Операторы сравнения</vt:lpstr>
      <vt:lpstr>Операторы сравнения</vt:lpstr>
      <vt:lpstr>Логические операторы</vt:lpstr>
      <vt:lpstr>Логическое НЕ</vt:lpstr>
      <vt:lpstr>Логическое НЕ</vt:lpstr>
      <vt:lpstr>Логическое И</vt:lpstr>
      <vt:lpstr>Логическое И</vt:lpstr>
      <vt:lpstr>Логическое ИЛИ</vt:lpstr>
      <vt:lpstr>Логическое ИЛИ</vt:lpstr>
      <vt:lpstr>Задача 4</vt:lpstr>
      <vt:lpstr>Задача 5</vt:lpstr>
      <vt:lpstr>Задача 6</vt:lpstr>
      <vt:lpstr>Задача 7</vt:lpstr>
      <vt:lpstr>Вложенные условные операторы</vt:lpstr>
      <vt:lpstr>Задача 9</vt:lpstr>
      <vt:lpstr>Задача 10</vt:lpstr>
      <vt:lpstr>Задача 10</vt:lpstr>
      <vt:lpstr>Задача 10</vt:lpstr>
      <vt:lpstr>Оператор switch</vt:lpstr>
      <vt:lpstr>Оператор switch</vt:lpstr>
      <vt:lpstr>Оператор switch</vt:lpstr>
      <vt:lpstr>Задача 10</vt:lpstr>
      <vt:lpstr>Задача 10</vt:lpstr>
      <vt:lpstr>Задача 10</vt:lpstr>
      <vt:lpstr>Задача 11</vt:lpstr>
      <vt:lpstr>Задача 12</vt:lpstr>
      <vt:lpstr>Задача 13</vt:lpstr>
      <vt:lpstr>Задача 14</vt:lpstr>
      <vt:lpstr>Задача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128</cp:revision>
  <dcterms:created xsi:type="dcterms:W3CDTF">2018-10-09T14:51:44Z</dcterms:created>
  <dcterms:modified xsi:type="dcterms:W3CDTF">2018-12-01T20:34:36Z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