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261" r:id="rId2"/>
    <p:sldId id="265" r:id="rId3"/>
    <p:sldId id="319" r:id="rId4"/>
    <p:sldId id="320" r:id="rId5"/>
    <p:sldId id="321" r:id="rId6"/>
    <p:sldId id="322" r:id="rId7"/>
    <p:sldId id="323" r:id="rId8"/>
    <p:sldId id="324" r:id="rId9"/>
    <p:sldId id="325" r:id="rId10"/>
    <p:sldId id="326" r:id="rId11"/>
    <p:sldId id="327" r:id="rId12"/>
    <p:sldId id="328" r:id="rId13"/>
    <p:sldId id="329" r:id="rId14"/>
    <p:sldId id="330" r:id="rId15"/>
    <p:sldId id="331" r:id="rId16"/>
    <p:sldId id="332" r:id="rId17"/>
    <p:sldId id="333" r:id="rId18"/>
    <p:sldId id="334" r:id="rId19"/>
    <p:sldId id="335" r:id="rId20"/>
    <p:sldId id="336" r:id="rId21"/>
    <p:sldId id="337" r:id="rId22"/>
    <p:sldId id="338" r:id="rId23"/>
    <p:sldId id="339" r:id="rId24"/>
    <p:sldId id="340" r:id="rId25"/>
    <p:sldId id="341" r:id="rId26"/>
    <p:sldId id="342" r:id="rId27"/>
    <p:sldId id="343" r:id="rId28"/>
    <p:sldId id="344" r:id="rId29"/>
    <p:sldId id="345" r:id="rId30"/>
    <p:sldId id="346" r:id="rId31"/>
    <p:sldId id="347" r:id="rId32"/>
    <p:sldId id="348" r:id="rId33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706" autoAdjust="0"/>
  </p:normalViewPr>
  <p:slideViewPr>
    <p:cSldViewPr snapToGrid="0">
      <p:cViewPr varScale="1">
        <p:scale>
          <a:sx n="60" d="100"/>
          <a:sy n="60" d="100"/>
        </p:scale>
        <p:origin x="72" y="1278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05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BADECFF-C1E6-41B7-861F-BE2B26CDAB05}" type="datetime1">
              <a:rPr lang="ru-RU" smtClean="0"/>
              <a:t>18.01.2019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F848B8F-24F3-4766-A59C-71045DA4FEF0}" type="datetime1">
              <a:rPr lang="ru-RU" smtClean="0"/>
              <a:t>18.01.2019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dirty="0"/>
              <a:t>Щелкните, чтобы изменить стили текста образца слайда</a:t>
            </a:r>
          </a:p>
          <a:p>
            <a:pPr lvl="1" rtl="0"/>
            <a:r>
              <a:rPr lang="ru-RU" dirty="0"/>
              <a:t>Второй уровень</a:t>
            </a:r>
          </a:p>
          <a:p>
            <a:pPr lvl="2" rtl="0"/>
            <a:r>
              <a:rPr lang="ru-RU" dirty="0"/>
              <a:t>Третий уровень</a:t>
            </a:r>
          </a:p>
          <a:p>
            <a:pPr lvl="3" rtl="0"/>
            <a:r>
              <a:rPr lang="ru-RU" dirty="0"/>
              <a:t>Четвертый уровень</a:t>
            </a:r>
          </a:p>
          <a:p>
            <a:pPr lvl="4" rtl="0"/>
            <a:r>
              <a:rPr lang="ru-RU" dirty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2869989-EB00-4EE7-BCB5-25BDC5BB29F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055841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ru-RU" smtClean="0"/>
              <a:t>10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734648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ru-RU" smtClean="0"/>
              <a:t>11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947773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ru-RU" smtClean="0"/>
              <a:t>12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102328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ru-RU" smtClean="0"/>
              <a:t>13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775129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ru-RU" smtClean="0"/>
              <a:t>14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744258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ru-RU" smtClean="0"/>
              <a:t>15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065434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ru-RU" smtClean="0"/>
              <a:t>16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75414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ru-RU" smtClean="0"/>
              <a:t>17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108320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ru-RU" smtClean="0"/>
              <a:t>18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457558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ru-RU" smtClean="0"/>
              <a:t>19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239770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9854622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ru-RU" smtClean="0"/>
              <a:t>20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255646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ru-RU" smtClean="0"/>
              <a:t>21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566724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ru-RU" smtClean="0"/>
              <a:t>22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276386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ru-RU" smtClean="0"/>
              <a:t>23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7954852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ru-RU" smtClean="0"/>
              <a:t>24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8199500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ru-RU" smtClean="0"/>
              <a:t>25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9494774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ru-RU" smtClean="0"/>
              <a:t>26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2965532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ru-RU" smtClean="0"/>
              <a:t>27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1627780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ru-RU" smtClean="0"/>
              <a:t>28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3171984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ru-RU" smtClean="0"/>
              <a:t>29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482113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3273110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ru-RU" smtClean="0"/>
              <a:t>30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8398753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ru-RU" smtClean="0"/>
              <a:t>31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6388946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ru-RU" smtClean="0"/>
              <a:t>32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748156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ru-RU" smtClean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199742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ru-RU" smtClean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12975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ru-RU" smtClean="0"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168457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ru-RU" smtClean="0"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300761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ru-RU" smtClean="0"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113016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ru-RU" smtClean="0"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084649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Группа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Прямая соединительная линия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Прямая соединительная линия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единительная линия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единительная линия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единительная линия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единительная линия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единительная линия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Группа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Прямая соединительная линия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Прямая соединительная линия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Прямая соединительная линия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Прямая соединительная линия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Прямая соединительная линия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Группа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Прямая соединительная линия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Прямая соединительная линия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Прямая соединительная линия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Прямая соединительная линия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Прямая соединительная линия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Прямая соединительная линия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Прямая соединительная линия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Прямая соединительная линия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Прямая соединительная линия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Прямая соединительная линия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Группа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Прямая соединительная линия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Прямая соединительная линия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Прямая соединительная линия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Прямая соединительная линия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Прямая соединительная линия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Группа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Прямая соединительная линия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Прямая соединительная линия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Прямая соединительная линия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Прямая соединительная линия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Прямая соединительная линия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Прямая соединительная линия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Прямая соединительная линия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Прямая соединительная линия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Прямая соединительная линия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Прямая соединительная линия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/>
              <a:t>Образец подзаголовка</a:t>
            </a:r>
            <a:endParaRPr lang="ru-RU" dirty="0"/>
          </a:p>
        </p:txBody>
      </p:sp>
      <p:cxnSp>
        <p:nvCxnSpPr>
          <p:cNvPr id="58" name="Прямая соединительная линия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dirty="0"/>
              <a:t>Добавить нижний колонтитул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1D30A75-6773-4051-8E3B-50DEBD5B27F5}" type="datetime1">
              <a:rPr lang="ru-RU" smtClean="0"/>
              <a:t>18.01.2019</a:t>
            </a:fld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/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dirty="0"/>
              <a:t>Добавить нижний колонтитул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7928C6E-EC50-49F1-B95C-FD73C1D14895}" type="datetime1">
              <a:rPr lang="ru-RU" smtClean="0"/>
              <a:t>18.01.2019</a:t>
            </a:fld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dirty="0"/>
              <a:t>Добавить нижний колонтитул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29ED9D4-4098-4CD3-A9A7-C343301264F2}" type="datetime1">
              <a:rPr lang="ru-RU" smtClean="0"/>
              <a:t>18.01.2019</a:t>
            </a:fld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па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Прямая соединительная линия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единительная линия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единительная линия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единительная линия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единительная линия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единительная линия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единительная линия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Группа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Прямая соединительная линия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Прямая соединительная линия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Прямая соединительная линия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Прямая соединительная линия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Прямая соединительная линия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Группа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Прямая соединительная линия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Прямая соединительная линия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Прямая соединительная линия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Прямая соединительная линия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Прямая соединительная линия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Прямая соединительная линия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Прямая соединительная линия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Прямая соединительная линия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Прямая соединительная линия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Прямая соединительная линия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Группа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Прямая соединительная линия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Прямая соединительная линия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Прямая соединительная линия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Прямая соединительная линия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Прямая соединительная линия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Группа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Прямая соединительная линия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Прямая соединительная линия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Прямая соединительная линия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Прямая соединительная линия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Прямая соединительная линия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Прямая соединительная линия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Прямая соединительная линия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Прямая соединительная линия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Прямая соединительная линия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Прямая соединительная линия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cxnSp>
        <p:nvCxnSpPr>
          <p:cNvPr id="58" name="Прямая соединительная линия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dirty="0"/>
              <a:t>Добавить нижний колонтитул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87FFE1D-B4BF-42B3-9799-021BB66D51E4}" type="datetime1">
              <a:rPr lang="ru-RU" smtClean="0"/>
              <a:t>18.01.2019</a:t>
            </a:fld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dirty="0"/>
              <a:t>Добавить нижний колонтитул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33AC169-0119-4659-9B73-547F9C11A152}" type="datetime1">
              <a:rPr lang="ru-RU" smtClean="0"/>
              <a:t>18.01.2019</a:t>
            </a:fld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dirty="0"/>
              <a:t>Добавить нижний колонтитул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8FE940F-5E05-43A4-90CE-E7C7653F1C67}" type="datetime1">
              <a:rPr lang="ru-RU" smtClean="0"/>
              <a:t>18.01.2019</a:t>
            </a:fld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Группа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Прямая соединительная линия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Прямая соединительная линия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Прямая соединительная линия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Прямая соединительная линия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Прямая соединительная линия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Прямая соединительная линия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Прямая соединительная линия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Прямая соединительная линия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Прямая соединительная линия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Прямая соединительная линия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Прямая соединительная линия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Прямая соединительная линия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Прямая соединительная линия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Прямая соединительная линия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Прямая соединительная линия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Прямая соединительная линия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Группа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Прямая соединительная линия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Прямая соединительная линия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Прямая соединительная линия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Прямая соединительная линия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Прямая соединительная линия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Группа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Прямая соединительная линия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Прямая соединительная линия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Прямая соединительная линия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Прямая соединительная линия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Прямая соединительная линия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Прямая соединительная линия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Прямая соединительная линия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Прямая соединительная линия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Прямая соединительная линия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Прямая соединительная линия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Группа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Прямая соединительная линия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Прямая соединительная линия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Прямая соединительная линия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Прямая соединительная линия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Прямая соединительная линия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Группа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Прямая соединительная линия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Прямая соединительная линия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Прямая соединительная линия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Прямая соединительная линия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Прямая соединительная линия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Прямая соединительная линия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Прямая соединительная линия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Прямая соединительная линия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Прямая соединительная линия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Прямая соединительная линия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Нижний колонтитул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dirty="0"/>
              <a:t>Добавить нижний колонтитул</a:t>
            </a:r>
          </a:p>
        </p:txBody>
      </p:sp>
      <p:sp>
        <p:nvSpPr>
          <p:cNvPr id="212" name="Дата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A01554F-F072-4658-949A-7A94F490DB04}" type="datetime1">
              <a:rPr lang="ru-RU" smtClean="0"/>
              <a:t>18.01.2019</a:t>
            </a:fld>
            <a:endParaRPr lang="ru-RU" dirty="0"/>
          </a:p>
        </p:txBody>
      </p:sp>
      <p:sp>
        <p:nvSpPr>
          <p:cNvPr id="214" name="Номер слайда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Прямая соединительная линия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единительная линия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единительная линия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единительная линия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единительная линия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единительная линия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единительная линия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Прямая соединительная линия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Группа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Прямая соединительная линия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Прямая соединительная линия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Прямая соединительная линия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Прямая соединительная линия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Прямая соединительная линия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Группа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Прямая соединительная линия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Прямая соединительная линия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Прямая соединительная линия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Прямая соединительная линия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Прямая соединительная линия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Прямая соединительная линия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Прямая соединительная линия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Прямая соединительная линия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Прямая соединительная линия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Прямая соединительная линия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Группа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Прямая соединительная линия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Прямая соединительная линия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Прямая соединительная линия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Прямая соединительная линия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Прямая соединительная линия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Группа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Прямая соединительная линия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Прямая соединительная линия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Прямая соединительная линия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Прямая соединительная линия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Прямая соединительная линия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Прямая соединительная линия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Прямая соединительная линия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Прямая соединительная линия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Прямая соединительная линия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Прямая соединительная линия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Прямоугольник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cxnSp>
        <p:nvCxnSpPr>
          <p:cNvPr id="60" name="Прямая соединительная линия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dirty="0"/>
              <a:t>Добавить нижний колонтитул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3B0BFD1E-E11D-434C-9F87-0B5F0A29CFEC}" type="datetime1">
              <a:rPr lang="ru-RU" smtClean="0"/>
              <a:t>18.01.2019</a:t>
            </a:fld>
            <a:endParaRPr lang="ru-RU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E31375A4-56A4-47D6-9801-1991572033F7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Группа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Прямая соединительная линия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единительная линия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единительная линия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единительная линия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единительная линия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единительная линия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единительная линия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Прямая соединительная линия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Группа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Прямая соединительная линия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Прямая соединительная линия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Прямая соединительная линия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Прямая соединительная линия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Прямая соединительная линия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Группа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Прямая соединительная линия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Прямая соединительная линия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Прямая соединительная линия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Прямая соединительная линия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Прямая соединительная линия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Прямая соединительная линия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Прямая соединительная линия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Прямая соединительная линия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Прямая соединительная линия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Прямая соединительная линия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Группа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Прямая соединительная линия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Прямая соединительная линия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Прямая соединительная линия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Прямая соединительная линия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Прямая соединительная линия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Группа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Прямая соединительная линия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Прямая соединительная линия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Прямая соединительная линия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Прямая соединительная линия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Прямая соединительная линия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Прямая соединительная линия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Прямая соединительная линия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Прямая соединительная линия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Прямая соединительная линия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Прямая соединительная линия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Прямоугольник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cxnSp>
        <p:nvCxnSpPr>
          <p:cNvPr id="59" name="Прямая соединительная линия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Рисунок 2" descr="Пустой заполнитель, вместо которого можно добавить изображение. Щелкните заполнитель и выберите изображение, которое необходимо добавить."/>
          <p:cNvSpPr>
            <a:spLocks noGrp="1"/>
          </p:cNvSpPr>
          <p:nvPr>
            <p:ph type="pic" idx="1" hasCustomPrompt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 rtl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 dirty="0"/>
              <a:t>Щелкните значок, чтобы добавить фото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Группа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Прямая соединительная линия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Прямая соединительная линия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Прямая соединительная линия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Прямая соединительная линия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Прямая соединительная линия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Прямая соединительная линия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Прямая соединительная линия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Прямая соединительная линия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Прямая соединительная линия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Прямая соединительная линия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Прямая соединительная линия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Прямая соединительная линия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Прямая соединительная линия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Прямая соединительная линия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Прямая соединительная линия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Прямая соединительная линия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Группа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Прямая соединительная линия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Прямая соединительная линия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Прямая соединительная линия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Прямая соединительная линия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Прямая соединительная линия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Группа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Прямая соединительная линия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Прямая соединительная линия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Прямая соединительная линия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Прямая соединительная линия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Прямая соединительная линия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Прямая соединительная линия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Прямая соединительная линия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Прямая соединительная линия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Прямая соединительная линия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Прямая соединительная линия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Группа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Прямая соединительная линия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Прямая соединительная линия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Прямая соединительная линия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Прямая соединительная линия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Прямая соединительная линия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Группа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Прямая соединительная линия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Прямая соединительная линия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Прямая соединительная линия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Прямая соединительная линия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Прямая соединительная линия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Прямая соединительная линия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Прямая соединительная линия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Прямая соединительная линия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Прямая соединительная линия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Прямая соединительная линия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dirty="0"/>
              <a:t>Щелкните, чтобы изменить стили текста образца слайда</a:t>
            </a:r>
          </a:p>
          <a:p>
            <a:pPr lvl="1" rtl="0"/>
            <a:r>
              <a:rPr lang="ru-RU" dirty="0"/>
              <a:t>Второй уровень</a:t>
            </a:r>
          </a:p>
          <a:p>
            <a:pPr lvl="2" rtl="0"/>
            <a:r>
              <a:rPr lang="ru-RU" dirty="0"/>
              <a:t>Третий уровень</a:t>
            </a:r>
          </a:p>
          <a:p>
            <a:pPr lvl="3" rtl="0"/>
            <a:r>
              <a:rPr lang="ru-RU" dirty="0"/>
              <a:t>Четвертый уровень</a:t>
            </a:r>
          </a:p>
          <a:p>
            <a:pPr lvl="4" rtl="0"/>
            <a:r>
              <a:rPr lang="ru-RU" dirty="0"/>
              <a:t>Пятый уровень</a:t>
            </a:r>
          </a:p>
        </p:txBody>
      </p:sp>
      <p:cxnSp>
        <p:nvCxnSpPr>
          <p:cNvPr id="148" name="Прямая соединительная линия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rtl="0"/>
            <a:r>
              <a:rPr lang="ru-RU" dirty="0"/>
              <a:t>Добавить нижний колонтитул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rtl="0"/>
            <a:fld id="{99137652-B7E4-4AE8-853E-9803CAFAAF7E}" type="datetime1">
              <a:rPr lang="ru-RU" smtClean="0"/>
              <a:t>18.01.2019</a:t>
            </a:fld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rtl="0"/>
            <a:fld id="{E31375A4-56A4-47D6-9801-1991572033F7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gif"/><Relationship Id="rId5" Type="http://schemas.openxmlformats.org/officeDocument/2006/relationships/image" Target="../media/image4.gif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dirty="0"/>
              <a:t> 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US" dirty="0"/>
              <a:t> 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C6BAC89-9426-42AD-8056-C75ADBF70B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5431" y="5393294"/>
            <a:ext cx="1481137" cy="1481137"/>
          </a:xfrm>
          <a:prstGeom prst="rect">
            <a:avLst/>
          </a:prstGeom>
        </p:spPr>
      </p:pic>
      <p:pic>
        <p:nvPicPr>
          <p:cNvPr id="7" name="Рисунок 4">
            <a:extLst>
              <a:ext uri="{FF2B5EF4-FFF2-40B4-BE49-F238E27FC236}">
                <a16:creationId xmlns:a16="http://schemas.microsoft.com/office/drawing/2014/main" id="{62BE7508-5A54-40E0-910E-ED4C8C9573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7292" y="1909345"/>
            <a:ext cx="4510863" cy="3374892"/>
          </a:xfrm>
          <a:prstGeom prst="rect">
            <a:avLst/>
          </a:prstGeom>
        </p:spPr>
      </p:pic>
      <p:pic>
        <p:nvPicPr>
          <p:cNvPr id="8" name="Рисунок 6">
            <a:extLst>
              <a:ext uri="{FF2B5EF4-FFF2-40B4-BE49-F238E27FC236}">
                <a16:creationId xmlns:a16="http://schemas.microsoft.com/office/drawing/2014/main" id="{2D75C559-FFC8-4BF1-A2B5-AD13AEDD74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3844" y="2993138"/>
            <a:ext cx="5093447" cy="2282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67F6D79-893B-4791-9BCE-37C4B3665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Арифметические операции над символами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ED9B45B7-0AA6-4CF5-B709-176069E72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3200" dirty="0">
                <a:solidFill>
                  <a:schemeClr val="accent5"/>
                </a:solidFill>
                <a:latin typeface="Consolas" panose="020B0609020204030204" pitchFamily="49" charset="0"/>
              </a:rPr>
              <a:t>char</a:t>
            </a:r>
            <a:r>
              <a:rPr lang="en-US" sz="3200" dirty="0">
                <a:latin typeface="Consolas" panose="020B0609020204030204" pitchFamily="49" charset="0"/>
              </a:rPr>
              <a:t> c = </a:t>
            </a:r>
            <a:r>
              <a:rPr lang="en-US" sz="3200" dirty="0">
                <a:solidFill>
                  <a:schemeClr val="accent1"/>
                </a:solidFill>
                <a:latin typeface="Consolas" panose="020B0609020204030204" pitchFamily="49" charset="0"/>
              </a:rPr>
              <a:t>'а'</a:t>
            </a:r>
            <a:r>
              <a:rPr lang="en-US" sz="3200" dirty="0">
                <a:latin typeface="Consolas" panose="020B0609020204030204" pitchFamily="49" charset="0"/>
              </a:rPr>
              <a:t>;</a:t>
            </a:r>
            <a:endParaRPr lang="ru-RU" sz="32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3200" dirty="0">
                <a:latin typeface="Consolas" panose="020B0609020204030204" pitchFamily="49" charset="0"/>
              </a:rPr>
              <a:t>c = (</a:t>
            </a:r>
            <a:r>
              <a:rPr lang="en-US" sz="3200" dirty="0">
                <a:solidFill>
                  <a:schemeClr val="accent5"/>
                </a:solidFill>
                <a:latin typeface="Consolas" panose="020B0609020204030204" pitchFamily="49" charset="0"/>
              </a:rPr>
              <a:t>char</a:t>
            </a:r>
            <a:r>
              <a:rPr lang="en-US" sz="3200" dirty="0">
                <a:latin typeface="Consolas" panose="020B0609020204030204" pitchFamily="49" charset="0"/>
              </a:rPr>
              <a:t>)(c + 3);</a:t>
            </a:r>
            <a:endParaRPr lang="ru-RU" sz="32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3200" dirty="0">
                <a:latin typeface="Consolas" panose="020B0609020204030204" pitchFamily="49" charset="0"/>
              </a:rPr>
              <a:t> </a:t>
            </a:r>
            <a:endParaRPr lang="ru-RU" sz="32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3200" dirty="0">
                <a:solidFill>
                  <a:schemeClr val="accent5"/>
                </a:solidFill>
                <a:latin typeface="Consolas" panose="020B0609020204030204" pitchFamily="49" charset="0"/>
              </a:rPr>
              <a:t>char</a:t>
            </a:r>
            <a:r>
              <a:rPr lang="en-US" sz="3200" dirty="0">
                <a:latin typeface="Consolas" panose="020B0609020204030204" pitchFamily="49" charset="0"/>
              </a:rPr>
              <a:t> b = </a:t>
            </a:r>
            <a:r>
              <a:rPr lang="en-US" sz="3200" dirty="0">
                <a:solidFill>
                  <a:schemeClr val="accent1"/>
                </a:solidFill>
                <a:latin typeface="Consolas" panose="020B0609020204030204" pitchFamily="49" charset="0"/>
              </a:rPr>
              <a:t>'0'</a:t>
            </a:r>
            <a:r>
              <a:rPr lang="en-US" sz="3200" dirty="0">
                <a:latin typeface="Consolas" panose="020B0609020204030204" pitchFamily="49" charset="0"/>
              </a:rPr>
              <a:t>;</a:t>
            </a:r>
            <a:endParaRPr lang="ru-RU" sz="32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3200" dirty="0">
                <a:latin typeface="Consolas" panose="020B0609020204030204" pitchFamily="49" charset="0"/>
              </a:rPr>
              <a:t>c = (</a:t>
            </a:r>
            <a:r>
              <a:rPr lang="en-US" sz="3200" dirty="0">
                <a:solidFill>
                  <a:schemeClr val="accent5"/>
                </a:solidFill>
                <a:latin typeface="Consolas" panose="020B0609020204030204" pitchFamily="49" charset="0"/>
              </a:rPr>
              <a:t>char</a:t>
            </a:r>
            <a:r>
              <a:rPr lang="en-US" sz="3200" dirty="0">
                <a:latin typeface="Consolas" panose="020B0609020204030204" pitchFamily="49" charset="0"/>
              </a:rPr>
              <a:t>)(c + b);</a:t>
            </a:r>
            <a:endParaRPr lang="ru-RU" sz="32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3200" dirty="0">
                <a:latin typeface="Consolas" panose="020B0609020204030204" pitchFamily="49" charset="0"/>
              </a:rPr>
              <a:t>c = (</a:t>
            </a:r>
            <a:r>
              <a:rPr lang="en-US" sz="3200" dirty="0">
                <a:solidFill>
                  <a:schemeClr val="accent5"/>
                </a:solidFill>
                <a:latin typeface="Consolas" panose="020B0609020204030204" pitchFamily="49" charset="0"/>
              </a:rPr>
              <a:t>char</a:t>
            </a:r>
            <a:r>
              <a:rPr lang="en-US" sz="3200" dirty="0">
                <a:latin typeface="Consolas" panose="020B0609020204030204" pitchFamily="49" charset="0"/>
              </a:rPr>
              <a:t>)(c - b);</a:t>
            </a:r>
            <a:endParaRPr lang="ru-RU" sz="32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3200" dirty="0">
                <a:latin typeface="Consolas" panose="020B0609020204030204" pitchFamily="49" charset="0"/>
              </a:rPr>
              <a:t>c = (</a:t>
            </a:r>
            <a:r>
              <a:rPr lang="en-US" sz="3200" dirty="0">
                <a:solidFill>
                  <a:schemeClr val="accent5"/>
                </a:solidFill>
                <a:latin typeface="Consolas" panose="020B0609020204030204" pitchFamily="49" charset="0"/>
              </a:rPr>
              <a:t>char</a:t>
            </a:r>
            <a:r>
              <a:rPr lang="en-US" sz="3200" dirty="0">
                <a:latin typeface="Consolas" panose="020B0609020204030204" pitchFamily="49" charset="0"/>
              </a:rPr>
              <a:t>)(c * b);</a:t>
            </a:r>
            <a:endParaRPr lang="ru-RU" sz="32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3200" dirty="0">
                <a:latin typeface="Consolas" panose="020B0609020204030204" pitchFamily="49" charset="0"/>
              </a:rPr>
              <a:t>c = (</a:t>
            </a:r>
            <a:r>
              <a:rPr lang="en-US" sz="3200" dirty="0">
                <a:solidFill>
                  <a:schemeClr val="accent5"/>
                </a:solidFill>
                <a:latin typeface="Consolas" panose="020B0609020204030204" pitchFamily="49" charset="0"/>
              </a:rPr>
              <a:t>char</a:t>
            </a:r>
            <a:r>
              <a:rPr lang="en-US" sz="3200" dirty="0">
                <a:latin typeface="Consolas" panose="020B0609020204030204" pitchFamily="49" charset="0"/>
              </a:rPr>
              <a:t>)(c / b);</a:t>
            </a:r>
            <a:endParaRPr lang="ru-RU" sz="32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3200" dirty="0">
                <a:latin typeface="Consolas" panose="020B0609020204030204" pitchFamily="49" charset="0"/>
              </a:rPr>
              <a:t>c</a:t>
            </a:r>
            <a:r>
              <a:rPr lang="ru-RU" sz="3200" dirty="0">
                <a:latin typeface="Consolas" panose="020B0609020204030204" pitchFamily="49" charset="0"/>
              </a:rPr>
              <a:t> = (</a:t>
            </a:r>
            <a:r>
              <a:rPr lang="en-US" sz="3200" dirty="0">
                <a:solidFill>
                  <a:schemeClr val="accent5"/>
                </a:solidFill>
                <a:latin typeface="Consolas" panose="020B0609020204030204" pitchFamily="49" charset="0"/>
              </a:rPr>
              <a:t>char</a:t>
            </a:r>
            <a:r>
              <a:rPr lang="ru-RU" sz="3200" dirty="0">
                <a:latin typeface="Consolas" panose="020B0609020204030204" pitchFamily="49" charset="0"/>
              </a:rPr>
              <a:t>)(</a:t>
            </a:r>
            <a:r>
              <a:rPr lang="en-US" sz="3200" dirty="0">
                <a:latin typeface="Consolas" panose="020B0609020204030204" pitchFamily="49" charset="0"/>
              </a:rPr>
              <a:t>c</a:t>
            </a:r>
            <a:r>
              <a:rPr lang="ru-RU" sz="3200" dirty="0">
                <a:latin typeface="Consolas" panose="020B0609020204030204" pitchFamily="49" charset="0"/>
              </a:rPr>
              <a:t> % </a:t>
            </a:r>
            <a:r>
              <a:rPr lang="en-US" sz="3200" dirty="0">
                <a:latin typeface="Consolas" panose="020B0609020204030204" pitchFamily="49" charset="0"/>
              </a:rPr>
              <a:t>b</a:t>
            </a:r>
            <a:r>
              <a:rPr lang="ru-RU" sz="3200" dirty="0">
                <a:latin typeface="Consolas" panose="020B0609020204030204" pitchFamily="49" charset="0"/>
              </a:rPr>
              <a:t>);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lang="ru-RU" altLang="ru-RU" sz="3200" dirty="0">
              <a:latin typeface="Consolas" panose="020B0609020204030204" pitchFamily="49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3963616-4877-40DE-99E0-6558F466AD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4287" y="6202829"/>
            <a:ext cx="621615" cy="621615"/>
          </a:xfrm>
          <a:prstGeom prst="rect">
            <a:avLst/>
          </a:prstGeom>
        </p:spPr>
      </p:pic>
      <p:pic>
        <p:nvPicPr>
          <p:cNvPr id="6" name="Рисунок 2">
            <a:extLst>
              <a:ext uri="{FF2B5EF4-FFF2-40B4-BE49-F238E27FC236}">
                <a16:creationId xmlns:a16="http://schemas.microsoft.com/office/drawing/2014/main" id="{15DFA396-B3D7-4EDB-8236-F8CAFC0D5C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3507" y="4835547"/>
            <a:ext cx="1778397" cy="1330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158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67F6D79-893B-4791-9BCE-37C4B3665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Задание 2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ED9B45B7-0AA6-4CF5-B709-176069E72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ru-RU" sz="2400" dirty="0"/>
              <a:t>	Вывести все </a:t>
            </a:r>
            <a:r>
              <a:rPr lang="ru-RU" sz="2400" b="1" dirty="0"/>
              <a:t>заглавные</a:t>
            </a:r>
            <a:r>
              <a:rPr lang="ru-RU" sz="2400" dirty="0"/>
              <a:t> буквы латинского алфавита с помощью цикла с помощью </a:t>
            </a:r>
            <a:r>
              <a:rPr lang="ru-RU" sz="2400" b="1" dirty="0"/>
              <a:t>цикла</a:t>
            </a:r>
            <a:r>
              <a:rPr lang="ru-RU" sz="2400" dirty="0"/>
              <a:t> </a:t>
            </a:r>
            <a:r>
              <a:rPr lang="en-US" sz="2400" dirty="0"/>
              <a:t>for.</a:t>
            </a:r>
            <a:endParaRPr lang="ru-RU" altLang="ru-RU" sz="2800" dirty="0">
              <a:latin typeface="Arial" panose="020B0604020202020204" pitchFamily="34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3963616-4877-40DE-99E0-6558F466AD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4287" y="6202829"/>
            <a:ext cx="621615" cy="621615"/>
          </a:xfrm>
          <a:prstGeom prst="rect">
            <a:avLst/>
          </a:prstGeom>
        </p:spPr>
      </p:pic>
      <p:pic>
        <p:nvPicPr>
          <p:cNvPr id="6" name="Рисунок 2">
            <a:extLst>
              <a:ext uri="{FF2B5EF4-FFF2-40B4-BE49-F238E27FC236}">
                <a16:creationId xmlns:a16="http://schemas.microsoft.com/office/drawing/2014/main" id="{15DFA396-B3D7-4EDB-8236-F8CAFC0D5C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3507" y="4835547"/>
            <a:ext cx="1778397" cy="1330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334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67F6D79-893B-4791-9BCE-37C4B3665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Строки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3963616-4877-40DE-99E0-6558F466AD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4287" y="6202829"/>
            <a:ext cx="621615" cy="621615"/>
          </a:xfrm>
          <a:prstGeom prst="rect">
            <a:avLst/>
          </a:prstGeom>
        </p:spPr>
      </p:pic>
      <p:pic>
        <p:nvPicPr>
          <p:cNvPr id="6" name="Рисунок 2">
            <a:extLst>
              <a:ext uri="{FF2B5EF4-FFF2-40B4-BE49-F238E27FC236}">
                <a16:creationId xmlns:a16="http://schemas.microsoft.com/office/drawing/2014/main" id="{15DFA396-B3D7-4EDB-8236-F8CAFC0D5C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3507" y="4835547"/>
            <a:ext cx="1778397" cy="1330543"/>
          </a:xfrm>
          <a:prstGeom prst="rect">
            <a:avLst/>
          </a:prstGeom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3674768-FBD4-4E13-A48D-7942D002949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95400" y="1981201"/>
            <a:ext cx="6287299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ru-RU" sz="3200" b="0" i="0" u="none" strike="noStrike" cap="none" normalizeH="0" baseline="0" dirty="0">
                <a:ln>
                  <a:noFill/>
                </a:ln>
                <a:solidFill>
                  <a:srgbClr val="76923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string </a:t>
            </a:r>
            <a:r>
              <a:rPr kumimoji="0" lang="en-US" altLang="ru-RU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</a:t>
            </a:r>
            <a:r>
              <a:rPr kumimoji="0" lang="ru-RU" altLang="ru-RU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kumimoji="0" lang="ru-RU" altLang="ru-RU" sz="3200" b="0" i="0" u="none" strike="noStrike" cap="none" normalizeH="0" baseline="0" dirty="0">
                <a:ln>
                  <a:noFill/>
                </a:ln>
                <a:solidFill>
                  <a:srgbClr val="94363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kumimoji="0" lang="en-US" altLang="ru-RU" sz="3200" b="0" i="0" u="none" strike="noStrike" cap="none" normalizeH="0" baseline="0" dirty="0">
                <a:ln>
                  <a:noFill/>
                </a:ln>
                <a:solidFill>
                  <a:srgbClr val="94363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Hello</a:t>
            </a:r>
            <a:r>
              <a:rPr kumimoji="0" lang="ru-RU" altLang="ru-RU" sz="3200" b="0" i="0" u="none" strike="noStrike" cap="none" normalizeH="0" baseline="0" dirty="0">
                <a:ln>
                  <a:noFill/>
                </a:ln>
                <a:solidFill>
                  <a:srgbClr val="94363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kumimoji="0" lang="en-US" altLang="ru-RU" sz="3200" b="0" i="0" u="none" strike="noStrike" cap="none" normalizeH="0" baseline="0" dirty="0">
                <a:ln>
                  <a:noFill/>
                </a:ln>
                <a:solidFill>
                  <a:srgbClr val="94363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World</a:t>
            </a:r>
            <a:r>
              <a:rPr kumimoji="0" lang="ru-RU" altLang="ru-RU" sz="3200" b="0" i="0" u="none" strike="noStrike" cap="none" normalizeH="0" baseline="0" dirty="0">
                <a:ln>
                  <a:noFill/>
                </a:ln>
                <a:solidFill>
                  <a:srgbClr val="94363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!"</a:t>
            </a:r>
            <a:r>
              <a:rPr kumimoji="0" lang="ru-RU" altLang="ru-RU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lang="ru-RU" altLang="ru-RU" sz="32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lvl="0" indent="0">
              <a:lnSpc>
                <a:spcPct val="100000"/>
              </a:lnSpc>
              <a:buClrTx/>
              <a:buSzTx/>
              <a:buNone/>
            </a:pPr>
            <a:r>
              <a:rPr lang="en-US" altLang="ru-RU" sz="3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 = </a:t>
            </a:r>
            <a:r>
              <a:rPr lang="en-US" altLang="ru-RU" sz="3200" dirty="0" err="1">
                <a:solidFill>
                  <a:srgbClr val="31849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Console</a:t>
            </a:r>
            <a:r>
              <a:rPr lang="en-US" altLang="ru-RU" sz="32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.ReadLine</a:t>
            </a:r>
            <a:r>
              <a:rPr lang="en-US" altLang="ru-RU" sz="3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();</a:t>
            </a:r>
            <a:endParaRPr lang="ru-RU" altLang="ru-RU" sz="3200" dirty="0">
              <a:latin typeface="Consolas" panose="020B0609020204030204" pitchFamily="49" charset="0"/>
            </a:endParaRPr>
          </a:p>
          <a:p>
            <a:pPr marL="0" lvl="0" indent="0">
              <a:lnSpc>
                <a:spcPct val="100000"/>
              </a:lnSpc>
              <a:buClrTx/>
              <a:buSzTx/>
              <a:buNone/>
            </a:pPr>
            <a:r>
              <a:rPr lang="en-US" altLang="ru-RU" sz="3200" dirty="0" err="1">
                <a:solidFill>
                  <a:srgbClr val="31849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Console</a:t>
            </a:r>
            <a:r>
              <a:rPr lang="en-US" altLang="ru-RU" sz="32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.WriteLine</a:t>
            </a:r>
            <a:r>
              <a:rPr lang="en-US" altLang="ru-RU" sz="3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(s);</a:t>
            </a:r>
            <a:endParaRPr lang="en-US" altLang="ru-RU" sz="3200" dirty="0"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kumimoji="0" lang="ru-RU" altLang="ru-RU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lang="ru-RU" altLang="ru-RU" sz="32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kumimoji="0" lang="ru-RU" altLang="ru-RU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1007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67F6D79-893B-4791-9BCE-37C4B3665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Длина строки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3963616-4877-40DE-99E0-6558F466AD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4287" y="6202829"/>
            <a:ext cx="621615" cy="621615"/>
          </a:xfrm>
          <a:prstGeom prst="rect">
            <a:avLst/>
          </a:prstGeom>
        </p:spPr>
      </p:pic>
      <p:pic>
        <p:nvPicPr>
          <p:cNvPr id="6" name="Рисунок 2">
            <a:extLst>
              <a:ext uri="{FF2B5EF4-FFF2-40B4-BE49-F238E27FC236}">
                <a16:creationId xmlns:a16="http://schemas.microsoft.com/office/drawing/2014/main" id="{15DFA396-B3D7-4EDB-8236-F8CAFC0D5C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3507" y="4835547"/>
            <a:ext cx="1778397" cy="1330543"/>
          </a:xfrm>
          <a:prstGeom prst="rect">
            <a:avLst/>
          </a:prstGeom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7076F1C-41A8-46B8-9F30-F22667645F2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95400" y="1981201"/>
            <a:ext cx="6513322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ru-RU" sz="3200" b="0" i="0" u="none" strike="noStrike" cap="none" normalizeH="0" baseline="0" dirty="0">
                <a:ln>
                  <a:noFill/>
                </a:ln>
                <a:solidFill>
                  <a:srgbClr val="76923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string </a:t>
            </a:r>
            <a:r>
              <a:rPr kumimoji="0" lang="en-US" altLang="ru-RU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 = </a:t>
            </a:r>
            <a:r>
              <a:rPr kumimoji="0" lang="en-US" altLang="ru-RU" sz="3200" b="0" i="0" u="none" strike="noStrike" cap="none" normalizeH="0" baseline="0" dirty="0">
                <a:ln>
                  <a:noFill/>
                </a:ln>
                <a:solidFill>
                  <a:srgbClr val="94363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"Hello, World!"</a:t>
            </a:r>
            <a:r>
              <a:rPr kumimoji="0" lang="en-US" altLang="ru-RU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kumimoji="0" lang="ru-RU" altLang="ru-RU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ru-RU" sz="3200" b="0" i="0" u="none" strike="noStrike" cap="none" normalizeH="0" baseline="0" dirty="0" err="1">
                <a:ln>
                  <a:noFill/>
                </a:ln>
                <a:solidFill>
                  <a:srgbClr val="31849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Console</a:t>
            </a:r>
            <a:r>
              <a:rPr kumimoji="0" lang="en-US" altLang="ru-RU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.WriteLine</a:t>
            </a:r>
            <a:r>
              <a:rPr kumimoji="0" lang="en-US" altLang="ru-RU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en-US" altLang="ru-RU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s.Length</a:t>
            </a:r>
            <a:r>
              <a:rPr kumimoji="0" lang="en-US" altLang="ru-RU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endParaRPr kumimoji="0" lang="en-US" altLang="ru-RU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9912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67F6D79-893B-4791-9BCE-37C4B3665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Операции со строками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3963616-4877-40DE-99E0-6558F466AD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4287" y="6202829"/>
            <a:ext cx="621615" cy="621615"/>
          </a:xfrm>
          <a:prstGeom prst="rect">
            <a:avLst/>
          </a:prstGeom>
        </p:spPr>
      </p:pic>
      <p:pic>
        <p:nvPicPr>
          <p:cNvPr id="6" name="Рисунок 2">
            <a:extLst>
              <a:ext uri="{FF2B5EF4-FFF2-40B4-BE49-F238E27FC236}">
                <a16:creationId xmlns:a16="http://schemas.microsoft.com/office/drawing/2014/main" id="{15DFA396-B3D7-4EDB-8236-F8CAFC0D5C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3507" y="4835547"/>
            <a:ext cx="1778397" cy="1330543"/>
          </a:xfrm>
          <a:prstGeom prst="rect">
            <a:avLst/>
          </a:prstGeom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245AE27-53F0-4E08-9E97-F305D854C2B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95400" y="1981201"/>
            <a:ext cx="4705134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ru-RU" sz="3200" b="0" i="0" u="none" strike="noStrike" cap="none" normalizeH="0" baseline="0" dirty="0">
                <a:ln>
                  <a:noFill/>
                </a:ln>
                <a:solidFill>
                  <a:srgbClr val="76923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string </a:t>
            </a:r>
            <a:r>
              <a:rPr kumimoji="0" lang="en-US" altLang="ru-RU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 = </a:t>
            </a:r>
            <a:r>
              <a:rPr kumimoji="0" lang="en-US" altLang="ru-RU" sz="3200" b="0" i="0" u="none" strike="noStrike" cap="none" normalizeH="0" baseline="0" dirty="0">
                <a:ln>
                  <a:noFill/>
                </a:ln>
                <a:solidFill>
                  <a:srgbClr val="94363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"Hello "</a:t>
            </a:r>
            <a:r>
              <a:rPr kumimoji="0" lang="en-US" altLang="ru-RU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kumimoji="0" lang="ru-RU" altLang="ru-RU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ru-RU" sz="3200" b="0" i="0" u="none" strike="noStrike" cap="none" normalizeH="0" baseline="0" dirty="0">
                <a:ln>
                  <a:noFill/>
                </a:ln>
                <a:solidFill>
                  <a:srgbClr val="76923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string </a:t>
            </a:r>
            <a:r>
              <a:rPr kumimoji="0" lang="en-US" altLang="ru-RU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 = </a:t>
            </a:r>
            <a:r>
              <a:rPr kumimoji="0" lang="en-US" altLang="ru-RU" sz="3200" b="0" i="0" u="none" strike="noStrike" cap="none" normalizeH="0" baseline="0" dirty="0">
                <a:ln>
                  <a:noFill/>
                </a:ln>
                <a:solidFill>
                  <a:srgbClr val="94363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"world!"</a:t>
            </a:r>
            <a:r>
              <a:rPr kumimoji="0" lang="en-US" altLang="ru-RU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kumimoji="0" lang="ru-RU" altLang="ru-RU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ru-RU" sz="3200" b="0" i="0" u="none" strike="noStrike" cap="none" normalizeH="0" baseline="0" dirty="0">
                <a:ln>
                  <a:noFill/>
                </a:ln>
                <a:solidFill>
                  <a:srgbClr val="76923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string </a:t>
            </a:r>
            <a:r>
              <a:rPr kumimoji="0" lang="en-US" altLang="ru-RU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 = a + b; </a:t>
            </a:r>
            <a:endParaRPr kumimoji="0" lang="ru-RU" altLang="ru-RU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lang="ru-RU" altLang="ru-RU" sz="32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ClrTx/>
              <a:buSzTx/>
              <a:buNone/>
            </a:pPr>
            <a:r>
              <a:rPr lang="en-US" altLang="ru-RU" sz="3200" dirty="0">
                <a:solidFill>
                  <a:srgbClr val="76923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string </a:t>
            </a:r>
            <a:r>
              <a:rPr lang="en-US" altLang="ru-RU" sz="3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 = b + a; </a:t>
            </a:r>
            <a:endParaRPr lang="en-US" altLang="ru-RU" sz="3200" dirty="0"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kumimoji="0" lang="en-US" altLang="ru-RU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4740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67F6D79-893B-4791-9BCE-37C4B3665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Операции со строками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3963616-4877-40DE-99E0-6558F466AD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4287" y="6202829"/>
            <a:ext cx="621615" cy="621615"/>
          </a:xfrm>
          <a:prstGeom prst="rect">
            <a:avLst/>
          </a:prstGeom>
        </p:spPr>
      </p:pic>
      <p:pic>
        <p:nvPicPr>
          <p:cNvPr id="6" name="Рисунок 2">
            <a:extLst>
              <a:ext uri="{FF2B5EF4-FFF2-40B4-BE49-F238E27FC236}">
                <a16:creationId xmlns:a16="http://schemas.microsoft.com/office/drawing/2014/main" id="{15DFA396-B3D7-4EDB-8236-F8CAFC0D5C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3507" y="4835547"/>
            <a:ext cx="1778397" cy="1330543"/>
          </a:xfrm>
          <a:prstGeom prst="rect">
            <a:avLst/>
          </a:prstGeom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D10FDFF-2F8C-40D0-AFD8-FBF32289A40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95400" y="1981201"/>
            <a:ext cx="4479111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ru-RU" sz="3200" b="0" i="0" u="none" strike="noStrike" cap="none" normalizeH="0" baseline="0" dirty="0">
                <a:ln>
                  <a:noFill/>
                </a:ln>
                <a:solidFill>
                  <a:srgbClr val="76923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string </a:t>
            </a:r>
            <a:r>
              <a:rPr kumimoji="0" lang="en-US" altLang="ru-RU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 = </a:t>
            </a:r>
            <a:r>
              <a:rPr kumimoji="0" lang="en-US" altLang="ru-RU" sz="3200" b="0" i="0" u="none" strike="noStrike" cap="none" normalizeH="0" baseline="0" dirty="0">
                <a:ln>
                  <a:noFill/>
                </a:ln>
                <a:solidFill>
                  <a:srgbClr val="94363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"HELLO"</a:t>
            </a:r>
            <a:r>
              <a:rPr kumimoji="0" lang="en-US" altLang="ru-RU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kumimoji="0" lang="ru-RU" altLang="ru-RU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ru-RU" sz="3200" b="0" i="0" u="none" strike="noStrike" cap="none" normalizeH="0" baseline="0" dirty="0">
                <a:ln>
                  <a:noFill/>
                </a:ln>
                <a:solidFill>
                  <a:srgbClr val="76923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string </a:t>
            </a:r>
            <a:r>
              <a:rPr kumimoji="0" lang="en-US" altLang="ru-RU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 = </a:t>
            </a:r>
            <a:r>
              <a:rPr kumimoji="0" lang="en-US" altLang="ru-RU" sz="3200" b="0" i="0" u="none" strike="noStrike" cap="none" normalizeH="0" baseline="0" dirty="0">
                <a:ln>
                  <a:noFill/>
                </a:ln>
                <a:solidFill>
                  <a:srgbClr val="94363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"Hello"</a:t>
            </a:r>
            <a:r>
              <a:rPr kumimoji="0" lang="en-US" altLang="ru-RU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kumimoji="0" lang="ru-RU" altLang="ru-RU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ru-RU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br>
              <a:rPr kumimoji="0" lang="ru-RU" altLang="ru-RU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altLang="ru-RU" sz="3200" b="0" i="0" u="none" strike="noStrike" cap="none" normalizeH="0" baseline="0" dirty="0">
                <a:ln>
                  <a:noFill/>
                </a:ln>
                <a:solidFill>
                  <a:srgbClr val="76923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bool </a:t>
            </a:r>
            <a:r>
              <a:rPr kumimoji="0" lang="en-US" altLang="ru-RU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</a:t>
            </a:r>
            <a:r>
              <a:rPr kumimoji="0" lang="ru-RU" altLang="ru-RU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kumimoji="0" lang="en-US" altLang="ru-RU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</a:t>
            </a:r>
            <a:r>
              <a:rPr kumimoji="0" lang="ru-RU" altLang="ru-RU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== </a:t>
            </a:r>
            <a:r>
              <a:rPr kumimoji="0" lang="en-US" altLang="ru-RU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</a:t>
            </a:r>
            <a:r>
              <a:rPr kumimoji="0" lang="ru-RU" altLang="ru-RU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 </a:t>
            </a:r>
            <a:endParaRPr kumimoji="0" lang="ru-RU" altLang="ru-RU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ru-RU" sz="3200" b="0" i="0" u="none" strike="noStrike" cap="none" normalizeH="0" baseline="0" dirty="0">
                <a:ln>
                  <a:noFill/>
                </a:ln>
                <a:solidFill>
                  <a:srgbClr val="76923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bool </a:t>
            </a:r>
            <a:r>
              <a:rPr kumimoji="0" lang="en-US" altLang="ru-RU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</a:t>
            </a:r>
            <a:r>
              <a:rPr kumimoji="0" lang="ru-RU" altLang="ru-RU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kumimoji="0" lang="en-US" altLang="ru-RU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</a:t>
            </a:r>
            <a:r>
              <a:rPr kumimoji="0" lang="ru-RU" altLang="ru-RU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!= </a:t>
            </a:r>
            <a:r>
              <a:rPr kumimoji="0" lang="en-US" altLang="ru-RU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</a:t>
            </a:r>
            <a:r>
              <a:rPr kumimoji="0" lang="ru-RU" altLang="ru-RU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 </a:t>
            </a:r>
            <a:endParaRPr kumimoji="0" lang="ru-RU" altLang="ru-RU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2140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67F6D79-893B-4791-9BCE-37C4B3665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Хранение строк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3963616-4877-40DE-99E0-6558F466AD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4287" y="6202829"/>
            <a:ext cx="621615" cy="621615"/>
          </a:xfrm>
          <a:prstGeom prst="rect">
            <a:avLst/>
          </a:prstGeom>
        </p:spPr>
      </p:pic>
      <p:pic>
        <p:nvPicPr>
          <p:cNvPr id="6" name="Рисунок 2">
            <a:extLst>
              <a:ext uri="{FF2B5EF4-FFF2-40B4-BE49-F238E27FC236}">
                <a16:creationId xmlns:a16="http://schemas.microsoft.com/office/drawing/2014/main" id="{15DFA396-B3D7-4EDB-8236-F8CAFC0D5C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3507" y="4835547"/>
            <a:ext cx="1778397" cy="1330543"/>
          </a:xfrm>
          <a:prstGeom prst="rect">
            <a:avLst/>
          </a:prstGeom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1047763-C4FC-4AA3-870B-A61DF10F7D0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95400" y="1981201"/>
            <a:ext cx="5609228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ru-RU" sz="3200" b="0" i="0" u="none" strike="noStrike" cap="none" normalizeH="0" baseline="0" dirty="0">
                <a:ln>
                  <a:noFill/>
                </a:ln>
                <a:solidFill>
                  <a:schemeClr val="accent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string</a:t>
            </a:r>
            <a:r>
              <a:rPr kumimoji="0" lang="en-US" altLang="ru-RU" sz="3200" b="0" i="0" u="none" strike="noStrike" cap="none" normalizeH="0" baseline="0" dirty="0">
                <a:ln>
                  <a:noFill/>
                </a:ln>
                <a:solidFill>
                  <a:srgbClr val="76923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ru-RU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</a:t>
            </a:r>
            <a:r>
              <a:rPr kumimoji="0" lang="ru-RU" altLang="ru-RU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kumimoji="0" lang="ru-RU" altLang="ru-RU" sz="3200" b="0" i="0" u="none" strike="noStrike" cap="none" normalizeH="0" baseline="0" dirty="0">
                <a:ln>
                  <a:noFill/>
                </a:ln>
                <a:solidFill>
                  <a:srgbClr val="94363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kumimoji="0" lang="en-US" altLang="ru-RU" sz="3200" b="0" i="0" u="none" strike="noStrike" cap="none" normalizeH="0" baseline="0" dirty="0">
                <a:ln>
                  <a:noFill/>
                </a:ln>
                <a:solidFill>
                  <a:srgbClr val="94363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Basketball</a:t>
            </a:r>
            <a:r>
              <a:rPr kumimoji="0" lang="ru-RU" altLang="ru-RU" sz="3200" b="0" i="0" u="none" strike="noStrike" cap="none" normalizeH="0" baseline="0" dirty="0">
                <a:ln>
                  <a:noFill/>
                </a:ln>
                <a:solidFill>
                  <a:srgbClr val="94363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kumimoji="0" lang="ru-RU" altLang="ru-RU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buClrTx/>
              <a:buSzTx/>
              <a:buNone/>
            </a:pPr>
            <a:endParaRPr lang="ru-RU" altLang="ru-RU" sz="32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3200" dirty="0">
                <a:solidFill>
                  <a:schemeClr val="accent5"/>
                </a:solidFill>
                <a:latin typeface="Consolas" panose="020B0609020204030204" pitchFamily="49" charset="0"/>
              </a:rPr>
              <a:t>char</a:t>
            </a:r>
            <a:r>
              <a:rPr lang="en-US" sz="3200" dirty="0">
                <a:latin typeface="Consolas" panose="020B0609020204030204" pitchFamily="49" charset="0"/>
              </a:rPr>
              <a:t> a = s[0]; </a:t>
            </a:r>
            <a:endParaRPr lang="ru-RU" sz="3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200" dirty="0">
                <a:solidFill>
                  <a:schemeClr val="accent5"/>
                </a:solidFill>
                <a:latin typeface="Consolas" panose="020B0609020204030204" pitchFamily="49" charset="0"/>
              </a:rPr>
              <a:t>char</a:t>
            </a:r>
            <a:r>
              <a:rPr lang="en-US" sz="3200" dirty="0">
                <a:latin typeface="Consolas" panose="020B0609020204030204" pitchFamily="49" charset="0"/>
              </a:rPr>
              <a:t> b = s[9]; </a:t>
            </a:r>
            <a:endParaRPr lang="ru-RU" sz="32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ClrTx/>
              <a:buSzTx/>
              <a:buNone/>
            </a:pPr>
            <a:endParaRPr kumimoji="0" lang="ru-RU" altLang="ru-RU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200" dirty="0">
                <a:solidFill>
                  <a:schemeClr val="accent5"/>
                </a:solidFill>
                <a:latin typeface="Consolas" panose="020B0609020204030204" pitchFamily="49" charset="0"/>
              </a:rPr>
              <a:t>char</a:t>
            </a:r>
            <a:r>
              <a:rPr lang="en-US" sz="3200" dirty="0">
                <a:latin typeface="Consolas" panose="020B0609020204030204" pitchFamily="49" charset="0"/>
              </a:rPr>
              <a:t> c = s[10]; </a:t>
            </a:r>
            <a:endParaRPr lang="ru-RU" sz="3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200" dirty="0">
                <a:solidFill>
                  <a:schemeClr val="accent5"/>
                </a:solidFill>
                <a:latin typeface="Consolas" panose="020B0609020204030204" pitchFamily="49" charset="0"/>
              </a:rPr>
              <a:t>char</a:t>
            </a:r>
            <a:r>
              <a:rPr lang="en-US" sz="3200" dirty="0">
                <a:latin typeface="Consolas" panose="020B0609020204030204" pitchFamily="49" charset="0"/>
              </a:rPr>
              <a:t> d = s[-1]; </a:t>
            </a:r>
            <a:endParaRPr lang="ru-RU" sz="3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200" dirty="0">
                <a:solidFill>
                  <a:schemeClr val="accent5"/>
                </a:solidFill>
                <a:latin typeface="Consolas" panose="020B0609020204030204" pitchFamily="49" charset="0"/>
              </a:rPr>
              <a:t>char</a:t>
            </a:r>
            <a:r>
              <a:rPr lang="en-US" sz="3200" dirty="0">
                <a:latin typeface="Consolas" panose="020B0609020204030204" pitchFamily="49" charset="0"/>
              </a:rPr>
              <a:t> e</a:t>
            </a:r>
            <a:r>
              <a:rPr lang="ru-RU" sz="3200" dirty="0">
                <a:latin typeface="Consolas" panose="020B0609020204030204" pitchFamily="49" charset="0"/>
              </a:rPr>
              <a:t> = </a:t>
            </a:r>
            <a:r>
              <a:rPr lang="en-US" sz="3200" dirty="0">
                <a:latin typeface="Consolas" panose="020B0609020204030204" pitchFamily="49" charset="0"/>
              </a:rPr>
              <a:t>s</a:t>
            </a:r>
            <a:r>
              <a:rPr lang="ru-RU" sz="3200" dirty="0">
                <a:latin typeface="Consolas" panose="020B0609020204030204" pitchFamily="49" charset="0"/>
              </a:rPr>
              <a:t>[25];</a:t>
            </a:r>
            <a:endParaRPr kumimoji="0" lang="ru-RU" altLang="ru-RU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6046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67F6D79-893B-4791-9BCE-37C4B3665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Хранение строк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ED9B45B7-0AA6-4CF5-B709-176069E72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3200" dirty="0">
                <a:solidFill>
                  <a:schemeClr val="accent5"/>
                </a:solidFill>
                <a:latin typeface="Consolas" panose="020B0609020204030204" pitchFamily="49" charset="0"/>
              </a:rPr>
              <a:t>string</a:t>
            </a:r>
            <a:r>
              <a:rPr lang="en-US" sz="3200" dirty="0">
                <a:latin typeface="Consolas" panose="020B0609020204030204" pitchFamily="49" charset="0"/>
              </a:rPr>
              <a:t> s = "Basketball";</a:t>
            </a:r>
            <a:endParaRPr lang="ru-RU" sz="32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ru-RU" sz="3200" dirty="0">
              <a:solidFill>
                <a:schemeClr val="accent5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3200" dirty="0">
                <a:solidFill>
                  <a:schemeClr val="accent5"/>
                </a:solidFill>
                <a:latin typeface="Consolas" panose="020B0609020204030204" pitchFamily="49" charset="0"/>
              </a:rPr>
              <a:t>int</a:t>
            </a:r>
            <a:r>
              <a:rPr lang="ru-RU" sz="3200" dirty="0">
                <a:latin typeface="Consolas" panose="020B0609020204030204" pitchFamily="49" charset="0"/>
              </a:rPr>
              <a:t> count = s.Length;</a:t>
            </a:r>
          </a:p>
          <a:p>
            <a:pPr marL="0" indent="0">
              <a:spcBef>
                <a:spcPts val="0"/>
              </a:spcBef>
              <a:buNone/>
            </a:pPr>
            <a:endParaRPr lang="ru-RU" sz="32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 err="1">
                <a:solidFill>
                  <a:schemeClr val="accent3"/>
                </a:solidFill>
                <a:latin typeface="Consolas" panose="020B0609020204030204" pitchFamily="49" charset="0"/>
              </a:rPr>
              <a:t>Console</a:t>
            </a:r>
            <a:r>
              <a:rPr lang="en-US" sz="2800" dirty="0" err="1">
                <a:latin typeface="Consolas" panose="020B0609020204030204" pitchFamily="49" charset="0"/>
              </a:rPr>
              <a:t>.WriteLine</a:t>
            </a:r>
            <a:r>
              <a:rPr lang="en-US" sz="2800" dirty="0">
                <a:solidFill>
                  <a:schemeClr val="accent1"/>
                </a:solidFill>
                <a:latin typeface="Consolas" panose="020B0609020204030204" pitchFamily="49" charset="0"/>
              </a:rPr>
              <a:t>("</a:t>
            </a:r>
            <a:r>
              <a:rPr lang="en-US" sz="2800" dirty="0" err="1">
                <a:solidFill>
                  <a:schemeClr val="accent1"/>
                </a:solidFill>
                <a:latin typeface="Consolas" panose="020B0609020204030204" pitchFamily="49" charset="0"/>
              </a:rPr>
              <a:t>Последний</a:t>
            </a:r>
            <a:r>
              <a:rPr lang="en-US" sz="2800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chemeClr val="accent1"/>
                </a:solidFill>
                <a:latin typeface="Consolas" panose="020B0609020204030204" pitchFamily="49" charset="0"/>
              </a:rPr>
              <a:t>символ</a:t>
            </a:r>
            <a:r>
              <a:rPr lang="en-US" sz="2800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chemeClr val="accent1"/>
                </a:solidFill>
                <a:latin typeface="Consolas" panose="020B0609020204030204" pitchFamily="49" charset="0"/>
              </a:rPr>
              <a:t>равен</a:t>
            </a:r>
            <a:r>
              <a:rPr lang="ru-RU" sz="2800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accent1"/>
                </a:solidFill>
                <a:latin typeface="Consolas" panose="020B0609020204030204" pitchFamily="49" charset="0"/>
              </a:rPr>
              <a:t>"</a:t>
            </a:r>
            <a:r>
              <a:rPr lang="en-US" sz="2800" dirty="0">
                <a:latin typeface="Consolas" panose="020B0609020204030204" pitchFamily="49" charset="0"/>
              </a:rPr>
              <a:t> + s[count - 1]); </a:t>
            </a:r>
            <a:endParaRPr lang="ru-RU" sz="28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ru-RU" sz="3200" dirty="0"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lang="ru-RU" altLang="ru-RU" sz="3200" dirty="0">
              <a:latin typeface="Consolas" panose="020B0609020204030204" pitchFamily="49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3963616-4877-40DE-99E0-6558F466AD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4287" y="6202829"/>
            <a:ext cx="621615" cy="621615"/>
          </a:xfrm>
          <a:prstGeom prst="rect">
            <a:avLst/>
          </a:prstGeom>
        </p:spPr>
      </p:pic>
      <p:pic>
        <p:nvPicPr>
          <p:cNvPr id="6" name="Рисунок 2">
            <a:extLst>
              <a:ext uri="{FF2B5EF4-FFF2-40B4-BE49-F238E27FC236}">
                <a16:creationId xmlns:a16="http://schemas.microsoft.com/office/drawing/2014/main" id="{15DFA396-B3D7-4EDB-8236-F8CAFC0D5C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3507" y="4835547"/>
            <a:ext cx="1778397" cy="1330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214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67F6D79-893B-4791-9BCE-37C4B3665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Хранение строк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ED9B45B7-0AA6-4CF5-B709-176069E72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3200" dirty="0">
                <a:solidFill>
                  <a:schemeClr val="accent5"/>
                </a:solidFill>
                <a:latin typeface="Consolas" panose="020B0609020204030204" pitchFamily="49" charset="0"/>
              </a:rPr>
              <a:t>string</a:t>
            </a:r>
            <a:r>
              <a:rPr lang="en-US" sz="3200" dirty="0">
                <a:latin typeface="Consolas" panose="020B0609020204030204" pitchFamily="49" charset="0"/>
              </a:rPr>
              <a:t> s</a:t>
            </a:r>
            <a:r>
              <a:rPr lang="ru-RU" sz="3200" dirty="0">
                <a:latin typeface="Consolas" panose="020B0609020204030204" pitchFamily="49" charset="0"/>
              </a:rPr>
              <a:t> = </a:t>
            </a:r>
            <a:r>
              <a:rPr lang="ru-RU" sz="3200" dirty="0">
                <a:solidFill>
                  <a:schemeClr val="accent1"/>
                </a:solidFill>
                <a:latin typeface="Consolas" panose="020B0609020204030204" pitchFamily="49" charset="0"/>
              </a:rPr>
              <a:t>"</a:t>
            </a:r>
            <a:r>
              <a:rPr lang="en-US" sz="3200" dirty="0">
                <a:solidFill>
                  <a:schemeClr val="accent1"/>
                </a:solidFill>
                <a:latin typeface="Consolas" panose="020B0609020204030204" pitchFamily="49" charset="0"/>
              </a:rPr>
              <a:t>Basketball</a:t>
            </a:r>
            <a:r>
              <a:rPr lang="ru-RU" sz="3200" dirty="0">
                <a:solidFill>
                  <a:schemeClr val="accent1"/>
                </a:solidFill>
                <a:latin typeface="Consolas" panose="020B0609020204030204" pitchFamily="49" charset="0"/>
              </a:rPr>
              <a:t>"</a:t>
            </a:r>
            <a:r>
              <a:rPr lang="ru-RU" sz="32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200" dirty="0">
                <a:latin typeface="Consolas" panose="020B0609020204030204" pitchFamily="49" charset="0"/>
              </a:rPr>
              <a:t>s</a:t>
            </a:r>
            <a:r>
              <a:rPr lang="ru-RU" sz="3200" dirty="0">
                <a:latin typeface="Consolas" panose="020B0609020204030204" pitchFamily="49" charset="0"/>
              </a:rPr>
              <a:t>[0] = </a:t>
            </a:r>
            <a:r>
              <a:rPr lang="ru-RU" sz="3200" dirty="0">
                <a:solidFill>
                  <a:schemeClr val="accent1"/>
                </a:solidFill>
                <a:latin typeface="Consolas" panose="020B0609020204030204" pitchFamily="49" charset="0"/>
              </a:rPr>
              <a:t>'</a:t>
            </a:r>
            <a:r>
              <a:rPr lang="en-US" sz="3200" dirty="0">
                <a:solidFill>
                  <a:schemeClr val="accent1"/>
                </a:solidFill>
                <a:latin typeface="Consolas" panose="020B0609020204030204" pitchFamily="49" charset="0"/>
              </a:rPr>
              <a:t>b</a:t>
            </a:r>
            <a:r>
              <a:rPr lang="ru-RU" sz="3200" dirty="0">
                <a:solidFill>
                  <a:schemeClr val="accent1"/>
                </a:solidFill>
                <a:latin typeface="Consolas" panose="020B0609020204030204" pitchFamily="49" charset="0"/>
              </a:rPr>
              <a:t>'</a:t>
            </a:r>
            <a:r>
              <a:rPr lang="ru-RU" sz="3200" dirty="0">
                <a:latin typeface="Consolas" panose="020B0609020204030204" pitchFamily="49" charset="0"/>
              </a:rPr>
              <a:t>;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lang="ru-RU" altLang="ru-RU" sz="3200" dirty="0">
              <a:latin typeface="Consolas" panose="020B0609020204030204" pitchFamily="49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3963616-4877-40DE-99E0-6558F466AD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4287" y="6202829"/>
            <a:ext cx="621615" cy="621615"/>
          </a:xfrm>
          <a:prstGeom prst="rect">
            <a:avLst/>
          </a:prstGeom>
        </p:spPr>
      </p:pic>
      <p:pic>
        <p:nvPicPr>
          <p:cNvPr id="6" name="Рисунок 2">
            <a:extLst>
              <a:ext uri="{FF2B5EF4-FFF2-40B4-BE49-F238E27FC236}">
                <a16:creationId xmlns:a16="http://schemas.microsoft.com/office/drawing/2014/main" id="{15DFA396-B3D7-4EDB-8236-F8CAFC0D5C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3507" y="4835547"/>
            <a:ext cx="1778397" cy="1330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817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67F6D79-893B-4791-9BCE-37C4B3665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Хранение строк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ED9B45B7-0AA6-4CF5-B709-176069E72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latin typeface="Consolas" panose="020B0609020204030204" pitchFamily="49" charset="0"/>
              </a:rPr>
              <a:t> s = 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“Prisma"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  <a:endParaRPr lang="ru-RU" sz="24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countChar</a:t>
            </a:r>
            <a:r>
              <a:rPr lang="en-US" sz="2400" dirty="0">
                <a:latin typeface="Consolas" panose="020B0609020204030204" pitchFamily="49" charset="0"/>
              </a:rPr>
              <a:t> = </a:t>
            </a:r>
            <a:r>
              <a:rPr lang="en-US" sz="2400" dirty="0" err="1">
                <a:latin typeface="Consolas" panose="020B0609020204030204" pitchFamily="49" charset="0"/>
              </a:rPr>
              <a:t>s.Length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  <a:endParaRPr lang="ru-RU" sz="24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solidFill>
                  <a:schemeClr val="accent3"/>
                </a:solidFill>
                <a:latin typeface="Consolas" panose="020B0609020204030204" pitchFamily="49" charset="0"/>
              </a:rPr>
              <a:t>for</a:t>
            </a:r>
            <a:r>
              <a:rPr lang="en-US" sz="2400" dirty="0">
                <a:latin typeface="Consolas" panose="020B0609020204030204" pitchFamily="49" charset="0"/>
              </a:rPr>
              <a:t> (</a:t>
            </a:r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index = 0; index &lt;= </a:t>
            </a:r>
            <a:r>
              <a:rPr lang="en-US" sz="2400" dirty="0" err="1">
                <a:latin typeface="Consolas" panose="020B0609020204030204" pitchFamily="49" charset="0"/>
              </a:rPr>
              <a:t>countChar</a:t>
            </a:r>
            <a:r>
              <a:rPr lang="en-US" sz="2400" dirty="0">
                <a:latin typeface="Consolas" panose="020B0609020204030204" pitchFamily="49" charset="0"/>
              </a:rPr>
              <a:t> - 1; index++)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{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   </a:t>
            </a:r>
            <a:r>
              <a:rPr lang="en-US" sz="2400" dirty="0" err="1">
                <a:solidFill>
                  <a:schemeClr val="accent3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latin typeface="Consolas" panose="020B0609020204030204" pitchFamily="49" charset="0"/>
              </a:rPr>
              <a:t>.Write</a:t>
            </a:r>
            <a:r>
              <a:rPr lang="en-US" sz="2400" dirty="0">
                <a:latin typeface="Consolas" panose="020B0609020204030204" pitchFamily="49" charset="0"/>
              </a:rPr>
              <a:t>(s[index]);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}</a:t>
            </a:r>
            <a:endParaRPr lang="ru-RU" sz="2400" dirty="0">
              <a:latin typeface="Consolas" panose="020B06090202040302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lang="ru-RU" altLang="ru-RU" sz="2400" dirty="0">
              <a:latin typeface="Consolas" panose="020B0609020204030204" pitchFamily="49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3963616-4877-40DE-99E0-6558F466AD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4287" y="6202829"/>
            <a:ext cx="621615" cy="621615"/>
          </a:xfrm>
          <a:prstGeom prst="rect">
            <a:avLst/>
          </a:prstGeom>
        </p:spPr>
      </p:pic>
      <p:pic>
        <p:nvPicPr>
          <p:cNvPr id="6" name="Рисунок 2">
            <a:extLst>
              <a:ext uri="{FF2B5EF4-FFF2-40B4-BE49-F238E27FC236}">
                <a16:creationId xmlns:a16="http://schemas.microsoft.com/office/drawing/2014/main" id="{15DFA396-B3D7-4EDB-8236-F8CAFC0D5C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3507" y="4835547"/>
            <a:ext cx="1778397" cy="1330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223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 rtl="0"/>
            <a:r>
              <a:rPr lang="ru-RU" dirty="0"/>
              <a:t>Курс</a:t>
            </a:r>
            <a:br>
              <a:rPr lang="en-US" dirty="0"/>
            </a:br>
            <a:r>
              <a:rPr lang="en-US" sz="4800" dirty="0"/>
              <a:t>“</a:t>
            </a:r>
            <a:r>
              <a:rPr lang="ru-RU" sz="4800" dirty="0"/>
              <a:t>Программирование на </a:t>
            </a:r>
            <a:r>
              <a:rPr lang="en-US" sz="4800" dirty="0"/>
              <a:t>C#”</a:t>
            </a:r>
            <a:endParaRPr lang="ru-RU" sz="480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algn="ctr" rtl="0"/>
            <a:r>
              <a:rPr lang="ru-RU" dirty="0"/>
              <a:t>Строки и символы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9F4977E-B78B-4985-BD99-27C9C86356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0062" y="99488"/>
            <a:ext cx="3571875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296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67F6D79-893B-4791-9BCE-37C4B3665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Хранение строк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ED9B45B7-0AA6-4CF5-B709-176069E72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latin typeface="Consolas" panose="020B0609020204030204" pitchFamily="49" charset="0"/>
              </a:rPr>
              <a:t> s</a:t>
            </a:r>
            <a:r>
              <a:rPr lang="ru-RU" sz="2400" dirty="0"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chemeClr val="accent3"/>
                </a:solidFill>
                <a:latin typeface="Consolas" panose="020B0609020204030204" pitchFamily="49" charset="0"/>
              </a:rPr>
              <a:t>Console</a:t>
            </a:r>
            <a:r>
              <a:rPr lang="ru-RU" sz="2400" dirty="0">
                <a:latin typeface="Consolas" panose="020B0609020204030204" pitchFamily="49" charset="0"/>
              </a:rPr>
              <a:t>.</a:t>
            </a:r>
            <a:r>
              <a:rPr lang="en-US" sz="2400" dirty="0" err="1">
                <a:latin typeface="Consolas" panose="020B0609020204030204" pitchFamily="49" charset="0"/>
              </a:rPr>
              <a:t>ReadLine</a:t>
            </a:r>
            <a:r>
              <a:rPr lang="ru-RU" sz="2400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countChar</a:t>
            </a:r>
            <a:r>
              <a:rPr lang="en-US" sz="2400" dirty="0">
                <a:latin typeface="Consolas" panose="020B0609020204030204" pitchFamily="49" charset="0"/>
              </a:rPr>
              <a:t> = </a:t>
            </a:r>
            <a:r>
              <a:rPr lang="en-US" sz="2400" dirty="0" err="1">
                <a:latin typeface="Consolas" panose="020B0609020204030204" pitchFamily="49" charset="0"/>
              </a:rPr>
              <a:t>s.Length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  <a:endParaRPr lang="ru-RU" sz="24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countA</a:t>
            </a:r>
            <a:r>
              <a:rPr lang="en-US" sz="2400" dirty="0">
                <a:latin typeface="Consolas" panose="020B0609020204030204" pitchFamily="49" charset="0"/>
              </a:rPr>
              <a:t> = 0;</a:t>
            </a:r>
            <a:endParaRPr lang="ru-RU" sz="24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chemeClr val="accent3"/>
                </a:solidFill>
                <a:latin typeface="Consolas" panose="020B0609020204030204" pitchFamily="49" charset="0"/>
              </a:rPr>
              <a:t>for</a:t>
            </a:r>
            <a:r>
              <a:rPr lang="en-US" sz="2400" dirty="0">
                <a:latin typeface="Consolas" panose="020B0609020204030204" pitchFamily="49" charset="0"/>
              </a:rPr>
              <a:t> (</a:t>
            </a:r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index = 0; index &lt;= </a:t>
            </a:r>
            <a:r>
              <a:rPr lang="en-US" sz="2400" dirty="0" err="1">
                <a:latin typeface="Consolas" panose="020B0609020204030204" pitchFamily="49" charset="0"/>
              </a:rPr>
              <a:t>countChar</a:t>
            </a:r>
            <a:r>
              <a:rPr lang="en-US" sz="2400" dirty="0">
                <a:latin typeface="Consolas" panose="020B0609020204030204" pitchFamily="49" charset="0"/>
              </a:rPr>
              <a:t> - 1; index++)</a:t>
            </a:r>
            <a:endParaRPr lang="ru-RU" sz="24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</a:rPr>
              <a:t>{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   </a:t>
            </a:r>
            <a:r>
              <a:rPr lang="en-US" sz="2400" dirty="0">
                <a:solidFill>
                  <a:schemeClr val="accent3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latin typeface="Consolas" panose="020B0609020204030204" pitchFamily="49" charset="0"/>
              </a:rPr>
              <a:t> (s[index] == 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'A'</a:t>
            </a:r>
            <a:r>
              <a:rPr lang="en-US" sz="2400" dirty="0">
                <a:latin typeface="Consolas" panose="020B0609020204030204" pitchFamily="49" charset="0"/>
              </a:rPr>
              <a:t>)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   {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      </a:t>
            </a:r>
            <a:r>
              <a:rPr lang="en-US" sz="2400" dirty="0" err="1">
                <a:latin typeface="Consolas" panose="020B0609020204030204" pitchFamily="49" charset="0"/>
              </a:rPr>
              <a:t>countA</a:t>
            </a:r>
            <a:r>
              <a:rPr lang="en-US" sz="2400" dirty="0">
                <a:latin typeface="Consolas" panose="020B0609020204030204" pitchFamily="49" charset="0"/>
              </a:rPr>
              <a:t>++;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   }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}</a:t>
            </a:r>
            <a:endParaRPr lang="ru-RU" sz="24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</a:rPr>
              <a:t> </a:t>
            </a:r>
            <a:endParaRPr lang="ru-RU" sz="24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>
                <a:solidFill>
                  <a:schemeClr val="accent3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latin typeface="Consolas" panose="020B0609020204030204" pitchFamily="49" charset="0"/>
              </a:rPr>
              <a:t>.WriteLine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countA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  <a:endParaRPr lang="ru-RU" sz="2400" dirty="0">
              <a:latin typeface="Consolas" panose="020B06090202040302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lang="ru-RU" altLang="ru-RU" sz="2800" dirty="0">
              <a:latin typeface="Consolas" panose="020B0609020204030204" pitchFamily="49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3963616-4877-40DE-99E0-6558F466AD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4287" y="6202829"/>
            <a:ext cx="621615" cy="621615"/>
          </a:xfrm>
          <a:prstGeom prst="rect">
            <a:avLst/>
          </a:prstGeom>
        </p:spPr>
      </p:pic>
      <p:pic>
        <p:nvPicPr>
          <p:cNvPr id="6" name="Рисунок 2">
            <a:extLst>
              <a:ext uri="{FF2B5EF4-FFF2-40B4-BE49-F238E27FC236}">
                <a16:creationId xmlns:a16="http://schemas.microsoft.com/office/drawing/2014/main" id="{15DFA396-B3D7-4EDB-8236-F8CAFC0D5C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3507" y="4835547"/>
            <a:ext cx="1778397" cy="1330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396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67F6D79-893B-4791-9BCE-37C4B3665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Задание 3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ED9B45B7-0AA6-4CF5-B709-176069E72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ru-RU" altLang="ru-RU" sz="2400" dirty="0">
                <a:latin typeface="Arial" panose="020B0604020202020204" pitchFamily="34" charset="0"/>
              </a:rPr>
              <a:t>	Что такое строка?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3963616-4877-40DE-99E0-6558F466AD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4287" y="6202829"/>
            <a:ext cx="621615" cy="621615"/>
          </a:xfrm>
          <a:prstGeom prst="rect">
            <a:avLst/>
          </a:prstGeom>
        </p:spPr>
      </p:pic>
      <p:pic>
        <p:nvPicPr>
          <p:cNvPr id="6" name="Рисунок 2">
            <a:extLst>
              <a:ext uri="{FF2B5EF4-FFF2-40B4-BE49-F238E27FC236}">
                <a16:creationId xmlns:a16="http://schemas.microsoft.com/office/drawing/2014/main" id="{15DFA396-B3D7-4EDB-8236-F8CAFC0D5C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3507" y="4835547"/>
            <a:ext cx="1778397" cy="1330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856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67F6D79-893B-4791-9BCE-37C4B3665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Задание 4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3963616-4877-40DE-99E0-6558F466AD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4287" y="6202829"/>
            <a:ext cx="621615" cy="621615"/>
          </a:xfrm>
          <a:prstGeom prst="rect">
            <a:avLst/>
          </a:prstGeom>
        </p:spPr>
      </p:pic>
      <p:pic>
        <p:nvPicPr>
          <p:cNvPr id="6" name="Рисунок 2">
            <a:extLst>
              <a:ext uri="{FF2B5EF4-FFF2-40B4-BE49-F238E27FC236}">
                <a16:creationId xmlns:a16="http://schemas.microsoft.com/office/drawing/2014/main" id="{15DFA396-B3D7-4EDB-8236-F8CAFC0D5C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3507" y="4835547"/>
            <a:ext cx="1778397" cy="1330543"/>
          </a:xfrm>
          <a:prstGeom prst="rect">
            <a:avLst/>
          </a:prstGeom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518B275-62C5-4FE7-8BBF-5BED6ED4BB9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95400" y="1981201"/>
            <a:ext cx="832150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3200" b="0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kumimoji="0" lang="ru-RU" altLang="ru-RU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.WriteLine</a:t>
            </a:r>
            <a:r>
              <a:rPr kumimoji="0" lang="ru-RU" altLang="ru-RU" sz="32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32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“</a:t>
            </a:r>
            <a:r>
              <a:rPr kumimoji="0" lang="en-US" altLang="ru-RU" sz="32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Prisma</a:t>
            </a:r>
            <a:r>
              <a:rPr kumimoji="0" lang="ru-RU" altLang="ru-RU" sz="32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.Length) </a:t>
            </a:r>
          </a:p>
        </p:txBody>
      </p:sp>
    </p:spTree>
    <p:extLst>
      <p:ext uri="{BB962C8B-B14F-4D97-AF65-F5344CB8AC3E}">
        <p14:creationId xmlns:p14="http://schemas.microsoft.com/office/powerpoint/2010/main" val="807602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67F6D79-893B-4791-9BCE-37C4B3665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Задание 5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3963616-4877-40DE-99E0-6558F466AD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4287" y="6202829"/>
            <a:ext cx="621615" cy="621615"/>
          </a:xfrm>
          <a:prstGeom prst="rect">
            <a:avLst/>
          </a:prstGeom>
        </p:spPr>
      </p:pic>
      <p:pic>
        <p:nvPicPr>
          <p:cNvPr id="6" name="Рисунок 2">
            <a:extLst>
              <a:ext uri="{FF2B5EF4-FFF2-40B4-BE49-F238E27FC236}">
                <a16:creationId xmlns:a16="http://schemas.microsoft.com/office/drawing/2014/main" id="{15DFA396-B3D7-4EDB-8236-F8CAFC0D5C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3507" y="4835547"/>
            <a:ext cx="1778397" cy="1330543"/>
          </a:xfrm>
          <a:prstGeom prst="rect">
            <a:avLst/>
          </a:prstGeom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F096AE9-832E-4148-ACA9-C211C112167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95400" y="1981201"/>
            <a:ext cx="5157181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3200" b="0" i="0" u="none" strike="noStrike" cap="none" normalizeH="0" baseline="0" dirty="0">
                <a:ln>
                  <a:noFill/>
                </a:ln>
                <a:solidFill>
                  <a:schemeClr val="accent5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ru-RU" altLang="ru-RU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s = </a:t>
            </a:r>
            <a:r>
              <a:rPr kumimoji="0" lang="ru-RU" altLang="ru-RU" sz="32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“</a:t>
            </a:r>
            <a:r>
              <a:rPr kumimoji="0" lang="en-US" altLang="ru-RU" sz="32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Prisma</a:t>
            </a:r>
            <a:r>
              <a:rPr kumimoji="0" lang="ru-RU" altLang="ru-RU" sz="32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s[3] = </a:t>
            </a:r>
            <a:r>
              <a:rPr kumimoji="0" lang="ru-RU" altLang="ru-RU" sz="32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‘</a:t>
            </a:r>
            <a:r>
              <a:rPr kumimoji="0" lang="en-US" altLang="ru-RU" sz="32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z</a:t>
            </a:r>
            <a:r>
              <a:rPr kumimoji="0" lang="ru-RU" altLang="ru-RU" sz="32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ru-RU" altLang="ru-RU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3200" b="0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kumimoji="0" lang="ru-RU" altLang="ru-RU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.WriteLine(s); </a:t>
            </a:r>
          </a:p>
        </p:txBody>
      </p:sp>
    </p:spTree>
    <p:extLst>
      <p:ext uri="{BB962C8B-B14F-4D97-AF65-F5344CB8AC3E}">
        <p14:creationId xmlns:p14="http://schemas.microsoft.com/office/powerpoint/2010/main" val="505770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67F6D79-893B-4791-9BCE-37C4B3665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Задание 6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ED9B45B7-0AA6-4CF5-B709-176069E72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ru-RU" sz="2400" dirty="0"/>
              <a:t>	Дана строка, содержащая пробелы. Найдите, сколько в ней </a:t>
            </a:r>
            <a:r>
              <a:rPr lang="ru-RU" sz="2400" b="1" dirty="0"/>
              <a:t>слов</a:t>
            </a:r>
            <a:r>
              <a:rPr lang="ru-RU" sz="2400" dirty="0"/>
              <a:t>. </a:t>
            </a:r>
            <a:endParaRPr lang="ru-RU" altLang="ru-RU" sz="2400" dirty="0">
              <a:latin typeface="Arial" panose="020B0604020202020204" pitchFamily="34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3963616-4877-40DE-99E0-6558F466AD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4287" y="6202829"/>
            <a:ext cx="621615" cy="621615"/>
          </a:xfrm>
          <a:prstGeom prst="rect">
            <a:avLst/>
          </a:prstGeom>
        </p:spPr>
      </p:pic>
      <p:pic>
        <p:nvPicPr>
          <p:cNvPr id="6" name="Рисунок 2">
            <a:extLst>
              <a:ext uri="{FF2B5EF4-FFF2-40B4-BE49-F238E27FC236}">
                <a16:creationId xmlns:a16="http://schemas.microsoft.com/office/drawing/2014/main" id="{15DFA396-B3D7-4EDB-8236-F8CAFC0D5C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3507" y="4835547"/>
            <a:ext cx="1778397" cy="1330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987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67F6D79-893B-4791-9BCE-37C4B3665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Задание 7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ED9B45B7-0AA6-4CF5-B709-176069E72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sz="2400" dirty="0"/>
              <a:t>	</a:t>
            </a:r>
            <a:r>
              <a:rPr lang="ru-RU" sz="2400" dirty="0"/>
              <a:t>Дана строка. Удалите </a:t>
            </a:r>
            <a:r>
              <a:rPr lang="en-US" sz="2400" b="1" i="1" dirty="0"/>
              <a:t>n</a:t>
            </a:r>
            <a:r>
              <a:rPr lang="ru-RU" sz="2400" b="1" dirty="0"/>
              <a:t>-ый </a:t>
            </a:r>
            <a:r>
              <a:rPr lang="ru-RU" sz="2400" dirty="0"/>
              <a:t>символ в ней.</a:t>
            </a:r>
            <a:endParaRPr lang="ru-RU" altLang="ru-RU" sz="2400" dirty="0">
              <a:latin typeface="Arial" panose="020B0604020202020204" pitchFamily="34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3963616-4877-40DE-99E0-6558F466AD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4287" y="6202829"/>
            <a:ext cx="621615" cy="621615"/>
          </a:xfrm>
          <a:prstGeom prst="rect">
            <a:avLst/>
          </a:prstGeom>
        </p:spPr>
      </p:pic>
      <p:pic>
        <p:nvPicPr>
          <p:cNvPr id="6" name="Рисунок 2">
            <a:extLst>
              <a:ext uri="{FF2B5EF4-FFF2-40B4-BE49-F238E27FC236}">
                <a16:creationId xmlns:a16="http://schemas.microsoft.com/office/drawing/2014/main" id="{15DFA396-B3D7-4EDB-8236-F8CAFC0D5C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3507" y="4835547"/>
            <a:ext cx="1778397" cy="1330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221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67F6D79-893B-4791-9BCE-37C4B3665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Задание 8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ED9B45B7-0AA6-4CF5-B709-176069E72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sz="2400" dirty="0"/>
              <a:t>	</a:t>
            </a:r>
            <a:r>
              <a:rPr lang="ru-RU" sz="2400" dirty="0"/>
              <a:t>Дана строка. Найдите </a:t>
            </a:r>
            <a:r>
              <a:rPr lang="ru-RU" sz="2400" b="1" dirty="0"/>
              <a:t>перевернутую</a:t>
            </a:r>
            <a:r>
              <a:rPr lang="ru-RU" sz="2400" dirty="0"/>
              <a:t> ей строку.</a:t>
            </a:r>
            <a:endParaRPr lang="ru-RU" altLang="ru-RU" sz="2400" dirty="0">
              <a:latin typeface="Arial" panose="020B0604020202020204" pitchFamily="34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3963616-4877-40DE-99E0-6558F466AD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4287" y="6202829"/>
            <a:ext cx="621615" cy="621615"/>
          </a:xfrm>
          <a:prstGeom prst="rect">
            <a:avLst/>
          </a:prstGeom>
        </p:spPr>
      </p:pic>
      <p:pic>
        <p:nvPicPr>
          <p:cNvPr id="6" name="Рисунок 2">
            <a:extLst>
              <a:ext uri="{FF2B5EF4-FFF2-40B4-BE49-F238E27FC236}">
                <a16:creationId xmlns:a16="http://schemas.microsoft.com/office/drawing/2014/main" id="{15DFA396-B3D7-4EDB-8236-F8CAFC0D5C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3507" y="4835547"/>
            <a:ext cx="1778397" cy="1330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759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67F6D79-893B-4791-9BCE-37C4B3665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Задание 9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ED9B45B7-0AA6-4CF5-B709-176069E72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ru-RU" sz="2400" dirty="0"/>
              <a:t>	Дана строка. Определите, какой символ в ней встречается раньше: ‘</a:t>
            </a:r>
            <a:r>
              <a:rPr lang="en-US" sz="2400" b="1" dirty="0"/>
              <a:t>a</a:t>
            </a:r>
            <a:r>
              <a:rPr lang="ru-RU" sz="2400" dirty="0"/>
              <a:t>' или ‘</a:t>
            </a:r>
            <a:r>
              <a:rPr lang="en-US" sz="2400" b="1" dirty="0"/>
              <a:t>b</a:t>
            </a:r>
            <a:r>
              <a:rPr lang="ru-RU" sz="2400" dirty="0"/>
              <a:t>'. Если таких символов нет, вывести "</a:t>
            </a:r>
            <a:r>
              <a:rPr lang="ru-RU" sz="2400" b="1" dirty="0"/>
              <a:t>-1</a:t>
            </a:r>
            <a:r>
              <a:rPr lang="ru-RU" sz="2400" dirty="0"/>
              <a:t>". </a:t>
            </a:r>
            <a:endParaRPr lang="ru-RU" altLang="ru-RU" sz="2400" dirty="0">
              <a:latin typeface="Arial" panose="020B0604020202020204" pitchFamily="34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3963616-4877-40DE-99E0-6558F466AD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4287" y="6202829"/>
            <a:ext cx="621615" cy="621615"/>
          </a:xfrm>
          <a:prstGeom prst="rect">
            <a:avLst/>
          </a:prstGeom>
        </p:spPr>
      </p:pic>
      <p:pic>
        <p:nvPicPr>
          <p:cNvPr id="6" name="Рисунок 2">
            <a:extLst>
              <a:ext uri="{FF2B5EF4-FFF2-40B4-BE49-F238E27FC236}">
                <a16:creationId xmlns:a16="http://schemas.microsoft.com/office/drawing/2014/main" id="{15DFA396-B3D7-4EDB-8236-F8CAFC0D5C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3507" y="4835547"/>
            <a:ext cx="1778397" cy="1330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044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67F6D79-893B-4791-9BCE-37C4B3665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Задание</a:t>
            </a:r>
            <a:r>
              <a:rPr lang="en-US" dirty="0"/>
              <a:t> 10</a:t>
            </a:r>
            <a:endParaRPr lang="ru-RU" dirty="0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ED9B45B7-0AA6-4CF5-B709-176069E72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sz="2400" dirty="0"/>
              <a:t>	</a:t>
            </a:r>
            <a:r>
              <a:rPr lang="ru-RU" sz="2400" dirty="0"/>
              <a:t>Определить, является ли введенное слово </a:t>
            </a:r>
            <a:r>
              <a:rPr lang="ru-RU" sz="2400" b="1" dirty="0"/>
              <a:t>идентификатором</a:t>
            </a:r>
            <a:r>
              <a:rPr lang="ru-RU" sz="2400" dirty="0"/>
              <a:t>.</a:t>
            </a:r>
            <a:endParaRPr lang="ru-RU" altLang="ru-RU" sz="2400" dirty="0">
              <a:latin typeface="Arial" panose="020B0604020202020204" pitchFamily="34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3963616-4877-40DE-99E0-6558F466AD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4287" y="6202829"/>
            <a:ext cx="621615" cy="621615"/>
          </a:xfrm>
          <a:prstGeom prst="rect">
            <a:avLst/>
          </a:prstGeom>
        </p:spPr>
      </p:pic>
      <p:pic>
        <p:nvPicPr>
          <p:cNvPr id="6" name="Рисунок 2">
            <a:extLst>
              <a:ext uri="{FF2B5EF4-FFF2-40B4-BE49-F238E27FC236}">
                <a16:creationId xmlns:a16="http://schemas.microsoft.com/office/drawing/2014/main" id="{15DFA396-B3D7-4EDB-8236-F8CAFC0D5C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3507" y="4835547"/>
            <a:ext cx="1778397" cy="1330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995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67F6D79-893B-4791-9BCE-37C4B3665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Задание 11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ED9B45B7-0AA6-4CF5-B709-176069E72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ru-RU" sz="2400" dirty="0"/>
              <a:t>	По данной строке определите, является ли она </a:t>
            </a:r>
            <a:r>
              <a:rPr lang="ru-RU" sz="2400" b="1" dirty="0"/>
              <a:t>палиндромом</a:t>
            </a:r>
            <a:r>
              <a:rPr lang="ru-RU" sz="2400" dirty="0"/>
              <a:t>?</a:t>
            </a:r>
            <a:endParaRPr lang="ru-RU" altLang="ru-RU" sz="2400" dirty="0">
              <a:latin typeface="Arial" panose="020B0604020202020204" pitchFamily="34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3963616-4877-40DE-99E0-6558F466AD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4287" y="6202829"/>
            <a:ext cx="621615" cy="621615"/>
          </a:xfrm>
          <a:prstGeom prst="rect">
            <a:avLst/>
          </a:prstGeom>
        </p:spPr>
      </p:pic>
      <p:pic>
        <p:nvPicPr>
          <p:cNvPr id="6" name="Рисунок 2">
            <a:extLst>
              <a:ext uri="{FF2B5EF4-FFF2-40B4-BE49-F238E27FC236}">
                <a16:creationId xmlns:a16="http://schemas.microsoft.com/office/drawing/2014/main" id="{15DFA396-B3D7-4EDB-8236-F8CAFC0D5C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3507" y="4835547"/>
            <a:ext cx="1778397" cy="1330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431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67F6D79-893B-4791-9BCE-37C4B3665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С</a:t>
            </a:r>
            <a:r>
              <a:rPr lang="ru-RU" dirty="0"/>
              <a:t>и</a:t>
            </a:r>
            <a:r>
              <a:rPr lang="en-US" dirty="0"/>
              <a:t>м</a:t>
            </a:r>
            <a:r>
              <a:rPr lang="ru-RU" dirty="0"/>
              <a:t>в</a:t>
            </a:r>
            <a:r>
              <a:rPr lang="en-US" dirty="0"/>
              <a:t>о</a:t>
            </a:r>
            <a:r>
              <a:rPr lang="ru-RU" dirty="0"/>
              <a:t>л</a:t>
            </a:r>
            <a:r>
              <a:rPr lang="en-US" dirty="0"/>
              <a:t>ы</a:t>
            </a:r>
            <a:endParaRPr lang="ru-RU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3963616-4877-40DE-99E0-6558F466AD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4287" y="6202829"/>
            <a:ext cx="621615" cy="621615"/>
          </a:xfrm>
          <a:prstGeom prst="rect">
            <a:avLst/>
          </a:prstGeom>
        </p:spPr>
      </p:pic>
      <p:pic>
        <p:nvPicPr>
          <p:cNvPr id="6" name="Рисунок 2">
            <a:extLst>
              <a:ext uri="{FF2B5EF4-FFF2-40B4-BE49-F238E27FC236}">
                <a16:creationId xmlns:a16="http://schemas.microsoft.com/office/drawing/2014/main" id="{15DFA396-B3D7-4EDB-8236-F8CAFC0D5C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3507" y="4835547"/>
            <a:ext cx="1778397" cy="1330543"/>
          </a:xfrm>
          <a:prstGeom prst="rect">
            <a:avLst/>
          </a:prstGeom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3662135-BD72-48CF-BE71-3C856D87C7B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95400" y="1981201"/>
            <a:ext cx="7661072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rgbClr val="77933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char 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с = 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rgbClr val="95373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'#’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lang="ru-RU" altLang="ru-RU" sz="24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lang="ru-RU" altLang="ru-RU" sz="24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ClrTx/>
              <a:buSzTx/>
              <a:buNone/>
            </a:pPr>
            <a:r>
              <a:rPr lang="en-US" altLang="ru-RU" sz="2400" dirty="0">
                <a:solidFill>
                  <a:srgbClr val="76923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char </a:t>
            </a:r>
            <a:r>
              <a:rPr lang="en-US" altLang="ru-RU" sz="24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 = </a:t>
            </a:r>
            <a:r>
              <a:rPr lang="en-US" altLang="ru-RU" sz="2400" dirty="0" err="1">
                <a:solidFill>
                  <a:srgbClr val="31849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Convert</a:t>
            </a:r>
            <a:r>
              <a:rPr lang="en-US" altLang="ru-RU" sz="24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.ToChar</a:t>
            </a:r>
            <a:r>
              <a:rPr lang="en-US" altLang="ru-RU" sz="24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altLang="ru-RU" sz="2400" dirty="0" err="1">
                <a:solidFill>
                  <a:srgbClr val="31849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Console</a:t>
            </a:r>
            <a:r>
              <a:rPr lang="en-US" altLang="ru-RU" sz="24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.ReadLine</a:t>
            </a:r>
            <a:r>
              <a:rPr lang="en-US" altLang="ru-RU" sz="24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());</a:t>
            </a:r>
            <a:endParaRPr lang="en-US" altLang="ru-RU" sz="2400" dirty="0"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kumimoji="0" lang="en-US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6793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67F6D79-893B-4791-9BCE-37C4B3665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Задание 12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ED9B45B7-0AA6-4CF5-B709-176069E72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ru-RU" sz="2400" dirty="0"/>
              <a:t>	Вводится ненормированная строка, у которой могут быть пробелы в начале, в конце и между словами более одного пробела. Привести ее к нормированному виду, т.е. удалить все пробелы в начале и конце, а между словами оставить только один пробел. </a:t>
            </a:r>
            <a:endParaRPr lang="ru-RU" altLang="ru-RU" sz="2400" dirty="0">
              <a:latin typeface="Arial" panose="020B0604020202020204" pitchFamily="34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3963616-4877-40DE-99E0-6558F466AD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4287" y="6202829"/>
            <a:ext cx="621615" cy="621615"/>
          </a:xfrm>
          <a:prstGeom prst="rect">
            <a:avLst/>
          </a:prstGeom>
        </p:spPr>
      </p:pic>
      <p:pic>
        <p:nvPicPr>
          <p:cNvPr id="6" name="Рисунок 2">
            <a:extLst>
              <a:ext uri="{FF2B5EF4-FFF2-40B4-BE49-F238E27FC236}">
                <a16:creationId xmlns:a16="http://schemas.microsoft.com/office/drawing/2014/main" id="{15DFA396-B3D7-4EDB-8236-F8CAFC0D5C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3507" y="4835547"/>
            <a:ext cx="1778397" cy="1330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436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67F6D79-893B-4791-9BCE-37C4B3665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Задание 13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ED9B45B7-0AA6-4CF5-B709-176069E72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ru-RU" sz="2400" dirty="0"/>
              <a:t>	Дана строка. Известно, что она содержит </a:t>
            </a:r>
            <a:r>
              <a:rPr lang="ru-RU" sz="2400" b="1" dirty="0"/>
              <a:t>ровно две</a:t>
            </a:r>
            <a:r>
              <a:rPr lang="ru-RU" sz="2400" dirty="0"/>
              <a:t> одинаковые буквы. Найдите эти буквы.</a:t>
            </a:r>
            <a:endParaRPr lang="ru-RU" altLang="ru-RU" sz="2400" dirty="0">
              <a:latin typeface="Arial" panose="020B0604020202020204" pitchFamily="34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3963616-4877-40DE-99E0-6558F466AD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4287" y="6202829"/>
            <a:ext cx="621615" cy="621615"/>
          </a:xfrm>
          <a:prstGeom prst="rect">
            <a:avLst/>
          </a:prstGeom>
        </p:spPr>
      </p:pic>
      <p:pic>
        <p:nvPicPr>
          <p:cNvPr id="6" name="Рисунок 2">
            <a:extLst>
              <a:ext uri="{FF2B5EF4-FFF2-40B4-BE49-F238E27FC236}">
                <a16:creationId xmlns:a16="http://schemas.microsoft.com/office/drawing/2014/main" id="{15DFA396-B3D7-4EDB-8236-F8CAFC0D5C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3507" y="4835547"/>
            <a:ext cx="1778397" cy="1330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012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dirty="0"/>
              <a:t> 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US" dirty="0"/>
              <a:t> 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C6BAC89-9426-42AD-8056-C75ADBF70B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5431" y="5393294"/>
            <a:ext cx="1481137" cy="1481137"/>
          </a:xfrm>
          <a:prstGeom prst="rect">
            <a:avLst/>
          </a:prstGeom>
        </p:spPr>
      </p:pic>
      <p:pic>
        <p:nvPicPr>
          <p:cNvPr id="7" name="Рисунок 4">
            <a:extLst>
              <a:ext uri="{FF2B5EF4-FFF2-40B4-BE49-F238E27FC236}">
                <a16:creationId xmlns:a16="http://schemas.microsoft.com/office/drawing/2014/main" id="{62BE7508-5A54-40E0-910E-ED4C8C9573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7292" y="1909345"/>
            <a:ext cx="4510863" cy="3374892"/>
          </a:xfrm>
          <a:prstGeom prst="rect">
            <a:avLst/>
          </a:prstGeom>
        </p:spPr>
      </p:pic>
      <p:pic>
        <p:nvPicPr>
          <p:cNvPr id="8" name="Рисунок 6">
            <a:extLst>
              <a:ext uri="{FF2B5EF4-FFF2-40B4-BE49-F238E27FC236}">
                <a16:creationId xmlns:a16="http://schemas.microsoft.com/office/drawing/2014/main" id="{2D75C559-FFC8-4BF1-A2B5-AD13AEDD74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3844" y="2993138"/>
            <a:ext cx="5093447" cy="2282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781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67F6D79-893B-4791-9BCE-37C4B3665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С</a:t>
            </a:r>
            <a:r>
              <a:rPr lang="ru-RU" dirty="0"/>
              <a:t>и</a:t>
            </a:r>
            <a:r>
              <a:rPr lang="en-US" dirty="0"/>
              <a:t>м</a:t>
            </a:r>
            <a:r>
              <a:rPr lang="ru-RU" dirty="0"/>
              <a:t>в</a:t>
            </a:r>
            <a:r>
              <a:rPr lang="en-US" dirty="0"/>
              <a:t>о</a:t>
            </a:r>
            <a:r>
              <a:rPr lang="ru-RU" dirty="0"/>
              <a:t>л</a:t>
            </a:r>
            <a:r>
              <a:rPr lang="en-US" dirty="0"/>
              <a:t>ы</a:t>
            </a:r>
            <a:endParaRPr lang="ru-RU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3963616-4877-40DE-99E0-6558F466AD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4287" y="6202829"/>
            <a:ext cx="621615" cy="621615"/>
          </a:xfrm>
          <a:prstGeom prst="rect">
            <a:avLst/>
          </a:prstGeom>
        </p:spPr>
      </p:pic>
      <p:pic>
        <p:nvPicPr>
          <p:cNvPr id="6" name="Рисунок 2">
            <a:extLst>
              <a:ext uri="{FF2B5EF4-FFF2-40B4-BE49-F238E27FC236}">
                <a16:creationId xmlns:a16="http://schemas.microsoft.com/office/drawing/2014/main" id="{15DFA396-B3D7-4EDB-8236-F8CAFC0D5C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3507" y="4835547"/>
            <a:ext cx="1778397" cy="1330543"/>
          </a:xfrm>
          <a:prstGeom prst="rect">
            <a:avLst/>
          </a:prstGeo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8F548054-AF86-4266-AE30-ADBA1CA085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170647" y="1646238"/>
            <a:ext cx="5867400" cy="3276600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096BFD5-5392-43E5-A739-6FFE9F540A4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54723" y="1646238"/>
            <a:ext cx="5867400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77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67F6D79-893B-4791-9BCE-37C4B3665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Символы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ED9B45B7-0AA6-4CF5-B709-176069E72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3200" dirty="0">
                <a:solidFill>
                  <a:schemeClr val="accent5"/>
                </a:solidFill>
                <a:latin typeface="Consolas" panose="020B0609020204030204" pitchFamily="49" charset="0"/>
              </a:rPr>
              <a:t>char</a:t>
            </a:r>
            <a:r>
              <a:rPr lang="en-US" sz="3200" dirty="0">
                <a:latin typeface="Consolas" panose="020B0609020204030204" pitchFamily="49" charset="0"/>
              </a:rPr>
              <a:t> c = </a:t>
            </a:r>
            <a:r>
              <a:rPr lang="en-US" sz="3200" dirty="0">
                <a:solidFill>
                  <a:schemeClr val="accent1"/>
                </a:solidFill>
                <a:latin typeface="Consolas" panose="020B0609020204030204" pitchFamily="49" charset="0"/>
              </a:rPr>
              <a:t>'#'</a:t>
            </a:r>
            <a:r>
              <a:rPr lang="en-US" sz="3200" dirty="0">
                <a:latin typeface="Consolas" panose="020B0609020204030204" pitchFamily="49" charset="0"/>
              </a:rPr>
              <a:t>;</a:t>
            </a:r>
            <a:endParaRPr lang="ru-RU" sz="32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3200" dirty="0">
                <a:solidFill>
                  <a:schemeClr val="accent5"/>
                </a:solidFill>
                <a:latin typeface="Consolas" panose="020B0609020204030204" pitchFamily="49" charset="0"/>
              </a:rPr>
              <a:t>int</a:t>
            </a:r>
            <a:r>
              <a:rPr lang="en-US" sz="3200" dirty="0">
                <a:latin typeface="Consolas" panose="020B0609020204030204" pitchFamily="49" charset="0"/>
              </a:rPr>
              <a:t> code = (</a:t>
            </a:r>
            <a:r>
              <a:rPr lang="en-US" sz="3200" dirty="0">
                <a:solidFill>
                  <a:schemeClr val="accent5"/>
                </a:solidFill>
                <a:latin typeface="Consolas" panose="020B0609020204030204" pitchFamily="49" charset="0"/>
              </a:rPr>
              <a:t>int</a:t>
            </a:r>
            <a:r>
              <a:rPr lang="en-US" sz="3200" dirty="0">
                <a:latin typeface="Consolas" panose="020B0609020204030204" pitchFamily="49" charset="0"/>
              </a:rPr>
              <a:t>)c;</a:t>
            </a:r>
            <a:endParaRPr lang="ru-RU" sz="32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3200" dirty="0">
                <a:solidFill>
                  <a:schemeClr val="accent3"/>
                </a:solidFill>
                <a:latin typeface="Consolas" panose="020B0609020204030204" pitchFamily="49" charset="0"/>
              </a:rPr>
              <a:t>Console</a:t>
            </a:r>
            <a:r>
              <a:rPr lang="ru-RU" sz="3200" dirty="0">
                <a:latin typeface="Consolas" panose="020B0609020204030204" pitchFamily="49" charset="0"/>
              </a:rPr>
              <a:t>.</a:t>
            </a:r>
            <a:r>
              <a:rPr lang="en-US" sz="3200" dirty="0">
                <a:latin typeface="Consolas" panose="020B0609020204030204" pitchFamily="49" charset="0"/>
              </a:rPr>
              <a:t>WriteLine</a:t>
            </a:r>
            <a:r>
              <a:rPr lang="ru-RU" sz="3200" dirty="0">
                <a:latin typeface="Consolas" panose="020B0609020204030204" pitchFamily="49" charset="0"/>
              </a:rPr>
              <a:t>(</a:t>
            </a:r>
            <a:r>
              <a:rPr lang="en-US" sz="3200" dirty="0">
                <a:latin typeface="Consolas" panose="020B0609020204030204" pitchFamily="49" charset="0"/>
              </a:rPr>
              <a:t>code</a:t>
            </a:r>
            <a:r>
              <a:rPr lang="ru-RU" sz="3200" dirty="0">
                <a:latin typeface="Consolas" panose="020B0609020204030204" pitchFamily="49" charset="0"/>
              </a:rPr>
              <a:t>); </a:t>
            </a:r>
            <a:r>
              <a:rPr lang="en-US" sz="32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// 35</a:t>
            </a:r>
            <a:endParaRPr lang="ru-RU" sz="3200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lang="ru-RU" altLang="ru-RU" sz="3200" dirty="0">
              <a:latin typeface="Consolas" panose="020B0609020204030204" pitchFamily="49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3963616-4877-40DE-99E0-6558F466AD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4287" y="6202829"/>
            <a:ext cx="621615" cy="621615"/>
          </a:xfrm>
          <a:prstGeom prst="rect">
            <a:avLst/>
          </a:prstGeom>
        </p:spPr>
      </p:pic>
      <p:pic>
        <p:nvPicPr>
          <p:cNvPr id="6" name="Рисунок 2">
            <a:extLst>
              <a:ext uri="{FF2B5EF4-FFF2-40B4-BE49-F238E27FC236}">
                <a16:creationId xmlns:a16="http://schemas.microsoft.com/office/drawing/2014/main" id="{15DFA396-B3D7-4EDB-8236-F8CAFC0D5C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3507" y="4835547"/>
            <a:ext cx="1778397" cy="1330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963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67F6D79-893B-4791-9BCE-37C4B3665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Символы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ED9B45B7-0AA6-4CF5-B709-176069E72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3200" dirty="0">
                <a:solidFill>
                  <a:schemeClr val="accent5"/>
                </a:solidFill>
                <a:latin typeface="Consolas" panose="020B0609020204030204" pitchFamily="49" charset="0"/>
              </a:rPr>
              <a:t>int</a:t>
            </a:r>
            <a:r>
              <a:rPr lang="en-US" sz="3200" dirty="0">
                <a:latin typeface="Consolas" panose="020B0609020204030204" pitchFamily="49" charset="0"/>
              </a:rPr>
              <a:t> code = 35;</a:t>
            </a:r>
            <a:endParaRPr lang="ru-RU" sz="32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3200" dirty="0">
                <a:solidFill>
                  <a:schemeClr val="accent5"/>
                </a:solidFill>
                <a:latin typeface="Consolas" panose="020B0609020204030204" pitchFamily="49" charset="0"/>
              </a:rPr>
              <a:t>char</a:t>
            </a:r>
            <a:r>
              <a:rPr lang="en-US" sz="3200" dirty="0">
                <a:latin typeface="Consolas" panose="020B0609020204030204" pitchFamily="49" charset="0"/>
              </a:rPr>
              <a:t> c = (</a:t>
            </a:r>
            <a:r>
              <a:rPr lang="en-US" sz="3200" dirty="0">
                <a:solidFill>
                  <a:schemeClr val="accent5"/>
                </a:solidFill>
                <a:latin typeface="Consolas" panose="020B0609020204030204" pitchFamily="49" charset="0"/>
              </a:rPr>
              <a:t>char</a:t>
            </a:r>
            <a:r>
              <a:rPr lang="en-US" sz="3200" dirty="0">
                <a:latin typeface="Consolas" panose="020B0609020204030204" pitchFamily="49" charset="0"/>
              </a:rPr>
              <a:t>)code;</a:t>
            </a:r>
            <a:endParaRPr lang="ru-RU" sz="32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3200" dirty="0">
                <a:latin typeface="Consolas" panose="020B0609020204030204" pitchFamily="49" charset="0"/>
              </a:rPr>
              <a:t> </a:t>
            </a:r>
            <a:endParaRPr lang="ru-RU" sz="32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3200" dirty="0" err="1">
                <a:solidFill>
                  <a:schemeClr val="accent3"/>
                </a:solidFill>
                <a:latin typeface="Consolas" panose="020B0609020204030204" pitchFamily="49" charset="0"/>
              </a:rPr>
              <a:t>Console</a:t>
            </a:r>
            <a:r>
              <a:rPr lang="en-US" sz="3200" dirty="0" err="1">
                <a:latin typeface="Consolas" panose="020B0609020204030204" pitchFamily="49" charset="0"/>
              </a:rPr>
              <a:t>.WriteLine</a:t>
            </a:r>
            <a:r>
              <a:rPr lang="en-US" sz="3200" dirty="0">
                <a:latin typeface="Consolas" panose="020B0609020204030204" pitchFamily="49" charset="0"/>
              </a:rPr>
              <a:t>(c); </a:t>
            </a:r>
            <a:r>
              <a:rPr lang="en-US" sz="32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// '#’</a:t>
            </a:r>
            <a:endParaRPr lang="ru-RU" sz="3200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3200" dirty="0">
                <a:solidFill>
                  <a:schemeClr val="accent3"/>
                </a:solidFill>
                <a:latin typeface="Consolas" panose="020B0609020204030204" pitchFamily="49" charset="0"/>
              </a:rPr>
              <a:t>Console</a:t>
            </a:r>
            <a:r>
              <a:rPr lang="ru-RU" sz="3200" dirty="0">
                <a:latin typeface="Consolas" panose="020B0609020204030204" pitchFamily="49" charset="0"/>
              </a:rPr>
              <a:t>.</a:t>
            </a:r>
            <a:r>
              <a:rPr lang="en-US" sz="3200" dirty="0">
                <a:latin typeface="Consolas" panose="020B0609020204030204" pitchFamily="49" charset="0"/>
              </a:rPr>
              <a:t>WriteLine</a:t>
            </a:r>
            <a:r>
              <a:rPr lang="ru-RU" sz="3200" dirty="0">
                <a:latin typeface="Consolas" panose="020B0609020204030204" pitchFamily="49" charset="0"/>
              </a:rPr>
              <a:t>((</a:t>
            </a:r>
            <a:r>
              <a:rPr lang="en-US" sz="3200" dirty="0">
                <a:solidFill>
                  <a:schemeClr val="accent5"/>
                </a:solidFill>
                <a:latin typeface="Consolas" panose="020B0609020204030204" pitchFamily="49" charset="0"/>
              </a:rPr>
              <a:t>char</a:t>
            </a:r>
            <a:r>
              <a:rPr lang="ru-RU" sz="3200" dirty="0">
                <a:latin typeface="Consolas" panose="020B0609020204030204" pitchFamily="49" charset="0"/>
              </a:rPr>
              <a:t>)48); </a:t>
            </a:r>
            <a:r>
              <a:rPr lang="ru-RU" sz="32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// '0'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lang="ru-RU" altLang="ru-RU" sz="3200" dirty="0">
              <a:latin typeface="Consolas" panose="020B0609020204030204" pitchFamily="49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3963616-4877-40DE-99E0-6558F466AD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4287" y="6202829"/>
            <a:ext cx="621615" cy="621615"/>
          </a:xfrm>
          <a:prstGeom prst="rect">
            <a:avLst/>
          </a:prstGeom>
        </p:spPr>
      </p:pic>
      <p:pic>
        <p:nvPicPr>
          <p:cNvPr id="6" name="Рисунок 2">
            <a:extLst>
              <a:ext uri="{FF2B5EF4-FFF2-40B4-BE49-F238E27FC236}">
                <a16:creationId xmlns:a16="http://schemas.microsoft.com/office/drawing/2014/main" id="{15DFA396-B3D7-4EDB-8236-F8CAFC0D5C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3507" y="4835547"/>
            <a:ext cx="1778397" cy="1330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571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67F6D79-893B-4791-9BCE-37C4B3665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Сравнение символов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ED9B45B7-0AA6-4CF5-B709-176069E72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200" dirty="0">
                <a:solidFill>
                  <a:schemeClr val="accent5"/>
                </a:solidFill>
                <a:latin typeface="Consolas" panose="020B0609020204030204" pitchFamily="49" charset="0"/>
              </a:rPr>
              <a:t>char</a:t>
            </a:r>
            <a:r>
              <a:rPr lang="en-US" sz="3200" dirty="0">
                <a:latin typeface="Consolas" panose="020B0609020204030204" pitchFamily="49" charset="0"/>
              </a:rPr>
              <a:t> first</a:t>
            </a:r>
            <a:r>
              <a:rPr lang="ru-RU" sz="3200" dirty="0">
                <a:latin typeface="Consolas" panose="020B0609020204030204" pitchFamily="49" charset="0"/>
              </a:rPr>
              <a:t> = </a:t>
            </a:r>
            <a:r>
              <a:rPr lang="ru-RU" sz="3200" dirty="0">
                <a:solidFill>
                  <a:schemeClr val="accent1"/>
                </a:solidFill>
                <a:latin typeface="Consolas" panose="020B0609020204030204" pitchFamily="49" charset="0"/>
              </a:rPr>
              <a:t>'</a:t>
            </a:r>
            <a:r>
              <a:rPr lang="en-US" sz="3200" dirty="0">
                <a:solidFill>
                  <a:schemeClr val="accent1"/>
                </a:solidFill>
                <a:latin typeface="Consolas" panose="020B0609020204030204" pitchFamily="49" charset="0"/>
              </a:rPr>
              <a:t>B</a:t>
            </a:r>
            <a:r>
              <a:rPr lang="ru-RU" sz="3200" dirty="0">
                <a:solidFill>
                  <a:schemeClr val="accent1"/>
                </a:solidFill>
                <a:latin typeface="Consolas" panose="020B0609020204030204" pitchFamily="49" charset="0"/>
              </a:rPr>
              <a:t>'</a:t>
            </a:r>
            <a:r>
              <a:rPr lang="ru-RU" sz="32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200" dirty="0">
                <a:solidFill>
                  <a:schemeClr val="accent5"/>
                </a:solidFill>
                <a:latin typeface="Consolas" panose="020B0609020204030204" pitchFamily="49" charset="0"/>
              </a:rPr>
              <a:t>char</a:t>
            </a:r>
            <a:r>
              <a:rPr lang="en-US" sz="3200" dirty="0">
                <a:latin typeface="Consolas" panose="020B0609020204030204" pitchFamily="49" charset="0"/>
              </a:rPr>
              <a:t> second = </a:t>
            </a:r>
            <a:r>
              <a:rPr lang="en-US" sz="3200" dirty="0">
                <a:solidFill>
                  <a:schemeClr val="accent1"/>
                </a:solidFill>
                <a:latin typeface="Consolas" panose="020B0609020204030204" pitchFamily="49" charset="0"/>
              </a:rPr>
              <a:t>'v'</a:t>
            </a:r>
            <a:r>
              <a:rPr lang="en-US" sz="3200" dirty="0">
                <a:latin typeface="Consolas" panose="020B0609020204030204" pitchFamily="49" charset="0"/>
              </a:rPr>
              <a:t>;</a:t>
            </a:r>
            <a:endParaRPr lang="ru-RU" sz="32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200" dirty="0" err="1">
                <a:solidFill>
                  <a:schemeClr val="accent3"/>
                </a:solidFill>
                <a:latin typeface="Consolas" panose="020B0609020204030204" pitchFamily="49" charset="0"/>
              </a:rPr>
              <a:t>Console</a:t>
            </a:r>
            <a:r>
              <a:rPr lang="en-US" sz="3200" dirty="0" err="1">
                <a:latin typeface="Consolas" panose="020B0609020204030204" pitchFamily="49" charset="0"/>
              </a:rPr>
              <a:t>.WriteLine</a:t>
            </a:r>
            <a:r>
              <a:rPr lang="en-US" sz="3200" dirty="0">
                <a:latin typeface="Consolas" panose="020B0609020204030204" pitchFamily="49" charset="0"/>
              </a:rPr>
              <a:t>(first &lt; second);</a:t>
            </a:r>
            <a:endParaRPr lang="ru-RU" sz="3200" dirty="0">
              <a:latin typeface="Consolas" panose="020B06090202040302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lang="ru-RU" altLang="ru-RU" sz="3200" dirty="0">
              <a:latin typeface="Consolas" panose="020B0609020204030204" pitchFamily="49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3963616-4877-40DE-99E0-6558F466AD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4287" y="6202829"/>
            <a:ext cx="621615" cy="621615"/>
          </a:xfrm>
          <a:prstGeom prst="rect">
            <a:avLst/>
          </a:prstGeom>
        </p:spPr>
      </p:pic>
      <p:pic>
        <p:nvPicPr>
          <p:cNvPr id="6" name="Рисунок 2">
            <a:extLst>
              <a:ext uri="{FF2B5EF4-FFF2-40B4-BE49-F238E27FC236}">
                <a16:creationId xmlns:a16="http://schemas.microsoft.com/office/drawing/2014/main" id="{15DFA396-B3D7-4EDB-8236-F8CAFC0D5C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3507" y="4835547"/>
            <a:ext cx="1778397" cy="1330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196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67F6D79-893B-4791-9BCE-37C4B3665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Символ - буква латинского алфавита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ED9B45B7-0AA6-4CF5-B709-176069E72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800" dirty="0">
                <a:solidFill>
                  <a:schemeClr val="accent5"/>
                </a:solidFill>
                <a:latin typeface="Consolas" panose="020B0609020204030204" pitchFamily="49" charset="0"/>
              </a:rPr>
              <a:t>char</a:t>
            </a:r>
            <a:r>
              <a:rPr lang="en-US" sz="2800" dirty="0">
                <a:latin typeface="Consolas" panose="020B0609020204030204" pitchFamily="49" charset="0"/>
              </a:rPr>
              <a:t> c =</a:t>
            </a:r>
            <a:r>
              <a:rPr lang="ru-RU" sz="2800" dirty="0"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chemeClr val="accent3"/>
                </a:solidFill>
                <a:latin typeface="Consolas" panose="020B0609020204030204" pitchFamily="49" charset="0"/>
              </a:rPr>
              <a:t>Convert</a:t>
            </a:r>
            <a:r>
              <a:rPr lang="en-US" sz="2800" dirty="0" err="1">
                <a:latin typeface="Consolas" panose="020B0609020204030204" pitchFamily="49" charset="0"/>
              </a:rPr>
              <a:t>.ToChar</a:t>
            </a:r>
            <a:r>
              <a:rPr lang="en-US" sz="2800" dirty="0">
                <a:latin typeface="Consolas" panose="020B0609020204030204" pitchFamily="49" charset="0"/>
              </a:rPr>
              <a:t>(</a:t>
            </a:r>
            <a:r>
              <a:rPr lang="en-US" sz="2800" dirty="0" err="1">
                <a:solidFill>
                  <a:schemeClr val="accent3"/>
                </a:solidFill>
                <a:latin typeface="Consolas" panose="020B0609020204030204" pitchFamily="49" charset="0"/>
              </a:rPr>
              <a:t>Console</a:t>
            </a:r>
            <a:r>
              <a:rPr lang="en-US" sz="2800" dirty="0" err="1">
                <a:latin typeface="Consolas" panose="020B0609020204030204" pitchFamily="49" charset="0"/>
              </a:rPr>
              <a:t>.ReadLine</a:t>
            </a:r>
            <a:r>
              <a:rPr lang="en-US" sz="2800" dirty="0">
                <a:latin typeface="Consolas" panose="020B0609020204030204" pitchFamily="49" charset="0"/>
              </a:rPr>
              <a:t>());</a:t>
            </a:r>
            <a:endParaRPr lang="ru-RU" sz="28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dirty="0">
                <a:solidFill>
                  <a:schemeClr val="accent3"/>
                </a:solidFill>
                <a:latin typeface="Consolas" panose="020B0609020204030204" pitchFamily="49" charset="0"/>
              </a:rPr>
              <a:t>if</a:t>
            </a:r>
            <a:r>
              <a:rPr lang="en-US" sz="2800" dirty="0">
                <a:latin typeface="Consolas" panose="020B0609020204030204" pitchFamily="49" charset="0"/>
              </a:rPr>
              <a:t> (c &gt;= </a:t>
            </a:r>
            <a:r>
              <a:rPr lang="en-US" sz="2800" dirty="0">
                <a:solidFill>
                  <a:schemeClr val="accent1"/>
                </a:solidFill>
                <a:latin typeface="Consolas" panose="020B0609020204030204" pitchFamily="49" charset="0"/>
              </a:rPr>
              <a:t>'A'</a:t>
            </a:r>
            <a:r>
              <a:rPr lang="en-US" sz="2800" dirty="0">
                <a:latin typeface="Consolas" panose="020B0609020204030204" pitchFamily="49" charset="0"/>
              </a:rPr>
              <a:t> &amp;&amp; c &lt;= </a:t>
            </a:r>
            <a:r>
              <a:rPr lang="en-US" sz="2800" dirty="0">
                <a:solidFill>
                  <a:schemeClr val="accent1"/>
                </a:solidFill>
                <a:latin typeface="Consolas" panose="020B0609020204030204" pitchFamily="49" charset="0"/>
              </a:rPr>
              <a:t>'Z'</a:t>
            </a:r>
            <a:r>
              <a:rPr lang="en-US" sz="2800" dirty="0">
                <a:latin typeface="Consolas" panose="020B0609020204030204" pitchFamily="49" charset="0"/>
              </a:rPr>
              <a:t>) </a:t>
            </a:r>
            <a:endParaRPr lang="ru-RU" sz="28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28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2800" dirty="0">
                <a:latin typeface="Consolas" panose="020B0609020204030204" pitchFamily="49" charset="0"/>
              </a:rPr>
              <a:t>   </a:t>
            </a:r>
            <a:r>
              <a:rPr lang="en-US" sz="2800" dirty="0">
                <a:solidFill>
                  <a:schemeClr val="accent3"/>
                </a:solidFill>
                <a:latin typeface="Consolas" panose="020B0609020204030204" pitchFamily="49" charset="0"/>
              </a:rPr>
              <a:t>Console</a:t>
            </a:r>
            <a:r>
              <a:rPr lang="ru-RU" sz="2800" dirty="0">
                <a:latin typeface="Consolas" panose="020B0609020204030204" pitchFamily="49" charset="0"/>
              </a:rPr>
              <a:t>.</a:t>
            </a:r>
            <a:r>
              <a:rPr lang="en-US" sz="2800" dirty="0">
                <a:latin typeface="Consolas" panose="020B0609020204030204" pitchFamily="49" charset="0"/>
              </a:rPr>
              <a:t>WriteLine</a:t>
            </a:r>
            <a:r>
              <a:rPr lang="ru-RU" sz="2800" dirty="0">
                <a:latin typeface="Consolas" panose="020B0609020204030204" pitchFamily="49" charset="0"/>
              </a:rPr>
              <a:t>(</a:t>
            </a:r>
            <a:r>
              <a:rPr lang="ru-RU" sz="2800" dirty="0">
                <a:solidFill>
                  <a:schemeClr val="accent1"/>
                </a:solidFill>
                <a:latin typeface="Consolas" panose="020B0609020204030204" pitchFamily="49" charset="0"/>
              </a:rPr>
              <a:t>"Заглавная буква английского алфавита"</a:t>
            </a:r>
            <a:r>
              <a:rPr lang="ru-RU" sz="28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2800" dirty="0">
                <a:latin typeface="Consolas" panose="020B0609020204030204" pitchFamily="49" charset="0"/>
              </a:rPr>
              <a:t>}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lang="ru-RU" altLang="ru-RU" sz="2800" dirty="0">
              <a:latin typeface="Consolas" panose="020B0609020204030204" pitchFamily="49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3963616-4877-40DE-99E0-6558F466AD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4287" y="6202829"/>
            <a:ext cx="621615" cy="621615"/>
          </a:xfrm>
          <a:prstGeom prst="rect">
            <a:avLst/>
          </a:prstGeom>
        </p:spPr>
      </p:pic>
      <p:pic>
        <p:nvPicPr>
          <p:cNvPr id="6" name="Рисунок 2">
            <a:extLst>
              <a:ext uri="{FF2B5EF4-FFF2-40B4-BE49-F238E27FC236}">
                <a16:creationId xmlns:a16="http://schemas.microsoft.com/office/drawing/2014/main" id="{15DFA396-B3D7-4EDB-8236-F8CAFC0D5C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3507" y="4835547"/>
            <a:ext cx="1778397" cy="1330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286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67F6D79-893B-4791-9BCE-37C4B3665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Задание 1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ED9B45B7-0AA6-4CF5-B709-176069E72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ru-RU" altLang="ru-RU" sz="2400" dirty="0">
                <a:latin typeface="Arial" panose="020B0604020202020204" pitchFamily="34" charset="0"/>
              </a:rPr>
              <a:t>	Проверьте, является ли введенный символ </a:t>
            </a:r>
            <a:r>
              <a:rPr lang="ru-RU" altLang="ru-RU" sz="2400" b="1" dirty="0">
                <a:latin typeface="Arial" panose="020B0604020202020204" pitchFamily="34" charset="0"/>
              </a:rPr>
              <a:t>любой</a:t>
            </a:r>
            <a:r>
              <a:rPr lang="ru-RU" altLang="ru-RU" sz="2400" dirty="0">
                <a:latin typeface="Arial" panose="020B0604020202020204" pitchFamily="34" charset="0"/>
              </a:rPr>
              <a:t> буквой английского языка.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3963616-4877-40DE-99E0-6558F466AD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4287" y="6202829"/>
            <a:ext cx="621615" cy="621615"/>
          </a:xfrm>
          <a:prstGeom prst="rect">
            <a:avLst/>
          </a:prstGeom>
        </p:spPr>
      </p:pic>
      <p:pic>
        <p:nvPicPr>
          <p:cNvPr id="6" name="Рисунок 2">
            <a:extLst>
              <a:ext uri="{FF2B5EF4-FFF2-40B4-BE49-F238E27FC236}">
                <a16:creationId xmlns:a16="http://schemas.microsoft.com/office/drawing/2014/main" id="{15DFA396-B3D7-4EDB-8236-F8CAFC0D5C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3507" y="4835547"/>
            <a:ext cx="1778397" cy="1330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996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Ромбовидная сетка, 16 х 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42_TF03031015.potx" id="{0A727C4B-544D-4288-9BF7-2D6FAFA96F04}" vid="{F53E4634-F5A1-4F7B-A57E-D4ECF71AE968}"/>
    </a:ext>
  </a:extLst>
</a:theme>
</file>

<file path=ppt/theme/theme2.xml><?xml version="1.0" encoding="utf-8"?>
<a:theme xmlns:a="http://schemas.openxmlformats.org/drawingml/2006/main" name="Тема Offic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Деловая презентация с ромбовидной сеткой (широкоэкранный формат)</Template>
  <TotalTime>9046</TotalTime>
  <Words>402</Words>
  <Application>Microsoft Office PowerPoint</Application>
  <PresentationFormat>Widescreen</PresentationFormat>
  <Paragraphs>152</Paragraphs>
  <Slides>32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5" baseType="lpstr">
      <vt:lpstr>Arial</vt:lpstr>
      <vt:lpstr>Consolas</vt:lpstr>
      <vt:lpstr>Ромбовидная сетка, 16 х 9</vt:lpstr>
      <vt:lpstr> </vt:lpstr>
      <vt:lpstr>Курс “Программирование на C#”</vt:lpstr>
      <vt:lpstr>Символы</vt:lpstr>
      <vt:lpstr>Символы</vt:lpstr>
      <vt:lpstr>Символы</vt:lpstr>
      <vt:lpstr>Символы</vt:lpstr>
      <vt:lpstr>Сравнение символов</vt:lpstr>
      <vt:lpstr>Символ - буква латинского алфавита</vt:lpstr>
      <vt:lpstr>Задание 1</vt:lpstr>
      <vt:lpstr>Арифметические операции над символами</vt:lpstr>
      <vt:lpstr>Задание 2</vt:lpstr>
      <vt:lpstr>Строки</vt:lpstr>
      <vt:lpstr>Длина строки</vt:lpstr>
      <vt:lpstr>Операции со строками</vt:lpstr>
      <vt:lpstr>Операции со строками</vt:lpstr>
      <vt:lpstr>Хранение строк</vt:lpstr>
      <vt:lpstr>Хранение строк</vt:lpstr>
      <vt:lpstr>Хранение строк</vt:lpstr>
      <vt:lpstr>Хранение строк</vt:lpstr>
      <vt:lpstr>Хранение строк</vt:lpstr>
      <vt:lpstr>Задание 3</vt:lpstr>
      <vt:lpstr>Задание 4</vt:lpstr>
      <vt:lpstr>Задание 5</vt:lpstr>
      <vt:lpstr>Задание 6</vt:lpstr>
      <vt:lpstr>Задание 7</vt:lpstr>
      <vt:lpstr>Задание 8</vt:lpstr>
      <vt:lpstr>Задание 9</vt:lpstr>
      <vt:lpstr>Задание 10</vt:lpstr>
      <vt:lpstr>Задание 11</vt:lpstr>
      <vt:lpstr>Задание 12</vt:lpstr>
      <vt:lpstr>Задание 13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Аркадий Шелепухин</dc:creator>
  <cp:lastModifiedBy>Shelepukhin Arkady</cp:lastModifiedBy>
  <cp:revision>137</cp:revision>
  <dcterms:created xsi:type="dcterms:W3CDTF">2018-10-09T14:51:44Z</dcterms:created>
  <dcterms:modified xsi:type="dcterms:W3CDTF">2019-01-18T10:52:24Z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