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sldIdLst>
    <p:sldId id="379" r:id="rId7"/>
    <p:sldId id="416" r:id="rId8"/>
    <p:sldId id="413" r:id="rId9"/>
    <p:sldId id="414" r:id="rId10"/>
    <p:sldId id="410" r:id="rId11"/>
    <p:sldId id="415" r:id="rId12"/>
  </p:sldIdLst>
  <p:sldSz cx="9144000" cy="6858000" type="screen4x3"/>
  <p:notesSz cx="6788150" cy="9923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A9C3E8-DA26-1947-87A8-1C0E2E737DC6}">
          <p14:sldIdLst>
            <p14:sldId id="379"/>
            <p14:sldId id="416"/>
            <p14:sldId id="413"/>
            <p14:sldId id="414"/>
            <p14:sldId id="410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vin Smith" initials="G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  <a:srgbClr val="BC8F00"/>
    <a:srgbClr val="3FAFBE"/>
    <a:srgbClr val="0072B1"/>
    <a:srgbClr val="F8F8F8"/>
    <a:srgbClr val="8DC9E8"/>
    <a:srgbClr val="000000"/>
    <a:srgbClr val="9E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78108" autoAdjust="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9024B-D79E-47E7-9DB4-70DED7156C34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114A1-FB73-4552-8892-68155F68942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174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27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104" y="2132856"/>
            <a:ext cx="7772400" cy="1470025"/>
          </a:xfrm>
          <a:solidFill>
            <a:srgbClr val="3FAFBE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704" y="3717032"/>
            <a:ext cx="6400800" cy="504056"/>
          </a:xfrm>
          <a:solidFill>
            <a:schemeClr val="tx2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5493905"/>
            <a:ext cx="3726752" cy="931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78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chemeClr val="bg2"/>
          </a:solidFill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688" y="274640"/>
            <a:ext cx="2057400" cy="5851525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glow rad="25400">
              <a:schemeClr val="tx1">
                <a:alpha val="3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  <p:sp>
        <p:nvSpPr>
          <p:cNvPr id="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4870799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39952" cy="6858000"/>
          </a:xfrm>
          <a:prstGeom prst="rect">
            <a:avLst/>
          </a:prstGeom>
          <a:solidFill>
            <a:schemeClr val="bg1"/>
          </a:solidFill>
          <a:ln>
            <a:solidFill>
              <a:srgbClr val="8D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2960748"/>
            <a:ext cx="4012267" cy="936104"/>
          </a:xfrm>
          <a:noFill/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649104" y="1628800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721273" y="1628800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649104" y="3645224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721273" y="3645224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solidFill>
            <a:schemeClr val="bg2"/>
          </a:solidFill>
        </p:spPr>
        <p:txBody>
          <a:bodyPr anchor="t"/>
          <a:lstStyle>
            <a:lvl1pPr algn="l">
              <a:defRPr sz="3000" b="0" cap="all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8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solidFill>
            <a:schemeClr val="bg2"/>
          </a:solidFill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5366"/>
            <a:ext cx="8229600" cy="4870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26C9-ADDF-467D-A275-154B98A8AF40}" type="datetimeFigureOut">
              <a:rPr lang="en-SG" smtClean="0"/>
              <a:t>10/7/2015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2CC1-8018-4E9A-B640-A170A220FFC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glow rad="25400">
              <a:schemeClr val="tx1">
                <a:alpha val="3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1231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36104" y="1412776"/>
            <a:ext cx="7772400" cy="2190105"/>
          </a:xfrm>
        </p:spPr>
        <p:txBody>
          <a:bodyPr anchor="ctr">
            <a:normAutofit/>
          </a:bodyPr>
          <a:lstStyle/>
          <a:p>
            <a:r>
              <a:rPr lang="en-SG" sz="5400" dirty="0" smtClean="0"/>
              <a:t>Optimising </a:t>
            </a:r>
            <a:r>
              <a:rPr lang="en-SG" sz="5400" dirty="0" err="1" smtClean="0"/>
              <a:t>nVisionIT</a:t>
            </a:r>
            <a:r>
              <a:rPr lang="en-SG" sz="4400" dirty="0" smtClean="0"/>
              <a:t/>
            </a:r>
            <a:br>
              <a:rPr lang="en-SG" sz="4400" dirty="0" smtClean="0"/>
            </a:br>
            <a:r>
              <a:rPr lang="en-SG" sz="4400" dirty="0" smtClean="0"/>
              <a:t>Professional Development Series</a:t>
            </a:r>
            <a:endParaRPr lang="en-SG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SG" sz="3200" dirty="0" smtClean="0"/>
              <a:t>Embracing Enemy Code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4824028" y="6021288"/>
            <a:ext cx="51845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948264" y="59492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Nick McKenzie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75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This exercise lays the foundation for the next few prof dev sessions</a:t>
            </a:r>
          </a:p>
          <a:p>
            <a:endParaRPr lang="en-ZA" dirty="0" smtClean="0"/>
          </a:p>
          <a:p>
            <a:r>
              <a:rPr lang="en-ZA" dirty="0" smtClean="0"/>
              <a:t>Evolve a thick client/server app </a:t>
            </a:r>
            <a:r>
              <a:rPr lang="en-ZA" smtClean="0"/>
              <a:t>with no </a:t>
            </a:r>
            <a:r>
              <a:rPr lang="en-ZA" dirty="0" smtClean="0"/>
              <a:t>unit tests to a modern, web based app incorporating our solution fundamentals:</a:t>
            </a:r>
          </a:p>
          <a:p>
            <a:pPr lvl="1"/>
            <a:r>
              <a:rPr lang="en-ZA" dirty="0" smtClean="0"/>
              <a:t>Automation of Process (self building, deploying, testing)</a:t>
            </a:r>
          </a:p>
          <a:p>
            <a:pPr lvl="1"/>
            <a:r>
              <a:rPr lang="en-ZA" dirty="0" smtClean="0"/>
              <a:t>Self Measuring (usage analytics built in)</a:t>
            </a:r>
          </a:p>
          <a:p>
            <a:pPr lvl="1"/>
            <a:r>
              <a:rPr lang="en-ZA" dirty="0" smtClean="0"/>
              <a:t>Cloud Ready (cloud first or cloud enabled)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42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nVisionIT has been approached by a prospective client who needs you to take over the support of their aging legacy system.</a:t>
            </a:r>
          </a:p>
          <a:p>
            <a:r>
              <a:rPr lang="en-ZA" dirty="0" smtClean="0"/>
              <a:t>They have provided the source code but no other information.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A backup of the code can be found here:</a:t>
            </a:r>
          </a:p>
          <a:p>
            <a:r>
              <a:rPr lang="en-ZA" dirty="0"/>
              <a:t>https://</a:t>
            </a:r>
            <a:r>
              <a:rPr lang="en-ZA" dirty="0" smtClean="0"/>
              <a:t>www.dropbox.com/sh/9rqk9j5fs4x01s7/AAChpQUXabQPCL_iSCCEe81Na?dl=0</a:t>
            </a:r>
          </a:p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70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The object of this exercise is to practice analyzing the structure and design of a new code base.</a:t>
            </a:r>
          </a:p>
          <a:p>
            <a:r>
              <a:rPr lang="en-US" dirty="0" smtClean="0"/>
              <a:t>In a short space of time you need to be able to examine a solution and come up with a set of assumptions, inferences and observations about the solution.</a:t>
            </a:r>
          </a:p>
          <a:p>
            <a:r>
              <a:rPr lang="en-US" dirty="0" smtClean="0"/>
              <a:t>Use the techniques covered in the  diagramming and code review sessions to describe what you are seeing.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 in teams of +/- 4.</a:t>
            </a:r>
          </a:p>
          <a:p>
            <a:r>
              <a:rPr lang="en-GB" dirty="0" smtClean="0"/>
              <a:t>Based on the source code provided:</a:t>
            </a:r>
          </a:p>
          <a:p>
            <a:pPr lvl="1"/>
            <a:r>
              <a:rPr lang="en-GB" dirty="0" smtClean="0"/>
              <a:t>Check the code into Git.</a:t>
            </a:r>
          </a:p>
          <a:p>
            <a:pPr lvl="1"/>
            <a:r>
              <a:rPr lang="en-GB" dirty="0" smtClean="0"/>
              <a:t>Create high-level solution architecture and design diagram(s) for the application. </a:t>
            </a:r>
          </a:p>
          <a:p>
            <a:pPr lvl="1"/>
            <a:r>
              <a:rPr lang="en-GB" dirty="0" smtClean="0"/>
              <a:t>Perform a code review. </a:t>
            </a:r>
          </a:p>
          <a:p>
            <a:pPr lvl="2"/>
            <a:r>
              <a:rPr lang="en-GB" dirty="0" smtClean="0"/>
              <a:t>Annotate the code with your review comments as follows:</a:t>
            </a:r>
          </a:p>
          <a:p>
            <a:pPr lvl="3"/>
            <a:r>
              <a:rPr lang="en-GB" dirty="0" smtClean="0"/>
              <a:t>\\REVIEW: REVIEWER NAME – SEVERITY – COMMENT</a:t>
            </a:r>
          </a:p>
          <a:p>
            <a:pPr lvl="2"/>
            <a:r>
              <a:rPr lang="en-GB" dirty="0" smtClean="0"/>
              <a:t>Commit your comments to the repo.</a:t>
            </a:r>
          </a:p>
          <a:p>
            <a:pPr lvl="2"/>
            <a:r>
              <a:rPr lang="en-GB" dirty="0" smtClean="0"/>
              <a:t>Upload your Architecture Document to the repo.</a:t>
            </a:r>
          </a:p>
          <a:p>
            <a:r>
              <a:rPr lang="en-GB" dirty="0" smtClean="0"/>
              <a:t>Get the application running. </a:t>
            </a:r>
          </a:p>
          <a:p>
            <a:r>
              <a:rPr lang="en-GB" dirty="0" smtClean="0"/>
              <a:t>Send me the link to your GIT Repo.</a:t>
            </a:r>
          </a:p>
          <a:p>
            <a:r>
              <a:rPr lang="en-GB" dirty="0" smtClean="0"/>
              <a:t>You have 2 hours.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2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For the diagrams:</a:t>
            </a:r>
          </a:p>
          <a:p>
            <a:pPr lvl="1"/>
            <a:r>
              <a:rPr lang="en-US" dirty="0" smtClean="0"/>
              <a:t>Try to identify the key structural elements of the project.</a:t>
            </a:r>
          </a:p>
          <a:p>
            <a:pPr lvl="1"/>
            <a:r>
              <a:rPr lang="en-US" dirty="0" smtClean="0"/>
              <a:t>What are the main technologies?</a:t>
            </a:r>
          </a:p>
          <a:p>
            <a:pPr lvl="1"/>
            <a:r>
              <a:rPr lang="en-US" dirty="0" smtClean="0"/>
              <a:t>How would this solution be deployed?</a:t>
            </a:r>
          </a:p>
          <a:p>
            <a:pPr lvl="1"/>
            <a:r>
              <a:rPr lang="en-US" dirty="0" smtClean="0"/>
              <a:t>Are there any components being reused? If so indicate this on the diagram.</a:t>
            </a:r>
          </a:p>
          <a:p>
            <a:pPr lvl="1"/>
            <a:r>
              <a:rPr lang="en-US" dirty="0" smtClean="0"/>
              <a:t>What are the main abstractions and dependencies?</a:t>
            </a:r>
          </a:p>
          <a:p>
            <a:r>
              <a:rPr lang="en-US" dirty="0" smtClean="0"/>
              <a:t>For the code review:</a:t>
            </a:r>
          </a:p>
          <a:p>
            <a:pPr lvl="1"/>
            <a:r>
              <a:rPr lang="en-US" dirty="0" smtClean="0"/>
              <a:t>There is more code than you can probably get to in 2 hours. Focus on identifying the big issues rather than going through line-by-line.</a:t>
            </a:r>
          </a:p>
          <a:p>
            <a:pPr lvl="1"/>
            <a:r>
              <a:rPr lang="en-US" dirty="0" smtClean="0"/>
              <a:t>Use the process discussed in the code review session to identify issues.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VisionIT">
      <a:dk1>
        <a:srgbClr val="595959"/>
      </a:dk1>
      <a:lt1>
        <a:srgbClr val="FFFFFF"/>
      </a:lt1>
      <a:dk2>
        <a:srgbClr val="3FAFBE"/>
      </a:dk2>
      <a:lt2>
        <a:srgbClr val="BCBBC5"/>
      </a:lt2>
      <a:accent1>
        <a:srgbClr val="505D61"/>
      </a:accent1>
      <a:accent2>
        <a:srgbClr val="3FAFBE"/>
      </a:accent2>
      <a:accent3>
        <a:srgbClr val="C4DBEB"/>
      </a:accent3>
      <a:accent4>
        <a:srgbClr val="D8E7F2"/>
      </a:accent4>
      <a:accent5>
        <a:srgbClr val="D8E7F2"/>
      </a:accent5>
      <a:accent6>
        <a:srgbClr val="EBF3F8"/>
      </a:accent6>
      <a:hlink>
        <a:srgbClr val="FFFFFF"/>
      </a:hlink>
      <a:folHlink>
        <a:srgbClr val="FFFFFF"/>
      </a:folHlink>
    </a:clrScheme>
    <a:fontScheme name="nVMS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50377279BD240B1C7DE38F44164AF" ma:contentTypeVersion="2" ma:contentTypeDescription="Create a new document." ma:contentTypeScope="" ma:versionID="9b514a4d1d14b32c967ae9117fd5c32d">
  <xsd:schema xmlns:xsd="http://www.w3.org/2001/XMLSchema" xmlns:xs="http://www.w3.org/2001/XMLSchema" xmlns:p="http://schemas.microsoft.com/office/2006/metadata/properties" xmlns:ns2="0055a0d1-b2bb-4065-bfc6-2a9d6b76a495" targetNamespace="http://schemas.microsoft.com/office/2006/metadata/properties" ma:root="true" ma:fieldsID="5ba7c0ec4e659a5290292b9a06450ac5" ns2:_="">
    <xsd:import namespace="0055a0d1-b2bb-4065-bfc6-2a9d6b76a495"/>
    <xsd:element name="properties">
      <xsd:complexType>
        <xsd:sequence>
          <xsd:element name="documentManagement">
            <xsd:complexType>
              <xsd:all>
                <xsd:element ref="ns2:Frequently_x0020_Used_x0020_Template" minOccurs="0"/>
                <xsd:element ref="ns2:Financ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5a0d1-b2bb-4065-bfc6-2a9d6b76a495" elementFormDefault="qualified">
    <xsd:import namespace="http://schemas.microsoft.com/office/2006/documentManagement/types"/>
    <xsd:import namespace="http://schemas.microsoft.com/office/infopath/2007/PartnerControls"/>
    <xsd:element name="Frequently_x0020_Used_x0020_Template" ma:index="8" nillable="true" ma:displayName="Shared Template" ma:default="0" ma:internalName="Frequently_x0020_Used_x0020_Template">
      <xsd:simpleType>
        <xsd:restriction base="dms:Boolean"/>
      </xsd:simpleType>
    </xsd:element>
    <xsd:element name="Finance_x0020_Template" ma:index="9" nillable="true" ma:displayName="Finance Template" ma:default="0" ma:internalName="Finance_x0020_Templa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ccad741f-3cbf-4a6c-bd8e-5e52b6e870fe" Revision="1" Stencil="3f5b40b8-7c57-4b45-8d0f-99568f08efe8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nance_x0020_Template xmlns="0055a0d1-b2bb-4065-bfc6-2a9d6b76a495">false</Finance_x0020_Template>
    <Frequently_x0020_Used_x0020_Template xmlns="0055a0d1-b2bb-4065-bfc6-2a9d6b76a495">true</Frequently_x0020_Used_x0020_Template>
  </documentManagement>
</p:properties>
</file>

<file path=customXml/itemProps1.xml><?xml version="1.0" encoding="utf-8"?>
<ds:datastoreItem xmlns:ds="http://schemas.openxmlformats.org/officeDocument/2006/customXml" ds:itemID="{FCAA87D3-35C7-47C7-B87E-C0FB71C00D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A849D7B-4C58-4B8A-A056-96640C617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5a0d1-b2bb-4065-bfc6-2a9d6b76a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4858BF-315D-4811-8F5B-04F06246B32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B09E839-936F-4E6D-AB3D-F4F245E6961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6789B1F-9BC1-411D-A4E3-3F5770DBC32E}">
  <ds:schemaRefs>
    <ds:schemaRef ds:uri="http://purl.org/dc/terms/"/>
    <ds:schemaRef ds:uri="http://schemas.microsoft.com/office/2006/documentManagement/types"/>
    <ds:schemaRef ds:uri="http://purl.org/dc/dcmitype/"/>
    <ds:schemaRef ds:uri="0055a0d1-b2bb-4065-bfc6-2a9d6b76a49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26847</TotalTime>
  <Words>373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 Light</vt:lpstr>
      <vt:lpstr>Office Theme</vt:lpstr>
      <vt:lpstr>Optimising nVisionIT Professional Development Series</vt:lpstr>
      <vt:lpstr>Background</vt:lpstr>
      <vt:lpstr>Scenario</vt:lpstr>
      <vt:lpstr>Scenario</vt:lpstr>
      <vt:lpstr>Instructions</vt:lpstr>
      <vt:lpstr>Tips</vt:lpstr>
    </vt:vector>
  </TitlesOfParts>
  <Company>nVisionIT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nVisionIT Slide Deck 2013</dc:title>
  <dc:creator>Piers Matthews</dc:creator>
  <cp:lastModifiedBy>Grahamv</cp:lastModifiedBy>
  <cp:revision>512</cp:revision>
  <cp:lastPrinted>2014-05-15T08:15:06Z</cp:lastPrinted>
  <dcterms:created xsi:type="dcterms:W3CDTF">2012-11-02T13:24:49Z</dcterms:created>
  <dcterms:modified xsi:type="dcterms:W3CDTF">2015-07-10T05:26:47Z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0x01010082050377279BD240B1C7DE38F44164AF</vt:lpwstr>
  </property>
  <property fmtid="{D5CDD505-2E9C-101B-9397-08002B2CF9AE}" pid="4" name="TechnologyTaxHTField0">
    <vt:lpwstr>Microsoft|e5d417d6-8700-4c49-b763-d815417d12e6</vt:lpwstr>
  </property>
  <property fmtid="{D5CDD505-2E9C-101B-9397-08002B2CF9AE}" pid="5" name="TaxCatchAll">
    <vt:lpwstr>1;#Microsoft|e5d417d6-8700-4c49-b763-d815417d12e6</vt:lpwstr>
  </property>
  <property fmtid="{D5CDD505-2E9C-101B-9397-08002B2CF9AE}" pid="6" name="Technology">
    <vt:lpwstr>1;#Microsoft|e5d417d6-8700-4c49-b763-d815417d12e6</vt:lpwstr>
  </property>
</Properties>
</file>