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333" r:id="rId6"/>
    <p:sldId id="321" r:id="rId7"/>
    <p:sldId id="278" r:id="rId8"/>
    <p:sldId id="281" r:id="rId9"/>
    <p:sldId id="282" r:id="rId10"/>
    <p:sldId id="283" r:id="rId11"/>
    <p:sldId id="279" r:id="rId12"/>
    <p:sldId id="324" r:id="rId13"/>
    <p:sldId id="326" r:id="rId14"/>
    <p:sldId id="327" r:id="rId15"/>
    <p:sldId id="328" r:id="rId16"/>
    <p:sldId id="329" r:id="rId17"/>
    <p:sldId id="331" r:id="rId18"/>
    <p:sldId id="330" r:id="rId19"/>
    <p:sldId id="284" r:id="rId20"/>
    <p:sldId id="325" r:id="rId21"/>
    <p:sldId id="322" r:id="rId22"/>
    <p:sldId id="323" r:id="rId23"/>
    <p:sldId id="332" r:id="rId24"/>
    <p:sldId id="280" r:id="rId25"/>
    <p:sldId id="285" r:id="rId26"/>
    <p:sldId id="319" r:id="rId27"/>
    <p:sldId id="32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FAFBE"/>
    <a:srgbClr val="0072B1"/>
    <a:srgbClr val="F8F8F8"/>
    <a:srgbClr val="8DC9E8"/>
    <a:srgbClr val="9EC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69954" autoAdjust="0"/>
  </p:normalViewPr>
  <p:slideViewPr>
    <p:cSldViewPr>
      <p:cViewPr varScale="1">
        <p:scale>
          <a:sx n="81" d="100"/>
          <a:sy n="81" d="100"/>
        </p:scale>
        <p:origin x="175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9024B-D79E-47E7-9DB4-70DED7156C34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114A1-FB73-4552-8892-68155F68942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174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7772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991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9821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11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557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677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197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175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62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985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446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076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651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114A1-FB73-4552-8892-68155F68942C}" type="slidenum">
              <a:rPr lang="en-SG" smtClean="0"/>
              <a:pPr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03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104" y="2132856"/>
            <a:ext cx="7772400" cy="1470025"/>
          </a:xfrm>
          <a:solidFill>
            <a:srgbClr val="3FAFBE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7704" y="3717032"/>
            <a:ext cx="6400800" cy="504056"/>
          </a:xfrm>
          <a:solidFill>
            <a:schemeClr val="tx2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" y="5493905"/>
            <a:ext cx="3726752" cy="9316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478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solidFill>
            <a:schemeClr val="bg2"/>
          </a:solidFill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688" y="274640"/>
            <a:ext cx="2057400" cy="5851525"/>
          </a:xfrm>
          <a:solidFill>
            <a:schemeClr val="bg2"/>
          </a:solidFill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126C9-ADDF-467D-A275-154B98A8AF40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2CC1-8018-4E9A-B640-A170A220FFC8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gradFill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5400000" scaled="0"/>
            </a:gradFill>
          </a:ln>
          <a:effectLst>
            <a:glow rad="25400">
              <a:schemeClr val="tx1">
                <a:alpha val="3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sp>
        <p:nvSpPr>
          <p:cNvPr id="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4870799"/>
          </a:xfr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39952" cy="6858000"/>
          </a:xfrm>
          <a:prstGeom prst="rect">
            <a:avLst/>
          </a:prstGeom>
          <a:solidFill>
            <a:schemeClr val="bg1"/>
          </a:solidFill>
          <a:ln>
            <a:solidFill>
              <a:srgbClr val="8D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2960748"/>
            <a:ext cx="4012267" cy="936104"/>
          </a:xfrm>
          <a:noFill/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649104" y="1628800"/>
            <a:ext cx="1797454" cy="180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 userDrawn="1"/>
        </p:nvSpPr>
        <p:spPr>
          <a:xfrm>
            <a:off x="6721273" y="1628800"/>
            <a:ext cx="1797454" cy="180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 userDrawn="1"/>
        </p:nvSpPr>
        <p:spPr>
          <a:xfrm>
            <a:off x="4649104" y="3645224"/>
            <a:ext cx="1797454" cy="180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 userDrawn="1"/>
        </p:nvSpPr>
        <p:spPr>
          <a:xfrm>
            <a:off x="6721273" y="3645224"/>
            <a:ext cx="1797454" cy="180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8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solidFill>
            <a:schemeClr val="bg2"/>
          </a:solidFill>
        </p:spPr>
        <p:txBody>
          <a:bodyPr anchor="t"/>
          <a:lstStyle>
            <a:lvl1pPr algn="l">
              <a:defRPr sz="3000" b="0" cap="all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587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4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3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solidFill>
            <a:schemeClr val="bg2"/>
          </a:solidFill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26C9-ADDF-467D-A275-154B98A8AF40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2CC1-8018-4E9A-B640-A170A220FFC8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 cap="rnd" cmpd="sng">
            <a:solidFill>
              <a:schemeClr val="tx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208111"/>
            <a:ext cx="519112" cy="5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6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14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5366"/>
            <a:ext cx="8229600" cy="48707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126C9-ADDF-467D-A275-154B98A8AF40}" type="datetimeFigureOut">
              <a:rPr lang="en-SG" smtClean="0"/>
              <a:pPr/>
              <a:t>22/11/2013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2CC1-8018-4E9A-B640-A170A220FFC8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gradFill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5400000" scaled="0"/>
            </a:gradFill>
          </a:ln>
          <a:effectLst>
            <a:glow rad="25400">
              <a:schemeClr val="tx1">
                <a:alpha val="3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</p:spTree>
    <p:extLst>
      <p:ext uri="{BB962C8B-B14F-4D97-AF65-F5344CB8AC3E}">
        <p14:creationId xmlns:p14="http://schemas.microsoft.com/office/powerpoint/2010/main" val="3812310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SG" sz="4400" dirty="0" smtClean="0"/>
              <a:t>Yahoo’s </a:t>
            </a:r>
            <a:r>
              <a:rPr lang="en-SG" sz="4400" dirty="0" err="1" smtClean="0"/>
              <a:t>PureCSS</a:t>
            </a:r>
            <a:r>
              <a:rPr lang="en-SG" sz="4400" dirty="0" smtClean="0"/>
              <a:t> &amp; jQuery plugins</a:t>
            </a:r>
            <a:br>
              <a:rPr lang="en-SG" sz="4400" dirty="0" smtClean="0"/>
            </a:br>
            <a:r>
              <a:rPr lang="en-SG" sz="4400" dirty="0" smtClean="0"/>
              <a:t>11 November 2013</a:t>
            </a:r>
            <a:endParaRPr lang="en-SG" sz="4400" dirty="0"/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879965" y="5805264"/>
            <a:ext cx="518457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76056" y="5517232"/>
            <a:ext cx="3610744" cy="10801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>
                <a:solidFill>
                  <a:srgbClr val="000000"/>
                </a:solidFill>
              </a:rPr>
              <a:t>Simon Stewart</a:t>
            </a:r>
          </a:p>
          <a:p>
            <a:r>
              <a:rPr lang="en-ZA" dirty="0" smtClean="0">
                <a:solidFill>
                  <a:srgbClr val="000000"/>
                </a:solidFill>
              </a:rPr>
              <a:t>@</a:t>
            </a:r>
            <a:r>
              <a:rPr lang="en-ZA" dirty="0" err="1" smtClean="0">
                <a:solidFill>
                  <a:srgbClr val="000000"/>
                </a:solidFill>
              </a:rPr>
              <a:t>SimonStewart</a:t>
            </a:r>
            <a:endParaRPr lang="en-ZA" dirty="0" smtClean="0">
              <a:solidFill>
                <a:srgbClr val="000000"/>
              </a:solidFill>
            </a:endParaRPr>
          </a:p>
          <a:p>
            <a:r>
              <a:rPr lang="en-ZA" dirty="0" smtClean="0">
                <a:solidFill>
                  <a:srgbClr val="000000"/>
                </a:solidFill>
              </a:rPr>
              <a:t>nVisionIT</a:t>
            </a:r>
            <a:endParaRPr lang="en-SG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Pure grids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124744"/>
            <a:ext cx="767715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1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23582"/>
            <a:ext cx="6615311" cy="5642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Pure forms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37" y="988122"/>
            <a:ext cx="36099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Pure buttons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6" y="2132856"/>
            <a:ext cx="803187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4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Pure tables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196752"/>
            <a:ext cx="2514600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033622"/>
            <a:ext cx="2433811" cy="551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Pure menus</a:t>
            </a:r>
            <a:endParaRPr lang="en-Z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157192"/>
            <a:ext cx="8229600" cy="968973"/>
          </a:xfrm>
        </p:spPr>
        <p:txBody>
          <a:bodyPr/>
          <a:lstStyle/>
          <a:p>
            <a:r>
              <a:rPr lang="en-ZA" dirty="0" smtClean="0"/>
              <a:t>Optional YUI lib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96752"/>
            <a:ext cx="6721202" cy="37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Pure menus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7" y="1340768"/>
            <a:ext cx="792740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Pure </a:t>
            </a:r>
            <a:r>
              <a:rPr lang="en-SG" dirty="0" err="1" smtClean="0"/>
              <a:t>vs</a:t>
            </a:r>
            <a:r>
              <a:rPr lang="en-SG" dirty="0" smtClean="0"/>
              <a:t> Bootstrap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5341986"/>
          </a:xfrm>
        </p:spPr>
        <p:txBody>
          <a:bodyPr>
            <a:normAutofit/>
          </a:bodyPr>
          <a:lstStyle/>
          <a:p>
            <a:r>
              <a:rPr lang="en-ZA" dirty="0" smtClean="0"/>
              <a:t>Different use case</a:t>
            </a:r>
          </a:p>
          <a:p>
            <a:r>
              <a:rPr lang="en-ZA" dirty="0" smtClean="0"/>
              <a:t>Bootstrap = complete UX package + </a:t>
            </a:r>
            <a:r>
              <a:rPr lang="en-ZA" dirty="0" err="1" smtClean="0"/>
              <a:t>js</a:t>
            </a:r>
            <a:endParaRPr lang="en-ZA" dirty="0" smtClean="0"/>
          </a:p>
          <a:p>
            <a:r>
              <a:rPr lang="en-ZA" dirty="0" err="1" smtClean="0"/>
              <a:t>PureCSS</a:t>
            </a:r>
            <a:r>
              <a:rPr lang="en-ZA" dirty="0" smtClean="0"/>
              <a:t> = minimalist building blocks + BYOJS</a:t>
            </a:r>
          </a:p>
          <a:p>
            <a:r>
              <a:rPr lang="en-ZA" dirty="0" smtClean="0"/>
              <a:t>Bootstrap: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dirty="0" smtClean="0"/>
              <a:t>Pure:</a:t>
            </a:r>
          </a:p>
          <a:p>
            <a:endParaRPr lang="en-ZA" dirty="0" smtClean="0"/>
          </a:p>
          <a:p>
            <a:endParaRPr lang="en-ZA" dirty="0" smtClean="0"/>
          </a:p>
          <a:p>
            <a:pPr lvl="1"/>
            <a:endParaRPr lang="en-SG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75557"/>
              </p:ext>
            </p:extLst>
          </p:nvPr>
        </p:nvGraphicFramePr>
        <p:xfrm>
          <a:off x="683568" y="3068960"/>
          <a:ext cx="74888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Pros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Cons</a:t>
                      </a:r>
                      <a:endParaRPr lang="en-Z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Complete solution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Difficult to override</a:t>
                      </a:r>
                      <a:endParaRPr lang="en-Z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Available themes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Big – and you may not need it all</a:t>
                      </a:r>
                      <a:endParaRPr lang="en-Z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Super easy &amp; complete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IE 7 not officially supported</a:t>
                      </a:r>
                      <a:endParaRPr lang="en-ZA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68948"/>
              </p:ext>
            </p:extLst>
          </p:nvPr>
        </p:nvGraphicFramePr>
        <p:xfrm>
          <a:off x="683568" y="5229200"/>
          <a:ext cx="74888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Pros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Cons</a:t>
                      </a:r>
                      <a:endParaRPr lang="en-Z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Easy to override / extend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Version 0.3</a:t>
                      </a:r>
                      <a:endParaRPr lang="en-Z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Lightweight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Big – and you may not need it all</a:t>
                      </a:r>
                      <a:endParaRPr lang="en-Z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IE 7+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Not a complete web site template</a:t>
                      </a:r>
                      <a:endParaRPr lang="en-ZA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0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Pure </a:t>
            </a:r>
            <a:r>
              <a:rPr lang="en-SG" dirty="0" err="1" smtClean="0"/>
              <a:t>vs</a:t>
            </a:r>
            <a:r>
              <a:rPr lang="en-SG" dirty="0" smtClean="0"/>
              <a:t> Bootstrap sizes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5341986"/>
          </a:xfrm>
        </p:spPr>
        <p:txBody>
          <a:bodyPr>
            <a:normAutofit/>
          </a:bodyPr>
          <a:lstStyle/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pPr lvl="1"/>
            <a:endParaRPr lang="en-SG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57093"/>
              </p:ext>
            </p:extLst>
          </p:nvPr>
        </p:nvGraphicFramePr>
        <p:xfrm>
          <a:off x="1403648" y="2564904"/>
          <a:ext cx="6096000" cy="1656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52061">
                <a:tc>
                  <a:txBody>
                    <a:bodyPr/>
                    <a:lstStyle/>
                    <a:p>
                      <a:r>
                        <a:rPr lang="en-ZA" sz="2000" dirty="0" smtClean="0"/>
                        <a:t>Pure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dirty="0" smtClean="0"/>
                        <a:t>Bootstrap V3</a:t>
                      </a:r>
                      <a:endParaRPr lang="en-ZA" sz="2000" dirty="0"/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en-ZA" sz="2000" dirty="0" smtClean="0"/>
                        <a:t>19 KB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dirty="0" smtClean="0"/>
                        <a:t>101 KB</a:t>
                      </a:r>
                      <a:endParaRPr lang="en-ZA" sz="2000" dirty="0"/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en-ZA" sz="2000" dirty="0" smtClean="0"/>
                        <a:t>1662</a:t>
                      </a:r>
                      <a:r>
                        <a:rPr lang="en-ZA" sz="2000" baseline="0" dirty="0" smtClean="0"/>
                        <a:t> lines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dirty="0" smtClean="0"/>
                        <a:t>7098</a:t>
                      </a:r>
                      <a:r>
                        <a:rPr lang="en-ZA" sz="2000" baseline="0" dirty="0" smtClean="0"/>
                        <a:t> lines</a:t>
                      </a:r>
                      <a:endParaRPr lang="en-ZA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7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Pure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5341986"/>
          </a:xfrm>
        </p:spPr>
        <p:txBody>
          <a:bodyPr>
            <a:normAutofit/>
          </a:bodyPr>
          <a:lstStyle/>
          <a:p>
            <a:r>
              <a:rPr lang="en-ZA" dirty="0" smtClean="0"/>
              <a:t>Demos</a:t>
            </a:r>
          </a:p>
          <a:p>
            <a:endParaRPr lang="en-ZA" dirty="0" smtClean="0"/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36710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 you choose?</a:t>
            </a:r>
            <a:endParaRPr lang="en-ZA" dirty="0"/>
          </a:p>
        </p:txBody>
      </p:sp>
      <p:sp>
        <p:nvSpPr>
          <p:cNvPr id="12" name="Rounded Rectangle 11"/>
          <p:cNvSpPr/>
          <p:nvPr/>
        </p:nvSpPr>
        <p:spPr>
          <a:xfrm>
            <a:off x="3295382" y="1225173"/>
            <a:ext cx="1800200" cy="593435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Good web knowledge</a:t>
            </a:r>
            <a:endParaRPr lang="en-ZA" b="1" dirty="0"/>
          </a:p>
        </p:txBody>
      </p:sp>
      <p:sp>
        <p:nvSpPr>
          <p:cNvPr id="13" name="Flowchart: Decision 12"/>
          <p:cNvSpPr/>
          <p:nvPr/>
        </p:nvSpPr>
        <p:spPr>
          <a:xfrm>
            <a:off x="1835696" y="2505988"/>
            <a:ext cx="1247417" cy="648072"/>
          </a:xfrm>
          <a:prstGeom prst="flowChartDecisi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b="1" dirty="0" smtClean="0"/>
              <a:t>No</a:t>
            </a:r>
            <a:endParaRPr lang="en-ZA" sz="14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435053" y="3860300"/>
            <a:ext cx="1656184" cy="593435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W3Schools</a:t>
            </a:r>
            <a:endParaRPr lang="en-ZA" b="1" dirty="0"/>
          </a:p>
        </p:txBody>
      </p:sp>
      <p:sp>
        <p:nvSpPr>
          <p:cNvPr id="39" name="Flowchart: Decision 38"/>
          <p:cNvSpPr/>
          <p:nvPr/>
        </p:nvSpPr>
        <p:spPr>
          <a:xfrm>
            <a:off x="5652120" y="2466680"/>
            <a:ext cx="1247417" cy="648072"/>
          </a:xfrm>
          <a:prstGeom prst="flowChartDecisi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b="1" dirty="0" smtClean="0"/>
              <a:t>Yes</a:t>
            </a:r>
            <a:endParaRPr lang="en-ZA" sz="1400" b="1" dirty="0"/>
          </a:p>
        </p:txBody>
      </p:sp>
      <p:sp>
        <p:nvSpPr>
          <p:cNvPr id="41" name="Flowchart: Decision 40"/>
          <p:cNvSpPr/>
          <p:nvPr/>
        </p:nvSpPr>
        <p:spPr>
          <a:xfrm>
            <a:off x="4542109" y="4115169"/>
            <a:ext cx="1247417" cy="648072"/>
          </a:xfrm>
          <a:prstGeom prst="flowChartDecisi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b="1" dirty="0" smtClean="0"/>
              <a:t>Min</a:t>
            </a:r>
            <a:endParaRPr lang="en-ZA" sz="1400" b="1" dirty="0"/>
          </a:p>
        </p:txBody>
      </p:sp>
      <p:sp>
        <p:nvSpPr>
          <p:cNvPr id="42" name="Flowchart: Decision 41"/>
          <p:cNvSpPr/>
          <p:nvPr/>
        </p:nvSpPr>
        <p:spPr>
          <a:xfrm>
            <a:off x="6992981" y="4115169"/>
            <a:ext cx="1247417" cy="648072"/>
          </a:xfrm>
          <a:prstGeom prst="flowChartDecisi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b="1" dirty="0" smtClean="0"/>
              <a:t>Max</a:t>
            </a:r>
            <a:endParaRPr lang="en-ZA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5394786" y="3338900"/>
            <a:ext cx="1780674" cy="593435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Extent of customisation</a:t>
            </a:r>
            <a:endParaRPr lang="en-ZA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840" y="5263432"/>
            <a:ext cx="1115514" cy="4443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4898028"/>
            <a:ext cx="2266950" cy="3905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384" y="5222873"/>
            <a:ext cx="1952054" cy="48227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608" y="5654221"/>
            <a:ext cx="1939653" cy="295059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12" idx="2"/>
            <a:endCxn id="13" idx="0"/>
          </p:cNvCxnSpPr>
          <p:nvPr/>
        </p:nvCxnSpPr>
        <p:spPr>
          <a:xfrm flipH="1">
            <a:off x="2459405" y="1818608"/>
            <a:ext cx="1736077" cy="68738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  <a:endCxn id="39" idx="0"/>
          </p:cNvCxnSpPr>
          <p:nvPr/>
        </p:nvCxnSpPr>
        <p:spPr>
          <a:xfrm>
            <a:off x="4195482" y="1818608"/>
            <a:ext cx="2080347" cy="64807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2"/>
            <a:endCxn id="43" idx="0"/>
          </p:cNvCxnSpPr>
          <p:nvPr/>
        </p:nvCxnSpPr>
        <p:spPr>
          <a:xfrm>
            <a:off x="6275829" y="3114752"/>
            <a:ext cx="9294" cy="22414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3" idx="2"/>
            <a:endCxn id="38" idx="0"/>
          </p:cNvCxnSpPr>
          <p:nvPr/>
        </p:nvCxnSpPr>
        <p:spPr>
          <a:xfrm flipH="1">
            <a:off x="1263145" y="3154060"/>
            <a:ext cx="1196260" cy="7062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2"/>
            <a:endCxn id="41" idx="0"/>
          </p:cNvCxnSpPr>
          <p:nvPr/>
        </p:nvCxnSpPr>
        <p:spPr>
          <a:xfrm flipH="1">
            <a:off x="5165818" y="3932335"/>
            <a:ext cx="1119305" cy="182834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2"/>
            <a:endCxn id="42" idx="0"/>
          </p:cNvCxnSpPr>
          <p:nvPr/>
        </p:nvCxnSpPr>
        <p:spPr>
          <a:xfrm>
            <a:off x="6285123" y="3932335"/>
            <a:ext cx="1331567" cy="182834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</p:cNvCxnSpPr>
          <p:nvPr/>
        </p:nvCxnSpPr>
        <p:spPr>
          <a:xfrm flipH="1">
            <a:off x="4860032" y="4763241"/>
            <a:ext cx="305786" cy="60997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2" idx="2"/>
            <a:endCxn id="44" idx="0"/>
          </p:cNvCxnSpPr>
          <p:nvPr/>
        </p:nvCxnSpPr>
        <p:spPr>
          <a:xfrm>
            <a:off x="7616690" y="4763241"/>
            <a:ext cx="9907" cy="50019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4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My life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5341986"/>
          </a:xfrm>
        </p:spPr>
        <p:txBody>
          <a:bodyPr>
            <a:normAutofit/>
          </a:bodyPr>
          <a:lstStyle/>
          <a:p>
            <a:r>
              <a:rPr lang="en-ZA" dirty="0" smtClean="0"/>
              <a:t>Chief architect at nVisionIT</a:t>
            </a:r>
          </a:p>
          <a:p>
            <a:r>
              <a:rPr lang="en-ZA" dirty="0" smtClean="0"/>
              <a:t>Founder of </a:t>
            </a:r>
            <a:r>
              <a:rPr lang="en-ZA" dirty="0" err="1" smtClean="0"/>
              <a:t>JSinSA</a:t>
            </a:r>
            <a:r>
              <a:rPr lang="en-ZA" dirty="0" smtClean="0"/>
              <a:t> </a:t>
            </a:r>
            <a:r>
              <a:rPr lang="en-ZA" dirty="0" smtClean="0">
                <a:sym typeface="Wingdings" panose="05000000000000000000" pitchFamily="2" charset="2"/>
              </a:rPr>
              <a:t> awesome</a:t>
            </a:r>
            <a:r>
              <a:rPr lang="en-ZA" dirty="0" smtClean="0"/>
              <a:t> </a:t>
            </a:r>
            <a:r>
              <a:rPr lang="en-ZA" dirty="0" err="1" smtClean="0"/>
              <a:t>javascript</a:t>
            </a:r>
            <a:r>
              <a:rPr lang="en-ZA" dirty="0" smtClean="0"/>
              <a:t> conference</a:t>
            </a:r>
          </a:p>
          <a:p>
            <a:r>
              <a:rPr lang="en-ZA" dirty="0" smtClean="0"/>
              <a:t>Founder of @</a:t>
            </a:r>
            <a:r>
              <a:rPr lang="en-ZA" dirty="0" err="1" smtClean="0"/>
              <a:t>FindFreeWiFi</a:t>
            </a:r>
            <a:r>
              <a:rPr lang="en-ZA" dirty="0" smtClean="0"/>
              <a:t> and others</a:t>
            </a:r>
          </a:p>
          <a:p>
            <a:r>
              <a:rPr lang="en-ZA" dirty="0" smtClean="0"/>
              <a:t>Big </a:t>
            </a:r>
            <a:r>
              <a:rPr lang="en-ZA" dirty="0" err="1" smtClean="0"/>
              <a:t>javascript</a:t>
            </a:r>
            <a:r>
              <a:rPr lang="en-ZA" dirty="0" smtClean="0"/>
              <a:t> fan …</a:t>
            </a:r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76165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Regardless of what you choose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5341986"/>
          </a:xfrm>
        </p:spPr>
        <p:txBody>
          <a:bodyPr>
            <a:normAutofit/>
          </a:bodyPr>
          <a:lstStyle/>
          <a:p>
            <a:r>
              <a:rPr lang="en-ZA" dirty="0" smtClean="0"/>
              <a:t>Know the fundamentals</a:t>
            </a:r>
          </a:p>
          <a:p>
            <a:r>
              <a:rPr lang="en-ZA" dirty="0" smtClean="0"/>
              <a:t>Know the framework</a:t>
            </a:r>
          </a:p>
          <a:p>
            <a:r>
              <a:rPr lang="en-ZA" dirty="0" smtClean="0"/>
              <a:t>Don’t include bits you don’t </a:t>
            </a:r>
            <a:r>
              <a:rPr lang="en-ZA" smtClean="0"/>
              <a:t>need know</a:t>
            </a:r>
            <a:endParaRPr lang="en-ZA" dirty="0" smtClean="0"/>
          </a:p>
          <a:p>
            <a:pPr lvl="1"/>
            <a:r>
              <a:rPr lang="en-ZA" dirty="0" smtClean="0"/>
              <a:t>Don’t use it just because it’s there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25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Links of interest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5341986"/>
          </a:xfrm>
        </p:spPr>
        <p:txBody>
          <a:bodyPr>
            <a:normAutofit/>
          </a:bodyPr>
          <a:lstStyle/>
          <a:p>
            <a:r>
              <a:rPr lang="en-ZA" dirty="0" smtClean="0"/>
              <a:t>Pure</a:t>
            </a:r>
          </a:p>
          <a:p>
            <a:pPr lvl="1"/>
            <a:r>
              <a:rPr lang="en-ZA" dirty="0"/>
              <a:t>http://</a:t>
            </a:r>
            <a:r>
              <a:rPr lang="en-ZA" dirty="0" smtClean="0"/>
              <a:t>purecss.io</a:t>
            </a:r>
          </a:p>
          <a:p>
            <a:pPr lvl="1"/>
            <a:r>
              <a:rPr lang="en-ZA" dirty="0"/>
              <a:t>http://yui.github.io/skinbuilder/?mode=pure</a:t>
            </a:r>
          </a:p>
          <a:p>
            <a:r>
              <a:rPr lang="en-ZA" dirty="0" smtClean="0"/>
              <a:t>Yahoo YUI</a:t>
            </a:r>
          </a:p>
          <a:p>
            <a:pPr lvl="1"/>
            <a:r>
              <a:rPr lang="en-ZA" dirty="0"/>
              <a:t>http://</a:t>
            </a:r>
            <a:r>
              <a:rPr lang="en-ZA" dirty="0" smtClean="0"/>
              <a:t>yuilibrary.com</a:t>
            </a:r>
            <a:endParaRPr lang="en-ZA" dirty="0"/>
          </a:p>
          <a:p>
            <a:r>
              <a:rPr lang="en-ZA" dirty="0" smtClean="0"/>
              <a:t>Bootstrap themes</a:t>
            </a:r>
          </a:p>
          <a:p>
            <a:pPr lvl="1"/>
            <a:r>
              <a:rPr lang="en-ZA" dirty="0" smtClean="0"/>
              <a:t>https</a:t>
            </a:r>
            <a:r>
              <a:rPr lang="en-ZA" dirty="0"/>
              <a:t>://</a:t>
            </a:r>
            <a:r>
              <a:rPr lang="en-ZA" dirty="0" smtClean="0"/>
              <a:t>wrapbootstrap.com</a:t>
            </a:r>
          </a:p>
          <a:p>
            <a:r>
              <a:rPr lang="en-ZA" dirty="0" smtClean="0"/>
              <a:t>Other options:</a:t>
            </a:r>
          </a:p>
          <a:p>
            <a:pPr lvl="1"/>
            <a:r>
              <a:rPr lang="en-ZA" dirty="0"/>
              <a:t>http://</a:t>
            </a:r>
            <a:r>
              <a:rPr lang="en-ZA" dirty="0" smtClean="0"/>
              <a:t>topcoat.io</a:t>
            </a:r>
          </a:p>
          <a:p>
            <a:pPr lvl="1"/>
            <a:r>
              <a:rPr lang="en-SG" dirty="0"/>
              <a:t>http://</a:t>
            </a:r>
            <a:r>
              <a:rPr lang="en-SG" dirty="0" smtClean="0"/>
              <a:t>semantic-ui.com</a:t>
            </a:r>
            <a:endParaRPr lang="en-SG" dirty="0"/>
          </a:p>
          <a:p>
            <a:pPr lvl="1"/>
            <a:r>
              <a:rPr lang="en-SG" dirty="0"/>
              <a:t>http://foundation.zurb.com/</a:t>
            </a:r>
          </a:p>
        </p:txBody>
      </p:sp>
    </p:spTree>
    <p:extLst>
      <p:ext uri="{BB962C8B-B14F-4D97-AF65-F5344CB8AC3E}">
        <p14:creationId xmlns:p14="http://schemas.microsoft.com/office/powerpoint/2010/main" val="25497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Part 2 : jQuery plugins	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391" y="2420888"/>
            <a:ext cx="442379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Plug-in best practices</a:t>
            </a:r>
            <a:endParaRPr lang="en-Z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ZA" dirty="0" smtClean="0"/>
              <a:t>Don’t pollute the </a:t>
            </a:r>
            <a:r>
              <a:rPr lang="en-ZA" dirty="0" err="1" smtClean="0"/>
              <a:t>fn</a:t>
            </a:r>
            <a:r>
              <a:rPr lang="en-ZA" dirty="0" smtClean="0"/>
              <a:t> namespace</a:t>
            </a:r>
          </a:p>
          <a:p>
            <a:pPr lvl="1"/>
            <a:r>
              <a:rPr lang="en-ZA" dirty="0" smtClean="0"/>
              <a:t>1 plug-in : 1 function</a:t>
            </a:r>
          </a:p>
          <a:p>
            <a:r>
              <a:rPr lang="en-ZA" dirty="0" smtClean="0"/>
              <a:t>Provide </a:t>
            </a:r>
            <a:r>
              <a:rPr lang="en-ZA" i="1" dirty="0" smtClean="0"/>
              <a:t>options</a:t>
            </a:r>
          </a:p>
          <a:p>
            <a:r>
              <a:rPr lang="en-ZA" dirty="0" smtClean="0"/>
              <a:t>Exposing bits</a:t>
            </a:r>
          </a:p>
          <a:p>
            <a:r>
              <a:rPr lang="en-ZA" dirty="0" smtClean="0"/>
              <a:t>Keeping bits private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067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Demos</a:t>
            </a:r>
            <a:endParaRPr lang="en-Z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ZA" dirty="0" smtClean="0"/>
              <a:t>Simple walkthroughs</a:t>
            </a:r>
          </a:p>
          <a:p>
            <a:r>
              <a:rPr lang="en-ZA" dirty="0" smtClean="0"/>
              <a:t>Production (i.e. complex plug in) walkthrough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854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0"/>
            <a:ext cx="4324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Agenda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5341986"/>
          </a:xfrm>
        </p:spPr>
        <p:txBody>
          <a:bodyPr>
            <a:normAutofit/>
          </a:bodyPr>
          <a:lstStyle/>
          <a:p>
            <a:r>
              <a:rPr lang="en-ZA" dirty="0" smtClean="0"/>
              <a:t>Pure CSS</a:t>
            </a:r>
          </a:p>
          <a:p>
            <a:r>
              <a:rPr lang="en-ZA" dirty="0" smtClean="0"/>
              <a:t>jQuery plug-ins</a:t>
            </a:r>
          </a:p>
          <a:p>
            <a:r>
              <a:rPr lang="en-ZA" dirty="0" smtClean="0"/>
              <a:t>Developer quiz with prizes</a:t>
            </a:r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1094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Why do we need HTML frameworks?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5341986"/>
          </a:xfrm>
        </p:spPr>
        <p:txBody>
          <a:bodyPr>
            <a:normAutofit/>
          </a:bodyPr>
          <a:lstStyle/>
          <a:p>
            <a:r>
              <a:rPr lang="en-ZA" dirty="0" smtClean="0"/>
              <a:t>&lt;html&gt;&lt;/html&gt;</a:t>
            </a:r>
          </a:p>
          <a:p>
            <a:r>
              <a:rPr lang="en-ZA" dirty="0" smtClean="0"/>
              <a:t>Hand-crafted</a:t>
            </a:r>
          </a:p>
          <a:p>
            <a:r>
              <a:rPr lang="en-ZA" dirty="0" smtClean="0"/>
              <a:t>Time to market</a:t>
            </a:r>
          </a:p>
          <a:p>
            <a:pPr lvl="1"/>
            <a:r>
              <a:rPr lang="en-ZA" dirty="0" smtClean="0"/>
              <a:t>POC</a:t>
            </a:r>
          </a:p>
          <a:p>
            <a:r>
              <a:rPr lang="en-ZA" dirty="0" smtClean="0"/>
              <a:t>Common framework for the team</a:t>
            </a:r>
          </a:p>
          <a:p>
            <a:r>
              <a:rPr lang="en-ZA" dirty="0" smtClean="0"/>
              <a:t>Outsourced effort</a:t>
            </a:r>
          </a:p>
          <a:p>
            <a:r>
              <a:rPr lang="en-ZA" dirty="0" smtClean="0"/>
              <a:t>Responsive</a:t>
            </a:r>
          </a:p>
          <a:p>
            <a:r>
              <a:rPr lang="en-ZA" dirty="0" smtClean="0"/>
              <a:t>Prettiness</a:t>
            </a:r>
          </a:p>
          <a:p>
            <a:r>
              <a:rPr lang="en-ZA" dirty="0" smtClean="0"/>
              <a:t>HTML5</a:t>
            </a:r>
          </a:p>
          <a:p>
            <a:endParaRPr lang="en-ZA" dirty="0" smtClean="0"/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9822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argument against HTML frameworks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5341986"/>
          </a:xfrm>
        </p:spPr>
        <p:txBody>
          <a:bodyPr>
            <a:normAutofit/>
          </a:bodyPr>
          <a:lstStyle/>
          <a:p>
            <a:r>
              <a:rPr lang="en-ZA" dirty="0" smtClean="0"/>
              <a:t>My clients want a unique look/feel</a:t>
            </a:r>
          </a:p>
          <a:p>
            <a:r>
              <a:rPr lang="en-ZA" dirty="0" smtClean="0"/>
              <a:t>I want to write the HTML myself</a:t>
            </a:r>
          </a:p>
          <a:p>
            <a:r>
              <a:rPr lang="en-ZA" dirty="0" smtClean="0"/>
              <a:t>It’ll take too long to learn another framework</a:t>
            </a:r>
          </a:p>
          <a:p>
            <a:r>
              <a:rPr lang="en-ZA" dirty="0" smtClean="0"/>
              <a:t>Does this mean I don’t have to know CSS/HTML and can just use the Clipboard Pattern?</a:t>
            </a:r>
          </a:p>
          <a:p>
            <a:r>
              <a:rPr lang="en-ZA" dirty="0" smtClean="0"/>
              <a:t>But, what about the [insert project from 5 years ago] framework</a:t>
            </a:r>
          </a:p>
          <a:p>
            <a:endParaRPr lang="en-ZA" dirty="0" smtClean="0"/>
          </a:p>
          <a:p>
            <a:endParaRPr lang="en-ZA" dirty="0" smtClean="0"/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5256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argument against HTML frameworks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5341986"/>
          </a:xfrm>
        </p:spPr>
        <p:txBody>
          <a:bodyPr>
            <a:normAutofit/>
          </a:bodyPr>
          <a:lstStyle/>
          <a:p>
            <a:r>
              <a:rPr lang="en-ZA" dirty="0" smtClean="0"/>
              <a:t>My clients want a unique look/feel</a:t>
            </a:r>
          </a:p>
          <a:p>
            <a:pPr lvl="1"/>
            <a:r>
              <a:rPr lang="en-ZA" b="1" dirty="0" smtClean="0">
                <a:solidFill>
                  <a:srgbClr val="FF0000"/>
                </a:solidFill>
              </a:rPr>
              <a:t>No they don’t (hint: your client’s don’t read Hacker News)</a:t>
            </a:r>
          </a:p>
          <a:p>
            <a:pPr lvl="1"/>
            <a:r>
              <a:rPr lang="en-ZA" b="1" dirty="0" smtClean="0">
                <a:solidFill>
                  <a:srgbClr val="FF0000"/>
                </a:solidFill>
              </a:rPr>
              <a:t>The frameworks are extensible / </a:t>
            </a:r>
            <a:r>
              <a:rPr lang="en-ZA" b="1" dirty="0" err="1" smtClean="0">
                <a:solidFill>
                  <a:srgbClr val="FF0000"/>
                </a:solidFill>
              </a:rPr>
              <a:t>themeable</a:t>
            </a:r>
            <a:endParaRPr lang="en-ZA" b="1" dirty="0" smtClean="0">
              <a:solidFill>
                <a:srgbClr val="FF0000"/>
              </a:solidFill>
            </a:endParaRPr>
          </a:p>
          <a:p>
            <a:r>
              <a:rPr lang="en-ZA" dirty="0" smtClean="0"/>
              <a:t>I want to write the HTML myself</a:t>
            </a:r>
          </a:p>
          <a:p>
            <a:pPr lvl="1"/>
            <a:r>
              <a:rPr lang="en-ZA" b="1" dirty="0" smtClean="0">
                <a:solidFill>
                  <a:srgbClr val="FF0000"/>
                </a:solidFill>
              </a:rPr>
              <a:t>You can, just not from scratch &lt;html&gt;&lt;/html&gt;</a:t>
            </a:r>
          </a:p>
          <a:p>
            <a:r>
              <a:rPr lang="en-ZA" dirty="0" smtClean="0"/>
              <a:t>It’ll take too long to learn another framework</a:t>
            </a:r>
          </a:p>
          <a:p>
            <a:pPr lvl="1"/>
            <a:r>
              <a:rPr lang="en-ZA" b="1" dirty="0" smtClean="0">
                <a:solidFill>
                  <a:srgbClr val="FF0000"/>
                </a:solidFill>
              </a:rPr>
              <a:t>Don’t be lazy</a:t>
            </a:r>
          </a:p>
          <a:p>
            <a:r>
              <a:rPr lang="en-ZA" dirty="0"/>
              <a:t>Does this mean I don’t have to know CSS/HTML and </a:t>
            </a:r>
            <a:r>
              <a:rPr lang="en-ZA" dirty="0" smtClean="0"/>
              <a:t>can just </a:t>
            </a:r>
            <a:r>
              <a:rPr lang="en-ZA" dirty="0"/>
              <a:t>use the Clipboard Pattern?</a:t>
            </a:r>
          </a:p>
          <a:p>
            <a:pPr lvl="1"/>
            <a:r>
              <a:rPr lang="en-ZA" b="1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ZA" dirty="0"/>
              <a:t>But, what about the [insert project from 5 years ago] </a:t>
            </a:r>
            <a:r>
              <a:rPr lang="en-ZA" dirty="0" smtClean="0"/>
              <a:t>framework</a:t>
            </a:r>
          </a:p>
          <a:p>
            <a:pPr lvl="1"/>
            <a:r>
              <a:rPr lang="en-ZA" b="1" dirty="0" smtClean="0">
                <a:solidFill>
                  <a:srgbClr val="FF0000"/>
                </a:solidFill>
              </a:rPr>
              <a:t>Things change.  Re-evaluate</a:t>
            </a:r>
          </a:p>
          <a:p>
            <a:endParaRPr lang="en-ZA" dirty="0" smtClean="0"/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90660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PureCSS</a:t>
            </a:r>
            <a:r>
              <a:rPr lang="en-SG" dirty="0" smtClean="0"/>
              <a:t>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5341986"/>
          </a:xfrm>
        </p:spPr>
        <p:txBody>
          <a:bodyPr>
            <a:normAutofit/>
          </a:bodyPr>
          <a:lstStyle/>
          <a:p>
            <a:r>
              <a:rPr lang="en-ZA" dirty="0" smtClean="0"/>
              <a:t>From Yahoo!</a:t>
            </a:r>
          </a:p>
          <a:p>
            <a:r>
              <a:rPr lang="en-ZA" dirty="0"/>
              <a:t>“A set of small, responsive CSS modules that you can use in every web </a:t>
            </a:r>
            <a:r>
              <a:rPr lang="en-ZA" dirty="0" smtClean="0"/>
              <a:t>project”</a:t>
            </a:r>
          </a:p>
          <a:p>
            <a:r>
              <a:rPr lang="en-ZA" dirty="0" smtClean="0"/>
              <a:t>Elegant, simple, lightweight, extensible</a:t>
            </a:r>
          </a:p>
          <a:p>
            <a:r>
              <a:rPr lang="en-ZA" dirty="0" smtClean="0"/>
              <a:t>Built on normalize.css</a:t>
            </a:r>
          </a:p>
          <a:p>
            <a:r>
              <a:rPr lang="en-ZA" dirty="0" smtClean="0"/>
              <a:t>Responsive</a:t>
            </a:r>
          </a:p>
          <a:p>
            <a:endParaRPr lang="en-ZA" dirty="0" smtClean="0"/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10169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PureCSS</a:t>
            </a:r>
            <a:r>
              <a:rPr lang="en-SG" dirty="0" smtClean="0"/>
              <a:t> components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5366"/>
            <a:ext cx="8229600" cy="5341986"/>
          </a:xfrm>
        </p:spPr>
        <p:txBody>
          <a:bodyPr>
            <a:normAutofit/>
          </a:bodyPr>
          <a:lstStyle/>
          <a:p>
            <a:r>
              <a:rPr lang="en-ZA" dirty="0" smtClean="0"/>
              <a:t>Base</a:t>
            </a:r>
          </a:p>
          <a:p>
            <a:r>
              <a:rPr lang="en-ZA" dirty="0" smtClean="0"/>
              <a:t>Grids</a:t>
            </a:r>
          </a:p>
          <a:p>
            <a:r>
              <a:rPr lang="en-ZA" dirty="0" smtClean="0"/>
              <a:t>Forms</a:t>
            </a:r>
          </a:p>
          <a:p>
            <a:r>
              <a:rPr lang="en-ZA" dirty="0" smtClean="0"/>
              <a:t>Buttons</a:t>
            </a:r>
          </a:p>
          <a:p>
            <a:r>
              <a:rPr lang="en-ZA" dirty="0" smtClean="0"/>
              <a:t>Tables</a:t>
            </a:r>
          </a:p>
          <a:p>
            <a:r>
              <a:rPr lang="en-ZA" dirty="0" smtClean="0"/>
              <a:t>Menus</a:t>
            </a:r>
          </a:p>
          <a:p>
            <a:endParaRPr lang="en-ZA" dirty="0" smtClean="0"/>
          </a:p>
          <a:p>
            <a:endParaRPr lang="en-ZA" dirty="0" smtClean="0"/>
          </a:p>
          <a:p>
            <a:pPr lvl="1"/>
            <a:endParaRPr lang="en-S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4077072"/>
            <a:ext cx="889248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581128"/>
            <a:ext cx="6837189" cy="4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0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VisionIT">
      <a:dk1>
        <a:srgbClr val="595959"/>
      </a:dk1>
      <a:lt1>
        <a:srgbClr val="FFFFFF"/>
      </a:lt1>
      <a:dk2>
        <a:srgbClr val="3FAFBE"/>
      </a:dk2>
      <a:lt2>
        <a:srgbClr val="BCBBC5"/>
      </a:lt2>
      <a:accent1>
        <a:srgbClr val="505D61"/>
      </a:accent1>
      <a:accent2>
        <a:srgbClr val="3FAFBE"/>
      </a:accent2>
      <a:accent3>
        <a:srgbClr val="C4DBEB"/>
      </a:accent3>
      <a:accent4>
        <a:srgbClr val="D8E7F2"/>
      </a:accent4>
      <a:accent5>
        <a:srgbClr val="D8E7F2"/>
      </a:accent5>
      <a:accent6>
        <a:srgbClr val="EBF3F8"/>
      </a:accent6>
      <a:hlink>
        <a:srgbClr val="FFFFFF"/>
      </a:hlink>
      <a:folHlink>
        <a:srgbClr val="FFFFFF"/>
      </a:folHlink>
    </a:clrScheme>
    <a:fontScheme name="nVMS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nance_x0020_Template xmlns="0055a0d1-b2bb-4065-bfc6-2a9d6b76a495">false</Finance_x0020_Template>
    <Frequently_x0020_Used_x0020_Template xmlns="0055a0d1-b2bb-4065-bfc6-2a9d6b76a495">true</Frequently_x0020_Used_x0020_Templat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50377279BD240B1C7DE38F44164AF" ma:contentTypeVersion="2" ma:contentTypeDescription="Create a new document." ma:contentTypeScope="" ma:versionID="9b514a4d1d14b32c967ae9117fd5c32d">
  <xsd:schema xmlns:xsd="http://www.w3.org/2001/XMLSchema" xmlns:xs="http://www.w3.org/2001/XMLSchema" xmlns:p="http://schemas.microsoft.com/office/2006/metadata/properties" xmlns:ns2="0055a0d1-b2bb-4065-bfc6-2a9d6b76a495" targetNamespace="http://schemas.microsoft.com/office/2006/metadata/properties" ma:root="true" ma:fieldsID="5ba7c0ec4e659a5290292b9a06450ac5" ns2:_="">
    <xsd:import namespace="0055a0d1-b2bb-4065-bfc6-2a9d6b76a495"/>
    <xsd:element name="properties">
      <xsd:complexType>
        <xsd:sequence>
          <xsd:element name="documentManagement">
            <xsd:complexType>
              <xsd:all>
                <xsd:element ref="ns2:Frequently_x0020_Used_x0020_Template" minOccurs="0"/>
                <xsd:element ref="ns2:Finance_x0020_Templ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55a0d1-b2bb-4065-bfc6-2a9d6b76a495" elementFormDefault="qualified">
    <xsd:import namespace="http://schemas.microsoft.com/office/2006/documentManagement/types"/>
    <xsd:import namespace="http://schemas.microsoft.com/office/infopath/2007/PartnerControls"/>
    <xsd:element name="Frequently_x0020_Used_x0020_Template" ma:index="8" nillable="true" ma:displayName="Shared Template" ma:default="0" ma:internalName="Frequently_x0020_Used_x0020_Template">
      <xsd:simpleType>
        <xsd:restriction base="dms:Boolean"/>
      </xsd:simpleType>
    </xsd:element>
    <xsd:element name="Finance_x0020_Template" ma:index="9" nillable="true" ma:displayName="Finance Template" ma:default="0" ma:internalName="Finance_x0020_Templat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789B1F-9BC1-411D-A4E3-3F5770DBC32E}">
  <ds:schemaRefs>
    <ds:schemaRef ds:uri="0055a0d1-b2bb-4065-bfc6-2a9d6b76a495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A849D7B-4C58-4B8A-A056-96640C6176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55a0d1-b2bb-4065-bfc6-2a9d6b76a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09E839-936F-4E6D-AB3D-F4F245E696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10801</TotalTime>
  <Words>501</Words>
  <Application>Microsoft Office PowerPoint</Application>
  <PresentationFormat>On-screen Show (4:3)</PresentationFormat>
  <Paragraphs>153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Segoe UI Light</vt:lpstr>
      <vt:lpstr>Wingdings</vt:lpstr>
      <vt:lpstr>Office Theme</vt:lpstr>
      <vt:lpstr>Yahoo’s PureCSS &amp; jQuery plugins 11 November 2013</vt:lpstr>
      <vt:lpstr>My life </vt:lpstr>
      <vt:lpstr>PowerPoint Presentation</vt:lpstr>
      <vt:lpstr>Agenda </vt:lpstr>
      <vt:lpstr>Why do we need HTML frameworks?</vt:lpstr>
      <vt:lpstr>The argument against HTML frameworks</vt:lpstr>
      <vt:lpstr>The argument against HTML frameworks</vt:lpstr>
      <vt:lpstr>PureCSS </vt:lpstr>
      <vt:lpstr>PureCSS components </vt:lpstr>
      <vt:lpstr>Pure grids</vt:lpstr>
      <vt:lpstr>Pure forms</vt:lpstr>
      <vt:lpstr>Pure buttons</vt:lpstr>
      <vt:lpstr>Pure tables</vt:lpstr>
      <vt:lpstr>Pure menus</vt:lpstr>
      <vt:lpstr>Pure menus</vt:lpstr>
      <vt:lpstr>Pure vs Bootstrap </vt:lpstr>
      <vt:lpstr>Pure vs Bootstrap sizes </vt:lpstr>
      <vt:lpstr>Pure </vt:lpstr>
      <vt:lpstr>How do you choose?</vt:lpstr>
      <vt:lpstr>Regardless of what you choose</vt:lpstr>
      <vt:lpstr>Links of interest </vt:lpstr>
      <vt:lpstr>Part 2 : jQuery plugins </vt:lpstr>
      <vt:lpstr>Plug-in best practices</vt:lpstr>
      <vt:lpstr>Demos</vt:lpstr>
    </vt:vector>
  </TitlesOfParts>
  <Company>nVisionIT Pty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nVisionIT Slide Deck 2013</dc:title>
  <dc:creator>Piers Matthews</dc:creator>
  <cp:lastModifiedBy>Simon Stewart</cp:lastModifiedBy>
  <cp:revision>541</cp:revision>
  <cp:lastPrinted>2013-07-01T12:46:34Z</cp:lastPrinted>
  <dcterms:created xsi:type="dcterms:W3CDTF">2012-11-02T13:24:49Z</dcterms:created>
  <dcterms:modified xsi:type="dcterms:W3CDTF">2013-11-22T08:17:44Z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0x01010082050377279BD240B1C7DE38F44164AF</vt:lpwstr>
  </property>
  <property fmtid="{D5CDD505-2E9C-101B-9397-08002B2CF9AE}" pid="4" name="TechnologyTaxHTField0">
    <vt:lpwstr>Microsoft|e5d417d6-8700-4c49-b763-d815417d12e6</vt:lpwstr>
  </property>
  <property fmtid="{D5CDD505-2E9C-101B-9397-08002B2CF9AE}" pid="5" name="TaxCatchAll">
    <vt:lpwstr>1;#Microsoft|e5d417d6-8700-4c49-b763-d815417d12e6</vt:lpwstr>
  </property>
  <property fmtid="{D5CDD505-2E9C-101B-9397-08002B2CF9AE}" pid="6" name="Technology">
    <vt:lpwstr>1;#Microsoft|e5d417d6-8700-4c49-b763-d815417d12e6</vt:lpwstr>
  </property>
</Properties>
</file>