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608" autoAdjust="0"/>
    <p:restoredTop sz="94610"/>
  </p:normalViewPr>
  <p:slideViewPr>
    <p:cSldViewPr snapToGrid="0" snapToObjects="1">
      <p:cViewPr>
        <p:scale>
          <a:sx n="50" d="100"/>
          <a:sy n="50" d="100"/>
        </p:scale>
        <p:origin x="-6"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870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svg"/><Relationship Id="rId21" Type="http://schemas.openxmlformats.org/officeDocument/2006/relationships/image" Target="../media/image19.png"/><Relationship Id="rId34" Type="http://schemas.openxmlformats.org/officeDocument/2006/relationships/slide" Target="slide5.xml"/><Relationship Id="rId7" Type="http://schemas.openxmlformats.org/officeDocument/2006/relationships/image" Target="../media/image5.png"/><Relationship Id="rId12" Type="http://schemas.openxmlformats.org/officeDocument/2006/relationships/image" Target="../media/image10.jpeg"/><Relationship Id="rId17" Type="http://schemas.openxmlformats.org/officeDocument/2006/relationships/image" Target="../media/image15.jpeg"/><Relationship Id="rId25" Type="http://schemas.openxmlformats.org/officeDocument/2006/relationships/image" Target="../media/image23.png"/><Relationship Id="rId33" Type="http://schemas.openxmlformats.org/officeDocument/2006/relationships/slide" Target="slide4.xml"/><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slide" Target="slide2.xml"/><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slide" Target="slide3.xml"/><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 Id="rId35" Type="http://schemas.openxmlformats.org/officeDocument/2006/relationships/slide" Target="slide1.xml"/><Relationship Id="rId8" Type="http://schemas.openxmlformats.org/officeDocument/2006/relationships/image" Target="../media/image6.sv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svg"/><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5" Type="http://schemas.openxmlformats.org/officeDocument/2006/relationships/image" Target="../media/image53.svg"/><Relationship Id="rId2" Type="http://schemas.openxmlformats.org/officeDocument/2006/relationships/notesSlide" Target="../notesSlides/notesSlide2.xml"/><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9.svg"/><Relationship Id="rId24" Type="http://schemas.openxmlformats.org/officeDocument/2006/relationships/image" Target="../media/image52.png"/><Relationship Id="rId32" Type="http://schemas.openxmlformats.org/officeDocument/2006/relationships/slide" Target="slide2.xml"/><Relationship Id="rId5" Type="http://schemas.openxmlformats.org/officeDocument/2006/relationships/image" Target="../media/image33.svg"/><Relationship Id="rId15" Type="http://schemas.openxmlformats.org/officeDocument/2006/relationships/image" Target="../media/image43.svg"/><Relationship Id="rId23" Type="http://schemas.openxmlformats.org/officeDocument/2006/relationships/image" Target="../media/image51.svg"/><Relationship Id="rId28" Type="http://schemas.openxmlformats.org/officeDocument/2006/relationships/slide" Target="slide4.xml"/><Relationship Id="rId10" Type="http://schemas.openxmlformats.org/officeDocument/2006/relationships/image" Target="../media/image38.png"/><Relationship Id="rId19" Type="http://schemas.openxmlformats.org/officeDocument/2006/relationships/image" Target="../media/image47.svg"/><Relationship Id="rId31" Type="http://schemas.openxmlformats.org/officeDocument/2006/relationships/slide" Target="slide3.xml"/><Relationship Id="rId4" Type="http://schemas.openxmlformats.org/officeDocument/2006/relationships/image" Target="../media/image32.png"/><Relationship Id="rId9" Type="http://schemas.openxmlformats.org/officeDocument/2006/relationships/image" Target="../media/image37.sv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svg"/><Relationship Id="rId30"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41.svg"/><Relationship Id="rId18" Type="http://schemas.openxmlformats.org/officeDocument/2006/relationships/image" Target="../media/image64.svg"/><Relationship Id="rId26" Type="http://schemas.openxmlformats.org/officeDocument/2006/relationships/image" Target="../media/image72.svg"/><Relationship Id="rId3" Type="http://schemas.openxmlformats.org/officeDocument/2006/relationships/image" Target="../media/image10.jpeg"/><Relationship Id="rId21" Type="http://schemas.openxmlformats.org/officeDocument/2006/relationships/image" Target="../media/image67.png"/><Relationship Id="rId7" Type="http://schemas.openxmlformats.org/officeDocument/2006/relationships/image" Target="../media/image4.svg"/><Relationship Id="rId12" Type="http://schemas.openxmlformats.org/officeDocument/2006/relationships/image" Target="../media/image40.png"/><Relationship Id="rId17" Type="http://schemas.openxmlformats.org/officeDocument/2006/relationships/image" Target="../media/image63.png"/><Relationship Id="rId25" Type="http://schemas.openxmlformats.org/officeDocument/2006/relationships/image" Target="../media/image71.png"/><Relationship Id="rId2" Type="http://schemas.openxmlformats.org/officeDocument/2006/relationships/notesSlide" Target="../notesSlides/notesSlide3.xml"/><Relationship Id="rId16" Type="http://schemas.openxmlformats.org/officeDocument/2006/relationships/image" Target="../media/image62.svg"/><Relationship Id="rId20" Type="http://schemas.openxmlformats.org/officeDocument/2006/relationships/image" Target="../media/image66.svg"/><Relationship Id="rId29"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59.svg"/><Relationship Id="rId24" Type="http://schemas.openxmlformats.org/officeDocument/2006/relationships/image" Target="../media/image70.svg"/><Relationship Id="rId5" Type="http://schemas.openxmlformats.org/officeDocument/2006/relationships/image" Target="../media/image8.svg"/><Relationship Id="rId15" Type="http://schemas.openxmlformats.org/officeDocument/2006/relationships/image" Target="../media/image61.png"/><Relationship Id="rId23" Type="http://schemas.openxmlformats.org/officeDocument/2006/relationships/image" Target="../media/image69.png"/><Relationship Id="rId28" Type="http://schemas.openxmlformats.org/officeDocument/2006/relationships/image" Target="../media/image74.svg"/><Relationship Id="rId10" Type="http://schemas.openxmlformats.org/officeDocument/2006/relationships/image" Target="../media/image58.png"/><Relationship Id="rId19" Type="http://schemas.openxmlformats.org/officeDocument/2006/relationships/image" Target="../media/image65.png"/><Relationship Id="rId4" Type="http://schemas.openxmlformats.org/officeDocument/2006/relationships/image" Target="../media/image7.png"/><Relationship Id="rId9" Type="http://schemas.openxmlformats.org/officeDocument/2006/relationships/image" Target="../media/image57.svg"/><Relationship Id="rId14" Type="http://schemas.openxmlformats.org/officeDocument/2006/relationships/image" Target="../media/image60.jpeg"/><Relationship Id="rId22" Type="http://schemas.openxmlformats.org/officeDocument/2006/relationships/image" Target="../media/image68.svg"/><Relationship Id="rId27" Type="http://schemas.openxmlformats.org/officeDocument/2006/relationships/image" Target="../media/image73.png"/><Relationship Id="rId30" Type="http://schemas.openxmlformats.org/officeDocument/2006/relationships/image" Target="../media/image76.svg"/></Relationships>
</file>

<file path=ppt/slides/_rels/slide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svg"/><Relationship Id="rId18" Type="http://schemas.openxmlformats.org/officeDocument/2006/relationships/image" Target="../media/image85.png"/><Relationship Id="rId26" Type="http://schemas.openxmlformats.org/officeDocument/2006/relationships/image" Target="../media/image93.png"/><Relationship Id="rId3" Type="http://schemas.openxmlformats.org/officeDocument/2006/relationships/image" Target="../media/image10.jpeg"/><Relationship Id="rId21" Type="http://schemas.openxmlformats.org/officeDocument/2006/relationships/image" Target="../media/image88.svg"/><Relationship Id="rId7" Type="http://schemas.openxmlformats.org/officeDocument/2006/relationships/image" Target="../media/image4.svg"/><Relationship Id="rId12" Type="http://schemas.openxmlformats.org/officeDocument/2006/relationships/image" Target="../media/image81.png"/><Relationship Id="rId17" Type="http://schemas.openxmlformats.org/officeDocument/2006/relationships/image" Target="../media/image84.svg"/><Relationship Id="rId25" Type="http://schemas.openxmlformats.org/officeDocument/2006/relationships/image" Target="../media/image92.svg"/><Relationship Id="rId2" Type="http://schemas.openxmlformats.org/officeDocument/2006/relationships/notesSlide" Target="../notesSlides/notesSlide4.xml"/><Relationship Id="rId16" Type="http://schemas.openxmlformats.org/officeDocument/2006/relationships/image" Target="../media/image83.png"/><Relationship Id="rId20" Type="http://schemas.openxmlformats.org/officeDocument/2006/relationships/image" Target="../media/image87.png"/><Relationship Id="rId29"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0.png"/><Relationship Id="rId24" Type="http://schemas.openxmlformats.org/officeDocument/2006/relationships/image" Target="../media/image91.png"/><Relationship Id="rId32" Type="http://schemas.openxmlformats.org/officeDocument/2006/relationships/slide" Target="slide2.xml"/><Relationship Id="rId5" Type="http://schemas.openxmlformats.org/officeDocument/2006/relationships/image" Target="../media/image8.svg"/><Relationship Id="rId15" Type="http://schemas.openxmlformats.org/officeDocument/2006/relationships/image" Target="../media/image41.svg"/><Relationship Id="rId23" Type="http://schemas.openxmlformats.org/officeDocument/2006/relationships/image" Target="../media/image90.svg"/><Relationship Id="rId28" Type="http://schemas.openxmlformats.org/officeDocument/2006/relationships/slide" Target="slide4.xml"/><Relationship Id="rId10" Type="http://schemas.openxmlformats.org/officeDocument/2006/relationships/image" Target="../media/image79.png"/><Relationship Id="rId19" Type="http://schemas.openxmlformats.org/officeDocument/2006/relationships/image" Target="../media/image86.svg"/><Relationship Id="rId31" Type="http://schemas.openxmlformats.org/officeDocument/2006/relationships/slide" Target="slide3.xml"/><Relationship Id="rId4" Type="http://schemas.openxmlformats.org/officeDocument/2006/relationships/image" Target="../media/image7.png"/><Relationship Id="rId9" Type="http://schemas.openxmlformats.org/officeDocument/2006/relationships/image" Target="../media/image78.svg"/><Relationship Id="rId14" Type="http://schemas.openxmlformats.org/officeDocument/2006/relationships/image" Target="../media/image40.png"/><Relationship Id="rId22" Type="http://schemas.openxmlformats.org/officeDocument/2006/relationships/image" Target="../media/image89.png"/><Relationship Id="rId27" Type="http://schemas.openxmlformats.org/officeDocument/2006/relationships/image" Target="../media/image94.svg"/><Relationship Id="rId30" Type="http://schemas.openxmlformats.org/officeDocument/2006/relationships/slide" Target="slide1.xml"/></Relationships>
</file>

<file path=ppt/slides/_rels/slide5.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slide" Target="slide5.xml"/><Relationship Id="rId3" Type="http://schemas.openxmlformats.org/officeDocument/2006/relationships/image" Target="../media/image10.jpeg"/><Relationship Id="rId21" Type="http://schemas.openxmlformats.org/officeDocument/2006/relationships/slide" Target="slide2.xml"/><Relationship Id="rId7" Type="http://schemas.openxmlformats.org/officeDocument/2006/relationships/image" Target="../media/image4.svg"/><Relationship Id="rId12" Type="http://schemas.openxmlformats.org/officeDocument/2006/relationships/image" Target="../media/image99.jpeg"/><Relationship Id="rId17" Type="http://schemas.openxmlformats.org/officeDocument/2006/relationships/slide" Target="slide4.xml"/><Relationship Id="rId2" Type="http://schemas.openxmlformats.org/officeDocument/2006/relationships/notesSlide" Target="../notesSlides/notesSlide5.xml"/><Relationship Id="rId16" Type="http://schemas.openxmlformats.org/officeDocument/2006/relationships/image" Target="../media/image41.svg"/><Relationship Id="rId20"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98.svg"/><Relationship Id="rId5" Type="http://schemas.openxmlformats.org/officeDocument/2006/relationships/image" Target="../media/image8.svg"/><Relationship Id="rId15" Type="http://schemas.openxmlformats.org/officeDocument/2006/relationships/image" Target="../media/image40.png"/><Relationship Id="rId10" Type="http://schemas.openxmlformats.org/officeDocument/2006/relationships/image" Target="../media/image97.png"/><Relationship Id="rId19" Type="http://schemas.openxmlformats.org/officeDocument/2006/relationships/slide" Target="slide1.xml"/><Relationship Id="rId4" Type="http://schemas.openxmlformats.org/officeDocument/2006/relationships/image" Target="../media/image7.png"/><Relationship Id="rId9" Type="http://schemas.openxmlformats.org/officeDocument/2006/relationships/image" Target="../media/image96.svg"/><Relationship Id="rId14" Type="http://schemas.openxmlformats.org/officeDocument/2006/relationships/image" Target="../media/image101.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6699CC"/>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2705100"/>
            <a:ext cx="18288000" cy="75819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0" y="9791700"/>
            <a:ext cx="18288000" cy="495300"/>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95950" y="3143250"/>
            <a:ext cx="4219575" cy="5029200"/>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0" y="2209800"/>
            <a:ext cx="18288000" cy="695325"/>
          </a:xfrm>
          <a:prstGeom prst="rect">
            <a:avLst/>
          </a:prstGeom>
        </p:spPr>
      </p:pic>
      <p:pic>
        <p:nvPicPr>
          <p:cNvPr id="6" name="Image 4" descr="preencoded.png"/>
          <p:cNvPicPr>
            <a:picLocks noChangeAspect="1"/>
          </p:cNvPicPr>
          <p:nvPr/>
        </p:nvPicPr>
        <p:blipFill>
          <a:blip r:embed="rId11"/>
          <a:srcRect/>
          <a:stretch/>
        </p:blipFill>
        <p:spPr>
          <a:xfrm>
            <a:off x="6334125" y="3600450"/>
            <a:ext cx="9318973" cy="3790950"/>
          </a:xfrm>
          <a:prstGeom prst="rect">
            <a:avLst/>
          </a:prstGeom>
        </p:spPr>
      </p:pic>
      <p:pic>
        <p:nvPicPr>
          <p:cNvPr id="7" name="Image 5" descr="preencoded.png"/>
          <p:cNvPicPr>
            <a:picLocks noChangeAspect="1"/>
          </p:cNvPicPr>
          <p:nvPr/>
        </p:nvPicPr>
        <p:blipFill>
          <a:blip r:embed="rId12"/>
          <a:srcRect/>
          <a:stretch/>
        </p:blipFill>
        <p:spPr>
          <a:xfrm>
            <a:off x="0" y="0"/>
            <a:ext cx="18288000" cy="1247775"/>
          </a:xfrm>
          <a:prstGeom prst="rect">
            <a:avLst/>
          </a:prstGeom>
        </p:spPr>
      </p:pic>
      <p:pic>
        <p:nvPicPr>
          <p:cNvPr id="8" name="Image 6"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4239875" y="3238500"/>
            <a:ext cx="3848100" cy="1133475"/>
          </a:xfrm>
          <a:prstGeom prst="rect">
            <a:avLst/>
          </a:prstGeom>
        </p:spPr>
      </p:pic>
      <p:pic>
        <p:nvPicPr>
          <p:cNvPr id="9" name="Image 7" descr="preencoded.png"/>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95250" y="3143250"/>
            <a:ext cx="3619500" cy="2476500"/>
          </a:xfrm>
          <a:prstGeom prst="rect">
            <a:avLst/>
          </a:prstGeom>
        </p:spPr>
      </p:pic>
      <p:pic>
        <p:nvPicPr>
          <p:cNvPr id="10" name="Image 8" descr="preencoded.png"/>
          <p:cNvPicPr>
            <a:picLocks noChangeAspect="1"/>
          </p:cNvPicPr>
          <p:nvPr/>
        </p:nvPicPr>
        <p:blipFill>
          <a:blip r:embed="rId17"/>
          <a:srcRect/>
          <a:stretch/>
        </p:blipFill>
        <p:spPr>
          <a:xfrm>
            <a:off x="190500" y="3238500"/>
            <a:ext cx="3429000" cy="2286000"/>
          </a:xfrm>
          <a:prstGeom prst="rect">
            <a:avLst/>
          </a:prstGeom>
        </p:spPr>
      </p:pic>
      <p:pic>
        <p:nvPicPr>
          <p:cNvPr id="11" name="Image 9" descr="preencoded.png"/>
          <p:cNvPicPr>
            <a:picLocks noChangeAspect="1"/>
          </p:cNvPicPr>
          <p:nvPr/>
        </p:nvPicPr>
        <p:blipFill>
          <a:blip r:embed="rId18"/>
          <a:srcRect/>
          <a:stretch/>
        </p:blipFill>
        <p:spPr>
          <a:xfrm>
            <a:off x="6886575" y="7391400"/>
            <a:ext cx="1800225" cy="771525"/>
          </a:xfrm>
          <a:prstGeom prst="rect">
            <a:avLst/>
          </a:prstGeom>
        </p:spPr>
      </p:pic>
      <p:pic>
        <p:nvPicPr>
          <p:cNvPr id="12" name="Image 10" descr="preencoded.png"/>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14782800" y="1438275"/>
            <a:ext cx="2817801" cy="514350"/>
          </a:xfrm>
          <a:prstGeom prst="rect">
            <a:avLst/>
          </a:prstGeom>
        </p:spPr>
      </p:pic>
      <p:pic>
        <p:nvPicPr>
          <p:cNvPr id="13" name="Image 11" descr="preencoded.png"/>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190500" y="5791200"/>
            <a:ext cx="4867275" cy="2219325"/>
          </a:xfrm>
          <a:prstGeom prst="rect">
            <a:avLst/>
          </a:prstGeom>
        </p:spPr>
      </p:pic>
      <p:pic>
        <p:nvPicPr>
          <p:cNvPr id="14" name="Image 12" descr="preencoded.png"/>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485775" y="6076950"/>
            <a:ext cx="4286250" cy="1714500"/>
          </a:xfrm>
          <a:prstGeom prst="rect">
            <a:avLst/>
          </a:prstGeom>
        </p:spPr>
      </p:pic>
      <p:pic>
        <p:nvPicPr>
          <p:cNvPr id="15" name="Image 13" descr="preencoded.png"/>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2514600" y="8382000"/>
            <a:ext cx="9667875" cy="1276350"/>
          </a:xfrm>
          <a:prstGeom prst="rect">
            <a:avLst/>
          </a:prstGeom>
        </p:spPr>
      </p:pic>
      <p:pic>
        <p:nvPicPr>
          <p:cNvPr id="16" name="Image 14" descr="preencoded.png"/>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2819400" y="8572500"/>
            <a:ext cx="9001125" cy="971550"/>
          </a:xfrm>
          <a:prstGeom prst="rect">
            <a:avLst/>
          </a:prstGeom>
        </p:spPr>
      </p:pic>
      <p:pic>
        <p:nvPicPr>
          <p:cNvPr id="17" name="Image 15" descr="preencoded.png"/>
          <p:cNvPicPr>
            <a:picLocks noChangeAspect="1"/>
          </p:cNvPicPr>
          <p:nvPr/>
        </p:nvPicPr>
        <p:blipFill>
          <a:blip r:embed="rId29">
            <a:extLst>
              <a:ext uri="{96DAC541-7B7A-43D3-8B79-37D633B846F1}">
                <asvg:svgBlip xmlns:asvg="http://schemas.microsoft.com/office/drawing/2016/SVG/main" r:embed="rId30"/>
              </a:ext>
            </a:extLst>
          </a:blip>
          <a:srcRect/>
          <a:stretch/>
        </p:blipFill>
        <p:spPr>
          <a:xfrm>
            <a:off x="12744450" y="6381750"/>
            <a:ext cx="5543550" cy="3143250"/>
          </a:xfrm>
          <a:prstGeom prst="rect">
            <a:avLst/>
          </a:prstGeom>
        </p:spPr>
      </p:pic>
      <p:pic>
        <p:nvPicPr>
          <p:cNvPr id="18" name="Image 16" descr="preencoded.png"/>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13001625" y="6667500"/>
            <a:ext cx="5086350" cy="2647950"/>
          </a:xfrm>
          <a:prstGeom prst="rect">
            <a:avLst/>
          </a:prstGeom>
        </p:spPr>
      </p:pic>
      <p:sp>
        <p:nvSpPr>
          <p:cNvPr id="19" name="Text 0"/>
          <p:cNvSpPr/>
          <p:nvPr/>
        </p:nvSpPr>
        <p:spPr>
          <a:xfrm>
            <a:off x="12306300"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Light" pitchFamily="34" charset="0"/>
                <a:ea typeface="Poppins Light" pitchFamily="34" charset="-122"/>
                <a:cs typeface="Poppins Light" pitchFamily="34" charset="-120"/>
              </a:rPr>
              <a:t>Privacy Policy</a:t>
            </a:r>
            <a:endParaRPr lang="en-US" sz="1500" dirty="0"/>
          </a:p>
        </p:txBody>
      </p:sp>
      <p:sp>
        <p:nvSpPr>
          <p:cNvPr id="20" name="Text 1"/>
          <p:cNvSpPr/>
          <p:nvPr/>
        </p:nvSpPr>
        <p:spPr>
          <a:xfrm>
            <a:off x="14678025"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Copyright 2022</a:t>
            </a:r>
            <a:endParaRPr lang="en-US" sz="1500" dirty="0"/>
          </a:p>
        </p:txBody>
      </p:sp>
      <p:sp>
        <p:nvSpPr>
          <p:cNvPr id="21" name="Text 2"/>
          <p:cNvSpPr/>
          <p:nvPr/>
        </p:nvSpPr>
        <p:spPr>
          <a:xfrm>
            <a:off x="545782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3" action="ppaction://hlinksldjump">
                  <a:extLst>
                    <a:ext uri="{A12FA001-AC4F-418D-AE19-62706E023703}">
                      <ahyp:hlinkClr xmlns:ahyp="http://schemas.microsoft.com/office/drawing/2018/hyperlinkcolor" val="tx"/>
                    </a:ext>
                  </a:extLst>
                </a:hlinkClick>
              </a:rPr>
              <a:t>Fish</a:t>
            </a:r>
            <a:endParaRPr lang="en-US" sz="1500" dirty="0">
              <a:solidFill>
                <a:schemeClr val="bg1"/>
              </a:solidFill>
            </a:endParaRPr>
          </a:p>
        </p:txBody>
      </p:sp>
      <p:sp>
        <p:nvSpPr>
          <p:cNvPr id="22" name="Text 3"/>
          <p:cNvSpPr/>
          <p:nvPr/>
        </p:nvSpPr>
        <p:spPr>
          <a:xfrm>
            <a:off x="5991225" y="2628900"/>
            <a:ext cx="1952625"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4" action="ppaction://hlinksldjump">
                  <a:extLst>
                    <a:ext uri="{A12FA001-AC4F-418D-AE19-62706E023703}">
                      <ahyp:hlinkClr xmlns:ahyp="http://schemas.microsoft.com/office/drawing/2018/hyperlinkcolor" val="tx"/>
                    </a:ext>
                  </a:extLst>
                </a:hlinkClick>
              </a:rPr>
              <a:t>Contact Us</a:t>
            </a:r>
            <a:endParaRPr lang="en-US" sz="1500" dirty="0">
              <a:solidFill>
                <a:schemeClr val="bg1"/>
              </a:solidFill>
            </a:endParaRPr>
          </a:p>
        </p:txBody>
      </p:sp>
      <p:sp>
        <p:nvSpPr>
          <p:cNvPr id="23" name="Text 4"/>
          <p:cNvSpPr/>
          <p:nvPr/>
        </p:nvSpPr>
        <p:spPr>
          <a:xfrm>
            <a:off x="73342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5" action="ppaction://hlinksldjump">
                  <a:extLst>
                    <a:ext uri="{A12FA001-AC4F-418D-AE19-62706E023703}">
                      <ahyp:hlinkClr xmlns:ahyp="http://schemas.microsoft.com/office/drawing/2018/hyperlinkcolor" val="tx"/>
                    </a:ext>
                  </a:extLst>
                </a:hlinkClick>
              </a:rPr>
              <a:t>Home</a:t>
            </a:r>
            <a:endParaRPr lang="en-US" sz="1500" dirty="0">
              <a:solidFill>
                <a:schemeClr val="bg1"/>
              </a:solidFill>
            </a:endParaRPr>
          </a:p>
        </p:txBody>
      </p:sp>
      <p:sp>
        <p:nvSpPr>
          <p:cNvPr id="24" name="Text 5"/>
          <p:cNvSpPr/>
          <p:nvPr/>
        </p:nvSpPr>
        <p:spPr>
          <a:xfrm>
            <a:off x="391477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6" action="ppaction://hlinksldjump">
                  <a:extLst>
                    <a:ext uri="{A12FA001-AC4F-418D-AE19-62706E023703}">
                      <ahyp:hlinkClr xmlns:ahyp="http://schemas.microsoft.com/office/drawing/2018/hyperlinkcolor" val="tx"/>
                    </a:ext>
                  </a:extLst>
                </a:hlinkClick>
              </a:rPr>
              <a:t>Dog</a:t>
            </a:r>
            <a:endParaRPr lang="en-US" sz="1500" dirty="0">
              <a:solidFill>
                <a:schemeClr val="bg1"/>
              </a:solidFill>
            </a:endParaRPr>
          </a:p>
        </p:txBody>
      </p:sp>
      <p:sp>
        <p:nvSpPr>
          <p:cNvPr id="25" name="Text 6"/>
          <p:cNvSpPr/>
          <p:nvPr/>
        </p:nvSpPr>
        <p:spPr>
          <a:xfrm>
            <a:off x="239077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7" action="ppaction://hlinksldjump">
                  <a:extLst>
                    <a:ext uri="{A12FA001-AC4F-418D-AE19-62706E023703}">
                      <ahyp:hlinkClr xmlns:ahyp="http://schemas.microsoft.com/office/drawing/2018/hyperlinkcolor" val="tx"/>
                    </a:ext>
                  </a:extLst>
                </a:hlinkClick>
              </a:rPr>
              <a:t>Cat</a:t>
            </a:r>
            <a:endParaRPr lang="en-US" sz="1500" dirty="0">
              <a:solidFill>
                <a:schemeClr val="bg1"/>
              </a:solidFill>
            </a:endParaRPr>
          </a:p>
        </p:txBody>
      </p:sp>
      <p:sp>
        <p:nvSpPr>
          <p:cNvPr id="26" name="Text 7"/>
          <p:cNvSpPr/>
          <p:nvPr/>
        </p:nvSpPr>
        <p:spPr>
          <a:xfrm>
            <a:off x="12763500"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Help Center</a:t>
            </a:r>
            <a:endParaRPr lang="en-US" sz="1500" dirty="0"/>
          </a:p>
        </p:txBody>
      </p:sp>
      <p:sp>
        <p:nvSpPr>
          <p:cNvPr id="27" name="Text 8"/>
          <p:cNvSpPr/>
          <p:nvPr/>
        </p:nvSpPr>
        <p:spPr>
          <a:xfrm>
            <a:off x="10448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Settings</a:t>
            </a:r>
            <a:endParaRPr lang="en-US" sz="1500" dirty="0"/>
          </a:p>
        </p:txBody>
      </p:sp>
      <p:sp>
        <p:nvSpPr>
          <p:cNvPr id="28" name="Text 9"/>
          <p:cNvSpPr/>
          <p:nvPr/>
        </p:nvSpPr>
        <p:spPr>
          <a:xfrm>
            <a:off x="15020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About US</a:t>
            </a:r>
            <a:endParaRPr lang="en-US" sz="1500" dirty="0"/>
          </a:p>
        </p:txBody>
      </p:sp>
      <p:sp>
        <p:nvSpPr>
          <p:cNvPr id="29" name="Text 10"/>
          <p:cNvSpPr/>
          <p:nvPr/>
        </p:nvSpPr>
        <p:spPr>
          <a:xfrm>
            <a:off x="6324600" y="3600450"/>
            <a:ext cx="2934378" cy="3209925"/>
          </a:xfrm>
          <a:prstGeom prst="rect">
            <a:avLst/>
          </a:prstGeom>
          <a:noFill/>
          <a:ln/>
        </p:spPr>
        <p:txBody>
          <a:bodyPr wrap="square" lIns="0" tIns="0" rIns="0" bIns="0" rtlCol="0" anchor="t"/>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Who We are
Looking for basic pet care advice for the most common type of pets? Need additional help determining which type of pet is right for you and your family? We will work with you and provide tailored evidence-based pet care to ensure lifelong health and wellness of your new companion.</a:t>
            </a:r>
            <a:endParaRPr lang="en-US" sz="1500" dirty="0"/>
          </a:p>
        </p:txBody>
      </p:sp>
      <p:sp>
        <p:nvSpPr>
          <p:cNvPr id="30" name="Text 11"/>
          <p:cNvSpPr/>
          <p:nvPr/>
        </p:nvSpPr>
        <p:spPr>
          <a:xfrm>
            <a:off x="28575" y="904875"/>
            <a:ext cx="3248025" cy="342900"/>
          </a:xfrm>
          <a:prstGeom prst="rect">
            <a:avLst/>
          </a:prstGeom>
          <a:noFill/>
          <a:ln/>
        </p:spPr>
        <p:txBody>
          <a:bodyPr wrap="square" lIns="0" tIns="0" rIns="0" bIns="0" rtlCol="0" anchor="ctr"/>
          <a:lstStyle/>
          <a:p>
            <a:pPr algn="l">
              <a:lnSpc>
                <a:spcPts val="2700"/>
              </a:lnSpc>
            </a:pPr>
            <a:r>
              <a:rPr lang="en-US" sz="1800" b="1" i="0" dirty="0">
                <a:solidFill>
                  <a:srgbClr val="FFFFFF"/>
                </a:solidFill>
                <a:latin typeface="Poppins Bold" pitchFamily="34" charset="0"/>
                <a:ea typeface="Poppins Bold" pitchFamily="34" charset="-122"/>
                <a:cs typeface="Poppins Bold" pitchFamily="34" charset="-120"/>
              </a:rPr>
              <a:t>Paradigm Pet Professionals</a:t>
            </a:r>
            <a:endParaRPr lang="en-US" sz="1800" dirty="0"/>
          </a:p>
        </p:txBody>
      </p:sp>
      <p:sp>
        <p:nvSpPr>
          <p:cNvPr id="31" name="Text 12"/>
          <p:cNvSpPr/>
          <p:nvPr/>
        </p:nvSpPr>
        <p:spPr>
          <a:xfrm>
            <a:off x="15201900"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Search</a:t>
            </a:r>
            <a:endParaRPr lang="en-US" sz="1800" dirty="0"/>
          </a:p>
        </p:txBody>
      </p:sp>
      <p:sp>
        <p:nvSpPr>
          <p:cNvPr id="32" name="Text 13"/>
          <p:cNvSpPr/>
          <p:nvPr/>
        </p:nvSpPr>
        <p:spPr>
          <a:xfrm>
            <a:off x="13554075"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Account</a:t>
            </a:r>
            <a:endParaRPr lang="en-US" sz="1800" dirty="0"/>
          </a:p>
        </p:txBody>
      </p:sp>
      <p:sp>
        <p:nvSpPr>
          <p:cNvPr id="33" name="Text 14"/>
          <p:cNvSpPr/>
          <p:nvPr/>
        </p:nvSpPr>
        <p:spPr>
          <a:xfrm>
            <a:off x="14230350" y="3720227"/>
            <a:ext cx="3639341" cy="255032"/>
          </a:xfrm>
          <a:prstGeom prst="rect">
            <a:avLst/>
          </a:prstGeom>
          <a:noFill/>
          <a:ln/>
        </p:spPr>
        <p:txBody>
          <a:bodyPr wrap="square" lIns="0" tIns="0" rIns="0" bIns="0" rtlCol="0" anchor="ctr"/>
          <a:lstStyle/>
          <a:p>
            <a:pPr algn="ctr">
              <a:lnSpc>
                <a:spcPts val="2700"/>
              </a:lnSpc>
            </a:pPr>
            <a:r>
              <a:rPr lang="en-US" sz="1800" b="0" i="0" dirty="0">
                <a:solidFill>
                  <a:schemeClr val="bg1"/>
                </a:solidFill>
                <a:latin typeface="Poppins Medium" pitchFamily="34" charset="0"/>
                <a:ea typeface="Poppins Medium" pitchFamily="34" charset="-122"/>
                <a:cs typeface="Poppins Medium" pitchFamily="34" charset="-120"/>
                <a:hlinkClick r:id="rId34" action="ppaction://hlinksldjump">
                  <a:extLst>
                    <a:ext uri="{A12FA001-AC4F-418D-AE19-62706E023703}">
                      <ahyp:hlinkClr xmlns:ahyp="http://schemas.microsoft.com/office/drawing/2018/hyperlinkcolor" val="tx"/>
                    </a:ext>
                  </a:extLst>
                </a:hlinkClick>
              </a:rPr>
              <a:t>Connect with a Pexpert</a:t>
            </a:r>
            <a:endParaRPr lang="en-US" sz="1800" dirty="0">
              <a:solidFill>
                <a:schemeClr val="bg1"/>
              </a:solidFill>
            </a:endParaRPr>
          </a:p>
        </p:txBody>
      </p:sp>
      <p:sp>
        <p:nvSpPr>
          <p:cNvPr id="34" name="Text 15"/>
          <p:cNvSpPr/>
          <p:nvPr/>
        </p:nvSpPr>
        <p:spPr>
          <a:xfrm>
            <a:off x="14763750" y="1438275"/>
            <a:ext cx="714375" cy="342900"/>
          </a:xfrm>
          <a:prstGeom prst="rect">
            <a:avLst/>
          </a:prstGeom>
          <a:noFill/>
          <a:ln/>
        </p:spPr>
        <p:txBody>
          <a:bodyPr wrap="square" lIns="0" tIns="0" rIns="0" bIns="0" rtlCol="0" anchor="t"/>
          <a:lstStyle/>
          <a:p>
            <a:pPr algn="l">
              <a:lnSpc>
                <a:spcPts val="2700"/>
              </a:lnSpc>
            </a:pPr>
            <a:r>
              <a:rPr lang="en-US" sz="1800" b="0" i="0" dirty="0">
                <a:solidFill>
                  <a:srgbClr val="000000"/>
                </a:solidFill>
                <a:latin typeface="Poppins SemiBold" pitchFamily="34" charset="0"/>
                <a:ea typeface="Poppins SemiBold" pitchFamily="34" charset="-122"/>
                <a:cs typeface="Poppins SemiBold" pitchFamily="34" charset="-120"/>
              </a:rPr>
              <a:t>Home</a:t>
            </a:r>
            <a:endParaRPr lang="en-US" sz="1800" dirty="0"/>
          </a:p>
        </p:txBody>
      </p:sp>
      <p:sp>
        <p:nvSpPr>
          <p:cNvPr id="35" name="Text 16"/>
          <p:cNvSpPr/>
          <p:nvPr/>
        </p:nvSpPr>
        <p:spPr>
          <a:xfrm>
            <a:off x="15735300" y="1781175"/>
            <a:ext cx="23812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Fish</a:t>
            </a:r>
            <a:endParaRPr lang="en-US" sz="900" dirty="0"/>
          </a:p>
        </p:txBody>
      </p:sp>
      <p:sp>
        <p:nvSpPr>
          <p:cNvPr id="36" name="Text 17"/>
          <p:cNvSpPr/>
          <p:nvPr/>
        </p:nvSpPr>
        <p:spPr>
          <a:xfrm>
            <a:off x="17125950" y="1781175"/>
            <a:ext cx="36195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Home</a:t>
            </a:r>
            <a:endParaRPr lang="en-US" sz="900" dirty="0"/>
          </a:p>
        </p:txBody>
      </p:sp>
      <p:sp>
        <p:nvSpPr>
          <p:cNvPr id="37" name="Text 18"/>
          <p:cNvSpPr/>
          <p:nvPr/>
        </p:nvSpPr>
        <p:spPr>
          <a:xfrm>
            <a:off x="16211550" y="1781175"/>
            <a:ext cx="65722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Contact Us</a:t>
            </a:r>
            <a:endParaRPr lang="en-US" sz="900" dirty="0"/>
          </a:p>
        </p:txBody>
      </p:sp>
      <p:sp>
        <p:nvSpPr>
          <p:cNvPr id="38" name="Text 19"/>
          <p:cNvSpPr/>
          <p:nvPr/>
        </p:nvSpPr>
        <p:spPr>
          <a:xfrm>
            <a:off x="14763750" y="1781175"/>
            <a:ext cx="22860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Cat</a:t>
            </a:r>
            <a:endParaRPr lang="en-US" sz="900" dirty="0"/>
          </a:p>
        </p:txBody>
      </p:sp>
      <p:sp>
        <p:nvSpPr>
          <p:cNvPr id="39" name="Text 20"/>
          <p:cNvSpPr/>
          <p:nvPr/>
        </p:nvSpPr>
        <p:spPr>
          <a:xfrm>
            <a:off x="15249525" y="1781175"/>
            <a:ext cx="25717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Dog</a:t>
            </a:r>
            <a:endParaRPr lang="en-US" sz="900" dirty="0"/>
          </a:p>
        </p:txBody>
      </p:sp>
      <p:sp>
        <p:nvSpPr>
          <p:cNvPr id="40" name="Text 21"/>
          <p:cNvSpPr/>
          <p:nvPr/>
        </p:nvSpPr>
        <p:spPr>
          <a:xfrm>
            <a:off x="504825" y="6153150"/>
            <a:ext cx="4352925" cy="1857375"/>
          </a:xfrm>
          <a:prstGeom prst="rect">
            <a:avLst/>
          </a:prstGeom>
          <a:noFill/>
          <a:ln/>
        </p:spPr>
        <p:txBody>
          <a:bodyPr wrap="square" lIns="0" tIns="0" rIns="0" bIns="0" rtlCol="0" anchor="t"/>
          <a:lstStyle/>
          <a:p>
            <a:pPr algn="l">
              <a:lnSpc>
                <a:spcPts val="1350"/>
              </a:lnSpc>
            </a:pPr>
            <a:r>
              <a:rPr lang="en-US" sz="900" b="0" i="0" dirty="0">
                <a:solidFill>
                  <a:srgbClr val="FFFFFF"/>
                </a:solidFill>
                <a:latin typeface="Poppins Regular" pitchFamily="34" charset="0"/>
                <a:ea typeface="Poppins Regular" pitchFamily="34" charset="-122"/>
                <a:cs typeface="Poppins Regular" pitchFamily="34" charset="-120"/>
              </a:rPr>
              <a:t>Pets are nature's gift to humanity. It has been scientifically proven that opening our homes and hearts to a pet increases our longevity and improves our overall quality of life as well as the lives of our pets. At Pet Paradigm Professionals, our mission is to offer resources to help you care for your furry, scaly, feathery, and slimy loved ones. Our pet experts—or “Pexperts”—have been working with pet owners and professionals alike for the past twelve years. They offer one-on-one consultations with current and prospective pet owners as well as group presentations designed for veterinary, pet shelter, and pet breeding professionals.</a:t>
            </a:r>
            <a:endParaRPr lang="en-US" sz="900" dirty="0"/>
          </a:p>
        </p:txBody>
      </p:sp>
      <p:sp>
        <p:nvSpPr>
          <p:cNvPr id="41" name="Text 22"/>
          <p:cNvSpPr/>
          <p:nvPr/>
        </p:nvSpPr>
        <p:spPr>
          <a:xfrm>
            <a:off x="3200400" y="8858250"/>
            <a:ext cx="8362950" cy="609600"/>
          </a:xfrm>
          <a:prstGeom prst="rect">
            <a:avLst/>
          </a:prstGeom>
          <a:noFill/>
          <a:ln/>
        </p:spPr>
        <p:txBody>
          <a:bodyPr wrap="square" lIns="0" tIns="0" rIns="0" bIns="0" rtlCol="0" anchor="ctr"/>
          <a:lstStyle/>
          <a:p>
            <a:pPr algn="ctr">
              <a:lnSpc>
                <a:spcPts val="1500"/>
              </a:lnSpc>
            </a:pPr>
            <a:r>
              <a:rPr lang="en-US" sz="975" b="0" i="0" dirty="0">
                <a:solidFill>
                  <a:srgbClr val="FFFFFF"/>
                </a:solidFill>
                <a:latin typeface="Poppins Medium" pitchFamily="34" charset="0"/>
                <a:ea typeface="Poppins Medium" pitchFamily="34" charset="-122"/>
                <a:cs typeface="Poppins Medium" pitchFamily="34" charset="-120"/>
              </a:rPr>
              <a:t>We are also happy to help you navigate the adoption process! We will guide you through each step in the process from determining which type of pet is best suited for your family and home environment, to completing the necessary paperwork, to bringing your new loved one home. Please fill out our contact form to request a consultation. We will contact you within 48 hours to schedule a consultation. All fields are required.</a:t>
            </a:r>
            <a:endParaRPr lang="en-US" sz="975" dirty="0"/>
          </a:p>
        </p:txBody>
      </p:sp>
      <p:sp>
        <p:nvSpPr>
          <p:cNvPr id="42" name="Text 23"/>
          <p:cNvSpPr/>
          <p:nvPr/>
        </p:nvSpPr>
        <p:spPr>
          <a:xfrm>
            <a:off x="14535150" y="6381750"/>
            <a:ext cx="1771650" cy="304800"/>
          </a:xfrm>
          <a:prstGeom prst="rect">
            <a:avLst/>
          </a:prstGeom>
          <a:noFill/>
          <a:ln/>
        </p:spPr>
        <p:txBody>
          <a:bodyPr wrap="square" lIns="0" tIns="0" rIns="0" bIns="0" rtlCol="0" anchor="t"/>
          <a:lstStyle/>
          <a:p>
            <a:pPr algn="ctr">
              <a:lnSpc>
                <a:spcPts val="1575"/>
              </a:lnSpc>
            </a:pPr>
            <a:r>
              <a:rPr lang="en-US" sz="1050" b="0" i="0" dirty="0">
                <a:solidFill>
                  <a:srgbClr val="F8F8F8"/>
                </a:solidFill>
                <a:latin typeface="Poppins Regular" pitchFamily="34" charset="0"/>
                <a:ea typeface="Poppins Regular" pitchFamily="34" charset="-122"/>
                <a:cs typeface="Poppins Regular" pitchFamily="34" charset="-120"/>
              </a:rPr>
              <a:t>H</a:t>
            </a:r>
            <a:r>
              <a:rPr lang="en-US" sz="1200" b="0" i="0" dirty="0">
                <a:solidFill>
                  <a:srgbClr val="F8F8F8"/>
                </a:solidFill>
                <a:latin typeface="Poppins Regular" pitchFamily="34" charset="0"/>
                <a:ea typeface="Poppins Regular" pitchFamily="34" charset="-122"/>
                <a:cs typeface="Poppins Regular" pitchFamily="34" charset="-120"/>
              </a:rPr>
              <a:t>elpful Links</a:t>
            </a:r>
            <a:endParaRPr lang="en-US" sz="1050" dirty="0"/>
          </a:p>
        </p:txBody>
      </p:sp>
      <p:sp>
        <p:nvSpPr>
          <p:cNvPr id="43" name="Text 24"/>
          <p:cNvSpPr/>
          <p:nvPr/>
        </p:nvSpPr>
        <p:spPr>
          <a:xfrm>
            <a:off x="14354175" y="6915150"/>
            <a:ext cx="2438400" cy="476250"/>
          </a:xfrm>
          <a:prstGeom prst="rect">
            <a:avLst/>
          </a:prstGeom>
          <a:noFill/>
          <a:ln/>
        </p:spPr>
        <p:txBody>
          <a:bodyPr wrap="square" lIns="0" tIns="0" rIns="0" bIns="0" rtlCol="0" anchor="ctr"/>
          <a:lstStyle/>
          <a:p>
            <a:pPr algn="l">
              <a:lnSpc>
                <a:spcPts val="1125"/>
              </a:lnSpc>
            </a:pPr>
            <a:r>
              <a:rPr lang="en-US" sz="750" b="0" i="0" dirty="0">
                <a:solidFill>
                  <a:srgbClr val="FFFFFF"/>
                </a:solidFill>
                <a:latin typeface="Poppins Medium" pitchFamily="34" charset="0"/>
                <a:ea typeface="Poppins Medium" pitchFamily="34" charset="-122"/>
                <a:cs typeface="Poppins Medium" pitchFamily="34" charset="-120"/>
              </a:rPr>
              <a:t>Looking for your new best friend? The following organizations can help you find and adopt the perfect companion:</a:t>
            </a:r>
            <a:endParaRPr lang="en-US" sz="750" dirty="0"/>
          </a:p>
        </p:txBody>
      </p:sp>
      <p:sp>
        <p:nvSpPr>
          <p:cNvPr id="44" name="Text 25"/>
          <p:cNvSpPr/>
          <p:nvPr/>
        </p:nvSpPr>
        <p:spPr>
          <a:xfrm>
            <a:off x="13506450" y="7486650"/>
            <a:ext cx="4095750" cy="1533525"/>
          </a:xfrm>
          <a:prstGeom prst="rect">
            <a:avLst/>
          </a:prstGeom>
          <a:noFill/>
          <a:ln/>
        </p:spPr>
        <p:txBody>
          <a:bodyPr wrap="square" lIns="0" tIns="0" rIns="0" bIns="0" rtlCol="0" anchor="ctr"/>
          <a:lstStyle/>
          <a:p>
            <a:pPr algn="ctr">
              <a:lnSpc>
                <a:spcPts val="1575"/>
              </a:lnSpc>
            </a:pPr>
            <a:r>
              <a:rPr lang="en-US" sz="1050" b="0" i="0" dirty="0">
                <a:solidFill>
                  <a:srgbClr val="FFFFFF"/>
                </a:solidFill>
                <a:latin typeface="Poppins Medium" pitchFamily="34" charset="0"/>
                <a:ea typeface="Poppins Medium" pitchFamily="34" charset="-122"/>
                <a:cs typeface="Poppins Medium" pitchFamily="34" charset="-120"/>
              </a:rPr>
              <a:t>General Adoption Resources: https://theshelterpetproject.org/
 ASPCA: https://www.aspca.org/
 Fish Rescue: https://www.sterlingshelter.org/humane-society/koi-fish-rescue/
 Snake Rescue: https://savethesnakes.org/snakerescuecall/
 Bird Rescue: https://ftlob.rescuegroups.org/</a:t>
            </a:r>
            <a:endParaRPr lang="en-US" sz="1050" dirty="0"/>
          </a:p>
        </p:txBody>
      </p:sp>
      <p:sp>
        <p:nvSpPr>
          <p:cNvPr id="45" name="Oval 44">
            <a:extLst>
              <a:ext uri="{FF2B5EF4-FFF2-40B4-BE49-F238E27FC236}">
                <a16:creationId xmlns:a16="http://schemas.microsoft.com/office/drawing/2014/main" id="{136CC3EB-2B06-2379-70FB-3412653C901B}"/>
              </a:ext>
            </a:extLst>
          </p:cNvPr>
          <p:cNvSpPr/>
          <p:nvPr/>
        </p:nvSpPr>
        <p:spPr>
          <a:xfrm>
            <a:off x="6041571" y="1571852"/>
            <a:ext cx="2090057" cy="41864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6699CC"/>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11339" y="0"/>
            <a:ext cx="18288000" cy="1028700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4639925" y="1390650"/>
            <a:ext cx="2684451" cy="514350"/>
          </a:xfrm>
          <a:prstGeom prst="rect">
            <a:avLst/>
          </a:prstGeom>
        </p:spPr>
      </p:pic>
      <p:pic>
        <p:nvPicPr>
          <p:cNvPr id="4" name="Image 2"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201650" y="6915150"/>
            <a:ext cx="5086350" cy="2647950"/>
          </a:xfrm>
          <a:prstGeom prst="rect">
            <a:avLst/>
          </a:prstGeom>
        </p:spPr>
      </p:pic>
      <p:pic>
        <p:nvPicPr>
          <p:cNvPr id="5" name="Image 3" descr="preencoded.png"/>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382625" y="7086600"/>
            <a:ext cx="4781550" cy="2295525"/>
          </a:xfrm>
          <a:prstGeom prst="rect">
            <a:avLst/>
          </a:prstGeom>
        </p:spPr>
      </p:pic>
      <p:pic>
        <p:nvPicPr>
          <p:cNvPr id="6" name="Image 4" descr="preencoded.png"/>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561975" y="3305175"/>
            <a:ext cx="2990850" cy="6105525"/>
          </a:xfrm>
          <a:prstGeom prst="rect">
            <a:avLst/>
          </a:prstGeom>
        </p:spPr>
      </p:pic>
      <p:pic>
        <p:nvPicPr>
          <p:cNvPr id="7" name="Image 5" descr="preencoded.png"/>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6362700" y="1590675"/>
            <a:ext cx="1724025" cy="419100"/>
          </a:xfrm>
          <a:prstGeom prst="rect">
            <a:avLst/>
          </a:prstGeom>
        </p:spPr>
      </p:pic>
      <p:pic>
        <p:nvPicPr>
          <p:cNvPr id="8" name="Image 6" descr="preencoded.png"/>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762000" y="3457575"/>
            <a:ext cx="2609850" cy="5781675"/>
          </a:xfrm>
          <a:prstGeom prst="rect">
            <a:avLst/>
          </a:prstGeom>
        </p:spPr>
      </p:pic>
      <p:pic>
        <p:nvPicPr>
          <p:cNvPr id="9" name="Image 7" descr="preencoded.png"/>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4324350" y="3609975"/>
            <a:ext cx="2590800" cy="5505450"/>
          </a:xfrm>
          <a:prstGeom prst="rect">
            <a:avLst/>
          </a:prstGeom>
        </p:spPr>
      </p:pic>
      <p:pic>
        <p:nvPicPr>
          <p:cNvPr id="10" name="Image 8" descr="preencoded.png"/>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4572000" y="3705225"/>
            <a:ext cx="2085975" cy="5295900"/>
          </a:xfrm>
          <a:prstGeom prst="rect">
            <a:avLst/>
          </a:prstGeom>
        </p:spPr>
      </p:pic>
      <p:pic>
        <p:nvPicPr>
          <p:cNvPr id="11" name="Image 9" descr="preencoded.png"/>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7791450" y="3276600"/>
            <a:ext cx="2743200" cy="5438775"/>
          </a:xfrm>
          <a:prstGeom prst="rect">
            <a:avLst/>
          </a:prstGeom>
        </p:spPr>
      </p:pic>
      <p:pic>
        <p:nvPicPr>
          <p:cNvPr id="12" name="Image 10" descr="preencoded.png"/>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7953375" y="3467100"/>
            <a:ext cx="2381250" cy="4943475"/>
          </a:xfrm>
          <a:prstGeom prst="rect">
            <a:avLst/>
          </a:prstGeom>
        </p:spPr>
      </p:pic>
      <p:pic>
        <p:nvPicPr>
          <p:cNvPr id="13" name="Image 11" descr="preencoded.png"/>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14201775" y="3324225"/>
            <a:ext cx="3676650" cy="3095625"/>
          </a:xfrm>
          <a:prstGeom prst="rect">
            <a:avLst/>
          </a:prstGeom>
        </p:spPr>
      </p:pic>
      <p:pic>
        <p:nvPicPr>
          <p:cNvPr id="14" name="Image 12" descr="preencoded.png"/>
          <p:cNvPicPr>
            <a:picLocks noChangeAspect="1"/>
          </p:cNvPicPr>
          <p:nvPr/>
        </p:nvPicPr>
        <p:blipFill>
          <a:blip r:embed="rId26">
            <a:extLst>
              <a:ext uri="{96DAC541-7B7A-43D3-8B79-37D633B846F1}">
                <asvg:svgBlip xmlns:asvg="http://schemas.microsoft.com/office/drawing/2016/SVG/main" r:embed="rId27"/>
              </a:ext>
            </a:extLst>
          </a:blip>
          <a:srcRect/>
          <a:stretch/>
        </p:blipFill>
        <p:spPr>
          <a:xfrm>
            <a:off x="14382750" y="3533775"/>
            <a:ext cx="3324225" cy="2695575"/>
          </a:xfrm>
          <a:prstGeom prst="rect">
            <a:avLst/>
          </a:prstGeom>
        </p:spPr>
      </p:pic>
      <p:sp>
        <p:nvSpPr>
          <p:cNvPr id="15" name="Text 0"/>
          <p:cNvSpPr/>
          <p:nvPr/>
        </p:nvSpPr>
        <p:spPr>
          <a:xfrm>
            <a:off x="28575" y="904875"/>
            <a:ext cx="3248025" cy="342900"/>
          </a:xfrm>
          <a:prstGeom prst="rect">
            <a:avLst/>
          </a:prstGeom>
          <a:noFill/>
          <a:ln/>
        </p:spPr>
        <p:txBody>
          <a:bodyPr wrap="square" lIns="0" tIns="0" rIns="0" bIns="0" rtlCol="0" anchor="ctr"/>
          <a:lstStyle/>
          <a:p>
            <a:pPr algn="l">
              <a:lnSpc>
                <a:spcPts val="2700"/>
              </a:lnSpc>
            </a:pPr>
            <a:r>
              <a:rPr lang="en-US" sz="1800" b="1" i="0" dirty="0">
                <a:solidFill>
                  <a:srgbClr val="FFFFFF"/>
                </a:solidFill>
                <a:latin typeface="Poppins Bold" pitchFamily="34" charset="0"/>
                <a:ea typeface="Poppins Bold" pitchFamily="34" charset="-122"/>
                <a:cs typeface="Poppins Bold" pitchFamily="34" charset="-120"/>
              </a:rPr>
              <a:t>Paradigm Pet Professionals</a:t>
            </a:r>
            <a:endParaRPr lang="en-US" sz="1800" dirty="0"/>
          </a:p>
        </p:txBody>
      </p:sp>
      <p:sp>
        <p:nvSpPr>
          <p:cNvPr id="16" name="Text 1"/>
          <p:cNvSpPr/>
          <p:nvPr/>
        </p:nvSpPr>
        <p:spPr>
          <a:xfrm>
            <a:off x="15201900"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Search</a:t>
            </a:r>
            <a:endParaRPr lang="en-US" sz="1800" dirty="0"/>
          </a:p>
        </p:txBody>
      </p:sp>
      <p:sp>
        <p:nvSpPr>
          <p:cNvPr id="17" name="Text 2"/>
          <p:cNvSpPr/>
          <p:nvPr/>
        </p:nvSpPr>
        <p:spPr>
          <a:xfrm>
            <a:off x="13554075"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Account</a:t>
            </a:r>
            <a:endParaRPr lang="en-US" sz="1800" dirty="0"/>
          </a:p>
        </p:txBody>
      </p:sp>
      <p:sp>
        <p:nvSpPr>
          <p:cNvPr id="18" name="Text 3"/>
          <p:cNvSpPr/>
          <p:nvPr/>
        </p:nvSpPr>
        <p:spPr>
          <a:xfrm>
            <a:off x="545782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28" action="ppaction://hlinksldjump">
                  <a:extLst>
                    <a:ext uri="{A12FA001-AC4F-418D-AE19-62706E023703}">
                      <ahyp:hlinkClr xmlns:ahyp="http://schemas.microsoft.com/office/drawing/2018/hyperlinkcolor" val="tx"/>
                    </a:ext>
                  </a:extLst>
                </a:hlinkClick>
              </a:rPr>
              <a:t>Fish</a:t>
            </a:r>
            <a:endParaRPr lang="en-US" sz="1500" dirty="0">
              <a:solidFill>
                <a:schemeClr val="bg1"/>
              </a:solidFill>
            </a:endParaRPr>
          </a:p>
        </p:txBody>
      </p:sp>
      <p:sp>
        <p:nvSpPr>
          <p:cNvPr id="19" name="Text 4"/>
          <p:cNvSpPr/>
          <p:nvPr/>
        </p:nvSpPr>
        <p:spPr>
          <a:xfrm>
            <a:off x="5991225" y="2628900"/>
            <a:ext cx="1952625"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29" action="ppaction://hlinksldjump">
                  <a:extLst>
                    <a:ext uri="{A12FA001-AC4F-418D-AE19-62706E023703}">
                      <ahyp:hlinkClr xmlns:ahyp="http://schemas.microsoft.com/office/drawing/2018/hyperlinkcolor" val="tx"/>
                    </a:ext>
                  </a:extLst>
                </a:hlinkClick>
              </a:rPr>
              <a:t>Contact Us</a:t>
            </a:r>
            <a:endParaRPr lang="en-US" sz="1500" dirty="0">
              <a:solidFill>
                <a:schemeClr val="bg1"/>
              </a:solidFill>
            </a:endParaRPr>
          </a:p>
        </p:txBody>
      </p:sp>
      <p:sp>
        <p:nvSpPr>
          <p:cNvPr id="20" name="Text 5"/>
          <p:cNvSpPr/>
          <p:nvPr/>
        </p:nvSpPr>
        <p:spPr>
          <a:xfrm>
            <a:off x="73342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0" action="ppaction://hlinksldjump">
                  <a:extLst>
                    <a:ext uri="{A12FA001-AC4F-418D-AE19-62706E023703}">
                      <ahyp:hlinkClr xmlns:ahyp="http://schemas.microsoft.com/office/drawing/2018/hyperlinkcolor" val="tx"/>
                    </a:ext>
                  </a:extLst>
                </a:hlinkClick>
              </a:rPr>
              <a:t>Home</a:t>
            </a:r>
            <a:endParaRPr lang="en-US" sz="1500" dirty="0">
              <a:solidFill>
                <a:schemeClr val="bg1"/>
              </a:solidFill>
            </a:endParaRPr>
          </a:p>
        </p:txBody>
      </p:sp>
      <p:sp>
        <p:nvSpPr>
          <p:cNvPr id="21" name="Text 6"/>
          <p:cNvSpPr/>
          <p:nvPr/>
        </p:nvSpPr>
        <p:spPr>
          <a:xfrm>
            <a:off x="391477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1" action="ppaction://hlinksldjump">
                  <a:extLst>
                    <a:ext uri="{A12FA001-AC4F-418D-AE19-62706E023703}">
                      <ahyp:hlinkClr xmlns:ahyp="http://schemas.microsoft.com/office/drawing/2018/hyperlinkcolor" val="tx"/>
                    </a:ext>
                  </a:extLst>
                </a:hlinkClick>
              </a:rPr>
              <a:t>Dog</a:t>
            </a:r>
            <a:endParaRPr lang="en-US" sz="1500" dirty="0">
              <a:solidFill>
                <a:schemeClr val="bg1"/>
              </a:solidFill>
            </a:endParaRPr>
          </a:p>
        </p:txBody>
      </p:sp>
      <p:sp>
        <p:nvSpPr>
          <p:cNvPr id="22" name="Text 7"/>
          <p:cNvSpPr/>
          <p:nvPr/>
        </p:nvSpPr>
        <p:spPr>
          <a:xfrm>
            <a:off x="239077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2" action="ppaction://hlinksldjump">
                  <a:extLst>
                    <a:ext uri="{A12FA001-AC4F-418D-AE19-62706E023703}">
                      <ahyp:hlinkClr xmlns:ahyp="http://schemas.microsoft.com/office/drawing/2018/hyperlinkcolor" val="tx"/>
                    </a:ext>
                  </a:extLst>
                </a:hlinkClick>
              </a:rPr>
              <a:t>Cat</a:t>
            </a:r>
            <a:endParaRPr lang="en-US" sz="1500" dirty="0">
              <a:solidFill>
                <a:schemeClr val="bg1"/>
              </a:solidFill>
            </a:endParaRPr>
          </a:p>
        </p:txBody>
      </p:sp>
      <p:sp>
        <p:nvSpPr>
          <p:cNvPr id="23" name="Text 8"/>
          <p:cNvSpPr/>
          <p:nvPr/>
        </p:nvSpPr>
        <p:spPr>
          <a:xfrm>
            <a:off x="12763500"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Help Center</a:t>
            </a:r>
            <a:endParaRPr lang="en-US" sz="1500" dirty="0"/>
          </a:p>
        </p:txBody>
      </p:sp>
      <p:sp>
        <p:nvSpPr>
          <p:cNvPr id="24" name="Text 9"/>
          <p:cNvSpPr/>
          <p:nvPr/>
        </p:nvSpPr>
        <p:spPr>
          <a:xfrm>
            <a:off x="10448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Settings</a:t>
            </a:r>
            <a:endParaRPr lang="en-US" sz="1500" dirty="0"/>
          </a:p>
        </p:txBody>
      </p:sp>
      <p:sp>
        <p:nvSpPr>
          <p:cNvPr id="25" name="Text 10"/>
          <p:cNvSpPr/>
          <p:nvPr/>
        </p:nvSpPr>
        <p:spPr>
          <a:xfrm>
            <a:off x="15020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About US</a:t>
            </a:r>
            <a:endParaRPr lang="en-US" sz="1500" dirty="0"/>
          </a:p>
        </p:txBody>
      </p:sp>
      <p:sp>
        <p:nvSpPr>
          <p:cNvPr id="26" name="Text 11"/>
          <p:cNvSpPr/>
          <p:nvPr/>
        </p:nvSpPr>
        <p:spPr>
          <a:xfrm>
            <a:off x="12306300"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Light" pitchFamily="34" charset="0"/>
                <a:ea typeface="Poppins Light" pitchFamily="34" charset="-122"/>
                <a:cs typeface="Poppins Light" pitchFamily="34" charset="-120"/>
              </a:rPr>
              <a:t>Privacy Policy</a:t>
            </a:r>
            <a:endParaRPr lang="en-US" sz="1500" dirty="0"/>
          </a:p>
        </p:txBody>
      </p:sp>
      <p:sp>
        <p:nvSpPr>
          <p:cNvPr id="27" name="Text 12"/>
          <p:cNvSpPr/>
          <p:nvPr/>
        </p:nvSpPr>
        <p:spPr>
          <a:xfrm>
            <a:off x="14678025"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Copyright 2022</a:t>
            </a:r>
            <a:endParaRPr lang="en-US" sz="1500" dirty="0"/>
          </a:p>
        </p:txBody>
      </p:sp>
      <p:sp>
        <p:nvSpPr>
          <p:cNvPr id="28" name="Text 13"/>
          <p:cNvSpPr/>
          <p:nvPr/>
        </p:nvSpPr>
        <p:spPr>
          <a:xfrm>
            <a:off x="4086225" y="2914650"/>
            <a:ext cx="3152775" cy="390525"/>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Recommendations</a:t>
            </a:r>
            <a:endParaRPr lang="en-US" sz="1500" dirty="0"/>
          </a:p>
        </p:txBody>
      </p:sp>
      <p:sp>
        <p:nvSpPr>
          <p:cNvPr id="29" name="Text 14"/>
          <p:cNvSpPr/>
          <p:nvPr/>
        </p:nvSpPr>
        <p:spPr>
          <a:xfrm>
            <a:off x="14620875" y="1390650"/>
            <a:ext cx="438150" cy="342900"/>
          </a:xfrm>
          <a:prstGeom prst="rect">
            <a:avLst/>
          </a:prstGeom>
          <a:noFill/>
          <a:ln/>
        </p:spPr>
        <p:txBody>
          <a:bodyPr wrap="square" lIns="0" tIns="0" rIns="0" bIns="0" rtlCol="0" anchor="t"/>
          <a:lstStyle/>
          <a:p>
            <a:pPr algn="l">
              <a:lnSpc>
                <a:spcPts val="2700"/>
              </a:lnSpc>
            </a:pPr>
            <a:r>
              <a:rPr lang="en-US" sz="1800" b="0" i="0" dirty="0">
                <a:solidFill>
                  <a:srgbClr val="000000"/>
                </a:solidFill>
                <a:latin typeface="Poppins SemiBold" pitchFamily="34" charset="0"/>
                <a:ea typeface="Poppins SemiBold" pitchFamily="34" charset="-122"/>
                <a:cs typeface="Poppins SemiBold" pitchFamily="34" charset="-120"/>
              </a:rPr>
              <a:t>Cat</a:t>
            </a:r>
            <a:endParaRPr lang="en-US" sz="1800" dirty="0"/>
          </a:p>
        </p:txBody>
      </p:sp>
      <p:sp>
        <p:nvSpPr>
          <p:cNvPr id="30" name="Text 15"/>
          <p:cNvSpPr/>
          <p:nvPr/>
        </p:nvSpPr>
        <p:spPr>
          <a:xfrm>
            <a:off x="15592425" y="1733550"/>
            <a:ext cx="48577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Settings</a:t>
            </a:r>
            <a:endParaRPr lang="en-US" sz="900" dirty="0"/>
          </a:p>
        </p:txBody>
      </p:sp>
      <p:sp>
        <p:nvSpPr>
          <p:cNvPr id="31" name="Text 16"/>
          <p:cNvSpPr/>
          <p:nvPr/>
        </p:nvSpPr>
        <p:spPr>
          <a:xfrm>
            <a:off x="16983075" y="1733550"/>
            <a:ext cx="22860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Cat</a:t>
            </a:r>
            <a:endParaRPr lang="en-US" sz="900" dirty="0"/>
          </a:p>
        </p:txBody>
      </p:sp>
      <p:sp>
        <p:nvSpPr>
          <p:cNvPr id="32" name="Text 17"/>
          <p:cNvSpPr/>
          <p:nvPr/>
        </p:nvSpPr>
        <p:spPr>
          <a:xfrm>
            <a:off x="16068675" y="1733550"/>
            <a:ext cx="64770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Sign In</a:t>
            </a:r>
            <a:endParaRPr lang="en-US" sz="900" dirty="0"/>
          </a:p>
        </p:txBody>
      </p:sp>
      <p:sp>
        <p:nvSpPr>
          <p:cNvPr id="33" name="Text 18"/>
          <p:cNvSpPr/>
          <p:nvPr/>
        </p:nvSpPr>
        <p:spPr>
          <a:xfrm>
            <a:off x="14620875" y="1733550"/>
            <a:ext cx="29527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Type</a:t>
            </a:r>
            <a:endParaRPr lang="en-US" sz="900" dirty="0"/>
          </a:p>
        </p:txBody>
      </p:sp>
      <p:sp>
        <p:nvSpPr>
          <p:cNvPr id="34" name="Text 19"/>
          <p:cNvSpPr/>
          <p:nvPr/>
        </p:nvSpPr>
        <p:spPr>
          <a:xfrm>
            <a:off x="15106650" y="1733550"/>
            <a:ext cx="30480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Food</a:t>
            </a:r>
            <a:endParaRPr lang="en-US" sz="900" dirty="0"/>
          </a:p>
        </p:txBody>
      </p:sp>
      <p:sp>
        <p:nvSpPr>
          <p:cNvPr id="35" name="Text 20"/>
          <p:cNvSpPr/>
          <p:nvPr/>
        </p:nvSpPr>
        <p:spPr>
          <a:xfrm>
            <a:off x="14277975" y="7505700"/>
            <a:ext cx="3248025" cy="1619250"/>
          </a:xfrm>
          <a:prstGeom prst="rect">
            <a:avLst/>
          </a:prstGeom>
          <a:noFill/>
          <a:ln/>
        </p:spPr>
        <p:txBody>
          <a:bodyPr wrap="square" lIns="0" tIns="0" rIns="0" bIns="0" rtlCol="0" anchor="ctr"/>
          <a:lstStyle/>
          <a:p>
            <a:pPr algn="ctr">
              <a:lnSpc>
                <a:spcPts val="1500"/>
              </a:lnSpc>
            </a:pPr>
            <a:r>
              <a:rPr lang="en-US" sz="975" b="0" i="0" dirty="0">
                <a:solidFill>
                  <a:srgbClr val="FFFFFF"/>
                </a:solidFill>
                <a:latin typeface="Poppins SemiBold" pitchFamily="34" charset="0"/>
                <a:ea typeface="Poppins SemiBold" pitchFamily="34" charset="-122"/>
                <a:cs typeface="Poppins SemiBold" pitchFamily="34" charset="-120"/>
              </a:rPr>
              <a:t>Cats were first domesticated around 7500 BCE in the western Asia region and are currently the second most popular domestic pet in the United States. While there are over 60 unique documented cat breeds, care and diet can differ between breeds. However, some diets and practices are generally recommended for the well-being of your fluffy family member regardless of breed.</a:t>
            </a:r>
            <a:endParaRPr lang="en-US" sz="975" dirty="0"/>
          </a:p>
        </p:txBody>
      </p:sp>
      <p:sp>
        <p:nvSpPr>
          <p:cNvPr id="36" name="Text 21"/>
          <p:cNvSpPr/>
          <p:nvPr/>
        </p:nvSpPr>
        <p:spPr>
          <a:xfrm>
            <a:off x="6667500" y="1685925"/>
            <a:ext cx="1171575" cy="28575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Cat Owners</a:t>
            </a:r>
            <a:endParaRPr lang="en-US" sz="1500" dirty="0"/>
          </a:p>
        </p:txBody>
      </p:sp>
      <p:sp>
        <p:nvSpPr>
          <p:cNvPr id="37" name="Text 22"/>
          <p:cNvSpPr/>
          <p:nvPr/>
        </p:nvSpPr>
        <p:spPr>
          <a:xfrm>
            <a:off x="1257300" y="3648075"/>
            <a:ext cx="1476375" cy="428625"/>
          </a:xfrm>
          <a:prstGeom prst="rect">
            <a:avLst/>
          </a:prstGeom>
          <a:noFill/>
          <a:ln/>
        </p:spPr>
        <p:txBody>
          <a:bodyPr wrap="square" lIns="0" tIns="0" rIns="0" bIns="0" rtlCol="0" anchor="ctr"/>
          <a:lstStyle/>
          <a:p>
            <a:pPr algn="ctr">
              <a:lnSpc>
                <a:spcPts val="2250"/>
              </a:lnSpc>
            </a:pPr>
            <a:r>
              <a:rPr lang="en-US" sz="1500" b="0" i="0" dirty="0">
                <a:solidFill>
                  <a:srgbClr val="000000"/>
                </a:solidFill>
                <a:latin typeface="Poppins ExtraBold" pitchFamily="34" charset="0"/>
                <a:ea typeface="Poppins ExtraBold" pitchFamily="34" charset="-122"/>
                <a:cs typeface="Poppins ExtraBold" pitchFamily="34" charset="-120"/>
              </a:rPr>
              <a:t>0-4 Weeks old</a:t>
            </a:r>
            <a:endParaRPr lang="en-US" sz="1500" dirty="0"/>
          </a:p>
        </p:txBody>
      </p:sp>
      <p:sp>
        <p:nvSpPr>
          <p:cNvPr id="38" name="Text 23"/>
          <p:cNvSpPr/>
          <p:nvPr/>
        </p:nvSpPr>
        <p:spPr>
          <a:xfrm>
            <a:off x="1114425" y="4076700"/>
            <a:ext cx="2228850" cy="4724400"/>
          </a:xfrm>
          <a:prstGeom prst="rect">
            <a:avLst/>
          </a:prstGeom>
          <a:noFill/>
          <a:ln/>
        </p:spPr>
        <p:txBody>
          <a:bodyPr wrap="square" lIns="0" tIns="0" rIns="0" bIns="0" rtlCol="0" anchor="ctr"/>
          <a:lstStyle/>
          <a:p>
            <a:pPr algn="l">
              <a:lnSpc>
                <a:spcPts val="1575"/>
              </a:lnSpc>
            </a:pPr>
            <a:r>
              <a:rPr lang="en-US" sz="1050" b="0" i="0" dirty="0">
                <a:solidFill>
                  <a:srgbClr val="FFFFFF"/>
                </a:solidFill>
                <a:latin typeface="Poppins Medium" pitchFamily="34" charset="0"/>
                <a:ea typeface="Poppins Medium" pitchFamily="34" charset="-122"/>
                <a:cs typeface="Poppins Medium" pitchFamily="34" charset="-120"/>
              </a:rPr>
              <a:t>It is important the queen (a term commonly used for a female cat that is either pregnant or nursing) directly nurse her young if possible. 
Monitor your kitten’s growth closely to make sure its growth rate is progressing steadily. 
If any kitten is not growing at a sufficient rate, a caretaker might need to feed the kitten directly either with a bottle or a feeding tube. Some reasons why kittens might not gain weight appropriately include the following:
- too many other siblings are competing for mom's milk
 -gastrointestinal disease
- environmental conditions such as extreme heat or cold, or unsanitary conditions</a:t>
            </a:r>
            <a:endParaRPr lang="en-US" sz="1050" dirty="0"/>
          </a:p>
        </p:txBody>
      </p:sp>
      <p:sp>
        <p:nvSpPr>
          <p:cNvPr id="39" name="Text 24"/>
          <p:cNvSpPr/>
          <p:nvPr/>
        </p:nvSpPr>
        <p:spPr>
          <a:xfrm>
            <a:off x="4800600" y="3819525"/>
            <a:ext cx="1714500" cy="285750"/>
          </a:xfrm>
          <a:prstGeom prst="rect">
            <a:avLst/>
          </a:prstGeom>
          <a:noFill/>
          <a:ln/>
        </p:spPr>
        <p:txBody>
          <a:bodyPr wrap="square" lIns="0" tIns="0" rIns="0" bIns="0" rtlCol="0" anchor="ctr"/>
          <a:lstStyle/>
          <a:p>
            <a:pPr algn="ctr">
              <a:lnSpc>
                <a:spcPts val="2250"/>
              </a:lnSpc>
            </a:pPr>
            <a:r>
              <a:rPr lang="en-US" sz="1500" b="0" i="0" dirty="0">
                <a:solidFill>
                  <a:srgbClr val="000000"/>
                </a:solidFill>
                <a:latin typeface="Poppins ExtraBold" pitchFamily="34" charset="0"/>
                <a:ea typeface="Poppins ExtraBold" pitchFamily="34" charset="-122"/>
                <a:cs typeface="Poppins ExtraBold" pitchFamily="34" charset="-120"/>
              </a:rPr>
              <a:t>4 Weeks to 1 Year</a:t>
            </a:r>
            <a:endParaRPr lang="en-US" sz="1500" dirty="0"/>
          </a:p>
        </p:txBody>
      </p:sp>
      <p:sp>
        <p:nvSpPr>
          <p:cNvPr id="40" name="Text 25"/>
          <p:cNvSpPr/>
          <p:nvPr/>
        </p:nvSpPr>
        <p:spPr>
          <a:xfrm>
            <a:off x="4848225" y="4352925"/>
            <a:ext cx="1733550" cy="4419600"/>
          </a:xfrm>
          <a:prstGeom prst="rect">
            <a:avLst/>
          </a:prstGeom>
          <a:noFill/>
          <a:ln/>
        </p:spPr>
        <p:txBody>
          <a:bodyPr wrap="square" lIns="0" tIns="0" rIns="0" bIns="0" rtlCol="0" anchor="ctr"/>
          <a:lstStyle/>
          <a:p>
            <a:pPr algn="l">
              <a:lnSpc>
                <a:spcPts val="1500"/>
              </a:lnSpc>
            </a:pPr>
            <a:r>
              <a:rPr lang="en-US" sz="975" b="0" i="0" dirty="0">
                <a:solidFill>
                  <a:srgbClr val="FFFFFF"/>
                </a:solidFill>
                <a:latin typeface="Poppins Medium" pitchFamily="34" charset="0"/>
                <a:ea typeface="Poppins Medium" pitchFamily="34" charset="-122"/>
                <a:cs typeface="Poppins Medium" pitchFamily="34" charset="-120"/>
              </a:rPr>
              <a:t>Kittens can start being introduced to soft wet kitten food typically around three to four weeks after birth. According to the ASPCA, kittens at this age should eat half to one cup of dry kitten food or six to nine ounces of wet kitten food per day. If your kitten has difficulties eating hard food, a small amount of water can be added to soften the food. Cat food that is optimized for kittens provides the additional nutrients that are needed for growth, energy, and wellness. Depending on the breed, your cat may have different dietary requirements. You should always consult with your veterinarian for recommendations.</a:t>
            </a:r>
            <a:endParaRPr lang="en-US" sz="975" dirty="0"/>
          </a:p>
        </p:txBody>
      </p:sp>
      <p:sp>
        <p:nvSpPr>
          <p:cNvPr id="41" name="Text 26"/>
          <p:cNvSpPr/>
          <p:nvPr/>
        </p:nvSpPr>
        <p:spPr>
          <a:xfrm>
            <a:off x="8362950" y="3600450"/>
            <a:ext cx="1657350" cy="219075"/>
          </a:xfrm>
          <a:prstGeom prst="rect">
            <a:avLst/>
          </a:prstGeom>
          <a:noFill/>
          <a:ln/>
        </p:spPr>
        <p:txBody>
          <a:bodyPr wrap="square" lIns="0" tIns="0" rIns="0" bIns="0" rtlCol="0" anchor="ctr"/>
          <a:lstStyle/>
          <a:p>
            <a:pPr algn="l">
              <a:lnSpc>
                <a:spcPts val="2250"/>
              </a:lnSpc>
            </a:pPr>
            <a:r>
              <a:rPr lang="en-US" sz="1500" b="0" i="0" dirty="0">
                <a:solidFill>
                  <a:srgbClr val="000000"/>
                </a:solidFill>
                <a:latin typeface="Poppins ExtraBold" pitchFamily="34" charset="0"/>
                <a:ea typeface="Poppins ExtraBold" pitchFamily="34" charset="-122"/>
                <a:cs typeface="Poppins ExtraBold" pitchFamily="34" charset="-120"/>
              </a:rPr>
              <a:t>1 Year - 7 Years</a:t>
            </a:r>
            <a:endParaRPr lang="en-US" sz="1500" dirty="0"/>
          </a:p>
        </p:txBody>
      </p:sp>
      <p:sp>
        <p:nvSpPr>
          <p:cNvPr id="42" name="Text 27"/>
          <p:cNvSpPr/>
          <p:nvPr/>
        </p:nvSpPr>
        <p:spPr>
          <a:xfrm>
            <a:off x="8258175" y="3524250"/>
            <a:ext cx="1990725" cy="5305425"/>
          </a:xfrm>
          <a:prstGeom prst="rect">
            <a:avLst/>
          </a:prstGeom>
          <a:noFill/>
          <a:ln/>
        </p:spPr>
        <p:txBody>
          <a:bodyPr wrap="square" lIns="0" tIns="0" rIns="0" bIns="0" rtlCol="0" anchor="ctr"/>
          <a:lstStyle/>
          <a:p>
            <a:pPr algn="l">
              <a:lnSpc>
                <a:spcPts val="1800"/>
              </a:lnSpc>
            </a:pPr>
            <a:r>
              <a:rPr lang="en-US" sz="1200" b="0" i="0" dirty="0">
                <a:solidFill>
                  <a:srgbClr val="FFFFFF"/>
                </a:solidFill>
                <a:latin typeface="Poppins Medium" pitchFamily="34" charset="0"/>
                <a:ea typeface="Poppins Medium" pitchFamily="34" charset="-122"/>
                <a:cs typeface="Poppins Medium" pitchFamily="34" charset="-120"/>
              </a:rPr>
              <a:t>This age is when kittens reach the cat stage and do not need as many nutrients. At this age, their level of activity decreases, and so does their metabolism. It is not recommended to leave food out for the cats all day. Instead, provide food a couple times a day so they eat meals rather than snacking throughout the day. This practice reduces the risk of obesity and other weight-related feline ailments</a:t>
            </a:r>
            <a:endParaRPr lang="en-US" sz="1200" dirty="0"/>
          </a:p>
        </p:txBody>
      </p:sp>
      <p:sp>
        <p:nvSpPr>
          <p:cNvPr id="43" name="Text 28"/>
          <p:cNvSpPr/>
          <p:nvPr/>
        </p:nvSpPr>
        <p:spPr>
          <a:xfrm>
            <a:off x="15030450" y="3657600"/>
            <a:ext cx="2095500" cy="161925"/>
          </a:xfrm>
          <a:prstGeom prst="rect">
            <a:avLst/>
          </a:prstGeom>
          <a:noFill/>
          <a:ln/>
        </p:spPr>
        <p:txBody>
          <a:bodyPr wrap="square" lIns="0" tIns="0" rIns="0" bIns="0" rtlCol="0" anchor="ctr"/>
          <a:lstStyle/>
          <a:p>
            <a:pPr algn="ctr">
              <a:lnSpc>
                <a:spcPts val="1800"/>
              </a:lnSpc>
            </a:pPr>
            <a:r>
              <a:rPr lang="en-US" sz="1200" b="0" i="0" dirty="0">
                <a:solidFill>
                  <a:srgbClr val="000000"/>
                </a:solidFill>
                <a:latin typeface="Poppins ExtraBold" pitchFamily="34" charset="0"/>
                <a:ea typeface="Poppins ExtraBold" pitchFamily="34" charset="-122"/>
                <a:cs typeface="Poppins ExtraBold" pitchFamily="34" charset="-120"/>
              </a:rPr>
              <a:t>7 Years and More</a:t>
            </a:r>
            <a:endParaRPr lang="en-US" sz="1200" dirty="0"/>
          </a:p>
        </p:txBody>
      </p:sp>
      <p:sp>
        <p:nvSpPr>
          <p:cNvPr id="44" name="Text 29"/>
          <p:cNvSpPr/>
          <p:nvPr/>
        </p:nvSpPr>
        <p:spPr>
          <a:xfrm>
            <a:off x="14592300" y="3876675"/>
            <a:ext cx="3114675" cy="2266950"/>
          </a:xfrm>
          <a:prstGeom prst="rect">
            <a:avLst/>
          </a:prstGeom>
          <a:noFill/>
          <a:ln/>
        </p:spPr>
        <p:txBody>
          <a:bodyPr wrap="square" lIns="0" tIns="0" rIns="0" bIns="0" rtlCol="0" anchor="ctr"/>
          <a:lstStyle/>
          <a:p>
            <a:pPr algn="l">
              <a:lnSpc>
                <a:spcPts val="1575"/>
              </a:lnSpc>
            </a:pPr>
            <a:r>
              <a:rPr lang="en-US" sz="1050" b="0" i="0" dirty="0">
                <a:solidFill>
                  <a:srgbClr val="FFFFFF"/>
                </a:solidFill>
                <a:latin typeface="Poppins Medium" pitchFamily="34" charset="0"/>
                <a:ea typeface="Poppins Medium" pitchFamily="34" charset="-122"/>
                <a:cs typeface="Poppins Medium" pitchFamily="34" charset="-120"/>
              </a:rPr>
              <a:t>Much like many living organisms, the body begins to deteriorate and experience a lot of changes. Cats at this age should eat less fats and calories and more quality proteins. This means when you are purchasing packaged foods for your cat, look for food that states a particular protein (such as "salmon") and not just a category (such as fish). This usually means they are byproducts, or combinations, of lesser quality proteins.</a:t>
            </a: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6699CC"/>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8288000" cy="1247775"/>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2209800"/>
            <a:ext cx="18288000" cy="695325"/>
          </a:xfrm>
          <a:prstGeom prst="rect">
            <a:avLst/>
          </a:prstGeom>
        </p:spPr>
      </p:pic>
      <p:pic>
        <p:nvPicPr>
          <p:cNvPr id="4" name="Image 2"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0" y="9791700"/>
            <a:ext cx="18288000" cy="495300"/>
          </a:xfrm>
          <a:prstGeom prst="rect">
            <a:avLst/>
          </a:prstGeom>
        </p:spPr>
      </p:pic>
      <p:pic>
        <p:nvPicPr>
          <p:cNvPr id="5" name="Image 3" descr="preencoded.png"/>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71450" y="2905125"/>
            <a:ext cx="18116550" cy="7381875"/>
          </a:xfrm>
          <a:prstGeom prst="rect">
            <a:avLst/>
          </a:prstGeom>
        </p:spPr>
      </p:pic>
      <p:pic>
        <p:nvPicPr>
          <p:cNvPr id="6" name="Image 4" descr="preencoded.png"/>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4954250" y="1466850"/>
            <a:ext cx="2713026" cy="514350"/>
          </a:xfrm>
          <a:prstGeom prst="rect">
            <a:avLst/>
          </a:prstGeom>
        </p:spPr>
      </p:pic>
      <p:pic>
        <p:nvPicPr>
          <p:cNvPr id="7" name="Image 5" descr="preencoded.png"/>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6105525" y="1524000"/>
            <a:ext cx="1724025" cy="419100"/>
          </a:xfrm>
          <a:prstGeom prst="rect">
            <a:avLst/>
          </a:prstGeom>
        </p:spPr>
      </p:pic>
      <p:pic>
        <p:nvPicPr>
          <p:cNvPr id="8" name="Image 6" descr="preencoded.png"/>
          <p:cNvPicPr>
            <a:picLocks noChangeAspect="1"/>
          </p:cNvPicPr>
          <p:nvPr/>
        </p:nvPicPr>
        <p:blipFill>
          <a:blip r:embed="rId14"/>
          <a:srcRect/>
          <a:stretch/>
        </p:blipFill>
        <p:spPr>
          <a:xfrm>
            <a:off x="419100" y="3310549"/>
            <a:ext cx="2628900" cy="1297135"/>
          </a:xfrm>
          <a:prstGeom prst="rect">
            <a:avLst/>
          </a:prstGeom>
        </p:spPr>
      </p:pic>
      <p:pic>
        <p:nvPicPr>
          <p:cNvPr id="9" name="Image 7" descr="preencoded.png"/>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3030200" y="4695825"/>
            <a:ext cx="5257800" cy="5035162"/>
          </a:xfrm>
          <a:prstGeom prst="rect">
            <a:avLst/>
          </a:prstGeom>
        </p:spPr>
      </p:pic>
      <p:pic>
        <p:nvPicPr>
          <p:cNvPr id="10" name="Image 8" descr="preencoded.png"/>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13221514" y="4838351"/>
            <a:ext cx="5066486" cy="4769904"/>
          </a:xfrm>
          <a:prstGeom prst="rect">
            <a:avLst/>
          </a:prstGeom>
        </p:spPr>
      </p:pic>
      <p:pic>
        <p:nvPicPr>
          <p:cNvPr id="11" name="Image 9" descr="preencoded.png"/>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0" y="4610100"/>
            <a:ext cx="7724775" cy="4905375"/>
          </a:xfrm>
          <a:prstGeom prst="rect">
            <a:avLst/>
          </a:prstGeom>
        </p:spPr>
      </p:pic>
      <p:pic>
        <p:nvPicPr>
          <p:cNvPr id="12" name="Image 10" descr="preencoded.png"/>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171450" y="4829175"/>
            <a:ext cx="7248525" cy="4476750"/>
          </a:xfrm>
          <a:prstGeom prst="rect">
            <a:avLst/>
          </a:prstGeom>
        </p:spPr>
      </p:pic>
      <p:pic>
        <p:nvPicPr>
          <p:cNvPr id="13" name="Image 11" descr="preencoded.png"/>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8343900" y="3152775"/>
            <a:ext cx="3305175" cy="5343525"/>
          </a:xfrm>
          <a:prstGeom prst="rect">
            <a:avLst/>
          </a:prstGeom>
        </p:spPr>
      </p:pic>
      <p:pic>
        <p:nvPicPr>
          <p:cNvPr id="14" name="Image 12" descr="preencoded.png"/>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8591550" y="3371850"/>
            <a:ext cx="2819400" cy="4953000"/>
          </a:xfrm>
          <a:prstGeom prst="rect">
            <a:avLst/>
          </a:prstGeom>
        </p:spPr>
      </p:pic>
      <p:pic>
        <p:nvPicPr>
          <p:cNvPr id="15" name="Image 13" descr="preencoded.png"/>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12172950" y="3009900"/>
            <a:ext cx="4286250" cy="1581150"/>
          </a:xfrm>
          <a:prstGeom prst="rect">
            <a:avLst/>
          </a:prstGeom>
        </p:spPr>
      </p:pic>
      <p:pic>
        <p:nvPicPr>
          <p:cNvPr id="16" name="Image 14" descr="preencoded.png"/>
          <p:cNvPicPr>
            <a:picLocks noChangeAspect="1"/>
          </p:cNvPicPr>
          <p:nvPr/>
        </p:nvPicPr>
        <p:blipFill>
          <a:blip r:embed="rId29">
            <a:extLst>
              <a:ext uri="{96DAC541-7B7A-43D3-8B79-37D633B846F1}">
                <asvg:svgBlip xmlns:asvg="http://schemas.microsoft.com/office/drawing/2016/SVG/main" r:embed="rId30"/>
              </a:ext>
            </a:extLst>
          </a:blip>
          <a:srcRect/>
          <a:stretch/>
        </p:blipFill>
        <p:spPr>
          <a:xfrm>
            <a:off x="12315825" y="3152775"/>
            <a:ext cx="4029075" cy="1343025"/>
          </a:xfrm>
          <a:prstGeom prst="rect">
            <a:avLst/>
          </a:prstGeom>
        </p:spPr>
      </p:pic>
      <p:sp>
        <p:nvSpPr>
          <p:cNvPr id="17" name="Text 0"/>
          <p:cNvSpPr/>
          <p:nvPr/>
        </p:nvSpPr>
        <p:spPr>
          <a:xfrm>
            <a:off x="28575" y="904875"/>
            <a:ext cx="3248025" cy="342900"/>
          </a:xfrm>
          <a:prstGeom prst="rect">
            <a:avLst/>
          </a:prstGeom>
          <a:noFill/>
          <a:ln/>
        </p:spPr>
        <p:txBody>
          <a:bodyPr wrap="square" lIns="0" tIns="0" rIns="0" bIns="0" rtlCol="0" anchor="ctr"/>
          <a:lstStyle/>
          <a:p>
            <a:pPr algn="l">
              <a:lnSpc>
                <a:spcPts val="2700"/>
              </a:lnSpc>
            </a:pPr>
            <a:r>
              <a:rPr lang="en-US" sz="1800" b="1" i="0" dirty="0">
                <a:solidFill>
                  <a:srgbClr val="FFFFFF"/>
                </a:solidFill>
                <a:latin typeface="Poppins Bold" pitchFamily="34" charset="0"/>
                <a:ea typeface="Poppins Bold" pitchFamily="34" charset="-122"/>
                <a:cs typeface="Poppins Bold" pitchFamily="34" charset="-120"/>
              </a:rPr>
              <a:t>Paradigm Pet Professionals</a:t>
            </a:r>
            <a:endParaRPr lang="en-US" sz="1800" dirty="0"/>
          </a:p>
        </p:txBody>
      </p:sp>
      <p:sp>
        <p:nvSpPr>
          <p:cNvPr id="18" name="Text 1"/>
          <p:cNvSpPr/>
          <p:nvPr/>
        </p:nvSpPr>
        <p:spPr>
          <a:xfrm>
            <a:off x="15201900"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Search</a:t>
            </a:r>
            <a:endParaRPr lang="en-US" sz="1800" dirty="0"/>
          </a:p>
        </p:txBody>
      </p:sp>
      <p:sp>
        <p:nvSpPr>
          <p:cNvPr id="19" name="Text 2"/>
          <p:cNvSpPr/>
          <p:nvPr/>
        </p:nvSpPr>
        <p:spPr>
          <a:xfrm>
            <a:off x="13554075"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Account</a:t>
            </a:r>
            <a:endParaRPr lang="en-US" sz="1800" dirty="0"/>
          </a:p>
        </p:txBody>
      </p:sp>
      <p:sp>
        <p:nvSpPr>
          <p:cNvPr id="20" name="Text 3"/>
          <p:cNvSpPr/>
          <p:nvPr/>
        </p:nvSpPr>
        <p:spPr>
          <a:xfrm>
            <a:off x="5457825" y="2628900"/>
            <a:ext cx="666750" cy="276225"/>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Fish</a:t>
            </a:r>
            <a:endParaRPr lang="en-US" sz="1500" dirty="0"/>
          </a:p>
        </p:txBody>
      </p:sp>
      <p:sp>
        <p:nvSpPr>
          <p:cNvPr id="21" name="Text 4"/>
          <p:cNvSpPr/>
          <p:nvPr/>
        </p:nvSpPr>
        <p:spPr>
          <a:xfrm>
            <a:off x="5991225" y="2628900"/>
            <a:ext cx="1952625" cy="276225"/>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Contact Us</a:t>
            </a:r>
            <a:endParaRPr lang="en-US" sz="1500" dirty="0"/>
          </a:p>
        </p:txBody>
      </p:sp>
      <p:sp>
        <p:nvSpPr>
          <p:cNvPr id="22" name="Text 5"/>
          <p:cNvSpPr/>
          <p:nvPr/>
        </p:nvSpPr>
        <p:spPr>
          <a:xfrm>
            <a:off x="733425" y="2628900"/>
            <a:ext cx="666750" cy="276225"/>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Home</a:t>
            </a:r>
            <a:endParaRPr lang="en-US" sz="1500" dirty="0"/>
          </a:p>
        </p:txBody>
      </p:sp>
      <p:sp>
        <p:nvSpPr>
          <p:cNvPr id="23" name="Text 6"/>
          <p:cNvSpPr/>
          <p:nvPr/>
        </p:nvSpPr>
        <p:spPr>
          <a:xfrm>
            <a:off x="3914775" y="2628900"/>
            <a:ext cx="666750" cy="276225"/>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Dog</a:t>
            </a:r>
            <a:endParaRPr lang="en-US" sz="1500" dirty="0"/>
          </a:p>
        </p:txBody>
      </p:sp>
      <p:sp>
        <p:nvSpPr>
          <p:cNvPr id="24" name="Text 7"/>
          <p:cNvSpPr/>
          <p:nvPr/>
        </p:nvSpPr>
        <p:spPr>
          <a:xfrm>
            <a:off x="2390775" y="2628900"/>
            <a:ext cx="666750" cy="276225"/>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Cat</a:t>
            </a:r>
            <a:endParaRPr lang="en-US" sz="1500" dirty="0"/>
          </a:p>
        </p:txBody>
      </p:sp>
      <p:sp>
        <p:nvSpPr>
          <p:cNvPr id="25" name="Text 8"/>
          <p:cNvSpPr/>
          <p:nvPr/>
        </p:nvSpPr>
        <p:spPr>
          <a:xfrm>
            <a:off x="12763500"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Help Center</a:t>
            </a:r>
            <a:endParaRPr lang="en-US" sz="1500" dirty="0"/>
          </a:p>
        </p:txBody>
      </p:sp>
      <p:sp>
        <p:nvSpPr>
          <p:cNvPr id="26" name="Text 9"/>
          <p:cNvSpPr/>
          <p:nvPr/>
        </p:nvSpPr>
        <p:spPr>
          <a:xfrm>
            <a:off x="10448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Settings</a:t>
            </a:r>
            <a:endParaRPr lang="en-US" sz="1500" dirty="0"/>
          </a:p>
        </p:txBody>
      </p:sp>
      <p:sp>
        <p:nvSpPr>
          <p:cNvPr id="27" name="Text 10"/>
          <p:cNvSpPr/>
          <p:nvPr/>
        </p:nvSpPr>
        <p:spPr>
          <a:xfrm>
            <a:off x="15020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About US</a:t>
            </a:r>
            <a:endParaRPr lang="en-US" sz="1500" dirty="0"/>
          </a:p>
        </p:txBody>
      </p:sp>
      <p:sp>
        <p:nvSpPr>
          <p:cNvPr id="28" name="Text 11"/>
          <p:cNvSpPr/>
          <p:nvPr/>
        </p:nvSpPr>
        <p:spPr>
          <a:xfrm>
            <a:off x="12306300"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Light" pitchFamily="34" charset="0"/>
                <a:ea typeface="Poppins Light" pitchFamily="34" charset="-122"/>
                <a:cs typeface="Poppins Light" pitchFamily="34" charset="-120"/>
              </a:rPr>
              <a:t>Privacy Policy</a:t>
            </a:r>
            <a:endParaRPr lang="en-US" sz="1500" dirty="0"/>
          </a:p>
        </p:txBody>
      </p:sp>
      <p:sp>
        <p:nvSpPr>
          <p:cNvPr id="29" name="Text 12"/>
          <p:cNvSpPr/>
          <p:nvPr/>
        </p:nvSpPr>
        <p:spPr>
          <a:xfrm>
            <a:off x="14678025"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Copyright 2022</a:t>
            </a:r>
            <a:endParaRPr lang="en-US" sz="1500" dirty="0"/>
          </a:p>
        </p:txBody>
      </p:sp>
      <p:sp>
        <p:nvSpPr>
          <p:cNvPr id="30" name="Text 13"/>
          <p:cNvSpPr/>
          <p:nvPr/>
        </p:nvSpPr>
        <p:spPr>
          <a:xfrm rot="5297">
            <a:off x="12792075" y="7362332"/>
            <a:ext cx="2495595" cy="287871"/>
          </a:xfrm>
          <a:prstGeom prst="rect">
            <a:avLst/>
          </a:prstGeom>
          <a:noFill/>
          <a:ln/>
        </p:spPr>
        <p:txBody>
          <a:bodyPr wrap="square" lIns="0" tIns="0" rIns="0" bIns="0" rtlCol="0" anchor="ctr"/>
          <a:lstStyle/>
          <a:p>
            <a:pPr algn="ctr"/>
            <a:endParaRPr lang="en-US" dirty="0"/>
          </a:p>
        </p:txBody>
      </p:sp>
      <p:sp>
        <p:nvSpPr>
          <p:cNvPr id="31" name="Text 14"/>
          <p:cNvSpPr/>
          <p:nvPr/>
        </p:nvSpPr>
        <p:spPr>
          <a:xfrm>
            <a:off x="14935200" y="1466850"/>
            <a:ext cx="485775" cy="342900"/>
          </a:xfrm>
          <a:prstGeom prst="rect">
            <a:avLst/>
          </a:prstGeom>
          <a:noFill/>
          <a:ln/>
        </p:spPr>
        <p:txBody>
          <a:bodyPr wrap="square" lIns="0" tIns="0" rIns="0" bIns="0" rtlCol="0" anchor="t"/>
          <a:lstStyle/>
          <a:p>
            <a:pPr algn="l">
              <a:lnSpc>
                <a:spcPts val="2700"/>
              </a:lnSpc>
            </a:pPr>
            <a:r>
              <a:rPr lang="en-US" sz="1800" b="0" i="0" dirty="0">
                <a:solidFill>
                  <a:srgbClr val="000000"/>
                </a:solidFill>
                <a:latin typeface="Poppins SemiBold" pitchFamily="34" charset="0"/>
                <a:ea typeface="Poppins SemiBold" pitchFamily="34" charset="-122"/>
                <a:cs typeface="Poppins SemiBold" pitchFamily="34" charset="-120"/>
              </a:rPr>
              <a:t>Dog</a:t>
            </a:r>
            <a:endParaRPr lang="en-US" sz="1800" dirty="0"/>
          </a:p>
        </p:txBody>
      </p:sp>
      <p:sp>
        <p:nvSpPr>
          <p:cNvPr id="32" name="Text 15"/>
          <p:cNvSpPr/>
          <p:nvPr/>
        </p:nvSpPr>
        <p:spPr>
          <a:xfrm>
            <a:off x="15906750" y="1809750"/>
            <a:ext cx="31432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Dogs</a:t>
            </a:r>
            <a:endParaRPr lang="en-US" sz="900" dirty="0"/>
          </a:p>
        </p:txBody>
      </p:sp>
      <p:sp>
        <p:nvSpPr>
          <p:cNvPr id="33" name="Text 16"/>
          <p:cNvSpPr/>
          <p:nvPr/>
        </p:nvSpPr>
        <p:spPr>
          <a:xfrm>
            <a:off x="17297400" y="1809750"/>
            <a:ext cx="25717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Dog</a:t>
            </a:r>
            <a:endParaRPr lang="en-US" sz="900" dirty="0"/>
          </a:p>
        </p:txBody>
      </p:sp>
      <p:sp>
        <p:nvSpPr>
          <p:cNvPr id="34" name="Text 17"/>
          <p:cNvSpPr/>
          <p:nvPr/>
        </p:nvSpPr>
        <p:spPr>
          <a:xfrm>
            <a:off x="16383000" y="1809750"/>
            <a:ext cx="40005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Sign In</a:t>
            </a:r>
            <a:endParaRPr lang="en-US" sz="900" dirty="0"/>
          </a:p>
        </p:txBody>
      </p:sp>
      <p:sp>
        <p:nvSpPr>
          <p:cNvPr id="35" name="Text 18"/>
          <p:cNvSpPr/>
          <p:nvPr/>
        </p:nvSpPr>
        <p:spPr>
          <a:xfrm>
            <a:off x="14935200" y="1809750"/>
            <a:ext cx="27622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Help</a:t>
            </a:r>
            <a:endParaRPr lang="en-US" sz="900" dirty="0"/>
          </a:p>
        </p:txBody>
      </p:sp>
      <p:sp>
        <p:nvSpPr>
          <p:cNvPr id="36" name="Text 19"/>
          <p:cNvSpPr/>
          <p:nvPr/>
        </p:nvSpPr>
        <p:spPr>
          <a:xfrm>
            <a:off x="15420975" y="1809750"/>
            <a:ext cx="31432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FAQS</a:t>
            </a:r>
            <a:endParaRPr lang="en-US" sz="900" dirty="0"/>
          </a:p>
        </p:txBody>
      </p:sp>
      <p:sp>
        <p:nvSpPr>
          <p:cNvPr id="37" name="Text 20"/>
          <p:cNvSpPr/>
          <p:nvPr/>
        </p:nvSpPr>
        <p:spPr>
          <a:xfrm>
            <a:off x="6391275" y="1619250"/>
            <a:ext cx="1209675" cy="28575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Dog Owners</a:t>
            </a:r>
            <a:endParaRPr lang="en-US" sz="1500" dirty="0"/>
          </a:p>
        </p:txBody>
      </p:sp>
      <p:sp>
        <p:nvSpPr>
          <p:cNvPr id="38" name="Text 21"/>
          <p:cNvSpPr/>
          <p:nvPr/>
        </p:nvSpPr>
        <p:spPr>
          <a:xfrm>
            <a:off x="14297025" y="6505575"/>
            <a:ext cx="3086100" cy="1819275"/>
          </a:xfrm>
          <a:prstGeom prst="rect">
            <a:avLst/>
          </a:prstGeom>
          <a:noFill/>
          <a:ln/>
        </p:spPr>
        <p:txBody>
          <a:bodyPr wrap="square" lIns="0" tIns="0" rIns="0" bIns="0" rtlCol="0" anchor="ctr"/>
          <a:lstStyle/>
          <a:p>
            <a:pPr algn="l">
              <a:lnSpc>
                <a:spcPts val="1575"/>
              </a:lnSpc>
            </a:pPr>
            <a:r>
              <a:rPr lang="en-US" sz="1050" b="0" i="0" dirty="0">
                <a:solidFill>
                  <a:srgbClr val="FFFFFF"/>
                </a:solidFill>
                <a:latin typeface="Poppins SemiBold" pitchFamily="34" charset="0"/>
                <a:ea typeface="Poppins SemiBold" pitchFamily="34" charset="-122"/>
                <a:cs typeface="Poppins SemiBold" pitchFamily="34" charset="-120"/>
              </a:rPr>
              <a:t>The domestic dog is an extremely social animal and offers a diverse variety of choices as there are well over 300 breeds recognized by the World Canine Organization. Adopting a dog offers mutual benefits between dog and owner. Many studies cite the social benefits of having a companion as well as the reduced feelings of loneliness from adopting a dog. Studies even show medical indicators such as reduced blood pressure and improved lipid profiles. If you have a dog, it is important to make sure that you care for your dog; be mindful of what you feed your dog and provide enough opportunities for exercise. In this page, you will find more information about how to care for your pets throughout the various stages of their lives.</a:t>
            </a:r>
            <a:endParaRPr lang="en-US" sz="1050" dirty="0"/>
          </a:p>
        </p:txBody>
      </p:sp>
      <p:sp>
        <p:nvSpPr>
          <p:cNvPr id="39" name="Text 22"/>
          <p:cNvSpPr/>
          <p:nvPr/>
        </p:nvSpPr>
        <p:spPr>
          <a:xfrm>
            <a:off x="1733550" y="4905375"/>
            <a:ext cx="3609975" cy="238125"/>
          </a:xfrm>
          <a:prstGeom prst="rect">
            <a:avLst/>
          </a:prstGeom>
          <a:noFill/>
          <a:ln/>
        </p:spPr>
        <p:txBody>
          <a:bodyPr wrap="square" lIns="0" tIns="0" rIns="0" bIns="0" rtlCol="0" anchor="ctr"/>
          <a:lstStyle/>
          <a:p>
            <a:pPr algn="ctr">
              <a:lnSpc>
                <a:spcPts val="1575"/>
              </a:lnSpc>
            </a:pPr>
            <a:r>
              <a:rPr lang="en-US" sz="1050" b="0" i="0" dirty="0">
                <a:solidFill>
                  <a:srgbClr val="000000"/>
                </a:solidFill>
                <a:latin typeface="Poppins SemiBold" pitchFamily="34" charset="0"/>
                <a:ea typeface="Poppins SemiBold" pitchFamily="34" charset="-122"/>
                <a:cs typeface="Poppins SemiBold" pitchFamily="34" charset="-120"/>
              </a:rPr>
              <a:t>Diet and Exercise</a:t>
            </a:r>
            <a:endParaRPr lang="en-US" sz="1050" dirty="0"/>
          </a:p>
        </p:txBody>
      </p:sp>
      <p:sp>
        <p:nvSpPr>
          <p:cNvPr id="40" name="Text 23"/>
          <p:cNvSpPr/>
          <p:nvPr/>
        </p:nvSpPr>
        <p:spPr>
          <a:xfrm>
            <a:off x="723900" y="5400675"/>
            <a:ext cx="6581775" cy="3790950"/>
          </a:xfrm>
          <a:prstGeom prst="rect">
            <a:avLst/>
          </a:prstGeom>
          <a:noFill/>
          <a:ln/>
        </p:spPr>
        <p:txBody>
          <a:bodyPr wrap="square" lIns="0" tIns="0" rIns="0" bIns="0" rtlCol="0" anchor="ctr"/>
          <a:lstStyle/>
          <a:p>
            <a:pPr algn="l">
              <a:lnSpc>
                <a:spcPts val="1800"/>
              </a:lnSpc>
            </a:pPr>
            <a:r>
              <a:rPr lang="en-US" sz="1200" b="0" i="0" dirty="0">
                <a:solidFill>
                  <a:srgbClr val="FFFFFF"/>
                </a:solidFill>
                <a:latin typeface="Poppins Regular" pitchFamily="34" charset="0"/>
                <a:ea typeface="Poppins Regular" pitchFamily="34" charset="-122"/>
                <a:cs typeface="Poppins Regular" pitchFamily="34" charset="-120"/>
              </a:rPr>
              <a:t>Throughout dogs’ lifespans, they should generally be fed fewer meals as they mature. Puppies should be nursed the first two months, then introduced to three meals per day when they are about three to six months years old. Their food intake should be reduced to two meals per day when they are six months to one year old and finally reduced to one meal after they reach one year old. And a dog’s typical body mass is composed of somewhere between 60 and 70 percent water. The ASPCA says just a 10 percent decrease in body water can cause illness, and a 15 percent loss can cause death, so make sure you keep your pooch hydrated!
Much like humans, dogs need to have a healthy level of activity to keep their organs healthy, as well as sun and fresh air. The minimum recommended time for exercise varies greatly with breed and size differences, but generally a range of 30–120 minutes of exercise is recommended per day! Can you imagine exercising two hours per day? OK, I know that wouldn't bother some of you reading this. But the thought of it to me makes me cringe! And by the way, exercising your dog does not mean you are being challenged to a push-up contest. Brisk walks are OK too! You can also choose from a variety of toys to encourage physical activity; just be sure they are age appropriate and do not pose a choking hazard. Pay careful attention to toys that require supervision.</a:t>
            </a:r>
            <a:endParaRPr lang="en-US" sz="1200" dirty="0"/>
          </a:p>
        </p:txBody>
      </p:sp>
      <p:sp>
        <p:nvSpPr>
          <p:cNvPr id="41" name="Text 24"/>
          <p:cNvSpPr/>
          <p:nvPr/>
        </p:nvSpPr>
        <p:spPr>
          <a:xfrm>
            <a:off x="9124950" y="3514725"/>
            <a:ext cx="1914525" cy="228600"/>
          </a:xfrm>
          <a:prstGeom prst="rect">
            <a:avLst/>
          </a:prstGeom>
          <a:noFill/>
          <a:ln/>
        </p:spPr>
        <p:txBody>
          <a:bodyPr wrap="square" lIns="0" tIns="0" rIns="0" bIns="0" rtlCol="0" anchor="ctr"/>
          <a:lstStyle/>
          <a:p>
            <a:pPr algn="l">
              <a:lnSpc>
                <a:spcPts val="1800"/>
              </a:lnSpc>
            </a:pPr>
            <a:r>
              <a:rPr lang="en-US" sz="1200" b="0" i="0" dirty="0">
                <a:solidFill>
                  <a:srgbClr val="000000"/>
                </a:solidFill>
                <a:latin typeface="Poppins ExtraBold" pitchFamily="34" charset="0"/>
                <a:ea typeface="Poppins ExtraBold" pitchFamily="34" charset="-122"/>
                <a:cs typeface="Poppins ExtraBold" pitchFamily="34" charset="-120"/>
              </a:rPr>
              <a:t>Grooming and Handling</a:t>
            </a:r>
            <a:endParaRPr lang="en-US" sz="1200" dirty="0"/>
          </a:p>
        </p:txBody>
      </p:sp>
      <p:sp>
        <p:nvSpPr>
          <p:cNvPr id="42" name="Text 25"/>
          <p:cNvSpPr/>
          <p:nvPr/>
        </p:nvSpPr>
        <p:spPr>
          <a:xfrm>
            <a:off x="8829675" y="3676650"/>
            <a:ext cx="2457450" cy="4657725"/>
          </a:xfrm>
          <a:prstGeom prst="rect">
            <a:avLst/>
          </a:prstGeom>
          <a:noFill/>
          <a:ln/>
        </p:spPr>
        <p:txBody>
          <a:bodyPr wrap="square" lIns="0" tIns="0" rIns="0" bIns="0" rtlCol="0" anchor="ctr"/>
          <a:lstStyle/>
          <a:p>
            <a:pPr algn="l">
              <a:lnSpc>
                <a:spcPts val="1350"/>
              </a:lnSpc>
            </a:pPr>
            <a:r>
              <a:rPr lang="en-US" sz="900" b="0" i="0" dirty="0">
                <a:solidFill>
                  <a:srgbClr val="FFFFFF"/>
                </a:solidFill>
                <a:latin typeface="Poppins Medium" pitchFamily="34" charset="0"/>
                <a:ea typeface="Poppins Medium" pitchFamily="34" charset="-122"/>
                <a:cs typeface="Poppins Medium" pitchFamily="34" charset="-120"/>
              </a:rPr>
              <a:t>Keeping your furry family member clean is important to its health. So be sure to brush frequently to reduce the amount of shedding and prevent matted and tangled fur that can prove to be extremely difficult to remove. Check for insects such as ticks and fleas, especially after visiting heavily wooded areas. Bathing is not only important to your dog’s health but can be an exercise depending on how strong willed the dog is. Rinse all of the soap out, as any residual soap can result in a rash. Be sure the soap is formulated for your puppy or dog, since harsh soaps can cause allergic reactions. And as always, be careful how you handle your loved one. No matter the size of your dog, you need to be cautious as you carry your canine. If you have a small dog, then cradle the pup with one hand under the chest and the forearm supporting the back half. If it is a large dog, reach under the belly with both your arms perpendicular to the dog, and use each arm to support the chest and rear as you lift.</a:t>
            </a:r>
            <a:endParaRPr lang="en-US" sz="900" dirty="0"/>
          </a:p>
        </p:txBody>
      </p:sp>
      <p:sp>
        <p:nvSpPr>
          <p:cNvPr id="43" name="Text 26"/>
          <p:cNvSpPr/>
          <p:nvPr/>
        </p:nvSpPr>
        <p:spPr>
          <a:xfrm>
            <a:off x="13525500" y="3152775"/>
            <a:ext cx="1828800" cy="171450"/>
          </a:xfrm>
          <a:prstGeom prst="rect">
            <a:avLst/>
          </a:prstGeom>
          <a:noFill/>
          <a:ln/>
        </p:spPr>
        <p:txBody>
          <a:bodyPr wrap="square" lIns="0" tIns="0" rIns="0" bIns="0" rtlCol="0" anchor="ctr"/>
          <a:lstStyle/>
          <a:p>
            <a:pPr algn="ctr">
              <a:lnSpc>
                <a:spcPts val="1350"/>
              </a:lnSpc>
            </a:pPr>
            <a:r>
              <a:rPr lang="en-US" sz="900" b="0" i="0" dirty="0">
                <a:solidFill>
                  <a:srgbClr val="000000"/>
                </a:solidFill>
                <a:latin typeface="Poppins ExtraBold" pitchFamily="34" charset="0"/>
                <a:ea typeface="Poppins ExtraBold" pitchFamily="34" charset="-122"/>
                <a:cs typeface="Poppins ExtraBold" pitchFamily="34" charset="-120"/>
              </a:rPr>
              <a:t>Vaccinations and Medications</a:t>
            </a:r>
            <a:endParaRPr lang="en-US" sz="900" dirty="0"/>
          </a:p>
        </p:txBody>
      </p:sp>
      <p:sp>
        <p:nvSpPr>
          <p:cNvPr id="44" name="Text 27"/>
          <p:cNvSpPr/>
          <p:nvPr/>
        </p:nvSpPr>
        <p:spPr>
          <a:xfrm>
            <a:off x="12477750" y="3638550"/>
            <a:ext cx="3876675" cy="609600"/>
          </a:xfrm>
          <a:prstGeom prst="rect">
            <a:avLst/>
          </a:prstGeom>
          <a:noFill/>
          <a:ln/>
        </p:spPr>
        <p:txBody>
          <a:bodyPr wrap="square" lIns="0" tIns="0" rIns="0" bIns="0" rtlCol="0" anchor="ctr"/>
          <a:lstStyle/>
          <a:p>
            <a:pPr algn="ctr">
              <a:lnSpc>
                <a:spcPts val="1275"/>
              </a:lnSpc>
            </a:pPr>
            <a:r>
              <a:rPr lang="en-US" sz="825" b="0" i="0" dirty="0">
                <a:solidFill>
                  <a:srgbClr val="FFFFFF"/>
                </a:solidFill>
                <a:latin typeface="Poppins Medium" pitchFamily="34" charset="0"/>
                <a:ea typeface="Poppins Medium" pitchFamily="34" charset="-122"/>
                <a:cs typeface="Poppins Medium" pitchFamily="34" charset="-120"/>
              </a:rPr>
              <a:t>You should always consult with your veterinarian, but there is a core set of vaccines that are typically recommended. Vaccines that reduce the exposure risk to things such as hepatitis, rabies, and parvovirus. Others may be determined by your vet depending on the environment in which the dog resides. Some of these include Bordetella bronchiseptica, Borrelia burgdorferi, and Leptospira bacteria</a:t>
            </a:r>
            <a:endParaRPr lang="en-US" sz="8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6699CC"/>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8288000" cy="1247775"/>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2209800"/>
            <a:ext cx="18288000" cy="695325"/>
          </a:xfrm>
          <a:prstGeom prst="rect">
            <a:avLst/>
          </a:prstGeom>
        </p:spPr>
      </p:pic>
      <p:pic>
        <p:nvPicPr>
          <p:cNvPr id="4" name="Image 2"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0" y="9791700"/>
            <a:ext cx="18288000" cy="495300"/>
          </a:xfrm>
          <a:prstGeom prst="rect">
            <a:avLst/>
          </a:prstGeom>
        </p:spPr>
      </p:pic>
      <p:pic>
        <p:nvPicPr>
          <p:cNvPr id="5" name="Image 3" descr="preencoded.png"/>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0" y="3400425"/>
            <a:ext cx="18288000" cy="6886575"/>
          </a:xfrm>
          <a:prstGeom prst="rect">
            <a:avLst/>
          </a:prstGeom>
        </p:spPr>
      </p:pic>
      <p:pic>
        <p:nvPicPr>
          <p:cNvPr id="6" name="Image 4" descr="preencoded.png"/>
          <p:cNvPicPr>
            <a:picLocks noChangeAspect="1"/>
          </p:cNvPicPr>
          <p:nvPr/>
        </p:nvPicPr>
        <p:blipFill>
          <a:blip r:embed="rId10"/>
          <a:srcRect/>
          <a:stretch/>
        </p:blipFill>
        <p:spPr>
          <a:xfrm>
            <a:off x="123825" y="7410450"/>
            <a:ext cx="2362200" cy="2047875"/>
          </a:xfrm>
          <a:prstGeom prst="rect">
            <a:avLst/>
          </a:prstGeom>
        </p:spPr>
      </p:pic>
      <p:pic>
        <p:nvPicPr>
          <p:cNvPr id="7" name="Image 5" descr="preencoded.png"/>
          <p:cNvPicPr>
            <a:picLocks noChangeAspect="1"/>
          </p:cNvPicPr>
          <p:nvPr/>
        </p:nvPicPr>
        <p:blipFill>
          <a:blip r:embed="rId11"/>
          <a:srcRect/>
          <a:stretch/>
        </p:blipFill>
        <p:spPr>
          <a:xfrm>
            <a:off x="14239875" y="3790950"/>
            <a:ext cx="2714625" cy="1914525"/>
          </a:xfrm>
          <a:prstGeom prst="rect">
            <a:avLst/>
          </a:prstGeom>
        </p:spPr>
      </p:pic>
      <p:pic>
        <p:nvPicPr>
          <p:cNvPr id="8" name="Image 6" descr="preencoded.png"/>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5039975" y="1390650"/>
            <a:ext cx="2693975" cy="514350"/>
          </a:xfrm>
          <a:prstGeom prst="rect">
            <a:avLst/>
          </a:prstGeom>
        </p:spPr>
      </p:pic>
      <p:pic>
        <p:nvPicPr>
          <p:cNvPr id="9" name="Image 7" descr="preencoded.png"/>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6115050" y="1543050"/>
            <a:ext cx="1724025" cy="419100"/>
          </a:xfrm>
          <a:prstGeom prst="rect">
            <a:avLst/>
          </a:prstGeom>
        </p:spPr>
      </p:pic>
      <p:pic>
        <p:nvPicPr>
          <p:cNvPr id="10" name="Image 8" descr="preencoded.png"/>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12944475" y="6791325"/>
            <a:ext cx="5343525" cy="2886075"/>
          </a:xfrm>
          <a:prstGeom prst="rect">
            <a:avLst/>
          </a:prstGeom>
        </p:spPr>
      </p:pic>
      <p:pic>
        <p:nvPicPr>
          <p:cNvPr id="11" name="Image 9" descr="preencoded.png"/>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13192125" y="6972300"/>
            <a:ext cx="4857750" cy="2533650"/>
          </a:xfrm>
          <a:prstGeom prst="rect">
            <a:avLst/>
          </a:prstGeom>
        </p:spPr>
      </p:pic>
      <p:pic>
        <p:nvPicPr>
          <p:cNvPr id="12" name="Image 10" descr="preencoded.png"/>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2724150" y="3076575"/>
            <a:ext cx="4362450" cy="5305425"/>
          </a:xfrm>
          <a:prstGeom prst="rect">
            <a:avLst/>
          </a:prstGeom>
        </p:spPr>
      </p:pic>
      <p:pic>
        <p:nvPicPr>
          <p:cNvPr id="13" name="Image 11" descr="preencoded.png"/>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2914650" y="3219450"/>
            <a:ext cx="3971925" cy="4933950"/>
          </a:xfrm>
          <a:prstGeom prst="rect">
            <a:avLst/>
          </a:prstGeom>
        </p:spPr>
      </p:pic>
      <p:pic>
        <p:nvPicPr>
          <p:cNvPr id="14" name="Image 12" descr="preencoded.png"/>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7962900" y="3543300"/>
            <a:ext cx="4629150" cy="6019800"/>
          </a:xfrm>
          <a:prstGeom prst="rect">
            <a:avLst/>
          </a:prstGeom>
        </p:spPr>
      </p:pic>
      <p:pic>
        <p:nvPicPr>
          <p:cNvPr id="15" name="Image 13" descr="preencoded.png"/>
          <p:cNvPicPr>
            <a:picLocks noChangeAspect="1"/>
          </p:cNvPicPr>
          <p:nvPr/>
        </p:nvPicPr>
        <p:blipFill>
          <a:blip r:embed="rId26">
            <a:extLst>
              <a:ext uri="{96DAC541-7B7A-43D3-8B79-37D633B846F1}">
                <asvg:svgBlip xmlns:asvg="http://schemas.microsoft.com/office/drawing/2016/SVG/main" r:embed="rId27"/>
              </a:ext>
            </a:extLst>
          </a:blip>
          <a:srcRect/>
          <a:stretch/>
        </p:blipFill>
        <p:spPr>
          <a:xfrm>
            <a:off x="8124825" y="3714750"/>
            <a:ext cx="4276725" cy="5467350"/>
          </a:xfrm>
          <a:prstGeom prst="rect">
            <a:avLst/>
          </a:prstGeom>
        </p:spPr>
      </p:pic>
      <p:sp>
        <p:nvSpPr>
          <p:cNvPr id="16" name="Text 0"/>
          <p:cNvSpPr/>
          <p:nvPr/>
        </p:nvSpPr>
        <p:spPr>
          <a:xfrm>
            <a:off x="28575" y="904875"/>
            <a:ext cx="3248025" cy="342900"/>
          </a:xfrm>
          <a:prstGeom prst="rect">
            <a:avLst/>
          </a:prstGeom>
          <a:noFill/>
          <a:ln/>
        </p:spPr>
        <p:txBody>
          <a:bodyPr wrap="square" lIns="0" tIns="0" rIns="0" bIns="0" rtlCol="0" anchor="ctr"/>
          <a:lstStyle/>
          <a:p>
            <a:pPr algn="l">
              <a:lnSpc>
                <a:spcPts val="2700"/>
              </a:lnSpc>
            </a:pPr>
            <a:r>
              <a:rPr lang="en-US" sz="1800" b="1" i="0" dirty="0">
                <a:solidFill>
                  <a:srgbClr val="FFFFFF"/>
                </a:solidFill>
                <a:latin typeface="Poppins Bold" pitchFamily="34" charset="0"/>
                <a:ea typeface="Poppins Bold" pitchFamily="34" charset="-122"/>
                <a:cs typeface="Poppins Bold" pitchFamily="34" charset="-120"/>
              </a:rPr>
              <a:t>Paradigm Pet Professionals</a:t>
            </a:r>
            <a:endParaRPr lang="en-US" sz="1800" dirty="0"/>
          </a:p>
        </p:txBody>
      </p:sp>
      <p:sp>
        <p:nvSpPr>
          <p:cNvPr id="17" name="Text 1"/>
          <p:cNvSpPr/>
          <p:nvPr/>
        </p:nvSpPr>
        <p:spPr>
          <a:xfrm>
            <a:off x="15201900"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Search</a:t>
            </a:r>
            <a:endParaRPr lang="en-US" sz="1800" dirty="0"/>
          </a:p>
        </p:txBody>
      </p:sp>
      <p:sp>
        <p:nvSpPr>
          <p:cNvPr id="18" name="Text 2"/>
          <p:cNvSpPr/>
          <p:nvPr/>
        </p:nvSpPr>
        <p:spPr>
          <a:xfrm>
            <a:off x="13554075"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Account</a:t>
            </a:r>
            <a:endParaRPr lang="en-US" sz="1800" dirty="0"/>
          </a:p>
        </p:txBody>
      </p:sp>
      <p:sp>
        <p:nvSpPr>
          <p:cNvPr id="19" name="Text 3"/>
          <p:cNvSpPr/>
          <p:nvPr/>
        </p:nvSpPr>
        <p:spPr>
          <a:xfrm>
            <a:off x="545782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28" action="ppaction://hlinksldjump">
                  <a:extLst>
                    <a:ext uri="{A12FA001-AC4F-418D-AE19-62706E023703}">
                      <ahyp:hlinkClr xmlns:ahyp="http://schemas.microsoft.com/office/drawing/2018/hyperlinkcolor" val="tx"/>
                    </a:ext>
                  </a:extLst>
                </a:hlinkClick>
              </a:rPr>
              <a:t>Fish</a:t>
            </a:r>
            <a:endParaRPr lang="en-US" sz="1500" dirty="0">
              <a:solidFill>
                <a:schemeClr val="bg1"/>
              </a:solidFill>
            </a:endParaRPr>
          </a:p>
        </p:txBody>
      </p:sp>
      <p:sp>
        <p:nvSpPr>
          <p:cNvPr id="20" name="Text 4"/>
          <p:cNvSpPr/>
          <p:nvPr/>
        </p:nvSpPr>
        <p:spPr>
          <a:xfrm>
            <a:off x="5991225" y="2628900"/>
            <a:ext cx="1952625"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29" action="ppaction://hlinksldjump">
                  <a:extLst>
                    <a:ext uri="{A12FA001-AC4F-418D-AE19-62706E023703}">
                      <ahyp:hlinkClr xmlns:ahyp="http://schemas.microsoft.com/office/drawing/2018/hyperlinkcolor" val="tx"/>
                    </a:ext>
                  </a:extLst>
                </a:hlinkClick>
              </a:rPr>
              <a:t>Contact</a:t>
            </a:r>
            <a:r>
              <a:rPr lang="en-US" sz="1500" b="0" i="0" dirty="0">
                <a:solidFill>
                  <a:srgbClr val="0563C1"/>
                </a:solidFill>
                <a:latin typeface="Poppins Medium" pitchFamily="34" charset="0"/>
                <a:ea typeface="Poppins Medium" pitchFamily="34" charset="-122"/>
                <a:cs typeface="Poppins Medium" pitchFamily="34" charset="-120"/>
                <a:hlinkClick r:id="rId29" action="ppaction://hlinksldjump">
                  <a:extLst>
                    <a:ext uri="{A12FA001-AC4F-418D-AE19-62706E023703}">
                      <ahyp:hlinkClr xmlns:ahyp="http://schemas.microsoft.com/office/drawing/2018/hyperlinkcolor" val="tx"/>
                    </a:ext>
                  </a:extLst>
                </a:hlinkClick>
              </a:rPr>
              <a:t> </a:t>
            </a:r>
            <a:r>
              <a:rPr lang="en-US" sz="1500" b="0" i="0" dirty="0">
                <a:solidFill>
                  <a:schemeClr val="bg1"/>
                </a:solidFill>
                <a:latin typeface="Poppins Medium" pitchFamily="34" charset="0"/>
                <a:ea typeface="Poppins Medium" pitchFamily="34" charset="-122"/>
                <a:cs typeface="Poppins Medium" pitchFamily="34" charset="-120"/>
                <a:hlinkClick r:id="rId29" action="ppaction://hlinksldjump">
                  <a:extLst>
                    <a:ext uri="{A12FA001-AC4F-418D-AE19-62706E023703}">
                      <ahyp:hlinkClr xmlns:ahyp="http://schemas.microsoft.com/office/drawing/2018/hyperlinkcolor" val="tx"/>
                    </a:ext>
                  </a:extLst>
                </a:hlinkClick>
              </a:rPr>
              <a:t>Us</a:t>
            </a:r>
            <a:endParaRPr lang="en-US" sz="1500" dirty="0">
              <a:solidFill>
                <a:schemeClr val="bg1"/>
              </a:solidFill>
            </a:endParaRPr>
          </a:p>
        </p:txBody>
      </p:sp>
      <p:sp>
        <p:nvSpPr>
          <p:cNvPr id="21" name="Text 5"/>
          <p:cNvSpPr/>
          <p:nvPr/>
        </p:nvSpPr>
        <p:spPr>
          <a:xfrm>
            <a:off x="73342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0" action="ppaction://hlinksldjump">
                  <a:extLst>
                    <a:ext uri="{A12FA001-AC4F-418D-AE19-62706E023703}">
                      <ahyp:hlinkClr xmlns:ahyp="http://schemas.microsoft.com/office/drawing/2018/hyperlinkcolor" val="tx"/>
                    </a:ext>
                  </a:extLst>
                </a:hlinkClick>
              </a:rPr>
              <a:t>Home</a:t>
            </a:r>
            <a:endParaRPr lang="en-US" sz="1500" dirty="0">
              <a:solidFill>
                <a:schemeClr val="bg1"/>
              </a:solidFill>
            </a:endParaRPr>
          </a:p>
        </p:txBody>
      </p:sp>
      <p:sp>
        <p:nvSpPr>
          <p:cNvPr id="22" name="Text 6"/>
          <p:cNvSpPr/>
          <p:nvPr/>
        </p:nvSpPr>
        <p:spPr>
          <a:xfrm>
            <a:off x="391477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1" action="ppaction://hlinksldjump">
                  <a:extLst>
                    <a:ext uri="{A12FA001-AC4F-418D-AE19-62706E023703}">
                      <ahyp:hlinkClr xmlns:ahyp="http://schemas.microsoft.com/office/drawing/2018/hyperlinkcolor" val="tx"/>
                    </a:ext>
                  </a:extLst>
                </a:hlinkClick>
              </a:rPr>
              <a:t>Dog</a:t>
            </a:r>
            <a:endParaRPr lang="en-US" sz="1500" dirty="0">
              <a:solidFill>
                <a:schemeClr val="bg1"/>
              </a:solidFill>
            </a:endParaRPr>
          </a:p>
        </p:txBody>
      </p:sp>
      <p:sp>
        <p:nvSpPr>
          <p:cNvPr id="23" name="Text 7"/>
          <p:cNvSpPr/>
          <p:nvPr/>
        </p:nvSpPr>
        <p:spPr>
          <a:xfrm>
            <a:off x="239077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32" action="ppaction://hlinksldjump">
                  <a:extLst>
                    <a:ext uri="{A12FA001-AC4F-418D-AE19-62706E023703}">
                      <ahyp:hlinkClr xmlns:ahyp="http://schemas.microsoft.com/office/drawing/2018/hyperlinkcolor" val="tx"/>
                    </a:ext>
                  </a:extLst>
                </a:hlinkClick>
              </a:rPr>
              <a:t>Cat</a:t>
            </a:r>
            <a:endParaRPr lang="en-US" sz="1500" dirty="0">
              <a:solidFill>
                <a:schemeClr val="bg1"/>
              </a:solidFill>
            </a:endParaRPr>
          </a:p>
        </p:txBody>
      </p:sp>
      <p:sp>
        <p:nvSpPr>
          <p:cNvPr id="24" name="Text 8"/>
          <p:cNvSpPr/>
          <p:nvPr/>
        </p:nvSpPr>
        <p:spPr>
          <a:xfrm>
            <a:off x="12763500"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Help Center</a:t>
            </a:r>
            <a:endParaRPr lang="en-US" sz="1500" dirty="0"/>
          </a:p>
        </p:txBody>
      </p:sp>
      <p:sp>
        <p:nvSpPr>
          <p:cNvPr id="25" name="Text 9"/>
          <p:cNvSpPr/>
          <p:nvPr/>
        </p:nvSpPr>
        <p:spPr>
          <a:xfrm>
            <a:off x="10448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Settings</a:t>
            </a:r>
            <a:endParaRPr lang="en-US" sz="1500" dirty="0"/>
          </a:p>
        </p:txBody>
      </p:sp>
      <p:sp>
        <p:nvSpPr>
          <p:cNvPr id="26" name="Text 10"/>
          <p:cNvSpPr/>
          <p:nvPr/>
        </p:nvSpPr>
        <p:spPr>
          <a:xfrm>
            <a:off x="15020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About US</a:t>
            </a:r>
            <a:endParaRPr lang="en-US" sz="1500" dirty="0"/>
          </a:p>
        </p:txBody>
      </p:sp>
      <p:sp>
        <p:nvSpPr>
          <p:cNvPr id="27" name="Text 11"/>
          <p:cNvSpPr/>
          <p:nvPr/>
        </p:nvSpPr>
        <p:spPr>
          <a:xfrm>
            <a:off x="12306300"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Light" pitchFamily="34" charset="0"/>
                <a:ea typeface="Poppins Light" pitchFamily="34" charset="-122"/>
                <a:cs typeface="Poppins Light" pitchFamily="34" charset="-120"/>
              </a:rPr>
              <a:t>Privacy Policy</a:t>
            </a:r>
            <a:endParaRPr lang="en-US" sz="1500" dirty="0"/>
          </a:p>
        </p:txBody>
      </p:sp>
      <p:sp>
        <p:nvSpPr>
          <p:cNvPr id="28" name="Text 12"/>
          <p:cNvSpPr/>
          <p:nvPr/>
        </p:nvSpPr>
        <p:spPr>
          <a:xfrm>
            <a:off x="14678025"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Copyright 2022</a:t>
            </a:r>
            <a:endParaRPr lang="en-US" sz="1500" dirty="0"/>
          </a:p>
        </p:txBody>
      </p:sp>
      <p:sp>
        <p:nvSpPr>
          <p:cNvPr id="29" name="Text 13"/>
          <p:cNvSpPr/>
          <p:nvPr/>
        </p:nvSpPr>
        <p:spPr>
          <a:xfrm>
            <a:off x="15020925" y="1390650"/>
            <a:ext cx="485775" cy="342900"/>
          </a:xfrm>
          <a:prstGeom prst="rect">
            <a:avLst/>
          </a:prstGeom>
          <a:noFill/>
          <a:ln/>
        </p:spPr>
        <p:txBody>
          <a:bodyPr wrap="square" lIns="0" tIns="0" rIns="0" bIns="0" rtlCol="0" anchor="t"/>
          <a:lstStyle/>
          <a:p>
            <a:pPr algn="l">
              <a:lnSpc>
                <a:spcPts val="2700"/>
              </a:lnSpc>
            </a:pPr>
            <a:r>
              <a:rPr lang="en-US" sz="1800" b="0" i="0" dirty="0">
                <a:solidFill>
                  <a:srgbClr val="000000"/>
                </a:solidFill>
                <a:latin typeface="Poppins SemiBold" pitchFamily="34" charset="0"/>
                <a:ea typeface="Poppins SemiBold" pitchFamily="34" charset="-122"/>
                <a:cs typeface="Poppins SemiBold" pitchFamily="34" charset="-120"/>
              </a:rPr>
              <a:t>Fish</a:t>
            </a:r>
            <a:endParaRPr lang="en-US" sz="1800" dirty="0"/>
          </a:p>
        </p:txBody>
      </p:sp>
      <p:sp>
        <p:nvSpPr>
          <p:cNvPr id="30" name="Text 14"/>
          <p:cNvSpPr/>
          <p:nvPr/>
        </p:nvSpPr>
        <p:spPr>
          <a:xfrm>
            <a:off x="15992475" y="1733550"/>
            <a:ext cx="29527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Type</a:t>
            </a:r>
            <a:endParaRPr lang="en-US" sz="900" dirty="0"/>
          </a:p>
        </p:txBody>
      </p:sp>
      <p:sp>
        <p:nvSpPr>
          <p:cNvPr id="31" name="Text 15"/>
          <p:cNvSpPr/>
          <p:nvPr/>
        </p:nvSpPr>
        <p:spPr>
          <a:xfrm>
            <a:off x="17383125" y="1733550"/>
            <a:ext cx="23812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Fish</a:t>
            </a:r>
            <a:endParaRPr lang="en-US" sz="900" dirty="0"/>
          </a:p>
        </p:txBody>
      </p:sp>
      <p:sp>
        <p:nvSpPr>
          <p:cNvPr id="32" name="Text 16"/>
          <p:cNvSpPr/>
          <p:nvPr/>
        </p:nvSpPr>
        <p:spPr>
          <a:xfrm>
            <a:off x="16468725" y="1733550"/>
            <a:ext cx="49530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Sign In</a:t>
            </a:r>
            <a:endParaRPr lang="en-US" sz="900" dirty="0"/>
          </a:p>
        </p:txBody>
      </p:sp>
      <p:sp>
        <p:nvSpPr>
          <p:cNvPr id="33" name="Text 17"/>
          <p:cNvSpPr/>
          <p:nvPr/>
        </p:nvSpPr>
        <p:spPr>
          <a:xfrm>
            <a:off x="15020925" y="1733550"/>
            <a:ext cx="22860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Cat</a:t>
            </a:r>
            <a:endParaRPr lang="en-US" sz="900" dirty="0"/>
          </a:p>
        </p:txBody>
      </p:sp>
      <p:sp>
        <p:nvSpPr>
          <p:cNvPr id="34" name="Text 18"/>
          <p:cNvSpPr/>
          <p:nvPr/>
        </p:nvSpPr>
        <p:spPr>
          <a:xfrm>
            <a:off x="15506700" y="1733550"/>
            <a:ext cx="25717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Dog</a:t>
            </a:r>
            <a:endParaRPr lang="en-US" sz="900" dirty="0"/>
          </a:p>
        </p:txBody>
      </p:sp>
      <p:sp>
        <p:nvSpPr>
          <p:cNvPr id="35" name="Text 19"/>
          <p:cNvSpPr/>
          <p:nvPr/>
        </p:nvSpPr>
        <p:spPr>
          <a:xfrm>
            <a:off x="6391275" y="1638300"/>
            <a:ext cx="1228725" cy="28575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Fish Owners</a:t>
            </a:r>
            <a:endParaRPr lang="en-US" sz="1500" dirty="0"/>
          </a:p>
        </p:txBody>
      </p:sp>
      <p:sp>
        <p:nvSpPr>
          <p:cNvPr id="36" name="Text 20"/>
          <p:cNvSpPr/>
          <p:nvPr/>
        </p:nvSpPr>
        <p:spPr>
          <a:xfrm>
            <a:off x="13735050" y="7324725"/>
            <a:ext cx="3838575" cy="1924050"/>
          </a:xfrm>
          <a:prstGeom prst="rect">
            <a:avLst/>
          </a:prstGeom>
          <a:noFill/>
          <a:ln/>
        </p:spPr>
        <p:txBody>
          <a:bodyPr wrap="square" lIns="0" tIns="0" rIns="0" bIns="0" rtlCol="0" anchor="ctr"/>
          <a:lstStyle/>
          <a:p>
            <a:pPr algn="ctr">
              <a:lnSpc>
                <a:spcPts val="1500"/>
              </a:lnSpc>
            </a:pPr>
            <a:r>
              <a:rPr lang="en-US" sz="975" b="0" i="0" dirty="0">
                <a:solidFill>
                  <a:srgbClr val="FFFFFF"/>
                </a:solidFill>
                <a:latin typeface="Poppins Medium" pitchFamily="34" charset="0"/>
                <a:ea typeface="Poppins Medium" pitchFamily="34" charset="-122"/>
                <a:cs typeface="Poppins Medium" pitchFamily="34" charset="-120"/>
              </a:rPr>
              <a:t>Fish represent a broad class of aquatic animals that can live in fresh or saltwater, depending on the species. Bringing fish into your home can be an exciting hobby, especially if you intend to breed them, and the presence of a fish tank in your home can induce feelings of peace and tranquility.
Whether you are bringing your fish home for the first time or maintaining your aquarium, it is important to test your water once per week to ensure it is free from toxins that can harm your fish.</a:t>
            </a:r>
            <a:endParaRPr lang="en-US" sz="975" dirty="0"/>
          </a:p>
        </p:txBody>
      </p:sp>
      <p:sp>
        <p:nvSpPr>
          <p:cNvPr id="37" name="Text 21"/>
          <p:cNvSpPr/>
          <p:nvPr/>
        </p:nvSpPr>
        <p:spPr>
          <a:xfrm>
            <a:off x="3648075" y="3476625"/>
            <a:ext cx="2362200" cy="619125"/>
          </a:xfrm>
          <a:prstGeom prst="rect">
            <a:avLst/>
          </a:prstGeom>
          <a:noFill/>
          <a:ln/>
        </p:spPr>
        <p:txBody>
          <a:bodyPr wrap="square" lIns="0" tIns="0" rIns="0" bIns="0" rtlCol="0" anchor="t"/>
          <a:lstStyle/>
          <a:p>
            <a:pPr algn="ctr">
              <a:lnSpc>
                <a:spcPts val="1800"/>
              </a:lnSpc>
            </a:pPr>
            <a:r>
              <a:rPr lang="en-US" sz="1200" b="0" i="0" dirty="0">
                <a:solidFill>
                  <a:srgbClr val="000000"/>
                </a:solidFill>
                <a:latin typeface="Poppins Medium" pitchFamily="34" charset="0"/>
                <a:ea typeface="Poppins Medium" pitchFamily="34" charset="-122"/>
                <a:cs typeface="Poppins Medium" pitchFamily="34" charset="-120"/>
              </a:rPr>
              <a:t>Fresh Water Fish</a:t>
            </a:r>
            <a:endParaRPr lang="en-US" sz="1200" dirty="0"/>
          </a:p>
        </p:txBody>
      </p:sp>
      <p:sp>
        <p:nvSpPr>
          <p:cNvPr id="38" name="Text 22"/>
          <p:cNvSpPr/>
          <p:nvPr/>
        </p:nvSpPr>
        <p:spPr>
          <a:xfrm>
            <a:off x="3257550" y="3905250"/>
            <a:ext cx="3371850" cy="5010150"/>
          </a:xfrm>
          <a:prstGeom prst="rect">
            <a:avLst/>
          </a:prstGeom>
          <a:noFill/>
          <a:ln/>
        </p:spPr>
        <p:txBody>
          <a:bodyPr wrap="square" lIns="0" tIns="0" rIns="0" bIns="0" rtlCol="0" anchor="t"/>
          <a:lstStyle/>
          <a:p>
            <a:pPr algn="l">
              <a:lnSpc>
                <a:spcPts val="1800"/>
              </a:lnSpc>
            </a:pPr>
            <a:r>
              <a:rPr lang="en-US" sz="1200" b="0" i="0" dirty="0">
                <a:solidFill>
                  <a:srgbClr val="FFFFFF"/>
                </a:solidFill>
                <a:latin typeface="Poppins Medium" pitchFamily="34" charset="0"/>
                <a:ea typeface="Poppins Medium" pitchFamily="34" charset="-122"/>
                <a:cs typeface="Poppins Medium" pitchFamily="34" charset="-120"/>
              </a:rPr>
              <a:t>There are several freshwater fish to choose from when setting up your aquarium, but it is best to consult with a “Pexpert” to ensure your fish will get along! No matter the species, ensure your fish are suited for a freshwater environment by investing in a water testing kit. Follow these general water chemistry guidelines to ensure your fish will adapt well to your aquarium and avoid ingesting toxins that can harm or kill your fish:
  pH Level: 6.8–7.6 (7.0 is considered neutral)
 Ammonia: any level above zero is harmful to fish
 Nitrates: 5 to 10 ppm
 Nitrites: less than 0.5 ppm</a:t>
            </a:r>
            <a:endParaRPr lang="en-US" sz="1200" dirty="0"/>
          </a:p>
        </p:txBody>
      </p:sp>
      <p:sp>
        <p:nvSpPr>
          <p:cNvPr id="39" name="Text 23"/>
          <p:cNvSpPr/>
          <p:nvPr/>
        </p:nvSpPr>
        <p:spPr>
          <a:xfrm>
            <a:off x="8648700" y="3857625"/>
            <a:ext cx="2990850" cy="228600"/>
          </a:xfrm>
          <a:prstGeom prst="rect">
            <a:avLst/>
          </a:prstGeom>
          <a:noFill/>
          <a:ln/>
        </p:spPr>
        <p:txBody>
          <a:bodyPr wrap="square" lIns="0" tIns="0" rIns="0" bIns="0" rtlCol="0" anchor="t"/>
          <a:lstStyle/>
          <a:p>
            <a:pPr algn="ctr">
              <a:lnSpc>
                <a:spcPts val="1800"/>
              </a:lnSpc>
            </a:pPr>
            <a:r>
              <a:rPr lang="en-US" sz="1200" b="0" i="0" dirty="0">
                <a:solidFill>
                  <a:srgbClr val="000000"/>
                </a:solidFill>
                <a:latin typeface="Poppins Medium" pitchFamily="34" charset="0"/>
                <a:ea typeface="Poppins Medium" pitchFamily="34" charset="-122"/>
                <a:cs typeface="Poppins Medium" pitchFamily="34" charset="-120"/>
              </a:rPr>
              <a:t>Salt Water Fish</a:t>
            </a:r>
            <a:endParaRPr lang="en-US" sz="1200" dirty="0"/>
          </a:p>
        </p:txBody>
      </p:sp>
      <p:sp>
        <p:nvSpPr>
          <p:cNvPr id="40" name="Text 24"/>
          <p:cNvSpPr/>
          <p:nvPr/>
        </p:nvSpPr>
        <p:spPr>
          <a:xfrm>
            <a:off x="8505825" y="4467225"/>
            <a:ext cx="3714750" cy="5343525"/>
          </a:xfrm>
          <a:prstGeom prst="rect">
            <a:avLst/>
          </a:prstGeom>
          <a:noFill/>
          <a:ln/>
        </p:spPr>
        <p:txBody>
          <a:bodyPr wrap="square" lIns="0" tIns="0" rIns="0" bIns="0" rtlCol="0" anchor="t"/>
          <a:lstStyle/>
          <a:p>
            <a:pPr algn="l">
              <a:lnSpc>
                <a:spcPts val="1800"/>
              </a:lnSpc>
            </a:pPr>
            <a:r>
              <a:rPr lang="en-US" sz="1200" b="0" i="0" dirty="0">
                <a:solidFill>
                  <a:srgbClr val="FFFFFF"/>
                </a:solidFill>
                <a:latin typeface="Poppins Medium" pitchFamily="34" charset="0"/>
                <a:ea typeface="Poppins Medium" pitchFamily="34" charset="-122"/>
                <a:cs typeface="Poppins Medium" pitchFamily="34" charset="-120"/>
              </a:rPr>
              <a:t>Saltwater fish also offer several options when it comes to choosing among species for your aquarium. As with freshwater fish, consult with a “Pexpert” to ensure your fish will get along are suited for a saltwater environment. Following these general guidelines to avoid dangerous water conditions and ensure the appropriate salinity level for your fishies:
</a:t>
            </a:r>
            <a:r>
              <a:rPr lang="en-US" sz="1200" b="0" i="0" dirty="0">
                <a:solidFill>
                  <a:srgbClr val="FFFFFF"/>
                </a:solidFill>
                <a:latin typeface="Poppins Regular" pitchFamily="34" charset="0"/>
                <a:ea typeface="Poppins Regular" pitchFamily="34" charset="-122"/>
                <a:cs typeface="Poppins Regular" pitchFamily="34" charset="-120"/>
              </a:rPr>
              <a:t> -</a:t>
            </a:r>
            <a:r>
              <a:rPr lang="en-US" sz="1200" b="0" i="0" dirty="0">
                <a:solidFill>
                  <a:srgbClr val="FFFFFF"/>
                </a:solidFill>
                <a:latin typeface="Poppins Medium" pitchFamily="34" charset="0"/>
                <a:ea typeface="Poppins Medium" pitchFamily="34" charset="-122"/>
                <a:cs typeface="Poppins Medium" pitchFamily="34" charset="-120"/>
              </a:rPr>
              <a:t>Salinity: 1.020–1.028 sg
 -pH Level: 7.6–8.4 (7.0 is considered neutral)
-Ammonia: any level above 0.1 ppm requires attention
</a:t>
            </a:r>
            <a:r>
              <a:rPr lang="en-US" sz="1200" b="0" i="0" dirty="0">
                <a:solidFill>
                  <a:srgbClr val="FFFFFF"/>
                </a:solidFill>
                <a:latin typeface="Poppins Regular" pitchFamily="34" charset="0"/>
                <a:ea typeface="Poppins Regular" pitchFamily="34" charset="-122"/>
                <a:cs typeface="Poppins Regular" pitchFamily="34" charset="-120"/>
              </a:rPr>
              <a:t>-</a:t>
            </a:r>
            <a:r>
              <a:rPr lang="en-US" sz="1200" b="0" i="0" dirty="0">
                <a:solidFill>
                  <a:srgbClr val="FFFFFF"/>
                </a:solidFill>
                <a:latin typeface="Poppins Medium" pitchFamily="34" charset="0"/>
                <a:ea typeface="Poppins Medium" pitchFamily="34" charset="-122"/>
                <a:cs typeface="Poppins Medium" pitchFamily="34" charset="-120"/>
              </a:rPr>
              <a:t>Nitrates: 10 to 40 ppm
 -Nitrites: less than 0.2 ppm
For more information on making your tap water safe for your fish, please visit:
http://www.theaquariumwiki.org/wiki/How_to_make_tap_water_safe_for_fish
http://fishbase.org/home.htm</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6699CC"/>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8288000" cy="1247775"/>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2209800"/>
            <a:ext cx="18288000" cy="695325"/>
          </a:xfrm>
          <a:prstGeom prst="rect">
            <a:avLst/>
          </a:prstGeom>
        </p:spPr>
      </p:pic>
      <p:pic>
        <p:nvPicPr>
          <p:cNvPr id="4" name="Image 2"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0" y="9791700"/>
            <a:ext cx="18288000" cy="495300"/>
          </a:xfrm>
          <a:prstGeom prst="rect">
            <a:avLst/>
          </a:prstGeom>
        </p:spPr>
      </p:pic>
      <p:pic>
        <p:nvPicPr>
          <p:cNvPr id="5" name="Image 3" descr="preencoded.png"/>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0" y="2838450"/>
            <a:ext cx="18288000" cy="7448550"/>
          </a:xfrm>
          <a:prstGeom prst="rect">
            <a:avLst/>
          </a:prstGeom>
        </p:spPr>
      </p:pic>
      <p:pic>
        <p:nvPicPr>
          <p:cNvPr id="6" name="Image 4" descr="preencoded.png"/>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019300" y="3228975"/>
            <a:ext cx="7953375" cy="6238875"/>
          </a:xfrm>
          <a:prstGeom prst="rect">
            <a:avLst/>
          </a:prstGeom>
        </p:spPr>
      </p:pic>
      <p:pic>
        <p:nvPicPr>
          <p:cNvPr id="7" name="Image 5" descr="preencoded.png"/>
          <p:cNvPicPr>
            <a:picLocks noChangeAspect="1"/>
          </p:cNvPicPr>
          <p:nvPr/>
        </p:nvPicPr>
        <p:blipFill>
          <a:blip r:embed="rId12"/>
          <a:srcRect/>
          <a:stretch/>
        </p:blipFill>
        <p:spPr>
          <a:xfrm>
            <a:off x="10820400" y="4810125"/>
            <a:ext cx="6677025" cy="4029075"/>
          </a:xfrm>
          <a:prstGeom prst="rect">
            <a:avLst/>
          </a:prstGeom>
        </p:spPr>
      </p:pic>
      <p:pic>
        <p:nvPicPr>
          <p:cNvPr id="8" name="Image 6"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5030450" y="1343025"/>
            <a:ext cx="2817801" cy="514350"/>
          </a:xfrm>
          <a:prstGeom prst="rect">
            <a:avLst/>
          </a:prstGeom>
        </p:spPr>
      </p:pic>
      <p:pic>
        <p:nvPicPr>
          <p:cNvPr id="9" name="Image 7" descr="preencoded.png"/>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6086475" y="1524000"/>
            <a:ext cx="1724025" cy="419100"/>
          </a:xfrm>
          <a:prstGeom prst="rect">
            <a:avLst/>
          </a:prstGeom>
        </p:spPr>
      </p:pic>
      <p:sp>
        <p:nvSpPr>
          <p:cNvPr id="10" name="Text 0"/>
          <p:cNvSpPr/>
          <p:nvPr/>
        </p:nvSpPr>
        <p:spPr>
          <a:xfrm>
            <a:off x="28575" y="904875"/>
            <a:ext cx="3248025" cy="342900"/>
          </a:xfrm>
          <a:prstGeom prst="rect">
            <a:avLst/>
          </a:prstGeom>
          <a:noFill/>
          <a:ln/>
        </p:spPr>
        <p:txBody>
          <a:bodyPr wrap="square" lIns="0" tIns="0" rIns="0" bIns="0" rtlCol="0" anchor="ctr"/>
          <a:lstStyle/>
          <a:p>
            <a:pPr algn="l">
              <a:lnSpc>
                <a:spcPts val="2700"/>
              </a:lnSpc>
            </a:pPr>
            <a:r>
              <a:rPr lang="en-US" sz="1800" b="1" i="0" dirty="0">
                <a:solidFill>
                  <a:srgbClr val="FFFFFF"/>
                </a:solidFill>
                <a:latin typeface="Poppins Bold" pitchFamily="34" charset="0"/>
                <a:ea typeface="Poppins Bold" pitchFamily="34" charset="-122"/>
                <a:cs typeface="Poppins Bold" pitchFamily="34" charset="-120"/>
              </a:rPr>
              <a:t>Paradigm Pet Professionals</a:t>
            </a:r>
            <a:endParaRPr lang="en-US" sz="1800" dirty="0"/>
          </a:p>
        </p:txBody>
      </p:sp>
      <p:sp>
        <p:nvSpPr>
          <p:cNvPr id="11" name="Text 1"/>
          <p:cNvSpPr/>
          <p:nvPr/>
        </p:nvSpPr>
        <p:spPr>
          <a:xfrm>
            <a:off x="15201900"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Search</a:t>
            </a:r>
            <a:endParaRPr lang="en-US" sz="1800" dirty="0"/>
          </a:p>
        </p:txBody>
      </p:sp>
      <p:sp>
        <p:nvSpPr>
          <p:cNvPr id="12" name="Text 2"/>
          <p:cNvSpPr/>
          <p:nvPr/>
        </p:nvSpPr>
        <p:spPr>
          <a:xfrm>
            <a:off x="13554075" y="38100"/>
            <a:ext cx="1924050" cy="285750"/>
          </a:xfrm>
          <a:prstGeom prst="rect">
            <a:avLst/>
          </a:prstGeom>
          <a:noFill/>
          <a:ln/>
        </p:spPr>
        <p:txBody>
          <a:bodyPr wrap="square" lIns="0" tIns="0" rIns="0" bIns="0" rtlCol="0" anchor="ctr"/>
          <a:lstStyle/>
          <a:p>
            <a:pPr algn="ctr">
              <a:lnSpc>
                <a:spcPts val="2700"/>
              </a:lnSpc>
            </a:pPr>
            <a:r>
              <a:rPr lang="en-US" sz="1800" b="0" i="0" dirty="0">
                <a:solidFill>
                  <a:srgbClr val="FFFFFF"/>
                </a:solidFill>
                <a:latin typeface="Poppins Medium" pitchFamily="34" charset="0"/>
                <a:ea typeface="Poppins Medium" pitchFamily="34" charset="-122"/>
                <a:cs typeface="Poppins Medium" pitchFamily="34" charset="-120"/>
              </a:rPr>
              <a:t>Account</a:t>
            </a:r>
            <a:endParaRPr lang="en-US" sz="1800" dirty="0"/>
          </a:p>
        </p:txBody>
      </p:sp>
      <p:sp>
        <p:nvSpPr>
          <p:cNvPr id="13" name="Text 3"/>
          <p:cNvSpPr/>
          <p:nvPr/>
        </p:nvSpPr>
        <p:spPr>
          <a:xfrm>
            <a:off x="545782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17" action="ppaction://hlinksldjump">
                  <a:extLst>
                    <a:ext uri="{A12FA001-AC4F-418D-AE19-62706E023703}">
                      <ahyp:hlinkClr xmlns:ahyp="http://schemas.microsoft.com/office/drawing/2018/hyperlinkcolor" val="tx"/>
                    </a:ext>
                  </a:extLst>
                </a:hlinkClick>
              </a:rPr>
              <a:t>Fish</a:t>
            </a:r>
            <a:endParaRPr lang="en-US" sz="1500" dirty="0">
              <a:solidFill>
                <a:schemeClr val="bg1"/>
              </a:solidFill>
            </a:endParaRPr>
          </a:p>
        </p:txBody>
      </p:sp>
      <p:sp>
        <p:nvSpPr>
          <p:cNvPr id="14" name="Text 4"/>
          <p:cNvSpPr/>
          <p:nvPr/>
        </p:nvSpPr>
        <p:spPr>
          <a:xfrm>
            <a:off x="5991225" y="2628900"/>
            <a:ext cx="1952625"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18" action="ppaction://hlinksldjump">
                  <a:extLst>
                    <a:ext uri="{A12FA001-AC4F-418D-AE19-62706E023703}">
                      <ahyp:hlinkClr xmlns:ahyp="http://schemas.microsoft.com/office/drawing/2018/hyperlinkcolor" val="tx"/>
                    </a:ext>
                  </a:extLst>
                </a:hlinkClick>
              </a:rPr>
              <a:t>Contact</a:t>
            </a:r>
            <a:r>
              <a:rPr lang="en-US" sz="1500" b="0" i="0" dirty="0">
                <a:solidFill>
                  <a:srgbClr val="FFFFFF"/>
                </a:solidFill>
                <a:latin typeface="Poppins Medium" pitchFamily="34" charset="0"/>
                <a:ea typeface="Poppins Medium" pitchFamily="34" charset="-122"/>
                <a:cs typeface="Poppins Medium" pitchFamily="34" charset="-120"/>
              </a:rPr>
              <a:t> </a:t>
            </a:r>
            <a:r>
              <a:rPr lang="en-US" sz="1500" b="0" i="0" dirty="0">
                <a:solidFill>
                  <a:schemeClr val="bg1"/>
                </a:solidFill>
                <a:latin typeface="Poppins Medium" pitchFamily="34" charset="0"/>
                <a:ea typeface="Poppins Medium" pitchFamily="34" charset="-122"/>
                <a:cs typeface="Poppins Medium" pitchFamily="34" charset="-120"/>
                <a:hlinkClick r:id="rId18" action="ppaction://hlinksldjump">
                  <a:extLst>
                    <a:ext uri="{A12FA001-AC4F-418D-AE19-62706E023703}">
                      <ahyp:hlinkClr xmlns:ahyp="http://schemas.microsoft.com/office/drawing/2018/hyperlinkcolor" val="tx"/>
                    </a:ext>
                  </a:extLst>
                </a:hlinkClick>
              </a:rPr>
              <a:t>Us</a:t>
            </a:r>
            <a:endParaRPr lang="en-US" sz="1500" dirty="0">
              <a:solidFill>
                <a:schemeClr val="bg1"/>
              </a:solidFill>
            </a:endParaRPr>
          </a:p>
        </p:txBody>
      </p:sp>
      <p:sp>
        <p:nvSpPr>
          <p:cNvPr id="15" name="Text 5"/>
          <p:cNvSpPr/>
          <p:nvPr/>
        </p:nvSpPr>
        <p:spPr>
          <a:xfrm>
            <a:off x="73342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19" action="ppaction://hlinksldjump">
                  <a:extLst>
                    <a:ext uri="{A12FA001-AC4F-418D-AE19-62706E023703}">
                      <ahyp:hlinkClr xmlns:ahyp="http://schemas.microsoft.com/office/drawing/2018/hyperlinkcolor" val="tx"/>
                    </a:ext>
                  </a:extLst>
                </a:hlinkClick>
              </a:rPr>
              <a:t>Home</a:t>
            </a:r>
            <a:endParaRPr lang="en-US" sz="1500" dirty="0">
              <a:solidFill>
                <a:schemeClr val="bg1"/>
              </a:solidFill>
            </a:endParaRPr>
          </a:p>
        </p:txBody>
      </p:sp>
      <p:sp>
        <p:nvSpPr>
          <p:cNvPr id="16" name="Text 6"/>
          <p:cNvSpPr/>
          <p:nvPr/>
        </p:nvSpPr>
        <p:spPr>
          <a:xfrm>
            <a:off x="391477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20" action="ppaction://hlinksldjump">
                  <a:extLst>
                    <a:ext uri="{A12FA001-AC4F-418D-AE19-62706E023703}">
                      <ahyp:hlinkClr xmlns:ahyp="http://schemas.microsoft.com/office/drawing/2018/hyperlinkcolor" val="tx"/>
                    </a:ext>
                  </a:extLst>
                </a:hlinkClick>
              </a:rPr>
              <a:t>Dog</a:t>
            </a:r>
            <a:endParaRPr lang="en-US" sz="1500" dirty="0">
              <a:solidFill>
                <a:schemeClr val="bg1"/>
              </a:solidFill>
            </a:endParaRPr>
          </a:p>
        </p:txBody>
      </p:sp>
      <p:sp>
        <p:nvSpPr>
          <p:cNvPr id="17" name="Text 7"/>
          <p:cNvSpPr/>
          <p:nvPr/>
        </p:nvSpPr>
        <p:spPr>
          <a:xfrm>
            <a:off x="2390775" y="2628900"/>
            <a:ext cx="666750" cy="276225"/>
          </a:xfrm>
          <a:prstGeom prst="rect">
            <a:avLst/>
          </a:prstGeom>
          <a:noFill/>
          <a:ln/>
        </p:spPr>
        <p:txBody>
          <a:bodyPr wrap="square" lIns="0" tIns="0" rIns="0" bIns="0" rtlCol="0" anchor="ctr"/>
          <a:lstStyle/>
          <a:p>
            <a:pPr algn="ctr">
              <a:lnSpc>
                <a:spcPts val="2250"/>
              </a:lnSpc>
            </a:pPr>
            <a:r>
              <a:rPr lang="en-US" sz="1500" b="0" i="0" dirty="0">
                <a:solidFill>
                  <a:schemeClr val="bg1"/>
                </a:solidFill>
                <a:latin typeface="Poppins Medium" pitchFamily="34" charset="0"/>
                <a:ea typeface="Poppins Medium" pitchFamily="34" charset="-122"/>
                <a:cs typeface="Poppins Medium" pitchFamily="34" charset="-120"/>
                <a:hlinkClick r:id="rId21" action="ppaction://hlinksldjump">
                  <a:extLst>
                    <a:ext uri="{A12FA001-AC4F-418D-AE19-62706E023703}">
                      <ahyp:hlinkClr xmlns:ahyp="http://schemas.microsoft.com/office/drawing/2018/hyperlinkcolor" val="tx"/>
                    </a:ext>
                  </a:extLst>
                </a:hlinkClick>
              </a:rPr>
              <a:t>Cat</a:t>
            </a:r>
            <a:endParaRPr lang="en-US" sz="1500" dirty="0">
              <a:solidFill>
                <a:schemeClr val="bg1"/>
              </a:solidFill>
            </a:endParaRPr>
          </a:p>
        </p:txBody>
      </p:sp>
      <p:sp>
        <p:nvSpPr>
          <p:cNvPr id="18" name="Text 8"/>
          <p:cNvSpPr/>
          <p:nvPr/>
        </p:nvSpPr>
        <p:spPr>
          <a:xfrm>
            <a:off x="12763500"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Help Center</a:t>
            </a:r>
            <a:endParaRPr lang="en-US" sz="1500" dirty="0"/>
          </a:p>
        </p:txBody>
      </p:sp>
      <p:sp>
        <p:nvSpPr>
          <p:cNvPr id="19" name="Text 9"/>
          <p:cNvSpPr/>
          <p:nvPr/>
        </p:nvSpPr>
        <p:spPr>
          <a:xfrm>
            <a:off x="10448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Settings</a:t>
            </a:r>
            <a:endParaRPr lang="en-US" sz="1500" dirty="0"/>
          </a:p>
        </p:txBody>
      </p:sp>
      <p:sp>
        <p:nvSpPr>
          <p:cNvPr id="20" name="Text 10"/>
          <p:cNvSpPr/>
          <p:nvPr/>
        </p:nvSpPr>
        <p:spPr>
          <a:xfrm>
            <a:off x="15020925" y="234315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About US</a:t>
            </a:r>
            <a:endParaRPr lang="en-US" sz="1500" dirty="0"/>
          </a:p>
        </p:txBody>
      </p:sp>
      <p:sp>
        <p:nvSpPr>
          <p:cNvPr id="21" name="Text 11"/>
          <p:cNvSpPr/>
          <p:nvPr/>
        </p:nvSpPr>
        <p:spPr>
          <a:xfrm>
            <a:off x="12306300"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Light" pitchFamily="34" charset="0"/>
                <a:ea typeface="Poppins Light" pitchFamily="34" charset="-122"/>
                <a:cs typeface="Poppins Light" pitchFamily="34" charset="-120"/>
              </a:rPr>
              <a:t>Privacy Policy</a:t>
            </a:r>
            <a:endParaRPr lang="en-US" sz="1500" dirty="0"/>
          </a:p>
        </p:txBody>
      </p:sp>
      <p:sp>
        <p:nvSpPr>
          <p:cNvPr id="22" name="Text 12"/>
          <p:cNvSpPr/>
          <p:nvPr/>
        </p:nvSpPr>
        <p:spPr>
          <a:xfrm>
            <a:off x="14678025" y="9791700"/>
            <a:ext cx="2143125" cy="49530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Medium" pitchFamily="34" charset="0"/>
                <a:ea typeface="Poppins Medium" pitchFamily="34" charset="-122"/>
                <a:cs typeface="Poppins Medium" pitchFamily="34" charset="-120"/>
              </a:rPr>
              <a:t>Copyright 2022</a:t>
            </a:r>
            <a:endParaRPr lang="en-US" sz="1500" dirty="0"/>
          </a:p>
        </p:txBody>
      </p:sp>
      <p:sp>
        <p:nvSpPr>
          <p:cNvPr id="23" name="Text 13"/>
          <p:cNvSpPr/>
          <p:nvPr/>
        </p:nvSpPr>
        <p:spPr>
          <a:xfrm>
            <a:off x="2657475" y="3228975"/>
            <a:ext cx="1181100" cy="28575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Your Name:</a:t>
            </a:r>
            <a:endParaRPr lang="en-US" sz="1500" dirty="0"/>
          </a:p>
        </p:txBody>
      </p:sp>
      <p:sp>
        <p:nvSpPr>
          <p:cNvPr id="24" name="Text 14"/>
          <p:cNvSpPr/>
          <p:nvPr/>
        </p:nvSpPr>
        <p:spPr>
          <a:xfrm>
            <a:off x="2657475" y="4629150"/>
            <a:ext cx="1362075" cy="352985"/>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Email Adress:</a:t>
            </a:r>
            <a:endParaRPr lang="en-US" sz="1500" dirty="0"/>
          </a:p>
        </p:txBody>
      </p:sp>
      <p:sp>
        <p:nvSpPr>
          <p:cNvPr id="25" name="Text 15"/>
          <p:cNvSpPr/>
          <p:nvPr/>
        </p:nvSpPr>
        <p:spPr>
          <a:xfrm>
            <a:off x="2924175" y="6257925"/>
            <a:ext cx="914400" cy="373156"/>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Phone #:</a:t>
            </a:r>
            <a:endParaRPr lang="en-US" sz="1500" dirty="0"/>
          </a:p>
        </p:txBody>
      </p:sp>
      <p:sp>
        <p:nvSpPr>
          <p:cNvPr id="26" name="Text 16"/>
          <p:cNvSpPr/>
          <p:nvPr/>
        </p:nvSpPr>
        <p:spPr>
          <a:xfrm>
            <a:off x="2809875" y="7972425"/>
            <a:ext cx="1095375" cy="416859"/>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Time Zone:</a:t>
            </a:r>
            <a:endParaRPr lang="en-US" sz="1500" dirty="0"/>
          </a:p>
        </p:txBody>
      </p:sp>
      <p:sp>
        <p:nvSpPr>
          <p:cNvPr id="27" name="Text 17"/>
          <p:cNvSpPr/>
          <p:nvPr/>
        </p:nvSpPr>
        <p:spPr>
          <a:xfrm>
            <a:off x="6800850" y="4333875"/>
            <a:ext cx="1714500" cy="28575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Your Pet’s Name:</a:t>
            </a:r>
            <a:endParaRPr lang="en-US" sz="1500" dirty="0"/>
          </a:p>
        </p:txBody>
      </p:sp>
      <p:sp>
        <p:nvSpPr>
          <p:cNvPr id="28" name="Text 18"/>
          <p:cNvSpPr/>
          <p:nvPr/>
        </p:nvSpPr>
        <p:spPr>
          <a:xfrm>
            <a:off x="7372350" y="5562600"/>
            <a:ext cx="1085850" cy="28575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Age Of Pet:</a:t>
            </a:r>
            <a:endParaRPr lang="en-US" sz="1500" dirty="0"/>
          </a:p>
        </p:txBody>
      </p:sp>
      <p:sp>
        <p:nvSpPr>
          <p:cNvPr id="29" name="Text 19"/>
          <p:cNvSpPr/>
          <p:nvPr/>
        </p:nvSpPr>
        <p:spPr>
          <a:xfrm>
            <a:off x="7086600" y="6791325"/>
            <a:ext cx="1152525" cy="28575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Type of Pet:</a:t>
            </a:r>
            <a:endParaRPr lang="en-US" sz="1500" dirty="0"/>
          </a:p>
        </p:txBody>
      </p:sp>
      <p:sp>
        <p:nvSpPr>
          <p:cNvPr id="30" name="Text 20"/>
          <p:cNvSpPr/>
          <p:nvPr/>
        </p:nvSpPr>
        <p:spPr>
          <a:xfrm>
            <a:off x="6667500" y="8496300"/>
            <a:ext cx="3314700" cy="561975"/>
          </a:xfrm>
          <a:prstGeom prst="rect">
            <a:avLst/>
          </a:prstGeom>
          <a:noFill/>
          <a:ln/>
        </p:spPr>
        <p:txBody>
          <a:bodyPr wrap="square" lIns="0" tIns="0" rIns="0" bIns="0" rtlCol="0" anchor="ctr"/>
          <a:lstStyle/>
          <a:p>
            <a:pPr algn="ctr">
              <a:lnSpc>
                <a:spcPts val="4350"/>
              </a:lnSpc>
            </a:pPr>
            <a:r>
              <a:rPr lang="en-US" sz="3600" b="0" i="0" dirty="0">
                <a:solidFill>
                  <a:srgbClr val="FFFFFF"/>
                </a:solidFill>
                <a:latin typeface="Inter Medium" pitchFamily="34" charset="0"/>
                <a:ea typeface="Inter Medium" pitchFamily="34" charset="-122"/>
                <a:cs typeface="Inter Medium" pitchFamily="34" charset="-120"/>
              </a:rPr>
              <a:t>Submit</a:t>
            </a:r>
            <a:endParaRPr lang="en-US" sz="3600" dirty="0"/>
          </a:p>
        </p:txBody>
      </p:sp>
      <p:sp>
        <p:nvSpPr>
          <p:cNvPr id="31" name="Text 21"/>
          <p:cNvSpPr/>
          <p:nvPr/>
        </p:nvSpPr>
        <p:spPr>
          <a:xfrm>
            <a:off x="11191875" y="3390900"/>
            <a:ext cx="5800725" cy="1619250"/>
          </a:xfrm>
          <a:prstGeom prst="rect">
            <a:avLst/>
          </a:prstGeom>
          <a:noFill/>
          <a:ln/>
        </p:spPr>
        <p:txBody>
          <a:bodyPr wrap="square" lIns="0" tIns="0" rIns="0" bIns="0" rtlCol="0" anchor="ctr"/>
          <a:lstStyle/>
          <a:p>
            <a:pPr algn="ctr">
              <a:lnSpc>
                <a:spcPts val="5775"/>
              </a:lnSpc>
            </a:pPr>
            <a:r>
              <a:rPr lang="en-US" sz="4800" b="1" i="0" dirty="0">
                <a:solidFill>
                  <a:srgbClr val="FFFFFF"/>
                </a:solidFill>
                <a:latin typeface="Inter Bold" pitchFamily="34" charset="0"/>
                <a:ea typeface="Inter Bold" pitchFamily="34" charset="-122"/>
                <a:cs typeface="Inter Bold" pitchFamily="34" charset="-120"/>
              </a:rPr>
              <a:t>Join Today!!!!</a:t>
            </a:r>
            <a:endParaRPr lang="en-US" sz="4800" dirty="0"/>
          </a:p>
        </p:txBody>
      </p:sp>
      <p:sp>
        <p:nvSpPr>
          <p:cNvPr id="32" name="Text 22"/>
          <p:cNvSpPr/>
          <p:nvPr/>
        </p:nvSpPr>
        <p:spPr>
          <a:xfrm>
            <a:off x="15011400" y="1343025"/>
            <a:ext cx="1304925" cy="342900"/>
          </a:xfrm>
          <a:prstGeom prst="rect">
            <a:avLst/>
          </a:prstGeom>
          <a:noFill/>
          <a:ln/>
        </p:spPr>
        <p:txBody>
          <a:bodyPr wrap="square" lIns="0" tIns="0" rIns="0" bIns="0" rtlCol="0" anchor="t"/>
          <a:lstStyle/>
          <a:p>
            <a:pPr algn="l">
              <a:lnSpc>
                <a:spcPts val="2700"/>
              </a:lnSpc>
            </a:pPr>
            <a:r>
              <a:rPr lang="en-US" sz="1800" b="0" i="0" dirty="0">
                <a:solidFill>
                  <a:srgbClr val="000000"/>
                </a:solidFill>
                <a:latin typeface="Poppins SemiBold" pitchFamily="34" charset="0"/>
                <a:ea typeface="Poppins SemiBold" pitchFamily="34" charset="-122"/>
                <a:cs typeface="Poppins SemiBold" pitchFamily="34" charset="-120"/>
              </a:rPr>
              <a:t>Contact Us</a:t>
            </a:r>
            <a:endParaRPr lang="en-US" sz="1800" dirty="0"/>
          </a:p>
        </p:txBody>
      </p:sp>
      <p:sp>
        <p:nvSpPr>
          <p:cNvPr id="33" name="Text 23"/>
          <p:cNvSpPr/>
          <p:nvPr/>
        </p:nvSpPr>
        <p:spPr>
          <a:xfrm>
            <a:off x="15982950" y="1685925"/>
            <a:ext cx="23812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Fish</a:t>
            </a:r>
            <a:endParaRPr lang="en-US" sz="900" dirty="0"/>
          </a:p>
        </p:txBody>
      </p:sp>
      <p:sp>
        <p:nvSpPr>
          <p:cNvPr id="34" name="Text 24"/>
          <p:cNvSpPr/>
          <p:nvPr/>
        </p:nvSpPr>
        <p:spPr>
          <a:xfrm>
            <a:off x="17373600" y="1685925"/>
            <a:ext cx="36195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Home</a:t>
            </a:r>
            <a:endParaRPr lang="en-US" sz="900" dirty="0"/>
          </a:p>
        </p:txBody>
      </p:sp>
      <p:sp>
        <p:nvSpPr>
          <p:cNvPr id="35" name="Text 25"/>
          <p:cNvSpPr/>
          <p:nvPr/>
        </p:nvSpPr>
        <p:spPr>
          <a:xfrm>
            <a:off x="16459200" y="1685925"/>
            <a:ext cx="40005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Sign In</a:t>
            </a:r>
            <a:endParaRPr lang="en-US" sz="900" dirty="0"/>
          </a:p>
        </p:txBody>
      </p:sp>
      <p:sp>
        <p:nvSpPr>
          <p:cNvPr id="36" name="Text 26"/>
          <p:cNvSpPr/>
          <p:nvPr/>
        </p:nvSpPr>
        <p:spPr>
          <a:xfrm>
            <a:off x="15011400" y="1685925"/>
            <a:ext cx="228600"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Cat</a:t>
            </a:r>
            <a:endParaRPr lang="en-US" sz="900" dirty="0"/>
          </a:p>
        </p:txBody>
      </p:sp>
      <p:sp>
        <p:nvSpPr>
          <p:cNvPr id="37" name="Text 27"/>
          <p:cNvSpPr/>
          <p:nvPr/>
        </p:nvSpPr>
        <p:spPr>
          <a:xfrm>
            <a:off x="15497175" y="1685925"/>
            <a:ext cx="257175" cy="171450"/>
          </a:xfrm>
          <a:prstGeom prst="rect">
            <a:avLst/>
          </a:prstGeom>
          <a:noFill/>
          <a:ln/>
        </p:spPr>
        <p:txBody>
          <a:bodyPr wrap="square" lIns="0" tIns="0" rIns="0" bIns="0" rtlCol="0" anchor="t"/>
          <a:lstStyle/>
          <a:p>
            <a:pPr algn="l">
              <a:lnSpc>
                <a:spcPts val="1350"/>
              </a:lnSpc>
            </a:pPr>
            <a:r>
              <a:rPr lang="en-US" sz="900" b="0" i="0" dirty="0">
                <a:solidFill>
                  <a:srgbClr val="000000"/>
                </a:solidFill>
                <a:latin typeface="Poppins Regular" pitchFamily="34" charset="0"/>
                <a:ea typeface="Poppins Regular" pitchFamily="34" charset="-122"/>
                <a:cs typeface="Poppins Regular" pitchFamily="34" charset="-120"/>
              </a:rPr>
              <a:t>Dog</a:t>
            </a:r>
            <a:endParaRPr lang="en-US" sz="900" dirty="0"/>
          </a:p>
        </p:txBody>
      </p:sp>
      <p:sp>
        <p:nvSpPr>
          <p:cNvPr id="38" name="Text 28"/>
          <p:cNvSpPr/>
          <p:nvPr/>
        </p:nvSpPr>
        <p:spPr>
          <a:xfrm>
            <a:off x="6438900" y="1619250"/>
            <a:ext cx="1076325" cy="285750"/>
          </a:xfrm>
          <a:prstGeom prst="rect">
            <a:avLst/>
          </a:prstGeom>
          <a:noFill/>
          <a:ln/>
        </p:spPr>
        <p:txBody>
          <a:bodyPr wrap="square" lIns="0" tIns="0" rIns="0" bIns="0" rtlCol="0" anchor="ctr"/>
          <a:lstStyle/>
          <a:p>
            <a:pPr algn="ctr">
              <a:lnSpc>
                <a:spcPts val="2250"/>
              </a:lnSpc>
            </a:pPr>
            <a:r>
              <a:rPr lang="en-US" sz="1500" b="0" i="0" dirty="0">
                <a:solidFill>
                  <a:srgbClr val="FFFFFF"/>
                </a:solidFill>
                <a:latin typeface="Poppins ExtraBold" pitchFamily="34" charset="0"/>
                <a:ea typeface="Poppins ExtraBold" pitchFamily="34" charset="-122"/>
                <a:cs typeface="Poppins ExtraBold" pitchFamily="34" charset="-120"/>
              </a:rPr>
              <a:t>Form Page</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2091</Words>
  <Application>Microsoft Office PowerPoint</Application>
  <PresentationFormat>Custom</PresentationFormat>
  <Paragraphs>143</Paragraphs>
  <Slides>5</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Arial</vt:lpstr>
      <vt:lpstr>Calibri</vt:lpstr>
      <vt:lpstr>Inter Bold</vt:lpstr>
      <vt:lpstr>Inter Medium</vt:lpstr>
      <vt:lpstr>Poppins Bold</vt:lpstr>
      <vt:lpstr>Poppins ExtraBold</vt:lpstr>
      <vt:lpstr>Poppins Light</vt:lpstr>
      <vt:lpstr>Poppins Medium</vt:lpstr>
      <vt:lpstr>Poppins Regular</vt:lpstr>
      <vt:lpstr>Poppins SemiBold</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Nicholas Walters</cp:lastModifiedBy>
  <cp:revision>2</cp:revision>
  <dcterms:created xsi:type="dcterms:W3CDTF">2022-11-14T01:00:56Z</dcterms:created>
  <dcterms:modified xsi:type="dcterms:W3CDTF">2022-11-14T01:22:32Z</dcterms:modified>
</cp:coreProperties>
</file>