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7"/>
  </p:notesMasterIdLst>
  <p:sldIdLst>
    <p:sldId id="360" r:id="rId5"/>
    <p:sldId id="362" r:id="rId6"/>
    <p:sldId id="363" r:id="rId7"/>
    <p:sldId id="367" r:id="rId8"/>
    <p:sldId id="368" r:id="rId9"/>
    <p:sldId id="365" r:id="rId10"/>
    <p:sldId id="369" r:id="rId11"/>
    <p:sldId id="372" r:id="rId12"/>
    <p:sldId id="370" r:id="rId13"/>
    <p:sldId id="373" r:id="rId14"/>
    <p:sldId id="371" r:id="rId15"/>
    <p:sldId id="3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102" d="100"/>
          <a:sy n="102" d="100"/>
        </p:scale>
        <p:origin x="-7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te.com/clienti/123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ysite.com/ordini/2011/98765" TargetMode="External"/><Relationship Id="rId4" Type="http://schemas.openxmlformats.org/officeDocument/2006/relationships/hyperlink" Target="http://www.mysite.com/ordini/201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gi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0" y="-3594"/>
            <a:ext cx="9641649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Application Development 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err="1">
                <a:solidFill>
                  <a:schemeClr val="bg1"/>
                </a:solidFill>
              </a:rPr>
              <a:t>WebAPI</a:t>
            </a:r>
            <a:r>
              <a:rPr lang="it-IT" sz="3600" dirty="0">
                <a:solidFill>
                  <a:schemeClr val="bg1"/>
                </a:solidFill>
              </a:rPr>
              <a:t>/REST Service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esplicito dei metodi HTTP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/>
          <a:lstStyle/>
          <a:p>
            <a:endParaRPr lang="it-IT" b="1" dirty="0"/>
          </a:p>
          <a:p>
            <a:r>
              <a:rPr lang="it-IT" b="1" dirty="0"/>
              <a:t>REST</a:t>
            </a:r>
            <a:r>
              <a:rPr lang="it-IT" dirty="0"/>
              <a:t> stabilisce una mappatura uno a uno tra le tipiche operazioni </a:t>
            </a:r>
            <a:r>
              <a:rPr lang="it-IT" b="1" dirty="0"/>
              <a:t>CRUD</a:t>
            </a:r>
            <a:r>
              <a:rPr lang="it-IT" dirty="0"/>
              <a:t> (Create, Read, Update, Delete) e i metodi HTTP.</a:t>
            </a:r>
          </a:p>
          <a:p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366416" y="3294160"/>
          <a:ext cx="9231086" cy="1828800"/>
        </p:xfrm>
        <a:graphic>
          <a:graphicData uri="http://schemas.openxmlformats.org/drawingml/2006/table">
            <a:tbl>
              <a:tblPr/>
              <a:tblGrid>
                <a:gridCol w="1880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69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3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  <a:latin typeface="Segoe UI"/>
                        </a:rPr>
                        <a:t>Metodo HTTP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  <a:latin typeface="Segoe UI"/>
                        </a:rPr>
                        <a:t>Operazione CRUD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effectLst/>
                          <a:latin typeface="Segoe UI"/>
                        </a:rPr>
                        <a:t>Descrizione</a:t>
                      </a:r>
                      <a:endParaRPr lang="it-IT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Crea una nuova risorsa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Ottiene una risorsa esistente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effectLst/>
                        </a:rPr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Update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Aggiorna una risorsa o ne modifica lo stato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Elimina una risorsa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1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 autodescrittive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6126480" cy="3685731"/>
          </a:xfrm>
        </p:spPr>
        <p:txBody>
          <a:bodyPr/>
          <a:lstStyle/>
          <a:p>
            <a:r>
              <a:rPr lang="it-IT" b="1" dirty="0"/>
              <a:t>JSON </a:t>
            </a:r>
            <a:r>
              <a:rPr lang="en-US" dirty="0"/>
              <a:t>è</a:t>
            </a:r>
            <a:r>
              <a:rPr lang="it-IT" dirty="0"/>
              <a:t> un semplice formato progettato per l’interscambio di dati. Facile da leggere.</a:t>
            </a:r>
          </a:p>
          <a:p>
            <a:endParaRPr lang="en-US" dirty="0"/>
          </a:p>
          <a:p>
            <a:r>
              <a:rPr lang="it-IT" dirty="0"/>
              <a:t>JSON è basato su due strutture:</a:t>
            </a:r>
          </a:p>
          <a:p>
            <a:endParaRPr lang="it-IT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Un insieme di coppie nome/valore. (</a:t>
            </a:r>
            <a:r>
              <a:rPr lang="it-IT" dirty="0" err="1"/>
              <a:t>Javascript</a:t>
            </a:r>
            <a:r>
              <a:rPr lang="it-IT" dirty="0"/>
              <a:t> Object)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IT" dirty="0"/>
              <a:t>Array.</a:t>
            </a:r>
          </a:p>
          <a:p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52" y="2183362"/>
            <a:ext cx="4309899" cy="39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8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 in </a:t>
            </a:r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3554"/>
            <a:ext cx="10058400" cy="36655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HttpClient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92608" lvl="1" indent="0">
              <a:buNone/>
            </a:pPr>
            <a:r>
              <a:rPr lang="it-IT" sz="2200" dirty="0">
                <a:hlinkClick r:id="rId2"/>
              </a:rPr>
              <a:t>https://angular.io/guide/http</a:t>
            </a:r>
            <a:endParaRPr lang="it-IT" sz="2200" dirty="0"/>
          </a:p>
          <a:p>
            <a:pPr marL="457200" lvl="1" indent="0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/>
              <a:t>Esempi di codice…</a:t>
            </a:r>
            <a:endParaRPr lang="it-IT" sz="2200" dirty="0"/>
          </a:p>
          <a:p>
            <a:endParaRPr lang="it-IT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/>
              <a:t>©</a:t>
            </a:r>
            <a:r>
              <a:rPr lang="en-US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318" y="1845734"/>
            <a:ext cx="9961362" cy="4023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WebAPI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CRUD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Angular </a:t>
            </a:r>
            <a:r>
              <a:rPr lang="en-US" sz="2400" dirty="0" err="1"/>
              <a:t>HTTPClient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4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WebAPI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065"/>
            <a:ext cx="6378090" cy="3807029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 (Application Programming Interface) è un </a:t>
            </a:r>
            <a:r>
              <a:rPr lang="en-US" sz="2400" dirty="0" err="1"/>
              <a:t>insieme</a:t>
            </a:r>
            <a:r>
              <a:rPr lang="en-US" sz="2400" dirty="0"/>
              <a:t> di </a:t>
            </a:r>
            <a:r>
              <a:rPr lang="en-US" sz="2400" dirty="0" err="1"/>
              <a:t>definizioni</a:t>
            </a:r>
            <a:r>
              <a:rPr lang="en-US" sz="2400" dirty="0"/>
              <a:t> di procedure, </a:t>
            </a:r>
            <a:r>
              <a:rPr lang="en-US" sz="2400" dirty="0" err="1"/>
              <a:t>protocolli</a:t>
            </a:r>
            <a:r>
              <a:rPr lang="en-US" sz="2400" dirty="0"/>
              <a:t> e </a:t>
            </a:r>
            <a:r>
              <a:rPr lang="en-US" sz="2400" dirty="0" err="1"/>
              <a:t>strumenti</a:t>
            </a:r>
            <a:r>
              <a:rPr lang="en-US" sz="2400" dirty="0"/>
              <a:t> </a:t>
            </a:r>
            <a:r>
              <a:rPr lang="en-US" sz="2400" dirty="0" err="1"/>
              <a:t>resi</a:t>
            </a:r>
            <a:r>
              <a:rPr lang="en-US" sz="2400" dirty="0"/>
              <a:t> </a:t>
            </a:r>
            <a:r>
              <a:rPr lang="en-US" sz="2400" dirty="0" err="1"/>
              <a:t>disponibili</a:t>
            </a:r>
            <a:r>
              <a:rPr lang="en-US" sz="2400" dirty="0"/>
              <a:t> </a:t>
            </a:r>
            <a:r>
              <a:rPr lang="en-US" sz="2400" dirty="0" err="1"/>
              <a:t>esternamente</a:t>
            </a:r>
            <a:r>
              <a:rPr lang="en-US" sz="2400" dirty="0"/>
              <a:t> </a:t>
            </a:r>
            <a:r>
              <a:rPr lang="en-US" sz="2400" dirty="0" err="1"/>
              <a:t>all’applicazione</a:t>
            </a:r>
            <a:r>
              <a:rPr lang="en-US" sz="2400" dirty="0"/>
              <a:t> per la </a:t>
            </a:r>
            <a:r>
              <a:rPr lang="en-US" sz="2400" dirty="0" err="1"/>
              <a:t>comunicazione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vari</a:t>
            </a:r>
            <a:r>
              <a:rPr lang="en-US" sz="2400" dirty="0"/>
              <a:t> </a:t>
            </a:r>
            <a:r>
              <a:rPr lang="en-US" sz="2400" dirty="0" err="1"/>
              <a:t>componenti</a:t>
            </a:r>
            <a:r>
              <a:rPr lang="en-US" sz="2400" dirty="0"/>
              <a:t>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Una Web API è </a:t>
            </a:r>
            <a:r>
              <a:rPr lang="en-US" sz="2400" dirty="0" err="1"/>
              <a:t>un’application</a:t>
            </a:r>
            <a:r>
              <a:rPr lang="en-US" sz="2400" dirty="0"/>
              <a:t> programming interface </a:t>
            </a:r>
            <a:r>
              <a:rPr lang="en-US" sz="2400" dirty="0" err="1"/>
              <a:t>realizzata</a:t>
            </a:r>
            <a:r>
              <a:rPr lang="en-US" sz="2400" dirty="0"/>
              <a:t> per un web server, </a:t>
            </a:r>
            <a:r>
              <a:rPr lang="en-US" sz="2400" dirty="0" err="1"/>
              <a:t>composta</a:t>
            </a:r>
            <a:r>
              <a:rPr lang="en-US" sz="2400" dirty="0"/>
              <a:t> da </a:t>
            </a:r>
            <a:r>
              <a:rPr lang="en-US" sz="2400" dirty="0" err="1"/>
              <a:t>uno</a:t>
            </a:r>
            <a:r>
              <a:rPr lang="en-US" sz="2400" dirty="0"/>
              <a:t> o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 </a:t>
            </a:r>
            <a:r>
              <a:rPr lang="en-US" sz="2400" dirty="0" err="1"/>
              <a:t>esposti</a:t>
            </a:r>
            <a:r>
              <a:rPr lang="en-US" sz="2400" dirty="0"/>
              <a:t> </a:t>
            </a:r>
            <a:r>
              <a:rPr lang="en-US" sz="2400" dirty="0" err="1"/>
              <a:t>pubblicamente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endpoints.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CBA13D25-0B76-4132-9FBB-4FE877B33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87" y="2251079"/>
            <a:ext cx="36724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7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REpresentational</a:t>
            </a:r>
            <a:r>
              <a:rPr lang="it-IT" dirty="0"/>
              <a:t> State Transfer 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3554"/>
            <a:ext cx="10058400" cy="366554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it-IT" sz="2400" dirty="0"/>
              <a:t>REST è uno stile di architettura software per i sistemi distribuiti.</a:t>
            </a:r>
          </a:p>
          <a:p>
            <a:endParaRPr lang="en-US" sz="2400" dirty="0"/>
          </a:p>
          <a:p>
            <a:r>
              <a:rPr lang="it-IT" sz="2400" dirty="0"/>
              <a:t>I principi fondamentali che facilitano l’uso di web service basati su REST sono:</a:t>
            </a:r>
          </a:p>
          <a:p>
            <a:endParaRPr lang="it-IT" sz="2400" dirty="0"/>
          </a:p>
          <a:p>
            <a:pPr marL="749300" lvl="1" indent="-457200">
              <a:buFont typeface="Arial" panose="020F0302020204030204"/>
              <a:buChar char="•"/>
            </a:pPr>
            <a:r>
              <a:rPr lang="it-IT" sz="2200" dirty="0"/>
              <a:t>Identificazione delle risorse</a:t>
            </a:r>
            <a:endParaRPr lang="it-IT" sz="2200" dirty="0">
              <a:cs typeface="Calibri" panose="020F0502020204030204"/>
            </a:endParaRPr>
          </a:p>
          <a:p>
            <a:pPr marL="749300" lvl="1" indent="-457200">
              <a:buFont typeface="Arial" panose="020F0302020204030204"/>
              <a:buChar char="•"/>
            </a:pPr>
            <a:r>
              <a:rPr lang="it-IT" sz="2200" dirty="0"/>
              <a:t>Comunicazione senza stato</a:t>
            </a:r>
            <a:endParaRPr lang="it-IT" sz="2200" dirty="0">
              <a:cs typeface="Calibri" panose="020F0502020204030204"/>
            </a:endParaRPr>
          </a:p>
          <a:p>
            <a:pPr marL="749300" lvl="1" indent="-457200">
              <a:buFont typeface="Arial" panose="020F0302020204030204"/>
              <a:buChar char="•"/>
            </a:pPr>
            <a:r>
              <a:rPr lang="it-IT" sz="2200" dirty="0"/>
              <a:t>Collegamenti tra risorse</a:t>
            </a:r>
            <a:endParaRPr lang="it-IT" sz="2200" dirty="0">
              <a:cs typeface="Calibri" panose="020F0502020204030204"/>
            </a:endParaRPr>
          </a:p>
          <a:p>
            <a:pPr marL="749300" lvl="1" indent="-457200">
              <a:buFont typeface="Arial" panose="020F0302020204030204"/>
              <a:buChar char="•"/>
            </a:pPr>
            <a:r>
              <a:rPr lang="it-IT" sz="2200" dirty="0"/>
              <a:t>Utilizzo esplicito dei metodi HTTP</a:t>
            </a:r>
            <a:endParaRPr lang="it-IT" sz="2200" dirty="0">
              <a:cs typeface="Calibri" panose="020F0502020204030204"/>
            </a:endParaRPr>
          </a:p>
          <a:p>
            <a:pPr marL="749300" lvl="1" indent="-457200">
              <a:buFont typeface="Arial" panose="020F0302020204030204"/>
              <a:buChar char="•"/>
            </a:pPr>
            <a:r>
              <a:rPr lang="it-IT" sz="2200" dirty="0"/>
              <a:t>Risorse autodescrittive</a:t>
            </a:r>
            <a:endParaRPr lang="it-IT" sz="2200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risorse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332652"/>
            <a:ext cx="10058400" cy="353644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Per risorsa si intende un qualsiasi elemento oggetto di elaborazione.</a:t>
            </a:r>
          </a:p>
          <a:p>
            <a:endParaRPr lang="it-IT" dirty="0"/>
          </a:p>
          <a:p>
            <a:r>
              <a:rPr lang="it-IT" dirty="0"/>
              <a:t>Questo principio stabilisce che ciascuna risorsa deve essere identificata univocamente. In ambito Web, il meccanismo più naturale per individuare una risorsa </a:t>
            </a:r>
            <a:r>
              <a:rPr lang="en-US" dirty="0"/>
              <a:t>è</a:t>
            </a:r>
            <a:r>
              <a:rPr lang="it-IT" dirty="0"/>
              <a:t> dato dal concetto di URI.</a:t>
            </a:r>
          </a:p>
          <a:p>
            <a:endParaRPr lang="it-IT" dirty="0"/>
          </a:p>
          <a:p>
            <a:r>
              <a:rPr lang="it-IT" dirty="0"/>
              <a:t>I seguenti sono esempi di possibili identificatori di risorse: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it-IT" dirty="0">
                <a:hlinkClick r:id="rId3"/>
              </a:rPr>
              <a:t>http://www.mysite.com/clienti/1234</a:t>
            </a:r>
            <a:endParaRPr lang="it-IT" dirty="0">
              <a:cs typeface="Calibri"/>
              <a:hlinkClick r:id="rId3"/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http://www.mysite.com/ordini/2011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http://www.mysite.com/ordini/2011</a:t>
            </a:r>
            <a:r>
              <a:rPr lang="it-IT" dirty="0">
                <a:ea typeface="+mn-lt"/>
                <a:cs typeface="+mn-lt"/>
                <a:hlinkClick r:id="rId5"/>
              </a:rPr>
              <a:t>/98765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Comunicazioni</a:t>
            </a:r>
            <a:r>
              <a:rPr lang="en-US" dirty="0"/>
              <a:t> stateless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/>
          <a:lstStyle/>
          <a:p>
            <a:r>
              <a:rPr lang="it-IT" dirty="0"/>
              <a:t>Il principio della </a:t>
            </a:r>
            <a:r>
              <a:rPr lang="it-IT" b="1" dirty="0"/>
              <a:t>comunicazione </a:t>
            </a:r>
            <a:r>
              <a:rPr lang="it-IT" b="1" dirty="0" err="1"/>
              <a:t>stateless</a:t>
            </a:r>
            <a:r>
              <a:rPr lang="it-IT" dirty="0"/>
              <a:t> è una delle caratteristiche principali del protocollo HTTP, cioè ciascuna richiesta non ha alcuna relazione con le richieste precedenti e successive. </a:t>
            </a:r>
          </a:p>
          <a:p>
            <a:endParaRPr lang="en-US" dirty="0"/>
          </a:p>
          <a:p>
            <a:r>
              <a:rPr lang="it-IT" dirty="0"/>
              <a:t>È importante sottolineare che sebbene REST preveda la </a:t>
            </a:r>
            <a:r>
              <a:rPr lang="it-IT" b="1" dirty="0"/>
              <a:t>comunicazione </a:t>
            </a:r>
            <a:r>
              <a:rPr lang="it-IT" b="1" dirty="0" err="1"/>
              <a:t>stateless</a:t>
            </a:r>
            <a:r>
              <a:rPr lang="it-IT" dirty="0"/>
              <a:t>, non vuol dire che un’applicazione non deve avere stato. La responsabilità della gestione dello stato dell’applicazione non deve essere conferita al server, ma rientra nei compiti del client.</a:t>
            </a:r>
          </a:p>
          <a:p>
            <a:endParaRPr lang="en-US" dirty="0"/>
          </a:p>
          <a:p>
            <a:r>
              <a:rPr lang="it-IT" dirty="0"/>
              <a:t>La principale ragione di questa scelta è la scalabilità. Mantenere lo stato costa in termini di risorse sul server.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12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Collegamenti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risorse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/>
          <a:lstStyle/>
          <a:p>
            <a:r>
              <a:rPr lang="it-IT" dirty="0"/>
              <a:t>Le risorse sono tra loro messe in </a:t>
            </a:r>
            <a:r>
              <a:rPr lang="it-IT" b="1" dirty="0"/>
              <a:t>relazione tramite link</a:t>
            </a:r>
            <a:r>
              <a:rPr lang="it-IT" dirty="0"/>
              <a:t> ipertestuali.</a:t>
            </a:r>
          </a:p>
          <a:p>
            <a:endParaRPr lang="it-IT" dirty="0"/>
          </a:p>
          <a:p>
            <a:r>
              <a:rPr lang="it-IT" dirty="0"/>
              <a:t>In sostanza, tutto quello che un client deve sapere su una risorsa e sulle risorse ad essa correlate deve essere contenuto nella sua rappresentazione o deve essere accessibile tramite collegamenti ipertestuali.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05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4EB78512-9205-4356-82A3-C40A6BB704C3}"/>
              </a:ext>
            </a:extLst>
          </p:cNvPr>
          <p:cNvSpPr/>
          <p:nvPr/>
        </p:nvSpPr>
        <p:spPr>
          <a:xfrm>
            <a:off x="944880" y="1503680"/>
            <a:ext cx="10332720" cy="5225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xmlns="" id="{2FA37CFE-C95A-4D89-915F-5378B02A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487" y="687132"/>
            <a:ext cx="8975763" cy="2530402"/>
          </a:xfr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xmlns="" id="{735A29DD-F795-42A9-9B71-52199C874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487" y="3548270"/>
            <a:ext cx="8975763" cy="2530401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xmlns="" id="{E4F165F1-4CB4-46AB-A705-AB3DFBC21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89776" y="3549316"/>
            <a:ext cx="981644" cy="981644"/>
          </a:xfrm>
          <a:prstGeom prst="rect">
            <a:avLst/>
          </a:prstGeom>
        </p:spPr>
      </p:pic>
      <p:pic>
        <p:nvPicPr>
          <p:cNvPr id="27" name="Elemento grafico 26" descr="Chiudi">
            <a:extLst>
              <a:ext uri="{FF2B5EF4-FFF2-40B4-BE49-F238E27FC236}">
                <a16:creationId xmlns:a16="http://schemas.microsoft.com/office/drawing/2014/main" xmlns="" id="{0F35DB74-DEB4-4215-880A-14EEB1BE0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289776" y="688455"/>
            <a:ext cx="981644" cy="9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esplicito dei metodi HTTP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2019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183362"/>
            <a:ext cx="10058400" cy="3685731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it-IT" b="1" dirty="0"/>
          </a:p>
          <a:p>
            <a:r>
              <a:rPr lang="it-IT" dirty="0"/>
              <a:t>L'</a:t>
            </a:r>
            <a:r>
              <a:rPr lang="it-IT" b="1" dirty="0"/>
              <a:t>HTTP</a:t>
            </a:r>
            <a:r>
              <a:rPr lang="it-IT" dirty="0"/>
              <a:t> sta alla base dello scambio di dati nel WEB e, rappresenta la soluzione più utilizzata nella creazione di servizi </a:t>
            </a:r>
            <a:r>
              <a:rPr lang="it-IT" dirty="0" err="1"/>
              <a:t>RESTful</a:t>
            </a:r>
            <a:r>
              <a:rPr lang="it-IT" dirty="0"/>
              <a:t>.</a:t>
            </a:r>
          </a:p>
          <a:p>
            <a:r>
              <a:rPr lang="it-IT" dirty="0"/>
              <a:t>È un protocollo </a:t>
            </a:r>
            <a:r>
              <a:rPr lang="it-IT" b="1" dirty="0" err="1"/>
              <a:t>stateless</a:t>
            </a:r>
            <a:r>
              <a:rPr lang="it-IT" dirty="0"/>
              <a:t> che prevede la comunicazione </a:t>
            </a:r>
            <a:r>
              <a:rPr lang="it-IT" dirty="0" err="1"/>
              <a:t>client-server</a:t>
            </a:r>
            <a:r>
              <a:rPr lang="it-IT" dirty="0"/>
              <a:t> (di tipo </a:t>
            </a:r>
            <a:r>
              <a:rPr lang="it-IT" dirty="0" err="1"/>
              <a:t>request</a:t>
            </a:r>
            <a:r>
              <a:rPr lang="it-IT" dirty="0"/>
              <a:t>/</a:t>
            </a:r>
            <a:r>
              <a:rPr lang="it-IT" dirty="0" err="1"/>
              <a:t>response</a:t>
            </a:r>
            <a:r>
              <a:rPr lang="it-IT" dirty="0"/>
              <a:t>)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3472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CC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1033C0-4AEA-4D3E-A15E-FD4FEF0CD7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</TotalTime>
  <Words>418</Words>
  <Application>Microsoft Office PowerPoint</Application>
  <PresentationFormat>Personalizzato</PresentationFormat>
  <Paragraphs>89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Retrospect</vt:lpstr>
      <vt:lpstr>Presentazione standard di PowerPoint</vt:lpstr>
      <vt:lpstr>Summary</vt:lpstr>
      <vt:lpstr>WebAPI</vt:lpstr>
      <vt:lpstr>REpresentational State Transfer (REST)</vt:lpstr>
      <vt:lpstr>Identificazione delle risorse</vt:lpstr>
      <vt:lpstr>Comunicazioni stateless</vt:lpstr>
      <vt:lpstr>Collegamenti tra risorse</vt:lpstr>
      <vt:lpstr>Presentazione standard di PowerPoint</vt:lpstr>
      <vt:lpstr>Utilizzo esplicito dei metodi HTTP</vt:lpstr>
      <vt:lpstr>Utilizzo esplicito dei metodi HTTP</vt:lpstr>
      <vt:lpstr>Risorse autodescrittive</vt:lpstr>
      <vt:lpstr>REST in Angular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Federico Burgio</dc:creator>
  <cp:lastModifiedBy>Roberto Vacca</cp:lastModifiedBy>
  <cp:revision>521</cp:revision>
  <dcterms:created xsi:type="dcterms:W3CDTF">2015-06-11T07:35:11Z</dcterms:created>
  <dcterms:modified xsi:type="dcterms:W3CDTF">2019-05-29T07:55:26Z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