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4"/>
  </p:sldMasterIdLst>
  <p:notesMasterIdLst>
    <p:notesMasterId r:id="rId18"/>
  </p:notesMasterIdLst>
  <p:sldIdLst>
    <p:sldId id="360" r:id="rId5"/>
    <p:sldId id="362" r:id="rId6"/>
    <p:sldId id="363" r:id="rId7"/>
    <p:sldId id="369" r:id="rId8"/>
    <p:sldId id="367" r:id="rId9"/>
    <p:sldId id="368" r:id="rId10"/>
    <p:sldId id="365" r:id="rId11"/>
    <p:sldId id="370" r:id="rId12"/>
    <p:sldId id="371" r:id="rId13"/>
    <p:sldId id="372" r:id="rId14"/>
    <p:sldId id="375" r:id="rId15"/>
    <p:sldId id="373" r:id="rId16"/>
    <p:sldId id="3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derico Burgio" initials="FB"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0030"/>
    <a:srgbClr val="3397CC"/>
    <a:srgbClr val="3399CC"/>
    <a:srgbClr val="32C424"/>
    <a:srgbClr val="8F05B8"/>
    <a:srgbClr val="E74C0B"/>
    <a:srgbClr val="D58814"/>
    <a:srgbClr val="F78F01"/>
    <a:srgbClr val="F7B055"/>
    <a:srgbClr val="E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0EFCC1-8B1D-4BC0-AFE3-F67B78CB9305}" v="1" dt="2019-05-22T21:28:31.091"/>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89" autoAdjust="0"/>
    <p:restoredTop sz="87260" autoAdjust="0"/>
  </p:normalViewPr>
  <p:slideViewPr>
    <p:cSldViewPr snapToGrid="0">
      <p:cViewPr>
        <p:scale>
          <a:sx n="108" d="100"/>
          <a:sy n="108" d="100"/>
        </p:scale>
        <p:origin x="-516" y="17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7748FB-6A21-4E64-868C-0805ADDBD542}" type="datetimeFigureOut">
              <a:rPr lang="it-IT" smtClean="0"/>
              <a:t>22/05/2019</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8AA25E-5A5C-4032-9A6D-F95789AA141A}" type="slidenum">
              <a:rPr lang="it-IT" smtClean="0"/>
              <a:t>‹#›</a:t>
            </a:fld>
            <a:endParaRPr lang="it-IT"/>
          </a:p>
        </p:txBody>
      </p:sp>
    </p:spTree>
    <p:extLst>
      <p:ext uri="{BB962C8B-B14F-4D97-AF65-F5344CB8AC3E}">
        <p14:creationId xmlns:p14="http://schemas.microsoft.com/office/powerpoint/2010/main" val="1775224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D78AA25E-5A5C-4032-9A6D-F95789AA141A}" type="slidenum">
              <a:rPr lang="it-IT" smtClean="0"/>
              <a:t>1</a:t>
            </a:fld>
            <a:endParaRPr lang="it-IT"/>
          </a:p>
        </p:txBody>
      </p:sp>
    </p:spTree>
    <p:extLst>
      <p:ext uri="{BB962C8B-B14F-4D97-AF65-F5344CB8AC3E}">
        <p14:creationId xmlns:p14="http://schemas.microsoft.com/office/powerpoint/2010/main" val="2238738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8AA25E-5A5C-4032-9A6D-F95789AA141A}" type="slidenum">
              <a:rPr lang="it-IT" smtClean="0"/>
              <a:t>7</a:t>
            </a:fld>
            <a:endParaRPr lang="it-IT"/>
          </a:p>
        </p:txBody>
      </p:sp>
    </p:spTree>
    <p:extLst>
      <p:ext uri="{BB962C8B-B14F-4D97-AF65-F5344CB8AC3E}">
        <p14:creationId xmlns:p14="http://schemas.microsoft.com/office/powerpoint/2010/main" val="2400286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2DE843-19B6-4E0E-913F-127CAF1AD9E6}" type="datetime1">
              <a:rPr lang="en-US" smtClean="0"/>
              <a:t>5/22/2019</a:t>
            </a:fld>
            <a:endParaRPr lang="en-US" dirty="0"/>
          </a:p>
        </p:txBody>
      </p:sp>
      <p:sp>
        <p:nvSpPr>
          <p:cNvPr id="5" name="Footer Placeholder 4"/>
          <p:cNvSpPr>
            <a:spLocks noGrp="1"/>
          </p:cNvSpPr>
          <p:nvPr>
            <p:ph type="ftr" sz="quarter" idx="11"/>
          </p:nvPr>
        </p:nvSpPr>
        <p:spPr/>
        <p:txBody>
          <a:bodyPr/>
          <a:lstStyle/>
          <a:p>
            <a:r>
              <a:rPr lang="en-US"/>
              <a:t>©2011 BaxEnergy GmbH. All rights reserved. Specifications are subject to change without notice. Energy Studio Pro® and its modules are registered trademarks of BaxEnergy GmbH. Other product and company names mentioned herein may be trademarks of their respective owners.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4833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1BAC33-FD35-497E-B422-BFBCF0C21A79}" type="datetime1">
              <a:rPr lang="en-US" smtClean="0"/>
              <a:t>5/22/2019</a:t>
            </a:fld>
            <a:endParaRPr lang="en-US" dirty="0"/>
          </a:p>
        </p:txBody>
      </p:sp>
      <p:sp>
        <p:nvSpPr>
          <p:cNvPr id="5" name="Footer Placeholder 4"/>
          <p:cNvSpPr>
            <a:spLocks noGrp="1"/>
          </p:cNvSpPr>
          <p:nvPr>
            <p:ph type="ftr" sz="quarter" idx="11"/>
          </p:nvPr>
        </p:nvSpPr>
        <p:spPr/>
        <p:txBody>
          <a:bodyPr/>
          <a:lstStyle/>
          <a:p>
            <a:r>
              <a:rPr lang="en-US"/>
              <a:t>©2011 BaxEnergy GmbH. All rights reserved. Specifications are subject to change without notice. Energy Studio Pro® and its modules are registered trademarks of BaxEnergy GmbH. Other product and company names mentioned herein may be trademarks of their respective owners.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33018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40CEDE-8AAE-45A4-B925-4E63E0BEA623}" type="datetime1">
              <a:rPr lang="en-US" smtClean="0"/>
              <a:t>5/22/2019</a:t>
            </a:fld>
            <a:endParaRPr lang="en-US" dirty="0"/>
          </a:p>
        </p:txBody>
      </p:sp>
      <p:sp>
        <p:nvSpPr>
          <p:cNvPr id="5" name="Footer Placeholder 4"/>
          <p:cNvSpPr>
            <a:spLocks noGrp="1"/>
          </p:cNvSpPr>
          <p:nvPr>
            <p:ph type="ftr" sz="quarter" idx="11"/>
          </p:nvPr>
        </p:nvSpPr>
        <p:spPr/>
        <p:txBody>
          <a:bodyPr/>
          <a:lstStyle/>
          <a:p>
            <a:r>
              <a:rPr lang="en-US"/>
              <a:t>©2011 BaxEnergy GmbH. All rights reserved. Specifications are subject to change without notice. Energy Studio Pro® and its modules are registered trademarks of BaxEnergy GmbH. Other product and company names mentioned herein may be trademarks of their respective owners.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00603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82CFDA-87A6-4646-BAD8-C12D6EF118BD}" type="datetime1">
              <a:rPr lang="en-US" smtClean="0"/>
              <a:t>5/22/2019</a:t>
            </a:fld>
            <a:endParaRPr lang="en-US" dirty="0"/>
          </a:p>
        </p:txBody>
      </p:sp>
      <p:sp>
        <p:nvSpPr>
          <p:cNvPr id="5" name="Footer Placeholder 4"/>
          <p:cNvSpPr>
            <a:spLocks noGrp="1"/>
          </p:cNvSpPr>
          <p:nvPr>
            <p:ph type="ftr" sz="quarter" idx="11"/>
          </p:nvPr>
        </p:nvSpPr>
        <p:spPr/>
        <p:txBody>
          <a:bodyPr/>
          <a:lstStyle/>
          <a:p>
            <a:r>
              <a:rPr lang="en-US"/>
              <a:t>©2011 BaxEnergy GmbH. All rights reserved. Specifications are subject to change without notice. Energy Studio Pro® and its modules are registered trademarks of BaxEnergy GmbH. Other product and company names mentioned herein may be trademarks of their respective owners.</a:t>
            </a:r>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smtClean="0"/>
              <a:t>‹#›</a:t>
            </a:fld>
            <a:endParaRPr lang="en-US" dirty="0"/>
          </a:p>
        </p:txBody>
      </p:sp>
    </p:spTree>
    <p:extLst>
      <p:ext uri="{BB962C8B-B14F-4D97-AF65-F5344CB8AC3E}">
        <p14:creationId xmlns:p14="http://schemas.microsoft.com/office/powerpoint/2010/main" val="1605373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08876B-9902-4C5B-A678-88BDDB8C3CCB}" type="datetime1">
              <a:rPr lang="en-US" smtClean="0"/>
              <a:t>5/22/2019</a:t>
            </a:fld>
            <a:endParaRPr lang="en-US" dirty="0"/>
          </a:p>
        </p:txBody>
      </p:sp>
      <p:sp>
        <p:nvSpPr>
          <p:cNvPr id="5" name="Footer Placeholder 4"/>
          <p:cNvSpPr>
            <a:spLocks noGrp="1"/>
          </p:cNvSpPr>
          <p:nvPr>
            <p:ph type="ftr" sz="quarter" idx="11"/>
          </p:nvPr>
        </p:nvSpPr>
        <p:spPr/>
        <p:txBody>
          <a:bodyPr/>
          <a:lstStyle/>
          <a:p>
            <a:r>
              <a:rPr lang="en-US"/>
              <a:t>©2011 BaxEnergy GmbH. All rights reserved. Specifications are subject to change without notice. Energy Studio Pro® and its modules are registered trademarks of BaxEnergy GmbH. Other product and company names mentioned herein may be trademarks of their respective owners.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0216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5B9B97-A62B-41BA-8EB4-20DD5963172E}" type="datetime1">
              <a:rPr lang="en-US" smtClean="0"/>
              <a:t>5/22/2019</a:t>
            </a:fld>
            <a:endParaRPr lang="en-US" dirty="0"/>
          </a:p>
        </p:txBody>
      </p:sp>
      <p:sp>
        <p:nvSpPr>
          <p:cNvPr id="6" name="Footer Placeholder 5"/>
          <p:cNvSpPr>
            <a:spLocks noGrp="1"/>
          </p:cNvSpPr>
          <p:nvPr>
            <p:ph type="ftr" sz="quarter" idx="11"/>
          </p:nvPr>
        </p:nvSpPr>
        <p:spPr/>
        <p:txBody>
          <a:bodyPr/>
          <a:lstStyle/>
          <a:p>
            <a:r>
              <a:rPr lang="en-US"/>
              <a:t>©2011 BaxEnergy GmbH. All rights reserved. Specifications are subject to change without notice. Energy Studio Pro® and its modules are registered trademarks of BaxEnergy GmbH. Other product and company names mentioned herein may be trademarks of their respective owners.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7446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C9D765-522A-442C-9239-7CE3C449CF6E}" type="datetime1">
              <a:rPr lang="en-US" smtClean="0"/>
              <a:t>5/22/2019</a:t>
            </a:fld>
            <a:endParaRPr lang="en-US" dirty="0"/>
          </a:p>
        </p:txBody>
      </p:sp>
      <p:sp>
        <p:nvSpPr>
          <p:cNvPr id="8" name="Footer Placeholder 7"/>
          <p:cNvSpPr>
            <a:spLocks noGrp="1"/>
          </p:cNvSpPr>
          <p:nvPr>
            <p:ph type="ftr" sz="quarter" idx="11"/>
          </p:nvPr>
        </p:nvSpPr>
        <p:spPr/>
        <p:txBody>
          <a:bodyPr/>
          <a:lstStyle/>
          <a:p>
            <a:r>
              <a:rPr lang="en-US"/>
              <a:t>©2011 BaxEnergy GmbH. All rights reserved. Specifications are subject to change without notice. Energy Studio Pro® and its modules are registered trademarks of BaxEnergy GmbH. Other product and company names mentioned herein may be trademarks of their respective owners.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68523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E91798-212E-4810-8E49-24279BF99A63}" type="datetime1">
              <a:rPr lang="en-US" smtClean="0"/>
              <a:t>5/22/2019</a:t>
            </a:fld>
            <a:endParaRPr lang="en-US" dirty="0"/>
          </a:p>
        </p:txBody>
      </p:sp>
      <p:sp>
        <p:nvSpPr>
          <p:cNvPr id="4" name="Footer Placeholder 3"/>
          <p:cNvSpPr>
            <a:spLocks noGrp="1"/>
          </p:cNvSpPr>
          <p:nvPr>
            <p:ph type="ftr" sz="quarter" idx="11"/>
          </p:nvPr>
        </p:nvSpPr>
        <p:spPr/>
        <p:txBody>
          <a:bodyPr/>
          <a:lstStyle/>
          <a:p>
            <a:r>
              <a:rPr lang="en-US"/>
              <a:t>©2011 BaxEnergy GmbH. All rights reserved. Specifications are subject to change without notice. Energy Studio Pro® and its modules are registered trademarks of BaxEnergy GmbH. Other product and company names mentioned herein may be trademarks of their respective owners.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59227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40FF350-8913-4508-B171-8A212E48BEEB}" type="datetime1">
              <a:rPr lang="en-US" smtClean="0"/>
              <a:t>5/22/2019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©2011 BaxEnergy GmbH. All rights reserved. Specifications are subject to change without notice. Energy Studio Pro® and its modules are registered trademarks of BaxEnergy GmbH. Other product and company names mentioned herein may be trademarks of their respective owners.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95888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9639EE8-0B66-4407-9BAD-5EE8A69F67A3}" type="datetime1">
              <a:rPr lang="en-US" smtClean="0"/>
              <a:t>5/22/2019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©2011 BaxEnergy GmbH. All rights reserved. Specifications are subject to change without notice. Energy Studio Pro® and its modules are registered trademarks of BaxEnergy GmbH. Other product and company names mentioned herein may be trademarks of their respective owners.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10274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8C6F92-61FF-4DCF-AFE5-E090250A48E4}" type="datetime1">
              <a:rPr lang="en-US" smtClean="0"/>
              <a:t>5/22/2019</a:t>
            </a:fld>
            <a:endParaRPr lang="en-US" dirty="0"/>
          </a:p>
        </p:txBody>
      </p:sp>
      <p:sp>
        <p:nvSpPr>
          <p:cNvPr id="6" name="Footer Placeholder 5"/>
          <p:cNvSpPr>
            <a:spLocks noGrp="1"/>
          </p:cNvSpPr>
          <p:nvPr>
            <p:ph type="ftr" sz="quarter" idx="11"/>
          </p:nvPr>
        </p:nvSpPr>
        <p:spPr/>
        <p:txBody>
          <a:bodyPr/>
          <a:lstStyle/>
          <a:p>
            <a:r>
              <a:rPr lang="en-US"/>
              <a:t>©2011 BaxEnergy GmbH. All rights reserved. Specifications are subject to change without notice. Energy Studio Pro® and its modules are registered trademarks of BaxEnergy GmbH. Other product and company names mentioned herein may be trademarks of their respective owners.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33270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CB62292-20E8-4DA4-985C-19CA8361CB58}" type="datetime1">
              <a:rPr lang="en-US" smtClean="0"/>
              <a:t>5/22/2019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©2011 BaxEnergy GmbH. All rights reserved. Specifications are subject to change without notice. Energy Studio Pro® and its modules are registered trademarks of BaxEnergy GmbH. Other product and company names mentioned herein may be trademarks of their respective owners.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041886"/>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5496910"/>
            <a:ext cx="12178145" cy="1444664"/>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dirty="0"/>
          </a:p>
        </p:txBody>
      </p:sp>
      <p:sp>
        <p:nvSpPr>
          <p:cNvPr id="22" name="Rectangle 21"/>
          <p:cNvSpPr/>
          <p:nvPr/>
        </p:nvSpPr>
        <p:spPr>
          <a:xfrm>
            <a:off x="2550351" y="-3594"/>
            <a:ext cx="9627794" cy="6945168"/>
          </a:xfrm>
          <a:prstGeom prst="rect">
            <a:avLst/>
          </a:prstGeom>
          <a:solidFill>
            <a:srgbClr val="DE0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3397CC"/>
              </a:solidFill>
            </a:endParaRPr>
          </a:p>
        </p:txBody>
      </p:sp>
      <p:sp>
        <p:nvSpPr>
          <p:cNvPr id="6" name="TextBox 5"/>
          <p:cNvSpPr txBox="1"/>
          <p:nvPr/>
        </p:nvSpPr>
        <p:spPr>
          <a:xfrm>
            <a:off x="2413000" y="461818"/>
            <a:ext cx="1339273" cy="369332"/>
          </a:xfrm>
          <a:prstGeom prst="rect">
            <a:avLst/>
          </a:prstGeom>
          <a:noFill/>
        </p:spPr>
        <p:txBody>
          <a:bodyPr wrap="square" rtlCol="0">
            <a:spAutoFit/>
          </a:bodyPr>
          <a:lstStyle/>
          <a:p>
            <a:endParaRPr lang="en-US" dirty="0"/>
          </a:p>
        </p:txBody>
      </p:sp>
      <p:sp>
        <p:nvSpPr>
          <p:cNvPr id="2" name="TextBox 1"/>
          <p:cNvSpPr txBox="1"/>
          <p:nvPr/>
        </p:nvSpPr>
        <p:spPr>
          <a:xfrm>
            <a:off x="946727" y="1085273"/>
            <a:ext cx="184666" cy="369332"/>
          </a:xfrm>
          <a:prstGeom prst="rect">
            <a:avLst/>
          </a:prstGeom>
          <a:noFill/>
        </p:spPr>
        <p:txBody>
          <a:bodyPr wrap="none" rtlCol="0">
            <a:spAutoFit/>
          </a:bodyPr>
          <a:lstStyle/>
          <a:p>
            <a:endParaRPr lang="en-US" dirty="0"/>
          </a:p>
        </p:txBody>
      </p:sp>
      <p:sp>
        <p:nvSpPr>
          <p:cNvPr id="8" name="Footer Placeholder 4"/>
          <p:cNvSpPr>
            <a:spLocks noGrp="1"/>
          </p:cNvSpPr>
          <p:nvPr>
            <p:ph type="ftr" sz="quarter" idx="11"/>
          </p:nvPr>
        </p:nvSpPr>
        <p:spPr>
          <a:xfrm>
            <a:off x="3686184" y="6459785"/>
            <a:ext cx="8505815" cy="365125"/>
          </a:xfrm>
        </p:spPr>
        <p:txBody>
          <a:bodyPr/>
          <a:lstStyle/>
          <a:p>
            <a:pPr algn="r"/>
            <a:r>
              <a:rPr lang="en-US" dirty="0"/>
              <a:t>©2019 </a:t>
            </a:r>
            <a:r>
              <a:rPr lang="en-US" dirty="0" err="1"/>
              <a:t>BaxEnergy</a:t>
            </a:r>
            <a:r>
              <a:rPr lang="en-US" dirty="0"/>
              <a:t> GmbH. All rights reserved</a:t>
            </a:r>
            <a:endParaRPr lang="en-US" dirty="0">
              <a:solidFill>
                <a:schemeClr val="accent1">
                  <a:lumMod val="60000"/>
                  <a:lumOff val="40000"/>
                </a:schemeClr>
              </a:solidFill>
            </a:endParaRPr>
          </a:p>
        </p:txBody>
      </p:sp>
      <p:sp>
        <p:nvSpPr>
          <p:cNvPr id="3" name="Rectangle 2"/>
          <p:cNvSpPr/>
          <p:nvPr/>
        </p:nvSpPr>
        <p:spPr>
          <a:xfrm>
            <a:off x="2605099" y="1431708"/>
            <a:ext cx="9496110" cy="1446550"/>
          </a:xfrm>
          <a:prstGeom prst="rect">
            <a:avLst/>
          </a:prstGeom>
        </p:spPr>
        <p:txBody>
          <a:bodyPr wrap="square">
            <a:spAutoFit/>
          </a:bodyPr>
          <a:lstStyle/>
          <a:p>
            <a:pPr algn="ctr"/>
            <a:r>
              <a:rPr lang="en-US" sz="4400" dirty="0">
                <a:solidFill>
                  <a:schemeClr val="bg1"/>
                </a:solidFill>
              </a:rPr>
              <a:t>Modern Web Application Development in Angular</a:t>
            </a:r>
          </a:p>
        </p:txBody>
      </p:sp>
      <p:sp>
        <p:nvSpPr>
          <p:cNvPr id="12" name="Rectangle 11"/>
          <p:cNvSpPr/>
          <p:nvPr/>
        </p:nvSpPr>
        <p:spPr>
          <a:xfrm>
            <a:off x="3163394" y="3733739"/>
            <a:ext cx="8283420" cy="646331"/>
          </a:xfrm>
          <a:prstGeom prst="rect">
            <a:avLst/>
          </a:prstGeom>
        </p:spPr>
        <p:txBody>
          <a:bodyPr wrap="square">
            <a:spAutoFit/>
          </a:bodyPr>
          <a:lstStyle/>
          <a:p>
            <a:pPr algn="ctr"/>
            <a:r>
              <a:rPr lang="it-IT" sz="3600" dirty="0">
                <a:solidFill>
                  <a:schemeClr val="bg1"/>
                </a:solidFill>
              </a:rPr>
              <a:t>CORS</a:t>
            </a:r>
          </a:p>
        </p:txBody>
      </p:sp>
      <p:pic>
        <p:nvPicPr>
          <p:cNvPr id="7" name="Picture 6"/>
          <p:cNvPicPr>
            <a:picLocks noChangeAspect="1"/>
          </p:cNvPicPr>
          <p:nvPr/>
        </p:nvPicPr>
        <p:blipFill>
          <a:blip r:embed="rId3"/>
          <a:stretch>
            <a:fillRect/>
          </a:stretch>
        </p:blipFill>
        <p:spPr>
          <a:xfrm>
            <a:off x="372247" y="479208"/>
            <a:ext cx="1781175" cy="952500"/>
          </a:xfrm>
          <a:prstGeom prst="rect">
            <a:avLst/>
          </a:prstGeom>
        </p:spPr>
      </p:pic>
      <p:pic>
        <p:nvPicPr>
          <p:cNvPr id="13" name="Picture 12"/>
          <p:cNvPicPr>
            <a:picLocks noChangeAspect="1"/>
          </p:cNvPicPr>
          <p:nvPr/>
        </p:nvPicPr>
        <p:blipFill>
          <a:blip r:embed="rId4"/>
          <a:stretch>
            <a:fillRect/>
          </a:stretch>
        </p:blipFill>
        <p:spPr>
          <a:xfrm>
            <a:off x="57923" y="2178215"/>
            <a:ext cx="2409825" cy="771525"/>
          </a:xfrm>
          <a:prstGeom prst="rect">
            <a:avLst/>
          </a:prstGeom>
        </p:spPr>
      </p:pic>
      <p:pic>
        <p:nvPicPr>
          <p:cNvPr id="15" name="Picture 14"/>
          <p:cNvPicPr>
            <a:picLocks noChangeAspect="1"/>
          </p:cNvPicPr>
          <p:nvPr/>
        </p:nvPicPr>
        <p:blipFill>
          <a:blip r:embed="rId5"/>
          <a:stretch>
            <a:fillRect/>
          </a:stretch>
        </p:blipFill>
        <p:spPr>
          <a:xfrm>
            <a:off x="272154" y="3696247"/>
            <a:ext cx="1971675" cy="923925"/>
          </a:xfrm>
          <a:prstGeom prst="rect">
            <a:avLst/>
          </a:prstGeom>
        </p:spPr>
      </p:pic>
      <p:pic>
        <p:nvPicPr>
          <p:cNvPr id="16" name="Picture 15"/>
          <p:cNvPicPr>
            <a:picLocks noChangeAspect="1"/>
          </p:cNvPicPr>
          <p:nvPr/>
        </p:nvPicPr>
        <p:blipFill>
          <a:blip r:embed="rId6"/>
          <a:stretch>
            <a:fillRect/>
          </a:stretch>
        </p:blipFill>
        <p:spPr>
          <a:xfrm>
            <a:off x="405503" y="5366678"/>
            <a:ext cx="1704975" cy="923925"/>
          </a:xfrm>
          <a:prstGeom prst="rect">
            <a:avLst/>
          </a:prstGeom>
        </p:spPr>
      </p:pic>
    </p:spTree>
    <p:extLst>
      <p:ext uri="{BB962C8B-B14F-4D97-AF65-F5344CB8AC3E}">
        <p14:creationId xmlns:p14="http://schemas.microsoft.com/office/powerpoint/2010/main" val="2754769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r>
              <a:rPr lang="it-IT"/>
              <a:t>JWT Structure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63" y="6455993"/>
            <a:ext cx="741406" cy="385531"/>
          </a:xfrm>
          <a:prstGeom prst="rect">
            <a:avLst/>
          </a:prstGeom>
        </p:spPr>
      </p:pic>
      <p:sp>
        <p:nvSpPr>
          <p:cNvPr id="5" name="Footer Placeholder 4"/>
          <p:cNvSpPr>
            <a:spLocks noGrp="1"/>
          </p:cNvSpPr>
          <p:nvPr>
            <p:ph type="ftr" sz="quarter" idx="11"/>
          </p:nvPr>
        </p:nvSpPr>
        <p:spPr>
          <a:xfrm>
            <a:off x="7369196" y="6455993"/>
            <a:ext cx="4822804" cy="365125"/>
          </a:xfrm>
        </p:spPr>
        <p:txBody>
          <a:bodyPr/>
          <a:lstStyle/>
          <a:p>
            <a:pPr algn="r"/>
            <a:r>
              <a:rPr lang="en-US" dirty="0"/>
              <a:t>©2019 </a:t>
            </a:r>
            <a:r>
              <a:rPr lang="en-US" dirty="0" err="1"/>
              <a:t>BaxEnergy</a:t>
            </a:r>
            <a:r>
              <a:rPr lang="en-US" dirty="0"/>
              <a:t> GmbH. All rights reserved</a:t>
            </a:r>
            <a:endParaRPr lang="en-US" dirty="0">
              <a:solidFill>
                <a:schemeClr val="accent1">
                  <a:lumMod val="60000"/>
                  <a:lumOff val="40000"/>
                </a:schemeClr>
              </a:solidFill>
            </a:endParaRPr>
          </a:p>
        </p:txBody>
      </p:sp>
      <p:pic>
        <p:nvPicPr>
          <p:cNvPr id="8" name="Picture 8" descr="Immagine che contiene screenshot&#10;&#10;Descrizione generata con affidabilità molto elevata">
            <a:extLst>
              <a:ext uri="{FF2B5EF4-FFF2-40B4-BE49-F238E27FC236}">
                <a16:creationId xmlns:a16="http://schemas.microsoft.com/office/drawing/2014/main" id="{BBC525AB-C972-4EFD-BAC6-48C165FA9B86}"/>
              </a:ext>
            </a:extLst>
          </p:cNvPr>
          <p:cNvPicPr>
            <a:picLocks noGrp="1" noChangeAspect="1"/>
          </p:cNvPicPr>
          <p:nvPr>
            <p:ph idx="1"/>
          </p:nvPr>
        </p:nvPicPr>
        <p:blipFill>
          <a:blip r:embed="rId3"/>
          <a:stretch>
            <a:fillRect/>
          </a:stretch>
        </p:blipFill>
        <p:spPr>
          <a:xfrm>
            <a:off x="1097280" y="2425047"/>
            <a:ext cx="10058400" cy="2864734"/>
          </a:xfrm>
          <a:prstGeom prst="rect">
            <a:avLst/>
          </a:prstGeom>
        </p:spPr>
      </p:pic>
    </p:spTree>
    <p:extLst>
      <p:ext uri="{BB962C8B-B14F-4D97-AF65-F5344CB8AC3E}">
        <p14:creationId xmlns:p14="http://schemas.microsoft.com/office/powerpoint/2010/main" val="686961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4">
            <a:extLst>
              <a:ext uri="{FF2B5EF4-FFF2-40B4-BE49-F238E27FC236}">
                <a16:creationId xmlns:a16="http://schemas.microsoft.com/office/drawing/2014/main" id="{ED008ECC-51D4-4E47-80DF-1D22FBBC50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59485" y="634946"/>
            <a:ext cx="3690257" cy="1450757"/>
          </a:xfrm>
        </p:spPr>
        <p:txBody>
          <a:bodyPr>
            <a:normAutofit/>
          </a:bodyPr>
          <a:lstStyle/>
          <a:p>
            <a:r>
              <a:rPr lang="it-IT"/>
              <a:t>JWT Payload</a:t>
            </a:r>
            <a:endParaRPr lang="it-IT">
              <a:cs typeface="Calibri Light"/>
            </a:endParaRPr>
          </a:p>
        </p:txBody>
      </p:sp>
      <p:cxnSp>
        <p:nvCxnSpPr>
          <p:cNvPr id="20" name="Straight Connector 16">
            <a:extLst>
              <a:ext uri="{FF2B5EF4-FFF2-40B4-BE49-F238E27FC236}">
                <a16:creationId xmlns:a16="http://schemas.microsoft.com/office/drawing/2014/main" id="{0EF352D9-7BCC-436E-8520-E9D0BAAA18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2" name="Content Placeholder 11">
            <a:extLst>
              <a:ext uri="{FF2B5EF4-FFF2-40B4-BE49-F238E27FC236}">
                <a16:creationId xmlns:a16="http://schemas.microsoft.com/office/drawing/2014/main" id="{6D1480DF-3661-41DD-B02B-37B2F025342C}"/>
              </a:ext>
            </a:extLst>
          </p:cNvPr>
          <p:cNvSpPr>
            <a:spLocks noGrp="1"/>
          </p:cNvSpPr>
          <p:nvPr>
            <p:ph idx="1"/>
          </p:nvPr>
        </p:nvSpPr>
        <p:spPr>
          <a:xfrm>
            <a:off x="7859485" y="2198914"/>
            <a:ext cx="3690257" cy="3670180"/>
          </a:xfrm>
        </p:spPr>
        <p:txBody>
          <a:bodyPr vert="horz" lIns="0" tIns="45720" rIns="0" bIns="45720" rtlCol="0" anchor="t">
            <a:normAutofit/>
          </a:bodyPr>
          <a:lstStyle/>
          <a:p>
            <a:r>
              <a:rPr lang="en-US"/>
              <a:t>Standard fields</a:t>
            </a:r>
            <a:endParaRPr lang="en-US">
              <a:cs typeface="Calibri"/>
            </a:endParaRPr>
          </a:p>
          <a:p>
            <a:endParaRPr lang="en-US" dirty="0">
              <a:cs typeface="Calibri"/>
            </a:endParaRPr>
          </a:p>
        </p:txBody>
      </p:sp>
      <p:sp>
        <p:nvSpPr>
          <p:cNvPr id="23" name="Rectangle 18">
            <a:extLst>
              <a:ext uri="{FF2B5EF4-FFF2-40B4-BE49-F238E27FC236}">
                <a16:creationId xmlns:a16="http://schemas.microsoft.com/office/drawing/2014/main" id="{3EEBA64A-08C9-4EE7-A7DD-C4309E575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0DA644F7-E61C-4BDD-9510-112510F64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Footer Placeholder 4"/>
          <p:cNvSpPr>
            <a:spLocks noGrp="1"/>
          </p:cNvSpPr>
          <p:nvPr>
            <p:ph type="ftr" sz="quarter" idx="11"/>
          </p:nvPr>
        </p:nvSpPr>
        <p:spPr>
          <a:xfrm>
            <a:off x="3686185" y="6459785"/>
            <a:ext cx="4822804" cy="365125"/>
          </a:xfrm>
        </p:spPr>
        <p:txBody>
          <a:bodyPr>
            <a:normAutofit/>
          </a:bodyPr>
          <a:lstStyle/>
          <a:p>
            <a:pPr>
              <a:spcAft>
                <a:spcPts val="600"/>
              </a:spcAft>
            </a:pPr>
            <a:r>
              <a:rPr lang="en-US" dirty="0"/>
              <a:t>©2019 </a:t>
            </a:r>
            <a:r>
              <a:rPr lang="en-US" dirty="0" err="1"/>
              <a:t>BaxEnergy</a:t>
            </a:r>
            <a:r>
              <a:rPr lang="en-US" dirty="0"/>
              <a:t> GmbH. All rights reserved</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63" y="6455993"/>
            <a:ext cx="741406" cy="385531"/>
          </a:xfrm>
          <a:prstGeom prst="rect">
            <a:avLst/>
          </a:prstGeom>
        </p:spPr>
      </p:pic>
      <p:graphicFrame>
        <p:nvGraphicFramePr>
          <p:cNvPr id="24" name="Content Placeholder 6">
            <a:extLst>
              <a:ext uri="{FF2B5EF4-FFF2-40B4-BE49-F238E27FC236}">
                <a16:creationId xmlns:a16="http://schemas.microsoft.com/office/drawing/2014/main" id="{DBAA2192-8CCF-4F8A-9E51-6FD0D61D4131}"/>
              </a:ext>
            </a:extLst>
          </p:cNvPr>
          <p:cNvGraphicFramePr>
            <a:graphicFrameLocks/>
          </p:cNvGraphicFramePr>
          <p:nvPr>
            <p:extLst>
              <p:ext uri="{D42A27DB-BD31-4B8C-83A1-F6EECF244321}">
                <p14:modId xmlns:p14="http://schemas.microsoft.com/office/powerpoint/2010/main" val="1053372758"/>
              </p:ext>
            </p:extLst>
          </p:nvPr>
        </p:nvGraphicFramePr>
        <p:xfrm>
          <a:off x="693036" y="640081"/>
          <a:ext cx="6791727" cy="5341437"/>
        </p:xfrm>
        <a:graphic>
          <a:graphicData uri="http://schemas.openxmlformats.org/drawingml/2006/table">
            <a:tbl>
              <a:tblPr firstRow="1" bandRow="1">
                <a:tableStyleId>{5C22544A-7EE6-4342-B048-85BDC9FD1C3A}</a:tableStyleId>
              </a:tblPr>
              <a:tblGrid>
                <a:gridCol w="921766">
                  <a:extLst>
                    <a:ext uri="{9D8B030D-6E8A-4147-A177-3AD203B41FA5}">
                      <a16:colId xmlns:a16="http://schemas.microsoft.com/office/drawing/2014/main" val="1868021265"/>
                    </a:ext>
                  </a:extLst>
                </a:gridCol>
                <a:gridCol w="2133125">
                  <a:extLst>
                    <a:ext uri="{9D8B030D-6E8A-4147-A177-3AD203B41FA5}">
                      <a16:colId xmlns:a16="http://schemas.microsoft.com/office/drawing/2014/main" val="744766816"/>
                    </a:ext>
                  </a:extLst>
                </a:gridCol>
                <a:gridCol w="3736836">
                  <a:extLst>
                    <a:ext uri="{9D8B030D-6E8A-4147-A177-3AD203B41FA5}">
                      <a16:colId xmlns:a16="http://schemas.microsoft.com/office/drawing/2014/main" val="263135451"/>
                    </a:ext>
                  </a:extLst>
                </a:gridCol>
              </a:tblGrid>
              <a:tr h="302894">
                <a:tc>
                  <a:txBody>
                    <a:bodyPr/>
                    <a:lstStyle/>
                    <a:p>
                      <a:pPr algn="ctr"/>
                      <a:r>
                        <a:rPr lang="it-IT" sz="1400">
                          <a:effectLst/>
                        </a:rPr>
                        <a:t>code</a:t>
                      </a:r>
                    </a:p>
                  </a:txBody>
                  <a:tcPr marL="68839" marR="68839" marT="34420" marB="34420" anchor="ctr"/>
                </a:tc>
                <a:tc>
                  <a:txBody>
                    <a:bodyPr/>
                    <a:lstStyle/>
                    <a:p>
                      <a:pPr algn="ctr"/>
                      <a:r>
                        <a:rPr lang="it-IT" sz="1400">
                          <a:effectLst/>
                        </a:rPr>
                        <a:t>name</a:t>
                      </a:r>
                    </a:p>
                  </a:txBody>
                  <a:tcPr marL="68839" marR="68839" marT="34420" marB="34420" anchor="ctr"/>
                </a:tc>
                <a:tc>
                  <a:txBody>
                    <a:bodyPr/>
                    <a:lstStyle/>
                    <a:p>
                      <a:pPr algn="ctr"/>
                      <a:r>
                        <a:rPr lang="it-IT" sz="1400">
                          <a:effectLst/>
                        </a:rPr>
                        <a:t>description</a:t>
                      </a:r>
                    </a:p>
                  </a:txBody>
                  <a:tcPr marL="68839" marR="68839" marT="34420" marB="34420" anchor="ctr"/>
                </a:tc>
                <a:extLst>
                  <a:ext uri="{0D108BD9-81ED-4DB2-BD59-A6C34878D82A}">
                    <a16:rowId xmlns:a16="http://schemas.microsoft.com/office/drawing/2014/main" val="3046686180"/>
                  </a:ext>
                </a:extLst>
              </a:tr>
              <a:tr h="302894">
                <a:tc>
                  <a:txBody>
                    <a:bodyPr/>
                    <a:lstStyle/>
                    <a:p>
                      <a:r>
                        <a:rPr lang="it-IT" sz="1400">
                          <a:effectLst/>
                        </a:rPr>
                        <a:t>iss</a:t>
                      </a:r>
                    </a:p>
                  </a:txBody>
                  <a:tcPr marL="68839" marR="68839" marT="34420" marB="34420" anchor="ctr"/>
                </a:tc>
                <a:tc>
                  <a:txBody>
                    <a:bodyPr/>
                    <a:lstStyle/>
                    <a:p>
                      <a:r>
                        <a:rPr lang="it-IT" sz="1400">
                          <a:effectLst/>
                        </a:rPr>
                        <a:t>Issuer</a:t>
                      </a:r>
                    </a:p>
                  </a:txBody>
                  <a:tcPr marL="68839" marR="68839" marT="34420" marB="34420" anchor="ctr"/>
                </a:tc>
                <a:tc>
                  <a:txBody>
                    <a:bodyPr/>
                    <a:lstStyle/>
                    <a:p>
                      <a:r>
                        <a:rPr lang="it-IT" sz="1400">
                          <a:effectLst/>
                        </a:rPr>
                        <a:t>Identifies principal that issued the JWT.</a:t>
                      </a:r>
                    </a:p>
                  </a:txBody>
                  <a:tcPr marL="68839" marR="68839" marT="34420" marB="34420" anchor="ctr"/>
                </a:tc>
                <a:extLst>
                  <a:ext uri="{0D108BD9-81ED-4DB2-BD59-A6C34878D82A}">
                    <a16:rowId xmlns:a16="http://schemas.microsoft.com/office/drawing/2014/main" val="943809830"/>
                  </a:ext>
                </a:extLst>
              </a:tr>
              <a:tr h="302894">
                <a:tc>
                  <a:txBody>
                    <a:bodyPr/>
                    <a:lstStyle/>
                    <a:p>
                      <a:r>
                        <a:rPr lang="it-IT" sz="1400">
                          <a:effectLst/>
                        </a:rPr>
                        <a:t>sub</a:t>
                      </a:r>
                    </a:p>
                  </a:txBody>
                  <a:tcPr marL="68839" marR="68839" marT="34420" marB="34420" anchor="ctr"/>
                </a:tc>
                <a:tc>
                  <a:txBody>
                    <a:bodyPr/>
                    <a:lstStyle/>
                    <a:p>
                      <a:r>
                        <a:rPr lang="it-IT" sz="1400">
                          <a:effectLst/>
                        </a:rPr>
                        <a:t>Subject</a:t>
                      </a:r>
                    </a:p>
                  </a:txBody>
                  <a:tcPr marL="68839" marR="68839" marT="34420" marB="34420" anchor="ctr"/>
                </a:tc>
                <a:tc>
                  <a:txBody>
                    <a:bodyPr/>
                    <a:lstStyle/>
                    <a:p>
                      <a:r>
                        <a:rPr lang="it-IT" sz="1400">
                          <a:effectLst/>
                        </a:rPr>
                        <a:t>Identifies the subject of the JWT.</a:t>
                      </a:r>
                    </a:p>
                  </a:txBody>
                  <a:tcPr marL="68839" marR="68839" marT="34420" marB="34420" anchor="ctr"/>
                </a:tc>
                <a:extLst>
                  <a:ext uri="{0D108BD9-81ED-4DB2-BD59-A6C34878D82A}">
                    <a16:rowId xmlns:a16="http://schemas.microsoft.com/office/drawing/2014/main" val="3511560467"/>
                  </a:ext>
                </a:extLst>
              </a:tr>
              <a:tr h="1542004">
                <a:tc>
                  <a:txBody>
                    <a:bodyPr/>
                    <a:lstStyle/>
                    <a:p>
                      <a:r>
                        <a:rPr lang="it-IT" sz="1400">
                          <a:effectLst/>
                        </a:rPr>
                        <a:t>aud</a:t>
                      </a:r>
                    </a:p>
                  </a:txBody>
                  <a:tcPr marL="68839" marR="68839" marT="34420" marB="34420" anchor="ctr"/>
                </a:tc>
                <a:tc>
                  <a:txBody>
                    <a:bodyPr/>
                    <a:lstStyle/>
                    <a:p>
                      <a:r>
                        <a:rPr lang="it-IT" sz="1400">
                          <a:effectLst/>
                        </a:rPr>
                        <a:t>Audience</a:t>
                      </a:r>
                    </a:p>
                  </a:txBody>
                  <a:tcPr marL="68839" marR="68839" marT="34420" marB="34420" anchor="ctr"/>
                </a:tc>
                <a:tc>
                  <a:txBody>
                    <a:bodyPr/>
                    <a:lstStyle/>
                    <a:p>
                      <a:r>
                        <a:rPr lang="it-IT" sz="1400">
                          <a:effectLst/>
                        </a:rPr>
                        <a:t>Identifies the recipients that the JWT is intended for. Each principal intended to process the JWT must identify itself with a value in the audience claim. If the principal processing the claim does not identify itself with a value in the aud claim when this claim is present, then the JWT must be rejected.</a:t>
                      </a:r>
                    </a:p>
                  </a:txBody>
                  <a:tcPr marL="68839" marR="68839" marT="34420" marB="34420" anchor="ctr"/>
                </a:tc>
                <a:extLst>
                  <a:ext uri="{0D108BD9-81ED-4DB2-BD59-A6C34878D82A}">
                    <a16:rowId xmlns:a16="http://schemas.microsoft.com/office/drawing/2014/main" val="1181491119"/>
                  </a:ext>
                </a:extLst>
              </a:tr>
              <a:tr h="1128968">
                <a:tc>
                  <a:txBody>
                    <a:bodyPr/>
                    <a:lstStyle/>
                    <a:p>
                      <a:r>
                        <a:rPr lang="it-IT" sz="1400">
                          <a:effectLst/>
                        </a:rPr>
                        <a:t>exp</a:t>
                      </a:r>
                    </a:p>
                  </a:txBody>
                  <a:tcPr marL="68839" marR="68839" marT="34420" marB="34420" anchor="ctr"/>
                </a:tc>
                <a:tc>
                  <a:txBody>
                    <a:bodyPr/>
                    <a:lstStyle/>
                    <a:p>
                      <a:r>
                        <a:rPr lang="it-IT" sz="1400">
                          <a:effectLst/>
                        </a:rPr>
                        <a:t>Expiration Time</a:t>
                      </a:r>
                    </a:p>
                  </a:txBody>
                  <a:tcPr marL="68839" marR="68839" marT="34420" marB="34420" anchor="ctr"/>
                </a:tc>
                <a:tc>
                  <a:txBody>
                    <a:bodyPr/>
                    <a:lstStyle/>
                    <a:p>
                      <a:r>
                        <a:rPr lang="it-IT" sz="1400" dirty="0">
                          <a:effectLst/>
                        </a:rPr>
                        <a:t>Identifies the expiration time on and after which the JWT must not be accepted for processing. </a:t>
                      </a:r>
                      <a:r>
                        <a:rPr lang="it-IT" sz="1400">
                          <a:effectLst/>
                        </a:rPr>
                        <a:t>The value must be a NumericDate: either an </a:t>
                      </a:r>
                      <a:r>
                        <a:rPr lang="it-IT" sz="1400" dirty="0">
                          <a:effectLst/>
                        </a:rPr>
                        <a:t>integer or decimal, representing seconds past 1970-01-01 00:00:00Z.</a:t>
                      </a:r>
                    </a:p>
                  </a:txBody>
                  <a:tcPr marL="68839" marR="68839" marT="34420" marB="34420" anchor="ctr"/>
                </a:tc>
                <a:extLst>
                  <a:ext uri="{0D108BD9-81ED-4DB2-BD59-A6C34878D82A}">
                    <a16:rowId xmlns:a16="http://schemas.microsoft.com/office/drawing/2014/main" val="2970255926"/>
                  </a:ext>
                </a:extLst>
              </a:tr>
              <a:tr h="715931">
                <a:tc>
                  <a:txBody>
                    <a:bodyPr/>
                    <a:lstStyle/>
                    <a:p>
                      <a:r>
                        <a:rPr lang="it-IT" sz="1400">
                          <a:effectLst/>
                        </a:rPr>
                        <a:t>nbf</a:t>
                      </a:r>
                    </a:p>
                  </a:txBody>
                  <a:tcPr marL="68839" marR="68839" marT="34420" marB="34420" anchor="ctr"/>
                </a:tc>
                <a:tc>
                  <a:txBody>
                    <a:bodyPr/>
                    <a:lstStyle/>
                    <a:p>
                      <a:r>
                        <a:rPr lang="it-IT" sz="1400">
                          <a:effectLst/>
                        </a:rPr>
                        <a:t>Not Before</a:t>
                      </a:r>
                    </a:p>
                  </a:txBody>
                  <a:tcPr marL="68839" marR="68839" marT="34420" marB="34420" anchor="ctr"/>
                </a:tc>
                <a:tc>
                  <a:txBody>
                    <a:bodyPr/>
                    <a:lstStyle/>
                    <a:p>
                      <a:r>
                        <a:rPr lang="it-IT" sz="1400">
                          <a:effectLst/>
                        </a:rPr>
                        <a:t>Identifies the time on which the JWT will start to be accepted for processing. The value must be a NumericDate.</a:t>
                      </a:r>
                    </a:p>
                  </a:txBody>
                  <a:tcPr marL="68839" marR="68839" marT="34420" marB="34420" anchor="ctr"/>
                </a:tc>
                <a:extLst>
                  <a:ext uri="{0D108BD9-81ED-4DB2-BD59-A6C34878D82A}">
                    <a16:rowId xmlns:a16="http://schemas.microsoft.com/office/drawing/2014/main" val="1414139655"/>
                  </a:ext>
                </a:extLst>
              </a:tr>
              <a:tr h="509412">
                <a:tc>
                  <a:txBody>
                    <a:bodyPr/>
                    <a:lstStyle/>
                    <a:p>
                      <a:r>
                        <a:rPr lang="it-IT" sz="1400">
                          <a:effectLst/>
                        </a:rPr>
                        <a:t>iat</a:t>
                      </a:r>
                    </a:p>
                  </a:txBody>
                  <a:tcPr marL="68839" marR="68839" marT="34420" marB="34420" anchor="ctr"/>
                </a:tc>
                <a:tc>
                  <a:txBody>
                    <a:bodyPr/>
                    <a:lstStyle/>
                    <a:p>
                      <a:r>
                        <a:rPr lang="it-IT" sz="1400">
                          <a:effectLst/>
                        </a:rPr>
                        <a:t>Issued at</a:t>
                      </a:r>
                    </a:p>
                  </a:txBody>
                  <a:tcPr marL="68839" marR="68839" marT="34420" marB="34420" anchor="ctr"/>
                </a:tc>
                <a:tc>
                  <a:txBody>
                    <a:bodyPr/>
                    <a:lstStyle/>
                    <a:p>
                      <a:r>
                        <a:rPr lang="it-IT" sz="1400">
                          <a:effectLst/>
                        </a:rPr>
                        <a:t>Identifies the time at which the JWT was issued. The value must be a NumericDate.</a:t>
                      </a:r>
                    </a:p>
                  </a:txBody>
                  <a:tcPr marL="68839" marR="68839" marT="34420" marB="34420" anchor="ctr"/>
                </a:tc>
                <a:extLst>
                  <a:ext uri="{0D108BD9-81ED-4DB2-BD59-A6C34878D82A}">
                    <a16:rowId xmlns:a16="http://schemas.microsoft.com/office/drawing/2014/main" val="4112935994"/>
                  </a:ext>
                </a:extLst>
              </a:tr>
              <a:tr h="509412">
                <a:tc>
                  <a:txBody>
                    <a:bodyPr/>
                    <a:lstStyle/>
                    <a:p>
                      <a:r>
                        <a:rPr lang="it-IT" sz="1400">
                          <a:effectLst/>
                        </a:rPr>
                        <a:t>jti</a:t>
                      </a:r>
                    </a:p>
                  </a:txBody>
                  <a:tcPr marL="68839" marR="68839" marT="34420" marB="34420" anchor="ctr"/>
                </a:tc>
                <a:tc>
                  <a:txBody>
                    <a:bodyPr/>
                    <a:lstStyle/>
                    <a:p>
                      <a:r>
                        <a:rPr lang="it-IT" sz="1400">
                          <a:effectLst/>
                        </a:rPr>
                        <a:t>JWT ID</a:t>
                      </a:r>
                    </a:p>
                  </a:txBody>
                  <a:tcPr marL="68839" marR="68839" marT="34420" marB="34420" anchor="ctr"/>
                </a:tc>
                <a:tc>
                  <a:txBody>
                    <a:bodyPr/>
                    <a:lstStyle/>
                    <a:p>
                      <a:r>
                        <a:rPr lang="it-IT" sz="1400">
                          <a:effectLst/>
                        </a:rPr>
                        <a:t>Case sensitive unique identifier of the token even among different issuers.</a:t>
                      </a:r>
                    </a:p>
                  </a:txBody>
                  <a:tcPr marL="68839" marR="68839" marT="34420" marB="34420" anchor="ctr"/>
                </a:tc>
                <a:extLst>
                  <a:ext uri="{0D108BD9-81ED-4DB2-BD59-A6C34878D82A}">
                    <a16:rowId xmlns:a16="http://schemas.microsoft.com/office/drawing/2014/main" val="3603722468"/>
                  </a:ext>
                </a:extLst>
              </a:tr>
            </a:tbl>
          </a:graphicData>
        </a:graphic>
      </p:graphicFrame>
    </p:spTree>
    <p:extLst>
      <p:ext uri="{BB962C8B-B14F-4D97-AF65-F5344CB8AC3E}">
        <p14:creationId xmlns:p14="http://schemas.microsoft.com/office/powerpoint/2010/main" val="4061763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r>
              <a:rPr lang="it-IT"/>
              <a:t>JWT </a:t>
            </a:r>
            <a:endParaRPr lang="it-IT">
              <a:cs typeface="Calibri Ligh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63" y="6455993"/>
            <a:ext cx="741406" cy="385531"/>
          </a:xfrm>
          <a:prstGeom prst="rect">
            <a:avLst/>
          </a:prstGeom>
        </p:spPr>
      </p:pic>
      <p:sp>
        <p:nvSpPr>
          <p:cNvPr id="5" name="Footer Placeholder 4"/>
          <p:cNvSpPr>
            <a:spLocks noGrp="1"/>
          </p:cNvSpPr>
          <p:nvPr>
            <p:ph type="ftr" sz="quarter" idx="11"/>
          </p:nvPr>
        </p:nvSpPr>
        <p:spPr>
          <a:xfrm>
            <a:off x="7369196" y="6455993"/>
            <a:ext cx="4822804" cy="365125"/>
          </a:xfrm>
        </p:spPr>
        <p:txBody>
          <a:bodyPr/>
          <a:lstStyle/>
          <a:p>
            <a:pPr algn="r"/>
            <a:r>
              <a:rPr lang="en-US" dirty="0"/>
              <a:t>©2019 </a:t>
            </a:r>
            <a:r>
              <a:rPr lang="en-US" dirty="0" err="1"/>
              <a:t>BaxEnergy</a:t>
            </a:r>
            <a:r>
              <a:rPr lang="en-US" dirty="0"/>
              <a:t> GmbH. All rights reserved</a:t>
            </a:r>
            <a:endParaRPr lang="en-US" dirty="0">
              <a:solidFill>
                <a:schemeClr val="accent1">
                  <a:lumMod val="60000"/>
                  <a:lumOff val="40000"/>
                </a:schemeClr>
              </a:solidFill>
            </a:endParaRPr>
          </a:p>
        </p:txBody>
      </p:sp>
      <p:pic>
        <p:nvPicPr>
          <p:cNvPr id="7" name="Picture 8">
            <a:extLst>
              <a:ext uri="{FF2B5EF4-FFF2-40B4-BE49-F238E27FC236}">
                <a16:creationId xmlns:a16="http://schemas.microsoft.com/office/drawing/2014/main" id="{2CB1128D-45CE-4928-B380-EAC1F0C0E82D}"/>
              </a:ext>
            </a:extLst>
          </p:cNvPr>
          <p:cNvPicPr>
            <a:picLocks noGrp="1" noChangeAspect="1"/>
          </p:cNvPicPr>
          <p:nvPr>
            <p:ph idx="1"/>
          </p:nvPr>
        </p:nvPicPr>
        <p:blipFill>
          <a:blip r:embed="rId3"/>
          <a:stretch>
            <a:fillRect/>
          </a:stretch>
        </p:blipFill>
        <p:spPr>
          <a:xfrm>
            <a:off x="1565552" y="1845734"/>
            <a:ext cx="9121856" cy="4023360"/>
          </a:xfrm>
          <a:prstGeom prst="rect">
            <a:avLst/>
          </a:prstGeom>
        </p:spPr>
      </p:pic>
    </p:spTree>
    <p:extLst>
      <p:ext uri="{BB962C8B-B14F-4D97-AF65-F5344CB8AC3E}">
        <p14:creationId xmlns:p14="http://schemas.microsoft.com/office/powerpoint/2010/main" val="1922690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JWT </a:t>
            </a:r>
            <a:r>
              <a:rPr lang="it-IT">
                <a:ea typeface="+mj-lt"/>
                <a:cs typeface="+mj-lt"/>
              </a:rPr>
              <a:t>disadvantages</a:t>
            </a:r>
            <a:endParaRPr lang="it-IT">
              <a:cs typeface="Calibri Light"/>
            </a:endParaRPr>
          </a:p>
        </p:txBody>
      </p:sp>
      <p:sp>
        <p:nvSpPr>
          <p:cNvPr id="3" name="Content Placeholder 2"/>
          <p:cNvSpPr>
            <a:spLocks noGrp="1"/>
          </p:cNvSpPr>
          <p:nvPr>
            <p:ph idx="1"/>
          </p:nvPr>
        </p:nvSpPr>
        <p:spPr/>
        <p:txBody>
          <a:bodyPr vert="horz" lIns="0" tIns="45720" rIns="0" bIns="45720" rtlCol="0" anchor="t">
            <a:normAutofit/>
          </a:bodyPr>
          <a:lstStyle/>
          <a:p>
            <a:pPr marL="200660" lvl="1" indent="0">
              <a:buNone/>
            </a:pPr>
            <a:endParaRPr lang="en" dirty="0">
              <a:ea typeface="+mn-lt"/>
              <a:cs typeface="+mn-lt"/>
            </a:endParaRPr>
          </a:p>
          <a:p>
            <a:pPr marL="486410" lvl="1" indent="-285750">
              <a:buFont typeface="Courier New" pitchFamily="34" charset="0"/>
              <a:buChar char="o"/>
            </a:pPr>
            <a:r>
              <a:rPr lang="en">
                <a:ea typeface="+mn-lt"/>
                <a:cs typeface="+mn-lt"/>
              </a:rPr>
              <a:t>Compromised secret key</a:t>
            </a:r>
            <a:endParaRPr lang="en-US">
              <a:ea typeface="+mn-lt"/>
              <a:cs typeface="+mn-lt"/>
            </a:endParaRPr>
          </a:p>
          <a:p>
            <a:pPr marL="486410" lvl="1" indent="-285750">
              <a:buFont typeface="Courier New" pitchFamily="34" charset="0"/>
              <a:buChar char="o"/>
            </a:pPr>
            <a:endParaRPr lang="en" dirty="0">
              <a:ea typeface="+mn-lt"/>
              <a:cs typeface="+mn-lt"/>
            </a:endParaRPr>
          </a:p>
          <a:p>
            <a:pPr marL="486410" lvl="1" indent="-285750">
              <a:buFont typeface="Courier New" pitchFamily="34" charset="0"/>
              <a:buChar char="o"/>
            </a:pPr>
            <a:r>
              <a:rPr lang="en">
                <a:ea typeface="+mn-lt"/>
                <a:cs typeface="+mn-lt"/>
              </a:rPr>
              <a:t>Inability to manage clients from the server</a:t>
            </a:r>
            <a:endParaRPr lang="en" dirty="0">
              <a:ea typeface="+mn-lt"/>
              <a:cs typeface="+mn-lt"/>
            </a:endParaRPr>
          </a:p>
          <a:p>
            <a:pPr marL="486410" lvl="1" indent="-285750">
              <a:buFont typeface="Courier New" pitchFamily="34" charset="0"/>
              <a:buChar char="o"/>
            </a:pPr>
            <a:endParaRPr lang="en" dirty="0">
              <a:ea typeface="+mn-lt"/>
              <a:cs typeface="+mn-lt"/>
            </a:endParaRPr>
          </a:p>
          <a:p>
            <a:pPr marL="486410" lvl="1" indent="-285750">
              <a:buFont typeface="Courier New" pitchFamily="34" charset="0"/>
              <a:buChar char="o"/>
            </a:pPr>
            <a:r>
              <a:rPr lang="en">
                <a:ea typeface="+mn-lt"/>
                <a:cs typeface="+mn-lt"/>
              </a:rPr>
              <a:t>Inability to be aware of currently logged in users</a:t>
            </a:r>
            <a:endParaRPr lang="en" dirty="0">
              <a:ea typeface="+mn-lt"/>
              <a:cs typeface="+mn-lt"/>
            </a:endParaRPr>
          </a:p>
          <a:p>
            <a:pPr marL="486410" lvl="1" indent="-285750">
              <a:buFont typeface="Courier New" pitchFamily="34" charset="0"/>
              <a:buChar char="o"/>
            </a:pPr>
            <a:endParaRPr lang="en" dirty="0">
              <a:ea typeface="+mn-lt"/>
              <a:cs typeface="+mn-lt"/>
            </a:endParaRPr>
          </a:p>
          <a:p>
            <a:pPr marL="486410" lvl="1" indent="-285750">
              <a:buFont typeface="Courier New" pitchFamily="34" charset="0"/>
              <a:buChar char="o"/>
            </a:pPr>
            <a:r>
              <a:rPr lang="en">
                <a:ea typeface="+mn-lt"/>
                <a:cs typeface="+mn-lt"/>
              </a:rPr>
              <a:t>Length of a token</a:t>
            </a:r>
            <a:endParaRPr lang="en" dirty="0">
              <a:ea typeface="+mn-lt"/>
              <a:cs typeface="+mn-lt"/>
            </a:endParaRPr>
          </a:p>
          <a:p>
            <a:pPr marL="486410" lvl="1" indent="-285750">
              <a:buFont typeface="Courier New" pitchFamily="34" charset="0"/>
              <a:buChar char="o"/>
            </a:pPr>
            <a:endParaRPr lang="en" dirty="0">
              <a:ea typeface="+mn-lt"/>
              <a:cs typeface="+mn-lt"/>
            </a:endParaRPr>
          </a:p>
          <a:p>
            <a:pPr marL="486410" lvl="1" indent="-285750">
              <a:buFont typeface="Courier New" pitchFamily="34" charset="0"/>
              <a:buChar char="o"/>
            </a:pPr>
            <a:endParaRPr lang="en" dirty="0">
              <a:ea typeface="+mn-lt"/>
              <a:cs typeface="+mn-lt"/>
            </a:endParaRPr>
          </a:p>
          <a:p>
            <a:pPr marL="383540" lvl="1">
              <a:lnSpc>
                <a:spcPct val="200000"/>
              </a:lnSpc>
              <a:buFont typeface="Courier New" panose="02070309020205020404" pitchFamily="49" charset="0"/>
              <a:buChar char="o"/>
            </a:pPr>
            <a:endParaRPr lang="en-US" dirty="0">
              <a:cs typeface="Calibri"/>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63" y="6455993"/>
            <a:ext cx="741406" cy="385531"/>
          </a:xfrm>
          <a:prstGeom prst="rect">
            <a:avLst/>
          </a:prstGeom>
        </p:spPr>
      </p:pic>
      <p:sp>
        <p:nvSpPr>
          <p:cNvPr id="5" name="Footer Placeholder 4"/>
          <p:cNvSpPr>
            <a:spLocks noGrp="1"/>
          </p:cNvSpPr>
          <p:nvPr>
            <p:ph type="ftr" sz="quarter" idx="11"/>
          </p:nvPr>
        </p:nvSpPr>
        <p:spPr>
          <a:xfrm>
            <a:off x="7369196" y="6455993"/>
            <a:ext cx="4822804" cy="365125"/>
          </a:xfrm>
        </p:spPr>
        <p:txBody>
          <a:bodyPr/>
          <a:lstStyle/>
          <a:p>
            <a:pPr algn="r"/>
            <a:r>
              <a:rPr lang="en-US" dirty="0"/>
              <a:t>©2019 </a:t>
            </a:r>
            <a:r>
              <a:rPr lang="en-US" dirty="0" err="1"/>
              <a:t>BaxEnergy</a:t>
            </a:r>
            <a:r>
              <a:rPr lang="en-US" dirty="0"/>
              <a:t> GmbH. All rights reserved</a:t>
            </a:r>
            <a:endParaRPr lang="en-US" dirty="0">
              <a:solidFill>
                <a:schemeClr val="accent1">
                  <a:lumMod val="60000"/>
                  <a:lumOff val="40000"/>
                </a:schemeClr>
              </a:solidFill>
            </a:endParaRPr>
          </a:p>
        </p:txBody>
      </p:sp>
    </p:spTree>
    <p:extLst>
      <p:ext uri="{BB962C8B-B14F-4D97-AF65-F5344CB8AC3E}">
        <p14:creationId xmlns:p14="http://schemas.microsoft.com/office/powerpoint/2010/main" val="3436947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Summary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63" y="6455993"/>
            <a:ext cx="741406" cy="385531"/>
          </a:xfrm>
          <a:prstGeom prst="rect">
            <a:avLst/>
          </a:prstGeom>
        </p:spPr>
      </p:pic>
      <p:sp>
        <p:nvSpPr>
          <p:cNvPr id="6" name="Footer Placeholder 4"/>
          <p:cNvSpPr>
            <a:spLocks noGrp="1"/>
          </p:cNvSpPr>
          <p:nvPr>
            <p:ph type="ftr" sz="quarter" idx="11"/>
          </p:nvPr>
        </p:nvSpPr>
        <p:spPr>
          <a:xfrm>
            <a:off x="7369196" y="6455993"/>
            <a:ext cx="4822804" cy="365125"/>
          </a:xfrm>
        </p:spPr>
        <p:txBody>
          <a:bodyPr/>
          <a:lstStyle/>
          <a:p>
            <a:pPr algn="r"/>
            <a:r>
              <a:rPr lang="en-US" dirty="0"/>
              <a:t>©2019 </a:t>
            </a:r>
            <a:r>
              <a:rPr lang="en-US" dirty="0" err="1"/>
              <a:t>BaxEnergy</a:t>
            </a:r>
            <a:r>
              <a:rPr lang="en-US" dirty="0"/>
              <a:t> GmbH. All rights reserved</a:t>
            </a:r>
            <a:endParaRPr lang="en-US" dirty="0">
              <a:solidFill>
                <a:schemeClr val="accent1">
                  <a:lumMod val="60000"/>
                  <a:lumOff val="40000"/>
                </a:schemeClr>
              </a:solidFill>
            </a:endParaRPr>
          </a:p>
        </p:txBody>
      </p:sp>
      <p:sp>
        <p:nvSpPr>
          <p:cNvPr id="3" name="Content Placeholder 2"/>
          <p:cNvSpPr>
            <a:spLocks noGrp="1"/>
          </p:cNvSpPr>
          <p:nvPr>
            <p:ph idx="1"/>
          </p:nvPr>
        </p:nvSpPr>
        <p:spPr/>
        <p:txBody>
          <a:bodyPr>
            <a:normAutofit/>
          </a:bodyPr>
          <a:lstStyle/>
          <a:p>
            <a:pPr lvl="1">
              <a:lnSpc>
                <a:spcPct val="100000"/>
              </a:lnSpc>
              <a:buFont typeface="Courier New" panose="02070309020205020404" pitchFamily="49" charset="0"/>
              <a:buChar char="o"/>
            </a:pPr>
            <a:endParaRPr lang="en-US" dirty="0"/>
          </a:p>
          <a:p>
            <a:pPr lvl="1">
              <a:lnSpc>
                <a:spcPct val="100000"/>
              </a:lnSpc>
              <a:buFont typeface="Courier New" panose="02070309020205020404" pitchFamily="49" charset="0"/>
              <a:buChar char="o"/>
            </a:pPr>
            <a:r>
              <a:rPr lang="en-US" dirty="0"/>
              <a:t>Same-Origin policy?</a:t>
            </a:r>
          </a:p>
          <a:p>
            <a:pPr lvl="1">
              <a:lnSpc>
                <a:spcPct val="100000"/>
              </a:lnSpc>
              <a:buFont typeface="Courier New" panose="02070309020205020404" pitchFamily="49" charset="0"/>
              <a:buChar char="o"/>
            </a:pPr>
            <a:r>
              <a:rPr lang="en-US" dirty="0"/>
              <a:t>What is CORS</a:t>
            </a:r>
          </a:p>
          <a:p>
            <a:pPr lvl="1">
              <a:lnSpc>
                <a:spcPct val="100000"/>
              </a:lnSpc>
              <a:buFont typeface="Courier New" panose="02070309020205020404" pitchFamily="49" charset="0"/>
              <a:buChar char="o"/>
            </a:pPr>
            <a:r>
              <a:rPr lang="en-US" dirty="0"/>
              <a:t>How CORS works</a:t>
            </a:r>
          </a:p>
          <a:p>
            <a:pPr lvl="1">
              <a:lnSpc>
                <a:spcPct val="100000"/>
              </a:lnSpc>
              <a:buFont typeface="Courier New" panose="02070309020205020404" pitchFamily="49" charset="0"/>
              <a:buChar char="o"/>
            </a:pPr>
            <a:r>
              <a:rPr lang="en-US" dirty="0"/>
              <a:t>Preflight Request</a:t>
            </a:r>
          </a:p>
          <a:p>
            <a:pPr lvl="1">
              <a:lnSpc>
                <a:spcPct val="100000"/>
              </a:lnSpc>
              <a:buFont typeface="Courier New" panose="02070309020205020404" pitchFamily="49" charset="0"/>
              <a:buChar char="o"/>
            </a:pPr>
            <a:r>
              <a:rPr lang="en-US" dirty="0"/>
              <a:t>JWT</a:t>
            </a:r>
          </a:p>
          <a:p>
            <a:pPr lvl="1">
              <a:lnSpc>
                <a:spcPct val="100000"/>
              </a:lnSpc>
              <a:buFont typeface="Courier New" panose="02070309020205020404" pitchFamily="49" charset="0"/>
              <a:buChar char="o"/>
            </a:pPr>
            <a:r>
              <a:rPr lang="en-US" dirty="0" err="1"/>
              <a:t>Pratice</a:t>
            </a:r>
            <a:endParaRPr lang="en-US" dirty="0"/>
          </a:p>
          <a:p>
            <a:pPr lvl="1">
              <a:lnSpc>
                <a:spcPct val="100000"/>
              </a:lnSpc>
              <a:buFont typeface="Courier New" panose="02070309020205020404" pitchFamily="49" charset="0"/>
              <a:buChar char="o"/>
            </a:pPr>
            <a:r>
              <a:rPr lang="en-US" dirty="0"/>
              <a:t>Explanation of the exam project</a:t>
            </a:r>
          </a:p>
        </p:txBody>
      </p:sp>
    </p:spTree>
    <p:extLst>
      <p:ext uri="{BB962C8B-B14F-4D97-AF65-F5344CB8AC3E}">
        <p14:creationId xmlns:p14="http://schemas.microsoft.com/office/powerpoint/2010/main" val="2002443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a:t>Same-Origin</a:t>
            </a:r>
            <a:r>
              <a:rPr lang="it-IT" dirty="0"/>
              <a:t> Policy</a:t>
            </a:r>
          </a:p>
        </p:txBody>
      </p:sp>
      <p:sp>
        <p:nvSpPr>
          <p:cNvPr id="3" name="Content Placeholder 2"/>
          <p:cNvSpPr>
            <a:spLocks noGrp="1"/>
          </p:cNvSpPr>
          <p:nvPr>
            <p:ph idx="1"/>
          </p:nvPr>
        </p:nvSpPr>
        <p:spPr/>
        <p:txBody>
          <a:bodyPr>
            <a:normAutofit/>
          </a:bodyPr>
          <a:lstStyle/>
          <a:p>
            <a:pPr lvl="1">
              <a:lnSpc>
                <a:spcPct val="200000"/>
              </a:lnSpc>
              <a:buFont typeface="Courier New" panose="02070309020205020404" pitchFamily="49" charset="0"/>
              <a:buChar char="o"/>
            </a:pPr>
            <a:r>
              <a:rPr lang="en-US" dirty="0"/>
              <a:t>The same-origin policy is an important concept in the web application security model. Under the policy, a web browser permits scripts contained in a first web page to access data in a second web page, but only if both web pages have the same origin. An origin is defined as a combination of </a:t>
            </a:r>
            <a:r>
              <a:rPr lang="en-US" b="1" dirty="0"/>
              <a:t>protocol</a:t>
            </a:r>
            <a:r>
              <a:rPr lang="en-US" dirty="0"/>
              <a:t>, </a:t>
            </a:r>
            <a:r>
              <a:rPr lang="en-US" b="1" dirty="0"/>
              <a:t>host name</a:t>
            </a:r>
            <a:r>
              <a:rPr lang="en-US" dirty="0"/>
              <a:t>, and </a:t>
            </a:r>
            <a:r>
              <a:rPr lang="en-US" b="1" dirty="0"/>
              <a:t>port number</a:t>
            </a:r>
            <a:r>
              <a:rPr lang="en-US" dirty="0"/>
              <a:t>. This policy prevents a malicious script on one page from obtaining access to sensitive data on another web page through that page's Document Object Model.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63" y="6455993"/>
            <a:ext cx="741406" cy="385531"/>
          </a:xfrm>
          <a:prstGeom prst="rect">
            <a:avLst/>
          </a:prstGeom>
        </p:spPr>
      </p:pic>
      <p:sp>
        <p:nvSpPr>
          <p:cNvPr id="5" name="Footer Placeholder 4"/>
          <p:cNvSpPr>
            <a:spLocks noGrp="1"/>
          </p:cNvSpPr>
          <p:nvPr>
            <p:ph type="ftr" sz="quarter" idx="11"/>
          </p:nvPr>
        </p:nvSpPr>
        <p:spPr>
          <a:xfrm>
            <a:off x="7369196" y="6455993"/>
            <a:ext cx="4822804" cy="365125"/>
          </a:xfrm>
        </p:spPr>
        <p:txBody>
          <a:bodyPr/>
          <a:lstStyle/>
          <a:p>
            <a:pPr algn="r"/>
            <a:r>
              <a:rPr lang="en-US" dirty="0"/>
              <a:t>©2019 </a:t>
            </a:r>
            <a:r>
              <a:rPr lang="en-US" dirty="0" err="1"/>
              <a:t>BaxEnergy</a:t>
            </a:r>
            <a:r>
              <a:rPr lang="en-US" dirty="0"/>
              <a:t> GmbH. All rights reserved</a:t>
            </a:r>
            <a:endParaRPr lang="en-US" dirty="0">
              <a:solidFill>
                <a:schemeClr val="accent1">
                  <a:lumMod val="60000"/>
                  <a:lumOff val="40000"/>
                </a:schemeClr>
              </a:solidFill>
            </a:endParaRPr>
          </a:p>
        </p:txBody>
      </p:sp>
    </p:spTree>
    <p:extLst>
      <p:ext uri="{BB962C8B-B14F-4D97-AF65-F5344CB8AC3E}">
        <p14:creationId xmlns:p14="http://schemas.microsoft.com/office/powerpoint/2010/main" val="552074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a:t>Same-Origin</a:t>
            </a:r>
            <a:r>
              <a:rPr lang="it-IT" dirty="0"/>
              <a:t> Policy</a:t>
            </a:r>
          </a:p>
        </p:txBody>
      </p:sp>
      <p:sp>
        <p:nvSpPr>
          <p:cNvPr id="3" name="Content Placeholder 2"/>
          <p:cNvSpPr>
            <a:spLocks noGrp="1"/>
          </p:cNvSpPr>
          <p:nvPr>
            <p:ph idx="1"/>
          </p:nvPr>
        </p:nvSpPr>
        <p:spPr/>
        <p:txBody>
          <a:bodyPr vert="horz" lIns="0" tIns="45720" rIns="0" bIns="45720" rtlCol="0" anchor="t">
            <a:normAutofit/>
          </a:bodyPr>
          <a:lstStyle/>
          <a:p>
            <a:pPr marL="383540" lvl="1">
              <a:lnSpc>
                <a:spcPct val="200000"/>
              </a:lnSpc>
              <a:buFont typeface="Courier New" panose="02070309020205020404" pitchFamily="49" charset="0"/>
              <a:buChar char="o"/>
            </a:pPr>
            <a:r>
              <a:rPr lang="en-US" dirty="0">
                <a:ea typeface="+mn-lt"/>
                <a:cs typeface="+mn-lt"/>
              </a:rPr>
              <a:t>Expedient:</a:t>
            </a:r>
          </a:p>
          <a:p>
            <a:pPr marL="566420" lvl="2">
              <a:lnSpc>
                <a:spcPct val="200000"/>
              </a:lnSpc>
              <a:buFont typeface="Courier New" panose="02070309020205020404" pitchFamily="49" charset="0"/>
              <a:buChar char="o"/>
            </a:pPr>
            <a:r>
              <a:rPr lang="en-US" dirty="0" err="1">
                <a:cs typeface="Calibri"/>
              </a:rPr>
              <a:t>Document.domain</a:t>
            </a:r>
          </a:p>
          <a:p>
            <a:pPr marL="566420" lvl="2">
              <a:lnSpc>
                <a:spcPct val="200000"/>
              </a:lnSpc>
              <a:buFont typeface="Courier New" panose="02070309020205020404" pitchFamily="49" charset="0"/>
              <a:buChar char="o"/>
            </a:pPr>
            <a:r>
              <a:rPr lang="en-US" dirty="0">
                <a:cs typeface="Calibri"/>
              </a:rPr>
              <a:t>JSONP</a:t>
            </a:r>
          </a:p>
          <a:p>
            <a:pPr marL="566420" lvl="2">
              <a:lnSpc>
                <a:spcPct val="200000"/>
              </a:lnSpc>
              <a:buFont typeface="Courier New" panose="02070309020205020404" pitchFamily="49" charset="0"/>
              <a:buChar char="o"/>
            </a:pPr>
            <a:r>
              <a:rPr lang="en-US" dirty="0">
                <a:cs typeface="Calibri"/>
              </a:rPr>
              <a:t>CORS</a:t>
            </a:r>
          </a:p>
          <a:p>
            <a:pPr marL="566420" lvl="2">
              <a:lnSpc>
                <a:spcPct val="200000"/>
              </a:lnSpc>
              <a:buFont typeface="Courier New" panose="02070309020205020404" pitchFamily="49" charset="0"/>
              <a:buChar char="o"/>
            </a:pPr>
            <a:r>
              <a:rPr lang="en-US" dirty="0" err="1">
                <a:cs typeface="Calibri"/>
              </a:rPr>
              <a:t>Websockets</a:t>
            </a:r>
          </a:p>
          <a:p>
            <a:pPr marL="566420" lvl="2">
              <a:lnSpc>
                <a:spcPct val="200000"/>
              </a:lnSpc>
              <a:buFont typeface="Courier New" panose="02070309020205020404" pitchFamily="49" charset="0"/>
              <a:buChar char="o"/>
            </a:pPr>
            <a:r>
              <a:rPr lang="en-US" dirty="0">
                <a:cs typeface="Calibri"/>
              </a:rPr>
              <a:t>Others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63" y="6455993"/>
            <a:ext cx="741406" cy="385531"/>
          </a:xfrm>
          <a:prstGeom prst="rect">
            <a:avLst/>
          </a:prstGeom>
        </p:spPr>
      </p:pic>
      <p:sp>
        <p:nvSpPr>
          <p:cNvPr id="5" name="Footer Placeholder 4"/>
          <p:cNvSpPr>
            <a:spLocks noGrp="1"/>
          </p:cNvSpPr>
          <p:nvPr>
            <p:ph type="ftr" sz="quarter" idx="11"/>
          </p:nvPr>
        </p:nvSpPr>
        <p:spPr>
          <a:xfrm>
            <a:off x="7369196" y="6455993"/>
            <a:ext cx="4822804" cy="365125"/>
          </a:xfrm>
        </p:spPr>
        <p:txBody>
          <a:bodyPr/>
          <a:lstStyle/>
          <a:p>
            <a:pPr algn="r"/>
            <a:r>
              <a:rPr lang="en-US" dirty="0"/>
              <a:t>©2019 </a:t>
            </a:r>
            <a:r>
              <a:rPr lang="en-US" dirty="0" err="1"/>
              <a:t>BaxEnergy</a:t>
            </a:r>
            <a:r>
              <a:rPr lang="en-US" dirty="0"/>
              <a:t> GmbH. All rights reserved</a:t>
            </a:r>
            <a:endParaRPr lang="en-US" dirty="0">
              <a:solidFill>
                <a:schemeClr val="accent1">
                  <a:lumMod val="60000"/>
                  <a:lumOff val="40000"/>
                </a:schemeClr>
              </a:solidFill>
            </a:endParaRPr>
          </a:p>
        </p:txBody>
      </p:sp>
    </p:spTree>
    <p:extLst>
      <p:ext uri="{BB962C8B-B14F-4D97-AF65-F5344CB8AC3E}">
        <p14:creationId xmlns:p14="http://schemas.microsoft.com/office/powerpoint/2010/main" val="312546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a:t>What</a:t>
            </a:r>
            <a:r>
              <a:rPr lang="it-IT" dirty="0"/>
              <a:t> </a:t>
            </a:r>
            <a:r>
              <a:rPr lang="it-IT" dirty="0" err="1"/>
              <a:t>is</a:t>
            </a:r>
            <a:r>
              <a:rPr lang="it-IT" dirty="0"/>
              <a:t> CORS ?</a:t>
            </a:r>
          </a:p>
        </p:txBody>
      </p:sp>
      <p:sp>
        <p:nvSpPr>
          <p:cNvPr id="3" name="Content Placeholder 2"/>
          <p:cNvSpPr>
            <a:spLocks noGrp="1"/>
          </p:cNvSpPr>
          <p:nvPr>
            <p:ph idx="1"/>
          </p:nvPr>
        </p:nvSpPr>
        <p:spPr>
          <a:xfrm>
            <a:off x="1097280" y="2203554"/>
            <a:ext cx="10058400" cy="3665540"/>
          </a:xfrm>
        </p:spPr>
        <p:txBody>
          <a:bodyPr>
            <a:normAutofit fontScale="85000" lnSpcReduction="10000"/>
          </a:bodyPr>
          <a:lstStyle/>
          <a:p>
            <a:pPr lvl="1">
              <a:lnSpc>
                <a:spcPct val="200000"/>
              </a:lnSpc>
            </a:pPr>
            <a:r>
              <a:rPr lang="en-US" sz="2400" dirty="0"/>
              <a:t>CORS (cross origin resource sharing) is a mechanism to allow client web applications make HTTP requests to other domains. </a:t>
            </a:r>
          </a:p>
          <a:p>
            <a:pPr lvl="1">
              <a:lnSpc>
                <a:spcPct val="200000"/>
              </a:lnSpc>
            </a:pPr>
            <a:r>
              <a:rPr lang="en-US" sz="2400" dirty="0"/>
              <a:t>Describes new HTTP headers which provide browsers and servers a way to request remote URLs only when they have permission. Although some validation and authorization can be performed by the server, it is generally the browser's responsibility to support these headers and honor the restrictions they impose.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63" y="6455993"/>
            <a:ext cx="741406" cy="385531"/>
          </a:xfrm>
          <a:prstGeom prst="rect">
            <a:avLst/>
          </a:prstGeom>
        </p:spPr>
      </p:pic>
      <p:sp>
        <p:nvSpPr>
          <p:cNvPr id="5" name="Footer Placeholder 4"/>
          <p:cNvSpPr>
            <a:spLocks noGrp="1"/>
          </p:cNvSpPr>
          <p:nvPr>
            <p:ph type="ftr" sz="quarter" idx="11"/>
          </p:nvPr>
        </p:nvSpPr>
        <p:spPr>
          <a:xfrm>
            <a:off x="7369196" y="6455993"/>
            <a:ext cx="4822804" cy="365125"/>
          </a:xfrm>
        </p:spPr>
        <p:txBody>
          <a:bodyPr/>
          <a:lstStyle/>
          <a:p>
            <a:pPr algn="r"/>
            <a:r>
              <a:rPr lang="en-US" dirty="0"/>
              <a:t>©2019 </a:t>
            </a:r>
            <a:r>
              <a:rPr lang="en-US" dirty="0" err="1"/>
              <a:t>BaxEnergy</a:t>
            </a:r>
            <a:r>
              <a:rPr lang="en-US" dirty="0"/>
              <a:t> GmbH. All rights reserved</a:t>
            </a:r>
            <a:endParaRPr lang="en-US" dirty="0">
              <a:solidFill>
                <a:schemeClr val="accent1">
                  <a:lumMod val="60000"/>
                  <a:lumOff val="40000"/>
                </a:schemeClr>
              </a:solidFill>
            </a:endParaRPr>
          </a:p>
        </p:txBody>
      </p:sp>
    </p:spTree>
    <p:extLst>
      <p:ext uri="{BB962C8B-B14F-4D97-AF65-F5344CB8AC3E}">
        <p14:creationId xmlns:p14="http://schemas.microsoft.com/office/powerpoint/2010/main" val="325616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How CORS </a:t>
            </a:r>
            <a:r>
              <a:rPr lang="it-IT" dirty="0" err="1"/>
              <a:t>works</a:t>
            </a:r>
            <a:r>
              <a:rPr lang="it-IT"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63" y="6455993"/>
            <a:ext cx="741406" cy="385531"/>
          </a:xfrm>
          <a:prstGeom prst="rect">
            <a:avLst/>
          </a:prstGeom>
        </p:spPr>
      </p:pic>
      <p:sp>
        <p:nvSpPr>
          <p:cNvPr id="5" name="Footer Placeholder 4"/>
          <p:cNvSpPr>
            <a:spLocks noGrp="1"/>
          </p:cNvSpPr>
          <p:nvPr>
            <p:ph type="ftr" sz="quarter" idx="11"/>
          </p:nvPr>
        </p:nvSpPr>
        <p:spPr>
          <a:xfrm>
            <a:off x="7369196" y="6455993"/>
            <a:ext cx="4822804" cy="365125"/>
          </a:xfrm>
        </p:spPr>
        <p:txBody>
          <a:bodyPr/>
          <a:lstStyle/>
          <a:p>
            <a:pPr algn="r"/>
            <a:r>
              <a:rPr lang="en-US" dirty="0"/>
              <a:t>©2019 </a:t>
            </a:r>
            <a:r>
              <a:rPr lang="en-US" dirty="0" err="1"/>
              <a:t>BaxEnergy</a:t>
            </a:r>
            <a:r>
              <a:rPr lang="en-US" dirty="0"/>
              <a:t> GmbH. All rights reserved</a:t>
            </a:r>
            <a:endParaRPr lang="en-US" dirty="0">
              <a:solidFill>
                <a:schemeClr val="accent1">
                  <a:lumMod val="60000"/>
                  <a:lumOff val="40000"/>
                </a:schemeClr>
              </a:solidFill>
            </a:endParaRP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98623" y="1876243"/>
            <a:ext cx="7989758" cy="44196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9091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a:t>Preflight</a:t>
            </a:r>
            <a:r>
              <a:rPr lang="it-IT" dirty="0"/>
              <a:t> </a:t>
            </a:r>
            <a:r>
              <a:rPr lang="it-IT" dirty="0" err="1"/>
              <a:t>request</a:t>
            </a:r>
            <a:endParaRPr lang="it-IT"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63" y="6455993"/>
            <a:ext cx="741406" cy="385531"/>
          </a:xfrm>
          <a:prstGeom prst="rect">
            <a:avLst/>
          </a:prstGeom>
        </p:spPr>
      </p:pic>
      <p:sp>
        <p:nvSpPr>
          <p:cNvPr id="5" name="Footer Placeholder 4"/>
          <p:cNvSpPr>
            <a:spLocks noGrp="1"/>
          </p:cNvSpPr>
          <p:nvPr>
            <p:ph type="ftr" sz="quarter" idx="11"/>
          </p:nvPr>
        </p:nvSpPr>
        <p:spPr>
          <a:xfrm>
            <a:off x="7369196" y="6455993"/>
            <a:ext cx="4822804" cy="365125"/>
          </a:xfrm>
        </p:spPr>
        <p:txBody>
          <a:bodyPr/>
          <a:lstStyle/>
          <a:p>
            <a:pPr algn="r"/>
            <a:r>
              <a:rPr lang="en-US" dirty="0"/>
              <a:t>©2019 </a:t>
            </a:r>
            <a:r>
              <a:rPr lang="en-US" dirty="0" err="1"/>
              <a:t>BaxEnergy</a:t>
            </a:r>
            <a:r>
              <a:rPr lang="en-US" dirty="0"/>
              <a:t> GmbH. All rights reserved</a:t>
            </a:r>
            <a:endParaRPr lang="en-US" dirty="0">
              <a:solidFill>
                <a:schemeClr val="accent1">
                  <a:lumMod val="60000"/>
                  <a:lumOff val="40000"/>
                </a:schemeClr>
              </a:solidFill>
            </a:endParaRPr>
          </a:p>
        </p:txBody>
      </p:sp>
      <p:pic>
        <p:nvPicPr>
          <p:cNvPr id="2050"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214204" y="2032895"/>
            <a:ext cx="7150309" cy="36660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3"/>
          <p:cNvSpPr>
            <a:spLocks noChangeArrowheads="1"/>
          </p:cNvSpPr>
          <p:nvPr/>
        </p:nvSpPr>
        <p:spPr bwMode="auto">
          <a:xfrm>
            <a:off x="5446427" y="5310640"/>
            <a:ext cx="6056026" cy="52322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400" b="0" i="0" u="none" strike="noStrike" cap="none" normalizeH="0" baseline="0" dirty="0">
                <a:ln>
                  <a:noFill/>
                </a:ln>
                <a:solidFill>
                  <a:srgbClr val="000000"/>
                </a:solidFill>
                <a:effectLst/>
                <a:latin typeface="Courier New" pitchFamily="49" charset="0"/>
                <a:cs typeface="Arial" pitchFamily="34" charset="0"/>
              </a:rPr>
              <a:t>Access-Control-</a:t>
            </a:r>
            <a:r>
              <a:rPr kumimoji="0" lang="it-IT" altLang="it-IT" sz="1400" b="0" i="0" u="none" strike="noStrike" cap="none" normalizeH="0" baseline="0" dirty="0" err="1">
                <a:ln>
                  <a:noFill/>
                </a:ln>
                <a:solidFill>
                  <a:srgbClr val="000000"/>
                </a:solidFill>
                <a:effectLst/>
                <a:latin typeface="Courier New" pitchFamily="49" charset="0"/>
                <a:cs typeface="Arial" pitchFamily="34" charset="0"/>
              </a:rPr>
              <a:t>Allow</a:t>
            </a:r>
            <a:r>
              <a:rPr kumimoji="0" lang="it-IT" altLang="it-IT" sz="1400" b="0" i="0" u="none" strike="noStrike" cap="none" normalizeH="0" baseline="0" dirty="0">
                <a:ln>
                  <a:noFill/>
                </a:ln>
                <a:solidFill>
                  <a:srgbClr val="000000"/>
                </a:solidFill>
                <a:effectLst/>
                <a:latin typeface="Courier New" pitchFamily="49" charset="0"/>
                <a:cs typeface="Arial" pitchFamily="34" charset="0"/>
              </a:rPr>
              <a:t>-</a:t>
            </a:r>
            <a:r>
              <a:rPr kumimoji="0" lang="it-IT" altLang="it-IT" sz="1400" b="0" i="0" u="none" strike="noStrike" cap="none" normalizeH="0" baseline="0" dirty="0" err="1">
                <a:ln>
                  <a:noFill/>
                </a:ln>
                <a:solidFill>
                  <a:srgbClr val="000000"/>
                </a:solidFill>
                <a:effectLst/>
                <a:latin typeface="Courier New" pitchFamily="49" charset="0"/>
                <a:cs typeface="Arial" pitchFamily="34" charset="0"/>
              </a:rPr>
              <a:t>Origin</a:t>
            </a:r>
            <a:r>
              <a:rPr kumimoji="0" lang="it-IT" altLang="it-IT" sz="1400" b="0" i="0" u="none" strike="noStrike" cap="none" normalizeH="0" baseline="0" dirty="0">
                <a:ln>
                  <a:noFill/>
                </a:ln>
                <a:solidFill>
                  <a:srgbClr val="000000"/>
                </a:solidFill>
                <a:effectLst/>
                <a:latin typeface="Courier New" pitchFamily="49" charset="0"/>
                <a:cs typeface="Arial" pitchFamily="34" charset="0"/>
              </a:rPr>
              <a:t>: http://www.example.com </a:t>
            </a:r>
          </a:p>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400" b="0" i="0" u="none" strike="noStrike" cap="none" normalizeH="0" baseline="0" dirty="0">
                <a:ln>
                  <a:noFill/>
                </a:ln>
                <a:solidFill>
                  <a:srgbClr val="000000"/>
                </a:solidFill>
                <a:effectLst/>
                <a:latin typeface="Courier New" pitchFamily="49" charset="0"/>
                <a:cs typeface="Arial" pitchFamily="34" charset="0"/>
              </a:rPr>
              <a:t>Access-Control-</a:t>
            </a:r>
            <a:r>
              <a:rPr kumimoji="0" lang="it-IT" altLang="it-IT" sz="1400" b="0" i="0" u="none" strike="noStrike" cap="none" normalizeH="0" baseline="0" dirty="0" err="1">
                <a:ln>
                  <a:noFill/>
                </a:ln>
                <a:solidFill>
                  <a:srgbClr val="000000"/>
                </a:solidFill>
                <a:effectLst/>
                <a:latin typeface="Courier New" pitchFamily="49" charset="0"/>
                <a:cs typeface="Arial" pitchFamily="34" charset="0"/>
              </a:rPr>
              <a:t>Allow</a:t>
            </a:r>
            <a:r>
              <a:rPr kumimoji="0" lang="it-IT" altLang="it-IT" sz="1400" b="0" i="0" u="none" strike="noStrike" cap="none" normalizeH="0" baseline="0" dirty="0">
                <a:ln>
                  <a:noFill/>
                </a:ln>
                <a:solidFill>
                  <a:srgbClr val="000000"/>
                </a:solidFill>
                <a:effectLst/>
                <a:latin typeface="Courier New" pitchFamily="49" charset="0"/>
                <a:cs typeface="Arial" pitchFamily="34" charset="0"/>
              </a:rPr>
              <a:t>-</a:t>
            </a:r>
            <a:r>
              <a:rPr kumimoji="0" lang="it-IT" altLang="it-IT" sz="1400" b="0" i="0" u="none" strike="noStrike" cap="none" normalizeH="0" baseline="0" dirty="0" err="1">
                <a:ln>
                  <a:noFill/>
                </a:ln>
                <a:solidFill>
                  <a:srgbClr val="000000"/>
                </a:solidFill>
                <a:effectLst/>
                <a:latin typeface="Courier New" pitchFamily="49" charset="0"/>
                <a:cs typeface="Arial" pitchFamily="34" charset="0"/>
              </a:rPr>
              <a:t>Methods</a:t>
            </a:r>
            <a:r>
              <a:rPr kumimoji="0" lang="it-IT" altLang="it-IT" sz="1400" b="0" i="0" u="none" strike="noStrike" cap="none" normalizeH="0" baseline="0" dirty="0">
                <a:ln>
                  <a:noFill/>
                </a:ln>
                <a:solidFill>
                  <a:srgbClr val="000000"/>
                </a:solidFill>
                <a:effectLst/>
                <a:latin typeface="Courier New" pitchFamily="49" charset="0"/>
                <a:cs typeface="Arial" pitchFamily="34" charset="0"/>
              </a:rPr>
              <a:t>: PUT, DELETE</a:t>
            </a:r>
            <a:r>
              <a:rPr kumimoji="0" lang="it-IT" altLang="it-IT" sz="1400" b="0" i="0" u="none" strike="noStrike" cap="none" normalizeH="0" baseline="0" dirty="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3524126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JWT</a:t>
            </a:r>
            <a:endParaRPr lang="it-IT">
              <a:cs typeface="Calibri Light"/>
            </a:endParaRPr>
          </a:p>
        </p:txBody>
      </p:sp>
      <p:sp>
        <p:nvSpPr>
          <p:cNvPr id="3" name="Content Placeholder 2"/>
          <p:cNvSpPr>
            <a:spLocks noGrp="1"/>
          </p:cNvSpPr>
          <p:nvPr>
            <p:ph idx="1"/>
          </p:nvPr>
        </p:nvSpPr>
        <p:spPr/>
        <p:txBody>
          <a:bodyPr vert="horz" lIns="0" tIns="45720" rIns="0" bIns="45720" rtlCol="0" anchor="t">
            <a:normAutofit/>
          </a:bodyPr>
          <a:lstStyle/>
          <a:p>
            <a:pPr marL="383540" lvl="1">
              <a:lnSpc>
                <a:spcPct val="200000"/>
              </a:lnSpc>
              <a:buFont typeface="Courier New" panose="02070309020205020404" pitchFamily="49" charset="0"/>
              <a:buChar char="o"/>
            </a:pPr>
            <a:r>
              <a:rPr lang="en-US" b="1">
                <a:ea typeface="+mn-lt"/>
                <a:cs typeface="+mn-lt"/>
              </a:rPr>
              <a:t>JSON Web Token</a:t>
            </a:r>
            <a:r>
              <a:rPr lang="en-US">
                <a:ea typeface="+mn-lt"/>
                <a:cs typeface="+mn-lt"/>
              </a:rPr>
              <a:t> is a JSON-based open standard for creating access tokens that assert some number of claims. The client could then use that token to prove that it is logged in as admin. The tokens are signed by one party's private key </a:t>
            </a:r>
            <a:r>
              <a:rPr lang="en-US" i="1">
                <a:ea typeface="+mn-lt"/>
                <a:cs typeface="+mn-lt"/>
              </a:rPr>
              <a:t>(usually the server's)</a:t>
            </a:r>
            <a:r>
              <a:rPr lang="en-US">
                <a:ea typeface="+mn-lt"/>
                <a:cs typeface="+mn-lt"/>
              </a:rPr>
              <a:t>, so that both parties are able to verify that the token is legitimate. The tokens are designed to be compact and usable especially in a web-browser</a:t>
            </a:r>
            <a:r>
              <a:rPr lang="en-US" dirty="0">
                <a:ea typeface="+mn-lt"/>
                <a:cs typeface="+mn-lt"/>
              </a:rPr>
              <a:t> </a:t>
            </a:r>
            <a:r>
              <a:rPr lang="en-US">
                <a:ea typeface="+mn-lt"/>
                <a:cs typeface="+mn-lt"/>
              </a:rPr>
              <a:t>single-sign-on (SSO) context. JWT claims can be typically used to pass identity of authenticated users between an identity provider and a service provider, or any other type of claims as required by business processes.</a:t>
            </a:r>
            <a:endParaRPr lang="it-IT">
              <a:ea typeface="+mn-lt"/>
              <a:cs typeface="+mn-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63" y="6455993"/>
            <a:ext cx="741406" cy="385531"/>
          </a:xfrm>
          <a:prstGeom prst="rect">
            <a:avLst/>
          </a:prstGeom>
        </p:spPr>
      </p:pic>
      <p:sp>
        <p:nvSpPr>
          <p:cNvPr id="5" name="Footer Placeholder 4"/>
          <p:cNvSpPr>
            <a:spLocks noGrp="1"/>
          </p:cNvSpPr>
          <p:nvPr>
            <p:ph type="ftr" sz="quarter" idx="11"/>
          </p:nvPr>
        </p:nvSpPr>
        <p:spPr>
          <a:xfrm>
            <a:off x="7369196" y="6455993"/>
            <a:ext cx="4822804" cy="365125"/>
          </a:xfrm>
        </p:spPr>
        <p:txBody>
          <a:bodyPr/>
          <a:lstStyle/>
          <a:p>
            <a:pPr algn="r"/>
            <a:r>
              <a:rPr lang="en-US" dirty="0"/>
              <a:t>©2019 </a:t>
            </a:r>
            <a:r>
              <a:rPr lang="en-US" dirty="0" err="1"/>
              <a:t>BaxEnergy</a:t>
            </a:r>
            <a:r>
              <a:rPr lang="en-US" dirty="0"/>
              <a:t> GmbH. All rights reserved</a:t>
            </a:r>
            <a:endParaRPr lang="en-US" dirty="0">
              <a:solidFill>
                <a:schemeClr val="accent1">
                  <a:lumMod val="60000"/>
                  <a:lumOff val="40000"/>
                </a:schemeClr>
              </a:solidFill>
            </a:endParaRPr>
          </a:p>
        </p:txBody>
      </p:sp>
    </p:spTree>
    <p:extLst>
      <p:ext uri="{BB962C8B-B14F-4D97-AF65-F5344CB8AC3E}">
        <p14:creationId xmlns:p14="http://schemas.microsoft.com/office/powerpoint/2010/main" val="2428042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r>
              <a:rPr lang="it-IT"/>
              <a:t>JWT</a:t>
            </a:r>
            <a:endParaRPr lang="it-IT">
              <a:cs typeface="Calibri Light"/>
            </a:endParaRPr>
          </a:p>
        </p:txBody>
      </p:sp>
      <p:pic>
        <p:nvPicPr>
          <p:cNvPr id="6" name="Picture 6" descr="Immagine che contiene screenshot&#10;&#10;Descrizione generata con affidabilità molto elevata">
            <a:extLst>
              <a:ext uri="{FF2B5EF4-FFF2-40B4-BE49-F238E27FC236}">
                <a16:creationId xmlns:a16="http://schemas.microsoft.com/office/drawing/2014/main" id="{96403186-32E1-4C68-AB9C-DDE8119035B4}"/>
              </a:ext>
            </a:extLst>
          </p:cNvPr>
          <p:cNvPicPr>
            <a:picLocks noGrp="1" noChangeAspect="1"/>
          </p:cNvPicPr>
          <p:nvPr>
            <p:ph idx="1"/>
          </p:nvPr>
        </p:nvPicPr>
        <p:blipFill>
          <a:blip r:embed="rId2"/>
          <a:stretch>
            <a:fillRect/>
          </a:stretch>
        </p:blipFill>
        <p:spPr>
          <a:xfrm>
            <a:off x="3493911" y="1845734"/>
            <a:ext cx="5855688" cy="447103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63" y="6455993"/>
            <a:ext cx="741406" cy="385531"/>
          </a:xfrm>
          <a:prstGeom prst="rect">
            <a:avLst/>
          </a:prstGeom>
        </p:spPr>
      </p:pic>
      <p:sp>
        <p:nvSpPr>
          <p:cNvPr id="5" name="Footer Placeholder 4"/>
          <p:cNvSpPr>
            <a:spLocks noGrp="1"/>
          </p:cNvSpPr>
          <p:nvPr>
            <p:ph type="ftr" sz="quarter" idx="11"/>
          </p:nvPr>
        </p:nvSpPr>
        <p:spPr>
          <a:xfrm>
            <a:off x="7369196" y="6455993"/>
            <a:ext cx="4822804" cy="365125"/>
          </a:xfrm>
        </p:spPr>
        <p:txBody>
          <a:bodyPr/>
          <a:lstStyle/>
          <a:p>
            <a:pPr algn="r"/>
            <a:r>
              <a:rPr lang="en-US" dirty="0"/>
              <a:t>©2019 </a:t>
            </a:r>
            <a:r>
              <a:rPr lang="en-US" dirty="0" err="1"/>
              <a:t>BaxEnergy</a:t>
            </a:r>
            <a:r>
              <a:rPr lang="en-US" dirty="0"/>
              <a:t> GmbH. All rights reserved</a:t>
            </a:r>
            <a:endParaRPr lang="en-US" dirty="0">
              <a:solidFill>
                <a:schemeClr val="accent1">
                  <a:lumMod val="60000"/>
                  <a:lumOff val="40000"/>
                </a:schemeClr>
              </a:solidFill>
            </a:endParaRPr>
          </a:p>
        </p:txBody>
      </p:sp>
    </p:spTree>
    <p:extLst>
      <p:ext uri="{BB962C8B-B14F-4D97-AF65-F5344CB8AC3E}">
        <p14:creationId xmlns:p14="http://schemas.microsoft.com/office/powerpoint/2010/main" val="2944753621"/>
      </p:ext>
    </p:extLst>
  </p:cSld>
  <p:clrMapOvr>
    <a:masterClrMapping/>
  </p:clrMapOvr>
</p:sld>
</file>

<file path=ppt/theme/theme1.xml><?xml version="1.0" encoding="utf-8"?>
<a:theme xmlns:a="http://schemas.openxmlformats.org/drawingml/2006/main" name="Retrospect">
  <a:themeElements>
    <a:clrScheme name="Custom 1">
      <a:dk1>
        <a:sysClr val="windowText" lastClr="000000"/>
      </a:dk1>
      <a:lt1>
        <a:sysClr val="window" lastClr="FFFFFF"/>
      </a:lt1>
      <a:dk2>
        <a:srgbClr val="696464"/>
      </a:dk2>
      <a:lt2>
        <a:srgbClr val="E9E5DC"/>
      </a:lt2>
      <a:accent1>
        <a:srgbClr val="FF0000"/>
      </a:accent1>
      <a:accent2>
        <a:srgbClr val="CC0000"/>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F7061FC611F264A8C8C2EFB9A7B12D7" ma:contentTypeVersion="1" ma:contentTypeDescription="Create a new document." ma:contentTypeScope="" ma:versionID="350365fcf54054ab6f76375e2ae20435">
  <xsd:schema xmlns:xsd="http://www.w3.org/2001/XMLSchema" xmlns:xs="http://www.w3.org/2001/XMLSchema" xmlns:p="http://schemas.microsoft.com/office/2006/metadata/properties" xmlns:ns2="293fbd9e-11e6-49d0-94be-7c296b2cb04f" targetNamespace="http://schemas.microsoft.com/office/2006/metadata/properties" ma:root="true" ma:fieldsID="6f7b21923bdc2698cccd36ed77e42e98" ns2:_="">
    <xsd:import namespace="293fbd9e-11e6-49d0-94be-7c296b2cb04f"/>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3fbd9e-11e6-49d0-94be-7c296b2cb04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51033C0-4AEA-4D3E-A15E-FD4FEF0CD76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A3FB821-31AA-418E-A6B4-E52FAD9CA4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3fbd9e-11e6-49d0-94be-7c296b2cb0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BFD6C21-4FE4-40DB-8E44-722D03D7E9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7672</TotalTime>
  <Words>212</Words>
  <Application>Microsoft Office PowerPoint</Application>
  <PresentationFormat>Widescreen</PresentationFormat>
  <Paragraphs>28</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Retrospect</vt:lpstr>
      <vt:lpstr>PowerPoint Presentation</vt:lpstr>
      <vt:lpstr>Summary</vt:lpstr>
      <vt:lpstr>Same-Origin Policy</vt:lpstr>
      <vt:lpstr>Same-Origin Policy</vt:lpstr>
      <vt:lpstr>What is CORS ?</vt:lpstr>
      <vt:lpstr>How CORS works ?</vt:lpstr>
      <vt:lpstr>Preflight request</vt:lpstr>
      <vt:lpstr>JWT</vt:lpstr>
      <vt:lpstr>JWT</vt:lpstr>
      <vt:lpstr>JWT Structure</vt:lpstr>
      <vt:lpstr>JWT Payload</vt:lpstr>
      <vt:lpstr>JWT </vt:lpstr>
      <vt:lpstr>JWT disadvantages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Federico Burgio</dc:creator>
  <cp:lastModifiedBy>AmentaA</cp:lastModifiedBy>
  <cp:revision>578</cp:revision>
  <dcterms:created xsi:type="dcterms:W3CDTF">2015-06-11T07:35:11Z</dcterms:created>
  <dcterms:modified xsi:type="dcterms:W3CDTF">2019-05-22T22:21:06Z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0x0101002F7061FC611F264A8C8C2EFB9A7B12D7</vt:lpwstr>
  </property>
  <property fmtid="{D5CDD505-2E9C-101B-9397-08002B2CF9AE}" pid="3" name="Order">
    <vt:r8>156900</vt:r8>
  </property>
  <property fmtid="{D5CDD505-2E9C-101B-9397-08002B2CF9AE}" pid="4" name="TemplateUrl">
    <vt:lpwstr/>
  </property>
  <property fmtid="{D5CDD505-2E9C-101B-9397-08002B2CF9AE}" pid="5" name="xd_Signature">
    <vt:bool>false</vt:bool>
  </property>
  <property fmtid="{D5CDD505-2E9C-101B-9397-08002B2CF9AE}" pid="6" name="xd_ProgID">
    <vt:lpwstr/>
  </property>
</Properties>
</file>