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41">
          <p15:clr>
            <a:srgbClr val="A4A3A4"/>
          </p15:clr>
        </p15:guide>
        <p15:guide id="9" orient="horz" pos="958">
          <p15:clr>
            <a:srgbClr val="A4A3A4"/>
          </p15:clr>
        </p15:guide>
        <p15:guide id="10" orient="horz" pos="18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6CF07-76FF-4B24-9F3C-AC4D37D87E6E}">
  <a:tblStyle styleId="{5456CF07-76FF-4B24-9F3C-AC4D37D87E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E864C94-E0F6-41EE-9BDC-89F3568A6BE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41"/>
        <p:guide pos="958" orient="horz"/>
        <p:guide pos="18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e80ae4e20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g15e80ae4e20_8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2960e01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g162960e0163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f1e2e3a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161f1e2e3a1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80ae4e20_1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g15e80ae4e20_16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data/15102458/fileData.do" TargetMode="External"/><Relationship Id="rId4" Type="http://schemas.openxmlformats.org/officeDocument/2006/relationships/hyperlink" Target="http://data.seoul.go.kr/dataList/OA-21245/F/1/datasetView.do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data.go.kr/data/15100212/fileData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9782100" y="320050"/>
            <a:ext cx="2088300" cy="6217800"/>
          </a:xfrm>
          <a:prstGeom prst="rect">
            <a:avLst/>
          </a:prstGeom>
          <a:solidFill>
            <a:srgbClr val="BDC8DC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2932800" y="2558400"/>
            <a:ext cx="6766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ko-KR" sz="29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3조 stair팀</a:t>
            </a:r>
            <a:endParaRPr b="0" i="0" sz="32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1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8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서울시 전기차 충전소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위치 제공 서비스</a:t>
            </a:r>
            <a:endParaRPr sz="4000">
              <a:solidFill>
                <a:srgbClr val="262626"/>
              </a:solidFill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2608100" y="1678700"/>
            <a:ext cx="0" cy="31980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/>
        </p:nvSpPr>
        <p:spPr>
          <a:xfrm>
            <a:off x="6171700" y="4876699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04 -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3694800" y="4389400"/>
            <a:ext cx="50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79" lvl="0" marL="9366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정한수 방영찬 조건영 신나령 김수아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8"/>
          <p:cNvCxnSpPr/>
          <p:nvPr/>
        </p:nvCxnSpPr>
        <p:spPr>
          <a:xfrm>
            <a:off x="3092975" y="4389400"/>
            <a:ext cx="57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7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479425" y="11246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7"/>
          <p:cNvGraphicFramePr/>
          <p:nvPr/>
        </p:nvGraphicFramePr>
        <p:xfrm>
          <a:off x="698740" y="1739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{5456CF07-76FF-4B24-9F3C-AC4D37D87E6E}</a:tableStyleId>
              </a:tblPr>
              <a:tblGrid>
                <a:gridCol w="638350"/>
                <a:gridCol w="5276675"/>
                <a:gridCol w="4781725"/>
              </a:tblGrid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</a:t>
                      </a:r>
                      <a:r>
                        <a:rPr lang="ko-KR" sz="1300"/>
                        <a:t>주소 </a:t>
                      </a:r>
                      <a:r>
                        <a:rPr lang="ko-KR" sz="1300"/>
                        <a:t>데이터가</a:t>
                      </a:r>
                      <a:r>
                        <a:rPr lang="ko-KR" sz="1300"/>
                        <a:t> 잘못 입력되어 있음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 올바른 주소 데이터를 찾아 수정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데이터베이스 테이블 연결하는 과정에서 어려움이 예상됨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여러 자료 탐색 및 면밀한 연구 필요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3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shiny에 지도 마커가 찍히지 않음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stream lit 사용</a:t>
                      </a:r>
                      <a:endParaRPr sz="1300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3109175" y="2354050"/>
            <a:ext cx="70086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3350300" y="2204875"/>
            <a:ext cx="6530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SzPts val="1904"/>
              <a:buAutoNum type="arabicPeriod"/>
            </a:pPr>
            <a:r>
              <a:rPr b="1" lang="ko-KR" sz="1904"/>
              <a:t>WBS</a:t>
            </a:r>
            <a:endParaRPr b="1" sz="1904"/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구성도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</a:t>
            </a:r>
            <a:r>
              <a:rPr lang="ko-KR"/>
              <a:t>추진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개요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79425" y="10484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을 목적으로 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794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14192" y="3821437"/>
            <a:ext cx="3458849" cy="1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479437" y="3189347"/>
            <a:ext cx="45189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-K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매년 </a:t>
            </a:r>
            <a:r>
              <a:rPr lang="ko-KR">
                <a:solidFill>
                  <a:schemeClr val="dk1"/>
                </a:solidFill>
              </a:rPr>
              <a:t>서울시의 전기차 수가 빠른 속도로 늘고 있으나 충전소는 이에 크게 미치지 못함</a:t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rgbClr val="1E1E1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서울시 전기차 이용자들은 전기차 충전소 공급 부족 문제가 심각하다는 의견이 많음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7076272" y="3189348"/>
            <a:ext cx="4518600" cy="3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서울시 전역 및 구별 전기 충전소 위치 및 충전소 현황 제공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구별(지역별, 권역별) 충전소 포화 상태 정보 제공 등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7915086" y="1566351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2022.10.04 ~ 2022.10.08 (5일)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7076268" y="15663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70761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2000">
                <a:solidFill>
                  <a:schemeClr val="lt1"/>
                </a:solidFill>
              </a:rPr>
              <a:t>목적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79425" y="1751925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</a:t>
            </a:r>
            <a:endParaRPr b="1" sz="11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전기차충전소 위경도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https://www.data.go.kr/data/15102458/fileData.do</a:t>
            </a:r>
            <a:endParaRPr sz="1100" u="sng">
              <a:solidFill>
                <a:schemeClr val="hlink"/>
              </a:solidFill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479425" y="2859802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서울시 행정동별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친환경 자동차 현황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4"/>
              </a:rPr>
              <a:t>http://data.seoul.go.kr/dataList/OA-21245/F/1/datasetView.do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069475" y="1751925"/>
            <a:ext cx="28725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위치 주변 충전소 위치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현황 파악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지역 내의 전기차 충전기 정보</a:t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1578126" y="1241075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1"/>
          <p:cNvCxnSpPr/>
          <p:nvPr/>
        </p:nvCxnSpPr>
        <p:spPr>
          <a:xfrm>
            <a:off x="5073050" y="1653150"/>
            <a:ext cx="2860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1"/>
          <p:cNvSpPr/>
          <p:nvPr/>
        </p:nvSpPr>
        <p:spPr>
          <a:xfrm>
            <a:off x="5879658" y="121557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479425" y="5115600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479425" y="5660275"/>
            <a:ext cx="38292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3" name="Google Shape;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13819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/>
          <p:nvPr/>
        </p:nvSpPr>
        <p:spPr>
          <a:xfrm>
            <a:off x="8841337" y="1174983"/>
            <a:ext cx="2700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8841975" y="1751925"/>
            <a:ext cx="2799300" cy="43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주거 지역 부근의 전기차 충전소 현황 정보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주거 지역 부근의 전기차 현황 정보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76" name="Google Shape;76;p11"/>
          <p:cNvCxnSpPr/>
          <p:nvPr/>
        </p:nvCxnSpPr>
        <p:spPr>
          <a:xfrm>
            <a:off x="8851725" y="1666000"/>
            <a:ext cx="27558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ar03"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818545" y="3153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/>
          <p:nvPr/>
        </p:nvSpPr>
        <p:spPr>
          <a:xfrm>
            <a:off x="2761800" y="1718325"/>
            <a:ext cx="1596900" cy="9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위경도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2761800" y="2859798"/>
            <a:ext cx="15969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전기차 등록 현황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>
            <a:off x="480175" y="1650800"/>
            <a:ext cx="381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1"/>
          <p:cNvSpPr/>
          <p:nvPr/>
        </p:nvSpPr>
        <p:spPr>
          <a:xfrm>
            <a:off x="479425" y="3967676"/>
            <a:ext cx="2171700" cy="921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D85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1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한국전력공사 서울시 전기차 충전소 충전량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6"/>
              </a:rPr>
              <a:t>https://www.data.go.kr/data/15100212/fileData.do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2771850" y="3967750"/>
            <a:ext cx="1576800" cy="9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1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충전소 </a:t>
            </a: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2"/>
          <p:cNvCxnSpPr>
            <a:stCxn id="88" idx="2"/>
            <a:endCxn id="89" idx="0"/>
          </p:cNvCxnSpPr>
          <p:nvPr/>
        </p:nvCxnSpPr>
        <p:spPr>
          <a:xfrm flipH="1" rot="-5400000">
            <a:off x="3480955" y="3174959"/>
            <a:ext cx="1122900" cy="1919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2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cxnSp>
        <p:nvCxnSpPr>
          <p:cNvPr id="91" name="Google Shape;91;p12"/>
          <p:cNvCxnSpPr/>
          <p:nvPr/>
        </p:nvCxnSpPr>
        <p:spPr>
          <a:xfrm>
            <a:off x="459300" y="2016450"/>
            <a:ext cx="5125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2"/>
          <p:cNvSpPr/>
          <p:nvPr/>
        </p:nvSpPr>
        <p:spPr>
          <a:xfrm>
            <a:off x="2296063" y="1512932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2"/>
          <p:cNvCxnSpPr/>
          <p:nvPr/>
        </p:nvCxnSpPr>
        <p:spPr>
          <a:xfrm>
            <a:off x="5960300" y="2016450"/>
            <a:ext cx="51462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2"/>
          <p:cNvSpPr/>
          <p:nvPr/>
        </p:nvSpPr>
        <p:spPr>
          <a:xfrm>
            <a:off x="7698987" y="1557902"/>
            <a:ext cx="255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2"/>
          <p:cNvCxnSpPr>
            <a:stCxn id="88" idx="2"/>
            <a:endCxn id="96" idx="0"/>
          </p:cNvCxnSpPr>
          <p:nvPr/>
        </p:nvCxnSpPr>
        <p:spPr>
          <a:xfrm flipH="1" rot="-5400000">
            <a:off x="2834755" y="3821159"/>
            <a:ext cx="1122900" cy="627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2"/>
          <p:cNvCxnSpPr>
            <a:stCxn id="88" idx="2"/>
            <a:endCxn id="98" idx="0"/>
          </p:cNvCxnSpPr>
          <p:nvPr/>
        </p:nvCxnSpPr>
        <p:spPr>
          <a:xfrm rot="5400000">
            <a:off x="1536955" y="3150359"/>
            <a:ext cx="1122900" cy="1968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2"/>
          <p:cNvCxnSpPr>
            <a:stCxn id="88" idx="2"/>
            <a:endCxn id="100" idx="0"/>
          </p:cNvCxnSpPr>
          <p:nvPr/>
        </p:nvCxnSpPr>
        <p:spPr>
          <a:xfrm rot="5400000">
            <a:off x="2172505" y="3785909"/>
            <a:ext cx="1122900" cy="697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1" name="Google Shape;101;p12"/>
          <p:cNvGraphicFramePr/>
          <p:nvPr/>
        </p:nvGraphicFramePr>
        <p:xfrm>
          <a:off x="5968731" y="217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{5456CF07-76FF-4B24-9F3C-AC4D37D87E6E}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정한수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프로젝트 진행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</a:t>
                      </a:r>
                      <a:r>
                        <a:rPr b="1" lang="ko-KR" sz="1200" u="none" cap="none" strike="noStrike"/>
                        <a:t>수집 및 전처리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방영찬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수집 및 전처리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DB 데이터 관리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김수아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데이터 연결 및 관리</a:t>
                      </a:r>
                      <a:endParaRPr sz="10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EDA 및</a:t>
                      </a:r>
                      <a:endParaRPr b="1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/>
                        <a:t>데이터 시각화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신나령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2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/>
                        <a:t>데이터 분석 및 시각화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알고리즘 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개발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2" lvl="0" marL="93662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조건영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충전소 정보 반환 기능 구현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GUI 구현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79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정한수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시스템 인터페이스 구현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" name="Google Shape;102;p12"/>
          <p:cNvGrpSpPr/>
          <p:nvPr/>
        </p:nvGrpSpPr>
        <p:grpSpPr>
          <a:xfrm>
            <a:off x="498676" y="2286077"/>
            <a:ext cx="5118862" cy="3697118"/>
            <a:chOff x="498676" y="2286077"/>
            <a:chExt cx="5118862" cy="3697118"/>
          </a:xfrm>
        </p:grpSpPr>
        <p:grpSp>
          <p:nvGrpSpPr>
            <p:cNvPr id="103" name="Google Shape;103;p12"/>
            <p:cNvGrpSpPr/>
            <p:nvPr/>
          </p:nvGrpSpPr>
          <p:grpSpPr>
            <a:xfrm>
              <a:off x="498676" y="4696010"/>
              <a:ext cx="5118862" cy="1287184"/>
              <a:chOff x="1236843" y="3887235"/>
              <a:chExt cx="6951497" cy="747711"/>
            </a:xfrm>
          </p:grpSpPr>
          <p:grpSp>
            <p:nvGrpSpPr>
              <p:cNvPr id="104" name="Google Shape;104;p12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5" name="Google Shape;105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방영찬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8" name="Google Shape;98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데이터 수집 및 전처리 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" name="Google Shape;106;p12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7" name="Google Shape;107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신나령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00" name="Google Shape;100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 및 데이터 시각화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" name="Google Shape;108;p12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9" name="Google Shape;109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조건영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96" name="Google Shape;96;p12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알고리즘 </a:t>
                  </a: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개발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12"/>
              <p:cNvGrpSpPr/>
              <p:nvPr/>
            </p:nvGrpSpPr>
            <p:grpSpPr>
              <a:xfrm>
                <a:off x="6517040" y="3887235"/>
                <a:ext cx="1671300" cy="747711"/>
                <a:chOff x="3798888" y="2497558"/>
                <a:chExt cx="1671300" cy="747711"/>
              </a:xfrm>
            </p:grpSpPr>
            <p:sp>
              <p:nvSpPr>
                <p:cNvPr id="111" name="Google Shape;111;p12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김수아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89" name="Google Shape;89;p12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ko-KR" sz="1200">
                      <a:solidFill>
                        <a:schemeClr val="dk1"/>
                      </a:solidFill>
                    </a:rPr>
                    <a:t>DB 데이터 관리</a:t>
                  </a:r>
                  <a:endParaRPr sz="1200"/>
                </a:p>
              </p:txBody>
            </p:sp>
          </p:grpSp>
        </p:grpSp>
        <p:grpSp>
          <p:nvGrpSpPr>
            <p:cNvPr id="112" name="Google Shape;112;p12"/>
            <p:cNvGrpSpPr/>
            <p:nvPr/>
          </p:nvGrpSpPr>
          <p:grpSpPr>
            <a:xfrm>
              <a:off x="2356666" y="2286077"/>
              <a:ext cx="1452861" cy="1287131"/>
              <a:chOff x="2356666" y="2286077"/>
              <a:chExt cx="1452861" cy="1287131"/>
            </a:xfrm>
          </p:grpSpPr>
          <p:sp>
            <p:nvSpPr>
              <p:cNvPr id="88" name="Google Shape;88;p12"/>
              <p:cNvSpPr/>
              <p:nvPr/>
            </p:nvSpPr>
            <p:spPr>
              <a:xfrm>
                <a:off x="2356666" y="2788205"/>
                <a:ext cx="1452079" cy="785004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정한수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13" name="Google Shape;113;p12"/>
              <p:cNvSpPr/>
              <p:nvPr/>
            </p:nvSpPr>
            <p:spPr>
              <a:xfrm>
                <a:off x="2356666" y="2286077"/>
                <a:ext cx="1452861" cy="497341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4-1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WBS (1)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3"/>
          <p:cNvGraphicFramePr/>
          <p:nvPr/>
        </p:nvGraphicFramePr>
        <p:xfrm>
          <a:off x="433190" y="88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{5E864C94-E0F6-41EE-9BDC-89F3568A6BEC}</a:tableStyleId>
              </a:tblPr>
              <a:tblGrid>
                <a:gridCol w="505450"/>
                <a:gridCol w="2987200"/>
                <a:gridCol w="5194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</a:tblGrid>
              <a:tr h="2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 환경 구축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기능 설계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분석 및 정의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충전소 위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·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경도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전기차 충전소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친환경 자동차 현황 자료 수집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FAF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충전소 위·경도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방영찬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충전소 주소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전기차 등록 현황 자료 전처리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 구축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데이터 적재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김수아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8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연도별 전기차 등록 추이 시각화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신나령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구역별 전기차 수 시각화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75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구역별 전기차 충전소 수 시각화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4-2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WBS (2)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14"/>
          <p:cNvGraphicFramePr/>
          <p:nvPr/>
        </p:nvGraphicFramePr>
        <p:xfrm>
          <a:off x="433190" y="88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{5E864C94-E0F6-41EE-9BDC-89F3568A6BEC}</a:tableStyleId>
              </a:tblPr>
              <a:tblGrid>
                <a:gridCol w="505450"/>
                <a:gridCol w="2987200"/>
                <a:gridCol w="5194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  <a:gridCol w="679200"/>
              </a:tblGrid>
              <a:tr h="24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9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 sz="12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 sz="9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알고리즘 구현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 위치정보 수집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충전소 거리 계산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조건영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최단 거리 충전소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5km 내 충전소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구역 범위내 전기차 등록수 탐색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GUI 구현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페이지 구성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정보 입력 창 구현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정보 제공 창 구현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 위치 기준 최단 거리 충전소 위치 제공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해당 지역 충전소 수 제공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해당 지역 전기차 현황 제공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9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 연동테스트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1"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기반 서비스 테스트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정한수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C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309888" y="956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{5456CF07-76FF-4B24-9F3C-AC4D37D87E6E}</a:tableStyleId>
              </a:tblPr>
              <a:tblGrid>
                <a:gridCol w="596225"/>
                <a:gridCol w="352372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546375"/>
                <a:gridCol w="1988525"/>
              </a:tblGrid>
              <a:tr h="30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b="1" lang="ko-KR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Preparation)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 정합성검증보고서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</a:t>
                      </a: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데이터탐색/시각화보고서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알고리즘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구현(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Algorithm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eveloping)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기능 구현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</a:t>
                      </a: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 및 전개(Deploying)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06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발전계획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p15"/>
          <p:cNvCxnSpPr/>
          <p:nvPr/>
        </p:nvCxnSpPr>
        <p:spPr>
          <a:xfrm>
            <a:off x="4433134" y="201824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4433134" y="232527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4433134" y="171122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9CACC8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8804134" y="6007459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8804134" y="6313346"/>
            <a:ext cx="1097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4981834" y="2956948"/>
            <a:ext cx="10905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5525884" y="327658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5525884" y="3550334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6072250" y="4187035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6072250" y="4473860"/>
            <a:ext cx="1097400" cy="630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7702550" y="5396463"/>
            <a:ext cx="1652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7169650" y="5093726"/>
            <a:ext cx="1652400" cy="0"/>
          </a:xfrm>
          <a:prstGeom prst="straightConnector1">
            <a:avLst/>
          </a:prstGeom>
          <a:noFill/>
          <a:ln cap="flat" cmpd="sng" w="28575">
            <a:solidFill>
              <a:srgbClr val="A3B0C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프로젝트 구성도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080225" y="1296625"/>
            <a:ext cx="6921300" cy="49335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479450" y="1467950"/>
            <a:ext cx="882000" cy="4580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사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자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/>
              <a:t>듈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3543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최단 거리 충전소 위치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420650" y="873125"/>
            <a:ext cx="3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전기차 충전소 위치 안내 시스템</a:t>
            </a:r>
            <a:endParaRPr b="1"/>
          </a:p>
        </p:txBody>
      </p:sp>
      <p:sp>
        <p:nvSpPr>
          <p:cNvPr id="153" name="Google Shape;153;p16"/>
          <p:cNvSpPr/>
          <p:nvPr/>
        </p:nvSpPr>
        <p:spPr>
          <a:xfrm>
            <a:off x="7442963" y="3361525"/>
            <a:ext cx="1311600" cy="829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DB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0858850" y="154415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충전소</a:t>
            </a:r>
            <a:endParaRPr b="1" sz="12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b="1"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경도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9250400" y="3142976"/>
            <a:ext cx="414600" cy="1240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전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처</a:t>
            </a:r>
            <a:endParaRPr b="1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/>
              <a:t>리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56" name="Google Shape;156;p16"/>
          <p:cNvCxnSpPr>
            <a:stCxn id="157" idx="2"/>
            <a:endCxn id="151" idx="0"/>
          </p:cNvCxnSpPr>
          <p:nvPr/>
        </p:nvCxnSpPr>
        <p:spPr>
          <a:xfrm rot="5400000">
            <a:off x="4099236" y="2424750"/>
            <a:ext cx="760200" cy="12540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6"/>
          <p:cNvCxnSpPr>
            <a:stCxn id="154" idx="1"/>
            <a:endCxn id="155" idx="3"/>
          </p:cNvCxnSpPr>
          <p:nvPr/>
        </p:nvCxnSpPr>
        <p:spPr>
          <a:xfrm flipH="1">
            <a:off x="9664850" y="2089100"/>
            <a:ext cx="1194000" cy="16743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16"/>
          <p:cNvSpPr/>
          <p:nvPr/>
        </p:nvSpPr>
        <p:spPr>
          <a:xfrm>
            <a:off x="10858850" y="3218425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구</a:t>
            </a:r>
            <a:r>
              <a:rPr b="1" lang="ko-KR" sz="1200">
                <a:solidFill>
                  <a:schemeClr val="dk1"/>
                </a:solidFill>
              </a:rPr>
              <a:t>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친환경 자동차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0858850" y="4882100"/>
            <a:ext cx="1200900" cy="1089900"/>
          </a:xfrm>
          <a:prstGeom prst="roundRect">
            <a:avLst>
              <a:gd fmla="val 16667" name="adj"/>
            </a:avLst>
          </a:prstGeom>
          <a:solidFill>
            <a:srgbClr val="E4F2F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완속/</a:t>
            </a:r>
            <a:r>
              <a:rPr b="1" lang="ko-KR" sz="1200">
                <a:solidFill>
                  <a:schemeClr val="dk1"/>
                </a:solidFill>
              </a:rPr>
              <a:t>급속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충전기 정보 현황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6"/>
          <p:cNvCxnSpPr>
            <a:stCxn id="160" idx="1"/>
            <a:endCxn id="155" idx="3"/>
          </p:cNvCxnSpPr>
          <p:nvPr/>
        </p:nvCxnSpPr>
        <p:spPr>
          <a:xfrm rot="10800000">
            <a:off x="9664850" y="3763250"/>
            <a:ext cx="1194000" cy="16638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6"/>
          <p:cNvSpPr txBox="1"/>
          <p:nvPr/>
        </p:nvSpPr>
        <p:spPr>
          <a:xfrm>
            <a:off x="10782675" y="1025525"/>
            <a:ext cx="12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Raw Data</a:t>
            </a:r>
            <a:endParaRPr b="1"/>
          </a:p>
        </p:txBody>
      </p:sp>
      <p:cxnSp>
        <p:nvCxnSpPr>
          <p:cNvPr id="163" name="Google Shape;163;p16"/>
          <p:cNvCxnSpPr>
            <a:stCxn id="159" idx="1"/>
            <a:endCxn id="155" idx="3"/>
          </p:cNvCxnSpPr>
          <p:nvPr/>
        </p:nvCxnSpPr>
        <p:spPr>
          <a:xfrm flipH="1">
            <a:off x="9664850" y="3763375"/>
            <a:ext cx="1194000" cy="6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6"/>
          <p:cNvCxnSpPr>
            <a:stCxn id="155" idx="1"/>
            <a:endCxn id="153" idx="3"/>
          </p:cNvCxnSpPr>
          <p:nvPr/>
        </p:nvCxnSpPr>
        <p:spPr>
          <a:xfrm flipH="1">
            <a:off x="8754500" y="3763376"/>
            <a:ext cx="4959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4602818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</a:t>
            </a:r>
            <a:r>
              <a:rPr lang="ko-KR" sz="1200"/>
              <a:t> 충전소 수 탐색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6"/>
          <p:cNvCxnSpPr>
            <a:stCxn id="157" idx="2"/>
            <a:endCxn id="165" idx="0"/>
          </p:cNvCxnSpPr>
          <p:nvPr/>
        </p:nvCxnSpPr>
        <p:spPr>
          <a:xfrm rot="5400000">
            <a:off x="4723536" y="3049050"/>
            <a:ext cx="760200" cy="54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16"/>
          <p:cNvSpPr/>
          <p:nvPr/>
        </p:nvSpPr>
        <p:spPr>
          <a:xfrm>
            <a:off x="3354275" y="488210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시각화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1481150" y="2374650"/>
            <a:ext cx="18615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1859450" y="2005350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위치 정보</a:t>
            </a:r>
            <a:endParaRPr b="1" sz="1200"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1459555" y="4803338"/>
            <a:ext cx="1828800" cy="370013"/>
            <a:chOff x="1829125" y="2612588"/>
            <a:chExt cx="1828800" cy="370013"/>
          </a:xfrm>
        </p:grpSpPr>
        <p:cxnSp>
          <p:nvCxnSpPr>
            <p:cNvPr id="171" name="Google Shape;171;p16"/>
            <p:cNvCxnSpPr/>
            <p:nvPr/>
          </p:nvCxnSpPr>
          <p:spPr>
            <a:xfrm rot="10800000">
              <a:off x="1829125" y="2982600"/>
              <a:ext cx="18288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2" name="Google Shape;172;p16"/>
            <p:cNvSpPr txBox="1"/>
            <p:nvPr/>
          </p:nvSpPr>
          <p:spPr>
            <a:xfrm>
              <a:off x="2163945" y="2612588"/>
              <a:ext cx="149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/>
                <a:t>주변충전소 </a:t>
              </a:r>
              <a:r>
                <a:rPr b="1" lang="ko-KR" sz="1200"/>
                <a:t>정보</a:t>
              </a:r>
              <a:endParaRPr b="1" sz="1200"/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3354336" y="2090550"/>
            <a:ext cx="3504000" cy="581100"/>
          </a:xfrm>
          <a:prstGeom prst="roundRect">
            <a:avLst>
              <a:gd fmla="val 16667" name="adj"/>
            </a:avLst>
          </a:prstGeom>
          <a:solidFill>
            <a:srgbClr val="FFFF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주변 충전소 자료 필터링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6"/>
          <p:cNvCxnSpPr>
            <a:stCxn id="167" idx="0"/>
            <a:endCxn id="151" idx="2"/>
          </p:cNvCxnSpPr>
          <p:nvPr/>
        </p:nvCxnSpPr>
        <p:spPr>
          <a:xfrm flipH="1" rot="5400000">
            <a:off x="4099475" y="3875300"/>
            <a:ext cx="759900" cy="12537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4" name="Google Shape;174;p16"/>
          <p:cNvCxnSpPr>
            <a:stCxn id="165" idx="2"/>
            <a:endCxn id="167" idx="0"/>
          </p:cNvCxnSpPr>
          <p:nvPr/>
        </p:nvCxnSpPr>
        <p:spPr>
          <a:xfrm flipH="1" rot="-5400000">
            <a:off x="4723718" y="4499600"/>
            <a:ext cx="759900" cy="54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16"/>
          <p:cNvCxnSpPr>
            <a:stCxn id="157" idx="3"/>
            <a:endCxn id="153" idx="0"/>
          </p:cNvCxnSpPr>
          <p:nvPr/>
        </p:nvCxnSpPr>
        <p:spPr>
          <a:xfrm>
            <a:off x="6858336" y="2381100"/>
            <a:ext cx="1240500" cy="980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6" name="Google Shape;176;p16"/>
          <p:cNvSpPr/>
          <p:nvPr/>
        </p:nvSpPr>
        <p:spPr>
          <a:xfrm>
            <a:off x="5862025" y="3431750"/>
            <a:ext cx="996300" cy="6906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/>
              <a:t>해당 지역 </a:t>
            </a:r>
            <a:r>
              <a:rPr lang="ko-KR" sz="1200"/>
              <a:t>전기차 현황 확인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6"/>
          <p:cNvCxnSpPr>
            <a:stCxn id="157" idx="2"/>
            <a:endCxn id="176" idx="0"/>
          </p:cNvCxnSpPr>
          <p:nvPr/>
        </p:nvCxnSpPr>
        <p:spPr>
          <a:xfrm flipH="1" rot="-5400000">
            <a:off x="5353086" y="2424900"/>
            <a:ext cx="760200" cy="12537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16"/>
          <p:cNvCxnSpPr>
            <a:stCxn id="176" idx="2"/>
            <a:endCxn id="167" idx="0"/>
          </p:cNvCxnSpPr>
          <p:nvPr/>
        </p:nvCxnSpPr>
        <p:spPr>
          <a:xfrm rot="5400000">
            <a:off x="5353225" y="3875300"/>
            <a:ext cx="759900" cy="12540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