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88" r:id="rId3"/>
    <p:sldId id="268" r:id="rId4"/>
    <p:sldId id="261" r:id="rId5"/>
    <p:sldId id="296" r:id="rId6"/>
    <p:sldId id="297" r:id="rId7"/>
    <p:sldId id="298" r:id="rId8"/>
    <p:sldId id="299" r:id="rId9"/>
    <p:sldId id="275" r:id="rId10"/>
    <p:sldId id="266"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144" d="100"/>
          <a:sy n="144" d="100"/>
        </p:scale>
        <p:origin x="8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4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73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405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04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accent1"/>
                </a:solidFill>
                <a:latin typeface="Georgia" panose="02040502050405020303" pitchFamily="18" charset="0"/>
              </a:rPr>
              <a:t>Campus Network</a:t>
            </a:r>
            <a:br>
              <a:rPr lang="en-US" dirty="0">
                <a:solidFill>
                  <a:schemeClr val="accent1"/>
                </a:solidFill>
                <a:latin typeface="Georgia" panose="02040502050405020303" pitchFamily="18" charset="0"/>
              </a:rPr>
            </a:br>
            <a:r>
              <a:rPr lang="en-US" dirty="0">
                <a:solidFill>
                  <a:schemeClr val="accent1"/>
                </a:solidFill>
                <a:latin typeface="Georgia" panose="02040502050405020303" pitchFamily="18" charset="0"/>
              </a:rPr>
              <a:t>Scenario</a:t>
            </a:r>
            <a:endParaRPr lang="en-US" dirty="0">
              <a:solidFill>
                <a:schemeClr val="lt2"/>
              </a:solidFill>
              <a:latin typeface="Georgia" panose="02040502050405020303" pitchFamily="18" charset="0"/>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299" y="1881750"/>
            <a:ext cx="4611223"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b="0" dirty="0">
                <a:solidFill>
                  <a:schemeClr val="accent2"/>
                </a:solidFill>
                <a:latin typeface="Georgia" panose="02040502050405020303" pitchFamily="18" charset="0"/>
              </a:rPr>
              <a:t>THANK YOU</a:t>
            </a:r>
            <a:endParaRPr sz="4000" b="0" dirty="0">
              <a:solidFill>
                <a:schemeClr val="accent2"/>
              </a:solidFill>
              <a:latin typeface="Georgia" panose="02040502050405020303" pitchFamily="18" charset="0"/>
            </a:endParaRPr>
          </a:p>
          <a:p>
            <a:pPr marL="0" lvl="0" indent="0" algn="l" rtl="0">
              <a:spcBef>
                <a:spcPts val="0"/>
              </a:spcBef>
              <a:spcAft>
                <a:spcPts val="0"/>
              </a:spcAft>
              <a:buNone/>
            </a:pPr>
            <a:r>
              <a:rPr lang="en" sz="4000" dirty="0">
                <a:latin typeface="Georgia" panose="02040502050405020303" pitchFamily="18" charset="0"/>
              </a:rPr>
              <a:t>ANY QUESTIONS?</a:t>
            </a:r>
            <a:endParaRPr sz="4000" dirty="0">
              <a:latin typeface="Georgia" panose="02040502050405020303" pitchFamily="18" charset="0"/>
            </a:endParaRPr>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691" name="Google Shape;691;p43"/>
          <p:cNvSpPr txBox="1"/>
          <p:nvPr/>
        </p:nvSpPr>
        <p:spPr>
          <a:xfrm>
            <a:off x="1650273" y="2493974"/>
            <a:ext cx="2418523"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i="1" dirty="0">
                <a:solidFill>
                  <a:schemeClr val="accent1"/>
                </a:solidFill>
                <a:latin typeface="Georgia" panose="02040502050405020303" pitchFamily="18" charset="0"/>
                <a:ea typeface="Barlow"/>
                <a:cs typeface="Barlow"/>
                <a:sym typeface="Barlow"/>
              </a:rPr>
              <a:t>MS. TANPIA TASNIM</a:t>
            </a:r>
            <a:br>
              <a:rPr lang="en-US" sz="1200" dirty="0">
                <a:latin typeface="Georgia" panose="02040502050405020303" pitchFamily="18" charset="0"/>
                <a:ea typeface="Barlow"/>
                <a:cs typeface="Barlow"/>
                <a:sym typeface="Barlow"/>
              </a:rPr>
            </a:br>
            <a:r>
              <a:rPr lang="en-US" sz="1200" dirty="0">
                <a:solidFill>
                  <a:schemeClr val="dk2"/>
                </a:solidFill>
                <a:latin typeface="Georgia" panose="02040502050405020303" pitchFamily="18" charset="0"/>
                <a:ea typeface="Barlow"/>
                <a:cs typeface="Barlow"/>
                <a:sym typeface="Barlow"/>
              </a:rPr>
              <a:t>Program Coordinator (Evening Program) &amp; Lecturer</a:t>
            </a:r>
          </a:p>
          <a:p>
            <a:pPr marL="0" lvl="0" indent="0" algn="ctr" rtl="0">
              <a:spcBef>
                <a:spcPts val="0"/>
              </a:spcBef>
              <a:spcAft>
                <a:spcPts val="0"/>
              </a:spcAft>
              <a:buNone/>
            </a:pPr>
            <a:r>
              <a:rPr lang="en-US" sz="1200" dirty="0">
                <a:solidFill>
                  <a:schemeClr val="dk2"/>
                </a:solidFill>
                <a:latin typeface="Georgia" panose="02040502050405020303" pitchFamily="18" charset="0"/>
                <a:ea typeface="Barlow"/>
                <a:cs typeface="Barlow"/>
                <a:sym typeface="Barlow"/>
              </a:rPr>
              <a:t>Dept. of CSE</a:t>
            </a:r>
          </a:p>
          <a:p>
            <a:pPr marL="0" lvl="0" indent="0" algn="ctr" rtl="0">
              <a:spcBef>
                <a:spcPts val="400"/>
              </a:spcBef>
              <a:spcAft>
                <a:spcPts val="0"/>
              </a:spcAft>
              <a:buNone/>
            </a:pPr>
            <a:r>
              <a:rPr lang="en-US" sz="1200" dirty="0">
                <a:solidFill>
                  <a:schemeClr val="dk2"/>
                </a:solidFill>
                <a:latin typeface="Georgia" panose="02040502050405020303" pitchFamily="18" charset="0"/>
                <a:ea typeface="Barlow"/>
                <a:cs typeface="Barlow"/>
                <a:sym typeface="Barlow"/>
              </a:rPr>
              <a:t>Green University of Bangladesh</a:t>
            </a:r>
            <a:endParaRPr sz="1200" dirty="0">
              <a:latin typeface="Georgia" panose="02040502050405020303" pitchFamily="18" charset="0"/>
              <a:ea typeface="Barlow"/>
              <a:cs typeface="Barlow"/>
              <a:sym typeface="Barlow"/>
            </a:endParaRPr>
          </a:p>
        </p:txBody>
      </p:sp>
      <p:sp>
        <p:nvSpPr>
          <p:cNvPr id="6" name="TextBox 5">
            <a:extLst>
              <a:ext uri="{FF2B5EF4-FFF2-40B4-BE49-F238E27FC236}">
                <a16:creationId xmlns:a16="http://schemas.microsoft.com/office/drawing/2014/main" id="{90555CF7-40B6-4691-965F-3980EFCA6ABB}"/>
              </a:ext>
            </a:extLst>
          </p:cNvPr>
          <p:cNvSpPr txBox="1"/>
          <p:nvPr/>
        </p:nvSpPr>
        <p:spPr>
          <a:xfrm>
            <a:off x="1948068" y="1807898"/>
            <a:ext cx="1822935" cy="400110"/>
          </a:xfrm>
          <a:prstGeom prst="rect">
            <a:avLst/>
          </a:prstGeom>
          <a:noFill/>
        </p:spPr>
        <p:txBody>
          <a:bodyPr wrap="none" rtlCol="0">
            <a:spAutoFit/>
          </a:bodyPr>
          <a:lstStyle/>
          <a:p>
            <a:r>
              <a:rPr lang="en-US" sz="2000" b="1" dirty="0">
                <a:solidFill>
                  <a:schemeClr val="tx1"/>
                </a:solidFill>
              </a:rPr>
              <a:t>Presented to:</a:t>
            </a:r>
          </a:p>
        </p:txBody>
      </p:sp>
      <p:sp>
        <p:nvSpPr>
          <p:cNvPr id="17" name="TextBox 16">
            <a:extLst>
              <a:ext uri="{FF2B5EF4-FFF2-40B4-BE49-F238E27FC236}">
                <a16:creationId xmlns:a16="http://schemas.microsoft.com/office/drawing/2014/main" id="{4F93401F-58C0-4741-8BDB-2EDCECB6DE72}"/>
              </a:ext>
            </a:extLst>
          </p:cNvPr>
          <p:cNvSpPr txBox="1"/>
          <p:nvPr/>
        </p:nvSpPr>
        <p:spPr>
          <a:xfrm>
            <a:off x="5241235" y="1807898"/>
            <a:ext cx="1880643" cy="400110"/>
          </a:xfrm>
          <a:prstGeom prst="rect">
            <a:avLst/>
          </a:prstGeom>
          <a:noFill/>
        </p:spPr>
        <p:txBody>
          <a:bodyPr wrap="none" rtlCol="0">
            <a:spAutoFit/>
          </a:bodyPr>
          <a:lstStyle/>
          <a:p>
            <a:r>
              <a:rPr lang="en-US" sz="2000" b="1" dirty="0">
                <a:solidFill>
                  <a:schemeClr val="tx1"/>
                </a:solidFill>
              </a:rPr>
              <a:t>Presented by:</a:t>
            </a:r>
          </a:p>
        </p:txBody>
      </p:sp>
      <p:pic>
        <p:nvPicPr>
          <p:cNvPr id="9" name="Picture 8">
            <a:extLst>
              <a:ext uri="{FF2B5EF4-FFF2-40B4-BE49-F238E27FC236}">
                <a16:creationId xmlns:a16="http://schemas.microsoft.com/office/drawing/2014/main" id="{0F42E38B-1277-42DC-96C7-E218F8E14281}"/>
              </a:ext>
            </a:extLst>
          </p:cNvPr>
          <p:cNvPicPr>
            <a:picLocks noChangeAspect="1"/>
          </p:cNvPicPr>
          <p:nvPr/>
        </p:nvPicPr>
        <p:blipFill>
          <a:blip r:embed="rId3"/>
          <a:stretch>
            <a:fillRect/>
          </a:stretch>
        </p:blipFill>
        <p:spPr>
          <a:xfrm>
            <a:off x="7746720" y="0"/>
            <a:ext cx="1397280" cy="536994"/>
          </a:xfrm>
          <a:prstGeom prst="rect">
            <a:avLst/>
          </a:prstGeom>
        </p:spPr>
      </p:pic>
      <p:pic>
        <p:nvPicPr>
          <p:cNvPr id="11" name="Picture 10">
            <a:extLst>
              <a:ext uri="{FF2B5EF4-FFF2-40B4-BE49-F238E27FC236}">
                <a16:creationId xmlns:a16="http://schemas.microsoft.com/office/drawing/2014/main" id="{86212DFD-B959-4AC2-BEF4-709E9CDE6C79}"/>
              </a:ext>
            </a:extLst>
          </p:cNvPr>
          <p:cNvPicPr>
            <a:picLocks noChangeAspect="1"/>
          </p:cNvPicPr>
          <p:nvPr/>
        </p:nvPicPr>
        <p:blipFill>
          <a:blip r:embed="rId4"/>
          <a:stretch>
            <a:fillRect/>
          </a:stretch>
        </p:blipFill>
        <p:spPr>
          <a:xfrm>
            <a:off x="0" y="4586080"/>
            <a:ext cx="557420" cy="557420"/>
          </a:xfrm>
          <a:prstGeom prst="rect">
            <a:avLst/>
          </a:prstGeom>
        </p:spPr>
      </p:pic>
      <p:sp>
        <p:nvSpPr>
          <p:cNvPr id="10" name="Google Shape;691;p43">
            <a:extLst>
              <a:ext uri="{FF2B5EF4-FFF2-40B4-BE49-F238E27FC236}">
                <a16:creationId xmlns:a16="http://schemas.microsoft.com/office/drawing/2014/main" id="{FC7FB83F-8F25-423D-A3CA-A2C0B10B7AD6}"/>
              </a:ext>
            </a:extLst>
          </p:cNvPr>
          <p:cNvSpPr txBox="1"/>
          <p:nvPr/>
        </p:nvSpPr>
        <p:spPr>
          <a:xfrm>
            <a:off x="4972294" y="2493974"/>
            <a:ext cx="2418523"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i="1" dirty="0">
                <a:solidFill>
                  <a:schemeClr val="tx2">
                    <a:lumMod val="40000"/>
                    <a:lumOff val="60000"/>
                  </a:schemeClr>
                </a:solidFill>
                <a:latin typeface="Georgia" panose="02040502050405020303" pitchFamily="18" charset="0"/>
                <a:ea typeface="Barlow"/>
                <a:cs typeface="Barlow"/>
                <a:sym typeface="Barlow"/>
              </a:rPr>
              <a:t>Nur Ahmed</a:t>
            </a:r>
          </a:p>
          <a:p>
            <a:pPr marL="0" lvl="0" indent="0" algn="ctr" rtl="0">
              <a:spcBef>
                <a:spcPts val="0"/>
              </a:spcBef>
              <a:spcAft>
                <a:spcPts val="0"/>
              </a:spcAft>
              <a:buNone/>
            </a:pPr>
            <a:r>
              <a:rPr lang="en-US" sz="1200" i="1" dirty="0">
                <a:solidFill>
                  <a:schemeClr val="tx2">
                    <a:lumMod val="40000"/>
                    <a:lumOff val="60000"/>
                  </a:schemeClr>
                </a:solidFill>
                <a:latin typeface="Georgia" panose="02040502050405020303" pitchFamily="18" charset="0"/>
                <a:ea typeface="Barlow"/>
                <a:cs typeface="Barlow"/>
                <a:sym typeface="Barlow"/>
              </a:rPr>
              <a:t>20100238</a:t>
            </a:r>
          </a:p>
          <a:p>
            <a:pPr marL="0" lvl="0" indent="0" algn="ctr" rtl="0">
              <a:spcBef>
                <a:spcPts val="0"/>
              </a:spcBef>
              <a:spcAft>
                <a:spcPts val="0"/>
              </a:spcAft>
              <a:buNone/>
            </a:pPr>
            <a:r>
              <a:rPr lang="en-US" sz="1200" i="1" dirty="0">
                <a:solidFill>
                  <a:schemeClr val="tx2">
                    <a:lumMod val="40000"/>
                    <a:lumOff val="60000"/>
                  </a:schemeClr>
                </a:solidFill>
                <a:latin typeface="Georgia" panose="02040502050405020303" pitchFamily="18" charset="0"/>
                <a:ea typeface="Barlow"/>
                <a:cs typeface="Barlow"/>
                <a:sym typeface="Barlow"/>
              </a:rPr>
              <a:t>Zobayer Arman Nadim</a:t>
            </a:r>
          </a:p>
          <a:p>
            <a:pPr marL="0" lvl="0" indent="0" algn="ctr" rtl="0">
              <a:spcBef>
                <a:spcPts val="0"/>
              </a:spcBef>
              <a:spcAft>
                <a:spcPts val="0"/>
              </a:spcAft>
              <a:buNone/>
            </a:pPr>
            <a:r>
              <a:rPr lang="en-US" sz="1200" dirty="0">
                <a:solidFill>
                  <a:schemeClr val="tx2">
                    <a:lumMod val="40000"/>
                    <a:lumOff val="60000"/>
                  </a:schemeClr>
                </a:solidFill>
                <a:latin typeface="Georgia" panose="02040502050405020303" pitchFamily="18" charset="0"/>
                <a:ea typeface="Barlow"/>
                <a:cs typeface="Barlow"/>
                <a:sym typeface="Barlow"/>
              </a:rPr>
              <a:t>202002039</a:t>
            </a:r>
          </a:p>
          <a:p>
            <a:pPr marL="0" lvl="0" indent="0" algn="ctr" rtl="0">
              <a:spcBef>
                <a:spcPts val="400"/>
              </a:spcBef>
              <a:spcAft>
                <a:spcPts val="0"/>
              </a:spcAft>
              <a:buNone/>
            </a:pPr>
            <a:r>
              <a:rPr lang="en-US" sz="1200" dirty="0">
                <a:solidFill>
                  <a:schemeClr val="tx2">
                    <a:lumMod val="40000"/>
                    <a:lumOff val="60000"/>
                  </a:schemeClr>
                </a:solidFill>
                <a:latin typeface="Georgia" panose="02040502050405020303" pitchFamily="18" charset="0"/>
                <a:ea typeface="Barlow"/>
                <a:cs typeface="Barlow"/>
                <a:sym typeface="Barlow"/>
              </a:rPr>
              <a:t>Dept. of CSE</a:t>
            </a:r>
          </a:p>
          <a:p>
            <a:pPr marL="0" lvl="0" indent="0" algn="ctr" rtl="0">
              <a:spcBef>
                <a:spcPts val="400"/>
              </a:spcBef>
              <a:spcAft>
                <a:spcPts val="0"/>
              </a:spcAft>
              <a:buNone/>
            </a:pPr>
            <a:r>
              <a:rPr lang="en-US" sz="1200" dirty="0">
                <a:solidFill>
                  <a:schemeClr val="tx2">
                    <a:lumMod val="40000"/>
                    <a:lumOff val="60000"/>
                  </a:schemeClr>
                </a:solidFill>
                <a:latin typeface="Georgia" panose="02040502050405020303" pitchFamily="18" charset="0"/>
                <a:ea typeface="Barlow"/>
                <a:cs typeface="Barlow"/>
                <a:sym typeface="Barlow"/>
              </a:rPr>
              <a:t>Green University of Bangladesh</a:t>
            </a:r>
            <a:endParaRPr sz="1200" dirty="0">
              <a:solidFill>
                <a:schemeClr val="tx2">
                  <a:lumMod val="40000"/>
                  <a:lumOff val="60000"/>
                </a:schemeClr>
              </a:solidFill>
              <a:latin typeface="Georgia" panose="02040502050405020303" pitchFamily="18" charset="0"/>
              <a:ea typeface="Barlow"/>
              <a:cs typeface="Barlow"/>
              <a:sym typeface="Barlow"/>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915513"/>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Georgia" panose="02040502050405020303" pitchFamily="18" charset="0"/>
              </a:rPr>
              <a:t>TABLE OF CONTENTS</a:t>
            </a:r>
            <a:endParaRPr dirty="0">
              <a:latin typeface="Georgia" panose="02040502050405020303" pitchFamily="18" charset="0"/>
            </a:endParaRPr>
          </a:p>
        </p:txBody>
      </p:sp>
      <p:graphicFrame>
        <p:nvGraphicFramePr>
          <p:cNvPr id="309" name="Google Shape;309;p23"/>
          <p:cNvGraphicFramePr/>
          <p:nvPr>
            <p:extLst>
              <p:ext uri="{D42A27DB-BD31-4B8C-83A1-F6EECF244321}">
                <p14:modId xmlns:p14="http://schemas.microsoft.com/office/powerpoint/2010/main" val="3152272653"/>
              </p:ext>
            </p:extLst>
          </p:nvPr>
        </p:nvGraphicFramePr>
        <p:xfrm>
          <a:off x="878223" y="1620160"/>
          <a:ext cx="7387553" cy="2687340"/>
        </p:xfrm>
        <a:graphic>
          <a:graphicData uri="http://schemas.openxmlformats.org/drawingml/2006/table">
            <a:tbl>
              <a:tblPr>
                <a:noFill/>
                <a:tableStyleId>{511C7EFF-B079-44CD-85B6-E6D3598932AC}</a:tableStyleId>
              </a:tblPr>
              <a:tblGrid>
                <a:gridCol w="1073896">
                  <a:extLst>
                    <a:ext uri="{9D8B030D-6E8A-4147-A177-3AD203B41FA5}">
                      <a16:colId xmlns:a16="http://schemas.microsoft.com/office/drawing/2014/main" val="20000"/>
                    </a:ext>
                  </a:extLst>
                </a:gridCol>
                <a:gridCol w="6313657">
                  <a:extLst>
                    <a:ext uri="{9D8B030D-6E8A-4147-A177-3AD203B41FA5}">
                      <a16:colId xmlns:a16="http://schemas.microsoft.com/office/drawing/2014/main" val="20001"/>
                    </a:ext>
                  </a:extLst>
                </a:gridCol>
              </a:tblGrid>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1</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tx1"/>
                          </a:solidFill>
                          <a:latin typeface="Georgia" panose="02040502050405020303" pitchFamily="18" charset="0"/>
                          <a:ea typeface="Barlow Light"/>
                          <a:cs typeface="Barlow Light"/>
                          <a:sym typeface="Barlow Light"/>
                        </a:rPr>
                        <a:t>Introduction</a:t>
                      </a: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0"/>
                  </a:ext>
                </a:extLst>
              </a:tr>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2</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dk1"/>
                          </a:solidFill>
                          <a:latin typeface="Georgia" panose="02040502050405020303" pitchFamily="18" charset="0"/>
                          <a:ea typeface="Barlow"/>
                          <a:cs typeface="Barlow"/>
                          <a:sym typeface="Barlow"/>
                        </a:rPr>
                        <a:t>Problem Domain</a:t>
                      </a:r>
                      <a:endParaRPr sz="2000" b="0" dirty="0">
                        <a:solidFill>
                          <a:schemeClr val="dk1"/>
                        </a:solidFill>
                        <a:latin typeface="Georgia" panose="02040502050405020303" pitchFamily="18"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3</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dk1"/>
                          </a:solidFill>
                          <a:latin typeface="Georgia" panose="02040502050405020303" pitchFamily="18" charset="0"/>
                          <a:ea typeface="Barlow"/>
                          <a:cs typeface="Barlow"/>
                          <a:sym typeface="Barlow"/>
                        </a:rPr>
                        <a:t>Objectives/Goals</a:t>
                      </a:r>
                      <a:endParaRPr sz="2000" b="0" dirty="0">
                        <a:solidFill>
                          <a:schemeClr val="dk1"/>
                        </a:solidFill>
                        <a:latin typeface="Georgia" panose="02040502050405020303" pitchFamily="18"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2"/>
                  </a:ext>
                </a:extLst>
              </a:tr>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4</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dk1"/>
                          </a:solidFill>
                          <a:latin typeface="Georgia" panose="02040502050405020303" pitchFamily="18" charset="0"/>
                          <a:ea typeface="Barlow"/>
                          <a:cs typeface="Barlow"/>
                          <a:sym typeface="Barlow"/>
                        </a:rPr>
                        <a:t>Tools &amp; Technology</a:t>
                      </a:r>
                      <a:endParaRPr sz="2000" b="0" dirty="0">
                        <a:solidFill>
                          <a:schemeClr val="dk1"/>
                        </a:solidFill>
                        <a:latin typeface="Georgia" panose="02040502050405020303" pitchFamily="18"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5</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dk1"/>
                          </a:solidFill>
                          <a:latin typeface="Georgia" panose="02040502050405020303" pitchFamily="18" charset="0"/>
                          <a:ea typeface="Barlow"/>
                          <a:cs typeface="Barlow"/>
                          <a:sym typeface="Barlow"/>
                        </a:rPr>
                        <a:t>Project demonstration</a:t>
                      </a:r>
                      <a:endParaRPr sz="2000" b="0" dirty="0">
                        <a:solidFill>
                          <a:schemeClr val="dk1"/>
                        </a:solidFill>
                        <a:latin typeface="Georgia" panose="02040502050405020303" pitchFamily="18"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472982038"/>
                  </a:ext>
                </a:extLst>
              </a:tr>
              <a:tr h="447890">
                <a:tc>
                  <a:txBody>
                    <a:bodyPr/>
                    <a:lstStyle/>
                    <a:p>
                      <a:pPr marL="0" lvl="0" indent="0" algn="ctr" rtl="0">
                        <a:spcBef>
                          <a:spcPts val="0"/>
                        </a:spcBef>
                        <a:spcAft>
                          <a:spcPts val="0"/>
                        </a:spcAft>
                        <a:buNone/>
                      </a:pPr>
                      <a:r>
                        <a:rPr lang="en-US" sz="2000" b="1" dirty="0">
                          <a:solidFill>
                            <a:schemeClr val="accent2"/>
                          </a:solidFill>
                          <a:latin typeface="Georgia" panose="02040502050405020303" pitchFamily="18" charset="0"/>
                          <a:ea typeface="Barlow Light"/>
                          <a:cs typeface="Barlow Light"/>
                          <a:sym typeface="Barlow Light"/>
                        </a:rPr>
                        <a:t>6</a:t>
                      </a:r>
                      <a:endParaRPr sz="2000" b="1" dirty="0">
                        <a:solidFill>
                          <a:schemeClr val="accent2"/>
                        </a:solidFill>
                        <a:latin typeface="Georgia" panose="02040502050405020303" pitchFamily="18" charset="0"/>
                        <a:ea typeface="Barlow Light"/>
                        <a:cs typeface="Barlow Light"/>
                        <a:sym typeface="Barlow Light"/>
                      </a:endParaRPr>
                    </a:p>
                  </a:txBody>
                  <a:tcPr marL="91425" marR="91425" marT="68575" marB="68575" anchor="ctr">
                    <a:lnL w="38100" cap="flat" cmpd="sng">
                      <a:solidFill>
                        <a:schemeClr val="accent1"/>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2000" b="0" dirty="0">
                          <a:solidFill>
                            <a:schemeClr val="dk1"/>
                          </a:solidFill>
                          <a:latin typeface="Georgia" panose="02040502050405020303" pitchFamily="18" charset="0"/>
                          <a:ea typeface="Barlow"/>
                          <a:cs typeface="Barlow"/>
                          <a:sym typeface="Barlow"/>
                        </a:rPr>
                        <a:t>Conclusion</a:t>
                      </a:r>
                      <a:endParaRPr sz="2000" b="0" dirty="0">
                        <a:solidFill>
                          <a:schemeClr val="dk1"/>
                        </a:solidFill>
                        <a:latin typeface="Georgia" panose="02040502050405020303" pitchFamily="18"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solidFill>
                      <a:prstDash val="solid"/>
                      <a:round/>
                      <a:headEnd type="none" w="sm" len="sm"/>
                      <a:tailEnd type="none" w="sm" len="sm"/>
                    </a:lnT>
                    <a:lnB w="38100" cap="flat" cmpd="sng">
                      <a:solidFill>
                        <a:schemeClr val="accent1"/>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871800295"/>
                  </a:ext>
                </a:extLst>
              </a:tr>
            </a:tbl>
          </a:graphicData>
        </a:graphic>
      </p:graphicFrame>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927528"/>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Georgia" panose="02040502050405020303" pitchFamily="18" charset="0"/>
              </a:rPr>
              <a:t>INTRODUCTION</a:t>
            </a:r>
            <a:endParaRPr dirty="0">
              <a:latin typeface="Georgia" panose="02040502050405020303" pitchFamily="18" charset="0"/>
            </a:endParaRPr>
          </a:p>
        </p:txBody>
      </p:sp>
      <p:sp>
        <p:nvSpPr>
          <p:cNvPr id="163" name="Google Shape;163;p16"/>
          <p:cNvSpPr txBox="1">
            <a:spLocks noGrp="1"/>
          </p:cNvSpPr>
          <p:nvPr>
            <p:ph type="body" idx="1"/>
          </p:nvPr>
        </p:nvSpPr>
        <p:spPr>
          <a:xfrm>
            <a:off x="855300" y="1799463"/>
            <a:ext cx="5307000" cy="3033900"/>
          </a:xfrm>
          <a:prstGeom prst="rect">
            <a:avLst/>
          </a:prstGeom>
        </p:spPr>
        <p:txBody>
          <a:bodyPr spcFirstLastPara="1" wrap="square" lIns="0" tIns="0" rIns="0" bIns="0" anchor="t" anchorCtr="0">
            <a:noAutofit/>
          </a:bodyPr>
          <a:lstStyle/>
          <a:p>
            <a:pPr marL="76200" indent="0">
              <a:buNone/>
            </a:pPr>
            <a:r>
              <a:rPr lang="en-US" sz="1800" dirty="0">
                <a:latin typeface="Georgia" panose="02040502050405020303" pitchFamily="18" charset="0"/>
              </a:rPr>
              <a:t>This Campus Network Scenario is about designing a hybrid topology of a network that is a Local Area Network for our university city campus in which various computers of different buildings are set up. So that they can interact and communicate with each other by sharing data.</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1" name="Picture 30">
            <a:extLst>
              <a:ext uri="{FF2B5EF4-FFF2-40B4-BE49-F238E27FC236}">
                <a16:creationId xmlns:a16="http://schemas.microsoft.com/office/drawing/2014/main" id="{D48FE0A4-51CF-4CCF-9690-F0465328A46A}"/>
              </a:ext>
            </a:extLst>
          </p:cNvPr>
          <p:cNvPicPr>
            <a:picLocks noChangeAspect="1"/>
          </p:cNvPicPr>
          <p:nvPr/>
        </p:nvPicPr>
        <p:blipFill>
          <a:blip r:embed="rId3"/>
          <a:stretch>
            <a:fillRect/>
          </a:stretch>
        </p:blipFill>
        <p:spPr>
          <a:xfrm>
            <a:off x="0" y="4586080"/>
            <a:ext cx="557420" cy="557420"/>
          </a:xfrm>
          <a:prstGeom prst="rect">
            <a:avLst/>
          </a:prstGeom>
        </p:spPr>
      </p:pic>
      <p:pic>
        <p:nvPicPr>
          <p:cNvPr id="32" name="Picture 31">
            <a:extLst>
              <a:ext uri="{FF2B5EF4-FFF2-40B4-BE49-F238E27FC236}">
                <a16:creationId xmlns:a16="http://schemas.microsoft.com/office/drawing/2014/main" id="{6082A852-84C2-4F52-89D9-A59650A83801}"/>
              </a:ext>
            </a:extLst>
          </p:cNvPr>
          <p:cNvPicPr>
            <a:picLocks noChangeAspect="1"/>
          </p:cNvPicPr>
          <p:nvPr/>
        </p:nvPicPr>
        <p:blipFill>
          <a:blip r:embed="rId4"/>
          <a:stretch>
            <a:fillRect/>
          </a:stretch>
        </p:blipFill>
        <p:spPr>
          <a:xfrm>
            <a:off x="7746720" y="0"/>
            <a:ext cx="1397280" cy="536994"/>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927528"/>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Georgia" panose="02040502050405020303" pitchFamily="18" charset="0"/>
              </a:rPr>
              <a:t>Problem Domain</a:t>
            </a:r>
          </a:p>
        </p:txBody>
      </p:sp>
      <p:sp>
        <p:nvSpPr>
          <p:cNvPr id="163" name="Google Shape;163;p16"/>
          <p:cNvSpPr txBox="1">
            <a:spLocks noGrp="1"/>
          </p:cNvSpPr>
          <p:nvPr>
            <p:ph type="body" idx="1"/>
          </p:nvPr>
        </p:nvSpPr>
        <p:spPr>
          <a:xfrm>
            <a:off x="855300" y="1409224"/>
            <a:ext cx="5307000" cy="3033900"/>
          </a:xfrm>
          <a:prstGeom prst="rect">
            <a:avLst/>
          </a:prstGeom>
        </p:spPr>
        <p:txBody>
          <a:bodyPr spcFirstLastPara="1" wrap="square" lIns="0" tIns="0" rIns="0" bIns="0" anchor="t" anchorCtr="0">
            <a:noAutofit/>
          </a:bodyPr>
          <a:lstStyle/>
          <a:p>
            <a:pPr marL="76200" lvl="0" indent="0" rtl="0">
              <a:spcBef>
                <a:spcPts val="0"/>
              </a:spcBef>
              <a:spcAft>
                <a:spcPts val="0"/>
              </a:spcAft>
              <a:buSzPts val="2400"/>
              <a:buNone/>
            </a:pPr>
            <a:r>
              <a:rPr lang="en-US" sz="1800" dirty="0">
                <a:latin typeface="Georgia" panose="02040502050405020303" pitchFamily="18" charset="0"/>
              </a:rPr>
              <a:t>The network has both wired and wireless connections. This will be less hassle and less expensive. Hence, the university campus network provides different type of services such as </a:t>
            </a:r>
          </a:p>
          <a:p>
            <a:pPr marL="76200" lvl="0" indent="0" rtl="0">
              <a:spcBef>
                <a:spcPts val="0"/>
              </a:spcBef>
              <a:spcAft>
                <a:spcPts val="0"/>
              </a:spcAft>
              <a:buSzPts val="2400"/>
              <a:buNone/>
            </a:pPr>
            <a:endParaRPr lang="en-US" sz="1800" dirty="0">
              <a:latin typeface="Georgia" panose="02040502050405020303" pitchFamily="18" charset="0"/>
            </a:endParaRPr>
          </a:p>
          <a:p>
            <a:pPr>
              <a:buFont typeface="Wingdings" panose="05000000000000000000" pitchFamily="2" charset="2"/>
              <a:buChar char="§"/>
            </a:pPr>
            <a:r>
              <a:rPr lang="en-US" sz="1800" dirty="0">
                <a:latin typeface="Georgia" panose="02040502050405020303" pitchFamily="18" charset="0"/>
              </a:rPr>
              <a:t>Connecting the user to the internet </a:t>
            </a:r>
          </a:p>
          <a:p>
            <a:pPr>
              <a:buFont typeface="Wingdings" panose="05000000000000000000" pitchFamily="2" charset="2"/>
              <a:buChar char="§"/>
            </a:pPr>
            <a:r>
              <a:rPr lang="en-US" sz="1800" dirty="0">
                <a:latin typeface="Georgia" panose="02040502050405020303" pitchFamily="18" charset="0"/>
              </a:rPr>
              <a:t>Data sharing among students, teachers, and different university members</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31" name="Grupo 57">
            <a:extLst>
              <a:ext uri="{FF2B5EF4-FFF2-40B4-BE49-F238E27FC236}">
                <a16:creationId xmlns:a16="http://schemas.microsoft.com/office/drawing/2014/main" id="{C349923B-0CD5-4229-8410-0F0085EDDD64}"/>
              </a:ext>
            </a:extLst>
          </p:cNvPr>
          <p:cNvGrpSpPr/>
          <p:nvPr/>
        </p:nvGrpSpPr>
        <p:grpSpPr>
          <a:xfrm>
            <a:off x="5972644" y="1137176"/>
            <a:ext cx="3046932" cy="2869148"/>
            <a:chOff x="5427606" y="1552655"/>
            <a:chExt cx="726137" cy="683768"/>
          </a:xfrm>
        </p:grpSpPr>
        <p:sp>
          <p:nvSpPr>
            <p:cNvPr id="32" name="Google Shape;851;p46">
              <a:extLst>
                <a:ext uri="{FF2B5EF4-FFF2-40B4-BE49-F238E27FC236}">
                  <a16:creationId xmlns:a16="http://schemas.microsoft.com/office/drawing/2014/main" id="{9F8F8DAF-9A9C-4010-B716-2829A832D422}"/>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852;p46">
              <a:extLst>
                <a:ext uri="{FF2B5EF4-FFF2-40B4-BE49-F238E27FC236}">
                  <a16:creationId xmlns:a16="http://schemas.microsoft.com/office/drawing/2014/main" id="{4DDB4D2E-CDFA-4C8B-B666-660C9F336C4F}"/>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853;p46">
              <a:extLst>
                <a:ext uri="{FF2B5EF4-FFF2-40B4-BE49-F238E27FC236}">
                  <a16:creationId xmlns:a16="http://schemas.microsoft.com/office/drawing/2014/main" id="{6C7AD58D-A674-455B-8352-88E9E2B5C582}"/>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854;p46">
              <a:extLst>
                <a:ext uri="{FF2B5EF4-FFF2-40B4-BE49-F238E27FC236}">
                  <a16:creationId xmlns:a16="http://schemas.microsoft.com/office/drawing/2014/main" id="{7A45F7F6-C656-41AF-8D55-C6B37AE95484}"/>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855;p46">
              <a:extLst>
                <a:ext uri="{FF2B5EF4-FFF2-40B4-BE49-F238E27FC236}">
                  <a16:creationId xmlns:a16="http://schemas.microsoft.com/office/drawing/2014/main" id="{D4AD7CC2-62AD-40DB-8E5E-DC9FB577E032}"/>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856;p46">
              <a:extLst>
                <a:ext uri="{FF2B5EF4-FFF2-40B4-BE49-F238E27FC236}">
                  <a16:creationId xmlns:a16="http://schemas.microsoft.com/office/drawing/2014/main" id="{7BE5D88B-EECC-4947-A733-06590B5C929D}"/>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857;p46">
              <a:extLst>
                <a:ext uri="{FF2B5EF4-FFF2-40B4-BE49-F238E27FC236}">
                  <a16:creationId xmlns:a16="http://schemas.microsoft.com/office/drawing/2014/main" id="{6A384F8C-185C-4C8A-8EC7-C5BF567B3655}"/>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858;p46">
              <a:extLst>
                <a:ext uri="{FF2B5EF4-FFF2-40B4-BE49-F238E27FC236}">
                  <a16:creationId xmlns:a16="http://schemas.microsoft.com/office/drawing/2014/main" id="{E59D8ACA-B2C2-461B-9ABA-4835A54474CD}"/>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859;p46">
              <a:extLst>
                <a:ext uri="{FF2B5EF4-FFF2-40B4-BE49-F238E27FC236}">
                  <a16:creationId xmlns:a16="http://schemas.microsoft.com/office/drawing/2014/main" id="{1E5DBBA0-DA55-4AC8-9730-20E8ED8C4A5B}"/>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860;p46">
              <a:extLst>
                <a:ext uri="{FF2B5EF4-FFF2-40B4-BE49-F238E27FC236}">
                  <a16:creationId xmlns:a16="http://schemas.microsoft.com/office/drawing/2014/main" id="{10BC7221-A926-4021-9107-B23374D2882C}"/>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861;p46">
              <a:extLst>
                <a:ext uri="{FF2B5EF4-FFF2-40B4-BE49-F238E27FC236}">
                  <a16:creationId xmlns:a16="http://schemas.microsoft.com/office/drawing/2014/main" id="{3DBF7EB3-D08B-4BEB-92E0-49FFA0D73D2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862;p46">
              <a:extLst>
                <a:ext uri="{FF2B5EF4-FFF2-40B4-BE49-F238E27FC236}">
                  <a16:creationId xmlns:a16="http://schemas.microsoft.com/office/drawing/2014/main" id="{7600AEE7-134D-47E8-AAC2-EDE43146ABC3}"/>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863;p46">
              <a:extLst>
                <a:ext uri="{FF2B5EF4-FFF2-40B4-BE49-F238E27FC236}">
                  <a16:creationId xmlns:a16="http://schemas.microsoft.com/office/drawing/2014/main" id="{0CB7D753-1B2F-42B1-A823-D9D7A7F37FF3}"/>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864;p46">
              <a:extLst>
                <a:ext uri="{FF2B5EF4-FFF2-40B4-BE49-F238E27FC236}">
                  <a16:creationId xmlns:a16="http://schemas.microsoft.com/office/drawing/2014/main" id="{DC5D17DB-CAD0-49B8-9074-5EA78BC4E3C9}"/>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865;p46">
              <a:extLst>
                <a:ext uri="{FF2B5EF4-FFF2-40B4-BE49-F238E27FC236}">
                  <a16:creationId xmlns:a16="http://schemas.microsoft.com/office/drawing/2014/main" id="{72CB9914-B00B-4FEB-BB86-2B217ECEC6B4}"/>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866;p46">
              <a:extLst>
                <a:ext uri="{FF2B5EF4-FFF2-40B4-BE49-F238E27FC236}">
                  <a16:creationId xmlns:a16="http://schemas.microsoft.com/office/drawing/2014/main" id="{20EB6EF3-31B4-434F-98C8-1A7E7D751BED}"/>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867;p46">
              <a:extLst>
                <a:ext uri="{FF2B5EF4-FFF2-40B4-BE49-F238E27FC236}">
                  <a16:creationId xmlns:a16="http://schemas.microsoft.com/office/drawing/2014/main" id="{100472F4-B064-4BD0-8F91-ADB75B641D95}"/>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868;p46">
              <a:extLst>
                <a:ext uri="{FF2B5EF4-FFF2-40B4-BE49-F238E27FC236}">
                  <a16:creationId xmlns:a16="http://schemas.microsoft.com/office/drawing/2014/main" id="{CF5F91F1-1FAC-4519-9CAB-5B49752CEFAD}"/>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869;p46">
              <a:extLst>
                <a:ext uri="{FF2B5EF4-FFF2-40B4-BE49-F238E27FC236}">
                  <a16:creationId xmlns:a16="http://schemas.microsoft.com/office/drawing/2014/main" id="{9E1091D9-E844-453F-A035-BA0F9F6CDAC7}"/>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870;p46">
              <a:extLst>
                <a:ext uri="{FF2B5EF4-FFF2-40B4-BE49-F238E27FC236}">
                  <a16:creationId xmlns:a16="http://schemas.microsoft.com/office/drawing/2014/main" id="{4B157270-0D6F-44F4-8DB9-D1E425AA14C4}"/>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871;p46">
              <a:extLst>
                <a:ext uri="{FF2B5EF4-FFF2-40B4-BE49-F238E27FC236}">
                  <a16:creationId xmlns:a16="http://schemas.microsoft.com/office/drawing/2014/main" id="{7121BE0C-0335-4630-A657-E499BDE5F304}"/>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872;p46">
              <a:extLst>
                <a:ext uri="{FF2B5EF4-FFF2-40B4-BE49-F238E27FC236}">
                  <a16:creationId xmlns:a16="http://schemas.microsoft.com/office/drawing/2014/main" id="{01E2BCEE-D6E5-480D-9EB1-B59E05771A41}"/>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873;p46">
              <a:extLst>
                <a:ext uri="{FF2B5EF4-FFF2-40B4-BE49-F238E27FC236}">
                  <a16:creationId xmlns:a16="http://schemas.microsoft.com/office/drawing/2014/main" id="{F923C05C-EE1E-4EAF-B624-9C16389E42BB}"/>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874;p46">
              <a:extLst>
                <a:ext uri="{FF2B5EF4-FFF2-40B4-BE49-F238E27FC236}">
                  <a16:creationId xmlns:a16="http://schemas.microsoft.com/office/drawing/2014/main" id="{99AE05A8-02C0-4876-8150-44F56B976525}"/>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875;p46">
              <a:extLst>
                <a:ext uri="{FF2B5EF4-FFF2-40B4-BE49-F238E27FC236}">
                  <a16:creationId xmlns:a16="http://schemas.microsoft.com/office/drawing/2014/main" id="{30A1F4FC-9EC3-4B30-8C1E-7E3FD9B055F8}"/>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6;p46">
              <a:extLst>
                <a:ext uri="{FF2B5EF4-FFF2-40B4-BE49-F238E27FC236}">
                  <a16:creationId xmlns:a16="http://schemas.microsoft.com/office/drawing/2014/main" id="{73C8C512-97BF-4434-BAFC-D01B58E6B062}"/>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pic>
        <p:nvPicPr>
          <p:cNvPr id="84" name="Picture 83">
            <a:extLst>
              <a:ext uri="{FF2B5EF4-FFF2-40B4-BE49-F238E27FC236}">
                <a16:creationId xmlns:a16="http://schemas.microsoft.com/office/drawing/2014/main" id="{3F9A073D-AF3B-44D1-9CE2-C20CFF23903D}"/>
              </a:ext>
            </a:extLst>
          </p:cNvPr>
          <p:cNvPicPr>
            <a:picLocks noChangeAspect="1"/>
          </p:cNvPicPr>
          <p:nvPr/>
        </p:nvPicPr>
        <p:blipFill>
          <a:blip r:embed="rId3"/>
          <a:stretch>
            <a:fillRect/>
          </a:stretch>
        </p:blipFill>
        <p:spPr>
          <a:xfrm>
            <a:off x="0" y="4586080"/>
            <a:ext cx="557420" cy="557420"/>
          </a:xfrm>
          <a:prstGeom prst="rect">
            <a:avLst/>
          </a:prstGeom>
        </p:spPr>
      </p:pic>
      <p:pic>
        <p:nvPicPr>
          <p:cNvPr id="85" name="Picture 84">
            <a:extLst>
              <a:ext uri="{FF2B5EF4-FFF2-40B4-BE49-F238E27FC236}">
                <a16:creationId xmlns:a16="http://schemas.microsoft.com/office/drawing/2014/main" id="{DFB15B10-11E0-43AA-AA74-F2BACD00A376}"/>
              </a:ext>
            </a:extLst>
          </p:cNvPr>
          <p:cNvPicPr>
            <a:picLocks noChangeAspect="1"/>
          </p:cNvPicPr>
          <p:nvPr/>
        </p:nvPicPr>
        <p:blipFill>
          <a:blip r:embed="rId4"/>
          <a:stretch>
            <a:fillRect/>
          </a:stretch>
        </p:blipFill>
        <p:spPr>
          <a:xfrm>
            <a:off x="7746720" y="0"/>
            <a:ext cx="1397280" cy="536994"/>
          </a:xfrm>
          <a:prstGeom prst="rect">
            <a:avLst/>
          </a:prstGeom>
        </p:spPr>
      </p:pic>
    </p:spTree>
    <p:extLst>
      <p:ext uri="{BB962C8B-B14F-4D97-AF65-F5344CB8AC3E}">
        <p14:creationId xmlns:p14="http://schemas.microsoft.com/office/powerpoint/2010/main" val="11528270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927528"/>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Georgia" panose="02040502050405020303" pitchFamily="18" charset="0"/>
              </a:rPr>
              <a:t>Objectives/Goals</a:t>
            </a:r>
          </a:p>
        </p:txBody>
      </p:sp>
      <p:sp>
        <p:nvSpPr>
          <p:cNvPr id="163" name="Google Shape;163;p16"/>
          <p:cNvSpPr txBox="1">
            <a:spLocks noGrp="1"/>
          </p:cNvSpPr>
          <p:nvPr>
            <p:ph type="body" idx="1"/>
          </p:nvPr>
        </p:nvSpPr>
        <p:spPr>
          <a:xfrm>
            <a:off x="855300" y="1409224"/>
            <a:ext cx="5307000" cy="3033900"/>
          </a:xfrm>
          <a:prstGeom prst="rect">
            <a:avLst/>
          </a:prstGeom>
        </p:spPr>
        <p:txBody>
          <a:bodyPr spcFirstLastPara="1" wrap="square" lIns="0" tIns="0" rIns="0" bIns="0" anchor="t" anchorCtr="0">
            <a:noAutofit/>
          </a:bodyPr>
          <a:lstStyle/>
          <a:p>
            <a:pPr marL="76200" lvl="0" indent="0" rtl="0">
              <a:spcBef>
                <a:spcPts val="0"/>
              </a:spcBef>
              <a:spcAft>
                <a:spcPts val="0"/>
              </a:spcAft>
              <a:buSzPts val="2400"/>
              <a:buNone/>
            </a:pPr>
            <a:r>
              <a:rPr lang="en-US" sz="1800" dirty="0">
                <a:latin typeface="Georgia" panose="02040502050405020303" pitchFamily="18" charset="0"/>
              </a:rPr>
              <a:t>The main objective of the proposed network is:</a:t>
            </a:r>
          </a:p>
          <a:p>
            <a:pPr marL="76200" lvl="0" indent="0" rtl="0">
              <a:spcBef>
                <a:spcPts val="0"/>
              </a:spcBef>
              <a:spcAft>
                <a:spcPts val="0"/>
              </a:spcAft>
              <a:buSzPts val="2400"/>
              <a:buNone/>
            </a:pPr>
            <a:endParaRPr lang="en-US" sz="1800" dirty="0">
              <a:latin typeface="Georgia" panose="02040502050405020303" pitchFamily="18" charset="0"/>
            </a:endParaRPr>
          </a:p>
          <a:p>
            <a:pPr lvl="0" rtl="0">
              <a:spcBef>
                <a:spcPts val="0"/>
              </a:spcBef>
              <a:spcAft>
                <a:spcPts val="0"/>
              </a:spcAft>
              <a:buSzPts val="2400"/>
              <a:buFont typeface="Wingdings" panose="05000000000000000000" pitchFamily="2" charset="2"/>
              <a:buChar char="§"/>
            </a:pPr>
            <a:r>
              <a:rPr lang="en-US" sz="1800" dirty="0">
                <a:latin typeface="Georgia" panose="02040502050405020303" pitchFamily="18" charset="0"/>
              </a:rPr>
              <a:t>To update the existing network</a:t>
            </a:r>
          </a:p>
          <a:p>
            <a:pPr lvl="0" rtl="0">
              <a:spcBef>
                <a:spcPts val="0"/>
              </a:spcBef>
              <a:spcAft>
                <a:spcPts val="0"/>
              </a:spcAft>
              <a:buSzPts val="2400"/>
              <a:buFont typeface="Wingdings" panose="05000000000000000000" pitchFamily="2" charset="2"/>
              <a:buChar char="§"/>
            </a:pPr>
            <a:r>
              <a:rPr lang="en-US" sz="1800" dirty="0">
                <a:latin typeface="Georgia" panose="02040502050405020303" pitchFamily="18" charset="0"/>
              </a:rPr>
              <a:t>Also enhance its capabilities and increase the flexibility of the network</a:t>
            </a:r>
          </a:p>
          <a:p>
            <a:pPr lvl="0" rtl="0">
              <a:spcBef>
                <a:spcPts val="0"/>
              </a:spcBef>
              <a:spcAft>
                <a:spcPts val="0"/>
              </a:spcAft>
              <a:buSzPts val="2400"/>
              <a:buFont typeface="Wingdings" panose="05000000000000000000" pitchFamily="2" charset="2"/>
              <a:buChar char="§"/>
            </a:pPr>
            <a:r>
              <a:rPr lang="en-US" sz="1800" dirty="0">
                <a:latin typeface="Georgia" panose="02040502050405020303" pitchFamily="18" charset="0"/>
              </a:rPr>
              <a:t>To provide good security</a:t>
            </a:r>
          </a:p>
          <a:p>
            <a:pPr lvl="0" rtl="0">
              <a:spcBef>
                <a:spcPts val="0"/>
              </a:spcBef>
              <a:spcAft>
                <a:spcPts val="0"/>
              </a:spcAft>
              <a:buSzPts val="2400"/>
              <a:buFont typeface="Wingdings" panose="05000000000000000000" pitchFamily="2" charset="2"/>
              <a:buChar char="§"/>
            </a:pPr>
            <a:r>
              <a:rPr lang="en-US" sz="1800" dirty="0">
                <a:latin typeface="Georgia" panose="02040502050405020303" pitchFamily="18" charset="0"/>
              </a:rPr>
              <a:t>Set up a smart room</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60">
            <a:extLst>
              <a:ext uri="{FF2B5EF4-FFF2-40B4-BE49-F238E27FC236}">
                <a16:creationId xmlns:a16="http://schemas.microsoft.com/office/drawing/2014/main" id="{0689A870-69F5-436E-8603-65841B5AC752}"/>
              </a:ext>
            </a:extLst>
          </p:cNvPr>
          <p:cNvGrpSpPr/>
          <p:nvPr/>
        </p:nvGrpSpPr>
        <p:grpSpPr>
          <a:xfrm>
            <a:off x="5295013" y="444806"/>
            <a:ext cx="3777372" cy="4655473"/>
            <a:chOff x="2522057" y="2360511"/>
            <a:chExt cx="554801" cy="683772"/>
          </a:xfrm>
        </p:grpSpPr>
        <p:sp>
          <p:nvSpPr>
            <p:cNvPr id="58" name="Google Shape;986;p46">
              <a:extLst>
                <a:ext uri="{FF2B5EF4-FFF2-40B4-BE49-F238E27FC236}">
                  <a16:creationId xmlns:a16="http://schemas.microsoft.com/office/drawing/2014/main" id="{9AD17FCC-2374-43D6-BF6C-2DBA5AC85694}"/>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87;p46">
              <a:extLst>
                <a:ext uri="{FF2B5EF4-FFF2-40B4-BE49-F238E27FC236}">
                  <a16:creationId xmlns:a16="http://schemas.microsoft.com/office/drawing/2014/main" id="{C4FF2045-7FEB-4993-8C33-FE17EAC53196}"/>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88;p46">
              <a:extLst>
                <a:ext uri="{FF2B5EF4-FFF2-40B4-BE49-F238E27FC236}">
                  <a16:creationId xmlns:a16="http://schemas.microsoft.com/office/drawing/2014/main" id="{0C416BD4-13C2-4B54-8187-9865C0D324A8}"/>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89;p46">
              <a:extLst>
                <a:ext uri="{FF2B5EF4-FFF2-40B4-BE49-F238E27FC236}">
                  <a16:creationId xmlns:a16="http://schemas.microsoft.com/office/drawing/2014/main" id="{284693E7-5E41-40D5-8718-84ADD0BF659F}"/>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90;p46">
              <a:extLst>
                <a:ext uri="{FF2B5EF4-FFF2-40B4-BE49-F238E27FC236}">
                  <a16:creationId xmlns:a16="http://schemas.microsoft.com/office/drawing/2014/main" id="{3AC477F3-F32A-455A-9F74-1C3A3BA39DC2}"/>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91;p46">
              <a:extLst>
                <a:ext uri="{FF2B5EF4-FFF2-40B4-BE49-F238E27FC236}">
                  <a16:creationId xmlns:a16="http://schemas.microsoft.com/office/drawing/2014/main" id="{319EF0B4-386E-4862-AD8D-DA4910166DB3}"/>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92;p46">
              <a:extLst>
                <a:ext uri="{FF2B5EF4-FFF2-40B4-BE49-F238E27FC236}">
                  <a16:creationId xmlns:a16="http://schemas.microsoft.com/office/drawing/2014/main" id="{0B0585F2-6AC4-4E80-9D09-8828F623C1BE}"/>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93;p46">
              <a:extLst>
                <a:ext uri="{FF2B5EF4-FFF2-40B4-BE49-F238E27FC236}">
                  <a16:creationId xmlns:a16="http://schemas.microsoft.com/office/drawing/2014/main" id="{A1490594-5E1F-48D2-BEEA-41DA8854CF73}"/>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4;p46">
              <a:extLst>
                <a:ext uri="{FF2B5EF4-FFF2-40B4-BE49-F238E27FC236}">
                  <a16:creationId xmlns:a16="http://schemas.microsoft.com/office/drawing/2014/main" id="{8B6E6AEB-6074-4CF1-8177-334EBD61298B}"/>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5;p46">
              <a:extLst>
                <a:ext uri="{FF2B5EF4-FFF2-40B4-BE49-F238E27FC236}">
                  <a16:creationId xmlns:a16="http://schemas.microsoft.com/office/drawing/2014/main" id="{245791D6-29CB-45AB-9D82-3AE89DB6F71C}"/>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6;p46">
              <a:extLst>
                <a:ext uri="{FF2B5EF4-FFF2-40B4-BE49-F238E27FC236}">
                  <a16:creationId xmlns:a16="http://schemas.microsoft.com/office/drawing/2014/main" id="{6EFD809E-777A-4AB3-AB65-E97825830A13}"/>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7;p46">
              <a:extLst>
                <a:ext uri="{FF2B5EF4-FFF2-40B4-BE49-F238E27FC236}">
                  <a16:creationId xmlns:a16="http://schemas.microsoft.com/office/drawing/2014/main" id="{DBA19D69-1458-4945-88B5-63355E61D0BB}"/>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8;p46">
              <a:extLst>
                <a:ext uri="{FF2B5EF4-FFF2-40B4-BE49-F238E27FC236}">
                  <a16:creationId xmlns:a16="http://schemas.microsoft.com/office/drawing/2014/main" id="{2564F0FE-9AE7-4C5E-A72F-4F8DEB934F4F}"/>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9;p46">
              <a:extLst>
                <a:ext uri="{FF2B5EF4-FFF2-40B4-BE49-F238E27FC236}">
                  <a16:creationId xmlns:a16="http://schemas.microsoft.com/office/drawing/2014/main" id="{ABF94838-9F77-479E-A1D5-2AA419DDAF1C}"/>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000;p46">
              <a:extLst>
                <a:ext uri="{FF2B5EF4-FFF2-40B4-BE49-F238E27FC236}">
                  <a16:creationId xmlns:a16="http://schemas.microsoft.com/office/drawing/2014/main" id="{64E8067D-EBF6-4CBE-B669-1E1BD2584B70}"/>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001;p46">
              <a:extLst>
                <a:ext uri="{FF2B5EF4-FFF2-40B4-BE49-F238E27FC236}">
                  <a16:creationId xmlns:a16="http://schemas.microsoft.com/office/drawing/2014/main" id="{ED679C59-C1D4-4B6C-B0D1-CE235609DA85}"/>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002;p46">
              <a:extLst>
                <a:ext uri="{FF2B5EF4-FFF2-40B4-BE49-F238E27FC236}">
                  <a16:creationId xmlns:a16="http://schemas.microsoft.com/office/drawing/2014/main" id="{FCF3AC0E-E7D3-442F-8704-EEFACD3DA57D}"/>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003;p46">
              <a:extLst>
                <a:ext uri="{FF2B5EF4-FFF2-40B4-BE49-F238E27FC236}">
                  <a16:creationId xmlns:a16="http://schemas.microsoft.com/office/drawing/2014/main" id="{E6C85A0C-B44D-4783-8BA6-47E0EF7B3D2D}"/>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4;p46">
              <a:extLst>
                <a:ext uri="{FF2B5EF4-FFF2-40B4-BE49-F238E27FC236}">
                  <a16:creationId xmlns:a16="http://schemas.microsoft.com/office/drawing/2014/main" id="{0B616419-BCEA-4529-9E18-606131D0A30B}"/>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5;p46">
              <a:extLst>
                <a:ext uri="{FF2B5EF4-FFF2-40B4-BE49-F238E27FC236}">
                  <a16:creationId xmlns:a16="http://schemas.microsoft.com/office/drawing/2014/main" id="{DE8952EF-B98A-4EFF-A146-05162619F9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6;p46">
              <a:extLst>
                <a:ext uri="{FF2B5EF4-FFF2-40B4-BE49-F238E27FC236}">
                  <a16:creationId xmlns:a16="http://schemas.microsoft.com/office/drawing/2014/main" id="{542C16B9-F1F1-4A05-8023-D160DFF560BE}"/>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7;p46">
              <a:extLst>
                <a:ext uri="{FF2B5EF4-FFF2-40B4-BE49-F238E27FC236}">
                  <a16:creationId xmlns:a16="http://schemas.microsoft.com/office/drawing/2014/main" id="{06AD6462-34D3-49E6-BAAB-09BD35007FD5}"/>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8;p46">
              <a:extLst>
                <a:ext uri="{FF2B5EF4-FFF2-40B4-BE49-F238E27FC236}">
                  <a16:creationId xmlns:a16="http://schemas.microsoft.com/office/drawing/2014/main" id="{BA68504B-41B6-4671-B85A-559B03B9B623}"/>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9;p46">
              <a:extLst>
                <a:ext uri="{FF2B5EF4-FFF2-40B4-BE49-F238E27FC236}">
                  <a16:creationId xmlns:a16="http://schemas.microsoft.com/office/drawing/2014/main" id="{F43897F5-615A-4968-B8B5-0D38B223F223}"/>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10;p46">
              <a:extLst>
                <a:ext uri="{FF2B5EF4-FFF2-40B4-BE49-F238E27FC236}">
                  <a16:creationId xmlns:a16="http://schemas.microsoft.com/office/drawing/2014/main" id="{8CABFF23-D206-4601-B0BF-249A88D8D599}"/>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11;p46">
              <a:extLst>
                <a:ext uri="{FF2B5EF4-FFF2-40B4-BE49-F238E27FC236}">
                  <a16:creationId xmlns:a16="http://schemas.microsoft.com/office/drawing/2014/main" id="{12B6C2CE-0D4E-47D0-A0CE-F3AF92E72694}"/>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12;p46">
              <a:extLst>
                <a:ext uri="{FF2B5EF4-FFF2-40B4-BE49-F238E27FC236}">
                  <a16:creationId xmlns:a16="http://schemas.microsoft.com/office/drawing/2014/main" id="{3529FB1F-B976-4169-B1C9-33AD8BF342F8}"/>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86" name="Picture 85">
            <a:extLst>
              <a:ext uri="{FF2B5EF4-FFF2-40B4-BE49-F238E27FC236}">
                <a16:creationId xmlns:a16="http://schemas.microsoft.com/office/drawing/2014/main" id="{84A77D12-1FA8-4C86-8C7E-8BE225701D11}"/>
              </a:ext>
            </a:extLst>
          </p:cNvPr>
          <p:cNvPicPr>
            <a:picLocks noChangeAspect="1"/>
          </p:cNvPicPr>
          <p:nvPr/>
        </p:nvPicPr>
        <p:blipFill>
          <a:blip r:embed="rId3"/>
          <a:stretch>
            <a:fillRect/>
          </a:stretch>
        </p:blipFill>
        <p:spPr>
          <a:xfrm>
            <a:off x="0" y="4586080"/>
            <a:ext cx="557420" cy="557420"/>
          </a:xfrm>
          <a:prstGeom prst="rect">
            <a:avLst/>
          </a:prstGeom>
        </p:spPr>
      </p:pic>
      <p:pic>
        <p:nvPicPr>
          <p:cNvPr id="87" name="Picture 86">
            <a:extLst>
              <a:ext uri="{FF2B5EF4-FFF2-40B4-BE49-F238E27FC236}">
                <a16:creationId xmlns:a16="http://schemas.microsoft.com/office/drawing/2014/main" id="{B84928A9-BCE9-42B9-B6A6-F208DB46CC62}"/>
              </a:ext>
            </a:extLst>
          </p:cNvPr>
          <p:cNvPicPr>
            <a:picLocks noChangeAspect="1"/>
          </p:cNvPicPr>
          <p:nvPr/>
        </p:nvPicPr>
        <p:blipFill>
          <a:blip r:embed="rId4"/>
          <a:stretch>
            <a:fillRect/>
          </a:stretch>
        </p:blipFill>
        <p:spPr>
          <a:xfrm>
            <a:off x="7746720" y="0"/>
            <a:ext cx="1397280" cy="536994"/>
          </a:xfrm>
          <a:prstGeom prst="rect">
            <a:avLst/>
          </a:prstGeom>
        </p:spPr>
      </p:pic>
    </p:spTree>
    <p:extLst>
      <p:ext uri="{BB962C8B-B14F-4D97-AF65-F5344CB8AC3E}">
        <p14:creationId xmlns:p14="http://schemas.microsoft.com/office/powerpoint/2010/main" val="41471652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927528"/>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Georgia" panose="02040502050405020303" pitchFamily="18" charset="0"/>
              </a:rPr>
              <a:t>Tools &amp; Technology</a:t>
            </a:r>
          </a:p>
        </p:txBody>
      </p:sp>
      <p:sp>
        <p:nvSpPr>
          <p:cNvPr id="163" name="Google Shape;163;p16"/>
          <p:cNvSpPr txBox="1">
            <a:spLocks noGrp="1"/>
          </p:cNvSpPr>
          <p:nvPr>
            <p:ph type="body" idx="1"/>
          </p:nvPr>
        </p:nvSpPr>
        <p:spPr>
          <a:xfrm>
            <a:off x="855300" y="1409224"/>
            <a:ext cx="5307000" cy="3033900"/>
          </a:xfrm>
          <a:prstGeom prst="rect">
            <a:avLst/>
          </a:prstGeom>
        </p:spPr>
        <p:txBody>
          <a:bodyPr spcFirstLastPara="1" wrap="square" lIns="0" tIns="0" rIns="0" bIns="0" anchor="t" anchorCtr="0">
            <a:noAutofit/>
          </a:bodyPr>
          <a:lstStyle/>
          <a:p>
            <a:pPr marL="76200" lvl="0" indent="0" rtl="0">
              <a:spcBef>
                <a:spcPts val="0"/>
              </a:spcBef>
              <a:spcAft>
                <a:spcPts val="0"/>
              </a:spcAft>
              <a:buSzPts val="2400"/>
              <a:buNone/>
            </a:pPr>
            <a:r>
              <a:rPr lang="en-US" sz="1800" dirty="0">
                <a:latin typeface="Georgia" panose="02040502050405020303" pitchFamily="18" charset="0"/>
              </a:rPr>
              <a:t>This is a simulation-based project. Cisco Packet Tracer is the best choice for the simulation.</a:t>
            </a:r>
          </a:p>
          <a:p>
            <a:pPr marL="76200" lvl="0" indent="0" rtl="0">
              <a:spcBef>
                <a:spcPts val="0"/>
              </a:spcBef>
              <a:spcAft>
                <a:spcPts val="0"/>
              </a:spcAft>
              <a:buSzPts val="2400"/>
              <a:buNone/>
            </a:pPr>
            <a:endParaRPr lang="en-US" sz="1800" dirty="0">
              <a:latin typeface="Georgia" panose="02040502050405020303" pitchFamily="18" charset="0"/>
            </a:endParaRPr>
          </a:p>
          <a:p>
            <a:pPr lvl="0" rtl="0">
              <a:spcBef>
                <a:spcPts val="0"/>
              </a:spcBef>
              <a:spcAft>
                <a:spcPts val="0"/>
              </a:spcAft>
              <a:buSzPts val="2400"/>
              <a:buFont typeface="Wingdings" panose="05000000000000000000" pitchFamily="2" charset="2"/>
              <a:buChar char="§"/>
            </a:pPr>
            <a:r>
              <a:rPr lang="en-US" sz="1800" dirty="0">
                <a:latin typeface="Georgia" panose="02040502050405020303" pitchFamily="18" charset="0"/>
              </a:rPr>
              <a:t>Cisco Packet Tracer 8.2 (64 bit):</a:t>
            </a:r>
          </a:p>
          <a:p>
            <a:pPr lvl="1">
              <a:spcBef>
                <a:spcPts val="0"/>
              </a:spcBef>
              <a:buFont typeface="Wingdings" panose="05000000000000000000" pitchFamily="2" charset="2"/>
              <a:buChar char="ü"/>
            </a:pPr>
            <a:r>
              <a:rPr lang="en-US" sz="1800" dirty="0">
                <a:latin typeface="Georgia" panose="02040502050405020303" pitchFamily="18" charset="0"/>
              </a:rPr>
              <a:t>OS	: Microsoft Windows 8.1, 10, 11 (64bit) or macOS 10.14 or newer.</a:t>
            </a:r>
          </a:p>
          <a:p>
            <a:pPr lvl="1">
              <a:spcBef>
                <a:spcPts val="0"/>
              </a:spcBef>
              <a:buFont typeface="Wingdings" panose="05000000000000000000" pitchFamily="2" charset="2"/>
              <a:buChar char="ü"/>
            </a:pPr>
            <a:r>
              <a:rPr lang="en-US" sz="1800" dirty="0">
                <a:latin typeface="Georgia" panose="02040502050405020303" pitchFamily="18" charset="0"/>
              </a:rPr>
              <a:t>CPU	: amd64(x86-64) CPU</a:t>
            </a:r>
          </a:p>
          <a:p>
            <a:pPr lvl="1">
              <a:spcBef>
                <a:spcPts val="0"/>
              </a:spcBef>
              <a:buFont typeface="Wingdings" panose="05000000000000000000" pitchFamily="2" charset="2"/>
              <a:buChar char="ü"/>
            </a:pPr>
            <a:r>
              <a:rPr lang="en-US" sz="1800" dirty="0">
                <a:latin typeface="Georgia" panose="02040502050405020303" pitchFamily="18" charset="0"/>
              </a:rPr>
              <a:t>Ram	: 4GB</a:t>
            </a:r>
          </a:p>
          <a:p>
            <a:pPr lvl="1">
              <a:spcBef>
                <a:spcPts val="0"/>
              </a:spcBef>
              <a:buFont typeface="Wingdings" panose="05000000000000000000" pitchFamily="2" charset="2"/>
              <a:buChar char="ü"/>
            </a:pPr>
            <a:r>
              <a:rPr lang="en-US" sz="1800" dirty="0">
                <a:latin typeface="Georgia" panose="02040502050405020303" pitchFamily="18" charset="0"/>
              </a:rPr>
              <a:t>Storage	: 1.5GB</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33" name="Grupo 31">
            <a:extLst>
              <a:ext uri="{FF2B5EF4-FFF2-40B4-BE49-F238E27FC236}">
                <a16:creationId xmlns:a16="http://schemas.microsoft.com/office/drawing/2014/main" id="{3B802AEA-C825-44FF-92E0-4ACCE271F9B0}"/>
              </a:ext>
            </a:extLst>
          </p:cNvPr>
          <p:cNvGrpSpPr/>
          <p:nvPr/>
        </p:nvGrpSpPr>
        <p:grpSpPr>
          <a:xfrm>
            <a:off x="6213602" y="842796"/>
            <a:ext cx="2731502" cy="3852570"/>
            <a:chOff x="996049" y="1552369"/>
            <a:chExt cx="485510" cy="684774"/>
          </a:xfrm>
        </p:grpSpPr>
        <p:sp>
          <p:nvSpPr>
            <p:cNvPr id="34" name="Google Shape;902;p46">
              <a:extLst>
                <a:ext uri="{FF2B5EF4-FFF2-40B4-BE49-F238E27FC236}">
                  <a16:creationId xmlns:a16="http://schemas.microsoft.com/office/drawing/2014/main" id="{CE8FAA6D-71C9-4BE9-9B54-93BDA49F301C}"/>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3;p46">
              <a:extLst>
                <a:ext uri="{FF2B5EF4-FFF2-40B4-BE49-F238E27FC236}">
                  <a16:creationId xmlns:a16="http://schemas.microsoft.com/office/drawing/2014/main" id="{FC967A06-E306-4AAC-957B-E744C459271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4;p46">
              <a:extLst>
                <a:ext uri="{FF2B5EF4-FFF2-40B4-BE49-F238E27FC236}">
                  <a16:creationId xmlns:a16="http://schemas.microsoft.com/office/drawing/2014/main" id="{D1E61BDD-3BA6-4EDE-B884-5654D650C3F8}"/>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5;p46">
              <a:extLst>
                <a:ext uri="{FF2B5EF4-FFF2-40B4-BE49-F238E27FC236}">
                  <a16:creationId xmlns:a16="http://schemas.microsoft.com/office/drawing/2014/main" id="{EFE18F46-2398-48CF-9D23-9C0EDD31CD1E}"/>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6;p46">
              <a:extLst>
                <a:ext uri="{FF2B5EF4-FFF2-40B4-BE49-F238E27FC236}">
                  <a16:creationId xmlns:a16="http://schemas.microsoft.com/office/drawing/2014/main" id="{DEF5D9F3-9377-4A84-AEAF-955DD9CB11F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7;p46">
              <a:extLst>
                <a:ext uri="{FF2B5EF4-FFF2-40B4-BE49-F238E27FC236}">
                  <a16:creationId xmlns:a16="http://schemas.microsoft.com/office/drawing/2014/main" id="{D76F3F9C-F90B-461E-BF41-BC45A8DEDA2A}"/>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8;p46">
              <a:extLst>
                <a:ext uri="{FF2B5EF4-FFF2-40B4-BE49-F238E27FC236}">
                  <a16:creationId xmlns:a16="http://schemas.microsoft.com/office/drawing/2014/main" id="{3743C8DE-F295-4487-BADF-6367206C36F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09;p46">
              <a:extLst>
                <a:ext uri="{FF2B5EF4-FFF2-40B4-BE49-F238E27FC236}">
                  <a16:creationId xmlns:a16="http://schemas.microsoft.com/office/drawing/2014/main" id="{F0AF5349-FEA8-4A60-8F1A-C35D40EFD2F1}"/>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0;p46">
              <a:extLst>
                <a:ext uri="{FF2B5EF4-FFF2-40B4-BE49-F238E27FC236}">
                  <a16:creationId xmlns:a16="http://schemas.microsoft.com/office/drawing/2014/main" id="{6AB067AE-32DB-4CCC-9C20-50C14E14B077}"/>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1;p46">
              <a:extLst>
                <a:ext uri="{FF2B5EF4-FFF2-40B4-BE49-F238E27FC236}">
                  <a16:creationId xmlns:a16="http://schemas.microsoft.com/office/drawing/2014/main" id="{E4E96D4E-7608-47B2-9C88-78B20245DE1B}"/>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2;p46">
              <a:extLst>
                <a:ext uri="{FF2B5EF4-FFF2-40B4-BE49-F238E27FC236}">
                  <a16:creationId xmlns:a16="http://schemas.microsoft.com/office/drawing/2014/main" id="{36C43503-2E8F-49E9-853B-7F7BF47A4FBA}"/>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3;p46">
              <a:extLst>
                <a:ext uri="{FF2B5EF4-FFF2-40B4-BE49-F238E27FC236}">
                  <a16:creationId xmlns:a16="http://schemas.microsoft.com/office/drawing/2014/main" id="{A0CFB343-5BFF-4C4A-83FD-4B98958D3734}"/>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4;p46">
              <a:extLst>
                <a:ext uri="{FF2B5EF4-FFF2-40B4-BE49-F238E27FC236}">
                  <a16:creationId xmlns:a16="http://schemas.microsoft.com/office/drawing/2014/main" id="{5D98211E-CD54-4589-95E1-614BA980CDE3}"/>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5;p46">
              <a:extLst>
                <a:ext uri="{FF2B5EF4-FFF2-40B4-BE49-F238E27FC236}">
                  <a16:creationId xmlns:a16="http://schemas.microsoft.com/office/drawing/2014/main" id="{70BC8239-1F2F-4757-A7FE-A8B7AE3D0F86}"/>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6;p46">
              <a:extLst>
                <a:ext uri="{FF2B5EF4-FFF2-40B4-BE49-F238E27FC236}">
                  <a16:creationId xmlns:a16="http://schemas.microsoft.com/office/drawing/2014/main" id="{E4505FCB-446B-44D8-AA31-01C8E8518859}"/>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7;p46">
              <a:extLst>
                <a:ext uri="{FF2B5EF4-FFF2-40B4-BE49-F238E27FC236}">
                  <a16:creationId xmlns:a16="http://schemas.microsoft.com/office/drawing/2014/main" id="{A95E7FFE-EE20-4866-8777-BDBB5C63F507}"/>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8;p46">
              <a:extLst>
                <a:ext uri="{FF2B5EF4-FFF2-40B4-BE49-F238E27FC236}">
                  <a16:creationId xmlns:a16="http://schemas.microsoft.com/office/drawing/2014/main" id="{176F4650-252B-4071-933C-B9F799F807E2}"/>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19;p46">
              <a:extLst>
                <a:ext uri="{FF2B5EF4-FFF2-40B4-BE49-F238E27FC236}">
                  <a16:creationId xmlns:a16="http://schemas.microsoft.com/office/drawing/2014/main" id="{D7B75F4B-A398-4E42-86DB-DE3735CEF029}"/>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0;p46">
              <a:extLst>
                <a:ext uri="{FF2B5EF4-FFF2-40B4-BE49-F238E27FC236}">
                  <a16:creationId xmlns:a16="http://schemas.microsoft.com/office/drawing/2014/main" id="{919B751E-06B7-4FCD-A954-60979E05BE81}"/>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1;p46">
              <a:extLst>
                <a:ext uri="{FF2B5EF4-FFF2-40B4-BE49-F238E27FC236}">
                  <a16:creationId xmlns:a16="http://schemas.microsoft.com/office/drawing/2014/main" id="{80306E48-E363-488D-8BF4-15DEC1280CA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2;p46">
              <a:extLst>
                <a:ext uri="{FF2B5EF4-FFF2-40B4-BE49-F238E27FC236}">
                  <a16:creationId xmlns:a16="http://schemas.microsoft.com/office/drawing/2014/main" id="{950F85F4-0609-4277-9BB4-CF84C077F4A3}"/>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3;p46">
              <a:extLst>
                <a:ext uri="{FF2B5EF4-FFF2-40B4-BE49-F238E27FC236}">
                  <a16:creationId xmlns:a16="http://schemas.microsoft.com/office/drawing/2014/main" id="{0DE9E3E0-63BF-4BA8-89EB-16A7153D566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4;p46">
              <a:extLst>
                <a:ext uri="{FF2B5EF4-FFF2-40B4-BE49-F238E27FC236}">
                  <a16:creationId xmlns:a16="http://schemas.microsoft.com/office/drawing/2014/main" id="{DC3A888D-0DBB-4A5B-97AE-4A2930521FF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925;p46">
              <a:extLst>
                <a:ext uri="{FF2B5EF4-FFF2-40B4-BE49-F238E27FC236}">
                  <a16:creationId xmlns:a16="http://schemas.microsoft.com/office/drawing/2014/main" id="{B6715F3D-13CA-4486-AEDD-742870DB4FB1}"/>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926;p46">
              <a:extLst>
                <a:ext uri="{FF2B5EF4-FFF2-40B4-BE49-F238E27FC236}">
                  <a16:creationId xmlns:a16="http://schemas.microsoft.com/office/drawing/2014/main" id="{17F58BB9-341C-48A9-827A-D6E0050FD68C}"/>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87" name="Picture 86">
            <a:extLst>
              <a:ext uri="{FF2B5EF4-FFF2-40B4-BE49-F238E27FC236}">
                <a16:creationId xmlns:a16="http://schemas.microsoft.com/office/drawing/2014/main" id="{39809153-C60A-4063-8230-6F8057B5BBB6}"/>
              </a:ext>
            </a:extLst>
          </p:cNvPr>
          <p:cNvPicPr>
            <a:picLocks noChangeAspect="1"/>
          </p:cNvPicPr>
          <p:nvPr/>
        </p:nvPicPr>
        <p:blipFill>
          <a:blip r:embed="rId3"/>
          <a:stretch>
            <a:fillRect/>
          </a:stretch>
        </p:blipFill>
        <p:spPr>
          <a:xfrm>
            <a:off x="0" y="4586080"/>
            <a:ext cx="557420" cy="557420"/>
          </a:xfrm>
          <a:prstGeom prst="rect">
            <a:avLst/>
          </a:prstGeom>
        </p:spPr>
      </p:pic>
      <p:pic>
        <p:nvPicPr>
          <p:cNvPr id="88" name="Picture 87">
            <a:extLst>
              <a:ext uri="{FF2B5EF4-FFF2-40B4-BE49-F238E27FC236}">
                <a16:creationId xmlns:a16="http://schemas.microsoft.com/office/drawing/2014/main" id="{93749C17-0DE3-4256-9932-A241DFDE8D9C}"/>
              </a:ext>
            </a:extLst>
          </p:cNvPr>
          <p:cNvPicPr>
            <a:picLocks noChangeAspect="1"/>
          </p:cNvPicPr>
          <p:nvPr/>
        </p:nvPicPr>
        <p:blipFill>
          <a:blip r:embed="rId4"/>
          <a:stretch>
            <a:fillRect/>
          </a:stretch>
        </p:blipFill>
        <p:spPr>
          <a:xfrm>
            <a:off x="7746720" y="0"/>
            <a:ext cx="1397280" cy="536994"/>
          </a:xfrm>
          <a:prstGeom prst="rect">
            <a:avLst/>
          </a:prstGeom>
        </p:spPr>
      </p:pic>
    </p:spTree>
    <p:extLst>
      <p:ext uri="{BB962C8B-B14F-4D97-AF65-F5344CB8AC3E}">
        <p14:creationId xmlns:p14="http://schemas.microsoft.com/office/powerpoint/2010/main" val="24404640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531228"/>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Georgia" panose="02040502050405020303" pitchFamily="18" charset="0"/>
              </a:rPr>
              <a:t>Project Demonstration</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1" name="Picture 30">
            <a:extLst>
              <a:ext uri="{FF2B5EF4-FFF2-40B4-BE49-F238E27FC236}">
                <a16:creationId xmlns:a16="http://schemas.microsoft.com/office/drawing/2014/main" id="{32D8BB03-0DD2-4BEF-94C8-82B51022B06C}"/>
              </a:ext>
            </a:extLst>
          </p:cNvPr>
          <p:cNvPicPr>
            <a:picLocks noChangeAspect="1"/>
          </p:cNvPicPr>
          <p:nvPr/>
        </p:nvPicPr>
        <p:blipFill>
          <a:blip r:embed="rId3"/>
          <a:stretch>
            <a:fillRect/>
          </a:stretch>
        </p:blipFill>
        <p:spPr>
          <a:xfrm>
            <a:off x="0" y="4586080"/>
            <a:ext cx="557420" cy="557420"/>
          </a:xfrm>
          <a:prstGeom prst="rect">
            <a:avLst/>
          </a:prstGeom>
        </p:spPr>
      </p:pic>
      <p:pic>
        <p:nvPicPr>
          <p:cNvPr id="32" name="Picture 31">
            <a:extLst>
              <a:ext uri="{FF2B5EF4-FFF2-40B4-BE49-F238E27FC236}">
                <a16:creationId xmlns:a16="http://schemas.microsoft.com/office/drawing/2014/main" id="{2948D6BC-9FE1-4567-945A-2D643372DC9A}"/>
              </a:ext>
            </a:extLst>
          </p:cNvPr>
          <p:cNvPicPr>
            <a:picLocks noChangeAspect="1"/>
          </p:cNvPicPr>
          <p:nvPr/>
        </p:nvPicPr>
        <p:blipFill>
          <a:blip r:embed="rId4"/>
          <a:stretch>
            <a:fillRect/>
          </a:stretch>
        </p:blipFill>
        <p:spPr>
          <a:xfrm>
            <a:off x="7746720" y="0"/>
            <a:ext cx="1397280" cy="536994"/>
          </a:xfrm>
          <a:prstGeom prst="rect">
            <a:avLst/>
          </a:prstGeom>
        </p:spPr>
      </p:pic>
      <p:pic>
        <p:nvPicPr>
          <p:cNvPr id="3" name="Picture 2">
            <a:extLst>
              <a:ext uri="{FF2B5EF4-FFF2-40B4-BE49-F238E27FC236}">
                <a16:creationId xmlns:a16="http://schemas.microsoft.com/office/drawing/2014/main" id="{25E47E8B-508A-44E7-9DE0-175DAEF3FE49}"/>
              </a:ext>
            </a:extLst>
          </p:cNvPr>
          <p:cNvPicPr>
            <a:picLocks noChangeAspect="1"/>
          </p:cNvPicPr>
          <p:nvPr/>
        </p:nvPicPr>
        <p:blipFill>
          <a:blip r:embed="rId5"/>
          <a:stretch>
            <a:fillRect/>
          </a:stretch>
        </p:blipFill>
        <p:spPr>
          <a:xfrm>
            <a:off x="1243161" y="944820"/>
            <a:ext cx="6764498" cy="3805030"/>
          </a:xfrm>
          <a:prstGeom prst="rect">
            <a:avLst/>
          </a:prstGeom>
        </p:spPr>
      </p:pic>
    </p:spTree>
    <p:extLst>
      <p:ext uri="{BB962C8B-B14F-4D97-AF65-F5344CB8AC3E}">
        <p14:creationId xmlns:p14="http://schemas.microsoft.com/office/powerpoint/2010/main" val="11356485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0"/>
          <p:cNvSpPr txBox="1">
            <a:spLocks noGrp="1"/>
          </p:cNvSpPr>
          <p:nvPr>
            <p:ph type="body" idx="4294967295"/>
          </p:nvPr>
        </p:nvSpPr>
        <p:spPr>
          <a:xfrm>
            <a:off x="855299" y="373650"/>
            <a:ext cx="2007171"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dirty="0">
                <a:solidFill>
                  <a:schemeClr val="accent1"/>
                </a:solidFill>
                <a:latin typeface="Georgia" panose="02040502050405020303" pitchFamily="18" charset="0"/>
                <a:ea typeface="Barlow"/>
                <a:cs typeface="Barlow"/>
                <a:sym typeface="Barlow"/>
              </a:rPr>
              <a:t>Conclusion</a:t>
            </a:r>
            <a:endParaRPr sz="2600" dirty="0">
              <a:latin typeface="Georgia" panose="02040502050405020303" pitchFamily="18" charset="0"/>
            </a:endParaRPr>
          </a:p>
        </p:txBody>
      </p:sp>
      <p:sp>
        <p:nvSpPr>
          <p:cNvPr id="430" name="Google Shape;430;p3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37" name="Google Shape;437;p30"/>
          <p:cNvSpPr txBox="1">
            <a:spLocks noGrp="1"/>
          </p:cNvSpPr>
          <p:nvPr>
            <p:ph type="body" idx="4294967295"/>
          </p:nvPr>
        </p:nvSpPr>
        <p:spPr>
          <a:xfrm>
            <a:off x="3054627" y="389491"/>
            <a:ext cx="4518990" cy="43962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sz="1800" dirty="0">
                <a:latin typeface="Georgia" panose="02040502050405020303" pitchFamily="18" charset="0"/>
              </a:rPr>
              <a:t>To improve campus network design service, the technology used was creating LAN using cheap device to reduce cost of the network. But the network can also become more enhanced using better routing protocols and many other protocols can be used to improve the security</a:t>
            </a:r>
          </a:p>
        </p:txBody>
      </p:sp>
      <p:pic>
        <p:nvPicPr>
          <p:cNvPr id="11" name="Picture 10">
            <a:extLst>
              <a:ext uri="{FF2B5EF4-FFF2-40B4-BE49-F238E27FC236}">
                <a16:creationId xmlns:a16="http://schemas.microsoft.com/office/drawing/2014/main" id="{20F33AD9-377C-4F6F-A5FB-1732125BDA8F}"/>
              </a:ext>
            </a:extLst>
          </p:cNvPr>
          <p:cNvPicPr>
            <a:picLocks noChangeAspect="1"/>
          </p:cNvPicPr>
          <p:nvPr/>
        </p:nvPicPr>
        <p:blipFill>
          <a:blip r:embed="rId3"/>
          <a:stretch>
            <a:fillRect/>
          </a:stretch>
        </p:blipFill>
        <p:spPr>
          <a:xfrm>
            <a:off x="0" y="4586080"/>
            <a:ext cx="557420" cy="557420"/>
          </a:xfrm>
          <a:prstGeom prst="rect">
            <a:avLst/>
          </a:prstGeom>
        </p:spPr>
      </p:pic>
      <p:pic>
        <p:nvPicPr>
          <p:cNvPr id="12" name="Picture 11">
            <a:extLst>
              <a:ext uri="{FF2B5EF4-FFF2-40B4-BE49-F238E27FC236}">
                <a16:creationId xmlns:a16="http://schemas.microsoft.com/office/drawing/2014/main" id="{007C23C0-1A8E-4794-8402-5911E1ACD591}"/>
              </a:ext>
            </a:extLst>
          </p:cNvPr>
          <p:cNvPicPr>
            <a:picLocks noChangeAspect="1"/>
          </p:cNvPicPr>
          <p:nvPr/>
        </p:nvPicPr>
        <p:blipFill>
          <a:blip r:embed="rId4"/>
          <a:stretch>
            <a:fillRect/>
          </a:stretch>
        </p:blipFill>
        <p:spPr>
          <a:xfrm>
            <a:off x="7746720" y="0"/>
            <a:ext cx="1397280" cy="536994"/>
          </a:xfrm>
          <a:prstGeom prst="rect">
            <a:avLst/>
          </a:prstGeom>
        </p:spPr>
      </p:pic>
    </p:spTree>
  </p:cSld>
  <p:clrMapOvr>
    <a:masterClrMapping/>
  </p:clrMapOvr>
  <p:transition spd="slow">
    <p:push dir="u"/>
  </p:transition>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330</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Georgia</vt:lpstr>
      <vt:lpstr>Calibri</vt:lpstr>
      <vt:lpstr>Barlow</vt:lpstr>
      <vt:lpstr>Barlow Light</vt:lpstr>
      <vt:lpstr>Arial</vt:lpstr>
      <vt:lpstr>Minola template</vt:lpstr>
      <vt:lpstr>Campus Network Scenario</vt:lpstr>
      <vt:lpstr>PowerPoint Presentation</vt:lpstr>
      <vt:lpstr>TABLE OF CONTENTS</vt:lpstr>
      <vt:lpstr>INTRODUCTION</vt:lpstr>
      <vt:lpstr>Problem Domain</vt:lpstr>
      <vt:lpstr>Objectives/Goals</vt:lpstr>
      <vt:lpstr>Tools &amp; Technology</vt:lpstr>
      <vt:lpstr>Project Demonstration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 Ahmed</dc:creator>
  <cp:lastModifiedBy>Nur Ahmed</cp:lastModifiedBy>
  <cp:revision>26</cp:revision>
  <dcterms:modified xsi:type="dcterms:W3CDTF">2023-01-04T15:38:58Z</dcterms:modified>
</cp:coreProperties>
</file>