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10E382-DA64-4BA5-89CE-B625F0891670}">
  <a:tblStyle styleId="{0610E382-DA64-4BA5-89CE-B625F08916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25b15d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25b15d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25b15d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25b15d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c25b15d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c25b15d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c25b15d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c25b15d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c25b15d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c25b15d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blog.mdrft.com/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hp.vector.co.jp/authors/VA016496/glps/GLPS1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情報収集</a:t>
            </a:r>
            <a:r>
              <a:rPr lang="en"/>
              <a:t>：</a:t>
            </a:r>
            <a:r>
              <a:rPr b="1" lang="en" sz="2400">
                <a:solidFill>
                  <a:srgbClr val="212529"/>
                </a:solidFill>
                <a:latin typeface="Roboto"/>
                <a:ea typeface="Roboto"/>
                <a:cs typeface="Roboto"/>
                <a:sym typeface="Roboto"/>
              </a:rPr>
              <a:t>MDR - WIKI（量子コンピュータの知識総集編）</a:t>
            </a:r>
            <a:endParaRPr/>
          </a:p>
        </p:txBody>
      </p:sp>
      <p:sp>
        <p:nvSpPr>
          <p:cNvPr id="55" name="Google Shape;55;p13"/>
          <p:cNvSpPr txBox="1"/>
          <p:nvPr>
            <p:ph idx="1" type="body"/>
          </p:nvPr>
        </p:nvSpPr>
        <p:spPr>
          <a:xfrm>
            <a:off x="311700" y="1152475"/>
            <a:ext cx="8520600" cy="37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https://blog.mdrft.com/wiki</a:t>
            </a:r>
            <a:endParaRPr/>
          </a:p>
          <a:p>
            <a:pPr indent="-342900" lvl="0" marL="457200" rtl="0" algn="l">
              <a:spcBef>
                <a:spcPts val="1600"/>
              </a:spcBef>
              <a:spcAft>
                <a:spcPts val="0"/>
              </a:spcAft>
              <a:buSzPts val="1800"/>
              <a:buChar char="●"/>
            </a:pPr>
            <a:r>
              <a:rPr b="1" lang="en" sz="2100">
                <a:solidFill>
                  <a:srgbClr val="212529"/>
                </a:solidFill>
                <a:latin typeface="Roboto"/>
                <a:ea typeface="Roboto"/>
                <a:cs typeface="Roboto"/>
                <a:sym typeface="Roboto"/>
              </a:rPr>
              <a:t>量子コンピュータ一般</a:t>
            </a:r>
            <a:endParaRPr b="1" sz="2100">
              <a:solidFill>
                <a:srgbClr val="212529"/>
              </a:solidFill>
              <a:latin typeface="Roboto"/>
              <a:ea typeface="Roboto"/>
              <a:cs typeface="Roboto"/>
              <a:sym typeface="Roboto"/>
            </a:endParaRPr>
          </a:p>
          <a:p>
            <a:pPr indent="-361950" lvl="0" marL="457200" rtl="0" algn="l">
              <a:spcBef>
                <a:spcPts val="0"/>
              </a:spcBef>
              <a:spcAft>
                <a:spcPts val="0"/>
              </a:spcAft>
              <a:buClr>
                <a:srgbClr val="212529"/>
              </a:buClr>
              <a:buSzPts val="2100"/>
              <a:buFont typeface="Roboto"/>
              <a:buChar char="●"/>
            </a:pPr>
            <a:r>
              <a:rPr b="1" lang="en" sz="2100">
                <a:solidFill>
                  <a:srgbClr val="212529"/>
                </a:solidFill>
                <a:latin typeface="Roboto"/>
                <a:ea typeface="Roboto"/>
                <a:cs typeface="Roboto"/>
                <a:sym typeface="Roboto"/>
              </a:rPr>
              <a:t>量子ゲートアルゴリズム</a:t>
            </a:r>
            <a:endParaRPr b="1" sz="2100">
              <a:solidFill>
                <a:srgbClr val="212529"/>
              </a:solidFill>
              <a:latin typeface="Roboto"/>
              <a:ea typeface="Roboto"/>
              <a:cs typeface="Roboto"/>
              <a:sym typeface="Roboto"/>
            </a:endParaRPr>
          </a:p>
          <a:p>
            <a:pPr indent="-361950" lvl="1" marL="914400" rtl="0" algn="l">
              <a:spcBef>
                <a:spcPts val="0"/>
              </a:spcBef>
              <a:spcAft>
                <a:spcPts val="0"/>
              </a:spcAft>
              <a:buClr>
                <a:srgbClr val="212529"/>
              </a:buClr>
              <a:buSzPts val="2100"/>
              <a:buFont typeface="Roboto"/>
              <a:buChar char="○"/>
            </a:pPr>
            <a:r>
              <a:rPr lang="en" sz="1200">
                <a:solidFill>
                  <a:srgbClr val="212529"/>
                </a:solidFill>
              </a:rPr>
              <a:t>1+1と1+0と0+1と0+0を同時に計算</a:t>
            </a:r>
            <a:endParaRPr b="1" sz="2100">
              <a:solidFill>
                <a:srgbClr val="212529"/>
              </a:solidFill>
              <a:latin typeface="Roboto"/>
              <a:ea typeface="Roboto"/>
              <a:cs typeface="Roboto"/>
              <a:sym typeface="Roboto"/>
            </a:endParaRPr>
          </a:p>
          <a:p>
            <a:pPr indent="-361950" lvl="0" marL="457200" rtl="0" algn="l">
              <a:spcBef>
                <a:spcPts val="0"/>
              </a:spcBef>
              <a:spcAft>
                <a:spcPts val="0"/>
              </a:spcAft>
              <a:buClr>
                <a:srgbClr val="212529"/>
              </a:buClr>
              <a:buSzPts val="2100"/>
              <a:buFont typeface="Roboto"/>
              <a:buChar char="●"/>
            </a:pPr>
            <a:r>
              <a:rPr b="1" lang="en" sz="2100">
                <a:solidFill>
                  <a:srgbClr val="212529"/>
                </a:solidFill>
                <a:latin typeface="Roboto"/>
                <a:ea typeface="Roboto"/>
                <a:cs typeface="Roboto"/>
                <a:sym typeface="Roboto"/>
              </a:rPr>
              <a:t>BlueqatSDKの使い方</a:t>
            </a:r>
            <a:endParaRPr b="1" sz="2100">
              <a:solidFill>
                <a:srgbClr val="212529"/>
              </a:solidFill>
              <a:latin typeface="Roboto"/>
              <a:ea typeface="Roboto"/>
              <a:cs typeface="Roboto"/>
              <a:sym typeface="Roboto"/>
            </a:endParaRPr>
          </a:p>
          <a:p>
            <a:pPr indent="-361950" lvl="0" marL="457200" rtl="0" algn="l">
              <a:spcBef>
                <a:spcPts val="0"/>
              </a:spcBef>
              <a:spcAft>
                <a:spcPts val="0"/>
              </a:spcAft>
              <a:buClr>
                <a:srgbClr val="212529"/>
              </a:buClr>
              <a:buSzPts val="2100"/>
              <a:buFont typeface="Roboto"/>
              <a:buChar char="●"/>
            </a:pPr>
            <a:r>
              <a:rPr b="1" lang="en" sz="2100">
                <a:solidFill>
                  <a:srgbClr val="212529"/>
                </a:solidFill>
                <a:latin typeface="Roboto"/>
                <a:ea typeface="Roboto"/>
                <a:cs typeface="Roboto"/>
                <a:sym typeface="Roboto"/>
              </a:rPr>
              <a:t>量子アニーリング一般</a:t>
            </a:r>
            <a:endParaRPr b="1" sz="2100">
              <a:solidFill>
                <a:srgbClr val="212529"/>
              </a:solidFill>
              <a:latin typeface="Roboto"/>
              <a:ea typeface="Roboto"/>
              <a:cs typeface="Roboto"/>
              <a:sym typeface="Roboto"/>
            </a:endParaRPr>
          </a:p>
          <a:p>
            <a:pPr indent="-361950" lvl="0" marL="457200" rtl="0" algn="l">
              <a:spcBef>
                <a:spcPts val="0"/>
              </a:spcBef>
              <a:spcAft>
                <a:spcPts val="0"/>
              </a:spcAft>
              <a:buClr>
                <a:srgbClr val="212529"/>
              </a:buClr>
              <a:buSzPts val="2100"/>
              <a:buFont typeface="Roboto"/>
              <a:buChar char="●"/>
            </a:pPr>
            <a:r>
              <a:rPr b="1" lang="en" sz="2100">
                <a:solidFill>
                  <a:srgbClr val="212529"/>
                </a:solidFill>
                <a:latin typeface="Roboto"/>
                <a:ea typeface="Roboto"/>
                <a:cs typeface="Roboto"/>
                <a:sym typeface="Roboto"/>
              </a:rPr>
              <a:t>量子アニーリングアルゴリズム</a:t>
            </a:r>
            <a:endParaRPr b="1" sz="2100">
              <a:solidFill>
                <a:srgbClr val="212529"/>
              </a:solidFill>
              <a:latin typeface="Roboto"/>
              <a:ea typeface="Roboto"/>
              <a:cs typeface="Roboto"/>
              <a:sym typeface="Roboto"/>
            </a:endParaRPr>
          </a:p>
          <a:p>
            <a:pPr indent="-361950" lvl="1" marL="914400" rtl="0" algn="l">
              <a:spcBef>
                <a:spcPts val="0"/>
              </a:spcBef>
              <a:spcAft>
                <a:spcPts val="0"/>
              </a:spcAft>
              <a:buClr>
                <a:srgbClr val="212529"/>
              </a:buClr>
              <a:buSzPts val="2100"/>
              <a:buFont typeface="Roboto"/>
              <a:buChar char="○"/>
            </a:pPr>
            <a:r>
              <a:rPr lang="en" sz="1200">
                <a:solidFill>
                  <a:srgbClr val="212529"/>
                </a:solidFill>
              </a:rPr>
              <a:t>D-Waveで金融ポートフォリオ最適化問題</a:t>
            </a:r>
            <a:endParaRPr sz="1200">
              <a:solidFill>
                <a:srgbClr val="212529"/>
              </a:solidFill>
            </a:endParaRPr>
          </a:p>
          <a:p>
            <a:pPr indent="-361950" lvl="1" marL="914400" rtl="0" algn="l">
              <a:spcBef>
                <a:spcPts val="0"/>
              </a:spcBef>
              <a:spcAft>
                <a:spcPts val="0"/>
              </a:spcAft>
              <a:buClr>
                <a:srgbClr val="212529"/>
              </a:buClr>
              <a:buSzPts val="2100"/>
              <a:buFont typeface="Roboto"/>
              <a:buChar char="○"/>
            </a:pPr>
            <a:r>
              <a:rPr lang="en" sz="1200">
                <a:solidFill>
                  <a:srgbClr val="212529"/>
                </a:solidFill>
              </a:rPr>
              <a:t>NASA&amp;Googleの量子コンピュータは「一億倍速い」の論文</a:t>
            </a:r>
            <a:endParaRPr sz="1200">
              <a:solidFill>
                <a:srgbClr val="21252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用語：</a:t>
            </a:r>
            <a:r>
              <a:rPr b="1" lang="en">
                <a:solidFill>
                  <a:srgbClr val="222222"/>
                </a:solidFill>
              </a:rPr>
              <a:t>組合せ最適化</a:t>
            </a:r>
            <a:r>
              <a:rPr lang="en">
                <a:solidFill>
                  <a:srgbClr val="222222"/>
                </a:solidFill>
              </a:rPr>
              <a:t>（combinatorial optimization）</a:t>
            </a:r>
            <a:endParaRPr/>
          </a:p>
        </p:txBody>
      </p:sp>
      <p:sp>
        <p:nvSpPr>
          <p:cNvPr id="61" name="Google Shape;61;p14"/>
          <p:cNvSpPr txBox="1"/>
          <p:nvPr>
            <p:ph idx="1" type="body"/>
          </p:nvPr>
        </p:nvSpPr>
        <p:spPr>
          <a:xfrm>
            <a:off x="311700" y="1152475"/>
            <a:ext cx="8520600" cy="3807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組合せ最適化問題とは、与えられた制限を満たすような組合せ集合の中から一番よい組合せを選ぶもので</a:t>
            </a:r>
            <a:r>
              <a:rPr lang="en" sz="2100">
                <a:solidFill>
                  <a:schemeClr val="dk1"/>
                </a:solidFill>
              </a:rPr>
              <a:t>す。</a:t>
            </a:r>
            <a:r>
              <a:rPr lang="en" sz="2100" u="sng">
                <a:solidFill>
                  <a:schemeClr val="hlink"/>
                </a:solidFill>
                <a:hlinkClick r:id="rId3"/>
              </a:rPr>
              <a:t>http://hp.vector.co.jp/authors/VA016496/glps/GLPS11.html</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例</a:t>
            </a:r>
            <a:endParaRPr sz="2100">
              <a:solidFill>
                <a:schemeClr val="dk1"/>
              </a:solidFill>
            </a:endParaRPr>
          </a:p>
          <a:p>
            <a:pPr indent="-361950" lvl="1" marL="914400" rtl="0" algn="l">
              <a:spcBef>
                <a:spcPts val="0"/>
              </a:spcBef>
              <a:spcAft>
                <a:spcPts val="0"/>
              </a:spcAft>
              <a:buClr>
                <a:schemeClr val="dk1"/>
              </a:buClr>
              <a:buSzPts val="2100"/>
              <a:buChar char="○"/>
            </a:pPr>
            <a:r>
              <a:rPr b="1" lang="en" sz="2100">
                <a:solidFill>
                  <a:schemeClr val="dk1"/>
                </a:solidFill>
              </a:rPr>
              <a:t>ナップサック問題</a:t>
            </a:r>
            <a:endParaRPr b="1" sz="2100">
              <a:solidFill>
                <a:schemeClr val="dk1"/>
              </a:solidFill>
            </a:endParaRPr>
          </a:p>
          <a:p>
            <a:pPr indent="-361950" lvl="2" marL="1371600" rtl="0" algn="l">
              <a:spcBef>
                <a:spcPts val="0"/>
              </a:spcBef>
              <a:spcAft>
                <a:spcPts val="0"/>
              </a:spcAft>
              <a:buClr>
                <a:schemeClr val="dk1"/>
              </a:buClr>
              <a:buSzPts val="2100"/>
              <a:buChar char="■"/>
            </a:pPr>
            <a:r>
              <a:rPr lang="en" sz="2100">
                <a:solidFill>
                  <a:schemeClr val="dk1"/>
                </a:solidFill>
              </a:rPr>
              <a:t>10ℓ 入る袋に、どれを何個詰めれば、一番嬉しいか</a:t>
            </a:r>
            <a:endParaRPr sz="2100">
              <a:solidFill>
                <a:schemeClr val="dk1"/>
              </a:solidFill>
            </a:endParaRPr>
          </a:p>
          <a:p>
            <a:pPr indent="-361950" lvl="1" marL="914400" rtl="0" algn="l">
              <a:spcBef>
                <a:spcPts val="0"/>
              </a:spcBef>
              <a:spcAft>
                <a:spcPts val="0"/>
              </a:spcAft>
              <a:buClr>
                <a:schemeClr val="dk1"/>
              </a:buClr>
              <a:buSzPts val="2100"/>
              <a:buChar char="○"/>
            </a:pPr>
            <a:r>
              <a:rPr b="1" lang="en" sz="2100">
                <a:solidFill>
                  <a:schemeClr val="dk1"/>
                </a:solidFill>
              </a:rPr>
              <a:t>巡回セールスマン問題</a:t>
            </a:r>
            <a:r>
              <a:rPr lang="en" sz="2100">
                <a:solidFill>
                  <a:schemeClr val="dk1"/>
                </a:solidFill>
              </a:rPr>
              <a:t>（</a:t>
            </a:r>
            <a:r>
              <a:rPr lang="en" sz="2100">
                <a:solidFill>
                  <a:srgbClr val="222222"/>
                </a:solidFill>
              </a:rPr>
              <a:t>traveling salesman problem、TSP）</a:t>
            </a:r>
            <a:endParaRPr sz="2100">
              <a:solidFill>
                <a:srgbClr val="222222"/>
              </a:solidFill>
            </a:endParaRPr>
          </a:p>
          <a:p>
            <a:pPr indent="-361950" lvl="2" marL="1371600" rtl="0" algn="l">
              <a:spcBef>
                <a:spcPts val="0"/>
              </a:spcBef>
              <a:spcAft>
                <a:spcPts val="0"/>
              </a:spcAft>
              <a:buClr>
                <a:srgbClr val="222222"/>
              </a:buClr>
              <a:buSzPts val="2100"/>
              <a:buChar char="■"/>
            </a:pPr>
            <a:r>
              <a:rPr lang="en" sz="2100">
                <a:solidFill>
                  <a:srgbClr val="222222"/>
                </a:solidFill>
              </a:rPr>
              <a:t>最短一筆書き　※距離以外を「価値」としてもよい</a:t>
            </a:r>
            <a:endParaRPr sz="2100">
              <a:solidFill>
                <a:srgbClr val="222222"/>
              </a:solidFill>
            </a:endParaRPr>
          </a:p>
          <a:p>
            <a:pPr indent="-361950" lvl="1" marL="914400" rtl="0" algn="l">
              <a:spcBef>
                <a:spcPts val="0"/>
              </a:spcBef>
              <a:spcAft>
                <a:spcPts val="0"/>
              </a:spcAft>
              <a:buClr>
                <a:srgbClr val="222222"/>
              </a:buClr>
              <a:buSzPts val="2100"/>
              <a:buChar char="○"/>
            </a:pPr>
            <a:r>
              <a:rPr b="1" lang="en" sz="2100">
                <a:solidFill>
                  <a:srgbClr val="222222"/>
                </a:solidFill>
              </a:rPr>
              <a:t>Max Cut 問題</a:t>
            </a:r>
            <a:endParaRPr b="1" sz="2100">
              <a:solidFill>
                <a:srgbClr val="222222"/>
              </a:solidFill>
            </a:endParaRPr>
          </a:p>
          <a:p>
            <a:pPr indent="-361950" lvl="2" marL="1371600" rtl="0" algn="l">
              <a:spcBef>
                <a:spcPts val="0"/>
              </a:spcBef>
              <a:spcAft>
                <a:spcPts val="0"/>
              </a:spcAft>
              <a:buClr>
                <a:srgbClr val="222222"/>
              </a:buClr>
              <a:buSzPts val="2100"/>
              <a:buChar char="■"/>
            </a:pPr>
            <a:r>
              <a:rPr lang="en" sz="2100">
                <a:solidFill>
                  <a:srgbClr val="222222"/>
                </a:solidFill>
              </a:rPr>
              <a:t>ノイズ除去などに応用できるらしい</a:t>
            </a:r>
            <a:endParaRPr sz="2100">
              <a:solidFill>
                <a:srgbClr val="222222"/>
              </a:solidFill>
            </a:endParaRPr>
          </a:p>
          <a:p>
            <a:pPr indent="0" lvl="0" marL="0" rtl="0" algn="l">
              <a:spcBef>
                <a:spcPts val="1600"/>
              </a:spcBef>
              <a:spcAft>
                <a:spcPts val="1600"/>
              </a:spcAft>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用語</a:t>
            </a:r>
            <a:r>
              <a:rPr lang="en"/>
              <a:t>：</a:t>
            </a:r>
            <a:r>
              <a:rPr b="1" lang="en"/>
              <a:t>オラクル</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Groverのアルゴリズムでぶつかる</a:t>
            </a:r>
            <a:endParaRPr/>
          </a:p>
          <a:p>
            <a:pPr indent="-342900" lvl="0" marL="457200" rtl="0" algn="l">
              <a:spcBef>
                <a:spcPts val="0"/>
              </a:spcBef>
              <a:spcAft>
                <a:spcPts val="0"/>
              </a:spcAft>
              <a:buSzPts val="1800"/>
              <a:buChar char="●"/>
            </a:pPr>
            <a:r>
              <a:rPr lang="en"/>
              <a:t>神託</a:t>
            </a:r>
            <a:endParaRPr/>
          </a:p>
          <a:p>
            <a:pPr indent="-317500" lvl="1" marL="914400" rtl="0" algn="l">
              <a:spcBef>
                <a:spcPts val="0"/>
              </a:spcBef>
              <a:spcAft>
                <a:spcPts val="0"/>
              </a:spcAft>
              <a:buSzPts val="1400"/>
              <a:buChar char="○"/>
            </a:pPr>
            <a:r>
              <a:rPr lang="en"/>
              <a:t>信託ではない</a:t>
            </a:r>
            <a:endParaRPr/>
          </a:p>
          <a:p>
            <a:pPr indent="-317500" lvl="1" marL="914400" rtl="0" algn="l">
              <a:spcBef>
                <a:spcPts val="0"/>
              </a:spcBef>
              <a:spcAft>
                <a:spcPts val="0"/>
              </a:spcAft>
              <a:buSzPts val="1400"/>
              <a:buChar char="○"/>
            </a:pPr>
            <a:r>
              <a:rPr lang="en"/>
              <a:t>データベースでもない</a:t>
            </a:r>
            <a:endParaRPr/>
          </a:p>
          <a:p>
            <a:pPr indent="-317500" lvl="1" marL="914400" rtl="0" algn="l">
              <a:spcBef>
                <a:spcPts val="0"/>
              </a:spcBef>
              <a:spcAft>
                <a:spcPts val="0"/>
              </a:spcAft>
              <a:buSzPts val="1400"/>
              <a:buChar char="○"/>
            </a:pPr>
            <a:r>
              <a:rPr lang="en"/>
              <a:t>映画「Matrix」の「オラクル」とは</a:t>
            </a:r>
            <a:br>
              <a:rPr lang="en"/>
            </a:br>
            <a:r>
              <a:rPr lang="en"/>
              <a:t>同じ意味</a:t>
            </a:r>
            <a:endParaRPr/>
          </a:p>
          <a:p>
            <a:pPr indent="-317500" lvl="1" marL="914400" rtl="0" algn="l">
              <a:spcBef>
                <a:spcPts val="0"/>
              </a:spcBef>
              <a:spcAft>
                <a:spcPts val="0"/>
              </a:spcAft>
              <a:buSzPts val="1400"/>
              <a:buChar char="○"/>
            </a:pPr>
            <a:r>
              <a:rPr lang="en" sz="1150">
                <a:solidFill>
                  <a:srgbClr val="222222"/>
                </a:solidFill>
              </a:rPr>
              <a:t>関係ないが、『</a:t>
            </a:r>
            <a:r>
              <a:rPr b="1" lang="en" sz="1150">
                <a:solidFill>
                  <a:srgbClr val="222222"/>
                </a:solidFill>
              </a:rPr>
              <a:t>グランド・イリュージョン 見破られたトリック</a:t>
            </a:r>
            <a:r>
              <a:rPr lang="en" sz="1150">
                <a:solidFill>
                  <a:srgbClr val="222222"/>
                </a:solidFill>
              </a:rPr>
              <a:t>』（グランドイリュージョン みやぶられたトリック、</a:t>
            </a:r>
            <a:r>
              <a:rPr i="1" lang="en" sz="1150">
                <a:solidFill>
                  <a:srgbClr val="222222"/>
                </a:solidFill>
              </a:rPr>
              <a:t>Now You See Me 2</a:t>
            </a:r>
            <a:r>
              <a:rPr lang="en" sz="1150">
                <a:solidFill>
                  <a:srgbClr val="222222"/>
                </a:solidFill>
              </a:rPr>
              <a:t>）という2016年公開のアメリカ映画では、量子チップを奪うシーンがあるらしい</a:t>
            </a:r>
            <a:br>
              <a:rPr lang="en" sz="1150">
                <a:solidFill>
                  <a:srgbClr val="222222"/>
                </a:solidFill>
              </a:rPr>
            </a:br>
            <a:endParaRPr/>
          </a:p>
          <a:p>
            <a:pPr indent="-342900" lvl="0" marL="457200" rtl="0" algn="l">
              <a:spcBef>
                <a:spcPts val="0"/>
              </a:spcBef>
              <a:spcAft>
                <a:spcPts val="0"/>
              </a:spcAft>
              <a:buSzPts val="1800"/>
              <a:buChar char="●"/>
            </a:pPr>
            <a:r>
              <a:rPr lang="en"/>
              <a:t>オラクル、量子オラクル、オラクル関数、などは同じ意</a:t>
            </a:r>
            <a:endParaRPr/>
          </a:p>
          <a:p>
            <a:pPr indent="-342900" lvl="0" marL="457200" rtl="0" algn="l">
              <a:spcBef>
                <a:spcPts val="0"/>
              </a:spcBef>
              <a:spcAft>
                <a:spcPts val="0"/>
              </a:spcAft>
              <a:buSzPts val="1800"/>
              <a:buChar char="●"/>
            </a:pPr>
            <a:r>
              <a:rPr lang="en"/>
              <a:t>オラクル、という用語が出てくれば、関数と思えばよい</a:t>
            </a:r>
            <a:endParaRPr/>
          </a:p>
          <a:p>
            <a:pPr indent="-317500" lvl="1" marL="914400" rtl="0" algn="l">
              <a:spcBef>
                <a:spcPts val="0"/>
              </a:spcBef>
              <a:spcAft>
                <a:spcPts val="0"/>
              </a:spcAft>
              <a:buSzPts val="1400"/>
              <a:buChar char="○"/>
            </a:pPr>
            <a:r>
              <a:rPr lang="en"/>
              <a:t>X → 関数 → Y</a:t>
            </a:r>
            <a:endParaRPr/>
          </a:p>
        </p:txBody>
      </p:sp>
      <p:pic>
        <p:nvPicPr>
          <p:cNvPr id="68" name="Google Shape;68;p15"/>
          <p:cNvPicPr preferRelativeResize="0"/>
          <p:nvPr/>
        </p:nvPicPr>
        <p:blipFill>
          <a:blip r:embed="rId3">
            <a:alphaModFix/>
          </a:blip>
          <a:stretch>
            <a:fillRect/>
          </a:stretch>
        </p:blipFill>
        <p:spPr>
          <a:xfrm>
            <a:off x="4805300" y="211200"/>
            <a:ext cx="4027001" cy="245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サプライヤー比較</a:t>
            </a:r>
            <a:endParaRPr/>
          </a:p>
        </p:txBody>
      </p:sp>
      <p:graphicFrame>
        <p:nvGraphicFramePr>
          <p:cNvPr id="74" name="Google Shape;74;p16"/>
          <p:cNvGraphicFramePr/>
          <p:nvPr/>
        </p:nvGraphicFramePr>
        <p:xfrm>
          <a:off x="395850" y="1152470"/>
          <a:ext cx="3000000" cy="3000000"/>
        </p:xfrm>
        <a:graphic>
          <a:graphicData uri="http://schemas.openxmlformats.org/drawingml/2006/table">
            <a:tbl>
              <a:tblPr>
                <a:noFill/>
                <a:tableStyleId>{0610E382-DA64-4BA5-89CE-B625F0891670}</a:tableStyleId>
              </a:tblPr>
              <a:tblGrid>
                <a:gridCol w="1172000"/>
                <a:gridCol w="1172000"/>
                <a:gridCol w="1172000"/>
                <a:gridCol w="1172000"/>
                <a:gridCol w="1172000"/>
                <a:gridCol w="1172000"/>
                <a:gridCol w="1172000"/>
              </a:tblGrid>
              <a:tr h="620950">
                <a:tc>
                  <a:txBody>
                    <a:bodyPr>
                      <a:noAutofit/>
                    </a:bodyPr>
                    <a:lstStyle/>
                    <a:p>
                      <a:pPr indent="0" lvl="0" marL="0" rtl="0" algn="l">
                        <a:spcBef>
                          <a:spcPts val="0"/>
                        </a:spcBef>
                        <a:spcAft>
                          <a:spcPts val="0"/>
                        </a:spcAft>
                        <a:buNone/>
                      </a:pPr>
                      <a:r>
                        <a:rPr lang="en" sz="1200">
                          <a:solidFill>
                            <a:schemeClr val="lt1"/>
                          </a:solidFill>
                        </a:rPr>
                        <a:t>サプライヤー＆サービス名</a:t>
                      </a:r>
                      <a:endParaRPr sz="1200">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a:solidFill>
                            <a:schemeClr val="lt1"/>
                          </a:solidFill>
                        </a:rPr>
                        <a:t>IBM Q</a:t>
                      </a:r>
                      <a:endParaRPr>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a:solidFill>
                            <a:schemeClr val="lt1"/>
                          </a:solidFill>
                        </a:rPr>
                        <a:t>Microsoft Q#</a:t>
                      </a:r>
                      <a:endParaRPr>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a:solidFill>
                            <a:schemeClr val="lt1"/>
                          </a:solidFill>
                        </a:rPr>
                        <a:t>D-Wave</a:t>
                      </a:r>
                      <a:endParaRPr>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sz="1200">
                          <a:solidFill>
                            <a:schemeClr val="lt1"/>
                          </a:solidFill>
                        </a:rPr>
                        <a:t>富士通デジタルアニーラ</a:t>
                      </a:r>
                      <a:endParaRPr sz="1200">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sz="1200">
                          <a:solidFill>
                            <a:schemeClr val="lt1"/>
                          </a:solidFill>
                        </a:rPr>
                        <a:t>日立CMOSアニーリング</a:t>
                      </a:r>
                      <a:endParaRPr sz="1200">
                        <a:solidFill>
                          <a:schemeClr val="lt1"/>
                        </a:solidFill>
                      </a:endParaRPr>
                    </a:p>
                  </a:txBody>
                  <a:tcPr marT="91425" marB="91425" marR="91425" marL="91425">
                    <a:solidFill>
                      <a:schemeClr val="accent2"/>
                    </a:solidFill>
                  </a:tcPr>
                </a:tc>
                <a:tc>
                  <a:txBody>
                    <a:bodyPr>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XANADU</a:t>
                      </a:r>
                      <a:endParaRPr>
                        <a:solidFill>
                          <a:schemeClr val="lt1"/>
                        </a:solidFill>
                      </a:endParaRPr>
                    </a:p>
                  </a:txBody>
                  <a:tcPr marT="91425" marB="91425" marR="91425" marL="91425">
                    <a:solidFill>
                      <a:schemeClr val="accent2"/>
                    </a:solidFill>
                  </a:tcPr>
                </a:tc>
              </a:tr>
              <a:tr h="620950">
                <a:tc>
                  <a:txBody>
                    <a:bodyPr>
                      <a:noAutofit/>
                    </a:bodyPr>
                    <a:lstStyle/>
                    <a:p>
                      <a:pPr indent="0" lvl="0" marL="0" rtl="0" algn="l">
                        <a:spcBef>
                          <a:spcPts val="0"/>
                        </a:spcBef>
                        <a:spcAft>
                          <a:spcPts val="0"/>
                        </a:spcAft>
                        <a:buNone/>
                      </a:pPr>
                      <a:r>
                        <a:rPr lang="en">
                          <a:solidFill>
                            <a:schemeClr val="lt1"/>
                          </a:solidFill>
                        </a:rPr>
                        <a:t>ハードウェア</a:t>
                      </a:r>
                      <a:endParaRPr>
                        <a:solidFill>
                          <a:schemeClr val="lt1"/>
                        </a:solidFill>
                      </a:endParaRPr>
                    </a:p>
                  </a:txBody>
                  <a:tcPr marT="91425" marB="91425" marR="91425" marL="91425">
                    <a:solidFill>
                      <a:schemeClr val="dk1"/>
                    </a:solidFill>
                  </a:tcPr>
                </a:tc>
                <a:tc>
                  <a:txBody>
                    <a:bodyPr>
                      <a:noAutofit/>
                    </a:bodyPr>
                    <a:lstStyle/>
                    <a:p>
                      <a:pPr indent="0" lvl="0" marL="0" rtl="0" algn="l">
                        <a:spcBef>
                          <a:spcPts val="0"/>
                        </a:spcBef>
                        <a:spcAft>
                          <a:spcPts val="0"/>
                        </a:spcAft>
                        <a:buNone/>
                      </a:pPr>
                      <a:r>
                        <a:rPr lang="en"/>
                        <a:t>◎：</a:t>
                      </a:r>
                      <a:r>
                        <a:rPr lang="en"/>
                        <a:t>ゲート</a:t>
                      </a:r>
                      <a:endParaRPr/>
                    </a:p>
                  </a:txBody>
                  <a:tcPr marT="91425" marB="91425" marR="91425" marL="91425">
                    <a:solidFill>
                      <a:schemeClr val="accent6"/>
                    </a:solidFill>
                  </a:tcPr>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r>
                        <a:rPr lang="en"/>
                        <a:t>イジング</a:t>
                      </a:r>
                      <a:endParaRPr/>
                    </a:p>
                  </a:txBody>
                  <a:tcPr marT="91425" marB="91425" marR="91425" marL="91425">
                    <a:solidFill>
                      <a:schemeClr val="accent6"/>
                    </a:solidFill>
                  </a:tcPr>
                </a:tc>
                <a:tc>
                  <a:txBody>
                    <a:bodyPr>
                      <a:noAutofit/>
                    </a:bodyPr>
                    <a:lstStyle/>
                    <a:p>
                      <a:pPr indent="0" lvl="0" marL="0" rtl="0" algn="l">
                        <a:spcBef>
                          <a:spcPts val="0"/>
                        </a:spcBef>
                        <a:spcAft>
                          <a:spcPts val="0"/>
                        </a:spcAft>
                        <a:buNone/>
                      </a:pPr>
                      <a:r>
                        <a:rPr lang="en"/>
                        <a:t>〇：</a:t>
                      </a:r>
                      <a:r>
                        <a:rPr lang="en"/>
                        <a:t>＋オンプレ</a:t>
                      </a:r>
                      <a:endParaRPr/>
                    </a:p>
                  </a:txBody>
                  <a:tcPr marT="91425" marB="91425" marR="91425" marL="91425">
                    <a:solidFill>
                      <a:schemeClr val="accent6"/>
                    </a:solidFill>
                  </a:tcPr>
                </a:tc>
                <a:tc>
                  <a:txBody>
                    <a:bodyPr>
                      <a:noAutofit/>
                    </a:bodyPr>
                    <a:lstStyle/>
                    <a:p>
                      <a:pPr indent="0" lvl="0" marL="0" rtl="0" algn="l">
                        <a:spcBef>
                          <a:spcPts val="0"/>
                        </a:spcBef>
                        <a:spcAft>
                          <a:spcPts val="0"/>
                        </a:spcAft>
                        <a:buNone/>
                      </a:pPr>
                      <a:r>
                        <a:rPr lang="en"/>
                        <a:t>〇：</a:t>
                      </a:r>
                      <a:r>
                        <a:rPr lang="en"/>
                        <a:t>PCサーバー</a:t>
                      </a:r>
                      <a:endParaRPr/>
                    </a:p>
                  </a:txBody>
                  <a:tcPr marT="91425" marB="91425" marR="91425" marL="91425">
                    <a:solidFill>
                      <a:schemeClr val="accent6"/>
                    </a:solidFill>
                  </a:tcPr>
                </a:tc>
                <a:tc>
                  <a:txBody>
                    <a:bodyPr>
                      <a:noAutofit/>
                    </a:bodyPr>
                    <a:lstStyle/>
                    <a:p>
                      <a:pPr indent="0" lvl="0" marL="0" rtl="0" algn="l">
                        <a:spcBef>
                          <a:spcPts val="0"/>
                        </a:spcBef>
                        <a:spcAft>
                          <a:spcPts val="0"/>
                        </a:spcAft>
                        <a:buNone/>
                      </a:pPr>
                      <a:r>
                        <a:rPr lang="en"/>
                        <a:t>〇：</a:t>
                      </a:r>
                      <a:r>
                        <a:rPr lang="en">
                          <a:solidFill>
                            <a:schemeClr val="dk1"/>
                          </a:solidFill>
                        </a:rPr>
                        <a:t>Photonics</a:t>
                      </a:r>
                      <a:endParaRPr/>
                    </a:p>
                  </a:txBody>
                  <a:tcPr marT="91425" marB="91425" marR="91425" marL="91425"/>
                </a:tc>
              </a:tr>
              <a:tr h="620950">
                <a:tc>
                  <a:txBody>
                    <a:bodyPr>
                      <a:noAutofit/>
                    </a:bodyPr>
                    <a:lstStyle/>
                    <a:p>
                      <a:pPr indent="0" lvl="0" marL="0" rtl="0" algn="l">
                        <a:spcBef>
                          <a:spcPts val="0"/>
                        </a:spcBef>
                        <a:spcAft>
                          <a:spcPts val="0"/>
                        </a:spcAft>
                        <a:buNone/>
                      </a:pPr>
                      <a:r>
                        <a:rPr lang="en">
                          <a:solidFill>
                            <a:schemeClr val="lt1"/>
                          </a:solidFill>
                        </a:rPr>
                        <a:t>開発環境</a:t>
                      </a:r>
                      <a:endParaRPr>
                        <a:solidFill>
                          <a:schemeClr val="lt1"/>
                        </a:solidFill>
                      </a:endParaRPr>
                    </a:p>
                  </a:txBody>
                  <a:tcPr marT="91425" marB="91425" marR="91425" marL="91425">
                    <a:solidFill>
                      <a:schemeClr val="dk1"/>
                    </a:solidFill>
                  </a:tcPr>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solidFill>
                      <a:schemeClr val="accent6"/>
                    </a:solidFill>
                  </a:tcPr>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不明</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〇</a:t>
                      </a:r>
                      <a:endParaRPr/>
                    </a:p>
                  </a:txBody>
                  <a:tcPr marT="91425" marB="91425" marR="91425" marL="91425"/>
                </a:tc>
              </a:tr>
              <a:tr h="620950">
                <a:tc>
                  <a:txBody>
                    <a:bodyPr>
                      <a:noAutofit/>
                    </a:bodyPr>
                    <a:lstStyle/>
                    <a:p>
                      <a:pPr indent="0" lvl="0" marL="0" rtl="0" algn="l">
                        <a:spcBef>
                          <a:spcPts val="0"/>
                        </a:spcBef>
                        <a:spcAft>
                          <a:spcPts val="0"/>
                        </a:spcAft>
                        <a:buNone/>
                      </a:pPr>
                      <a:r>
                        <a:rPr lang="en">
                          <a:solidFill>
                            <a:schemeClr val="lt1"/>
                          </a:solidFill>
                        </a:rPr>
                        <a:t>API</a:t>
                      </a:r>
                      <a:endParaRPr>
                        <a:solidFill>
                          <a:schemeClr val="lt1"/>
                        </a:solidFill>
                      </a:endParaRPr>
                    </a:p>
                  </a:txBody>
                  <a:tcPr marT="91425" marB="91425" marR="91425" marL="91425">
                    <a:solidFill>
                      <a:schemeClr val="dk1"/>
                    </a:solidFill>
                  </a:tcPr>
                </a:tc>
                <a:tc>
                  <a:txBody>
                    <a:bodyPr>
                      <a:noAutofit/>
                    </a:bodyPr>
                    <a:lstStyle/>
                    <a:p>
                      <a:pPr indent="0" lvl="0" marL="0" rtl="0" algn="l">
                        <a:spcBef>
                          <a:spcPts val="0"/>
                        </a:spcBef>
                        <a:spcAft>
                          <a:spcPts val="0"/>
                        </a:spcAft>
                        <a:buNone/>
                      </a:pPr>
                      <a:r>
                        <a:rPr lang="en"/>
                        <a:t>〇</a:t>
                      </a:r>
                      <a:endParaRPr/>
                    </a:p>
                  </a:txBody>
                  <a:tcPr marT="91425" marB="91425" marR="91425" marL="91425"/>
                </a:tc>
                <a:tc>
                  <a:txBody>
                    <a:bodyPr>
                      <a:noAutofit/>
                    </a:bodyPr>
                    <a:lstStyle/>
                    <a:p>
                      <a:pPr indent="0" lvl="0" marL="0" rtl="0" algn="l">
                        <a:spcBef>
                          <a:spcPts val="0"/>
                        </a:spcBef>
                        <a:spcAft>
                          <a:spcPts val="0"/>
                        </a:spcAft>
                        <a:buNone/>
                      </a:pPr>
                      <a:r>
                        <a:rPr lang="en"/>
                        <a:t>〇</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rPr>
                        <a:t>〇：商用＋米国のみ</a:t>
                      </a:r>
                      <a:endParaRPr/>
                    </a:p>
                  </a:txBody>
                  <a:tcPr marT="91425" marB="91425" marR="91425" marL="91425"/>
                </a:tc>
                <a:tc>
                  <a:txBody>
                    <a:bodyPr>
                      <a:noAutofit/>
                    </a:bodyPr>
                    <a:lstStyle/>
                    <a:p>
                      <a:pPr indent="0" lvl="0" marL="0" rtl="0" algn="l">
                        <a:spcBef>
                          <a:spcPts val="0"/>
                        </a:spcBef>
                        <a:spcAft>
                          <a:spcPts val="0"/>
                        </a:spcAft>
                        <a:buNone/>
                      </a:pPr>
                      <a:r>
                        <a:rPr lang="en"/>
                        <a:t>不明</a:t>
                      </a:r>
                      <a:endParaRPr/>
                    </a:p>
                  </a:txBody>
                  <a:tcPr marT="91425" marB="91425" marR="91425" marL="91425"/>
                </a:tc>
                <a:tc>
                  <a:txBody>
                    <a:bodyPr>
                      <a:noAutofit/>
                    </a:bodyPr>
                    <a:lstStyle/>
                    <a:p>
                      <a:pPr indent="0" lvl="0" marL="0" rtl="0" algn="l">
                        <a:spcBef>
                          <a:spcPts val="0"/>
                        </a:spcBef>
                        <a:spcAft>
                          <a:spcPts val="0"/>
                        </a:spcAft>
                        <a:buNone/>
                      </a:pPr>
                      <a:r>
                        <a:rPr lang="en"/>
                        <a:t>〇</a:t>
                      </a:r>
                      <a:endParaRPr/>
                    </a:p>
                  </a:txBody>
                  <a:tcPr marT="91425" marB="91425" marR="91425" marL="91425"/>
                </a:tc>
                <a:tc>
                  <a:txBody>
                    <a:bodyPr>
                      <a:noAutofit/>
                    </a:bodyPr>
                    <a:lstStyle/>
                    <a:p>
                      <a:pPr indent="0" lvl="0" marL="0" rtl="0" algn="l">
                        <a:spcBef>
                          <a:spcPts val="0"/>
                        </a:spcBef>
                        <a:spcAft>
                          <a:spcPts val="0"/>
                        </a:spcAft>
                        <a:buNone/>
                      </a:pPr>
                      <a:r>
                        <a:rPr lang="en"/>
                        <a:t>〇</a:t>
                      </a:r>
                      <a:endParaRPr/>
                    </a:p>
                  </a:txBody>
                  <a:tcPr marT="91425" marB="91425" marR="91425" marL="91425"/>
                </a:tc>
              </a:tr>
              <a:tr h="626950">
                <a:tc>
                  <a:txBody>
                    <a:bodyPr>
                      <a:noAutofit/>
                    </a:bodyPr>
                    <a:lstStyle/>
                    <a:p>
                      <a:pPr indent="0" lvl="0" marL="0" rtl="0" algn="l">
                        <a:spcBef>
                          <a:spcPts val="0"/>
                        </a:spcBef>
                        <a:spcAft>
                          <a:spcPts val="0"/>
                        </a:spcAft>
                        <a:buNone/>
                      </a:pPr>
                      <a:r>
                        <a:rPr lang="en">
                          <a:solidFill>
                            <a:schemeClr val="lt1"/>
                          </a:solidFill>
                        </a:rPr>
                        <a:t>サンプルPGM</a:t>
                      </a:r>
                      <a:endParaRPr>
                        <a:solidFill>
                          <a:schemeClr val="lt1"/>
                        </a:solidFill>
                      </a:endParaRPr>
                    </a:p>
                  </a:txBody>
                  <a:tcPr marT="91425" marB="91425" marR="91425" marL="91425">
                    <a:solidFill>
                      <a:schemeClr val="dk1"/>
                    </a:solidFill>
                  </a:tcPr>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不明：1QBIT？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〇</a:t>
                      </a:r>
                      <a:endParaRPr/>
                    </a:p>
                  </a:txBody>
                  <a:tcPr marT="91425" marB="91425" marR="91425" marL="91425"/>
                </a:tc>
              </a:tr>
              <a:tr h="626950">
                <a:tc>
                  <a:txBody>
                    <a:bodyPr>
                      <a:noAutofit/>
                    </a:bodyPr>
                    <a:lstStyle/>
                    <a:p>
                      <a:pPr indent="0" lvl="0" marL="0" rtl="0" algn="l">
                        <a:spcBef>
                          <a:spcPts val="0"/>
                        </a:spcBef>
                        <a:spcAft>
                          <a:spcPts val="0"/>
                        </a:spcAft>
                        <a:buNone/>
                      </a:pPr>
                      <a:r>
                        <a:rPr lang="en">
                          <a:solidFill>
                            <a:schemeClr val="lt1"/>
                          </a:solidFill>
                        </a:rPr>
                        <a:t>エコシステム／コミュ</a:t>
                      </a:r>
                      <a:endParaRPr>
                        <a:solidFill>
                          <a:schemeClr val="lt1"/>
                        </a:solidFill>
                      </a:endParaRPr>
                    </a:p>
                  </a:txBody>
                  <a:tcPr marT="91425" marB="91425" marR="91425" marL="91425">
                    <a:solidFill>
                      <a:schemeClr val="dk1"/>
                    </a:solidFill>
                  </a:tcPr>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〇／〇</a:t>
                      </a:r>
                      <a:endParaRPr/>
                    </a:p>
                  </a:txBody>
                  <a:tcPr marT="91425" marB="91425" marR="91425" marL="91425"/>
                </a:tc>
                <a:tc>
                  <a:txBody>
                    <a:bodyPr>
                      <a:noAutofit/>
                    </a:bodyPr>
                    <a:lstStyle/>
                    <a:p>
                      <a:pPr indent="0" lvl="0" marL="0" rtl="0" algn="l">
                        <a:spcBef>
                          <a:spcPts val="0"/>
                        </a:spcBef>
                        <a:spcAft>
                          <a:spcPts val="0"/>
                        </a:spcAft>
                        <a:buNone/>
                      </a:pPr>
                      <a:r>
                        <a:rPr lang="en"/>
                        <a:t>〇／</a:t>
                      </a:r>
                      <a:r>
                        <a:rPr lang="en"/>
                        <a:t>不明</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〇：</a:t>
                      </a:r>
                      <a:r>
                        <a:rPr lang="en"/>
                        <a:t>OSS／〇：Slack</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XANADU</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chemeClr val="dk1"/>
                </a:solidFill>
              </a:rPr>
              <a:t>カナダトロントの光量子コンピュータベンチャー</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ハードウェア：フォトニクスマシン</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ソフトウェア</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Pennylane：機械学習用etc. 量子ライブラリ</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ProjectQ(OSS)、IBM Q対応</a:t>
            </a:r>
            <a:endParaRPr sz="2400">
              <a:solidFill>
                <a:schemeClr val="dk1"/>
              </a:solidFill>
            </a:endParaRPr>
          </a:p>
          <a:p>
            <a:pPr indent="-381000" lvl="2" marL="1371600" rtl="0" algn="l">
              <a:spcBef>
                <a:spcPts val="0"/>
              </a:spcBef>
              <a:spcAft>
                <a:spcPts val="0"/>
              </a:spcAft>
              <a:buClr>
                <a:schemeClr val="dk1"/>
              </a:buClr>
              <a:buSzPts val="2400"/>
              <a:buChar char="■"/>
            </a:pPr>
            <a:r>
              <a:rPr b="1" lang="en" sz="2400">
                <a:solidFill>
                  <a:schemeClr val="dk1"/>
                </a:solidFill>
              </a:rPr>
              <a:t>ハイブリッド：対象、範囲を選ばない</a:t>
            </a:r>
            <a:endParaRPr b="1" sz="2400">
              <a:solidFill>
                <a:schemeClr val="dk1"/>
              </a:solidFill>
            </a:endParaRPr>
          </a:p>
          <a:p>
            <a:pPr indent="-381000" lvl="2" marL="1371600" rtl="0" algn="l">
              <a:spcBef>
                <a:spcPts val="0"/>
              </a:spcBef>
              <a:spcAft>
                <a:spcPts val="0"/>
              </a:spcAft>
              <a:buClr>
                <a:schemeClr val="dk1"/>
              </a:buClr>
              <a:buSzPts val="2400"/>
              <a:buChar char="■"/>
            </a:pPr>
            <a:r>
              <a:rPr b="1" lang="en" sz="2400">
                <a:solidFill>
                  <a:schemeClr val="dk1"/>
                </a:solidFill>
              </a:rPr>
              <a:t>エコシステム、アドイン、コミュニティ重視</a:t>
            </a:r>
            <a:endParaRPr b="1"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Strawberry Fields：量子回路シミュレータ</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Blackbird：量子用PGM言語</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用語：CMOSアニーリングマシン</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solidFill>
                  <a:schemeClr val="dk1"/>
                </a:solidFill>
              </a:rPr>
              <a:t>イジングモデルに対するアニーリングを行うために</a:t>
            </a:r>
            <a:r>
              <a:rPr lang="en" sz="2800">
                <a:solidFill>
                  <a:schemeClr val="dk1"/>
                </a:solidFill>
              </a:rPr>
              <a:t>、</a:t>
            </a:r>
            <a:r>
              <a:rPr lang="en" sz="2800">
                <a:solidFill>
                  <a:schemeClr val="dk1"/>
                </a:solidFill>
              </a:rPr>
              <a:t>記憶素子であるSRAMの構造を活用して開発された、日本独自の非ノイマン型計算機</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低消費電力化に有利</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高いスケーラビリティ</a:t>
            </a:r>
            <a:endParaRPr sz="2800">
              <a:solidFill>
                <a:schemeClr val="dk1"/>
              </a:solidFill>
            </a:endParaRPr>
          </a:p>
          <a:p>
            <a:pPr indent="-406400" lvl="1" marL="914400" rtl="0" algn="l">
              <a:spcBef>
                <a:spcPts val="0"/>
              </a:spcBef>
              <a:spcAft>
                <a:spcPts val="0"/>
              </a:spcAft>
              <a:buClr>
                <a:schemeClr val="dk1"/>
              </a:buClr>
              <a:buSzPts val="2800"/>
              <a:buChar char="○"/>
            </a:pPr>
            <a:r>
              <a:rPr lang="en" sz="2800">
                <a:solidFill>
                  <a:schemeClr val="dk1"/>
                </a:solidFill>
              </a:rPr>
              <a:t>複数チップの接続が可能</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機器の小型化が可能</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