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 autoAdjust="0"/>
    <p:restoredTop sz="95414" autoAdjust="0"/>
  </p:normalViewPr>
  <p:slideViewPr>
    <p:cSldViewPr>
      <p:cViewPr varScale="1">
        <p:scale>
          <a:sx n="110" d="100"/>
          <a:sy n="110" d="100"/>
        </p:scale>
        <p:origin x="17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47:5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24575,'0'8'0,"0"4"0,0-3 0,0 4 0,-4-1 0,3-2 0,-7 2 0,7-4 0,-6 1 0,6-1 0,-7 0 0,4 0 0,-1 0 0,1 0 0,1 0 0,2 0 0,-7-3 0,4 2 0,-5 7 0,1 0 0,-2 10 0,2-7 0,-1-3 0,0 3 0,4-8 0,-2 3 0,6-4 0,-3-3 0,4-2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47:5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24575,'12'0'0,"3"0"0,-6 0 0,3 0 0,-3 0 0,-1 4 0,0 0 0,0 1 0,0 2 0,0-6 0,1 3 0,-1-1 0,0-2 0,0 6 0,0-2 0,-1 2 0,1-3 0,-3 4 0,2-7 0,-3 6 0,1-3 0,2 1 0,-6 2 0,6-3 0,-3 4 0,4-3 0,-4 2 0,3-7 0,-6 8 0,6-7 0,-6 6 0,6-6 0,-6 6 0,6-6 0,-6 7 0,6-7 0,-6 6 0,6-6 0,-6 2 0,2-3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47:5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24575,'-14'64'0,"1"-12"0,9-44 0,-4 0 0,8 0 0,-8 1 0,7-1 0,-6 0 0,2 0 0,1 0 0,-4 0 0,4 1 0,-5-1 0,5 0 0,-4 5 0,3-4 0,0 3 0,-2-3 0,6-1 0,-2 0 0,-1-4 0,3 4 0,-3-4 0,4 4 0,-8 0 0,6 0 0,-9 5 0,10-4 0,-7 3 0,7-4 0,-6 0 0,6 1 0,-6-5 0,6 0 0,-2-4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02:47:5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24575,'7'0'0,"1"0"0,5 0 0,-4 4 0,4 0 0,-1 1 0,-3 2 0,3-3 0,-3 5 0,-1-5 0,7 7 0,-5-9 0,5 9 0,-3-6 0,-3 3 0,8 1 0,-8-1 0,3 0 0,-4-3 0,0 2 0,1-6 0,-1 6 0,0-6 0,0 6 0,0-3 0,0 1 0,-4 2 0,3-7 0,-3 4 0,4-4 0,1 4 0,-1-4 0,0 8 0,0-7 0,-4 2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754C3-1F60-4DA6-9E6F-0ECD0EAF24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C3DA-3A5C-47BB-B830-CCFC94C43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0" y="2590800"/>
            <a:ext cx="6705600" cy="1676400"/>
          </a:xfrm>
        </p:spPr>
        <p:txBody>
          <a:bodyPr anchor="b" anchorCtr="0"/>
          <a:lstStyle>
            <a:lvl1pPr algn="r">
              <a:defRPr b="1">
                <a:solidFill>
                  <a:srgbClr val="E46C0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71800" y="4419600"/>
            <a:ext cx="6019800" cy="9144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551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>
            <a:lvl1pPr>
              <a:defRPr>
                <a:solidFill>
                  <a:srgbClr val="E46C0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318-DA4F-4747-A4B0-DD20411D1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7318-DA4F-4747-A4B0-DD20411D1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sv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54852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Susceptible Locations in Medical Records via Adversarial Attacks on Deep Predictive Models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419600"/>
            <a:ext cx="60198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Nivedita Chatterjee ,Nissan </a:t>
            </a:r>
            <a:r>
              <a:rPr lang="en-US" dirty="0" err="1"/>
              <a:t>Azizov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688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General 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880"/>
            <a:ext cx="8229600" cy="4882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Deep Predictive models are used for ”Patients Diagnosis” based on Electronic Health Record</a:t>
            </a:r>
          </a:p>
          <a:p>
            <a:r>
              <a:rPr lang="en-US" dirty="0"/>
              <a:t>These models can be sensitive to input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“Adversarial Attack” can be leveraged to identify ”Susceptible Location” in Input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5F8C7318-DA4F-4747-A4B0-DD20411D1689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572FA057-B817-ADF0-C32E-69063857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3086100"/>
            <a:ext cx="914400" cy="6858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EEF89E7C-25EE-42AB-317C-9F8769A4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4038600"/>
            <a:ext cx="914400" cy="685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266597-4B9C-8C17-3EF2-8C9A35A2F826}"/>
                  </a:ext>
                </a:extLst>
              </p14:cNvPr>
              <p14:cNvContentPartPr/>
              <p14:nvPr/>
            </p14:nvContentPartPr>
            <p14:xfrm>
              <a:off x="1385435" y="4231622"/>
              <a:ext cx="46800" cy="10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266597-4B9C-8C17-3EF2-8C9A35A2F8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435" y="4222622"/>
                <a:ext cx="64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0020-FFCF-A03E-2ADE-4B7FCC44749F}"/>
                  </a:ext>
                </a:extLst>
              </p14:cNvPr>
              <p14:cNvContentPartPr/>
              <p14:nvPr/>
            </p14:nvContentPartPr>
            <p14:xfrm>
              <a:off x="1372115" y="4261142"/>
              <a:ext cx="92520" cy="5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0020-FFCF-A03E-2ADE-4B7FCC4474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3115" y="4252142"/>
                <a:ext cx="11016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FC1AB2B-986C-0BA6-C495-29428C9D676E}"/>
              </a:ext>
            </a:extLst>
          </p:cNvPr>
          <p:cNvGrpSpPr/>
          <p:nvPr/>
        </p:nvGrpSpPr>
        <p:grpSpPr>
          <a:xfrm>
            <a:off x="1576235" y="4406222"/>
            <a:ext cx="118440" cy="136800"/>
            <a:chOff x="1576235" y="4406222"/>
            <a:chExt cx="11844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B7BD1D-9447-DE1B-5769-1405294FB1E8}"/>
                    </a:ext>
                  </a:extLst>
                </p14:cNvPr>
                <p14:cNvContentPartPr/>
                <p14:nvPr/>
              </p14:nvContentPartPr>
              <p14:xfrm>
                <a:off x="1579475" y="4406222"/>
                <a:ext cx="64080" cy="13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B7BD1D-9447-DE1B-5769-1405294FB1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0475" y="4397222"/>
                  <a:ext cx="81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522055-46C5-E2C6-BBCB-8F522DA2F9CE}"/>
                    </a:ext>
                  </a:extLst>
                </p14:cNvPr>
                <p14:cNvContentPartPr/>
                <p14:nvPr/>
              </p14:nvContentPartPr>
              <p14:xfrm>
                <a:off x="1576235" y="4461662"/>
                <a:ext cx="118440" cy="59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522055-46C5-E2C6-BBCB-8F522DA2F9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7595" y="4452662"/>
                  <a:ext cx="136080" cy="76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5253B7-C397-45BD-E2AF-6252EE01BE32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524000" y="3771900"/>
            <a:ext cx="0" cy="158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7D6209-4AD1-E1FE-9350-49694E501C50}"/>
              </a:ext>
            </a:extLst>
          </p:cNvPr>
          <p:cNvCxnSpPr>
            <a:cxnSpLocks/>
          </p:cNvCxnSpPr>
          <p:nvPr/>
        </p:nvCxnSpPr>
        <p:spPr>
          <a:xfrm>
            <a:off x="1750745" y="3429000"/>
            <a:ext cx="1830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70B806-C210-6987-5F8B-0920B8B49610}"/>
              </a:ext>
            </a:extLst>
          </p:cNvPr>
          <p:cNvCxnSpPr>
            <a:cxnSpLocks/>
          </p:cNvCxnSpPr>
          <p:nvPr/>
        </p:nvCxnSpPr>
        <p:spPr>
          <a:xfrm>
            <a:off x="1750745" y="4461662"/>
            <a:ext cx="1830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B95F149E-A863-819B-B49A-F2D7C85353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90900" y="2971800"/>
            <a:ext cx="914400" cy="914400"/>
          </a:xfrm>
          <a:prstGeom prst="rect">
            <a:avLst/>
          </a:prstGeom>
        </p:spPr>
      </p:pic>
      <p:pic>
        <p:nvPicPr>
          <p:cNvPr id="30" name="Graphic 29" descr="Checkbox Crossed with solid fill">
            <a:extLst>
              <a:ext uri="{FF2B5EF4-FFF2-40B4-BE49-F238E27FC236}">
                <a16:creationId xmlns:a16="http://schemas.microsoft.com/office/drawing/2014/main" id="{61E67C72-DCA3-E8EC-828E-5D63ACB2CB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69635" y="392430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DC1224D-B50E-95D5-A4C1-22D4A80A2898}"/>
              </a:ext>
            </a:extLst>
          </p:cNvPr>
          <p:cNvSpPr txBox="1"/>
          <p:nvPr/>
        </p:nvSpPr>
        <p:spPr>
          <a:xfrm>
            <a:off x="917423" y="3930878"/>
            <a:ext cx="1213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Changed input record</a:t>
            </a:r>
          </a:p>
        </p:txBody>
      </p:sp>
    </p:spTree>
    <p:extLst>
      <p:ext uri="{BB962C8B-B14F-4D97-AF65-F5344CB8AC3E}">
        <p14:creationId xmlns:p14="http://schemas.microsoft.com/office/powerpoint/2010/main" val="193478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AB73-E5A9-AC7A-936A-755CED9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taken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01FE-302E-10C5-F3E1-5BE2F840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framework produces a ”susceptibly score” to identify susceptible events and measurement using below components</a:t>
            </a:r>
          </a:p>
          <a:p>
            <a:pPr lvl="1"/>
            <a:r>
              <a:rPr lang="en-US" dirty="0"/>
              <a:t>Prediction Model (LSTM)</a:t>
            </a:r>
          </a:p>
          <a:p>
            <a:pPr lvl="1"/>
            <a:r>
              <a:rPr lang="en-US" dirty="0"/>
              <a:t>Adversarial Generator (Sparse Version)</a:t>
            </a:r>
          </a:p>
          <a:p>
            <a:pPr lvl="1"/>
            <a:r>
              <a:rPr lang="en-US" dirty="0"/>
              <a:t>Adversarial Evaluation Metric (Susceptibility score)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76DD6-5F97-0F2C-FB50-E9F466AB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318-DA4F-4747-A4B0-DD20411D1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FD17-D316-ECBF-2A76-3F31FDE2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6" name="Content Placeholder 5" descr="A picture containing text, clock, screenshot&#10;&#10;Description automatically generated">
            <a:extLst>
              <a:ext uri="{FF2B5EF4-FFF2-40B4-BE49-F238E27FC236}">
                <a16:creationId xmlns:a16="http://schemas.microsoft.com/office/drawing/2014/main" id="{1C88BAFB-F8B7-2E79-16BD-69D801F4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077200" cy="342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99B36-B50F-DBFE-2495-2C08F0AA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318-DA4F-4747-A4B0-DD20411D1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E215-985F-EA69-2B3A-01413CC9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86A2-74C2-3CE0-9CDB-1FF4F2D3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susceptibility score which takes into consideration sparsity and magnitude of a certain attack to help decision makers to pay more attention to the susceptible location</a:t>
            </a:r>
          </a:p>
          <a:p>
            <a:r>
              <a:rPr lang="en-US" dirty="0"/>
              <a:t>Some features are more susceptible than others</a:t>
            </a:r>
          </a:p>
          <a:p>
            <a:r>
              <a:rPr lang="en-US" dirty="0"/>
              <a:t>Timestamp affects susceptibility score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B637-AA18-78A3-A056-6EA4A44C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318-DA4F-4747-A4B0-DD20411D1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173-E8F1-022F-719A-ACB74E20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2" y="425450"/>
            <a:ext cx="8229600" cy="914400"/>
          </a:xfrm>
        </p:spPr>
        <p:txBody>
          <a:bodyPr/>
          <a:lstStyle/>
          <a:p>
            <a:r>
              <a:rPr lang="en-US" dirty="0"/>
              <a:t>Reproduction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DC5B-E173-4289-C7F1-D0F969B2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Preprocessing steps</a:t>
            </a:r>
          </a:p>
          <a:p>
            <a:pPr lvl="1"/>
            <a:r>
              <a:rPr lang="en-US" sz="3200" dirty="0"/>
              <a:t>Access MIMIC3 dataset - download from </a:t>
            </a:r>
            <a:r>
              <a:rPr lang="en-US" sz="3200" dirty="0" err="1"/>
              <a:t>Physionet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Set up </a:t>
            </a:r>
            <a:r>
              <a:rPr lang="en-US" sz="3200" dirty="0" err="1"/>
              <a:t>postgres</a:t>
            </a:r>
            <a:r>
              <a:rPr lang="en-US" sz="3200" dirty="0"/>
              <a:t> database structure for MIMIC following MIMIC-code </a:t>
            </a:r>
            <a:r>
              <a:rPr lang="en-US" sz="3200" dirty="0" err="1"/>
              <a:t>github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Preparing specific .csv files from the tables using preprocess steps suggested by the author </a:t>
            </a:r>
          </a:p>
          <a:p>
            <a:pPr lvl="1"/>
            <a:r>
              <a:rPr lang="en-US" sz="3200" dirty="0"/>
              <a:t>Prepare final .</a:t>
            </a:r>
            <a:r>
              <a:rPr lang="en-US" sz="3200" dirty="0" err="1"/>
              <a:t>pkl</a:t>
            </a:r>
            <a:r>
              <a:rPr lang="en-US" sz="3200" dirty="0"/>
              <a:t> train and test data sets for the prediction model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7393-D7AC-FA0B-6650-F17D815F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318-DA4F-4747-A4B0-DD20411D1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4B15-F6B9-7A63-6B52-DF79C2CE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602B-166A-A2B0-D868-400963B7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author’s code for prediction model &amp; Adversarial Generator </a:t>
            </a:r>
          </a:p>
          <a:p>
            <a:r>
              <a:rPr lang="en-US" dirty="0"/>
              <a:t>We tried changing learning rate and epoch to see the effect on ”evolution metric”</a:t>
            </a:r>
          </a:p>
          <a:p>
            <a:r>
              <a:rPr lang="en-US" dirty="0"/>
              <a:t>We have added Dropout layer to measure the effect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741F-04EA-FB21-76D5-AA6D4FB7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318-DA4F-4747-A4B0-DD20411D16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0625-060D-D6DB-1836-BBC5B24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6B9B-CFFE-E482-546B-9289815C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Final Data set preparation</a:t>
            </a:r>
          </a:p>
          <a:p>
            <a:r>
              <a:rPr lang="en-US" dirty="0"/>
              <a:t>Main code base update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E91C2-6F5F-8825-F99C-966081B4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318-DA4F-4747-A4B0-DD20411D1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library_template_gen1</Template>
  <TotalTime>2500</TotalTime>
  <Words>251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Identify Susceptible Locations in Medical Records via Adversarial Attacks on Deep Predictive Models  </vt:lpstr>
      <vt:lpstr>General problem statement </vt:lpstr>
      <vt:lpstr>Approach taken in the paper</vt:lpstr>
      <vt:lpstr>Framework</vt:lpstr>
      <vt:lpstr>Claim in the paper</vt:lpstr>
      <vt:lpstr>Reproduction Attempts</vt:lpstr>
      <vt:lpstr>Prediction Model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KayLee</dc:creator>
  <cp:lastModifiedBy>Chatterjee, Nivedita</cp:lastModifiedBy>
  <cp:revision>4</cp:revision>
  <dcterms:created xsi:type="dcterms:W3CDTF">2017-08-15T15:43:08Z</dcterms:created>
  <dcterms:modified xsi:type="dcterms:W3CDTF">2022-05-08T20:11:05Z</dcterms:modified>
</cp:coreProperties>
</file>