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2" r:id="rId5"/>
    <p:sldId id="267" r:id="rId6"/>
    <p:sldId id="271" r:id="rId7"/>
    <p:sldId id="269" r:id="rId8"/>
    <p:sldId id="272" r:id="rId9"/>
    <p:sldId id="263" r:id="rId10"/>
    <p:sldId id="264" r:id="rId11"/>
    <p:sldId id="265" r:id="rId12"/>
    <p:sldId id="266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0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7FA58E-F0C0-4F45-9416-4937A2D0D341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756D83-E4CF-4840-B761-6822A300F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7FA58E-F0C0-4F45-9416-4937A2D0D341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756D83-E4CF-4840-B761-6822A300F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7FA58E-F0C0-4F45-9416-4937A2D0D341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756D83-E4CF-4840-B761-6822A300F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7FA58E-F0C0-4F45-9416-4937A2D0D341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756D83-E4CF-4840-B761-6822A300F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7FA58E-F0C0-4F45-9416-4937A2D0D341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756D83-E4CF-4840-B761-6822A300F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7FA58E-F0C0-4F45-9416-4937A2D0D341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756D83-E4CF-4840-B761-6822A300F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7FA58E-F0C0-4F45-9416-4937A2D0D341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756D83-E4CF-4840-B761-6822A300F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7FA58E-F0C0-4F45-9416-4937A2D0D341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756D83-E4CF-4840-B761-6822A300F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7FA58E-F0C0-4F45-9416-4937A2D0D341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756D83-E4CF-4840-B761-6822A300F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7FA58E-F0C0-4F45-9416-4937A2D0D341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756D83-E4CF-4840-B761-6822A300F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7FA58E-F0C0-4F45-9416-4937A2D0D341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756D83-E4CF-4840-B761-6822A300F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D7FA58E-F0C0-4F45-9416-4937A2D0D341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E756D83-E4CF-4840-B761-6822A300F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Caldata</a:t>
            </a:r>
            <a:r>
              <a:rPr lang="en-US" dirty="0" smtClean="0"/>
              <a:t> and Barry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Advanced Optimization</a:t>
            </a:r>
          </a:p>
          <a:p>
            <a:r>
              <a:rPr lang="en-US" dirty="0" smtClean="0"/>
              <a:t>Georgia Institute of Technology</a:t>
            </a:r>
          </a:p>
          <a:p>
            <a:r>
              <a:rPr lang="en-US" dirty="0" smtClean="0"/>
              <a:t>12/9/2010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Caldata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84784"/>
            <a:ext cx="4072496" cy="4763616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 descr="sb+bound+cut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484784"/>
            <a:ext cx="4255161" cy="4690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08104" y="1340768"/>
            <a:ext cx="338437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Optimal Cost : $37.7 million </a:t>
            </a:r>
          </a:p>
          <a:p>
            <a:r>
              <a:rPr lang="en-US" sz="2000" dirty="0" smtClean="0"/>
              <a:t>Total ADMS to purchase: 33</a:t>
            </a:r>
          </a:p>
          <a:p>
            <a:endParaRPr lang="en-US" sz="2000" dirty="0" smtClean="0"/>
          </a:p>
          <a:p>
            <a:r>
              <a:rPr lang="en-US" sz="2000" dirty="0" smtClean="0"/>
              <a:t>According to Xpress, we have reached an optimal solution because best solution reached best bound. </a:t>
            </a:r>
          </a:p>
          <a:p>
            <a:r>
              <a:rPr lang="en-US" sz="2000" dirty="0" smtClean="0"/>
              <a:t>However, since we used heuristics about LP relaxation, we could have made some feasible solutions infeasible solution. If we used better constraint than heuristic, it could have reached better optimal solution.</a:t>
            </a:r>
          </a:p>
          <a:p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Barry Network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37383" y="1447800"/>
            <a:ext cx="689478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Barry: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3796" indent="-571500">
              <a:buNone/>
            </a:pPr>
            <a:r>
              <a:rPr lang="en-US" dirty="0" smtClean="0"/>
              <a:t>I.  Symmetry breaking</a:t>
            </a:r>
          </a:p>
          <a:p>
            <a:pPr marL="653796" indent="-571500">
              <a:buNone/>
            </a:pPr>
            <a:r>
              <a:rPr lang="en-US" dirty="0" smtClean="0"/>
              <a:t>II.  Cut flow constraint </a:t>
            </a:r>
          </a:p>
          <a:p>
            <a:pPr marL="653796" indent="-571500">
              <a:buNone/>
            </a:pPr>
            <a:r>
              <a:rPr lang="en-US" dirty="0" smtClean="0"/>
              <a:t>	- Q,M </a:t>
            </a:r>
          </a:p>
          <a:p>
            <a:pPr marL="653796" indent="-571500">
              <a:buNone/>
            </a:pPr>
            <a:r>
              <a:rPr lang="en-US" dirty="0" smtClean="0"/>
              <a:t>	- K,I</a:t>
            </a:r>
          </a:p>
          <a:p>
            <a:pPr marL="653796" indent="-571500">
              <a:buNone/>
            </a:pPr>
            <a:r>
              <a:rPr lang="en-US" dirty="0" smtClean="0"/>
              <a:t>III. Constraint Generation</a:t>
            </a:r>
          </a:p>
          <a:p>
            <a:pPr marL="653796" indent="-571500">
              <a:buNone/>
            </a:pPr>
            <a:r>
              <a:rPr lang="en-US" dirty="0" smtClean="0"/>
              <a:t>	- run LP relaxation</a:t>
            </a:r>
          </a:p>
          <a:p>
            <a:pPr marL="653796" indent="-571500">
              <a:buNone/>
            </a:pPr>
            <a:r>
              <a:rPr lang="en-US" dirty="0" smtClean="0"/>
              <a:t>	- round up the highest fraction ( &gt; 0.5) </a:t>
            </a:r>
          </a:p>
          <a:p>
            <a:pPr marL="653796" indent="-571500">
              <a:buNone/>
            </a:pPr>
            <a:r>
              <a:rPr lang="en-US" dirty="0" smtClean="0"/>
              <a:t>	- repeat the same steps.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Barry: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Picked hubs with higher demands </a:t>
            </a:r>
          </a:p>
          <a:p>
            <a:pPr>
              <a:buFontTx/>
              <a:buChar char="-"/>
            </a:pPr>
            <a:r>
              <a:rPr lang="en-US" dirty="0" smtClean="0"/>
              <a:t>Draw diagram and determined which hubs require more ADMs compare to other hubs.</a:t>
            </a:r>
          </a:p>
          <a:p>
            <a:pPr>
              <a:buFontTx/>
              <a:buChar char="-"/>
            </a:pPr>
            <a:r>
              <a:rPr lang="en-US" dirty="0" smtClean="0"/>
              <a:t>For hubs that require more ADMs we gave them higher priority.</a:t>
            </a:r>
          </a:p>
          <a:p>
            <a:pPr>
              <a:buFontTx/>
              <a:buChar char="-"/>
            </a:pPr>
            <a:r>
              <a:rPr lang="en-US" dirty="0" smtClean="0"/>
              <a:t>We generated the constraint and ran it in Xpress.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Barry: Result</a:t>
            </a:r>
            <a:endParaRPr lang="en-US" dirty="0"/>
          </a:p>
        </p:txBody>
      </p:sp>
      <p:pic>
        <p:nvPicPr>
          <p:cNvPr id="4" name="Content Placeholder 3" descr="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9752" y="2276872"/>
            <a:ext cx="2592288" cy="4257533"/>
          </a:xfrm>
        </p:spPr>
      </p:pic>
      <p:pic>
        <p:nvPicPr>
          <p:cNvPr id="5" name="Picture 4" descr="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1196752"/>
            <a:ext cx="3168352" cy="52711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9632" y="134076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Best solution: $66.42 million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Caldata</a:t>
            </a:r>
            <a:r>
              <a:rPr lang="en-US" dirty="0" smtClean="0"/>
              <a:t> Network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12776"/>
            <a:ext cx="435084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364088" y="1556792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Breaking the Symmetry</a:t>
            </a:r>
          </a:p>
          <a:p>
            <a:pPr>
              <a:buFontTx/>
              <a:buChar char="-"/>
            </a:pPr>
            <a:r>
              <a:rPr lang="en-US" sz="2400" dirty="0" smtClean="0"/>
              <a:t>Bound up Constraint</a:t>
            </a:r>
          </a:p>
          <a:p>
            <a:pPr>
              <a:buFontTx/>
              <a:buChar char="-"/>
            </a:pPr>
            <a:r>
              <a:rPr lang="en-US" sz="2400" dirty="0" smtClean="0"/>
              <a:t>Cut flow constraint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Caldata</a:t>
            </a:r>
            <a:r>
              <a:rPr lang="en-US" dirty="0" smtClean="0"/>
              <a:t>: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AutoNum type="arabicPeriod"/>
            </a:pPr>
            <a:r>
              <a:rPr lang="en-US" dirty="0" smtClean="0"/>
              <a:t>Applied breaking the symmetry constraint.</a:t>
            </a:r>
          </a:p>
          <a:p>
            <a:pPr marL="596646" indent="-514350">
              <a:buNone/>
            </a:pPr>
            <a:r>
              <a:rPr lang="en-US" dirty="0" smtClean="0"/>
              <a:t>	- We gave the priority to outer ring at each cycle.</a:t>
            </a:r>
          </a:p>
          <a:p>
            <a:pPr marL="596646" indent="-514350">
              <a:buNone/>
            </a:pPr>
            <a:r>
              <a:rPr lang="en-US" dirty="0" smtClean="0"/>
              <a:t>Result : </a:t>
            </a:r>
          </a:p>
          <a:p>
            <a:pPr marL="596646" indent="-514350">
              <a:buNone/>
            </a:pPr>
            <a:r>
              <a:rPr lang="en-US" dirty="0" smtClean="0"/>
              <a:t>Total Cost = 43.4525 millions</a:t>
            </a:r>
          </a:p>
          <a:p>
            <a:pPr marL="596646" indent="-514350">
              <a:buNone/>
            </a:pPr>
            <a:r>
              <a:rPr lang="en-US" dirty="0" smtClean="0"/>
              <a:t>Number of ADMS to purchase: 39</a:t>
            </a:r>
          </a:p>
          <a:p>
            <a:pPr marL="596646" indent="-514350">
              <a:buNone/>
            </a:pPr>
            <a:endParaRPr lang="en-US" dirty="0" smtClean="0"/>
          </a:p>
          <a:p>
            <a:pPr marL="596646" indent="-51435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Caldata</a:t>
            </a:r>
            <a:r>
              <a:rPr lang="en-US" dirty="0" smtClean="0"/>
              <a:t>: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II. Applied bound up constraints</a:t>
            </a:r>
          </a:p>
          <a:p>
            <a:pPr>
              <a:buNone/>
            </a:pPr>
            <a:r>
              <a:rPr lang="en-US" dirty="0" smtClean="0"/>
              <a:t>	- Decided to apply bound up constraints so we can set lower bound limit for number of ADMS for each hub in each cycle. </a:t>
            </a:r>
          </a:p>
          <a:p>
            <a:pPr>
              <a:buNone/>
            </a:pPr>
            <a:r>
              <a:rPr lang="en-US" dirty="0" smtClean="0"/>
              <a:t>   - lower bound limit was calculated by demand for each origin and destination.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Caldata</a:t>
            </a:r>
            <a:r>
              <a:rPr lang="en-US" dirty="0" smtClean="0"/>
              <a:t>: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II. Applied bound up constraints</a:t>
            </a:r>
          </a:p>
          <a:p>
            <a:pPr>
              <a:buFontTx/>
              <a:buChar char="-"/>
            </a:pPr>
            <a:r>
              <a:rPr lang="en-US" dirty="0" smtClean="0"/>
              <a:t>Divided our problem into two:</a:t>
            </a:r>
          </a:p>
          <a:p>
            <a:pPr>
              <a:buNone/>
            </a:pPr>
            <a:r>
              <a:rPr lang="en-US" dirty="0" smtClean="0"/>
              <a:t>	hubs joint to other cycle: B,E,I,H,K,L</a:t>
            </a:r>
          </a:p>
          <a:p>
            <a:pPr>
              <a:buNone/>
            </a:pPr>
            <a:r>
              <a:rPr lang="en-US" dirty="0" smtClean="0"/>
              <a:t>	hubs not joint to other cycle:</a:t>
            </a:r>
          </a:p>
          <a:p>
            <a:pPr>
              <a:buNone/>
            </a:pPr>
            <a:r>
              <a:rPr lang="en-US" dirty="0" smtClean="0"/>
              <a:t>	A,C,D,F,G,J,M,N</a:t>
            </a:r>
          </a:p>
          <a:p>
            <a:pPr>
              <a:buNone/>
            </a:pPr>
            <a:r>
              <a:rPr lang="en-US" dirty="0" smtClean="0"/>
              <a:t>- # ADM required at each hub &gt;= sum of origin &amp; destination demand at each hub / (2*bi-arc capacity)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Caldata</a:t>
            </a:r>
            <a:r>
              <a:rPr lang="en-US" dirty="0" smtClean="0"/>
              <a:t>: Techniques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9" y="1700808"/>
            <a:ext cx="4089802" cy="45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292080" y="1700808"/>
            <a:ext cx="367240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53796" indent="-571500"/>
            <a:r>
              <a:rPr lang="en-US" sz="2400" dirty="0" smtClean="0"/>
              <a:t>III.  Applied cut flow constraint</a:t>
            </a:r>
          </a:p>
          <a:p>
            <a:pPr marL="653796" indent="-571500"/>
            <a:endParaRPr lang="en-US" sz="2400" dirty="0" smtClean="0"/>
          </a:p>
          <a:p>
            <a:pPr marL="653796" indent="-571500">
              <a:buFontTx/>
              <a:buChar char="-"/>
            </a:pPr>
            <a:r>
              <a:rPr lang="en-US" sz="2400" dirty="0" smtClean="0"/>
              <a:t>Divided graph into two </a:t>
            </a:r>
          </a:p>
          <a:p>
            <a:pPr marL="653796" indent="-571500">
              <a:buFontTx/>
              <a:buChar char="-"/>
            </a:pPr>
            <a:r>
              <a:rPr lang="en-US" sz="2400" dirty="0" smtClean="0"/>
              <a:t>Upper region of hub E</a:t>
            </a:r>
          </a:p>
          <a:p>
            <a:pPr marL="653796" indent="-571500">
              <a:buFontTx/>
              <a:buChar char="-"/>
            </a:pPr>
            <a:r>
              <a:rPr lang="en-US" sz="2400" dirty="0" smtClean="0"/>
              <a:t>Lower region of hub E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475656" y="2924944"/>
            <a:ext cx="3672408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Caldata</a:t>
            </a:r>
            <a:r>
              <a:rPr lang="en-US" dirty="0" smtClean="0"/>
              <a:t>: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III. Applied cut flow constraint</a:t>
            </a:r>
          </a:p>
          <a:p>
            <a:pPr>
              <a:buNone/>
            </a:pPr>
            <a:r>
              <a:rPr lang="en-US" dirty="0" smtClean="0"/>
              <a:t>Example)</a:t>
            </a:r>
          </a:p>
          <a:p>
            <a:pPr>
              <a:buNone/>
            </a:pPr>
            <a:r>
              <a:rPr lang="en-US" dirty="0" smtClean="0"/>
              <a:t>	# of ADM at hub E &gt;= sum of flow from upper to lower region and lower to upper region / (2*bi-arc capacity)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- We applied the same method to: </a:t>
            </a:r>
          </a:p>
          <a:p>
            <a:r>
              <a:rPr lang="en-US" dirty="0" smtClean="0"/>
              <a:t>hub F and hub G</a:t>
            </a:r>
          </a:p>
          <a:p>
            <a:r>
              <a:rPr lang="en-US" dirty="0" smtClean="0"/>
              <a:t>hub F and hub L</a:t>
            </a:r>
          </a:p>
          <a:p>
            <a:r>
              <a:rPr lang="en-US" dirty="0" smtClean="0"/>
              <a:t>hub H and hub L</a:t>
            </a:r>
          </a:p>
          <a:p>
            <a:r>
              <a:rPr lang="en-US" dirty="0" smtClean="0"/>
              <a:t>hub J and hub K and hub 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Caldata</a:t>
            </a:r>
            <a:r>
              <a:rPr lang="en-US" dirty="0" smtClean="0"/>
              <a:t>: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IV. Constraint Generation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Binary -&gt; LP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LP relaxation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node ADM should be installed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Found all values &gt; 1,  assign them to 1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Repeat this LP relaxation until there are no value &gt; 1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LP -&gt; Binary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Caldata</a:t>
            </a:r>
            <a:r>
              <a:rPr lang="en-US" dirty="0" smtClean="0"/>
              <a:t> Result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47664" y="2564904"/>
            <a:ext cx="3602901" cy="348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47664" y="1700808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Best bound : 3.773e+007</a:t>
            </a:r>
          </a:p>
          <a:p>
            <a:r>
              <a:rPr lang="en-US" sz="2000" dirty="0" smtClean="0"/>
              <a:t>Best solution: 3.773e+007</a:t>
            </a:r>
            <a:endParaRPr lang="en-US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268760"/>
            <a:ext cx="380923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275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Gill Sans MT</vt:lpstr>
      <vt:lpstr>Verdana</vt:lpstr>
      <vt:lpstr>Wingdings 2</vt:lpstr>
      <vt:lpstr>Solstice</vt:lpstr>
      <vt:lpstr>Caldata and Barry Network</vt:lpstr>
      <vt:lpstr>Caldata Network</vt:lpstr>
      <vt:lpstr>Caldata: Techniques</vt:lpstr>
      <vt:lpstr>Caldata: Techniques</vt:lpstr>
      <vt:lpstr>Caldata: Techniques</vt:lpstr>
      <vt:lpstr>Caldata: Techniques</vt:lpstr>
      <vt:lpstr>Caldata: Techniques</vt:lpstr>
      <vt:lpstr>Caldata: Techniques</vt:lpstr>
      <vt:lpstr>Caldata Result</vt:lpstr>
      <vt:lpstr>Caldata Network</vt:lpstr>
      <vt:lpstr>Barry Network</vt:lpstr>
      <vt:lpstr>Barry: Techniques</vt:lpstr>
      <vt:lpstr>Barry: Techniques</vt:lpstr>
      <vt:lpstr>Barry: Result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Julie</dc:creator>
  <cp:lastModifiedBy>Nathan</cp:lastModifiedBy>
  <cp:revision>31</cp:revision>
  <dcterms:created xsi:type="dcterms:W3CDTF">2010-12-08T03:17:45Z</dcterms:created>
  <dcterms:modified xsi:type="dcterms:W3CDTF">2017-10-19T21:58:55Z</dcterms:modified>
</cp:coreProperties>
</file>